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</p:sldMasterIdLst>
  <p:notesMasterIdLst>
    <p:notesMasterId r:id="rId21"/>
  </p:notesMasterIdLst>
  <p:handoutMasterIdLst>
    <p:handoutMasterId r:id="rId22"/>
  </p:handoutMasterIdLst>
  <p:sldIdLst>
    <p:sldId id="256" r:id="rId2"/>
    <p:sldId id="285" r:id="rId3"/>
    <p:sldId id="286" r:id="rId4"/>
    <p:sldId id="287" r:id="rId5"/>
    <p:sldId id="288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6" r:id="rId14"/>
    <p:sldId id="298" r:id="rId15"/>
    <p:sldId id="299" r:id="rId16"/>
    <p:sldId id="300" r:id="rId17"/>
    <p:sldId id="301" r:id="rId18"/>
    <p:sldId id="302" r:id="rId19"/>
    <p:sldId id="303" r:id="rId20"/>
  </p:sldIdLst>
  <p:sldSz cx="9144000" cy="5148263"/>
  <p:notesSz cx="10234613" cy="70993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5pPr>
    <a:lvl6pPr marL="22860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6pPr>
    <a:lvl7pPr marL="27432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7pPr>
    <a:lvl8pPr marL="32004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8pPr>
    <a:lvl9pPr marL="3657600" algn="l" defTabSz="914400" rtl="0" eaLnBrk="1" latinLnBrk="0" hangingPunct="1">
      <a:defRPr sz="1200" b="1" kern="1200">
        <a:solidFill>
          <a:schemeClr val="tx1"/>
        </a:solidFill>
        <a:latin typeface="Times New Roman" panose="02020603050405020304" pitchFamily="18" charset="0"/>
        <a:ea typeface="黑体" panose="02010609060101010101" pitchFamily="49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87">
          <p15:clr>
            <a:srgbClr val="A4A3A4"/>
          </p15:clr>
        </p15:guide>
        <p15:guide id="2" orient="horz" pos="568">
          <p15:clr>
            <a:srgbClr val="A4A3A4"/>
          </p15:clr>
        </p15:guide>
        <p15:guide id="3" orient="horz" pos="2949">
          <p15:clr>
            <a:srgbClr val="A4A3A4"/>
          </p15:clr>
        </p15:guide>
        <p15:guide id="4" orient="horz" pos="3199">
          <p15:clr>
            <a:srgbClr val="A4A3A4"/>
          </p15:clr>
        </p15:guide>
        <p15:guide id="5" orient="horz" pos="2079">
          <p15:clr>
            <a:srgbClr val="A4A3A4"/>
          </p15:clr>
        </p15:guide>
        <p15:guide id="6" orient="horz" pos="890">
          <p15:clr>
            <a:srgbClr val="A4A3A4"/>
          </p15:clr>
        </p15:guide>
        <p15:guide id="7" orient="horz" pos="1461">
          <p15:clr>
            <a:srgbClr val="A4A3A4"/>
          </p15:clr>
        </p15:guide>
        <p15:guide id="8" pos="588">
          <p15:clr>
            <a:srgbClr val="A4A3A4"/>
          </p15:clr>
        </p15:guide>
        <p15:guide id="9" pos="1125">
          <p15:clr>
            <a:srgbClr val="A4A3A4"/>
          </p15:clr>
        </p15:guide>
        <p15:guide id="10" pos="2817">
          <p15:clr>
            <a:srgbClr val="A4A3A4"/>
          </p15:clr>
        </p15:guide>
        <p15:guide id="11" pos="5512">
          <p15:clr>
            <a:srgbClr val="A4A3A4"/>
          </p15:clr>
        </p15:guide>
        <p15:guide id="12" pos="3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  <a:srgbClr val="FF9933"/>
    <a:srgbClr val="DDDDDD"/>
    <a:srgbClr val="FFFF99"/>
    <a:srgbClr val="66CCFF"/>
    <a:srgbClr val="0066FF"/>
    <a:srgbClr val="FF66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浅色样式 2 - 强调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8EC20E35-A176-4012-BC5E-935CFFF8708E}" styleName="中度样式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407" autoAdjust="0"/>
    <p:restoredTop sz="94545" autoAdjust="0"/>
  </p:normalViewPr>
  <p:slideViewPr>
    <p:cSldViewPr snapToGrid="0">
      <p:cViewPr varScale="1">
        <p:scale>
          <a:sx n="112" d="100"/>
          <a:sy n="112" d="100"/>
        </p:scale>
        <p:origin x="989" y="86"/>
      </p:cViewPr>
      <p:guideLst>
        <p:guide orient="horz" pos="1287"/>
        <p:guide orient="horz" pos="568"/>
        <p:guide orient="horz" pos="2949"/>
        <p:guide orient="horz" pos="3199"/>
        <p:guide orient="horz" pos="2079"/>
        <p:guide orient="horz" pos="890"/>
        <p:guide orient="horz" pos="1461"/>
        <p:guide pos="588"/>
        <p:guide pos="1125"/>
        <p:guide pos="2817"/>
        <p:guide pos="5512"/>
        <p:guide pos="3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226" name="Rectangle 2">
            <a:extLst>
              <a:ext uri="{FF2B5EF4-FFF2-40B4-BE49-F238E27FC236}">
                <a16:creationId xmlns:a16="http://schemas.microsoft.com/office/drawing/2014/main" id="{5C3EBB21-6289-C8A1-1B7B-CB914F0838F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7" name="Rectangle 3">
            <a:extLst>
              <a:ext uri="{FF2B5EF4-FFF2-40B4-BE49-F238E27FC236}">
                <a16:creationId xmlns:a16="http://schemas.microsoft.com/office/drawing/2014/main" id="{7546A685-5310-200E-7626-71BEF66DEE0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8" name="Rectangle 4">
            <a:extLst>
              <a:ext uri="{FF2B5EF4-FFF2-40B4-BE49-F238E27FC236}">
                <a16:creationId xmlns:a16="http://schemas.microsoft.com/office/drawing/2014/main" id="{77CA5144-823D-783F-3A19-C6EF24431207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36229" name="Rectangle 5">
            <a:extLst>
              <a:ext uri="{FF2B5EF4-FFF2-40B4-BE49-F238E27FC236}">
                <a16:creationId xmlns:a16="http://schemas.microsoft.com/office/drawing/2014/main" id="{83C6E55C-3C1B-158D-0E3C-5F5253E6043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4C27F3B0-9C25-4D0B-A9CB-DA349D495E8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B29553C-0CD7-ACAE-2D3C-EFAB1C98201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6600C24-A921-4F93-495D-57ACC168608C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5797550" y="0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532" name="Rectangle 4">
            <a:extLst>
              <a:ext uri="{FF2B5EF4-FFF2-40B4-BE49-F238E27FC236}">
                <a16:creationId xmlns:a16="http://schemas.microsoft.com/office/drawing/2014/main" id="{DC00EB26-214C-C7BF-E645-8E3BC6ACEEC6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752725" y="531813"/>
            <a:ext cx="4727575" cy="26622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EABDF96D-DE6B-3058-B0E6-076E8999226F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023938" y="3371850"/>
            <a:ext cx="8186737" cy="3195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150" name="Rectangle 6">
            <a:extLst>
              <a:ext uri="{FF2B5EF4-FFF2-40B4-BE49-F238E27FC236}">
                <a16:creationId xmlns:a16="http://schemas.microsoft.com/office/drawing/2014/main" id="{DB85E086-7427-4B2A-0CBB-8EAFD00962FE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 smtClean="0">
                <a:effectLst/>
                <a:latin typeface="Arial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>
            <a:extLst>
              <a:ext uri="{FF2B5EF4-FFF2-40B4-BE49-F238E27FC236}">
                <a16:creationId xmlns:a16="http://schemas.microsoft.com/office/drawing/2014/main" id="{EB93919B-E015-0137-5653-2D5C745D787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797550" y="6742113"/>
            <a:ext cx="4435475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fld id="{D32FD529-C0F0-404B-B0B1-F0E0DEB906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>
            <a:extLst>
              <a:ext uri="{FF2B5EF4-FFF2-40B4-BE49-F238E27FC236}">
                <a16:creationId xmlns:a16="http://schemas.microsoft.com/office/drawing/2014/main" id="{7733BEB5-698A-4417-55D1-FA85C70B84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id="{01B1F4A0-039A-081C-B722-AC29E99920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7C2F79A-33FC-928A-A420-8EB2279883D3}"/>
              </a:ext>
            </a:extLst>
          </p:cNvPr>
          <p:cNvSpPr>
            <a:spLocks noChangeArrowheads="1"/>
          </p:cNvSpPr>
          <p:nvPr/>
        </p:nvSpPr>
        <p:spPr bwMode="gray">
          <a:xfrm>
            <a:off x="1143000" y="2344738"/>
            <a:ext cx="8001000" cy="738187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F90186B-C3EE-72D2-0083-E105966B0A6D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2344738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4" name="Rectangle 8">
            <a:extLst>
              <a:ext uri="{FF2B5EF4-FFF2-40B4-BE49-F238E27FC236}">
                <a16:creationId xmlns:a16="http://schemas.microsoft.com/office/drawing/2014/main" id="{EDA574FA-5F38-81E6-F3B5-CFF057615F7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46050" y="4425950"/>
            <a:ext cx="3438525" cy="72231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" name="Rectangle 18">
            <a:extLst>
              <a:ext uri="{FF2B5EF4-FFF2-40B4-BE49-F238E27FC236}">
                <a16:creationId xmlns:a16="http://schemas.microsoft.com/office/drawing/2014/main" id="{42DA0ABD-FEDF-77C0-97AB-38A0661131F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86113" y="4537075"/>
            <a:ext cx="698500" cy="523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6" name="Picture 21" descr="蓝色">
            <a:extLst>
              <a:ext uri="{FF2B5EF4-FFF2-40B4-BE49-F238E27FC236}">
                <a16:creationId xmlns:a16="http://schemas.microsoft.com/office/drawing/2014/main" id="{24B0D39C-1E4B-65C2-C5C0-4633D1B83DD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/>
          <a:srcRect r="70198"/>
          <a:stretch>
            <a:fillRect/>
          </a:stretch>
        </p:blipFill>
        <p:spPr bwMode="auto">
          <a:xfrm>
            <a:off x="496888" y="3708400"/>
            <a:ext cx="466725" cy="438150"/>
          </a:xfrm>
          <a:prstGeom prst="rect">
            <a:avLst/>
          </a:prstGeom>
          <a:noFill/>
          <a:effectLst>
            <a:outerShdw dist="17961" dir="2700000" algn="ctr" rotWithShape="0">
              <a:schemeClr val="bg2"/>
            </a:outerShdw>
          </a:effectLst>
        </p:spPr>
      </p:pic>
      <p:sp>
        <p:nvSpPr>
          <p:cNvPr id="7" name="Text Box 22">
            <a:extLst>
              <a:ext uri="{FF2B5EF4-FFF2-40B4-BE49-F238E27FC236}">
                <a16:creationId xmlns:a16="http://schemas.microsoft.com/office/drawing/2014/main" id="{F05B62D8-9C65-4AC4-A6E7-B24FF27C475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14400" y="3922713"/>
            <a:ext cx="2101850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XI’AN JIAOTONG UNIVERSITY</a:t>
            </a:r>
          </a:p>
        </p:txBody>
      </p:sp>
      <p:pic>
        <p:nvPicPr>
          <p:cNvPr id="8" name="Picture 23">
            <a:extLst>
              <a:ext uri="{FF2B5EF4-FFF2-40B4-BE49-F238E27FC236}">
                <a16:creationId xmlns:a16="http://schemas.microsoft.com/office/drawing/2014/main" id="{499FA0BB-A8E1-3A7F-BD98-3E11524950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950" y="4276725"/>
            <a:ext cx="441325" cy="436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24">
            <a:extLst>
              <a:ext uri="{FF2B5EF4-FFF2-40B4-BE49-F238E27FC236}">
                <a16:creationId xmlns:a16="http://schemas.microsoft.com/office/drawing/2014/main" id="{B47B8C76-DDF5-8E6B-E8F6-7247EC3B90C4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25513" y="3708400"/>
            <a:ext cx="140493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西安交通大学</a:t>
            </a:r>
          </a:p>
        </p:txBody>
      </p:sp>
      <p:sp>
        <p:nvSpPr>
          <p:cNvPr id="10" name="Text Box 25">
            <a:extLst>
              <a:ext uri="{FF2B5EF4-FFF2-40B4-BE49-F238E27FC236}">
                <a16:creationId xmlns:a16="http://schemas.microsoft.com/office/drawing/2014/main" id="{861EB356-5BCA-9987-E34C-400A553B02F3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03288" y="4438650"/>
            <a:ext cx="3284537" cy="3365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KEY LABORATORY OF THERMO-FLUID SCIENCE 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&amp;</a:t>
            </a:r>
            <a:r>
              <a:rPr lang="en-US" altLang="ko-KR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 ENGINEERING</a:t>
            </a:r>
            <a:r>
              <a:rPr lang="en-US" altLang="zh-CN" sz="800">
                <a:solidFill>
                  <a:srgbClr val="3366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宋体" pitchFamily="2" charset="-122"/>
              </a:rPr>
              <a:t>, MINISTRY OF EDUCATION </a:t>
            </a:r>
          </a:p>
        </p:txBody>
      </p:sp>
      <p:sp>
        <p:nvSpPr>
          <p:cNvPr id="11" name="Text Box 26">
            <a:extLst>
              <a:ext uri="{FF2B5EF4-FFF2-40B4-BE49-F238E27FC236}">
                <a16:creationId xmlns:a16="http://schemas.microsoft.com/office/drawing/2014/main" id="{B5B830D4-B7BB-FD5F-B9C5-16A1B639209B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892175" y="4224338"/>
            <a:ext cx="3276600" cy="2746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华文中宋" pitchFamily="2" charset="-122"/>
                <a:ea typeface="华文中宋" pitchFamily="2" charset="-122"/>
              </a:rPr>
              <a:t>热流科学与工程教育部重点实验室 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96D39F65-DDE9-E860-C0E2-D55C82A9A0E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 bwMode="gray">
          <a:xfrm>
            <a:off x="1627188" y="4832350"/>
            <a:ext cx="2133600" cy="127000"/>
          </a:xfrm>
        </p:spPr>
        <p:txBody>
          <a:bodyPr/>
          <a:lstStyle>
            <a:lvl1pPr>
              <a:defRPr sz="1200">
                <a:solidFill>
                  <a:schemeClr val="tx1"/>
                </a:solidFill>
                <a:effectLst/>
                <a:latin typeface="Arial" panose="020B0604020202020204" pitchFamily="34" charset="0"/>
              </a:defRPr>
            </a:lvl1pPr>
          </a:lstStyle>
          <a:p>
            <a:fld id="{E0AFD56E-0015-4F2F-9F50-14D83910D41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60810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559CDAB-0155-CD07-6F94-B83CC1F0B3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5AF96E1-45D3-4CC8-92A7-596C356A7F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4953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731838"/>
            <a:ext cx="2057400" cy="5567362"/>
          </a:xfrm>
        </p:spPr>
        <p:txBody>
          <a:bodyPr vert="eaVert"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731838"/>
            <a:ext cx="6019800" cy="5567362"/>
          </a:xfrm>
        </p:spPr>
        <p:txBody>
          <a:bodyPr vert="eaVert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7361DB99-CF23-5B37-E5C5-43DC040F9C3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534EFD-C86F-4339-A682-CB134EEAEF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674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731838"/>
            <a:ext cx="8229600" cy="5567362"/>
          </a:xfrm>
        </p:spPr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9E5C89C3-D948-E3E7-99D8-FA27484F6FA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2EAEBA0-C7D1-4B53-8ACF-91B8F78F6CF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1011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244FEA80-E61B-C128-D30C-2F9A1A1E4CF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2BD7AC-6825-4C99-AB4D-5E8154891E0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5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974C22E2-56B0-6396-0081-F13B1B01FE8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ED9DDDA-44B2-48DA-A28F-BA9DAB99B4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9935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19225"/>
            <a:ext cx="4038600" cy="4879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F63B3E1-14C5-CA44-9A59-A1A7F3932BC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8890B32-143A-4931-B401-50D9EC95954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053385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BE512DAF-4809-4B3D-E292-9D7A73AFF34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4E7BDE9-6A01-4F4C-8D91-E2F1C02C125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47696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/>
            </a:lvl1pPr>
          </a:lstStyle>
          <a:p>
            <a:r>
              <a:rPr lang="en-US" altLang="zh-CN"/>
              <a:t>Click to edit Master title style</a:t>
            </a:r>
            <a:endParaRPr lang="zh-CN" altLang="en-US" dirty="0"/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77957623-527C-572B-805C-C4EC30A827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46EB49-44B9-4E7D-8146-E5FF6244EB6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6425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CFD2CD95-A6B0-C782-AC5C-836ABA4A477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108F55-BC68-4D79-9CA4-243620FB566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142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32FA1703-A3F0-04CA-F9E1-BB14643DAFE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4B2B944-D6CA-408B-9CD1-781341B6DE8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64414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/>
              <a:t>Click to edit Master title style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altLang="zh-CN" noProof="0"/>
              <a:t>Click icon to add picture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/>
              <a:t>Click to edit Master text styles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5BD977A6-5F00-B45A-1E01-859A22A9777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9C2A12-C342-4732-BB01-E6460103C95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32460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8" name="Text Box 28">
            <a:extLst>
              <a:ext uri="{FF2B5EF4-FFF2-40B4-BE49-F238E27FC236}">
                <a16:creationId xmlns:a16="http://schemas.microsoft.com/office/drawing/2014/main" id="{F89CECFA-12B2-A314-20BA-DE771B2AD2B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0" y="4916488"/>
            <a:ext cx="9109075" cy="274637"/>
          </a:xfrm>
          <a:prstGeom prst="rect">
            <a:avLst/>
          </a:prstGeom>
          <a:gradFill rotWithShape="1">
            <a:gsLst>
              <a:gs pos="0">
                <a:srgbClr val="003366"/>
              </a:gs>
              <a:gs pos="100000">
                <a:srgbClr val="003366">
                  <a:gamma/>
                  <a:shade val="46275"/>
                  <a:invGamma/>
                </a:srgb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>
            <a:outerShdw dist="107763" dir="18900000" algn="ctr" rotWithShape="0">
              <a:schemeClr val="bg2">
                <a:alpha val="50000"/>
              </a:schemeClr>
            </a:outerShdw>
          </a:effectLst>
        </p:spPr>
        <p:txBody>
          <a:bodyPr lIns="91453" tIns="45727" rIns="91453" bIns="45727">
            <a:spAutoFit/>
          </a:bodyPr>
          <a:lstStyle/>
          <a:p>
            <a:pPr algn="ctr">
              <a:defRPr/>
            </a:pPr>
            <a:r>
              <a:rPr kumimoji="1" lang="zh-CN" altLang="en-US" sz="1000">
                <a:solidFill>
                  <a:srgbClr val="0066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热流科学与工程教育部重点实验室</a:t>
            </a:r>
            <a:r>
              <a:rPr kumimoji="1" lang="zh-CN" altLang="en-US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 </a:t>
            </a:r>
            <a:r>
              <a:rPr kumimoji="1" lang="en-US" altLang="zh-CN" sz="1000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Key Laboratory of Thermo-Fluid Science and Engineering of MOE</a:t>
            </a:r>
            <a:r>
              <a:rPr kumimoji="1" lang="en-US" altLang="zh-CN" i="1">
                <a:solidFill>
                  <a:srgbClr val="66CC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03C2FA3B-B5D9-89C3-7295-83998BACA21E}"/>
              </a:ext>
            </a:extLst>
          </p:cNvPr>
          <p:cNvSpPr>
            <a:spLocks noChangeArrowheads="1"/>
          </p:cNvSpPr>
          <p:nvPr/>
        </p:nvSpPr>
        <p:spPr bwMode="gray">
          <a:xfrm>
            <a:off x="0" y="360363"/>
            <a:ext cx="9144000" cy="114300"/>
          </a:xfrm>
          <a:prstGeom prst="rect">
            <a:avLst/>
          </a:prstGeom>
          <a:solidFill>
            <a:schemeClr val="tx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8196" name="Rectangle 4">
            <a:extLst>
              <a:ext uri="{FF2B5EF4-FFF2-40B4-BE49-F238E27FC236}">
                <a16:creationId xmlns:a16="http://schemas.microsoft.com/office/drawing/2014/main" id="{ECE053A9-AAD7-FBCC-AB76-0E7AC083C674}"/>
              </a:ext>
            </a:extLst>
          </p:cNvPr>
          <p:cNvSpPr>
            <a:spLocks noChangeArrowheads="1"/>
          </p:cNvSpPr>
          <p:nvPr/>
        </p:nvSpPr>
        <p:spPr bwMode="gray">
          <a:xfrm>
            <a:off x="574675" y="360363"/>
            <a:ext cx="8569325" cy="4572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100000">
                <a:schemeClr val="tx1">
                  <a:gamma/>
                  <a:shade val="46275"/>
                  <a:invGamma/>
                </a:schemeClr>
              </a:gs>
            </a:gsLst>
            <a:lin ang="5400000" scaled="1"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rgbClr val="FB0D13"/>
              </a:buClr>
              <a:buSzPct val="145000"/>
              <a:buFont typeface="Wingdings" pitchFamily="2" charset="2"/>
              <a:buNone/>
              <a:defRPr/>
            </a:pPr>
            <a:endParaRPr lang="zh-CN" altLang="en-US" sz="2400" b="0">
              <a:solidFill>
                <a:srgbClr val="FD450B"/>
              </a:solidFill>
              <a:latin typeface="方正舒体" pitchFamily="2" charset="-122"/>
              <a:ea typeface="方正舒体" pitchFamily="2" charset="-122"/>
            </a:endParaRPr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41DA7A26-41DE-8D9A-1ACB-2B6DB56764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065213"/>
            <a:ext cx="8229600" cy="3663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9462" name="Rectangle 6">
            <a:extLst>
              <a:ext uri="{FF2B5EF4-FFF2-40B4-BE49-F238E27FC236}">
                <a16:creationId xmlns:a16="http://schemas.microsoft.com/office/drawing/2014/main" id="{4A35AA8F-60A3-9970-643E-2573A6DBF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white">
          <a:xfrm>
            <a:off x="733425" y="393700"/>
            <a:ext cx="7800975" cy="423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8201" name="Rectangle 9">
            <a:extLst>
              <a:ext uri="{FF2B5EF4-FFF2-40B4-BE49-F238E27FC236}">
                <a16:creationId xmlns:a16="http://schemas.microsoft.com/office/drawing/2014/main" id="{DFFE9C20-DC37-80EA-68FD-DCC117C453C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43725" y="4978400"/>
            <a:ext cx="2133600" cy="139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 b="0">
                <a:solidFill>
                  <a:srgbClr val="DDDDDD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Blackoak Std" pitchFamily="82" charset="0"/>
                <a:ea typeface="宋体" panose="02010600030101010101" pitchFamily="2" charset="-122"/>
              </a:defRPr>
            </a:lvl1pPr>
          </a:lstStyle>
          <a:p>
            <a:fld id="{EEE9654B-EE67-4D5B-92D5-AABD828B019A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5147" name="Line 27">
            <a:extLst>
              <a:ext uri="{FF2B5EF4-FFF2-40B4-BE49-F238E27FC236}">
                <a16:creationId xmlns:a16="http://schemas.microsoft.com/office/drawing/2014/main" id="{85198E04-ADAC-E1A7-9B89-096014387FD7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0" y="4953000"/>
            <a:ext cx="9145588" cy="0"/>
          </a:xfrm>
          <a:prstGeom prst="line">
            <a:avLst/>
          </a:prstGeom>
          <a:noFill/>
          <a:ln w="50800" cmpd="thickThin">
            <a:solidFill>
              <a:srgbClr val="33669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465" name="WordArt 33">
            <a:extLst>
              <a:ext uri="{FF2B5EF4-FFF2-40B4-BE49-F238E27FC236}">
                <a16:creationId xmlns:a16="http://schemas.microsoft.com/office/drawing/2014/main" id="{6466D4A8-6FDA-6656-B955-39760ED643EC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7608888" y="19050"/>
            <a:ext cx="1422400" cy="182563"/>
          </a:xfrm>
          <a:prstGeom prst="rect">
            <a:avLst/>
          </a:prstGeom>
        </p:spPr>
        <p:txBody>
          <a:bodyPr wrap="none" fromWordArt="1">
            <a:prstTxWarp prst="textDeflateBottom">
              <a:avLst>
                <a:gd name="adj" fmla="val 73120"/>
              </a:avLst>
            </a:prstTxWarp>
          </a:bodyPr>
          <a:lstStyle/>
          <a:p>
            <a:pPr algn="ctr"/>
            <a:r>
              <a:rPr lang="zh-CN" altLang="en-US" sz="3600" kern="10" spc="720" normalizeH="1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solidFill>
                  <a:srgbClr val="006FDE"/>
                </a:soli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华文琥珀" panose="02010800040101010101" pitchFamily="2" charset="-122"/>
                <a:ea typeface="华文琥珀" panose="02010800040101010101" pitchFamily="2" charset="-122"/>
              </a:rPr>
              <a:t>工程热力学</a:t>
            </a:r>
          </a:p>
        </p:txBody>
      </p:sp>
      <p:sp>
        <p:nvSpPr>
          <p:cNvPr id="5154" name="Rectangle 34">
            <a:extLst>
              <a:ext uri="{FF2B5EF4-FFF2-40B4-BE49-F238E27FC236}">
                <a16:creationId xmlns:a16="http://schemas.microsoft.com/office/drawing/2014/main" id="{48D0407B-1ABB-B3D6-C9E4-A6F29FD3CE5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7497763" y="190500"/>
            <a:ext cx="1646237" cy="2143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dist="38100" dir="162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800" i="1">
                <a:solidFill>
                  <a:srgbClr val="77B7E7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Engineering Thermodynamics</a:t>
            </a:r>
            <a:endParaRPr kumimoji="1" lang="zh-CN" altLang="en-US" sz="800" i="1">
              <a:solidFill>
                <a:srgbClr val="77B7E7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charset="0"/>
            </a:endParaRPr>
          </a:p>
        </p:txBody>
      </p:sp>
      <p:sp>
        <p:nvSpPr>
          <p:cNvPr id="5157" name="Oval 37">
            <a:extLst>
              <a:ext uri="{FF2B5EF4-FFF2-40B4-BE49-F238E27FC236}">
                <a16:creationId xmlns:a16="http://schemas.microsoft.com/office/drawing/2014/main" id="{84F36103-65E3-E546-3A65-65C0E54AF6E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07963" y="85725"/>
            <a:ext cx="319087" cy="306388"/>
          </a:xfrm>
          <a:prstGeom prst="ellipse">
            <a:avLst/>
          </a:prstGeom>
          <a:solidFill>
            <a:schemeClr val="bg1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9468" name="Picture 25" descr="红色">
            <a:extLst>
              <a:ext uri="{FF2B5EF4-FFF2-40B4-BE49-F238E27FC236}">
                <a16:creationId xmlns:a16="http://schemas.microsoft.com/office/drawing/2014/main" id="{C3BC8778-94DE-ED85-3B70-5455B866DFF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313" y="88900"/>
            <a:ext cx="1069975" cy="306388"/>
          </a:xfrm>
          <a:prstGeom prst="rect">
            <a:avLst/>
          </a:prstGeom>
          <a:noFill/>
          <a:ln>
            <a:noFill/>
          </a:ln>
          <a:effectLst>
            <a:prstShdw prst="shdw17">
              <a:srgbClr val="003366">
                <a:alpha val="50000"/>
              </a:srgbClr>
            </a:prst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  <p:sldLayoutId id="2147483803" r:id="rId12"/>
  </p:sldLayoutIdLst>
  <p:transition>
    <p:pull dir="r"/>
  </p:transition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bg1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Font typeface="Wingdings" panose="05000000000000000000" pitchFamily="2" charset="2"/>
        <a:buChar char="v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§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5.bin"/><Relationship Id="rId3" Type="http://schemas.openxmlformats.org/officeDocument/2006/relationships/image" Target="../media/image42.emf"/><Relationship Id="rId7" Type="http://schemas.openxmlformats.org/officeDocument/2006/relationships/image" Target="../media/image45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4.bin"/><Relationship Id="rId11" Type="http://schemas.openxmlformats.org/officeDocument/2006/relationships/image" Target="../media/image47.wmf"/><Relationship Id="rId5" Type="http://schemas.openxmlformats.org/officeDocument/2006/relationships/image" Target="../media/image44.emf"/><Relationship Id="rId10" Type="http://schemas.openxmlformats.org/officeDocument/2006/relationships/oleObject" Target="../embeddings/oleObject46.bin"/><Relationship Id="rId4" Type="http://schemas.openxmlformats.org/officeDocument/2006/relationships/oleObject" Target="../embeddings/oleObject43.bin"/><Relationship Id="rId9" Type="http://schemas.openxmlformats.org/officeDocument/2006/relationships/image" Target="../media/image46.wmf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0.bin"/><Relationship Id="rId3" Type="http://schemas.openxmlformats.org/officeDocument/2006/relationships/image" Target="../media/image42.emf"/><Relationship Id="rId7" Type="http://schemas.openxmlformats.org/officeDocument/2006/relationships/image" Target="../media/image49.wmf"/><Relationship Id="rId2" Type="http://schemas.openxmlformats.org/officeDocument/2006/relationships/oleObject" Target="../embeddings/oleObject4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9.bin"/><Relationship Id="rId11" Type="http://schemas.openxmlformats.org/officeDocument/2006/relationships/image" Target="../media/image51.wmf"/><Relationship Id="rId5" Type="http://schemas.openxmlformats.org/officeDocument/2006/relationships/image" Target="../media/image48.emf"/><Relationship Id="rId10" Type="http://schemas.openxmlformats.org/officeDocument/2006/relationships/oleObject" Target="../embeddings/oleObject51.bin"/><Relationship Id="rId4" Type="http://schemas.openxmlformats.org/officeDocument/2006/relationships/oleObject" Target="../embeddings/oleObject48.bin"/><Relationship Id="rId9" Type="http://schemas.openxmlformats.org/officeDocument/2006/relationships/image" Target="../media/image50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3" Type="http://schemas.openxmlformats.org/officeDocument/2006/relationships/image" Target="../media/image52.wmf"/><Relationship Id="rId7" Type="http://schemas.openxmlformats.org/officeDocument/2006/relationships/image" Target="../media/image54.wmf"/><Relationship Id="rId2" Type="http://schemas.openxmlformats.org/officeDocument/2006/relationships/oleObject" Target="../embeddings/oleObject5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4.bin"/><Relationship Id="rId5" Type="http://schemas.openxmlformats.org/officeDocument/2006/relationships/image" Target="../media/image53.emf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4.e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9.bin"/><Relationship Id="rId3" Type="http://schemas.openxmlformats.org/officeDocument/2006/relationships/image" Target="../media/image55.emf"/><Relationship Id="rId7" Type="http://schemas.openxmlformats.org/officeDocument/2006/relationships/image" Target="../media/image57.emf"/><Relationship Id="rId2" Type="http://schemas.openxmlformats.org/officeDocument/2006/relationships/oleObject" Target="../embeddings/oleObject5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58.bin"/><Relationship Id="rId5" Type="http://schemas.openxmlformats.org/officeDocument/2006/relationships/image" Target="../media/image56.wmf"/><Relationship Id="rId4" Type="http://schemas.openxmlformats.org/officeDocument/2006/relationships/oleObject" Target="../embeddings/oleObject57.bin"/><Relationship Id="rId9" Type="http://schemas.openxmlformats.org/officeDocument/2006/relationships/image" Target="../media/image58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64.wmf"/><Relationship Id="rId3" Type="http://schemas.openxmlformats.org/officeDocument/2006/relationships/image" Target="../media/image59.e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66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63.wmf"/><Relationship Id="rId5" Type="http://schemas.openxmlformats.org/officeDocument/2006/relationships/image" Target="../media/image60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62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59.emf"/><Relationship Id="rId7" Type="http://schemas.openxmlformats.org/officeDocument/2006/relationships/image" Target="../media/image66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9.bin"/><Relationship Id="rId5" Type="http://schemas.openxmlformats.org/officeDocument/2006/relationships/image" Target="../media/image65.wmf"/><Relationship Id="rId4" Type="http://schemas.openxmlformats.org/officeDocument/2006/relationships/oleObject" Target="../embeddings/oleObject68.bin"/><Relationship Id="rId9" Type="http://schemas.openxmlformats.org/officeDocument/2006/relationships/image" Target="../media/image67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oleObject" Target="../embeddings/oleObject71.bin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5.bin"/><Relationship Id="rId3" Type="http://schemas.openxmlformats.org/officeDocument/2006/relationships/image" Target="../media/image68.emf"/><Relationship Id="rId7" Type="http://schemas.openxmlformats.org/officeDocument/2006/relationships/image" Target="../media/image70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4.bin"/><Relationship Id="rId5" Type="http://schemas.openxmlformats.org/officeDocument/2006/relationships/image" Target="../media/image69.wmf"/><Relationship Id="rId4" Type="http://schemas.openxmlformats.org/officeDocument/2006/relationships/oleObject" Target="../embeddings/oleObject73.bin"/><Relationship Id="rId9" Type="http://schemas.openxmlformats.org/officeDocument/2006/relationships/image" Target="../media/image71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9.bin"/><Relationship Id="rId13" Type="http://schemas.openxmlformats.org/officeDocument/2006/relationships/image" Target="../media/image76.wmf"/><Relationship Id="rId3" Type="http://schemas.openxmlformats.org/officeDocument/2006/relationships/image" Target="../media/image68.emf"/><Relationship Id="rId7" Type="http://schemas.openxmlformats.org/officeDocument/2006/relationships/image" Target="../media/image73.wmf"/><Relationship Id="rId12" Type="http://schemas.openxmlformats.org/officeDocument/2006/relationships/oleObject" Target="../embeddings/oleObject81.bin"/><Relationship Id="rId2" Type="http://schemas.openxmlformats.org/officeDocument/2006/relationships/oleObject" Target="../embeddings/oleObject76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78.bin"/><Relationship Id="rId11" Type="http://schemas.openxmlformats.org/officeDocument/2006/relationships/image" Target="../media/image75.wmf"/><Relationship Id="rId5" Type="http://schemas.openxmlformats.org/officeDocument/2006/relationships/image" Target="../media/image72.wmf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7.bin"/><Relationship Id="rId9" Type="http://schemas.openxmlformats.org/officeDocument/2006/relationships/image" Target="../media/image74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7" Type="http://schemas.openxmlformats.org/officeDocument/2006/relationships/image" Target="../media/image7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6.emf"/><Relationship Id="rId4" Type="http://schemas.openxmlformats.org/officeDocument/2006/relationships/oleObject" Target="../embeddings/oleObject2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.bin"/><Relationship Id="rId13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12" Type="http://schemas.openxmlformats.org/officeDocument/2006/relationships/oleObject" Target="../embeddings/oleObject9.bin"/><Relationship Id="rId17" Type="http://schemas.openxmlformats.org/officeDocument/2006/relationships/image" Target="../media/image15.wmf"/><Relationship Id="rId2" Type="http://schemas.openxmlformats.org/officeDocument/2006/relationships/oleObject" Target="../embeddings/oleObject4.bin"/><Relationship Id="rId16" Type="http://schemas.openxmlformats.org/officeDocument/2006/relationships/oleObject" Target="../embeddings/oleObject1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6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5" Type="http://schemas.openxmlformats.org/officeDocument/2006/relationships/image" Target="../media/image14.wmf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10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3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7.bin"/><Relationship Id="rId13" Type="http://schemas.openxmlformats.org/officeDocument/2006/relationships/image" Target="../media/image22.wmf"/><Relationship Id="rId3" Type="http://schemas.openxmlformats.org/officeDocument/2006/relationships/image" Target="../media/image18.emf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19.bin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6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5" Type="http://schemas.openxmlformats.org/officeDocument/2006/relationships/image" Target="../media/image23.wmf"/><Relationship Id="rId10" Type="http://schemas.openxmlformats.org/officeDocument/2006/relationships/oleObject" Target="../embeddings/oleObject18.bin"/><Relationship Id="rId4" Type="http://schemas.openxmlformats.org/officeDocument/2006/relationships/oleObject" Target="../embeddings/oleObject15.bin"/><Relationship Id="rId9" Type="http://schemas.openxmlformats.org/officeDocument/2006/relationships/image" Target="../media/image11.emf"/><Relationship Id="rId14" Type="http://schemas.openxmlformats.org/officeDocument/2006/relationships/oleObject" Target="../embeddings/oleObject20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5.emf"/><Relationship Id="rId4" Type="http://schemas.openxmlformats.org/officeDocument/2006/relationships/oleObject" Target="../embeddings/oleObject22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6.bin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31.bin"/><Relationship Id="rId3" Type="http://schemas.openxmlformats.org/officeDocument/2006/relationships/image" Target="../media/image26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28.bin"/><Relationship Id="rId17" Type="http://schemas.openxmlformats.org/officeDocument/2006/relationships/image" Target="../media/image32.wmf"/><Relationship Id="rId2" Type="http://schemas.openxmlformats.org/officeDocument/2006/relationships/oleObject" Target="../embeddings/oleObject23.bin"/><Relationship Id="rId16" Type="http://schemas.openxmlformats.org/officeDocument/2006/relationships/oleObject" Target="../embeddings/oleObject30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5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5" Type="http://schemas.openxmlformats.org/officeDocument/2006/relationships/image" Target="../media/image31.wmf"/><Relationship Id="rId10" Type="http://schemas.openxmlformats.org/officeDocument/2006/relationships/oleObject" Target="../embeddings/oleObject27.bin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24.bin"/><Relationship Id="rId9" Type="http://schemas.openxmlformats.org/officeDocument/2006/relationships/image" Target="../media/image25.emf"/><Relationship Id="rId14" Type="http://schemas.openxmlformats.org/officeDocument/2006/relationships/oleObject" Target="../embeddings/oleObject29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5.bin"/><Relationship Id="rId3" Type="http://schemas.openxmlformats.org/officeDocument/2006/relationships/image" Target="../media/image34.wmf"/><Relationship Id="rId7" Type="http://schemas.openxmlformats.org/officeDocument/2006/relationships/image" Target="../media/image36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4.bin"/><Relationship Id="rId11" Type="http://schemas.openxmlformats.org/officeDocument/2006/relationships/image" Target="../media/image38.wmf"/><Relationship Id="rId5" Type="http://schemas.openxmlformats.org/officeDocument/2006/relationships/image" Target="../media/image35.emf"/><Relationship Id="rId10" Type="http://schemas.openxmlformats.org/officeDocument/2006/relationships/oleObject" Target="../embeddings/oleObject36.bin"/><Relationship Id="rId4" Type="http://schemas.openxmlformats.org/officeDocument/2006/relationships/oleObject" Target="../embeddings/oleObject33.bin"/><Relationship Id="rId9" Type="http://schemas.openxmlformats.org/officeDocument/2006/relationships/image" Target="../media/image37.wmf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0.bin"/><Relationship Id="rId3" Type="http://schemas.openxmlformats.org/officeDocument/2006/relationships/image" Target="../media/image39.emf"/><Relationship Id="rId7" Type="http://schemas.openxmlformats.org/officeDocument/2006/relationships/image" Target="../media/image41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9.bin"/><Relationship Id="rId11" Type="http://schemas.openxmlformats.org/officeDocument/2006/relationships/image" Target="../media/image43.wmf"/><Relationship Id="rId5" Type="http://schemas.openxmlformats.org/officeDocument/2006/relationships/image" Target="../media/image40.emf"/><Relationship Id="rId10" Type="http://schemas.openxmlformats.org/officeDocument/2006/relationships/oleObject" Target="../embeddings/oleObject41.bin"/><Relationship Id="rId4" Type="http://schemas.openxmlformats.org/officeDocument/2006/relationships/oleObject" Target="../embeddings/oleObject38.bin"/><Relationship Id="rId9" Type="http://schemas.openxmlformats.org/officeDocument/2006/relationships/image" Target="../media/image42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9">
            <a:extLst>
              <a:ext uri="{FF2B5EF4-FFF2-40B4-BE49-F238E27FC236}">
                <a16:creationId xmlns:a16="http://schemas.microsoft.com/office/drawing/2014/main" id="{359F45CA-052A-A2FF-A4F7-A81F4AC581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54150" y="2362200"/>
            <a:ext cx="7481888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53" tIns="45727" rIns="91453" bIns="45727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3600">
                <a:solidFill>
                  <a:srgbClr val="FFFF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工程热力学</a:t>
            </a:r>
            <a:r>
              <a:rPr kumimoji="1" lang="zh-CN" altLang="en-US" sz="4000">
                <a:solidFill>
                  <a:srgbClr val="FFFFCC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30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—— </a:t>
            </a:r>
            <a:r>
              <a:rPr lang="zh-CN" altLang="en-US" sz="30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</a:t>
            </a:r>
            <a:endParaRPr lang="en-US" altLang="zh-CN" sz="3000">
              <a:solidFill>
                <a:srgbClr val="FFCC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507" name="Text Box 24">
            <a:extLst>
              <a:ext uri="{FF2B5EF4-FFF2-40B4-BE49-F238E27FC236}">
                <a16:creationId xmlns:a16="http://schemas.microsoft.com/office/drawing/2014/main" id="{CA394C8B-F78B-1251-FD37-FE94D10297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3167063"/>
            <a:ext cx="9144000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r" eaLnBrk="1" hangingPunct="1">
              <a:lnSpc>
                <a:spcPct val="90000"/>
              </a:lnSpc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zh-CN" altLang="en-US" sz="24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能动学院</a:t>
            </a:r>
            <a:r>
              <a:rPr lang="zh-CN" altLang="en-US" sz="3000" b="0">
                <a:solidFill>
                  <a:srgbClr val="336699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      </a:t>
            </a:r>
            <a:r>
              <a:rPr lang="zh-CN" altLang="en-US" sz="3000">
                <a:solidFill>
                  <a:srgbClr val="336699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张颖</a:t>
            </a:r>
            <a:r>
              <a:rPr lang="en-US" altLang="zh-CN" sz="3000">
                <a:latin typeface="华文隶书" panose="02010800040101010101" pitchFamily="2" charset="-122"/>
                <a:ea typeface="华文隶书" panose="02010800040101010101" pitchFamily="2" charset="-122"/>
              </a:rPr>
              <a:t>  </a:t>
            </a:r>
            <a:r>
              <a:rPr lang="zh-CN" altLang="en-US" sz="1600">
                <a:latin typeface="黑体" panose="02010609060101010101" pitchFamily="49" charset="-122"/>
              </a:rPr>
              <a:t>博士</a:t>
            </a:r>
            <a:r>
              <a:rPr lang="en-US" altLang="zh-CN" sz="1600">
                <a:latin typeface="黑体" panose="02010609060101010101" pitchFamily="49" charset="-122"/>
              </a:rPr>
              <a:t>/</a:t>
            </a:r>
            <a:r>
              <a:rPr lang="zh-CN" altLang="en-US" sz="1600">
                <a:latin typeface="黑体" panose="02010609060101010101" pitchFamily="49" charset="-122"/>
              </a:rPr>
              <a:t>讲师</a:t>
            </a:r>
          </a:p>
        </p:txBody>
      </p:sp>
      <p:sp>
        <p:nvSpPr>
          <p:cNvPr id="31770" name="AutoShape 26">
            <a:extLst>
              <a:ext uri="{FF2B5EF4-FFF2-40B4-BE49-F238E27FC236}">
                <a16:creationId xmlns:a16="http://schemas.microsoft.com/office/drawing/2014/main" id="{AFC1E9A1-0C9C-007D-451E-9538B5B454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22888" y="4037013"/>
            <a:ext cx="3436937" cy="866775"/>
          </a:xfrm>
          <a:prstGeom prst="wedgeRectCallout">
            <a:avLst>
              <a:gd name="adj1" fmla="val 19560"/>
              <a:gd name="adj2" fmla="val -68130"/>
            </a:avLst>
          </a:prstGeom>
          <a:gradFill rotWithShape="1">
            <a:gsLst>
              <a:gs pos="0">
                <a:srgbClr val="CCFFFF">
                  <a:gamma/>
                  <a:tint val="0"/>
                  <a:invGamma/>
                </a:srgbClr>
              </a:gs>
              <a:gs pos="100000">
                <a:srgbClr val="CCFFFF"/>
              </a:gs>
            </a:gsLst>
            <a:lin ang="5400000" scaled="1"/>
          </a:gradFill>
          <a:ln w="57150" cmpd="thickThin" algn="ctr">
            <a:noFill/>
            <a:miter lim="800000"/>
            <a:headEnd/>
            <a:tailEnd/>
          </a:ln>
          <a:effectLst/>
          <a:scene3d>
            <a:camera prst="legacyPerspectiveTopRight"/>
            <a:lightRig rig="legacyFlat4" dir="t"/>
          </a:scene3d>
          <a:sp3d extrusionH="430200" prstMaterial="legacyMetal">
            <a:bevelT w="13500" h="13500" prst="angle"/>
            <a:bevelB w="13500" h="13500" prst="angle"/>
            <a:extrusionClr>
              <a:srgbClr val="CCFFFF"/>
            </a:extrusionClr>
          </a:sp3d>
        </p:spPr>
        <p:txBody>
          <a:bodyPr>
            <a:flatTx/>
          </a:bodyPr>
          <a:lstStyle/>
          <a:p>
            <a:pPr algn="ctr">
              <a:defRPr/>
            </a:pPr>
            <a:endParaRPr lang="zh-CN" altLang="en-US"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31771" name="Rectangle 9">
            <a:extLst>
              <a:ext uri="{FF2B5EF4-FFF2-40B4-BE49-F238E27FC236}">
                <a16:creationId xmlns:a16="http://schemas.microsoft.com/office/drawing/2014/main" id="{4711EFAC-19F4-FB1E-0E8C-C00D76C92C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53063" y="4014788"/>
            <a:ext cx="3405187" cy="8588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zh-CN" altLang="en-US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办公地点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能动学院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(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东三楼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) - </a:t>
            </a:r>
            <a:r>
              <a:rPr kumimoji="1" lang="zh-CN" altLang="en-US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甲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223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                                  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Email: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</a:t>
            </a:r>
            <a:r>
              <a:rPr kumimoji="1" lang="en-US" altLang="zh-CN" sz="1400" i="1" u="sng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zhangying@mail.xjtu.edu.cn</a:t>
            </a: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                                                                                                                                </a:t>
            </a:r>
          </a:p>
          <a:p>
            <a:pPr>
              <a:lnSpc>
                <a:spcPct val="120000"/>
              </a:lnSpc>
              <a:buClr>
                <a:srgbClr val="FF9900"/>
              </a:buClr>
              <a:buSzPct val="80000"/>
              <a:buFont typeface="Wingdings" pitchFamily="2" charset="2"/>
              <a:buNone/>
              <a:defRPr/>
            </a:pPr>
            <a:r>
              <a:rPr kumimoji="1" lang="en-US" altLang="zh-CN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        Tel:</a:t>
            </a:r>
            <a:r>
              <a:rPr kumimoji="1" lang="en-US" altLang="zh-CN" sz="14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  <a:ea typeface="华文行楷" pitchFamily="2" charset="-122"/>
              </a:rPr>
              <a:t> 029-82663863</a:t>
            </a:r>
          </a:p>
        </p:txBody>
      </p:sp>
    </p:spTree>
  </p:cSld>
  <p:clrMapOvr>
    <a:masterClrMapping/>
  </p:clrMapOvr>
  <p:transition>
    <p:pull dir="r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B001A95E-20B5-3372-696A-05A2038A607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8A045E6-14B2-4746-B86D-9942535EFB98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10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9224" name="Rectangle 2">
            <a:extLst>
              <a:ext uri="{FF2B5EF4-FFF2-40B4-BE49-F238E27FC236}">
                <a16:creationId xmlns:a16="http://schemas.microsoft.com/office/drawing/2014/main" id="{9DB5CFE0-7696-C98E-7925-F9BA7EEF07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9-7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提高燃气轮机装置循环热效率措施 </a:t>
            </a:r>
          </a:p>
        </p:txBody>
      </p:sp>
      <p:sp>
        <p:nvSpPr>
          <p:cNvPr id="193539" name="Rectangle 3">
            <a:extLst>
              <a:ext uri="{FF2B5EF4-FFF2-40B4-BE49-F238E27FC236}">
                <a16:creationId xmlns:a16="http://schemas.microsoft.com/office/drawing/2014/main" id="{74B5DB5B-BEDD-5498-F508-1E020BBEC3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4325" y="3962400"/>
            <a:ext cx="14319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极限回热：</a:t>
            </a:r>
          </a:p>
        </p:txBody>
      </p:sp>
      <p:sp>
        <p:nvSpPr>
          <p:cNvPr id="9226" name="Rectangle 4">
            <a:extLst>
              <a:ext uri="{FF2B5EF4-FFF2-40B4-BE49-F238E27FC236}">
                <a16:creationId xmlns:a16="http://schemas.microsoft.com/office/drawing/2014/main" id="{77686A5C-1CFD-4A9E-B8BA-89CDD157CD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304925"/>
            <a:ext cx="1857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</a:rPr>
              <a:t>(1) </a:t>
            </a:r>
            <a:r>
              <a:rPr kumimoji="1" lang="zh-CN" altLang="en-US" sz="1800">
                <a:solidFill>
                  <a:srgbClr val="FF0000"/>
                </a:solidFill>
              </a:rPr>
              <a:t>理想回热循环</a:t>
            </a:r>
          </a:p>
        </p:txBody>
      </p:sp>
      <p:sp>
        <p:nvSpPr>
          <p:cNvPr id="9227" name="Rectangle 5">
            <a:extLst>
              <a:ext uri="{FF2B5EF4-FFF2-40B4-BE49-F238E27FC236}">
                <a16:creationId xmlns:a16="http://schemas.microsoft.com/office/drawing/2014/main" id="{2BE53C5C-5B49-B1A3-E66B-A04DD526A0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540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1. </a:t>
            </a:r>
            <a:r>
              <a:rPr kumimoji="1" lang="zh-CN" altLang="en-US" sz="2000">
                <a:solidFill>
                  <a:srgbClr val="0000FF"/>
                </a:solidFill>
              </a:rPr>
              <a:t>回热 </a:t>
            </a:r>
          </a:p>
        </p:txBody>
      </p:sp>
      <p:graphicFrame>
        <p:nvGraphicFramePr>
          <p:cNvPr id="9218" name="Object 6">
            <a:extLst>
              <a:ext uri="{FF2B5EF4-FFF2-40B4-BE49-F238E27FC236}">
                <a16:creationId xmlns:a16="http://schemas.microsoft.com/office/drawing/2014/main" id="{C94BFF8A-B97A-1517-9C63-7E1453FEC01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491163" y="1792288"/>
          <a:ext cx="2443162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85440" imgH="3195450" progId="Visio.Drawing.11">
                  <p:embed/>
                </p:oleObj>
              </mc:Choice>
              <mc:Fallback>
                <p:oleObj name="Visio" r:id="rId2" imgW="4185440" imgH="31954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91163" y="1792288"/>
                        <a:ext cx="2443162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19" name="Object 7">
            <a:extLst>
              <a:ext uri="{FF2B5EF4-FFF2-40B4-BE49-F238E27FC236}">
                <a16:creationId xmlns:a16="http://schemas.microsoft.com/office/drawing/2014/main" id="{2A85E21F-2221-B67F-B182-AB4E6398EDC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92188" y="1790700"/>
          <a:ext cx="4106862" cy="1684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9233414" imgH="3359340" progId="Visio.Drawing.11">
                  <p:embed/>
                </p:oleObj>
              </mc:Choice>
              <mc:Fallback>
                <p:oleObj name="Visio" r:id="rId4" imgW="9233414" imgH="335934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468"/>
                      <a:stretch>
                        <a:fillRect/>
                      </a:stretch>
                    </p:blipFill>
                    <p:spPr bwMode="auto">
                      <a:xfrm>
                        <a:off x="992188" y="1790700"/>
                        <a:ext cx="4106862" cy="1684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4" name="Object 8">
            <a:extLst>
              <a:ext uri="{FF2B5EF4-FFF2-40B4-BE49-F238E27FC236}">
                <a16:creationId xmlns:a16="http://schemas.microsoft.com/office/drawing/2014/main" id="{C95E4D04-FE58-03BE-C82A-E389281CD3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7838" y="3867150"/>
          <a:ext cx="1330325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98400" imgH="444240" progId="Equation.DSMT4">
                  <p:embed/>
                </p:oleObj>
              </mc:Choice>
              <mc:Fallback>
                <p:oleObj name="Equation" r:id="rId6" imgW="698400" imgH="44424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7838" y="3867150"/>
                        <a:ext cx="1330325" cy="630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5" name="Object 9">
            <a:extLst>
              <a:ext uri="{FF2B5EF4-FFF2-40B4-BE49-F238E27FC236}">
                <a16:creationId xmlns:a16="http://schemas.microsoft.com/office/drawing/2014/main" id="{1819B528-9FA5-7E99-E9ED-499DCB758D9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378325" y="3873500"/>
          <a:ext cx="1123950" cy="625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99920" imgH="444240" progId="Equation.DSMT4">
                  <p:embed/>
                </p:oleObj>
              </mc:Choice>
              <mc:Fallback>
                <p:oleObj name="Equation" r:id="rId8" imgW="799920" imgH="444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78325" y="3873500"/>
                        <a:ext cx="1123950" cy="625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3546" name="Object 10">
            <a:extLst>
              <a:ext uri="{FF2B5EF4-FFF2-40B4-BE49-F238E27FC236}">
                <a16:creationId xmlns:a16="http://schemas.microsoft.com/office/drawing/2014/main" id="{5D1ADF63-F858-45B8-B8AB-4904161B585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92763" y="3887788"/>
          <a:ext cx="1068387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444240" progId="Equation.DSMT4">
                  <p:embed/>
                </p:oleObj>
              </mc:Choice>
              <mc:Fallback>
                <p:oleObj name="Equation" r:id="rId10" imgW="79992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92763" y="3887788"/>
                        <a:ext cx="1068387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35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1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2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3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3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935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35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9">
            <a:extLst>
              <a:ext uri="{FF2B5EF4-FFF2-40B4-BE49-F238E27FC236}">
                <a16:creationId xmlns:a16="http://schemas.microsoft.com/office/drawing/2014/main" id="{AA572FF6-EFEF-784D-6D4E-BCC291B565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FECBD2B-7235-4B37-96BE-9604E1C1937E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11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0242" name="Object 2">
            <a:extLst>
              <a:ext uri="{FF2B5EF4-FFF2-40B4-BE49-F238E27FC236}">
                <a16:creationId xmlns:a16="http://schemas.microsoft.com/office/drawing/2014/main" id="{B01459B1-A11C-603C-842F-B29D89D5C0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78600" y="946150"/>
          <a:ext cx="2443163" cy="175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4185440" imgH="3195450" progId="Visio.Drawing.11">
                  <p:embed/>
                </p:oleObj>
              </mc:Choice>
              <mc:Fallback>
                <p:oleObj name="Visio" r:id="rId2" imgW="4185440" imgH="3195450" progId="Visio.Drawing.11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78600" y="946150"/>
                        <a:ext cx="2443163" cy="175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Rectangle 3">
            <a:extLst>
              <a:ext uri="{FF2B5EF4-FFF2-40B4-BE49-F238E27FC236}">
                <a16:creationId xmlns:a16="http://schemas.microsoft.com/office/drawing/2014/main" id="{189C2099-5147-6847-F743-A630AC11ED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9-7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提高燃气轮机装置循环热效率措施 </a:t>
            </a:r>
          </a:p>
        </p:txBody>
      </p:sp>
      <p:graphicFrame>
        <p:nvGraphicFramePr>
          <p:cNvPr id="194564" name="Object 4">
            <a:extLst>
              <a:ext uri="{FF2B5EF4-FFF2-40B4-BE49-F238E27FC236}">
                <a16:creationId xmlns:a16="http://schemas.microsoft.com/office/drawing/2014/main" id="{58B128A7-5611-CDEE-80B0-48E07B2E5DC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15188" y="1585913"/>
          <a:ext cx="295275" cy="258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68411" imgH="409590" progId="Visio.Drawing.11">
                  <p:embed/>
                </p:oleObj>
              </mc:Choice>
              <mc:Fallback>
                <p:oleObj name="Visio" r:id="rId4" imgW="468411" imgH="4095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15188" y="1585913"/>
                        <a:ext cx="295275" cy="258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565" name="Rectangle 5">
            <a:extLst>
              <a:ext uri="{FF2B5EF4-FFF2-40B4-BE49-F238E27FC236}">
                <a16:creationId xmlns:a16="http://schemas.microsoft.com/office/drawing/2014/main" id="{59EE3DED-570D-7BED-A203-0B242AA7F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5363" y="2520950"/>
            <a:ext cx="1722437" cy="327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1600"/>
              <a:t>考虑到换热效率</a:t>
            </a:r>
            <a:endParaRPr kumimoji="1" lang="zh-CN" altLang="en-US" sz="2000">
              <a:solidFill>
                <a:srgbClr val="FF0000"/>
              </a:solidFill>
            </a:endParaRPr>
          </a:p>
        </p:txBody>
      </p:sp>
      <p:graphicFrame>
        <p:nvGraphicFramePr>
          <p:cNvPr id="194566" name="Object 6">
            <a:extLst>
              <a:ext uri="{FF2B5EF4-FFF2-40B4-BE49-F238E27FC236}">
                <a16:creationId xmlns:a16="http://schemas.microsoft.com/office/drawing/2014/main" id="{07A7BBF2-5ABB-4A89-D10B-6C14016604E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1113" y="3836988"/>
          <a:ext cx="67691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860640" imgH="469800" progId="Equation.DSMT4">
                  <p:embed/>
                </p:oleObj>
              </mc:Choice>
              <mc:Fallback>
                <p:oleObj name="Equation" r:id="rId6" imgW="3860640" imgH="4698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1113" y="3836988"/>
                        <a:ext cx="67691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50" name="Rectangle 7">
            <a:extLst>
              <a:ext uri="{FF2B5EF4-FFF2-40B4-BE49-F238E27FC236}">
                <a16:creationId xmlns:a16="http://schemas.microsoft.com/office/drawing/2014/main" id="{8D7E9471-DD15-4F25-93F1-E7C6ED5AF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304925"/>
            <a:ext cx="1857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</a:rPr>
              <a:t>(1) </a:t>
            </a:r>
            <a:r>
              <a:rPr kumimoji="1" lang="zh-CN" altLang="en-US" sz="1800">
                <a:solidFill>
                  <a:srgbClr val="FF0000"/>
                </a:solidFill>
              </a:rPr>
              <a:t>理想回热循环</a:t>
            </a:r>
          </a:p>
        </p:txBody>
      </p:sp>
      <p:sp>
        <p:nvSpPr>
          <p:cNvPr id="10251" name="Rectangle 8">
            <a:extLst>
              <a:ext uri="{FF2B5EF4-FFF2-40B4-BE49-F238E27FC236}">
                <a16:creationId xmlns:a16="http://schemas.microsoft.com/office/drawing/2014/main" id="{8C961A47-A1B6-B636-CEF4-DE23FAE17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540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1. </a:t>
            </a:r>
            <a:r>
              <a:rPr kumimoji="1" lang="zh-CN" altLang="en-US" sz="2000">
                <a:solidFill>
                  <a:srgbClr val="0000FF"/>
                </a:solidFill>
              </a:rPr>
              <a:t>回热 </a:t>
            </a:r>
          </a:p>
        </p:txBody>
      </p:sp>
      <p:sp>
        <p:nvSpPr>
          <p:cNvPr id="10252" name="Rectangle 9">
            <a:extLst>
              <a:ext uri="{FF2B5EF4-FFF2-40B4-BE49-F238E27FC236}">
                <a16:creationId xmlns:a16="http://schemas.microsoft.com/office/drawing/2014/main" id="{9AD91359-EB81-BF5B-6E41-5DE9C70D19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125" y="1884363"/>
            <a:ext cx="14319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极限回热：</a:t>
            </a:r>
          </a:p>
        </p:txBody>
      </p:sp>
      <p:graphicFrame>
        <p:nvGraphicFramePr>
          <p:cNvPr id="10245" name="Object 10">
            <a:extLst>
              <a:ext uri="{FF2B5EF4-FFF2-40B4-BE49-F238E27FC236}">
                <a16:creationId xmlns:a16="http://schemas.microsoft.com/office/drawing/2014/main" id="{D964E4A2-19BE-70BF-AFBB-9B034DB6C6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36788" y="1782763"/>
          <a:ext cx="4329112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273040" imgH="444240" progId="Equation.DSMT4">
                  <p:embed/>
                </p:oleObj>
              </mc:Choice>
              <mc:Fallback>
                <p:oleObj name="Equation" r:id="rId8" imgW="227304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36788" y="1782763"/>
                        <a:ext cx="4329112" cy="6302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1">
            <a:extLst>
              <a:ext uri="{FF2B5EF4-FFF2-40B4-BE49-F238E27FC236}">
                <a16:creationId xmlns:a16="http://schemas.microsoft.com/office/drawing/2014/main" id="{29F712AD-544F-77A4-FAE2-8C6395EA26E7}"/>
              </a:ext>
            </a:extLst>
          </p:cNvPr>
          <p:cNvGrpSpPr>
            <a:grpSpLocks/>
          </p:cNvGrpSpPr>
          <p:nvPr/>
        </p:nvGrpSpPr>
        <p:grpSpPr bwMode="auto">
          <a:xfrm>
            <a:off x="1860550" y="2928938"/>
            <a:ext cx="3795713" cy="666750"/>
            <a:chOff x="1172" y="1845"/>
            <a:chExt cx="2392" cy="420"/>
          </a:xfrm>
        </p:grpSpPr>
        <p:graphicFrame>
          <p:nvGraphicFramePr>
            <p:cNvPr id="10246" name="Object 12">
              <a:extLst>
                <a:ext uri="{FF2B5EF4-FFF2-40B4-BE49-F238E27FC236}">
                  <a16:creationId xmlns:a16="http://schemas.microsoft.com/office/drawing/2014/main" id="{558CF372-B243-42A5-9961-6B9903542A8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78" y="1845"/>
            <a:ext cx="1686" cy="42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333440" imgH="444240" progId="Equation.DSMT4">
                    <p:embed/>
                  </p:oleObj>
                </mc:Choice>
                <mc:Fallback>
                  <p:oleObj name="Equation" r:id="rId10" imgW="1333440" imgH="444240" progId="Equation.DSMT4">
                    <p:embed/>
                    <p:pic>
                      <p:nvPicPr>
                        <p:cNvPr id="0" name="Object 1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8" y="1845"/>
                          <a:ext cx="1686" cy="42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254" name="Rectangle 13">
              <a:extLst>
                <a:ext uri="{FF2B5EF4-FFF2-40B4-BE49-F238E27FC236}">
                  <a16:creationId xmlns:a16="http://schemas.microsoft.com/office/drawing/2014/main" id="{11F1EB65-44F0-CB76-B90C-4B23BDCC1C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72" y="1922"/>
              <a:ext cx="59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2000">
                  <a:solidFill>
                    <a:srgbClr val="FF0000"/>
                  </a:solidFill>
                </a:rPr>
                <a:t>回热度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4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2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3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4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45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945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>
            <a:extLst>
              <a:ext uri="{FF2B5EF4-FFF2-40B4-BE49-F238E27FC236}">
                <a16:creationId xmlns:a16="http://schemas.microsoft.com/office/drawing/2014/main" id="{8C9483E7-FAE2-C12A-C463-CF45D37DD7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4A353B3-35C1-4505-B871-381C18988E9F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1271" name="Rectangle 2">
            <a:extLst>
              <a:ext uri="{FF2B5EF4-FFF2-40B4-BE49-F238E27FC236}">
                <a16:creationId xmlns:a16="http://schemas.microsoft.com/office/drawing/2014/main" id="{8B60A787-A02B-5581-3458-CC969C459E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9-7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提高燃气轮机装置循环热效率措施 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8C4ED499-9B29-7671-16A4-39C87F724C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6363"/>
            <a:ext cx="9145588" cy="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95588" name="Rectangle 4">
            <a:extLst>
              <a:ext uri="{FF2B5EF4-FFF2-40B4-BE49-F238E27FC236}">
                <a16:creationId xmlns:a16="http://schemas.microsoft.com/office/drawing/2014/main" id="{1863C85F-078D-6C7F-0CDF-279B03219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646363"/>
            <a:ext cx="9145588" cy="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endParaRPr lang="zh-CN" altLang="en-US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F236648F-3713-5959-B67E-FEEBFDDE52A4}"/>
              </a:ext>
            </a:extLst>
          </p:cNvPr>
          <p:cNvGrpSpPr>
            <a:grpSpLocks/>
          </p:cNvGrpSpPr>
          <p:nvPr/>
        </p:nvGrpSpPr>
        <p:grpSpPr bwMode="auto">
          <a:xfrm>
            <a:off x="1333500" y="3448050"/>
            <a:ext cx="3698875" cy="630238"/>
            <a:chOff x="706" y="2255"/>
            <a:chExt cx="2331" cy="397"/>
          </a:xfrm>
        </p:grpSpPr>
        <p:sp>
          <p:nvSpPr>
            <p:cNvPr id="11277" name="Rectangle 6">
              <a:extLst>
                <a:ext uri="{FF2B5EF4-FFF2-40B4-BE49-F238E27FC236}">
                  <a16:creationId xmlns:a16="http://schemas.microsoft.com/office/drawing/2014/main" id="{418D2F90-2BD2-0044-FA45-4F283B1684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6" y="2323"/>
              <a:ext cx="67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回热度：</a:t>
              </a:r>
            </a:p>
          </p:txBody>
        </p:sp>
        <p:graphicFrame>
          <p:nvGraphicFramePr>
            <p:cNvPr id="11269" name="Object 7">
              <a:extLst>
                <a:ext uri="{FF2B5EF4-FFF2-40B4-BE49-F238E27FC236}">
                  <a16:creationId xmlns:a16="http://schemas.microsoft.com/office/drawing/2014/main" id="{F5BD526D-FA7B-9032-38EA-9C5CC965E4A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37" y="2255"/>
            <a:ext cx="1700" cy="39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422360" imgH="444240" progId="Equation.DSMT4">
                    <p:embed/>
                  </p:oleObj>
                </mc:Choice>
                <mc:Fallback>
                  <p:oleObj name="Equation" r:id="rId2" imgW="1422360" imgH="444240" progId="Equation.DSMT4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37" y="2255"/>
                          <a:ext cx="1700" cy="397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95592" name="Object 8">
            <a:extLst>
              <a:ext uri="{FF2B5EF4-FFF2-40B4-BE49-F238E27FC236}">
                <a16:creationId xmlns:a16="http://schemas.microsoft.com/office/drawing/2014/main" id="{BBF6CCD9-2DBA-4E4E-3533-91ACA8E9AA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26113" y="1430338"/>
          <a:ext cx="2749550" cy="2100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185440" imgH="3195450" progId="Visio.Drawing.11">
                  <p:embed/>
                </p:oleObj>
              </mc:Choice>
              <mc:Fallback>
                <p:oleObj name="Visio" r:id="rId4" imgW="4185440" imgH="3195450" progId="Visio.Drawing.11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26113" y="1430338"/>
                        <a:ext cx="2749550" cy="2100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5593" name="Object 9">
            <a:extLst>
              <a:ext uri="{FF2B5EF4-FFF2-40B4-BE49-F238E27FC236}">
                <a16:creationId xmlns:a16="http://schemas.microsoft.com/office/drawing/2014/main" id="{22097010-C808-BBE0-42E6-106C32F6534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89075" y="4238625"/>
          <a:ext cx="61769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49560" imgH="469800" progId="Equation.DSMT4">
                  <p:embed/>
                </p:oleObj>
              </mc:Choice>
              <mc:Fallback>
                <p:oleObj name="Equation" r:id="rId6" imgW="3949560" imgH="4698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9075" y="4238625"/>
                        <a:ext cx="617696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75" name="Rectangle 10">
            <a:extLst>
              <a:ext uri="{FF2B5EF4-FFF2-40B4-BE49-F238E27FC236}">
                <a16:creationId xmlns:a16="http://schemas.microsoft.com/office/drawing/2014/main" id="{652227C4-234B-A0E5-AEF6-086106A825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304925"/>
            <a:ext cx="1857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</a:rPr>
              <a:t>(1) </a:t>
            </a:r>
            <a:r>
              <a:rPr kumimoji="1" lang="zh-CN" altLang="en-US" sz="1800">
                <a:solidFill>
                  <a:srgbClr val="FF0000"/>
                </a:solidFill>
              </a:rPr>
              <a:t>实际回热循环</a:t>
            </a:r>
          </a:p>
        </p:txBody>
      </p:sp>
      <p:sp>
        <p:nvSpPr>
          <p:cNvPr id="11276" name="Rectangle 11">
            <a:extLst>
              <a:ext uri="{FF2B5EF4-FFF2-40B4-BE49-F238E27FC236}">
                <a16:creationId xmlns:a16="http://schemas.microsoft.com/office/drawing/2014/main" id="{DB70568B-1230-FB23-DEDB-923EC40564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540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1. </a:t>
            </a:r>
            <a:r>
              <a:rPr kumimoji="1" lang="zh-CN" altLang="en-US" sz="2000">
                <a:solidFill>
                  <a:srgbClr val="0000FF"/>
                </a:solidFill>
              </a:rPr>
              <a:t>回热 </a:t>
            </a:r>
          </a:p>
        </p:txBody>
      </p:sp>
      <p:graphicFrame>
        <p:nvGraphicFramePr>
          <p:cNvPr id="11268" name="Object 12">
            <a:extLst>
              <a:ext uri="{FF2B5EF4-FFF2-40B4-BE49-F238E27FC236}">
                <a16:creationId xmlns:a16="http://schemas.microsoft.com/office/drawing/2014/main" id="{66C5FAD8-EFDF-6A08-35F3-01AC4DE554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9038" y="1779588"/>
          <a:ext cx="4106862" cy="1684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9233414" imgH="3359340" progId="Visio.Drawing.11">
                  <p:embed/>
                </p:oleObj>
              </mc:Choice>
              <mc:Fallback>
                <p:oleObj name="Visio" r:id="rId8" imgW="9233414" imgH="335934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t="-18468"/>
                      <a:stretch>
                        <a:fillRect/>
                      </a:stretch>
                    </p:blipFill>
                    <p:spPr bwMode="auto">
                      <a:xfrm>
                        <a:off x="1189038" y="1779588"/>
                        <a:ext cx="4106862" cy="16843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5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9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0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955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C55C180-9573-28B5-EAA1-9F9A5D6FD87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86CEEA6-1811-43A4-9AD0-D852BDA974DC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2295" name="Rectangle 2">
            <a:extLst>
              <a:ext uri="{FF2B5EF4-FFF2-40B4-BE49-F238E27FC236}">
                <a16:creationId xmlns:a16="http://schemas.microsoft.com/office/drawing/2014/main" id="{F575077D-4AD0-E3C9-C07A-C0DF2FF6EC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9-7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提高燃气轮机装置循环热效率措施 </a:t>
            </a:r>
          </a:p>
        </p:txBody>
      </p:sp>
      <p:sp>
        <p:nvSpPr>
          <p:cNvPr id="12296" name="Rectangle 3">
            <a:extLst>
              <a:ext uri="{FF2B5EF4-FFF2-40B4-BE49-F238E27FC236}">
                <a16:creationId xmlns:a16="http://schemas.microsoft.com/office/drawing/2014/main" id="{BE599FC0-93C5-5440-5593-08E39B9F6B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95350"/>
            <a:ext cx="7104063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2. </a:t>
            </a:r>
            <a:r>
              <a:rPr kumimoji="1" lang="zh-CN" altLang="en-US" sz="2000">
                <a:solidFill>
                  <a:srgbClr val="0000FF"/>
                </a:solidFill>
              </a:rPr>
              <a:t>在回热的基础上分级压缩，中间冷却和分级膨胀，中间再热 </a:t>
            </a:r>
          </a:p>
        </p:txBody>
      </p:sp>
      <p:graphicFrame>
        <p:nvGraphicFramePr>
          <p:cNvPr id="196612" name="Object 4">
            <a:extLst>
              <a:ext uri="{FF2B5EF4-FFF2-40B4-BE49-F238E27FC236}">
                <a16:creationId xmlns:a16="http://schemas.microsoft.com/office/drawing/2014/main" id="{BBAE9C35-77F4-DCF7-1E23-D555B91CF31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69938" y="1404938"/>
          <a:ext cx="3760787" cy="1897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927059" imgH="5006808" progId="Visio.Drawing.11">
                  <p:embed/>
                </p:oleObj>
              </mc:Choice>
              <mc:Fallback>
                <p:oleObj name="Visio" r:id="rId2" imgW="9927059" imgH="5006808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938" y="1404938"/>
                        <a:ext cx="3760787" cy="1897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3" name="Object 5">
            <a:extLst>
              <a:ext uri="{FF2B5EF4-FFF2-40B4-BE49-F238E27FC236}">
                <a16:creationId xmlns:a16="http://schemas.microsoft.com/office/drawing/2014/main" id="{FFAA4BAB-A321-BE4D-DDC2-E14775C92B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9638" y="4127500"/>
          <a:ext cx="7716837" cy="68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206680" imgH="482400" progId="Equation.DSMT4">
                  <p:embed/>
                </p:oleObj>
              </mc:Choice>
              <mc:Fallback>
                <p:oleObj name="Equation" r:id="rId4" imgW="5206680" imgH="4824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9638" y="4127500"/>
                        <a:ext cx="7716837" cy="685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6614" name="Object 6">
            <a:extLst>
              <a:ext uri="{FF2B5EF4-FFF2-40B4-BE49-F238E27FC236}">
                <a16:creationId xmlns:a16="http://schemas.microsoft.com/office/drawing/2014/main" id="{4BA70026-6194-F534-C74E-5AA0A151291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929188" y="1141413"/>
          <a:ext cx="3036887" cy="2584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826973" imgH="3258090" progId="Visio.Drawing.11">
                  <p:embed/>
                </p:oleObj>
              </mc:Choice>
              <mc:Fallback>
                <p:oleObj name="Visio" r:id="rId6" imgW="3826973" imgH="325809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9188" y="1141413"/>
                        <a:ext cx="3036887" cy="2584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DFCDBA13-54BC-2397-D467-35B5480722B2}"/>
              </a:ext>
            </a:extLst>
          </p:cNvPr>
          <p:cNvGrpSpPr>
            <a:grpSpLocks/>
          </p:cNvGrpSpPr>
          <p:nvPr/>
        </p:nvGrpSpPr>
        <p:grpSpPr bwMode="auto">
          <a:xfrm>
            <a:off x="1620838" y="3354388"/>
            <a:ext cx="3322637" cy="650875"/>
            <a:chOff x="986" y="2165"/>
            <a:chExt cx="2094" cy="410"/>
          </a:xfrm>
        </p:grpSpPr>
        <p:sp>
          <p:nvSpPr>
            <p:cNvPr id="12298" name="Rectangle 8">
              <a:extLst>
                <a:ext uri="{FF2B5EF4-FFF2-40B4-BE49-F238E27FC236}">
                  <a16:creationId xmlns:a16="http://schemas.microsoft.com/office/drawing/2014/main" id="{AE1B4AD4-4140-5B0D-2BCD-09D0F827F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6" y="2232"/>
              <a:ext cx="67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回热度：</a:t>
              </a:r>
            </a:p>
          </p:txBody>
        </p:sp>
        <p:graphicFrame>
          <p:nvGraphicFramePr>
            <p:cNvPr id="12293" name="Object 9">
              <a:extLst>
                <a:ext uri="{FF2B5EF4-FFF2-40B4-BE49-F238E27FC236}">
                  <a16:creationId xmlns:a16="http://schemas.microsoft.com/office/drawing/2014/main" id="{782993BE-D5B9-FBD4-8B2C-7F0CBE95161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701" y="2165"/>
            <a:ext cx="1379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1333440" imgH="444240" progId="Equation.DSMT4">
                    <p:embed/>
                  </p:oleObj>
                </mc:Choice>
                <mc:Fallback>
                  <p:oleObj name="Equation" r:id="rId8" imgW="1333440" imgH="444240" progId="Equation.DSMT4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01" y="2165"/>
                          <a:ext cx="1379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66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3" dur="500"/>
                                        <p:tgtEl>
                                          <p:spTgt spid="1966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1966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2330D74F-C78B-829A-2AD8-C9DA22E64E6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BF0977B-2A2E-411A-A934-3ED5508A18B5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3316" name="Rectangle 10">
            <a:extLst>
              <a:ext uri="{FF2B5EF4-FFF2-40B4-BE49-F238E27FC236}">
                <a16:creationId xmlns:a16="http://schemas.microsoft.com/office/drawing/2014/main" id="{EF3AED1F-FB99-0025-36A1-90B8F9A701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   </a:t>
            </a:r>
            <a:r>
              <a:rPr lang="zh-CN" altLang="en-US" sz="26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13317" name="Text Box 11">
            <a:extLst>
              <a:ext uri="{FF2B5EF4-FFF2-40B4-BE49-F238E27FC236}">
                <a16:creationId xmlns:a16="http://schemas.microsoft.com/office/drawing/2014/main" id="{7F42719A-D8A1-B202-8199-0572C843F7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800100"/>
            <a:ext cx="8470900" cy="2709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6600"/>
                </a:solidFill>
              </a:rPr>
              <a:t>例</a:t>
            </a:r>
            <a:r>
              <a:rPr lang="en-US" altLang="zh-CN" sz="2400">
                <a:solidFill>
                  <a:srgbClr val="FF6600"/>
                </a:solidFill>
              </a:rPr>
              <a:t>1.</a:t>
            </a:r>
            <a:r>
              <a:rPr lang="en-US" altLang="zh-CN"/>
              <a:t> </a:t>
            </a:r>
            <a:r>
              <a:rPr lang="zh-CN" altLang="en-US" sz="1800"/>
              <a:t>内燃机混合加热循环的</a:t>
            </a:r>
            <a:r>
              <a:rPr lang="en-US" altLang="zh-CN" sz="1800" i="1"/>
              <a:t>T</a:t>
            </a:r>
            <a:r>
              <a:rPr lang="en-US" altLang="zh-CN" sz="1800"/>
              <a:t>-</a:t>
            </a:r>
            <a:r>
              <a:rPr lang="en-US" altLang="zh-CN" sz="1800" i="1"/>
              <a:t>s</a:t>
            </a:r>
            <a:r>
              <a:rPr lang="zh-CN" altLang="en-US" sz="1800"/>
              <a:t>图如图所示。已知</a:t>
            </a: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r>
              <a:rPr lang="en-US" altLang="zh-CN" sz="1800"/>
              <a:t>=97kPa</a:t>
            </a:r>
            <a:r>
              <a:rPr lang="zh-CN" altLang="en-US" sz="1800"/>
              <a:t>，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=28</a:t>
            </a:r>
            <a:r>
              <a:rPr lang="en-US" altLang="zh-CN" sz="1800" baseline="30000"/>
              <a:t>o</a:t>
            </a:r>
            <a:r>
              <a:rPr lang="en-US" altLang="zh-CN" sz="1800"/>
              <a:t>C</a:t>
            </a:r>
            <a:r>
              <a:rPr lang="zh-CN" altLang="en-US" sz="1800"/>
              <a:t>，</a:t>
            </a:r>
            <a:r>
              <a:rPr lang="en-US" altLang="zh-CN" sz="1800" i="1"/>
              <a:t>V</a:t>
            </a:r>
            <a:r>
              <a:rPr lang="en-US" altLang="zh-CN" sz="1800" baseline="-25000"/>
              <a:t>1</a:t>
            </a:r>
            <a:r>
              <a:rPr lang="en-US" altLang="zh-CN" sz="1800"/>
              <a:t>=0.084m</a:t>
            </a:r>
            <a:r>
              <a:rPr lang="en-US" altLang="zh-CN" sz="1800" baseline="30000"/>
              <a:t>3</a:t>
            </a:r>
            <a:r>
              <a:rPr lang="zh-CN" altLang="en-US" sz="1800"/>
              <a:t>，压缩比</a:t>
            </a:r>
            <a:r>
              <a:rPr lang="zh-CN" altLang="en-US" sz="1800" i="1">
                <a:sym typeface="Symbol" panose="05050102010706020507" pitchFamily="18" charset="2"/>
              </a:rPr>
              <a:t></a:t>
            </a:r>
            <a:r>
              <a:rPr lang="en-US" altLang="zh-CN" sz="1800">
                <a:sym typeface="Symbol" panose="05050102010706020507" pitchFamily="18" charset="2"/>
              </a:rPr>
              <a:t>=15</a:t>
            </a:r>
            <a:r>
              <a:rPr lang="zh-CN" altLang="en-US" sz="1800">
                <a:sym typeface="Symbol" panose="05050102010706020507" pitchFamily="18" charset="2"/>
              </a:rPr>
              <a:t>，循环最高压力</a:t>
            </a:r>
            <a:r>
              <a:rPr lang="en-US" altLang="zh-CN" sz="1800" i="1">
                <a:sym typeface="Symbol" panose="05050102010706020507" pitchFamily="18" charset="2"/>
              </a:rPr>
              <a:t>p</a:t>
            </a:r>
            <a:r>
              <a:rPr lang="en-US" altLang="zh-CN" sz="1800" baseline="-25000">
                <a:sym typeface="Symbol" panose="05050102010706020507" pitchFamily="18" charset="2"/>
              </a:rPr>
              <a:t>3</a:t>
            </a:r>
            <a:r>
              <a:rPr lang="en-US" altLang="zh-CN" sz="1800">
                <a:sym typeface="Symbol" panose="05050102010706020507" pitchFamily="18" charset="2"/>
              </a:rPr>
              <a:t>=6.2MPa</a:t>
            </a:r>
            <a:r>
              <a:rPr lang="zh-CN" altLang="en-US" sz="1800">
                <a:sym typeface="Symbol" panose="05050102010706020507" pitchFamily="18" charset="2"/>
              </a:rPr>
              <a:t>，循环最高温度</a:t>
            </a:r>
            <a:r>
              <a:rPr lang="en-US" altLang="zh-CN" sz="1800" i="1">
                <a:sym typeface="Symbol" panose="05050102010706020507" pitchFamily="18" charset="2"/>
              </a:rPr>
              <a:t>t</a:t>
            </a:r>
            <a:r>
              <a:rPr lang="en-US" altLang="zh-CN" sz="1800" baseline="-25000">
                <a:sym typeface="Symbol" panose="05050102010706020507" pitchFamily="18" charset="2"/>
              </a:rPr>
              <a:t>4</a:t>
            </a:r>
            <a:r>
              <a:rPr lang="en-US" altLang="zh-CN" sz="1800">
                <a:sym typeface="Symbol" panose="05050102010706020507" pitchFamily="18" charset="2"/>
              </a:rPr>
              <a:t>=1320</a:t>
            </a:r>
            <a:r>
              <a:rPr lang="en-US" altLang="zh-CN" sz="1800" baseline="30000">
                <a:sym typeface="Symbol" panose="05050102010706020507" pitchFamily="18" charset="2"/>
              </a:rPr>
              <a:t>o</a:t>
            </a:r>
            <a:r>
              <a:rPr lang="en-US" altLang="zh-CN" sz="1800">
                <a:sym typeface="Symbol" panose="05050102010706020507" pitchFamily="18" charset="2"/>
              </a:rPr>
              <a:t>C</a:t>
            </a:r>
            <a:r>
              <a:rPr lang="zh-CN" altLang="en-US" sz="1800">
                <a:sym typeface="Symbol" panose="05050102010706020507" pitchFamily="18" charset="2"/>
              </a:rPr>
              <a:t>，工质视为空气。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>
                <a:sym typeface="Symbol" panose="05050102010706020507" pitchFamily="18" charset="2"/>
              </a:rPr>
              <a:t>           试计算</a:t>
            </a:r>
            <a:r>
              <a:rPr lang="zh-CN" altLang="en-US" sz="1800">
                <a:sym typeface="Wingdings" panose="05000000000000000000" pitchFamily="2" charset="2"/>
              </a:rPr>
              <a:t>：</a:t>
            </a:r>
            <a:r>
              <a:rPr lang="en-US" altLang="zh-CN" sz="1800">
                <a:sym typeface="Wingdings" panose="05000000000000000000" pitchFamily="2" charset="2"/>
              </a:rPr>
              <a:t>(1) </a:t>
            </a:r>
            <a:r>
              <a:rPr lang="zh-CN" altLang="en-US" sz="1800">
                <a:sym typeface="Wingdings" panose="05000000000000000000" pitchFamily="2" charset="2"/>
              </a:rPr>
              <a:t>循环各状态点的压力、温度和容积；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800">
                <a:sym typeface="Wingdings" panose="05000000000000000000" pitchFamily="2" charset="2"/>
              </a:rPr>
              <a:t>                           (2) </a:t>
            </a:r>
            <a:r>
              <a:rPr lang="zh-CN" altLang="en-US" sz="1800">
                <a:sym typeface="Wingdings" panose="05000000000000000000" pitchFamily="2" charset="2"/>
              </a:rPr>
              <a:t>循环热效率；</a:t>
            </a:r>
          </a:p>
          <a:p>
            <a:pPr eaLnBrk="1" hangingPunct="1">
              <a:lnSpc>
                <a:spcPct val="130000"/>
              </a:lnSpc>
            </a:pPr>
            <a:r>
              <a:rPr lang="en-US" altLang="zh-CN" sz="1800">
                <a:sym typeface="Wingdings" panose="05000000000000000000" pitchFamily="2" charset="2"/>
              </a:rPr>
              <a:t>                           (3) </a:t>
            </a:r>
            <a:r>
              <a:rPr lang="zh-CN" altLang="en-US" sz="1800">
                <a:sym typeface="Wingdings" panose="05000000000000000000" pitchFamily="2" charset="2"/>
              </a:rPr>
              <a:t>循环吸热量；</a:t>
            </a:r>
          </a:p>
          <a:p>
            <a:pPr eaLnBrk="1" hangingPunct="1">
              <a:lnSpc>
                <a:spcPct val="130000"/>
              </a:lnSpc>
            </a:pPr>
            <a:r>
              <a:rPr lang="zh-CN" altLang="en-US" sz="1800">
                <a:sym typeface="Wingdings" panose="05000000000000000000" pitchFamily="2" charset="2"/>
              </a:rPr>
              <a:t>                           </a:t>
            </a:r>
            <a:r>
              <a:rPr lang="en-US" altLang="zh-CN" sz="1800">
                <a:sym typeface="Wingdings" panose="05000000000000000000" pitchFamily="2" charset="2"/>
              </a:rPr>
              <a:t>(4) </a:t>
            </a:r>
            <a:r>
              <a:rPr lang="zh-CN" altLang="en-US" sz="1800">
                <a:sym typeface="Wingdings" panose="05000000000000000000" pitchFamily="2" charset="2"/>
              </a:rPr>
              <a:t>循环净功量</a:t>
            </a:r>
            <a:endParaRPr lang="zh-CN" altLang="en-US" sz="1800">
              <a:sym typeface="Symbol" panose="05050102010706020507" pitchFamily="18" charset="2"/>
            </a:endParaRPr>
          </a:p>
        </p:txBody>
      </p:sp>
      <p:graphicFrame>
        <p:nvGraphicFramePr>
          <p:cNvPr id="198668" name="Object 12">
            <a:extLst>
              <a:ext uri="{FF2B5EF4-FFF2-40B4-BE49-F238E27FC236}">
                <a16:creationId xmlns:a16="http://schemas.microsoft.com/office/drawing/2014/main" id="{CC17B445-3986-6BE3-F726-E2E34B1DBDD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35638" y="2487613"/>
          <a:ext cx="2693987" cy="218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973" imgH="3258090" progId="Visio.Drawing.11">
                  <p:embed/>
                </p:oleObj>
              </mc:Choice>
              <mc:Fallback>
                <p:oleObj name="Visio" r:id="rId2" imgW="3826973" imgH="325809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01" t="19656" r="27182" b="15233"/>
                      <a:stretch>
                        <a:fillRect/>
                      </a:stretch>
                    </p:blipFill>
                    <p:spPr bwMode="auto">
                      <a:xfrm>
                        <a:off x="5735638" y="2487613"/>
                        <a:ext cx="2693987" cy="2187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500"/>
                                        <p:tgtEl>
                                          <p:spTgt spid="198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28C97230-EE2B-19E9-F25C-C94E88BEEC6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1CCA39A-E6A3-4C21-B9FC-1999E8287CAE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4345" name="Rectangle 2">
            <a:extLst>
              <a:ext uri="{FF2B5EF4-FFF2-40B4-BE49-F238E27FC236}">
                <a16:creationId xmlns:a16="http://schemas.microsoft.com/office/drawing/2014/main" id="{528654C3-900B-F600-7102-713EE49E8E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   </a:t>
            </a:r>
            <a:r>
              <a:rPr lang="zh-CN" altLang="en-US" sz="26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14346" name="Text Box 3">
            <a:extLst>
              <a:ext uri="{FF2B5EF4-FFF2-40B4-BE49-F238E27FC236}">
                <a16:creationId xmlns:a16="http://schemas.microsoft.com/office/drawing/2014/main" id="{6462E68A-8B3C-6085-1206-82B9BC76B7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749300"/>
            <a:ext cx="8470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6600"/>
                </a:solidFill>
              </a:rPr>
              <a:t>解</a:t>
            </a:r>
            <a:r>
              <a:rPr lang="en-US" altLang="zh-CN"/>
              <a:t>   </a:t>
            </a:r>
            <a:r>
              <a:rPr lang="zh-CN" altLang="en-US" sz="1800"/>
              <a:t>已知 ：</a:t>
            </a: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r>
              <a:rPr lang="en-US" altLang="zh-CN" sz="1800"/>
              <a:t>=97kPa</a:t>
            </a:r>
            <a:r>
              <a:rPr lang="zh-CN" altLang="en-US" sz="1800"/>
              <a:t>，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=28</a:t>
            </a:r>
            <a:r>
              <a:rPr lang="en-US" altLang="zh-CN" sz="1800" baseline="30000"/>
              <a:t>o</a:t>
            </a:r>
            <a:r>
              <a:rPr lang="en-US" altLang="zh-CN" sz="1800"/>
              <a:t>C</a:t>
            </a:r>
            <a:r>
              <a:rPr lang="zh-CN" altLang="en-US" sz="1800"/>
              <a:t>，</a:t>
            </a:r>
            <a:r>
              <a:rPr lang="en-US" altLang="zh-CN" sz="1800" i="1"/>
              <a:t>V</a:t>
            </a:r>
            <a:r>
              <a:rPr lang="en-US" altLang="zh-CN" sz="1800" baseline="-25000"/>
              <a:t>1</a:t>
            </a:r>
            <a:r>
              <a:rPr lang="en-US" altLang="zh-CN" sz="1800"/>
              <a:t>=0.084m</a:t>
            </a:r>
            <a:r>
              <a:rPr lang="en-US" altLang="zh-CN" sz="1800" baseline="30000"/>
              <a:t>3</a:t>
            </a:r>
            <a:r>
              <a:rPr lang="zh-CN" altLang="en-US" sz="1800"/>
              <a:t>，</a:t>
            </a:r>
            <a:r>
              <a:rPr lang="zh-CN" altLang="en-US" sz="1800" i="1">
                <a:sym typeface="Symbol" panose="05050102010706020507" pitchFamily="18" charset="2"/>
              </a:rPr>
              <a:t></a:t>
            </a:r>
            <a:r>
              <a:rPr lang="en-US" altLang="zh-CN" sz="1800">
                <a:sym typeface="Symbol" panose="05050102010706020507" pitchFamily="18" charset="2"/>
              </a:rPr>
              <a:t>=15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1800" i="1">
                <a:sym typeface="Symbol" panose="05050102010706020507" pitchFamily="18" charset="2"/>
              </a:rPr>
              <a:t>p</a:t>
            </a:r>
            <a:r>
              <a:rPr lang="en-US" altLang="zh-CN" sz="1800" baseline="-25000">
                <a:sym typeface="Symbol" panose="05050102010706020507" pitchFamily="18" charset="2"/>
              </a:rPr>
              <a:t>3</a:t>
            </a:r>
            <a:r>
              <a:rPr lang="en-US" altLang="zh-CN" sz="1800">
                <a:sym typeface="Symbol" panose="05050102010706020507" pitchFamily="18" charset="2"/>
              </a:rPr>
              <a:t>=6.2MPa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1800" i="1">
                <a:sym typeface="Symbol" panose="05050102010706020507" pitchFamily="18" charset="2"/>
              </a:rPr>
              <a:t>t</a:t>
            </a:r>
            <a:r>
              <a:rPr lang="en-US" altLang="zh-CN" sz="1800" baseline="-25000">
                <a:sym typeface="Symbol" panose="05050102010706020507" pitchFamily="18" charset="2"/>
              </a:rPr>
              <a:t>4</a:t>
            </a:r>
            <a:r>
              <a:rPr lang="en-US" altLang="zh-CN" sz="1800">
                <a:sym typeface="Symbol" panose="05050102010706020507" pitchFamily="18" charset="2"/>
              </a:rPr>
              <a:t>=1320</a:t>
            </a:r>
            <a:r>
              <a:rPr lang="en-US" altLang="zh-CN" sz="1800" baseline="30000">
                <a:sym typeface="Symbol" panose="05050102010706020507" pitchFamily="18" charset="2"/>
              </a:rPr>
              <a:t>o</a:t>
            </a:r>
            <a:r>
              <a:rPr lang="en-US" altLang="zh-CN" sz="1800">
                <a:sym typeface="Symbol" panose="05050102010706020507" pitchFamily="18" charset="2"/>
              </a:rPr>
              <a:t>C</a:t>
            </a:r>
            <a:r>
              <a:rPr lang="zh-CN" altLang="en-US" sz="180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4338" name="Object 4">
            <a:extLst>
              <a:ext uri="{FF2B5EF4-FFF2-40B4-BE49-F238E27FC236}">
                <a16:creationId xmlns:a16="http://schemas.microsoft.com/office/drawing/2014/main" id="{493D1128-EE5E-FA43-D43C-C4954E624CF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1274763"/>
          <a:ext cx="16224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973" imgH="3258090" progId="Visio.Drawing.11">
                  <p:embed/>
                </p:oleObj>
              </mc:Choice>
              <mc:Fallback>
                <p:oleObj name="Visio" r:id="rId2" imgW="3826973" imgH="32580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01" t="19656" r="27182" b="15233"/>
                      <a:stretch>
                        <a:fillRect/>
                      </a:stretch>
                    </p:blipFill>
                    <p:spPr bwMode="auto">
                      <a:xfrm>
                        <a:off x="7315200" y="1274763"/>
                        <a:ext cx="16224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9685" name="Rectangle 5">
            <a:extLst>
              <a:ext uri="{FF2B5EF4-FFF2-40B4-BE49-F238E27FC236}">
                <a16:creationId xmlns:a16="http://schemas.microsoft.com/office/drawing/2014/main" id="{AE0F6C8F-1591-80F9-6F69-79499371FF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389063"/>
            <a:ext cx="3135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(1)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循环各状态点的基本状态参数</a:t>
            </a:r>
          </a:p>
        </p:txBody>
      </p:sp>
      <p:grpSp>
        <p:nvGrpSpPr>
          <p:cNvPr id="2" name="Group 10">
            <a:extLst>
              <a:ext uri="{FF2B5EF4-FFF2-40B4-BE49-F238E27FC236}">
                <a16:creationId xmlns:a16="http://schemas.microsoft.com/office/drawing/2014/main" id="{F5329177-6BF8-8A80-ECAD-64765421939C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1803400"/>
            <a:ext cx="4341813" cy="373063"/>
            <a:chOff x="522" y="1184"/>
            <a:chExt cx="2735" cy="235"/>
          </a:xfrm>
        </p:grpSpPr>
        <p:graphicFrame>
          <p:nvGraphicFramePr>
            <p:cNvPr id="14343" name="Object 6">
              <a:extLst>
                <a:ext uri="{FF2B5EF4-FFF2-40B4-BE49-F238E27FC236}">
                  <a16:creationId xmlns:a16="http://schemas.microsoft.com/office/drawing/2014/main" id="{6E58510A-D07A-359A-BE3B-392E4BC1940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09" y="1184"/>
            <a:ext cx="2348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514600" imgH="241200" progId="Equation.DSMT4">
                    <p:embed/>
                  </p:oleObj>
                </mc:Choice>
                <mc:Fallback>
                  <p:oleObj name="Equation" r:id="rId4" imgW="2514600" imgH="241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09" y="1184"/>
                          <a:ext cx="2348" cy="21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7" name="Rectangle 7">
              <a:extLst>
                <a:ext uri="{FF2B5EF4-FFF2-40B4-BE49-F238E27FC236}">
                  <a16:creationId xmlns:a16="http://schemas.microsoft.com/office/drawing/2014/main" id="{FC5F965B-D431-8117-0A10-A1AFAC7CD0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2" y="1207"/>
              <a:ext cx="4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点</a:t>
              </a:r>
              <a:r>
                <a:rPr lang="en-US" altLang="zh-CN" sz="1600">
                  <a:solidFill>
                    <a:srgbClr val="0000FF"/>
                  </a:solidFill>
                  <a:sym typeface="Wingdings" panose="05000000000000000000" pitchFamily="2" charset="2"/>
                </a:rPr>
                <a:t>1</a:t>
              </a:r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：</a:t>
              </a:r>
            </a:p>
          </p:txBody>
        </p:sp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80BB3CA9-9256-BE7A-47DD-29DAAD280CE0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2152650"/>
            <a:ext cx="6134100" cy="636588"/>
            <a:chOff x="558" y="1356"/>
            <a:chExt cx="3864" cy="401"/>
          </a:xfrm>
        </p:grpSpPr>
        <p:graphicFrame>
          <p:nvGraphicFramePr>
            <p:cNvPr id="14342" name="Object 8">
              <a:extLst>
                <a:ext uri="{FF2B5EF4-FFF2-40B4-BE49-F238E27FC236}">
                  <a16:creationId xmlns:a16="http://schemas.microsoft.com/office/drawing/2014/main" id="{BDECE48B-3CE3-98D7-CDBF-26681279E82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1356"/>
            <a:ext cx="3474" cy="4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4914720" imgH="520560" progId="Equation.DSMT4">
                    <p:embed/>
                  </p:oleObj>
                </mc:Choice>
                <mc:Fallback>
                  <p:oleObj name="Equation" r:id="rId6" imgW="4914720" imgH="52056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356"/>
                          <a:ext cx="3474" cy="40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6" name="Rectangle 9">
              <a:extLst>
                <a:ext uri="{FF2B5EF4-FFF2-40B4-BE49-F238E27FC236}">
                  <a16:creationId xmlns:a16="http://schemas.microsoft.com/office/drawing/2014/main" id="{E22F4657-3161-EB4D-8C5C-F96319CCA6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8" y="1447"/>
              <a:ext cx="4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点</a:t>
              </a:r>
              <a:r>
                <a:rPr lang="en-US" altLang="zh-CN" sz="1600">
                  <a:solidFill>
                    <a:srgbClr val="0000FF"/>
                  </a:solidFill>
                  <a:sym typeface="Wingdings" panose="05000000000000000000" pitchFamily="2" charset="2"/>
                </a:rPr>
                <a:t>2</a:t>
              </a:r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：</a:t>
              </a:r>
            </a:p>
          </p:txBody>
        </p:sp>
      </p:grpSp>
      <p:grpSp>
        <p:nvGrpSpPr>
          <p:cNvPr id="4" name="Group 16">
            <a:extLst>
              <a:ext uri="{FF2B5EF4-FFF2-40B4-BE49-F238E27FC236}">
                <a16:creationId xmlns:a16="http://schemas.microsoft.com/office/drawing/2014/main" id="{7A22C60A-4B20-D3C8-841E-2FA434C723AC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2770188"/>
            <a:ext cx="4979988" cy="544512"/>
            <a:chOff x="554" y="1741"/>
            <a:chExt cx="3137" cy="343"/>
          </a:xfrm>
        </p:grpSpPr>
        <p:graphicFrame>
          <p:nvGraphicFramePr>
            <p:cNvPr id="14341" name="Object 11">
              <a:extLst>
                <a:ext uri="{FF2B5EF4-FFF2-40B4-BE49-F238E27FC236}">
                  <a16:creationId xmlns:a16="http://schemas.microsoft.com/office/drawing/2014/main" id="{DEF4FB6E-4666-3F24-6BCD-FA872A30DBF5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26" y="1741"/>
            <a:ext cx="2765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911400" imgH="444240" progId="Equation.DSMT4">
                    <p:embed/>
                  </p:oleObj>
                </mc:Choice>
                <mc:Fallback>
                  <p:oleObj name="Equation" r:id="rId8" imgW="3911400" imgH="444240" progId="Equation.DSMT4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26" y="1741"/>
                          <a:ext cx="2765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5" name="Rectangle 15">
              <a:extLst>
                <a:ext uri="{FF2B5EF4-FFF2-40B4-BE49-F238E27FC236}">
                  <a16:creationId xmlns:a16="http://schemas.microsoft.com/office/drawing/2014/main" id="{927F3F30-E2B0-D604-E792-21D51418C3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787"/>
              <a:ext cx="4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点</a:t>
              </a:r>
              <a:r>
                <a:rPr lang="en-US" altLang="zh-CN" sz="1600">
                  <a:solidFill>
                    <a:srgbClr val="0000FF"/>
                  </a:solidFill>
                  <a:sym typeface="Wingdings" panose="05000000000000000000" pitchFamily="2" charset="2"/>
                </a:rPr>
                <a:t>3</a:t>
              </a:r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：</a:t>
              </a:r>
            </a:p>
          </p:txBody>
        </p:sp>
      </p:grpSp>
      <p:grpSp>
        <p:nvGrpSpPr>
          <p:cNvPr id="5" name="Group 17">
            <a:extLst>
              <a:ext uri="{FF2B5EF4-FFF2-40B4-BE49-F238E27FC236}">
                <a16:creationId xmlns:a16="http://schemas.microsoft.com/office/drawing/2014/main" id="{03CACAAA-F495-08AA-ED26-A1CFCB733229}"/>
              </a:ext>
            </a:extLst>
          </p:cNvPr>
          <p:cNvGrpSpPr>
            <a:grpSpLocks/>
          </p:cNvGrpSpPr>
          <p:nvPr/>
        </p:nvGrpSpPr>
        <p:grpSpPr bwMode="auto">
          <a:xfrm>
            <a:off x="879475" y="3367088"/>
            <a:ext cx="4943475" cy="544512"/>
            <a:chOff x="554" y="1741"/>
            <a:chExt cx="3114" cy="343"/>
          </a:xfrm>
        </p:grpSpPr>
        <p:graphicFrame>
          <p:nvGraphicFramePr>
            <p:cNvPr id="14340" name="Object 18">
              <a:extLst>
                <a:ext uri="{FF2B5EF4-FFF2-40B4-BE49-F238E27FC236}">
                  <a16:creationId xmlns:a16="http://schemas.microsoft.com/office/drawing/2014/main" id="{A8B16A8F-152D-3496-011D-11A987428AC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48" y="1741"/>
            <a:ext cx="2720" cy="34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3848040" imgH="444240" progId="Equation.DSMT4">
                    <p:embed/>
                  </p:oleObj>
                </mc:Choice>
                <mc:Fallback>
                  <p:oleObj name="Equation" r:id="rId10" imgW="3848040" imgH="444240" progId="Equation.DSMT4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48" y="1741"/>
                          <a:ext cx="2720" cy="34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4" name="Rectangle 19">
              <a:extLst>
                <a:ext uri="{FF2B5EF4-FFF2-40B4-BE49-F238E27FC236}">
                  <a16:creationId xmlns:a16="http://schemas.microsoft.com/office/drawing/2014/main" id="{8E17618F-F04F-F1E1-E7B9-E6AACAFD0D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4" y="1787"/>
              <a:ext cx="4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点</a:t>
              </a:r>
              <a:r>
                <a:rPr lang="en-US" altLang="zh-CN" sz="1600">
                  <a:solidFill>
                    <a:srgbClr val="0000FF"/>
                  </a:solidFill>
                  <a:sym typeface="Wingdings" panose="05000000000000000000" pitchFamily="2" charset="2"/>
                </a:rPr>
                <a:t>4</a:t>
              </a:r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：</a:t>
              </a:r>
            </a:p>
          </p:txBody>
        </p:sp>
      </p:grpSp>
      <p:grpSp>
        <p:nvGrpSpPr>
          <p:cNvPr id="6" name="Group 23">
            <a:extLst>
              <a:ext uri="{FF2B5EF4-FFF2-40B4-BE49-F238E27FC236}">
                <a16:creationId xmlns:a16="http://schemas.microsoft.com/office/drawing/2014/main" id="{8852677B-CD72-9C42-36B4-34B347AEEF78}"/>
              </a:ext>
            </a:extLst>
          </p:cNvPr>
          <p:cNvGrpSpPr>
            <a:grpSpLocks/>
          </p:cNvGrpSpPr>
          <p:nvPr/>
        </p:nvGrpSpPr>
        <p:grpSpPr bwMode="auto">
          <a:xfrm>
            <a:off x="873125" y="3924300"/>
            <a:ext cx="6032500" cy="638175"/>
            <a:chOff x="550" y="2472"/>
            <a:chExt cx="3800" cy="402"/>
          </a:xfrm>
        </p:grpSpPr>
        <p:graphicFrame>
          <p:nvGraphicFramePr>
            <p:cNvPr id="14339" name="Object 21">
              <a:extLst>
                <a:ext uri="{FF2B5EF4-FFF2-40B4-BE49-F238E27FC236}">
                  <a16:creationId xmlns:a16="http://schemas.microsoft.com/office/drawing/2014/main" id="{35825328-94AC-3AD7-DBF8-47E00E33619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930" y="2472"/>
            <a:ext cx="3420" cy="4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4838400" imgH="520560" progId="Equation.DSMT4">
                    <p:embed/>
                  </p:oleObj>
                </mc:Choice>
                <mc:Fallback>
                  <p:oleObj name="Equation" r:id="rId12" imgW="4838400" imgH="520560" progId="Equation.DSMT4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30" y="2472"/>
                          <a:ext cx="3420" cy="40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353" name="Rectangle 22">
              <a:extLst>
                <a:ext uri="{FF2B5EF4-FFF2-40B4-BE49-F238E27FC236}">
                  <a16:creationId xmlns:a16="http://schemas.microsoft.com/office/drawing/2014/main" id="{48B557BF-05F8-60F1-86AF-02A95F2245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50" y="2583"/>
              <a:ext cx="438" cy="2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点</a:t>
              </a:r>
              <a:r>
                <a:rPr lang="en-US" altLang="zh-CN" sz="1600">
                  <a:solidFill>
                    <a:srgbClr val="0000FF"/>
                  </a:solidFill>
                  <a:sym typeface="Wingdings" panose="05000000000000000000" pitchFamily="2" charset="2"/>
                </a:rPr>
                <a:t>5</a:t>
              </a:r>
              <a:r>
                <a:rPr lang="zh-CN" altLang="en-US" sz="1600">
                  <a:solidFill>
                    <a:srgbClr val="0000FF"/>
                  </a:solidFill>
                  <a:sym typeface="Wingdings" panose="05000000000000000000" pitchFamily="2" charset="2"/>
                </a:rPr>
                <a:t>：</a:t>
              </a: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9968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5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9">
            <a:extLst>
              <a:ext uri="{FF2B5EF4-FFF2-40B4-BE49-F238E27FC236}">
                <a16:creationId xmlns:a16="http://schemas.microsoft.com/office/drawing/2014/main" id="{D8FB6CFC-6324-56EE-970B-83E9DD27007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9D91430-E343-4E73-8A7E-89481543D3A2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5367" name="Rectangle 2">
            <a:extLst>
              <a:ext uri="{FF2B5EF4-FFF2-40B4-BE49-F238E27FC236}">
                <a16:creationId xmlns:a16="http://schemas.microsoft.com/office/drawing/2014/main" id="{FC5E6563-FAFD-C8F0-6918-F47566E762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   </a:t>
            </a:r>
            <a:r>
              <a:rPr lang="zh-CN" altLang="en-US" sz="26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15368" name="Text Box 3">
            <a:extLst>
              <a:ext uri="{FF2B5EF4-FFF2-40B4-BE49-F238E27FC236}">
                <a16:creationId xmlns:a16="http://schemas.microsoft.com/office/drawing/2014/main" id="{2F7DE777-2ADF-C18A-5EF2-CD3396D362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749300"/>
            <a:ext cx="8470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6600"/>
                </a:solidFill>
              </a:rPr>
              <a:t>解</a:t>
            </a:r>
            <a:r>
              <a:rPr lang="en-US" altLang="zh-CN"/>
              <a:t>   </a:t>
            </a:r>
            <a:r>
              <a:rPr lang="zh-CN" altLang="en-US" sz="1800"/>
              <a:t>已知 ：</a:t>
            </a:r>
            <a:r>
              <a:rPr lang="en-US" altLang="zh-CN" sz="1800" i="1"/>
              <a:t>p</a:t>
            </a:r>
            <a:r>
              <a:rPr lang="en-US" altLang="zh-CN" sz="1800" baseline="-25000"/>
              <a:t>1</a:t>
            </a:r>
            <a:r>
              <a:rPr lang="en-US" altLang="zh-CN" sz="1800"/>
              <a:t>=97kPa</a:t>
            </a:r>
            <a:r>
              <a:rPr lang="zh-CN" altLang="en-US" sz="1800"/>
              <a:t>，</a:t>
            </a:r>
            <a:r>
              <a:rPr lang="en-US" altLang="zh-CN" sz="1800" i="1"/>
              <a:t>t</a:t>
            </a:r>
            <a:r>
              <a:rPr lang="en-US" altLang="zh-CN" sz="1800" baseline="-25000"/>
              <a:t>1</a:t>
            </a:r>
            <a:r>
              <a:rPr lang="en-US" altLang="zh-CN" sz="1800"/>
              <a:t>=28</a:t>
            </a:r>
            <a:r>
              <a:rPr lang="en-US" altLang="zh-CN" sz="1800" baseline="30000"/>
              <a:t>o</a:t>
            </a:r>
            <a:r>
              <a:rPr lang="en-US" altLang="zh-CN" sz="1800"/>
              <a:t>C</a:t>
            </a:r>
            <a:r>
              <a:rPr lang="zh-CN" altLang="en-US" sz="1800"/>
              <a:t>，</a:t>
            </a:r>
            <a:r>
              <a:rPr lang="en-US" altLang="zh-CN" sz="1800" i="1"/>
              <a:t>V</a:t>
            </a:r>
            <a:r>
              <a:rPr lang="en-US" altLang="zh-CN" sz="1800" baseline="-25000"/>
              <a:t>1</a:t>
            </a:r>
            <a:r>
              <a:rPr lang="en-US" altLang="zh-CN" sz="1800"/>
              <a:t>=0.084m</a:t>
            </a:r>
            <a:r>
              <a:rPr lang="en-US" altLang="zh-CN" sz="1800" baseline="30000"/>
              <a:t>3</a:t>
            </a:r>
            <a:r>
              <a:rPr lang="zh-CN" altLang="en-US" sz="1800"/>
              <a:t>，</a:t>
            </a:r>
            <a:r>
              <a:rPr lang="zh-CN" altLang="en-US" sz="1800" i="1">
                <a:sym typeface="Symbol" panose="05050102010706020507" pitchFamily="18" charset="2"/>
              </a:rPr>
              <a:t></a:t>
            </a:r>
            <a:r>
              <a:rPr lang="en-US" altLang="zh-CN" sz="1800">
                <a:sym typeface="Symbol" panose="05050102010706020507" pitchFamily="18" charset="2"/>
              </a:rPr>
              <a:t>=15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1800" i="1">
                <a:sym typeface="Symbol" panose="05050102010706020507" pitchFamily="18" charset="2"/>
              </a:rPr>
              <a:t>p</a:t>
            </a:r>
            <a:r>
              <a:rPr lang="en-US" altLang="zh-CN" sz="1800" baseline="-25000">
                <a:sym typeface="Symbol" panose="05050102010706020507" pitchFamily="18" charset="2"/>
              </a:rPr>
              <a:t>3</a:t>
            </a:r>
            <a:r>
              <a:rPr lang="en-US" altLang="zh-CN" sz="1800">
                <a:sym typeface="Symbol" panose="05050102010706020507" pitchFamily="18" charset="2"/>
              </a:rPr>
              <a:t>=6.2MPa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1800" i="1">
                <a:sym typeface="Symbol" panose="05050102010706020507" pitchFamily="18" charset="2"/>
              </a:rPr>
              <a:t>t</a:t>
            </a:r>
            <a:r>
              <a:rPr lang="en-US" altLang="zh-CN" sz="1800" baseline="-25000">
                <a:sym typeface="Symbol" panose="05050102010706020507" pitchFamily="18" charset="2"/>
              </a:rPr>
              <a:t>4</a:t>
            </a:r>
            <a:r>
              <a:rPr lang="en-US" altLang="zh-CN" sz="1800">
                <a:sym typeface="Symbol" panose="05050102010706020507" pitchFamily="18" charset="2"/>
              </a:rPr>
              <a:t>=1320</a:t>
            </a:r>
            <a:r>
              <a:rPr lang="en-US" altLang="zh-CN" sz="1800" baseline="30000">
                <a:sym typeface="Symbol" panose="05050102010706020507" pitchFamily="18" charset="2"/>
              </a:rPr>
              <a:t>o</a:t>
            </a:r>
            <a:r>
              <a:rPr lang="en-US" altLang="zh-CN" sz="1800">
                <a:sym typeface="Symbol" panose="05050102010706020507" pitchFamily="18" charset="2"/>
              </a:rPr>
              <a:t>C</a:t>
            </a:r>
            <a:r>
              <a:rPr lang="zh-CN" altLang="en-US" sz="1800">
                <a:sym typeface="Symbol" panose="05050102010706020507" pitchFamily="18" charset="2"/>
              </a:rPr>
              <a:t>。</a:t>
            </a:r>
          </a:p>
        </p:txBody>
      </p:sp>
      <p:graphicFrame>
        <p:nvGraphicFramePr>
          <p:cNvPr id="15362" name="Object 4">
            <a:extLst>
              <a:ext uri="{FF2B5EF4-FFF2-40B4-BE49-F238E27FC236}">
                <a16:creationId xmlns:a16="http://schemas.microsoft.com/office/drawing/2014/main" id="{7BD6CE5E-CAFD-7ACA-6239-911D62966E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315200" y="1274763"/>
          <a:ext cx="1622425" cy="1317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973" imgH="3258090" progId="Visio.Drawing.11">
                  <p:embed/>
                </p:oleObj>
              </mc:Choice>
              <mc:Fallback>
                <p:oleObj name="Visio" r:id="rId2" imgW="3826973" imgH="32580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4601" t="19656" r="27182" b="15233"/>
                      <a:stretch>
                        <a:fillRect/>
                      </a:stretch>
                    </p:blipFill>
                    <p:spPr bwMode="auto">
                      <a:xfrm>
                        <a:off x="7315200" y="1274763"/>
                        <a:ext cx="1622425" cy="1317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09" name="Rectangle 5">
            <a:extLst>
              <a:ext uri="{FF2B5EF4-FFF2-40B4-BE49-F238E27FC236}">
                <a16:creationId xmlns:a16="http://schemas.microsoft.com/office/drawing/2014/main" id="{C5F84EAF-921C-28CC-4069-4C0DB640DB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2975" y="1395413"/>
            <a:ext cx="1497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循环热效率</a:t>
            </a:r>
            <a:endParaRPr lang="en-US" altLang="zh-CN" sz="160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0725" name="Object 21">
            <a:extLst>
              <a:ext uri="{FF2B5EF4-FFF2-40B4-BE49-F238E27FC236}">
                <a16:creationId xmlns:a16="http://schemas.microsoft.com/office/drawing/2014/main" id="{5FFFCDC6-D046-DEE5-00C5-AC532B0C9B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25563" y="1822450"/>
          <a:ext cx="5703887" cy="620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73240" imgH="495000" progId="Equation.DSMT4">
                  <p:embed/>
                </p:oleObj>
              </mc:Choice>
              <mc:Fallback>
                <p:oleObj name="Equation" r:id="rId4" imgW="3873240" imgH="495000" progId="Equation.DSMT4">
                  <p:embed/>
                  <p:pic>
                    <p:nvPicPr>
                      <p:cNvPr id="0" name="Object 2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25563" y="1822450"/>
                        <a:ext cx="5703887" cy="6207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28" name="Rectangle 24">
            <a:extLst>
              <a:ext uri="{FF2B5EF4-FFF2-40B4-BE49-F238E27FC236}">
                <a16:creationId xmlns:a16="http://schemas.microsoft.com/office/drawing/2014/main" id="{D061093D-24B4-112D-6C34-48780387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2557463"/>
            <a:ext cx="1497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(3)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循环热效率</a:t>
            </a:r>
            <a:endParaRPr lang="en-US" altLang="zh-CN" sz="160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0729" name="Object 25">
            <a:extLst>
              <a:ext uri="{FF2B5EF4-FFF2-40B4-BE49-F238E27FC236}">
                <a16:creationId xmlns:a16="http://schemas.microsoft.com/office/drawing/2014/main" id="{80DA0559-438D-D88B-9FF7-EE4E8F4A33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97000" y="2982913"/>
          <a:ext cx="5499100" cy="574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33560" imgH="457200" progId="Equation.DSMT4">
                  <p:embed/>
                </p:oleObj>
              </mc:Choice>
              <mc:Fallback>
                <p:oleObj name="Equation" r:id="rId6" imgW="3733560" imgH="457200" progId="Equation.DSMT4">
                  <p:embed/>
                  <p:pic>
                    <p:nvPicPr>
                      <p:cNvPr id="0" name="Object 2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97000" y="2982913"/>
                        <a:ext cx="5499100" cy="5746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0730" name="Rectangle 26">
            <a:extLst>
              <a:ext uri="{FF2B5EF4-FFF2-40B4-BE49-F238E27FC236}">
                <a16:creationId xmlns:a16="http://schemas.microsoft.com/office/drawing/2014/main" id="{E1BD5E2E-DE98-7BEC-EDF0-AA312CF0F1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3775" y="3573463"/>
            <a:ext cx="14970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(4)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循环热效率</a:t>
            </a:r>
            <a:endParaRPr lang="en-US" altLang="zh-CN" sz="1600">
              <a:solidFill>
                <a:srgbClr val="0000FF"/>
              </a:solidFill>
              <a:sym typeface="Wingdings" panose="05000000000000000000" pitchFamily="2" charset="2"/>
            </a:endParaRPr>
          </a:p>
        </p:txBody>
      </p:sp>
      <p:graphicFrame>
        <p:nvGraphicFramePr>
          <p:cNvPr id="200731" name="Object 27">
            <a:extLst>
              <a:ext uri="{FF2B5EF4-FFF2-40B4-BE49-F238E27FC236}">
                <a16:creationId xmlns:a16="http://schemas.microsoft.com/office/drawing/2014/main" id="{B6A31C69-025A-F0D5-AE4A-11F9DB31187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39863" y="4081463"/>
          <a:ext cx="4371975" cy="382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76440" imgH="253800" progId="Equation.DSMT4">
                  <p:embed/>
                </p:oleObj>
              </mc:Choice>
              <mc:Fallback>
                <p:oleObj name="Equation" r:id="rId8" imgW="2476440" imgH="253800" progId="Equation.DSMT4">
                  <p:embed/>
                  <p:pic>
                    <p:nvPicPr>
                      <p:cNvPr id="0" name="Object 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39863" y="4081463"/>
                        <a:ext cx="4371975" cy="3825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0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09" grpId="0"/>
      <p:bldP spid="200728" grpId="0"/>
      <p:bldP spid="20073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DAA6F97-52BC-2AD0-1F32-5F42EB491E0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8B1E49B-C425-4C5D-AA17-1B5A9E64F390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17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6388" name="Rectangle 2">
            <a:extLst>
              <a:ext uri="{FF2B5EF4-FFF2-40B4-BE49-F238E27FC236}">
                <a16:creationId xmlns:a16="http://schemas.microsoft.com/office/drawing/2014/main" id="{8C503A43-3AE5-871C-3DD5-DAF46565A0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   </a:t>
            </a:r>
            <a:r>
              <a:rPr lang="zh-CN" altLang="en-US" sz="26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16389" name="Text Box 3">
            <a:extLst>
              <a:ext uri="{FF2B5EF4-FFF2-40B4-BE49-F238E27FC236}">
                <a16:creationId xmlns:a16="http://schemas.microsoft.com/office/drawing/2014/main" id="{D8CB2A39-A029-24EE-914C-E93DC3DB7D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2600" y="901700"/>
            <a:ext cx="4946650" cy="306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6600"/>
                </a:solidFill>
              </a:rPr>
              <a:t>例</a:t>
            </a:r>
            <a:r>
              <a:rPr lang="en-US" altLang="zh-CN" sz="2400">
                <a:solidFill>
                  <a:srgbClr val="FF6600"/>
                </a:solidFill>
              </a:rPr>
              <a:t>2.</a:t>
            </a:r>
            <a:r>
              <a:rPr lang="en-US" altLang="zh-CN"/>
              <a:t> </a:t>
            </a:r>
            <a:r>
              <a:rPr lang="zh-CN" altLang="en-US" sz="1800"/>
              <a:t>带有理想的中间冷却和再热的两级燃气轮机装置回热循环，每级增压比均为</a:t>
            </a:r>
            <a:r>
              <a:rPr lang="en-US" altLang="zh-CN" sz="1800"/>
              <a:t>3.5</a:t>
            </a:r>
            <a:r>
              <a:rPr lang="zh-CN" altLang="en-US" sz="1800"/>
              <a:t>，压气机的入口状态为</a:t>
            </a:r>
            <a:r>
              <a:rPr lang="en-US" altLang="zh-CN" sz="1800"/>
              <a:t>300K</a:t>
            </a:r>
            <a:r>
              <a:rPr lang="zh-CN" altLang="en-US" sz="1800"/>
              <a:t>，</a:t>
            </a:r>
            <a:r>
              <a:rPr lang="en-US" altLang="zh-CN" sz="1800"/>
              <a:t>100kPa</a:t>
            </a:r>
            <a:r>
              <a:rPr lang="zh-CN" altLang="en-US" sz="1800"/>
              <a:t>，燃气轮机入口温度为</a:t>
            </a:r>
            <a:r>
              <a:rPr lang="en-US" altLang="zh-CN" sz="1800"/>
              <a:t>1300K</a:t>
            </a:r>
            <a:r>
              <a:rPr lang="zh-CN" altLang="en-US" sz="1800"/>
              <a:t>，回热器回热度为</a:t>
            </a:r>
            <a:r>
              <a:rPr lang="en-US" altLang="zh-CN" sz="1800"/>
              <a:t>0.7</a:t>
            </a:r>
            <a:r>
              <a:rPr lang="zh-CN" altLang="en-US" sz="1800"/>
              <a:t>。工质可视为理想气体的空气，</a:t>
            </a:r>
            <a:r>
              <a:rPr lang="zh-CN" altLang="en-US" sz="1800" i="1">
                <a:sym typeface="Symbol" panose="05050102010706020507" pitchFamily="18" charset="2"/>
              </a:rPr>
              <a:t> </a:t>
            </a:r>
            <a:r>
              <a:rPr lang="en-US" altLang="zh-CN" sz="1800">
                <a:sym typeface="Symbol" panose="05050102010706020507" pitchFamily="18" charset="2"/>
              </a:rPr>
              <a:t>=1.4</a:t>
            </a:r>
            <a:r>
              <a:rPr lang="zh-CN" altLang="en-US" sz="1800">
                <a:sym typeface="Symbol" panose="05050102010706020507" pitchFamily="18" charset="2"/>
              </a:rPr>
              <a:t>，</a:t>
            </a:r>
            <a:r>
              <a:rPr lang="en-US" altLang="zh-CN" sz="1800" i="1">
                <a:sym typeface="Symbol" panose="05050102010706020507" pitchFamily="18" charset="2"/>
              </a:rPr>
              <a:t>c</a:t>
            </a:r>
            <a:r>
              <a:rPr lang="en-US" altLang="zh-CN" sz="1800" i="1" baseline="-25000">
                <a:sym typeface="Symbol" panose="05050102010706020507" pitchFamily="18" charset="2"/>
              </a:rPr>
              <a:t>p</a:t>
            </a:r>
            <a:r>
              <a:rPr lang="en-US" altLang="zh-CN" sz="1800">
                <a:sym typeface="Symbol" panose="05050102010706020507" pitchFamily="18" charset="2"/>
              </a:rPr>
              <a:t> =1004 J/(kgK)</a:t>
            </a:r>
            <a:r>
              <a:rPr lang="zh-CN" altLang="en-US" sz="1800">
                <a:sym typeface="Symbol" panose="05050102010706020507" pitchFamily="18" charset="2"/>
              </a:rPr>
              <a:t>，且保持定值。求：压气机的耗功量，燃气轮机的作功量和循环的热效率。</a:t>
            </a:r>
          </a:p>
        </p:txBody>
      </p:sp>
      <p:graphicFrame>
        <p:nvGraphicFramePr>
          <p:cNvPr id="16386" name="Object 5">
            <a:extLst>
              <a:ext uri="{FF2B5EF4-FFF2-40B4-BE49-F238E27FC236}">
                <a16:creationId xmlns:a16="http://schemas.microsoft.com/office/drawing/2014/main" id="{06BC6814-7B4E-A9AD-04BE-56EF68A8E7A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583238" y="1217613"/>
          <a:ext cx="2940050" cy="2889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973" imgH="3258090" progId="Visio.Drawing.11">
                  <p:embed/>
                </p:oleObj>
              </mc:Choice>
              <mc:Fallback>
                <p:oleObj name="Visio" r:id="rId2" imgW="3826973" imgH="325809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382"/>
                      <a:stretch>
                        <a:fillRect/>
                      </a:stretch>
                    </p:blipFill>
                    <p:spPr bwMode="auto">
                      <a:xfrm>
                        <a:off x="5583238" y="1217613"/>
                        <a:ext cx="2940050" cy="2889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BB84DB5-F93A-7D8A-ED3A-EB174588D6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B30BD4C-06FE-43EF-958C-7AFAF42C485E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18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7415" name="Rectangle 2">
            <a:extLst>
              <a:ext uri="{FF2B5EF4-FFF2-40B4-BE49-F238E27FC236}">
                <a16:creationId xmlns:a16="http://schemas.microsoft.com/office/drawing/2014/main" id="{4F5E0631-1B5F-1BD7-9A00-0B91631CD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   </a:t>
            </a:r>
            <a:r>
              <a:rPr lang="zh-CN" altLang="en-US" sz="26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17416" name="Text Box 3">
            <a:extLst>
              <a:ext uri="{FF2B5EF4-FFF2-40B4-BE49-F238E27FC236}">
                <a16:creationId xmlns:a16="http://schemas.microsoft.com/office/drawing/2014/main" id="{D68BAF0E-F230-63AC-2F99-0207C09244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749300"/>
            <a:ext cx="8470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6600"/>
                </a:solidFill>
              </a:rPr>
              <a:t>解：</a:t>
            </a:r>
            <a:endParaRPr lang="zh-CN" altLang="en-US" sz="1800">
              <a:sym typeface="Symbol" panose="05050102010706020507" pitchFamily="18" charset="2"/>
            </a:endParaRPr>
          </a:p>
        </p:txBody>
      </p:sp>
      <p:graphicFrame>
        <p:nvGraphicFramePr>
          <p:cNvPr id="17410" name="Object 11">
            <a:extLst>
              <a:ext uri="{FF2B5EF4-FFF2-40B4-BE49-F238E27FC236}">
                <a16:creationId xmlns:a16="http://schemas.microsoft.com/office/drawing/2014/main" id="{14A2A14B-8F9D-B420-F028-2F6EF6A1C74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080250" y="874713"/>
          <a:ext cx="1963738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973" imgH="3258090" progId="Visio.Drawing.11">
                  <p:embed/>
                </p:oleObj>
              </mc:Choice>
              <mc:Fallback>
                <p:oleObj name="Visio" r:id="rId2" imgW="3826973" imgH="3258090" progId="Visio.Drawing.11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382"/>
                      <a:stretch>
                        <a:fillRect/>
                      </a:stretch>
                    </p:blipFill>
                    <p:spPr bwMode="auto">
                      <a:xfrm>
                        <a:off x="7080250" y="874713"/>
                        <a:ext cx="1963738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88" name="Rectangle 12">
            <a:extLst>
              <a:ext uri="{FF2B5EF4-FFF2-40B4-BE49-F238E27FC236}">
                <a16:creationId xmlns:a16="http://schemas.microsoft.com/office/drawing/2014/main" id="{AC68BC55-1151-7C63-D4C9-F779D22E39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382713"/>
            <a:ext cx="313531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(1)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循环各状态点的基本状态参数</a:t>
            </a:r>
          </a:p>
        </p:txBody>
      </p:sp>
      <p:graphicFrame>
        <p:nvGraphicFramePr>
          <p:cNvPr id="203790" name="Object 14">
            <a:extLst>
              <a:ext uri="{FF2B5EF4-FFF2-40B4-BE49-F238E27FC236}">
                <a16:creationId xmlns:a16="http://schemas.microsoft.com/office/drawing/2014/main" id="{77827C95-0146-0F06-682F-A22B3F984B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93838" y="1768475"/>
          <a:ext cx="2992437" cy="177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19240" imgH="1244520" progId="Equation.DSMT4">
                  <p:embed/>
                </p:oleObj>
              </mc:Choice>
              <mc:Fallback>
                <p:oleObj name="Equation" r:id="rId4" imgW="2019240" imgH="124452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93838" y="1768475"/>
                        <a:ext cx="2992437" cy="1771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3792" name="Rectangle 16">
            <a:extLst>
              <a:ext uri="{FF2B5EF4-FFF2-40B4-BE49-F238E27FC236}">
                <a16:creationId xmlns:a16="http://schemas.microsoft.com/office/drawing/2014/main" id="{7262D2DC-37FB-B0E1-6CFF-2785F6229B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625" y="3738563"/>
            <a:ext cx="23241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根据                          得：</a:t>
            </a:r>
          </a:p>
        </p:txBody>
      </p:sp>
      <p:graphicFrame>
        <p:nvGraphicFramePr>
          <p:cNvPr id="203793" name="Object 17">
            <a:extLst>
              <a:ext uri="{FF2B5EF4-FFF2-40B4-BE49-F238E27FC236}">
                <a16:creationId xmlns:a16="http://schemas.microsoft.com/office/drawing/2014/main" id="{BFE906EE-CACF-EA4D-4AB7-C97553908E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84300" y="3606800"/>
          <a:ext cx="1128713" cy="6334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61760" imgH="444240" progId="Equation.DSMT4">
                  <p:embed/>
                </p:oleObj>
              </mc:Choice>
              <mc:Fallback>
                <p:oleObj name="Equation" r:id="rId6" imgW="761760" imgH="44424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3606800"/>
                        <a:ext cx="1128713" cy="6334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3794" name="Object 18">
            <a:extLst>
              <a:ext uri="{FF2B5EF4-FFF2-40B4-BE49-F238E27FC236}">
                <a16:creationId xmlns:a16="http://schemas.microsoft.com/office/drawing/2014/main" id="{8B84FFAB-90CC-CEE9-5E7A-DA91897E749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54350" y="3741738"/>
          <a:ext cx="30099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31840" imgH="253800" progId="Equation.DSMT4">
                  <p:embed/>
                </p:oleObj>
              </mc:Choice>
              <mc:Fallback>
                <p:oleObj name="Equation" r:id="rId8" imgW="2031840" imgH="2538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4350" y="3741738"/>
                        <a:ext cx="3009900" cy="361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378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037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37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37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037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3788" grpId="0"/>
      <p:bldP spid="20379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8EC27146-38B7-79AC-2A15-ED3FE7F80BB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E032953-8A7B-417C-9766-69A415B847BA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19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8441" name="Rectangle 2">
            <a:extLst>
              <a:ext uri="{FF2B5EF4-FFF2-40B4-BE49-F238E27FC236}">
                <a16:creationId xmlns:a16="http://schemas.microsoft.com/office/drawing/2014/main" id="{4CE78D30-EA96-E998-23D4-B8D15875B6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49250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 sz="26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第九章  气体动力循环   </a:t>
            </a:r>
            <a:r>
              <a:rPr lang="zh-CN" altLang="en-US" sz="2600">
                <a:solidFill>
                  <a:srgbClr val="FFCC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例题</a:t>
            </a:r>
          </a:p>
        </p:txBody>
      </p:sp>
      <p:sp>
        <p:nvSpPr>
          <p:cNvPr id="18442" name="Text Box 3">
            <a:extLst>
              <a:ext uri="{FF2B5EF4-FFF2-40B4-BE49-F238E27FC236}">
                <a16:creationId xmlns:a16="http://schemas.microsoft.com/office/drawing/2014/main" id="{2A3946B8-610B-BDA0-10C2-66295E347D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6250" y="749300"/>
            <a:ext cx="8470900" cy="56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28650" indent="-6286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30000"/>
              </a:lnSpc>
            </a:pPr>
            <a:r>
              <a:rPr lang="zh-CN" altLang="en-US" sz="2400">
                <a:solidFill>
                  <a:srgbClr val="FF6600"/>
                </a:solidFill>
              </a:rPr>
              <a:t>解：</a:t>
            </a:r>
            <a:endParaRPr lang="zh-CN" altLang="en-US" sz="1800">
              <a:sym typeface="Symbol" panose="05050102010706020507" pitchFamily="18" charset="2"/>
            </a:endParaRPr>
          </a:p>
        </p:txBody>
      </p:sp>
      <p:graphicFrame>
        <p:nvGraphicFramePr>
          <p:cNvPr id="18434" name="Object 4">
            <a:extLst>
              <a:ext uri="{FF2B5EF4-FFF2-40B4-BE49-F238E27FC236}">
                <a16:creationId xmlns:a16="http://schemas.microsoft.com/office/drawing/2014/main" id="{5122B9C4-EBEE-6268-3E60-FC6EB76033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80263" y="741363"/>
          <a:ext cx="1963737" cy="193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26973" imgH="3258090" progId="Visio.Drawing.11">
                  <p:embed/>
                </p:oleObj>
              </mc:Choice>
              <mc:Fallback>
                <p:oleObj name="Visio" r:id="rId2" imgW="3826973" imgH="3258090" progId="Visio.Drawing.11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13382"/>
                      <a:stretch>
                        <a:fillRect/>
                      </a:stretch>
                    </p:blipFill>
                    <p:spPr bwMode="auto">
                      <a:xfrm>
                        <a:off x="7180263" y="741363"/>
                        <a:ext cx="1963737" cy="193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05" name="Rectangle 5">
            <a:extLst>
              <a:ext uri="{FF2B5EF4-FFF2-40B4-BE49-F238E27FC236}">
                <a16:creationId xmlns:a16="http://schemas.microsoft.com/office/drawing/2014/main" id="{72D97819-A38F-38BE-B2D4-D5C893A7D0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5675" y="1382713"/>
            <a:ext cx="2316163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(2)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压气机的耗功量为：</a:t>
            </a:r>
          </a:p>
        </p:txBody>
      </p:sp>
      <p:graphicFrame>
        <p:nvGraphicFramePr>
          <p:cNvPr id="204810" name="Object 10">
            <a:extLst>
              <a:ext uri="{FF2B5EF4-FFF2-40B4-BE49-F238E27FC236}">
                <a16:creationId xmlns:a16="http://schemas.microsoft.com/office/drawing/2014/main" id="{5EB92995-6804-AF9A-D9B8-CC9F53A0C6E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05150" y="1349375"/>
          <a:ext cx="39322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640" imgH="279360" progId="Equation.DSMT4">
                  <p:embed/>
                </p:oleObj>
              </mc:Choice>
              <mc:Fallback>
                <p:oleObj name="Equation" r:id="rId4" imgW="2933640" imgH="27936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05150" y="1349375"/>
                        <a:ext cx="39322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1" name="Rectangle 11">
            <a:extLst>
              <a:ext uri="{FF2B5EF4-FFF2-40B4-BE49-F238E27FC236}">
                <a16:creationId xmlns:a16="http://schemas.microsoft.com/office/drawing/2014/main" id="{E1587087-E7E4-C400-901D-D767B28664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4725" y="1839913"/>
            <a:ext cx="25209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(3)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燃气轮机的作功量为：</a:t>
            </a:r>
          </a:p>
        </p:txBody>
      </p:sp>
      <p:graphicFrame>
        <p:nvGraphicFramePr>
          <p:cNvPr id="204812" name="Object 12">
            <a:extLst>
              <a:ext uri="{FF2B5EF4-FFF2-40B4-BE49-F238E27FC236}">
                <a16:creationId xmlns:a16="http://schemas.microsoft.com/office/drawing/2014/main" id="{11A7A979-A981-E4CC-F7F5-0A3AC9A7122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60525" y="2219325"/>
          <a:ext cx="436403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946240" imgH="279360" progId="Equation.DSMT4">
                  <p:embed/>
                </p:oleObj>
              </mc:Choice>
              <mc:Fallback>
                <p:oleObj name="Equation" r:id="rId6" imgW="2946240" imgH="27936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60525" y="2219325"/>
                        <a:ext cx="436403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3" name="Rectangle 13">
            <a:extLst>
              <a:ext uri="{FF2B5EF4-FFF2-40B4-BE49-F238E27FC236}">
                <a16:creationId xmlns:a16="http://schemas.microsoft.com/office/drawing/2014/main" id="{A6E88316-0887-FD25-6214-051555A65A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175" y="2767013"/>
            <a:ext cx="170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(4)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循环吸热量：</a:t>
            </a:r>
          </a:p>
        </p:txBody>
      </p:sp>
      <p:graphicFrame>
        <p:nvGraphicFramePr>
          <p:cNvPr id="204814" name="Object 14">
            <a:extLst>
              <a:ext uri="{FF2B5EF4-FFF2-40B4-BE49-F238E27FC236}">
                <a16:creationId xmlns:a16="http://schemas.microsoft.com/office/drawing/2014/main" id="{A57CF061-99F8-FB43-9E7B-DFC1445ACF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84450" y="2720975"/>
          <a:ext cx="2859088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930320" imgH="279360" progId="Equation.DSMT4">
                  <p:embed/>
                </p:oleObj>
              </mc:Choice>
              <mc:Fallback>
                <p:oleObj name="Equation" r:id="rId8" imgW="1930320" imgH="27936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84450" y="2720975"/>
                        <a:ext cx="2859088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5" name="Rectangle 15">
            <a:extLst>
              <a:ext uri="{FF2B5EF4-FFF2-40B4-BE49-F238E27FC236}">
                <a16:creationId xmlns:a16="http://schemas.microsoft.com/office/drawing/2014/main" id="{F3A4BF4A-85B5-2B1C-3363-D1D5A7BF64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2825" y="3402013"/>
            <a:ext cx="17018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en-US" altLang="zh-CN" sz="1600">
                <a:solidFill>
                  <a:srgbClr val="0000FF"/>
                </a:solidFill>
                <a:sym typeface="Wingdings" panose="05000000000000000000" pitchFamily="2" charset="2"/>
              </a:rPr>
              <a:t>(5) </a:t>
            </a:r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循环热效率：</a:t>
            </a:r>
          </a:p>
        </p:txBody>
      </p:sp>
      <p:graphicFrame>
        <p:nvGraphicFramePr>
          <p:cNvPr id="204816" name="Object 16">
            <a:extLst>
              <a:ext uri="{FF2B5EF4-FFF2-40B4-BE49-F238E27FC236}">
                <a16:creationId xmlns:a16="http://schemas.microsoft.com/office/drawing/2014/main" id="{8F274B7C-F848-2714-5F8A-E9C8FE51BC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578100" y="3244850"/>
          <a:ext cx="2162175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460160" imgH="444240" progId="Equation.DSMT4">
                  <p:embed/>
                </p:oleObj>
              </mc:Choice>
              <mc:Fallback>
                <p:oleObj name="Equation" r:id="rId10" imgW="146016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8100" y="3244850"/>
                        <a:ext cx="2162175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17" name="Rectangle 17">
            <a:extLst>
              <a:ext uri="{FF2B5EF4-FFF2-40B4-BE49-F238E27FC236}">
                <a16:creationId xmlns:a16="http://schemas.microsoft.com/office/drawing/2014/main" id="{662BE0DE-392F-C17B-3FEC-C8D52E163E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3625" y="4157663"/>
            <a:ext cx="1208088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lang="zh-CN" altLang="en-US" sz="1600">
                <a:solidFill>
                  <a:srgbClr val="0000FF"/>
                </a:solidFill>
                <a:sym typeface="Wingdings" panose="05000000000000000000" pitchFamily="2" charset="2"/>
              </a:rPr>
              <a:t>若无回热：</a:t>
            </a:r>
          </a:p>
        </p:txBody>
      </p:sp>
      <p:graphicFrame>
        <p:nvGraphicFramePr>
          <p:cNvPr id="204818" name="Object 18">
            <a:extLst>
              <a:ext uri="{FF2B5EF4-FFF2-40B4-BE49-F238E27FC236}">
                <a16:creationId xmlns:a16="http://schemas.microsoft.com/office/drawing/2014/main" id="{7E9ABE0E-8E41-3BC4-267C-F1E288CF8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265363" y="4005263"/>
          <a:ext cx="47561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213000" imgH="482400" progId="Equation.DSMT4">
                  <p:embed/>
                </p:oleObj>
              </mc:Choice>
              <mc:Fallback>
                <p:oleObj name="Equation" r:id="rId12" imgW="3213000" imgH="48240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5363" y="4005263"/>
                        <a:ext cx="4756150" cy="68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20480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048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18" dur="80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19" dur="80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80"/>
                                        <p:tgtEl>
                                          <p:spTgt spid="2048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048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29" dur="80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0" dur="80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1" dur="80"/>
                                        <p:tgtEl>
                                          <p:spTgt spid="2048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048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0" dur="80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1" dur="80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2" dur="80"/>
                                        <p:tgtEl>
                                          <p:spTgt spid="2048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048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51" dur="80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52" dur="80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80"/>
                                        <p:tgtEl>
                                          <p:spTgt spid="20481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0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5" grpId="0"/>
      <p:bldP spid="204811" grpId="0"/>
      <p:bldP spid="204813" grpId="0"/>
      <p:bldP spid="204815" grpId="0"/>
      <p:bldP spid="20481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9">
            <a:extLst>
              <a:ext uri="{FF2B5EF4-FFF2-40B4-BE49-F238E27FC236}">
                <a16:creationId xmlns:a16="http://schemas.microsoft.com/office/drawing/2014/main" id="{0D4859F2-3930-F899-ED07-D5C8607D4EC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8C44EE2-0ED9-4649-A7B3-8E8C58324567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2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1030" name="Rectangle 2">
            <a:extLst>
              <a:ext uri="{FF2B5EF4-FFF2-40B4-BE49-F238E27FC236}">
                <a16:creationId xmlns:a16="http://schemas.microsoft.com/office/drawing/2014/main" id="{4B83635D-E095-862A-D74D-C8979DF983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sp>
        <p:nvSpPr>
          <p:cNvPr id="1031" name="Rectangle 3">
            <a:extLst>
              <a:ext uri="{FF2B5EF4-FFF2-40B4-BE49-F238E27FC236}">
                <a16:creationId xmlns:a16="http://schemas.microsoft.com/office/drawing/2014/main" id="{E793E7B1-3B2C-A81D-0FEC-0D2B12F96F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19150"/>
            <a:ext cx="3540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布雷顿循环 </a:t>
            </a:r>
            <a:r>
              <a:rPr kumimoji="1" lang="en-US" altLang="zh-CN" sz="2000"/>
              <a:t>(Brayton Cycle) </a:t>
            </a:r>
          </a:p>
        </p:txBody>
      </p:sp>
      <p:sp>
        <p:nvSpPr>
          <p:cNvPr id="185348" name="Text Box 4">
            <a:extLst>
              <a:ext uri="{FF2B5EF4-FFF2-40B4-BE49-F238E27FC236}">
                <a16:creationId xmlns:a16="http://schemas.microsoft.com/office/drawing/2014/main" id="{1866A2CE-5E60-64B8-CE69-55F7956D6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5500" y="1344613"/>
            <a:ext cx="262413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(1)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graphicFrame>
        <p:nvGraphicFramePr>
          <p:cNvPr id="1026" name="Object 5">
            <a:extLst>
              <a:ext uri="{FF2B5EF4-FFF2-40B4-BE49-F238E27FC236}">
                <a16:creationId xmlns:a16="http://schemas.microsoft.com/office/drawing/2014/main" id="{65400391-B990-4C2F-44B1-7AF5C4699B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934075" y="1109663"/>
          <a:ext cx="2971800" cy="1519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7307906" imgH="3363660" progId="Visio.Drawing.11">
                  <p:embed/>
                </p:oleObj>
              </mc:Choice>
              <mc:Fallback>
                <p:oleObj name="Visio" r:id="rId2" imgW="7307906" imgH="336366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b="-6570"/>
                      <a:stretch>
                        <a:fillRect/>
                      </a:stretch>
                    </p:blipFill>
                    <p:spPr bwMode="auto">
                      <a:xfrm>
                        <a:off x="5934075" y="1109663"/>
                        <a:ext cx="2971800" cy="1519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0" name="Object 6">
            <a:extLst>
              <a:ext uri="{FF2B5EF4-FFF2-40B4-BE49-F238E27FC236}">
                <a16:creationId xmlns:a16="http://schemas.microsoft.com/office/drawing/2014/main" id="{C10D15B4-02CC-0442-F24D-64C38A5E719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625" y="1952625"/>
          <a:ext cx="2879725" cy="248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47723" imgH="3410910" progId="Visio.Drawing.11">
                  <p:embed/>
                </p:oleObj>
              </mc:Choice>
              <mc:Fallback>
                <p:oleObj name="Visio" r:id="rId4" imgW="3947723" imgH="341091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625" y="1952625"/>
                        <a:ext cx="2879725" cy="248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5351" name="Object 7">
            <a:extLst>
              <a:ext uri="{FF2B5EF4-FFF2-40B4-BE49-F238E27FC236}">
                <a16:creationId xmlns:a16="http://schemas.microsoft.com/office/drawing/2014/main" id="{87BA6CBC-33F9-D1E9-C0D2-7F2DF817D00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84500" y="1981200"/>
          <a:ext cx="2857500" cy="2447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3983760" imgH="3411000" progId="Visio.Drawing.11">
                  <p:embed/>
                </p:oleObj>
              </mc:Choice>
              <mc:Fallback>
                <p:oleObj name="Visio" r:id="rId6" imgW="3983760" imgH="3411000" progId="Visio.Drawing.11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84500" y="1981200"/>
                        <a:ext cx="2857500" cy="24479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5352" name="Rectangle 8">
            <a:extLst>
              <a:ext uri="{FF2B5EF4-FFF2-40B4-BE49-F238E27FC236}">
                <a16:creationId xmlns:a16="http://schemas.microsoft.com/office/drawing/2014/main" id="{CBDF1AB4-E24B-ED86-AAA3-E0DBEF3AE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0913" y="2647950"/>
            <a:ext cx="2941637" cy="156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marL="236538" indent="-236538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8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压缩、膨胀过程：</a:t>
            </a:r>
            <a:r>
              <a:rPr kumimoji="1" lang="zh-CN" altLang="en-US" sz="1800"/>
              <a:t>可逆绝热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加热过程：</a:t>
            </a:r>
            <a:r>
              <a:rPr kumimoji="1" lang="zh-CN" altLang="en-US" sz="1800"/>
              <a:t>定压</a:t>
            </a:r>
          </a:p>
          <a:p>
            <a:pPr eaLnBrk="1" hangingPunct="1">
              <a:lnSpc>
                <a:spcPct val="180000"/>
              </a:lnSpc>
            </a:pPr>
            <a:r>
              <a:rPr kumimoji="1" lang="zh-CN" altLang="en-US" sz="1800">
                <a:solidFill>
                  <a:srgbClr val="FF0000"/>
                </a:solidFill>
              </a:rPr>
              <a:t>排气过程：</a:t>
            </a:r>
            <a:r>
              <a:rPr kumimoji="1" lang="zh-CN" altLang="en-US" sz="1800"/>
              <a:t>定压</a:t>
            </a:r>
            <a:endParaRPr kumimoji="1" lang="zh-CN" altLang="en-US" sz="180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53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85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53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853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5348" grpId="0"/>
      <p:bldP spid="18535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9">
            <a:extLst>
              <a:ext uri="{FF2B5EF4-FFF2-40B4-BE49-F238E27FC236}">
                <a16:creationId xmlns:a16="http://schemas.microsoft.com/office/drawing/2014/main" id="{29663247-092B-BF4F-DDC4-71FE3FDEF1A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6B20EA5-92F0-48BB-A170-3C41F49DDFAA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3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2059" name="Rectangle 2">
            <a:extLst>
              <a:ext uri="{FF2B5EF4-FFF2-40B4-BE49-F238E27FC236}">
                <a16:creationId xmlns:a16="http://schemas.microsoft.com/office/drawing/2014/main" id="{40C5F45A-FEC3-A00B-3560-7CA6834ADE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graphicFrame>
        <p:nvGraphicFramePr>
          <p:cNvPr id="186371" name="Object 3">
            <a:extLst>
              <a:ext uri="{FF2B5EF4-FFF2-40B4-BE49-F238E27FC236}">
                <a16:creationId xmlns:a16="http://schemas.microsoft.com/office/drawing/2014/main" id="{6666DE42-1E25-DE52-9A8A-B14F28DA0EC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00150" y="1939925"/>
          <a:ext cx="971550" cy="635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60240" imgH="419040" progId="Equation.DSMT4">
                  <p:embed/>
                </p:oleObj>
              </mc:Choice>
              <mc:Fallback>
                <p:oleObj name="Equation" r:id="rId2" imgW="660240" imgH="41904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00150" y="1939925"/>
                        <a:ext cx="971550" cy="635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8158B706-B15E-7E7A-3AA4-B986EDFA133C}"/>
              </a:ext>
            </a:extLst>
          </p:cNvPr>
          <p:cNvGrpSpPr>
            <a:grpSpLocks/>
          </p:cNvGrpSpPr>
          <p:nvPr/>
        </p:nvGrpSpPr>
        <p:grpSpPr bwMode="auto">
          <a:xfrm>
            <a:off x="1085850" y="2782888"/>
            <a:ext cx="6518275" cy="806450"/>
            <a:chOff x="684" y="1753"/>
            <a:chExt cx="4107" cy="508"/>
          </a:xfrm>
        </p:grpSpPr>
        <p:sp>
          <p:nvSpPr>
            <p:cNvPr id="2066" name="Rectangle 5">
              <a:extLst>
                <a:ext uri="{FF2B5EF4-FFF2-40B4-BE49-F238E27FC236}">
                  <a16:creationId xmlns:a16="http://schemas.microsoft.com/office/drawing/2014/main" id="{41F757BD-E4B3-C707-C6FB-CB17C9E90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4" y="1912"/>
              <a:ext cx="156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en-US" altLang="zh-CN" sz="2000">
                  <a:solidFill>
                    <a:srgbClr val="FF0000"/>
                  </a:solidFill>
                </a:rPr>
                <a:t>1-2</a:t>
              </a:r>
              <a:r>
                <a:rPr kumimoji="1" lang="zh-CN" altLang="en-US" sz="2000"/>
                <a:t>、</a:t>
              </a:r>
              <a:r>
                <a:rPr kumimoji="1" lang="en-US" altLang="zh-CN" sz="2000">
                  <a:solidFill>
                    <a:srgbClr val="FF0000"/>
                  </a:solidFill>
                </a:rPr>
                <a:t>3-4</a:t>
              </a:r>
              <a:r>
                <a:rPr kumimoji="1" lang="en-US" altLang="zh-CN" sz="2000"/>
                <a:t> </a:t>
              </a:r>
              <a:r>
                <a:rPr kumimoji="1" lang="zh-CN" altLang="en-US" sz="2000"/>
                <a:t>等熵过程： </a:t>
              </a:r>
            </a:p>
          </p:txBody>
        </p:sp>
        <p:graphicFrame>
          <p:nvGraphicFramePr>
            <p:cNvPr id="2057" name="Object 6">
              <a:extLst>
                <a:ext uri="{FF2B5EF4-FFF2-40B4-BE49-F238E27FC236}">
                  <a16:creationId xmlns:a16="http://schemas.microsoft.com/office/drawing/2014/main" id="{601CBA08-B322-FF5D-278B-BF7A1565CCB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194" y="1753"/>
            <a:ext cx="2597" cy="5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2920680" imgH="571320" progId="Equation.DSMT4">
                    <p:embed/>
                  </p:oleObj>
                </mc:Choice>
                <mc:Fallback>
                  <p:oleObj name="Equation" r:id="rId4" imgW="2920680" imgH="57132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94" y="1753"/>
                          <a:ext cx="2597" cy="50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75" name="Rectangle 7">
            <a:extLst>
              <a:ext uri="{FF2B5EF4-FFF2-40B4-BE49-F238E27FC236}">
                <a16:creationId xmlns:a16="http://schemas.microsoft.com/office/drawing/2014/main" id="{B7309293-80D2-C1DD-C8C3-8404168E7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10013" y="4059238"/>
            <a:ext cx="21844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0000"/>
                </a:solidFill>
              </a:rPr>
              <a:t>可见：</a:t>
            </a:r>
            <a:r>
              <a:rPr kumimoji="1" lang="zh-CN" altLang="en-US" sz="2000" i="1">
                <a:solidFill>
                  <a:srgbClr val="0000CC"/>
                </a:solidFill>
                <a:sym typeface="Symbol" panose="05050102010706020507" pitchFamily="18" charset="2"/>
              </a:rPr>
              <a:t></a:t>
            </a:r>
            <a:r>
              <a:rPr kumimoji="1" lang="zh-CN" altLang="en-US" sz="2000">
                <a:solidFill>
                  <a:srgbClr val="0000CC"/>
                </a:solidFill>
              </a:rPr>
              <a:t>↑、</a:t>
            </a:r>
            <a:r>
              <a:rPr kumimoji="1" lang="zh-CN" altLang="en-US" sz="2000" i="1">
                <a:solidFill>
                  <a:srgbClr val="0000CC"/>
                </a:solidFill>
                <a:sym typeface="Symbol" panose="05050102010706020507" pitchFamily="18" charset="2"/>
              </a:rPr>
              <a:t></a:t>
            </a:r>
            <a:r>
              <a:rPr kumimoji="1" lang="en-US" altLang="zh-CN" sz="2000" baseline="-25000">
                <a:solidFill>
                  <a:srgbClr val="0000CC"/>
                </a:solidFill>
              </a:rPr>
              <a:t>t</a:t>
            </a:r>
            <a:r>
              <a:rPr kumimoji="1" lang="en-US" altLang="zh-CN" sz="2000">
                <a:solidFill>
                  <a:srgbClr val="0000CC"/>
                </a:solidFill>
              </a:rPr>
              <a:t>↑</a:t>
            </a:r>
            <a:endParaRPr kumimoji="1" lang="en-US" altLang="en-US" sz="2000">
              <a:solidFill>
                <a:srgbClr val="0000CC"/>
              </a:solidFill>
              <a:latin typeface="黑体" panose="02010609060101010101" pitchFamily="49" charset="-122"/>
            </a:endParaRPr>
          </a:p>
        </p:txBody>
      </p:sp>
      <p:grpSp>
        <p:nvGrpSpPr>
          <p:cNvPr id="3" name="Group 8">
            <a:extLst>
              <a:ext uri="{FF2B5EF4-FFF2-40B4-BE49-F238E27FC236}">
                <a16:creationId xmlns:a16="http://schemas.microsoft.com/office/drawing/2014/main" id="{C252F36B-2D46-FF03-9D12-DCA174EDBEE2}"/>
              </a:ext>
            </a:extLst>
          </p:cNvPr>
          <p:cNvGrpSpPr>
            <a:grpSpLocks/>
          </p:cNvGrpSpPr>
          <p:nvPr/>
        </p:nvGrpSpPr>
        <p:grpSpPr bwMode="auto">
          <a:xfrm>
            <a:off x="1911350" y="3751263"/>
            <a:ext cx="1719263" cy="965200"/>
            <a:chOff x="708" y="2299"/>
            <a:chExt cx="1083" cy="608"/>
          </a:xfrm>
        </p:grpSpPr>
        <p:sp>
          <p:nvSpPr>
            <p:cNvPr id="186377" name="AutoShape 9">
              <a:extLst>
                <a:ext uri="{FF2B5EF4-FFF2-40B4-BE49-F238E27FC236}">
                  <a16:creationId xmlns:a16="http://schemas.microsoft.com/office/drawing/2014/main" id="{A2D2C2F2-1B72-57F9-1296-C1FEC97D5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8" y="2299"/>
              <a:ext cx="1083" cy="608"/>
            </a:xfrm>
            <a:prstGeom prst="bevel">
              <a:avLst>
                <a:gd name="adj" fmla="val 7597"/>
              </a:avLst>
            </a:prstGeom>
            <a:solidFill>
              <a:schemeClr val="tx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aphicFrame>
          <p:nvGraphicFramePr>
            <p:cNvPr id="2056" name="Object 10">
              <a:extLst>
                <a:ext uri="{FF2B5EF4-FFF2-40B4-BE49-F238E27FC236}">
                  <a16:creationId xmlns:a16="http://schemas.microsoft.com/office/drawing/2014/main" id="{3B90C2E6-1C94-CE06-9055-5BF978412D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812" y="2343"/>
            <a:ext cx="886" cy="5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838080" imgH="507960" progId="Equation.DSMT4">
                    <p:embed/>
                  </p:oleObj>
                </mc:Choice>
                <mc:Fallback>
                  <p:oleObj name="Equation" r:id="rId6" imgW="838080" imgH="507960" progId="Equation.DSMT4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2" y="2343"/>
                          <a:ext cx="886" cy="53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CC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6633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86379" name="Rectangle 11">
            <a:extLst>
              <a:ext uri="{FF2B5EF4-FFF2-40B4-BE49-F238E27FC236}">
                <a16:creationId xmlns:a16="http://schemas.microsoft.com/office/drawing/2014/main" id="{A9CBBB45-A863-FEB0-13FB-309D8BD6E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900" y="1371600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(2)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aphicFrame>
        <p:nvGraphicFramePr>
          <p:cNvPr id="186380" name="Object 12">
            <a:extLst>
              <a:ext uri="{FF2B5EF4-FFF2-40B4-BE49-F238E27FC236}">
                <a16:creationId xmlns:a16="http://schemas.microsoft.com/office/drawing/2014/main" id="{16F72C92-6BB5-DD82-6093-3B854D5E1E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81813" y="898525"/>
          <a:ext cx="1992312" cy="1835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35179" imgH="3350430" progId="Visio.Drawing.11">
                  <p:embed/>
                </p:oleObj>
              </mc:Choice>
              <mc:Fallback>
                <p:oleObj name="Visio" r:id="rId8" imgW="3635179" imgH="335043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1813" y="898525"/>
                        <a:ext cx="1992312" cy="1835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4" name="Rectangle 13">
            <a:extLst>
              <a:ext uri="{FF2B5EF4-FFF2-40B4-BE49-F238E27FC236}">
                <a16:creationId xmlns:a16="http://schemas.microsoft.com/office/drawing/2014/main" id="{1EEF7371-5C71-BC76-AB5D-82CCFE54CE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19150"/>
            <a:ext cx="3540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布雷顿循环 </a:t>
            </a:r>
            <a:r>
              <a:rPr kumimoji="1" lang="en-US" altLang="zh-CN" sz="2000"/>
              <a:t>(Brayton Cycle) </a:t>
            </a:r>
          </a:p>
        </p:txBody>
      </p:sp>
      <p:graphicFrame>
        <p:nvGraphicFramePr>
          <p:cNvPr id="186382" name="Object 14">
            <a:extLst>
              <a:ext uri="{FF2B5EF4-FFF2-40B4-BE49-F238E27FC236}">
                <a16:creationId xmlns:a16="http://schemas.microsoft.com/office/drawing/2014/main" id="{426E8AEF-A7BA-3C7D-32CF-DFF9ED98344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14950" y="1901825"/>
          <a:ext cx="11779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799920" imgH="444240" progId="Equation.DSMT4">
                  <p:embed/>
                </p:oleObj>
              </mc:Choice>
              <mc:Fallback>
                <p:oleObj name="Equation" r:id="rId10" imgW="799920" imgH="44424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14950" y="1901825"/>
                        <a:ext cx="11779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3" name="Object 15">
            <a:extLst>
              <a:ext uri="{FF2B5EF4-FFF2-40B4-BE49-F238E27FC236}">
                <a16:creationId xmlns:a16="http://schemas.microsoft.com/office/drawing/2014/main" id="{7A274EA3-54B0-589D-07AD-1D917255C6F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198688" y="1903413"/>
          <a:ext cx="684212" cy="723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31640" imgH="444240" progId="Equation.DSMT4">
                  <p:embed/>
                </p:oleObj>
              </mc:Choice>
              <mc:Fallback>
                <p:oleObj name="Equation" r:id="rId12" imgW="431640" imgH="44424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8688" y="1903413"/>
                        <a:ext cx="684212" cy="723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4" name="Object 16">
            <a:extLst>
              <a:ext uri="{FF2B5EF4-FFF2-40B4-BE49-F238E27FC236}">
                <a16:creationId xmlns:a16="http://schemas.microsoft.com/office/drawing/2014/main" id="{8F2ECE83-1C78-4301-6BAA-586C4C9AEC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09888" y="1922463"/>
          <a:ext cx="784225" cy="67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533160" imgH="444240" progId="Equation.DSMT4">
                  <p:embed/>
                </p:oleObj>
              </mc:Choice>
              <mc:Fallback>
                <p:oleObj name="Equation" r:id="rId14" imgW="533160" imgH="44424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888" y="1922463"/>
                        <a:ext cx="784225" cy="67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85" name="Object 17">
            <a:extLst>
              <a:ext uri="{FF2B5EF4-FFF2-40B4-BE49-F238E27FC236}">
                <a16:creationId xmlns:a16="http://schemas.microsoft.com/office/drawing/2014/main" id="{C97D924E-D6A7-9703-F405-3CCD3070AEE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690938" y="1857375"/>
          <a:ext cx="1604962" cy="749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091880" imgH="495000" progId="Equation.DSMT4">
                  <p:embed/>
                </p:oleObj>
              </mc:Choice>
              <mc:Fallback>
                <p:oleObj name="Equation" r:id="rId16" imgW="1091880" imgH="495000" progId="Equation.DSMT4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90938" y="1857375"/>
                        <a:ext cx="1604962" cy="749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63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63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86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863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86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86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86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4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4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4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63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51" presetID="34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5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5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5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5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6375" grpId="0"/>
      <p:bldP spid="18637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E453B6A1-3ABB-15A3-EFB4-2173611993C3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F7C422A-383D-4EF8-B8B5-C18A3071C3EF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4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3077" name="Rectangle 2">
            <a:extLst>
              <a:ext uri="{FF2B5EF4-FFF2-40B4-BE49-F238E27FC236}">
                <a16:creationId xmlns:a16="http://schemas.microsoft.com/office/drawing/2014/main" id="{CDDED3B1-A24D-AAEB-5B46-E5E45BB8C8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1D0D6B1A-15FB-EA8A-88DA-563CA82412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19150"/>
            <a:ext cx="3540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布雷顿循环 </a:t>
            </a:r>
            <a:r>
              <a:rPr kumimoji="1" lang="en-US" altLang="zh-CN" sz="2000"/>
              <a:t>(Brayton Cycle) </a:t>
            </a:r>
          </a:p>
        </p:txBody>
      </p:sp>
      <p:sp>
        <p:nvSpPr>
          <p:cNvPr id="187396" name="Rectangle 4">
            <a:extLst>
              <a:ext uri="{FF2B5EF4-FFF2-40B4-BE49-F238E27FC236}">
                <a16:creationId xmlns:a16="http://schemas.microsoft.com/office/drawing/2014/main" id="{9B6E5138-97AF-45A5-0F9C-CEDC5A8C2D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270000"/>
            <a:ext cx="21732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(3) </a:t>
            </a:r>
            <a:r>
              <a:rPr kumimoji="1" lang="zh-CN" altLang="en-US" sz="2000">
                <a:solidFill>
                  <a:srgbClr val="0000FF"/>
                </a:solidFill>
              </a:rPr>
              <a:t>循环净功</a:t>
            </a:r>
          </a:p>
        </p:txBody>
      </p:sp>
      <p:graphicFrame>
        <p:nvGraphicFramePr>
          <p:cNvPr id="187397" name="Object 5">
            <a:extLst>
              <a:ext uri="{FF2B5EF4-FFF2-40B4-BE49-F238E27FC236}">
                <a16:creationId xmlns:a16="http://schemas.microsoft.com/office/drawing/2014/main" id="{84EAC177-8634-8C8D-BEDE-A09AB95DB6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17563" y="1633538"/>
          <a:ext cx="3595687" cy="3076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983921" imgH="3410910" progId="Visio.Drawing.11">
                  <p:embed/>
                </p:oleObj>
              </mc:Choice>
              <mc:Fallback>
                <p:oleObj name="Visio" r:id="rId2" imgW="3983921" imgH="341091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17563" y="1633538"/>
                        <a:ext cx="3595687" cy="3076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>
            <a:extLst>
              <a:ext uri="{FF2B5EF4-FFF2-40B4-BE49-F238E27FC236}">
                <a16:creationId xmlns:a16="http://schemas.microsoft.com/office/drawing/2014/main" id="{30390C3E-D07A-DD0A-589D-B62685FA12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41850" y="1533525"/>
          <a:ext cx="3770313" cy="3225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3983921" imgH="3410910" progId="Visio.Drawing.11">
                  <p:embed/>
                </p:oleObj>
              </mc:Choice>
              <mc:Fallback>
                <p:oleObj name="Visio" r:id="rId4" imgW="3983921" imgH="341091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41850" y="1533525"/>
                        <a:ext cx="3770313" cy="3225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73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7" dur="500"/>
                                        <p:tgtEl>
                                          <p:spTgt spid="1873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739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9">
            <a:extLst>
              <a:ext uri="{FF2B5EF4-FFF2-40B4-BE49-F238E27FC236}">
                <a16:creationId xmlns:a16="http://schemas.microsoft.com/office/drawing/2014/main" id="{5B4CAD10-61B4-666A-2A88-8B9510C2964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DDC92412-45B4-4F8D-AA28-C78613B5C37D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5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graphicFrame>
        <p:nvGraphicFramePr>
          <p:cNvPr id="188418" name="Object 2">
            <a:extLst>
              <a:ext uri="{FF2B5EF4-FFF2-40B4-BE49-F238E27FC236}">
                <a16:creationId xmlns:a16="http://schemas.microsoft.com/office/drawing/2014/main" id="{074C701F-7474-341C-59D4-1E895EC8AEB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111875" y="2711450"/>
          <a:ext cx="3006725" cy="2087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Acrobat Document" r:id="rId2" imgW="8010224" imgH="5562600" progId="AcroExch.Document.7">
                  <p:embed/>
                </p:oleObj>
              </mc:Choice>
              <mc:Fallback>
                <p:oleObj name="Acrobat Document" r:id="rId2" imgW="8010224" imgH="5562600" progId="AcroExch.Document.7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1875" y="2711450"/>
                        <a:ext cx="3006725" cy="2087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6" name="Rectangle 3">
            <a:extLst>
              <a:ext uri="{FF2B5EF4-FFF2-40B4-BE49-F238E27FC236}">
                <a16:creationId xmlns:a16="http://schemas.microsoft.com/office/drawing/2014/main" id="{30F13598-C2DF-5C50-46B5-84BF8884AC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9-5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燃气轮机装置循环 </a:t>
            </a:r>
          </a:p>
        </p:txBody>
      </p:sp>
      <p:graphicFrame>
        <p:nvGraphicFramePr>
          <p:cNvPr id="188420" name="Object 4">
            <a:extLst>
              <a:ext uri="{FF2B5EF4-FFF2-40B4-BE49-F238E27FC236}">
                <a16:creationId xmlns:a16="http://schemas.microsoft.com/office/drawing/2014/main" id="{CBBC3317-106A-477F-7F61-507E632AA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76375" y="1685925"/>
          <a:ext cx="3090863" cy="358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41320" imgH="253800" progId="Equation.DSMT4">
                  <p:embed/>
                </p:oleObj>
              </mc:Choice>
              <mc:Fallback>
                <p:oleObj name="Equation" r:id="rId4" imgW="2641320" imgH="253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1685925"/>
                        <a:ext cx="3090863" cy="3587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>
            <a:extLst>
              <a:ext uri="{FF2B5EF4-FFF2-40B4-BE49-F238E27FC236}">
                <a16:creationId xmlns:a16="http://schemas.microsoft.com/office/drawing/2014/main" id="{479854B8-7BDE-4517-0912-BAEF154677E3}"/>
              </a:ext>
            </a:extLst>
          </p:cNvPr>
          <p:cNvGrpSpPr>
            <a:grpSpLocks/>
          </p:cNvGrpSpPr>
          <p:nvPr/>
        </p:nvGrpSpPr>
        <p:grpSpPr bwMode="auto">
          <a:xfrm>
            <a:off x="269875" y="2065338"/>
            <a:ext cx="1368425" cy="1171575"/>
            <a:chOff x="170" y="1301"/>
            <a:chExt cx="862" cy="738"/>
          </a:xfrm>
        </p:grpSpPr>
        <p:sp>
          <p:nvSpPr>
            <p:cNvPr id="188422" name="Rectangle 6">
              <a:extLst>
                <a:ext uri="{FF2B5EF4-FFF2-40B4-BE49-F238E27FC236}">
                  <a16:creationId xmlns:a16="http://schemas.microsoft.com/office/drawing/2014/main" id="{23DC4E59-2153-35CC-3E83-DD979EE24D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8" y="1301"/>
              <a:ext cx="803" cy="737"/>
            </a:xfrm>
            <a:prstGeom prst="rect">
              <a:avLst/>
            </a:prstGeom>
            <a:solidFill>
              <a:srgbClr val="FFFF66"/>
            </a:solidFill>
            <a:ln w="57150" cmpd="thickThin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4115" name="Group 7">
              <a:extLst>
                <a:ext uri="{FF2B5EF4-FFF2-40B4-BE49-F238E27FC236}">
                  <a16:creationId xmlns:a16="http://schemas.microsoft.com/office/drawing/2014/main" id="{2B1B4A67-9101-32E6-E093-91C33886A6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" y="1318"/>
              <a:ext cx="862" cy="721"/>
              <a:chOff x="170" y="1318"/>
              <a:chExt cx="862" cy="721"/>
            </a:xfrm>
          </p:grpSpPr>
          <p:graphicFrame>
            <p:nvGraphicFramePr>
              <p:cNvPr id="4104" name="Object 8">
                <a:extLst>
                  <a:ext uri="{FF2B5EF4-FFF2-40B4-BE49-F238E27FC236}">
                    <a16:creationId xmlns:a16="http://schemas.microsoft.com/office/drawing/2014/main" id="{20C6A1F3-059B-38ED-6489-B1A80556BCD4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98" y="1537"/>
              <a:ext cx="502" cy="50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444240" imgH="444240" progId="Equation.DSMT4">
                      <p:embed/>
                    </p:oleObj>
                  </mc:Choice>
                  <mc:Fallback>
                    <p:oleObj name="Equation" r:id="rId6" imgW="444240" imgH="444240" progId="Equation.DSMT4">
                      <p:embed/>
                      <p:pic>
                        <p:nvPicPr>
                          <p:cNvPr id="0" name="Object 8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98" y="1537"/>
                            <a:ext cx="502" cy="502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188425" name="Rectangle 9">
                <a:extLst>
                  <a:ext uri="{FF2B5EF4-FFF2-40B4-BE49-F238E27FC236}">
                    <a16:creationId xmlns:a16="http://schemas.microsoft.com/office/drawing/2014/main" id="{27D6B43C-9287-401C-EB05-DD7068D1289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0" y="1318"/>
                <a:ext cx="862" cy="225"/>
              </a:xfrm>
              <a:prstGeom prst="rect">
                <a:avLst/>
              </a:prstGeom>
              <a:noFill/>
              <a:ln w="50800" algn="ctr">
                <a:noFill/>
                <a:prstDash val="sysDot"/>
                <a:miter lim="800000"/>
                <a:headEnd/>
                <a:tailEnd/>
              </a:ln>
              <a:effectLst/>
            </p:spPr>
            <p:txBody>
              <a:bodyPr wrap="none" lIns="81669" tIns="40834" rIns="81669" bIns="40834" anchor="ctr">
                <a:spAutoFit/>
              </a:bodyPr>
              <a:lstStyle/>
              <a:p>
                <a:pPr defTabSz="815975">
                  <a:defRPr/>
                </a:pPr>
                <a:r>
                  <a:rPr kumimoji="1" lang="zh-CN" altLang="en-US" sz="1800">
                    <a:solidFill>
                      <a:srgbClr val="FF0000"/>
                    </a:solidFill>
                    <a:latin typeface="Arial" charset="0"/>
                  </a:rPr>
                  <a:t>循环增温比</a:t>
                </a:r>
                <a:r>
                  <a:rPr kumimoji="1" lang="zh-CN" altLang="en-US" sz="1800">
                    <a:solidFill>
                      <a:srgbClr val="0000CC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Arial" charset="0"/>
                  </a:rPr>
                  <a:t> </a:t>
                </a:r>
              </a:p>
            </p:txBody>
          </p:sp>
        </p:grpSp>
      </p:grpSp>
      <p:sp>
        <p:nvSpPr>
          <p:cNvPr id="4108" name="Rectangle 10">
            <a:extLst>
              <a:ext uri="{FF2B5EF4-FFF2-40B4-BE49-F238E27FC236}">
                <a16:creationId xmlns:a16="http://schemas.microsoft.com/office/drawing/2014/main" id="{14C59894-D544-51BA-DC09-BD0D17898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300" y="819150"/>
            <a:ext cx="35401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tabLst>
                <a:tab pos="238125" algn="l"/>
              </a:tabLs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/>
              <a:t>2. </a:t>
            </a:r>
            <a:r>
              <a:rPr kumimoji="1" lang="zh-CN" altLang="en-US" sz="2000"/>
              <a:t>布雷顿循环 </a:t>
            </a:r>
            <a:r>
              <a:rPr kumimoji="1" lang="en-US" altLang="zh-CN" sz="2000"/>
              <a:t>(Brayton Cycle) </a:t>
            </a:r>
          </a:p>
        </p:txBody>
      </p:sp>
      <p:sp>
        <p:nvSpPr>
          <p:cNvPr id="188427" name="Rectangle 11">
            <a:extLst>
              <a:ext uri="{FF2B5EF4-FFF2-40B4-BE49-F238E27FC236}">
                <a16:creationId xmlns:a16="http://schemas.microsoft.com/office/drawing/2014/main" id="{CA4F7B29-7B3D-69DC-6C66-F45DE40AF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950" y="1270000"/>
            <a:ext cx="2173288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(3) </a:t>
            </a:r>
            <a:r>
              <a:rPr kumimoji="1" lang="zh-CN" altLang="en-US" sz="2000">
                <a:solidFill>
                  <a:srgbClr val="0000FF"/>
                </a:solidFill>
              </a:rPr>
              <a:t>循环净功</a:t>
            </a:r>
          </a:p>
        </p:txBody>
      </p:sp>
      <p:graphicFrame>
        <p:nvGraphicFramePr>
          <p:cNvPr id="188428" name="Object 12">
            <a:extLst>
              <a:ext uri="{FF2B5EF4-FFF2-40B4-BE49-F238E27FC236}">
                <a16:creationId xmlns:a16="http://schemas.microsoft.com/office/drawing/2014/main" id="{B4E8A3EF-D126-2FE8-0E46-7C73141129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526213" y="992188"/>
          <a:ext cx="1931987" cy="177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3635179" imgH="3350430" progId="Visio.Drawing.11">
                  <p:embed/>
                </p:oleObj>
              </mc:Choice>
              <mc:Fallback>
                <p:oleObj name="Visio" r:id="rId8" imgW="3635179" imgH="335043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6213" y="992188"/>
                        <a:ext cx="1931987" cy="177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29" name="Object 13">
            <a:extLst>
              <a:ext uri="{FF2B5EF4-FFF2-40B4-BE49-F238E27FC236}">
                <a16:creationId xmlns:a16="http://schemas.microsoft.com/office/drawing/2014/main" id="{E030DFC2-1581-7580-4365-74B1CDABEF4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78000" y="2843213"/>
          <a:ext cx="26590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942920" imgH="482400" progId="Equation.DSMT4">
                  <p:embed/>
                </p:oleObj>
              </mc:Choice>
              <mc:Fallback>
                <p:oleObj name="Equation" r:id="rId10" imgW="1942920" imgH="4824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8000" y="2843213"/>
                        <a:ext cx="265906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0" name="Object 14">
            <a:extLst>
              <a:ext uri="{FF2B5EF4-FFF2-40B4-BE49-F238E27FC236}">
                <a16:creationId xmlns:a16="http://schemas.microsoft.com/office/drawing/2014/main" id="{FE93DD17-0A1D-6ED5-8C8F-F27189F9C5E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793875" y="2087563"/>
          <a:ext cx="3967163" cy="681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390840" imgH="482400" progId="Equation.DSMT4">
                  <p:embed/>
                </p:oleObj>
              </mc:Choice>
              <mc:Fallback>
                <p:oleObj name="Equation" r:id="rId12" imgW="3390840" imgH="482400" progId="Equation.DSMT4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875" y="2087563"/>
                        <a:ext cx="3967163" cy="6810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8431" name="Object 15">
            <a:extLst>
              <a:ext uri="{FF2B5EF4-FFF2-40B4-BE49-F238E27FC236}">
                <a16:creationId xmlns:a16="http://schemas.microsoft.com/office/drawing/2014/main" id="{55CA7EC6-43CD-99E4-6EFB-72DCE123289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051300" y="3721100"/>
          <a:ext cx="2228850" cy="1038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473120" imgH="685800" progId="Equation.DSMT4">
                  <p:embed/>
                </p:oleObj>
              </mc:Choice>
              <mc:Fallback>
                <p:oleObj name="Equation" r:id="rId14" imgW="1473120" imgH="685800" progId="Equation.DSMT4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1300" y="3721100"/>
                        <a:ext cx="2228850" cy="1038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8432" name="Rectangle 16">
            <a:extLst>
              <a:ext uri="{FF2B5EF4-FFF2-40B4-BE49-F238E27FC236}">
                <a16:creationId xmlns:a16="http://schemas.microsoft.com/office/drawing/2014/main" id="{FED43000-CD8E-B870-C983-F9FACBC7D8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4038" y="3570288"/>
            <a:ext cx="4000500" cy="1193800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lIns="81669" tIns="40834" rIns="81669" bIns="40834" anchor="ctr">
            <a:spAutoFit/>
          </a:bodyPr>
          <a:lstStyle/>
          <a:p>
            <a:pPr defTabSz="815975">
              <a:lnSpc>
                <a:spcPct val="130000"/>
              </a:lnSpc>
              <a:tabLst>
                <a:tab pos="441325" algn="l"/>
              </a:tabLst>
              <a:defRPr/>
            </a:pPr>
            <a:r>
              <a:rPr kumimoji="1" lang="zh-CN" altLang="en-US" sz="2000">
                <a:solidFill>
                  <a:srgbClr val="FF0000"/>
                </a:solidFill>
                <a:cs typeface="Times New Roman" pitchFamily="18" charset="0"/>
              </a:rPr>
              <a:t>可见：</a:t>
            </a:r>
            <a:r>
              <a:rPr kumimoji="1" lang="zh-CN" altLang="en-US" sz="1800">
                <a:cs typeface="Times New Roman" pitchFamily="18" charset="0"/>
              </a:rPr>
              <a:t>定熵指数</a:t>
            </a:r>
            <a:r>
              <a:rPr kumimoji="1" lang="zh-CN" altLang="en-US" sz="1800" i="1">
                <a:cs typeface="Times New Roman" pitchFamily="18" charset="0"/>
                <a:sym typeface="Symbol" pitchFamily="18" charset="2"/>
              </a:rPr>
              <a:t> </a:t>
            </a:r>
            <a:r>
              <a:rPr kumimoji="1" lang="zh-CN" altLang="en-US" sz="1800">
                <a:cs typeface="Times New Roman" pitchFamily="18" charset="0"/>
              </a:rPr>
              <a:t>定值</a:t>
            </a:r>
          </a:p>
          <a:p>
            <a:pPr marL="407988" lvl="1" defTabSz="815975">
              <a:lnSpc>
                <a:spcPct val="130000"/>
              </a:lnSpc>
              <a:buFont typeface="Symbol" pitchFamily="18" charset="2"/>
              <a:buNone/>
              <a:tabLst>
                <a:tab pos="441325" algn="l"/>
              </a:tabLst>
              <a:defRPr/>
            </a:pPr>
            <a:r>
              <a:rPr kumimoji="1" lang="el-GR" altLang="zh-CN" sz="1800" i="1">
                <a:solidFill>
                  <a:srgbClr val="003366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kumimoji="1" lang="en-US" altLang="zh-CN" sz="1800" i="1">
                <a:solidFill>
                  <a:srgbClr val="003366"/>
                </a:solidFill>
                <a:cs typeface="Times New Roman" pitchFamily="18" charset="0"/>
              </a:rPr>
              <a:t> </a:t>
            </a:r>
            <a:r>
              <a:rPr kumimoji="1" lang="zh-CN" altLang="en-US" sz="1800">
                <a:solidFill>
                  <a:srgbClr val="003366"/>
                </a:solidFill>
                <a:cs typeface="Times New Roman" pitchFamily="18" charset="0"/>
              </a:rPr>
              <a:t>一定时： </a:t>
            </a:r>
            <a:r>
              <a:rPr kumimoji="1" lang="el-GR" altLang="zh-CN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</a:t>
            </a:r>
            <a:r>
              <a:rPr kumimoji="1" lang="zh-CN" altLang="en-US" sz="1800">
                <a:solidFill>
                  <a:srgbClr val="FF0000"/>
                </a:solidFill>
                <a:cs typeface="Times New Roman" pitchFamily="18" charset="0"/>
              </a:rPr>
              <a:t> ↑、</a:t>
            </a:r>
            <a:r>
              <a:rPr kumimoji="1" lang="en-US" altLang="zh-CN" sz="1800" i="1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kumimoji="1" lang="en-US" altLang="zh-CN" sz="1800" baseline="-25000">
                <a:solidFill>
                  <a:srgbClr val="FF0000"/>
                </a:solidFill>
                <a:cs typeface="Times New Roman" pitchFamily="18" charset="0"/>
              </a:rPr>
              <a:t>net</a:t>
            </a:r>
            <a:r>
              <a:rPr kumimoji="1" lang="en-US" altLang="zh-CN" sz="1800">
                <a:solidFill>
                  <a:srgbClr val="FF0000"/>
                </a:solidFill>
                <a:cs typeface="Times New Roman" pitchFamily="18" charset="0"/>
              </a:rPr>
              <a:t>↑</a:t>
            </a:r>
          </a:p>
          <a:p>
            <a:pPr marL="407988" lvl="1" defTabSz="815975">
              <a:lnSpc>
                <a:spcPct val="130000"/>
              </a:lnSpc>
              <a:buFont typeface="Symbol" pitchFamily="18" charset="2"/>
              <a:buNone/>
              <a:tabLst>
                <a:tab pos="441325" algn="l"/>
              </a:tabLst>
              <a:defRPr/>
            </a:pPr>
            <a:r>
              <a:rPr kumimoji="1" lang="el-GR" altLang="zh-CN" sz="1800" i="1">
                <a:cs typeface="Times New Roman" pitchFamily="18" charset="0"/>
                <a:sym typeface="Symbol" pitchFamily="18" charset="2"/>
              </a:rPr>
              <a:t></a:t>
            </a:r>
            <a:r>
              <a:rPr kumimoji="1" lang="zh-CN" altLang="en-US" sz="1800" i="1"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800">
                <a:solidFill>
                  <a:srgbClr val="003366"/>
                </a:solidFill>
                <a:cs typeface="Times New Roman" pitchFamily="18" charset="0"/>
              </a:rPr>
              <a:t>一定时： </a:t>
            </a:r>
            <a:r>
              <a:rPr kumimoji="1" lang="zh-CN" altLang="en-US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el-GR" altLang="zh-CN" sz="1800" i="1">
                <a:solidFill>
                  <a:srgbClr val="FF0000"/>
                </a:solidFill>
                <a:cs typeface="Times New Roman" pitchFamily="18" charset="0"/>
                <a:sym typeface="Symbol" pitchFamily="18" charset="2"/>
              </a:rPr>
              <a:t></a:t>
            </a:r>
            <a:r>
              <a:rPr kumimoji="1" lang="zh-CN" altLang="en-US" sz="18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  <a:sym typeface="Symbol" pitchFamily="18" charset="2"/>
              </a:rPr>
              <a:t> </a:t>
            </a:r>
            <a:r>
              <a:rPr kumimoji="1" lang="zh-CN" altLang="en-US" sz="1800">
                <a:solidFill>
                  <a:srgbClr val="FF0000"/>
                </a:solidFill>
                <a:cs typeface="Times New Roman" pitchFamily="18" charset="0"/>
              </a:rPr>
              <a:t>↑、 </a:t>
            </a:r>
            <a:r>
              <a:rPr kumimoji="1" lang="en-US" altLang="zh-CN" sz="1800" i="1">
                <a:solidFill>
                  <a:srgbClr val="FF0000"/>
                </a:solidFill>
                <a:cs typeface="Times New Roman" pitchFamily="18" charset="0"/>
              </a:rPr>
              <a:t>w</a:t>
            </a:r>
            <a:r>
              <a:rPr kumimoji="1" lang="en-US" altLang="zh-CN" sz="1800" baseline="-25000">
                <a:solidFill>
                  <a:srgbClr val="FF0000"/>
                </a:solidFill>
                <a:cs typeface="Times New Roman" pitchFamily="18" charset="0"/>
              </a:rPr>
              <a:t>net</a:t>
            </a:r>
            <a:r>
              <a:rPr kumimoji="1" lang="zh-CN" altLang="en-US" sz="1800">
                <a:effectLst>
                  <a:outerShdw blurRad="38100" dist="38100" dir="2700000" algn="tl">
                    <a:srgbClr val="C0C0C0"/>
                  </a:outerShdw>
                </a:effectLst>
                <a:cs typeface="Times New Roman" pitchFamily="18" charset="0"/>
              </a:rPr>
              <a:t> </a:t>
            </a:r>
            <a:r>
              <a:rPr kumimoji="1" lang="en-US" altLang="zh-CN" sz="1800">
                <a:solidFill>
                  <a:srgbClr val="FF0000"/>
                </a:solidFill>
                <a:cs typeface="Times New Roman" pitchFamily="18" charset="0"/>
              </a:rPr>
              <a:t>↗↘</a:t>
            </a:r>
            <a:endParaRPr kumimoji="1" lang="en-US" altLang="en-US" sz="1800">
              <a:solidFill>
                <a:srgbClr val="FF0000"/>
              </a:solidFill>
              <a:cs typeface="Times New Roman" pitchFamily="18" charset="0"/>
            </a:endParaRPr>
          </a:p>
        </p:txBody>
      </p:sp>
      <p:grpSp>
        <p:nvGrpSpPr>
          <p:cNvPr id="4" name="Group 17">
            <a:extLst>
              <a:ext uri="{FF2B5EF4-FFF2-40B4-BE49-F238E27FC236}">
                <a16:creationId xmlns:a16="http://schemas.microsoft.com/office/drawing/2014/main" id="{C2EFBB0D-785E-5C07-475A-ED3132DA7497}"/>
              </a:ext>
            </a:extLst>
          </p:cNvPr>
          <p:cNvGrpSpPr>
            <a:grpSpLocks/>
          </p:cNvGrpSpPr>
          <p:nvPr/>
        </p:nvGrpSpPr>
        <p:grpSpPr bwMode="auto">
          <a:xfrm>
            <a:off x="2343150" y="1892300"/>
            <a:ext cx="4722813" cy="1525588"/>
            <a:chOff x="1190" y="1148"/>
            <a:chExt cx="2976" cy="961"/>
          </a:xfrm>
        </p:grpSpPr>
        <p:sp>
          <p:nvSpPr>
            <p:cNvPr id="4112" name="AutoShape 18">
              <a:extLst>
                <a:ext uri="{FF2B5EF4-FFF2-40B4-BE49-F238E27FC236}">
                  <a16:creationId xmlns:a16="http://schemas.microsoft.com/office/drawing/2014/main" id="{B21263A1-BC92-2437-41DE-AB47563C16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51" y="1148"/>
              <a:ext cx="2915" cy="961"/>
            </a:xfrm>
            <a:prstGeom prst="cloudCallout">
              <a:avLst>
                <a:gd name="adj1" fmla="val -41079"/>
                <a:gd name="adj2" fmla="val 62694"/>
              </a:avLst>
            </a:prstGeom>
            <a:gradFill rotWithShape="1">
              <a:gsLst>
                <a:gs pos="0">
                  <a:srgbClr val="FFFFFF"/>
                </a:gs>
                <a:gs pos="100000">
                  <a:srgbClr val="FFFF66"/>
                </a:gs>
              </a:gsLst>
              <a:path path="rect">
                <a:fillToRect l="50000" t="50000" r="50000" b="50000"/>
              </a:path>
            </a:gradFill>
            <a:ln w="9525">
              <a:solidFill>
                <a:srgbClr val="000099"/>
              </a:solidFill>
              <a:round/>
              <a:headEnd/>
              <a:tailEnd/>
            </a:ln>
          </p:spPr>
          <p:txBody>
            <a:bodyPr/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/>
              <a:endParaRPr lang="zh-CN" altLang="en-US" sz="1100"/>
            </a:p>
          </p:txBody>
        </p:sp>
        <p:sp>
          <p:nvSpPr>
            <p:cNvPr id="188435" name="Rectangle 19">
              <a:extLst>
                <a:ext uri="{FF2B5EF4-FFF2-40B4-BE49-F238E27FC236}">
                  <a16:creationId xmlns:a16="http://schemas.microsoft.com/office/drawing/2014/main" id="{555D12AC-0CE0-ACB1-A297-3685E0AFCC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90" y="1222"/>
              <a:ext cx="2924" cy="628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81669" tIns="40834" rIns="81669" bIns="40834" anchor="ctr">
              <a:spAutoFit/>
            </a:bodyPr>
            <a:lstStyle/>
            <a:p>
              <a:pPr algn="ctr" defTabSz="815975">
                <a:lnSpc>
                  <a:spcPct val="150000"/>
                </a:lnSpc>
                <a:defRPr/>
              </a:pPr>
              <a:r>
                <a:rPr kumimoji="1" lang="zh-CN" altLang="en-US" sz="2000" i="1">
                  <a:solidFill>
                    <a:srgbClr val="0000CC"/>
                  </a:solidFill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1" lang="zh-CN" altLang="en-US" sz="2000">
                  <a:solidFill>
                    <a:srgbClr val="0000CC"/>
                  </a:solidFill>
                  <a:cs typeface="Times New Roman" pitchFamily="18" charset="0"/>
                </a:rPr>
                <a:t>↑、</a:t>
              </a:r>
              <a:r>
                <a:rPr kumimoji="1" lang="zh-CN" altLang="en-US" sz="2000" i="1">
                  <a:solidFill>
                    <a:srgbClr val="0000CC"/>
                  </a:solidFill>
                  <a:cs typeface="Times New Roman" pitchFamily="18" charset="0"/>
                  <a:sym typeface="Symbol" pitchFamily="18" charset="2"/>
                </a:rPr>
                <a:t></a:t>
              </a:r>
              <a:r>
                <a:rPr kumimoji="1" lang="en-US" altLang="zh-CN" sz="2000" baseline="-25000">
                  <a:solidFill>
                    <a:srgbClr val="0000CC"/>
                  </a:solidFill>
                  <a:cs typeface="Times New Roman" pitchFamily="18" charset="0"/>
                </a:rPr>
                <a:t>t</a:t>
              </a:r>
              <a:r>
                <a:rPr kumimoji="1" lang="en-US" altLang="zh-CN" sz="2000">
                  <a:solidFill>
                    <a:srgbClr val="0000CC"/>
                  </a:solidFill>
                  <a:cs typeface="Times New Roman" pitchFamily="18" charset="0"/>
                </a:rPr>
                <a:t>↑</a:t>
              </a:r>
              <a:r>
                <a:rPr kumimoji="1" lang="zh-CN" altLang="en-US" sz="2000">
                  <a:solidFill>
                    <a:srgbClr val="0000CC"/>
                  </a:solidFill>
                  <a:cs typeface="Times New Roman" pitchFamily="18" charset="0"/>
                </a:rPr>
                <a:t>；</a:t>
              </a:r>
              <a:r>
                <a:rPr kumimoji="1" lang="el-GR" altLang="zh-CN" sz="2000" i="1">
                  <a:solidFill>
                    <a:srgbClr val="FF0000"/>
                  </a:solidFill>
                  <a:cs typeface="Times New Roman" pitchFamily="18" charset="0"/>
                  <a:sym typeface="Symbol" pitchFamily="18" charset="2"/>
                </a:rPr>
                <a:t></a:t>
              </a:r>
              <a:r>
                <a:rPr kumimoji="1" lang="zh-CN" altLang="en-US" sz="20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  <a:sym typeface="Symbol" pitchFamily="18" charset="2"/>
                </a:rPr>
                <a:t> </a:t>
              </a:r>
              <a:r>
                <a:rPr kumimoji="1" lang="zh-CN" altLang="en-US" sz="2000">
                  <a:solidFill>
                    <a:srgbClr val="FF0000"/>
                  </a:solidFill>
                  <a:cs typeface="Times New Roman" pitchFamily="18" charset="0"/>
                </a:rPr>
                <a:t>↑、 </a:t>
              </a:r>
              <a:r>
                <a:rPr kumimoji="1" lang="en-US" altLang="zh-CN" sz="2000" i="1">
                  <a:solidFill>
                    <a:srgbClr val="FF0000"/>
                  </a:solidFill>
                  <a:cs typeface="Times New Roman" pitchFamily="18" charset="0"/>
                </a:rPr>
                <a:t>w</a:t>
              </a:r>
              <a:r>
                <a:rPr kumimoji="1" lang="en-US" altLang="zh-CN" sz="2000" baseline="-25000">
                  <a:solidFill>
                    <a:srgbClr val="FF0000"/>
                  </a:solidFill>
                  <a:cs typeface="Times New Roman" pitchFamily="18" charset="0"/>
                </a:rPr>
                <a:t>net</a:t>
              </a:r>
              <a:r>
                <a:rPr kumimoji="1" lang="zh-CN" altLang="en-US" sz="2000">
                  <a:effectLst>
                    <a:outerShdw blurRad="38100" dist="38100" dir="2700000" algn="tl">
                      <a:srgbClr val="C0C0C0"/>
                    </a:outerShdw>
                  </a:effectLst>
                  <a:cs typeface="Times New Roman" pitchFamily="18" charset="0"/>
                </a:rPr>
                <a:t> </a:t>
              </a:r>
              <a:r>
                <a:rPr kumimoji="1" lang="en-US" altLang="zh-CN" sz="2000">
                  <a:solidFill>
                    <a:srgbClr val="FF0000"/>
                  </a:solidFill>
                  <a:cs typeface="Times New Roman" pitchFamily="18" charset="0"/>
                </a:rPr>
                <a:t>↗↘</a:t>
              </a:r>
            </a:p>
            <a:p>
              <a:pPr algn="ctr" defTabSz="815975">
                <a:lnSpc>
                  <a:spcPct val="150000"/>
                </a:lnSpc>
                <a:defRPr/>
              </a:pPr>
              <a:r>
                <a:rPr kumimoji="1" lang="zh-CN" altLang="en-US" sz="2000">
                  <a:solidFill>
                    <a:srgbClr val="0000FF"/>
                  </a:solidFill>
                </a:rPr>
                <a:t>工程上：在</a:t>
              </a:r>
              <a:r>
                <a:rPr kumimoji="1" lang="zh-CN" altLang="en-US" sz="2000">
                  <a:solidFill>
                    <a:srgbClr val="FF0000"/>
                  </a:solidFill>
                </a:rPr>
                <a:t>功率</a:t>
              </a:r>
              <a:r>
                <a:rPr kumimoji="1" lang="zh-CN" altLang="en-US" sz="2000">
                  <a:solidFill>
                    <a:srgbClr val="0000FF"/>
                  </a:solidFill>
                </a:rPr>
                <a:t>和 </a:t>
              </a:r>
              <a:r>
                <a:rPr kumimoji="1" lang="zh-CN" altLang="en-US" sz="2000" i="1">
                  <a:solidFill>
                    <a:srgbClr val="FF0000"/>
                  </a:solidFill>
                  <a:sym typeface="Symbol" pitchFamily="18" charset="2"/>
                </a:rPr>
                <a:t></a:t>
              </a:r>
              <a:r>
                <a:rPr kumimoji="1" lang="en-US" altLang="zh-CN" sz="2000" baseline="-25000">
                  <a:solidFill>
                    <a:srgbClr val="FF0000"/>
                  </a:solidFill>
                </a:rPr>
                <a:t>t</a:t>
              </a:r>
              <a:r>
                <a:rPr kumimoji="1" lang="en-US" altLang="zh-CN" sz="2000">
                  <a:solidFill>
                    <a:srgbClr val="0000FF"/>
                  </a:solidFill>
                </a:rPr>
                <a:t> </a:t>
              </a:r>
              <a:r>
                <a:rPr kumimoji="1" lang="zh-CN" altLang="en-US" sz="2000">
                  <a:solidFill>
                    <a:srgbClr val="0000FF"/>
                  </a:solidFill>
                </a:rPr>
                <a:t>之间取得平衡</a:t>
              </a:r>
              <a:endParaRPr kumimoji="1" lang="en-US" altLang="en-US" sz="2000">
                <a:solidFill>
                  <a:srgbClr val="0000FF"/>
                </a:solidFill>
              </a:endParaRPr>
            </a:p>
          </p:txBody>
        </p:sp>
      </p:grp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884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6" presetClass="entr" presetSubtype="2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188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1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25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26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7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8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5" presetID="34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4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884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884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884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4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1884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4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8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427" grpId="0"/>
      <p:bldP spid="1884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8C0CDF8C-4960-8862-60E0-A95F1B0E6739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965519F-44F9-4649-8946-BA5C994A5C17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6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5125" name="Rectangle 2">
            <a:extLst>
              <a:ext uri="{FF2B5EF4-FFF2-40B4-BE49-F238E27FC236}">
                <a16:creationId xmlns:a16="http://schemas.microsoft.com/office/drawing/2014/main" id="{7B7BD761-0808-782A-CE24-1695D2FF6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9-6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燃气轮机装置的定压加热实际循环 </a:t>
            </a:r>
          </a:p>
        </p:txBody>
      </p:sp>
      <p:sp>
        <p:nvSpPr>
          <p:cNvPr id="189443" name="Text Box 3">
            <a:extLst>
              <a:ext uri="{FF2B5EF4-FFF2-40B4-BE49-F238E27FC236}">
                <a16:creationId xmlns:a16="http://schemas.microsoft.com/office/drawing/2014/main" id="{78D57C39-03CD-FC73-260E-A5C3DC9E04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" y="1512888"/>
            <a:ext cx="2603500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1.  </a:t>
            </a:r>
            <a:r>
              <a:rPr kumimoji="1" lang="en-US" altLang="zh-CN" sz="2000" i="1">
                <a:solidFill>
                  <a:srgbClr val="0000FF"/>
                </a:solidFill>
              </a:rPr>
              <a:t>p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v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图、</a:t>
            </a:r>
            <a:r>
              <a:rPr kumimoji="1" lang="en-US" altLang="zh-CN" sz="2000" i="1">
                <a:solidFill>
                  <a:srgbClr val="0000FF"/>
                </a:solidFill>
              </a:rPr>
              <a:t>T</a:t>
            </a:r>
            <a:r>
              <a:rPr kumimoji="1" lang="en-US" altLang="zh-CN" sz="2000">
                <a:solidFill>
                  <a:srgbClr val="0000FF"/>
                </a:solidFill>
              </a:rPr>
              <a:t> - </a:t>
            </a:r>
            <a:r>
              <a:rPr kumimoji="1" lang="en-US" altLang="zh-CN" sz="2000" i="1">
                <a:solidFill>
                  <a:srgbClr val="0000FF"/>
                </a:solidFill>
              </a:rPr>
              <a:t>s</a:t>
            </a:r>
            <a:r>
              <a:rPr kumimoji="1" lang="en-US" altLang="zh-CN" sz="2000">
                <a:solidFill>
                  <a:srgbClr val="0000FF"/>
                </a:solidFill>
              </a:rPr>
              <a:t> </a:t>
            </a:r>
            <a:r>
              <a:rPr kumimoji="1" lang="zh-CN" altLang="en-US" sz="2000">
                <a:solidFill>
                  <a:srgbClr val="0000FF"/>
                </a:solidFill>
              </a:rPr>
              <a:t>图</a:t>
            </a:r>
          </a:p>
        </p:txBody>
      </p:sp>
      <p:sp>
        <p:nvSpPr>
          <p:cNvPr id="189444" name="Rectangle 4">
            <a:extLst>
              <a:ext uri="{FF2B5EF4-FFF2-40B4-BE49-F238E27FC236}">
                <a16:creationId xmlns:a16="http://schemas.microsoft.com/office/drawing/2014/main" id="{582E647C-BA30-B114-3A74-0EAE9A7D54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950913"/>
            <a:ext cx="8307388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20000"/>
              </a:lnSpc>
            </a:pPr>
            <a:r>
              <a:rPr kumimoji="1" lang="zh-CN" altLang="en-US" sz="1800"/>
              <a:t>实际循环压气机、燃气轮机</a:t>
            </a:r>
            <a:r>
              <a:rPr kumimoji="1" lang="zh-CN" altLang="en-US" sz="1800">
                <a:solidFill>
                  <a:srgbClr val="FF0000"/>
                </a:solidFill>
              </a:rPr>
              <a:t>流量大</a:t>
            </a:r>
            <a:r>
              <a:rPr kumimoji="1" lang="zh-CN" altLang="en-US" sz="1800"/>
              <a:t>、</a:t>
            </a:r>
            <a:r>
              <a:rPr kumimoji="1" lang="zh-CN" altLang="en-US" sz="1800">
                <a:solidFill>
                  <a:srgbClr val="FF0000"/>
                </a:solidFill>
              </a:rPr>
              <a:t>功率大</a:t>
            </a:r>
            <a:r>
              <a:rPr kumimoji="1" lang="zh-CN" altLang="en-US" sz="1800"/>
              <a:t>、</a:t>
            </a:r>
            <a:r>
              <a:rPr kumimoji="1" lang="zh-CN" altLang="en-US" sz="1800">
                <a:solidFill>
                  <a:srgbClr val="FF0000"/>
                </a:solidFill>
              </a:rPr>
              <a:t>不可逆性大</a:t>
            </a:r>
            <a:r>
              <a:rPr kumimoji="1" lang="zh-CN" altLang="en-US" sz="1800"/>
              <a:t>，考虑实际情况</a:t>
            </a:r>
            <a:r>
              <a:rPr kumimoji="1" lang="zh-CN" altLang="en-US" sz="1800">
                <a:latin typeface="Arial" panose="020B0604020202020204" pitchFamily="34" charset="0"/>
              </a:rPr>
              <a:t> </a:t>
            </a:r>
          </a:p>
        </p:txBody>
      </p:sp>
      <p:graphicFrame>
        <p:nvGraphicFramePr>
          <p:cNvPr id="189445" name="Object 5">
            <a:extLst>
              <a:ext uri="{FF2B5EF4-FFF2-40B4-BE49-F238E27FC236}">
                <a16:creationId xmlns:a16="http://schemas.microsoft.com/office/drawing/2014/main" id="{4CF893C0-256E-A641-121F-75C44C1E51E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74750" y="2038350"/>
          <a:ext cx="3105150" cy="2609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3859659" imgH="3369600" progId="Visio.Drawing.11">
                  <p:embed/>
                </p:oleObj>
              </mc:Choice>
              <mc:Fallback>
                <p:oleObj name="Visio" r:id="rId2" imgW="3859659" imgH="3369600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 l="-3857"/>
                      <a:stretch>
                        <a:fillRect/>
                      </a:stretch>
                    </p:blipFill>
                    <p:spPr bwMode="auto">
                      <a:xfrm>
                        <a:off x="1174750" y="2038350"/>
                        <a:ext cx="3105150" cy="26098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9446" name="Object 6">
            <a:extLst>
              <a:ext uri="{FF2B5EF4-FFF2-40B4-BE49-F238E27FC236}">
                <a16:creationId xmlns:a16="http://schemas.microsoft.com/office/drawing/2014/main" id="{0504FDA7-4F5C-6877-5249-39A7263927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695825" y="2132013"/>
          <a:ext cx="3124200" cy="2535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4202458" imgH="3410910" progId="Visio.Drawing.11">
                  <p:embed/>
                </p:oleObj>
              </mc:Choice>
              <mc:Fallback>
                <p:oleObj name="Visio" r:id="rId4" imgW="4202458" imgH="341091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95825" y="2132013"/>
                        <a:ext cx="3124200" cy="2535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7" dur="80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8" dur="80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80"/>
                                        <p:tgtEl>
                                          <p:spTgt spid="18944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189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9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894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443" grpId="0"/>
      <p:bldP spid="18944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9">
            <a:extLst>
              <a:ext uri="{FF2B5EF4-FFF2-40B4-BE49-F238E27FC236}">
                <a16:creationId xmlns:a16="http://schemas.microsoft.com/office/drawing/2014/main" id="{C934493E-803C-4248-0E00-D4A1DF4CA20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0AB25A2-8485-44F9-89CC-30C4F9F17516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7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6156" name="Rectangle 2">
            <a:extLst>
              <a:ext uri="{FF2B5EF4-FFF2-40B4-BE49-F238E27FC236}">
                <a16:creationId xmlns:a16="http://schemas.microsoft.com/office/drawing/2014/main" id="{989619CC-7222-4F54-E4D0-939230E414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9-6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燃气轮机装置的定压加热实际循环 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A6F30278-02C4-C659-E27A-1830FE98BC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588" y="1252538"/>
            <a:ext cx="1860550" cy="53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lnSpc>
                <a:spcPct val="150000"/>
              </a:lnSpc>
            </a:pPr>
            <a:r>
              <a:rPr kumimoji="1" lang="zh-CN" altLang="en-US" sz="2000">
                <a:solidFill>
                  <a:srgbClr val="0000CC"/>
                </a:solidFill>
                <a:latin typeface="Arial" panose="020B0604020202020204" pitchFamily="34" charset="0"/>
              </a:rPr>
              <a:t>不可逆性表征：</a:t>
            </a:r>
          </a:p>
        </p:txBody>
      </p:sp>
      <p:grpSp>
        <p:nvGrpSpPr>
          <p:cNvPr id="2" name="Group 4">
            <a:extLst>
              <a:ext uri="{FF2B5EF4-FFF2-40B4-BE49-F238E27FC236}">
                <a16:creationId xmlns:a16="http://schemas.microsoft.com/office/drawing/2014/main" id="{2CEE0683-542A-EC1D-39CF-D26EB4491191}"/>
              </a:ext>
            </a:extLst>
          </p:cNvPr>
          <p:cNvGrpSpPr>
            <a:grpSpLocks/>
          </p:cNvGrpSpPr>
          <p:nvPr/>
        </p:nvGrpSpPr>
        <p:grpSpPr bwMode="auto">
          <a:xfrm>
            <a:off x="947738" y="2463800"/>
            <a:ext cx="7099300" cy="574675"/>
            <a:chOff x="597" y="1552"/>
            <a:chExt cx="4473" cy="362"/>
          </a:xfrm>
        </p:grpSpPr>
        <p:sp>
          <p:nvSpPr>
            <p:cNvPr id="190469" name="Rectangle 5">
              <a:extLst>
                <a:ext uri="{FF2B5EF4-FFF2-40B4-BE49-F238E27FC236}">
                  <a16:creationId xmlns:a16="http://schemas.microsoft.com/office/drawing/2014/main" id="{E67709D4-2DA4-45A4-4336-CC7B80240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7" y="1598"/>
              <a:ext cx="867" cy="225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wrap="none" lIns="81669" tIns="40834" rIns="81669" bIns="40834" anchor="ctr">
              <a:spAutoFit/>
            </a:bodyPr>
            <a:lstStyle/>
            <a:p>
              <a:pPr defTabSz="815975">
                <a:defRPr/>
              </a:pPr>
              <a:r>
                <a:rPr kumimoji="1" lang="zh-CN" altLang="en-US" sz="1800">
                  <a:solidFill>
                    <a:srgbClr val="0000CC"/>
                  </a:solidFill>
                  <a:latin typeface="Arial" charset="0"/>
                </a:rPr>
                <a:t>实际耗功：</a:t>
              </a:r>
              <a:r>
                <a:rPr kumimoji="1" lang="zh-CN" altLang="en-US" sz="1800">
                  <a:solidFill>
                    <a:srgbClr val="0000CC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graphicFrame>
          <p:nvGraphicFramePr>
            <p:cNvPr id="6153" name="Object 6">
              <a:extLst>
                <a:ext uri="{FF2B5EF4-FFF2-40B4-BE49-F238E27FC236}">
                  <a16:creationId xmlns:a16="http://schemas.microsoft.com/office/drawing/2014/main" id="{9058CB82-50F6-6DDD-E550-DA8DEEEB4138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321" y="1552"/>
            <a:ext cx="1461" cy="3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714320" imgH="457200" progId="Equation.DSMT4">
                    <p:embed/>
                  </p:oleObj>
                </mc:Choice>
                <mc:Fallback>
                  <p:oleObj name="Equation" r:id="rId2" imgW="1714320" imgH="457200" progId="Equation.DSMT4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1" y="1552"/>
                          <a:ext cx="1461" cy="362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5" name="Rectangle 7">
              <a:extLst>
                <a:ext uri="{FF2B5EF4-FFF2-40B4-BE49-F238E27FC236}">
                  <a16:creationId xmlns:a16="http://schemas.microsoft.com/office/drawing/2014/main" id="{7FC84B25-0C44-1E9D-B1F2-A3309A943B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4" y="1599"/>
              <a:ext cx="1008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0000CC"/>
                  </a:solidFill>
                </a:rPr>
                <a:t>；实际作功： </a:t>
              </a:r>
            </a:p>
          </p:txBody>
        </p:sp>
        <p:graphicFrame>
          <p:nvGraphicFramePr>
            <p:cNvPr id="6154" name="Object 8">
              <a:extLst>
                <a:ext uri="{FF2B5EF4-FFF2-40B4-BE49-F238E27FC236}">
                  <a16:creationId xmlns:a16="http://schemas.microsoft.com/office/drawing/2014/main" id="{FFAFB464-CA99-189C-FB26-98528585D820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638" y="1610"/>
            <a:ext cx="1432" cy="21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688760" imgH="253800" progId="Equation.DSMT4">
                    <p:embed/>
                  </p:oleObj>
                </mc:Choice>
                <mc:Fallback>
                  <p:oleObj name="Equation" r:id="rId4" imgW="1688760" imgH="253800" progId="Equation.DSMT4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638" y="1610"/>
                          <a:ext cx="1432" cy="21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0473" name="Rectangle 9">
            <a:extLst>
              <a:ext uri="{FF2B5EF4-FFF2-40B4-BE49-F238E27FC236}">
                <a16:creationId xmlns:a16="http://schemas.microsoft.com/office/drawing/2014/main" id="{E29D985E-FA3D-4697-EEC4-AC9B030076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2500" y="3194050"/>
            <a:ext cx="171767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zh-CN" altLang="en-US" sz="2000">
                <a:solidFill>
                  <a:srgbClr val="FF0000"/>
                </a:solidFill>
                <a:latin typeface="Arial" panose="020B0604020202020204" pitchFamily="34" charset="0"/>
              </a:rPr>
              <a:t>内部热效率： </a:t>
            </a:r>
          </a:p>
        </p:txBody>
      </p:sp>
      <p:graphicFrame>
        <p:nvGraphicFramePr>
          <p:cNvPr id="190474" name="Object 10">
            <a:extLst>
              <a:ext uri="{FF2B5EF4-FFF2-40B4-BE49-F238E27FC236}">
                <a16:creationId xmlns:a16="http://schemas.microsoft.com/office/drawing/2014/main" id="{86DCF481-BFD1-69BB-467A-3187A0587D8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55688" y="3798888"/>
          <a:ext cx="8842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444240" progId="Equation.DSMT4">
                  <p:embed/>
                </p:oleObj>
              </mc:Choice>
              <mc:Fallback>
                <p:oleObj name="Equation" r:id="rId6" imgW="596880" imgH="444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55688" y="3798888"/>
                        <a:ext cx="884237" cy="5762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0475" name="Rectangle 11">
            <a:extLst>
              <a:ext uri="{FF2B5EF4-FFF2-40B4-BE49-F238E27FC236}">
                <a16:creationId xmlns:a16="http://schemas.microsoft.com/office/drawing/2014/main" id="{6FF7B2E7-9B2C-3E96-62C5-96C9919676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9683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2.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aphicFrame>
        <p:nvGraphicFramePr>
          <p:cNvPr id="6147" name="Object 12">
            <a:extLst>
              <a:ext uri="{FF2B5EF4-FFF2-40B4-BE49-F238E27FC236}">
                <a16:creationId xmlns:a16="http://schemas.microsoft.com/office/drawing/2014/main" id="{AC2C2EDB-9139-B2E6-6693-34F375839B3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959600" y="838200"/>
          <a:ext cx="2049463" cy="166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8" imgW="4202458" imgH="3410910" progId="Visio.Drawing.11">
                  <p:embed/>
                </p:oleObj>
              </mc:Choice>
              <mc:Fallback>
                <p:oleObj name="Visio" r:id="rId8" imgW="4202458" imgH="3410910" progId="Visio.Drawing.11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59600" y="838200"/>
                        <a:ext cx="2049463" cy="166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algn="ctr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>
            <a:extLst>
              <a:ext uri="{FF2B5EF4-FFF2-40B4-BE49-F238E27FC236}">
                <a16:creationId xmlns:a16="http://schemas.microsoft.com/office/drawing/2014/main" id="{A5C30DA6-4AB6-15A4-9002-A60B934251C8}"/>
              </a:ext>
            </a:extLst>
          </p:cNvPr>
          <p:cNvGrpSpPr>
            <a:grpSpLocks/>
          </p:cNvGrpSpPr>
          <p:nvPr/>
        </p:nvGrpSpPr>
        <p:grpSpPr bwMode="auto">
          <a:xfrm>
            <a:off x="944563" y="1719263"/>
            <a:ext cx="6105525" cy="684212"/>
            <a:chOff x="595" y="1083"/>
            <a:chExt cx="3847" cy="431"/>
          </a:xfrm>
        </p:grpSpPr>
        <p:graphicFrame>
          <p:nvGraphicFramePr>
            <p:cNvPr id="6151" name="Object 14">
              <a:extLst>
                <a:ext uri="{FF2B5EF4-FFF2-40B4-BE49-F238E27FC236}">
                  <a16:creationId xmlns:a16="http://schemas.microsoft.com/office/drawing/2014/main" id="{45FC050F-E471-36F6-9168-D40FAA779F4E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694" y="1083"/>
            <a:ext cx="678" cy="4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634680" imgH="457200" progId="Equation.DSMT4">
                    <p:embed/>
                  </p:oleObj>
                </mc:Choice>
                <mc:Fallback>
                  <p:oleObj name="Equation" r:id="rId10" imgW="634680" imgH="457200" progId="Equation.DSMT4">
                    <p:embed/>
                    <p:pic>
                      <p:nvPicPr>
                        <p:cNvPr id="0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4" y="1083"/>
                          <a:ext cx="678" cy="4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0479" name="Rectangle 15">
              <a:extLst>
                <a:ext uri="{FF2B5EF4-FFF2-40B4-BE49-F238E27FC236}">
                  <a16:creationId xmlns:a16="http://schemas.microsoft.com/office/drawing/2014/main" id="{DB8E6FED-57EA-EBA7-1101-BFC9766C049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6" y="1182"/>
              <a:ext cx="1638" cy="225"/>
            </a:xfrm>
            <a:prstGeom prst="rect">
              <a:avLst/>
            </a:prstGeom>
            <a:noFill/>
            <a:ln w="5080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81669" tIns="40834" rIns="81669" bIns="40834" anchor="ctr">
              <a:spAutoFit/>
            </a:bodyPr>
            <a:lstStyle/>
            <a:p>
              <a:pPr defTabSz="815975">
                <a:defRPr/>
              </a:pPr>
              <a:r>
                <a:rPr kumimoji="1" lang="zh-CN" altLang="en-US" sz="1800">
                  <a:solidFill>
                    <a:srgbClr val="FF0000"/>
                  </a:solidFill>
                  <a:latin typeface="Arial" charset="0"/>
                </a:rPr>
                <a:t>；燃气轮机相对内效率</a:t>
              </a:r>
              <a:r>
                <a:rPr kumimoji="1" lang="zh-CN" altLang="en-US" sz="1800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Arial" charset="0"/>
                </a:rPr>
                <a:t> </a:t>
              </a:r>
            </a:p>
          </p:txBody>
        </p:sp>
        <p:graphicFrame>
          <p:nvGraphicFramePr>
            <p:cNvPr id="6152" name="Object 16">
              <a:extLst>
                <a:ext uri="{FF2B5EF4-FFF2-40B4-BE49-F238E27FC236}">
                  <a16:creationId xmlns:a16="http://schemas.microsoft.com/office/drawing/2014/main" id="{24033184-648D-D559-DD83-15FA49B2085A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35" y="1094"/>
            <a:ext cx="607" cy="4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2" imgW="571320" imgH="444240" progId="Equation.DSMT4">
                    <p:embed/>
                  </p:oleObj>
                </mc:Choice>
                <mc:Fallback>
                  <p:oleObj name="Equation" r:id="rId12" imgW="571320" imgH="444240" progId="Equation.DSMT4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35" y="1094"/>
                          <a:ext cx="607" cy="41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63" name="Rectangle 17">
              <a:extLst>
                <a:ext uri="{FF2B5EF4-FFF2-40B4-BE49-F238E27FC236}">
                  <a16:creationId xmlns:a16="http://schemas.microsoft.com/office/drawing/2014/main" id="{EE25DE46-91B2-99ED-A18F-5F780C3FC2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" y="1179"/>
              <a:ext cx="1230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solidFill>
                    <a:srgbClr val="FF0000"/>
                  </a:solidFill>
                  <a:latin typeface="Arial" panose="020B0604020202020204" pitchFamily="34" charset="0"/>
                </a:rPr>
                <a:t>压气机定熵效率</a:t>
              </a:r>
            </a:p>
          </p:txBody>
        </p:sp>
      </p:grpSp>
      <p:graphicFrame>
        <p:nvGraphicFramePr>
          <p:cNvPr id="190482" name="Object 18">
            <a:extLst>
              <a:ext uri="{FF2B5EF4-FFF2-40B4-BE49-F238E27FC236}">
                <a16:creationId xmlns:a16="http://schemas.microsoft.com/office/drawing/2014/main" id="{F96A2BF6-B808-800C-5B9D-FCA5BF173FD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63738" y="3803650"/>
          <a:ext cx="103346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698400" imgH="444240" progId="Equation.DSMT4">
                  <p:embed/>
                </p:oleObj>
              </mc:Choice>
              <mc:Fallback>
                <p:oleObj name="Equation" r:id="rId14" imgW="698400" imgH="444240" progId="Equation.DSMT4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63738" y="3803650"/>
                        <a:ext cx="1033462" cy="5778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3" name="Object 19">
            <a:extLst>
              <a:ext uri="{FF2B5EF4-FFF2-40B4-BE49-F238E27FC236}">
                <a16:creationId xmlns:a16="http://schemas.microsoft.com/office/drawing/2014/main" id="{95A9CCEA-A6DA-FAAC-5AD6-E4FE5EBE1A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705475" y="3506788"/>
          <a:ext cx="2670175" cy="1136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803240" imgH="876240" progId="Equation.DSMT4">
                  <p:embed/>
                </p:oleObj>
              </mc:Choice>
              <mc:Fallback>
                <p:oleObj name="Equation" r:id="rId16" imgW="1803240" imgH="876240" progId="Equation.DSMT4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05475" y="3506788"/>
                        <a:ext cx="2670175" cy="1136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0484" name="Object 20">
            <a:extLst>
              <a:ext uri="{FF2B5EF4-FFF2-40B4-BE49-F238E27FC236}">
                <a16:creationId xmlns:a16="http://schemas.microsoft.com/office/drawing/2014/main" id="{6538AA49-F9EF-440B-49E1-683FE7286D2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11488" y="3509963"/>
          <a:ext cx="2668587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803240" imgH="672840" progId="Equation.DSMT4">
                  <p:embed/>
                </p:oleObj>
              </mc:Choice>
              <mc:Fallback>
                <p:oleObj name="Equation" r:id="rId18" imgW="1803240" imgH="672840" progId="Equation.DSMT4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1488" y="3509963"/>
                        <a:ext cx="2668587" cy="8731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04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04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4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18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19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2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21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2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2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33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34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35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36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04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904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0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904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90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0467" grpId="0"/>
      <p:bldP spid="190473" grpId="0"/>
      <p:bldP spid="19047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9">
            <a:extLst>
              <a:ext uri="{FF2B5EF4-FFF2-40B4-BE49-F238E27FC236}">
                <a16:creationId xmlns:a16="http://schemas.microsoft.com/office/drawing/2014/main" id="{E3E48AF6-95CC-996E-FBE3-4E2FB8DCC18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F4747A4-3DEA-4A72-AACE-A2FBA7FD2808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8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7176" name="Rectangle 2">
            <a:extLst>
              <a:ext uri="{FF2B5EF4-FFF2-40B4-BE49-F238E27FC236}">
                <a16:creationId xmlns:a16="http://schemas.microsoft.com/office/drawing/2014/main" id="{D0DB4EE9-8238-7C8B-B855-F8A9DE031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9-6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燃气轮机装置的定压加热实际循环 </a:t>
            </a:r>
          </a:p>
        </p:txBody>
      </p:sp>
      <p:graphicFrame>
        <p:nvGraphicFramePr>
          <p:cNvPr id="191491" name="Object 3">
            <a:extLst>
              <a:ext uri="{FF2B5EF4-FFF2-40B4-BE49-F238E27FC236}">
                <a16:creationId xmlns:a16="http://schemas.microsoft.com/office/drawing/2014/main" id="{F992D6B3-FA15-34FA-FE8E-F0F320938A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021388" y="965200"/>
          <a:ext cx="2544762" cy="398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34960" imgH="279360" progId="Equation.DSMT4">
                  <p:embed/>
                </p:oleObj>
              </mc:Choice>
              <mc:Fallback>
                <p:oleObj name="Equation" r:id="rId2" imgW="1434960" imgH="27936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388" y="965200"/>
                        <a:ext cx="2544762" cy="398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4">
            <a:extLst>
              <a:ext uri="{FF2B5EF4-FFF2-40B4-BE49-F238E27FC236}">
                <a16:creationId xmlns:a16="http://schemas.microsoft.com/office/drawing/2014/main" id="{224D3CD3-BCD2-9096-A8B6-4DBCABCF8196}"/>
              </a:ext>
            </a:extLst>
          </p:cNvPr>
          <p:cNvGrpSpPr>
            <a:grpSpLocks/>
          </p:cNvGrpSpPr>
          <p:nvPr/>
        </p:nvGrpSpPr>
        <p:grpSpPr bwMode="auto">
          <a:xfrm>
            <a:off x="5686425" y="1560513"/>
            <a:ext cx="3211513" cy="2316162"/>
            <a:chOff x="3824" y="555"/>
            <a:chExt cx="1839" cy="1350"/>
          </a:xfrm>
        </p:grpSpPr>
        <p:graphicFrame>
          <p:nvGraphicFramePr>
            <p:cNvPr id="7174" name="Object 5">
              <a:extLst>
                <a:ext uri="{FF2B5EF4-FFF2-40B4-BE49-F238E27FC236}">
                  <a16:creationId xmlns:a16="http://schemas.microsoft.com/office/drawing/2014/main" id="{89C8ACDE-36FB-F61A-40D6-6F3C6C2EEA11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24" y="644"/>
            <a:ext cx="1839" cy="12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Acrobat Document" r:id="rId4" imgW="8010224" imgH="5562600" progId="AcroExch.Document.7">
                    <p:embed/>
                  </p:oleObj>
                </mc:Choice>
                <mc:Fallback>
                  <p:oleObj name="Acrobat Document" r:id="rId4" imgW="8010224" imgH="5562600" progId="AcroExch.Document.7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 l="5367" t="8365" r="10532" b="5019"/>
                        <a:stretch>
                          <a:fillRect/>
                        </a:stretch>
                      </p:blipFill>
                      <p:spPr bwMode="auto">
                        <a:xfrm>
                          <a:off x="3824" y="644"/>
                          <a:ext cx="1839" cy="126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180" name="Rectangle 6">
              <a:extLst>
                <a:ext uri="{FF2B5EF4-FFF2-40B4-BE49-F238E27FC236}">
                  <a16:creationId xmlns:a16="http://schemas.microsoft.com/office/drawing/2014/main" id="{2C2E3E95-AD83-B6FE-A466-994FC4B07E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6" y="555"/>
              <a:ext cx="1310" cy="201"/>
            </a:xfrm>
            <a:prstGeom prst="rect">
              <a:avLst/>
            </a:prstGeom>
            <a:solidFill>
              <a:srgbClr val="FFFF66"/>
            </a:solidFill>
            <a:ln w="6350" algn="ctr">
              <a:solidFill>
                <a:srgbClr val="000099"/>
              </a:solidFill>
              <a:miter lim="800000"/>
              <a:headEnd/>
              <a:tailEnd/>
            </a:ln>
          </p:spPr>
          <p:txBody>
            <a:bodyPr lIns="81669" tIns="40834" rIns="81669" bIns="40834" anchor="ctr">
              <a:spAutoFit/>
            </a:bodyPr>
            <a:lstStyle>
              <a:lvl1pPr defTabSz="815975" eaLnBrk="0" hangingPunct="0"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tabLst>
                  <a:tab pos="441325" algn="l"/>
                </a:tabLs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kumimoji="1" lang="zh-CN" altLang="en-US" sz="1400" i="1">
                  <a:sym typeface="Symbol" panose="05050102010706020507" pitchFamily="18" charset="2"/>
                </a:rPr>
                <a:t></a:t>
              </a:r>
              <a:r>
                <a:rPr kumimoji="1" lang="en-US" altLang="zh-CN" sz="1400" baseline="-25000">
                  <a:sym typeface="Symbol" panose="05050102010706020507" pitchFamily="18" charset="2"/>
                </a:rPr>
                <a:t>T</a:t>
              </a:r>
              <a:r>
                <a:rPr kumimoji="1" lang="en-US" altLang="zh-CN" sz="1400">
                  <a:sym typeface="Symbol" panose="05050102010706020507" pitchFamily="18" charset="2"/>
                </a:rPr>
                <a:t>=</a:t>
              </a:r>
              <a:r>
                <a:rPr kumimoji="1" lang="zh-CN" altLang="en-US" sz="1400" i="1">
                  <a:sym typeface="Symbol" panose="05050102010706020507" pitchFamily="18" charset="2"/>
                </a:rPr>
                <a:t></a:t>
              </a:r>
              <a:r>
                <a:rPr kumimoji="1" lang="en-US" altLang="zh-CN" sz="1400" baseline="-25000">
                  <a:sym typeface="Symbol" panose="05050102010706020507" pitchFamily="18" charset="2"/>
                </a:rPr>
                <a:t>c,s</a:t>
              </a:r>
              <a:r>
                <a:rPr kumimoji="1" lang="en-US" altLang="zh-CN" sz="1400">
                  <a:sym typeface="Symbol" panose="05050102010706020507" pitchFamily="18" charset="2"/>
                </a:rPr>
                <a:t>=0.85</a:t>
              </a:r>
              <a:r>
                <a:rPr kumimoji="1" lang="zh-CN" altLang="en-US" sz="1400">
                  <a:sym typeface="Symbol" panose="05050102010706020507" pitchFamily="18" charset="2"/>
                </a:rPr>
                <a:t>、</a:t>
              </a:r>
              <a:r>
                <a:rPr kumimoji="1" lang="en-US" altLang="zh-CN" sz="1400" i="1">
                  <a:sym typeface="Symbol" panose="05050102010706020507" pitchFamily="18" charset="2"/>
                </a:rPr>
                <a:t>T</a:t>
              </a:r>
              <a:r>
                <a:rPr kumimoji="1" lang="en-US" altLang="zh-CN" sz="1400" baseline="-25000">
                  <a:sym typeface="Symbol" panose="05050102010706020507" pitchFamily="18" charset="2"/>
                </a:rPr>
                <a:t>1</a:t>
              </a:r>
              <a:r>
                <a:rPr kumimoji="1" lang="en-US" altLang="zh-CN" sz="1400">
                  <a:sym typeface="Symbol" panose="05050102010706020507" pitchFamily="18" charset="2"/>
                </a:rPr>
                <a:t>=290 K</a:t>
              </a:r>
              <a:endParaRPr kumimoji="1" lang="zh-CN" altLang="en-US" sz="1400">
                <a:solidFill>
                  <a:srgbClr val="FF0000"/>
                </a:solidFill>
                <a:sym typeface="Symbol" panose="05050102010706020507" pitchFamily="18" charset="2"/>
              </a:endParaRPr>
            </a:p>
          </p:txBody>
        </p:sp>
      </p:grpSp>
      <p:sp>
        <p:nvSpPr>
          <p:cNvPr id="191495" name="Rectangle 7">
            <a:extLst>
              <a:ext uri="{FF2B5EF4-FFF2-40B4-BE49-F238E27FC236}">
                <a16:creationId xmlns:a16="http://schemas.microsoft.com/office/drawing/2014/main" id="{97325EAC-38B4-459E-8290-40642519FD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4888" y="3395663"/>
            <a:ext cx="7381875" cy="1476375"/>
          </a:xfrm>
          <a:prstGeom prst="rect">
            <a:avLst/>
          </a:prstGeom>
          <a:noFill/>
          <a:ln w="50800" algn="ctr">
            <a:noFill/>
            <a:prstDash val="sysDot"/>
            <a:miter lim="800000"/>
            <a:headEnd/>
            <a:tailEnd/>
          </a:ln>
          <a:effectLst/>
        </p:spPr>
        <p:txBody>
          <a:bodyPr wrap="none" lIns="81669" tIns="40834" rIns="81669" bIns="40834" anchor="ctr">
            <a:spAutoFit/>
          </a:bodyPr>
          <a:lstStyle/>
          <a:p>
            <a:pPr defTabSz="815975">
              <a:lnSpc>
                <a:spcPct val="120000"/>
              </a:lnSpc>
              <a:tabLst>
                <a:tab pos="441325" algn="l"/>
              </a:tabLst>
              <a:defRPr/>
            </a:pPr>
            <a:r>
              <a:rPr kumimoji="1" lang="zh-CN" altLang="en-US" sz="1600">
                <a:solidFill>
                  <a:srgbClr val="FF0000"/>
                </a:solidFill>
              </a:rPr>
              <a:t>可见：</a:t>
            </a:r>
            <a:endParaRPr kumimoji="1" lang="zh-CN" altLang="en-US" sz="1400"/>
          </a:p>
          <a:p>
            <a:pPr defTabSz="815975">
              <a:lnSpc>
                <a:spcPct val="150000"/>
              </a:lnSpc>
              <a:tabLst>
                <a:tab pos="441325" algn="l"/>
              </a:tabLst>
              <a:defRPr/>
            </a:pPr>
            <a:r>
              <a:rPr kumimoji="1" lang="zh-CN" altLang="en-US" sz="1400"/>
              <a:t>     </a:t>
            </a:r>
            <a:r>
              <a:rPr kumimoji="1" lang="zh-CN" altLang="en-US" sz="1600" i="1">
                <a:sym typeface="Symbol" pitchFamily="18" charset="2"/>
              </a:rPr>
              <a:t></a:t>
            </a:r>
            <a:r>
              <a:rPr kumimoji="1" lang="en-US" altLang="zh-CN" sz="1600" baseline="-25000">
                <a:sym typeface="Symbol" pitchFamily="18" charset="2"/>
              </a:rPr>
              <a:t>T</a:t>
            </a:r>
            <a:r>
              <a:rPr kumimoji="1" lang="zh-CN" altLang="en-US" sz="1600">
                <a:sym typeface="Symbol" pitchFamily="18" charset="2"/>
              </a:rPr>
              <a:t>、</a:t>
            </a:r>
            <a:r>
              <a:rPr kumimoji="1" lang="zh-CN" altLang="en-US" sz="1600" i="1">
                <a:sym typeface="Symbol" pitchFamily="18" charset="2"/>
              </a:rPr>
              <a:t></a:t>
            </a:r>
            <a:r>
              <a:rPr kumimoji="1" lang="en-US" altLang="zh-CN" sz="1600" baseline="-25000">
                <a:sym typeface="Symbol" pitchFamily="18" charset="2"/>
              </a:rPr>
              <a:t>c,s</a:t>
            </a:r>
            <a:r>
              <a:rPr kumimoji="1" lang="zh-CN" altLang="en-US" sz="1600">
                <a:sym typeface="Symbol" pitchFamily="18" charset="2"/>
              </a:rPr>
              <a:t>、</a:t>
            </a:r>
            <a:r>
              <a:rPr kumimoji="1" lang="zh-CN" altLang="en-US" sz="1600" i="1">
                <a:sym typeface="Symbol" pitchFamily="18" charset="2"/>
              </a:rPr>
              <a:t></a:t>
            </a:r>
            <a:r>
              <a:rPr kumimoji="1" lang="zh-CN" altLang="en-US" sz="1600">
                <a:sym typeface="Symbol" pitchFamily="18" charset="2"/>
              </a:rPr>
              <a:t> 相同情况下，</a:t>
            </a:r>
            <a:r>
              <a:rPr kumimoji="1" lang="zh-CN" altLang="en-US" sz="1600" i="1">
                <a:sym typeface="Symbol" pitchFamily="18" charset="2"/>
              </a:rPr>
              <a:t></a:t>
            </a:r>
            <a:r>
              <a:rPr kumimoji="1" lang="zh-CN" altLang="en-US" sz="1600">
                <a:sym typeface="Symbol" pitchFamily="18" charset="2"/>
              </a:rPr>
              <a:t> 一定时，</a:t>
            </a: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 </a:t>
            </a:r>
            <a:r>
              <a:rPr kumimoji="1" lang="en-US" altLang="zh-CN" sz="1600">
                <a:solidFill>
                  <a:srgbClr val="FF0000"/>
                </a:solidFill>
                <a:sym typeface="Symbol" pitchFamily="18" charset="2"/>
              </a:rPr>
              <a:t> </a:t>
            </a:r>
            <a:r>
              <a:rPr kumimoji="1" lang="zh-CN" altLang="en-US" sz="1600">
                <a:solidFill>
                  <a:srgbClr val="FF0000"/>
                </a:solidFill>
                <a:sym typeface="Symbol" pitchFamily="18" charset="2"/>
              </a:rPr>
              <a:t>、</a:t>
            </a: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</a:t>
            </a:r>
            <a:r>
              <a:rPr kumimoji="1" lang="en-US" altLang="zh-CN" sz="1600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kumimoji="1" lang="en-US" altLang="zh-CN" sz="1600">
                <a:solidFill>
                  <a:srgbClr val="FF0000"/>
                </a:solidFill>
                <a:sym typeface="Symbol" pitchFamily="18" charset="2"/>
              </a:rPr>
              <a:t>  </a:t>
            </a:r>
            <a:r>
              <a:rPr kumimoji="1" lang="en-US" altLang="zh-CN" sz="1600">
                <a:solidFill>
                  <a:srgbClr val="FF0000"/>
                </a:solidFill>
              </a:rPr>
              <a:t>↗↘</a:t>
            </a:r>
            <a:r>
              <a:rPr kumimoji="1" lang="en-US" altLang="zh-CN" sz="1100">
                <a:sym typeface="Symbol" pitchFamily="18" charset="2"/>
              </a:rPr>
              <a:t> </a:t>
            </a:r>
            <a:endParaRPr kumimoji="1" lang="zh-CN" altLang="en-US" sz="1600">
              <a:sym typeface="Symbol" pitchFamily="18" charset="2"/>
            </a:endParaRPr>
          </a:p>
          <a:p>
            <a:pPr defTabSz="815975">
              <a:lnSpc>
                <a:spcPct val="150000"/>
              </a:lnSpc>
              <a:tabLst>
                <a:tab pos="441325" algn="l"/>
              </a:tabLst>
              <a:defRPr/>
            </a:pPr>
            <a:r>
              <a:rPr kumimoji="1" lang="zh-CN" altLang="en-US" sz="1600" i="1">
                <a:sym typeface="Symbol" pitchFamily="18" charset="2"/>
              </a:rPr>
              <a:t>    </a:t>
            </a:r>
            <a:r>
              <a:rPr kumimoji="1" lang="en-US" altLang="zh-CN" sz="1600" baseline="-25000">
                <a:sym typeface="Symbol" pitchFamily="18" charset="2"/>
              </a:rPr>
              <a:t>T</a:t>
            </a:r>
            <a:r>
              <a:rPr kumimoji="1" lang="zh-CN" altLang="en-US" sz="1600">
                <a:sym typeface="Symbol" pitchFamily="18" charset="2"/>
              </a:rPr>
              <a:t>、</a:t>
            </a:r>
            <a:r>
              <a:rPr kumimoji="1" lang="zh-CN" altLang="en-US" sz="1600" i="1">
                <a:sym typeface="Symbol" pitchFamily="18" charset="2"/>
              </a:rPr>
              <a:t></a:t>
            </a:r>
            <a:r>
              <a:rPr kumimoji="1" lang="en-US" altLang="zh-CN" sz="1600" baseline="-25000">
                <a:sym typeface="Symbol" pitchFamily="18" charset="2"/>
              </a:rPr>
              <a:t>c,s</a:t>
            </a:r>
            <a:r>
              <a:rPr kumimoji="1" lang="zh-CN" altLang="en-US" sz="1600">
                <a:sym typeface="Symbol" pitchFamily="18" charset="2"/>
              </a:rPr>
              <a:t>、</a:t>
            </a:r>
            <a:r>
              <a:rPr kumimoji="1" lang="zh-CN" altLang="en-US" sz="1600" i="1">
                <a:sym typeface="Symbol" pitchFamily="18" charset="2"/>
              </a:rPr>
              <a:t></a:t>
            </a:r>
            <a:r>
              <a:rPr kumimoji="1" lang="zh-CN" altLang="en-US" sz="1600">
                <a:sym typeface="Symbol" pitchFamily="18" charset="2"/>
              </a:rPr>
              <a:t> 相同情况下，</a:t>
            </a:r>
            <a:r>
              <a:rPr kumimoji="1" lang="zh-CN" altLang="en-US" sz="1600" i="1">
                <a:sym typeface="Symbol" pitchFamily="18" charset="2"/>
              </a:rPr>
              <a:t> </a:t>
            </a:r>
            <a:r>
              <a:rPr kumimoji="1" lang="zh-CN" altLang="en-US" sz="1600">
                <a:sym typeface="Symbol" pitchFamily="18" charset="2"/>
              </a:rPr>
              <a:t>一定时，</a:t>
            </a: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 </a:t>
            </a:r>
            <a:r>
              <a:rPr kumimoji="1" lang="zh-CN" altLang="en-US" sz="1600">
                <a:solidFill>
                  <a:srgbClr val="FF0000"/>
                </a:solidFill>
                <a:sym typeface="Symbol" pitchFamily="18" charset="2"/>
              </a:rPr>
              <a:t></a:t>
            </a: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kumimoji="1" lang="zh-CN" altLang="en-US" sz="1600">
                <a:solidFill>
                  <a:srgbClr val="FF0000"/>
                </a:solidFill>
                <a:sym typeface="Symbol" pitchFamily="18" charset="2"/>
              </a:rPr>
              <a:t>，</a:t>
            </a: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</a:t>
            </a:r>
            <a:r>
              <a:rPr kumimoji="1" lang="en-US" altLang="zh-CN" sz="1600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kumimoji="1" lang="en-US" altLang="zh-CN" sz="1600">
                <a:solidFill>
                  <a:srgbClr val="FF0000"/>
                </a:solidFill>
                <a:sym typeface="Symbol" pitchFamily="18" charset="2"/>
              </a:rPr>
              <a:t> </a:t>
            </a:r>
            <a:r>
              <a:rPr kumimoji="1" lang="en-US" altLang="zh-CN" sz="1600">
                <a:sym typeface="Symbol" pitchFamily="18" charset="2"/>
              </a:rPr>
              <a:t>  (</a:t>
            </a:r>
            <a:r>
              <a:rPr kumimoji="1" lang="en-US" altLang="zh-CN" sz="1600" i="1">
                <a:sym typeface="Symbol" pitchFamily="18" charset="2"/>
              </a:rPr>
              <a:t>T</a:t>
            </a:r>
            <a:r>
              <a:rPr kumimoji="1" lang="en-US" altLang="zh-CN" sz="1600" baseline="-25000">
                <a:sym typeface="Symbol" pitchFamily="18" charset="2"/>
              </a:rPr>
              <a:t>3</a:t>
            </a:r>
            <a:r>
              <a:rPr kumimoji="1" lang="en-US" altLang="zh-CN" sz="1600">
                <a:sym typeface="Symbol" pitchFamily="18" charset="2"/>
              </a:rPr>
              <a:t>/</a:t>
            </a:r>
            <a:r>
              <a:rPr kumimoji="1" lang="en-US" altLang="zh-CN" sz="1600" i="1">
                <a:sym typeface="Symbol" pitchFamily="18" charset="2"/>
              </a:rPr>
              <a:t>T</a:t>
            </a:r>
            <a:r>
              <a:rPr kumimoji="1" lang="en-US" altLang="zh-CN" sz="1600" baseline="-25000">
                <a:sym typeface="Symbol" pitchFamily="18" charset="2"/>
              </a:rPr>
              <a:t>1</a:t>
            </a:r>
            <a:r>
              <a:rPr kumimoji="1" lang="zh-CN" altLang="en-US" sz="1600">
                <a:sym typeface="Symbol" pitchFamily="18" charset="2"/>
              </a:rPr>
              <a:t>：受材料耐高温程度限制</a:t>
            </a:r>
            <a:r>
              <a:rPr kumimoji="1" lang="en-US" altLang="zh-CN" sz="1600">
                <a:sym typeface="Symbol" pitchFamily="18" charset="2"/>
              </a:rPr>
              <a:t>)</a:t>
            </a:r>
          </a:p>
          <a:p>
            <a:pPr defTabSz="815975">
              <a:lnSpc>
                <a:spcPct val="150000"/>
              </a:lnSpc>
              <a:tabLst>
                <a:tab pos="441325" algn="l"/>
              </a:tabLst>
              <a:defRPr/>
            </a:pP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                                                                   </a:t>
            </a:r>
            <a:r>
              <a:rPr kumimoji="1" lang="en-US" altLang="zh-CN" sz="1600" baseline="-25000">
                <a:solidFill>
                  <a:srgbClr val="FF0000"/>
                </a:solidFill>
                <a:sym typeface="Symbol" pitchFamily="18" charset="2"/>
              </a:rPr>
              <a:t>T</a:t>
            </a:r>
            <a:r>
              <a:rPr kumimoji="1" lang="zh-CN" altLang="en-US" sz="1600">
                <a:solidFill>
                  <a:srgbClr val="FF0000"/>
                </a:solidFill>
                <a:sym typeface="Symbol" pitchFamily="18" charset="2"/>
              </a:rPr>
              <a:t>、</a:t>
            </a:r>
            <a:r>
              <a:rPr kumimoji="1" lang="en-US" altLang="zh-CN" sz="1600" i="1">
                <a:solidFill>
                  <a:srgbClr val="FF0000"/>
                </a:solidFill>
                <a:sym typeface="Symbol" pitchFamily="18" charset="2"/>
              </a:rPr>
              <a:t></a:t>
            </a:r>
            <a:r>
              <a:rPr kumimoji="1" lang="en-US" altLang="zh-CN" sz="1600" baseline="-25000">
                <a:solidFill>
                  <a:srgbClr val="FF0000"/>
                </a:solidFill>
                <a:sym typeface="Symbol" pitchFamily="18" charset="2"/>
              </a:rPr>
              <a:t>c,s</a:t>
            </a:r>
            <a:r>
              <a:rPr kumimoji="1" lang="en-US" altLang="zh-CN" sz="1600">
                <a:solidFill>
                  <a:srgbClr val="FF0000"/>
                </a:solidFill>
                <a:sym typeface="Symbol" pitchFamily="18" charset="2"/>
              </a:rPr>
              <a:t> </a:t>
            </a:r>
            <a:r>
              <a:rPr kumimoji="1" lang="zh-CN" altLang="en-US" sz="1600">
                <a:solidFill>
                  <a:srgbClr val="FF0000"/>
                </a:solidFill>
                <a:sym typeface="Symbol" pitchFamily="18" charset="2"/>
              </a:rPr>
              <a:t>、</a:t>
            </a:r>
            <a:r>
              <a:rPr kumimoji="1" lang="zh-CN" altLang="en-US" sz="11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sym typeface="Symbol" pitchFamily="18" charset="2"/>
              </a:rPr>
              <a:t> </a:t>
            </a:r>
            <a:r>
              <a:rPr kumimoji="1" lang="zh-CN" altLang="en-US" sz="1600" i="1">
                <a:solidFill>
                  <a:srgbClr val="FF0000"/>
                </a:solidFill>
                <a:sym typeface="Symbol" pitchFamily="18" charset="2"/>
              </a:rPr>
              <a:t></a:t>
            </a:r>
            <a:r>
              <a:rPr kumimoji="1" lang="en-US" altLang="zh-CN" sz="1600" baseline="-25000">
                <a:solidFill>
                  <a:srgbClr val="FF0000"/>
                </a:solidFill>
                <a:sym typeface="Symbol" pitchFamily="18" charset="2"/>
              </a:rPr>
              <a:t>i</a:t>
            </a:r>
            <a:r>
              <a:rPr kumimoji="1" lang="en-US" altLang="zh-CN" sz="1600">
                <a:solidFill>
                  <a:srgbClr val="FF0000"/>
                </a:solidFill>
                <a:sym typeface="Symbol" pitchFamily="18" charset="2"/>
              </a:rPr>
              <a:t> </a:t>
            </a:r>
            <a:endParaRPr kumimoji="1" lang="zh-CN" altLang="en-US" sz="1600">
              <a:solidFill>
                <a:srgbClr val="FF0000"/>
              </a:solidFill>
              <a:sym typeface="Symbol" pitchFamily="18" charset="2"/>
            </a:endParaRPr>
          </a:p>
        </p:txBody>
      </p:sp>
      <p:sp>
        <p:nvSpPr>
          <p:cNvPr id="7179" name="Rectangle 8">
            <a:extLst>
              <a:ext uri="{FF2B5EF4-FFF2-40B4-BE49-F238E27FC236}">
                <a16:creationId xmlns:a16="http://schemas.microsoft.com/office/drawing/2014/main" id="{0EC012FB-B7CC-818E-3973-18421E0BE2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0713" y="9683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2. </a:t>
            </a:r>
            <a:r>
              <a:rPr kumimoji="1" lang="zh-CN" altLang="en-US" sz="2000">
                <a:solidFill>
                  <a:srgbClr val="0000FF"/>
                </a:solidFill>
              </a:rPr>
              <a:t>热效率</a:t>
            </a:r>
          </a:p>
        </p:txBody>
      </p:sp>
      <p:graphicFrame>
        <p:nvGraphicFramePr>
          <p:cNvPr id="7171" name="Object 9">
            <a:extLst>
              <a:ext uri="{FF2B5EF4-FFF2-40B4-BE49-F238E27FC236}">
                <a16:creationId xmlns:a16="http://schemas.microsoft.com/office/drawing/2014/main" id="{255EE094-6DB8-CD9B-9B94-5E1422F1C13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28663" y="1385888"/>
          <a:ext cx="2209800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955520" imgH="876240" progId="Equation.DSMT4">
                  <p:embed/>
                </p:oleObj>
              </mc:Choice>
              <mc:Fallback>
                <p:oleObj name="Equation" r:id="rId6" imgW="1955520" imgH="87624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8663" y="1385888"/>
                        <a:ext cx="2209800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8" name="Object 10">
            <a:extLst>
              <a:ext uri="{FF2B5EF4-FFF2-40B4-BE49-F238E27FC236}">
                <a16:creationId xmlns:a16="http://schemas.microsoft.com/office/drawing/2014/main" id="{5554E382-FBBC-C319-5C81-C9BB2CC392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9100" y="1385888"/>
          <a:ext cx="2036763" cy="923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03240" imgH="876240" progId="Equation.DSMT4">
                  <p:embed/>
                </p:oleObj>
              </mc:Choice>
              <mc:Fallback>
                <p:oleObj name="Equation" r:id="rId8" imgW="1803240" imgH="87624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9100" y="1385888"/>
                        <a:ext cx="2036763" cy="9239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1499" name="Object 11">
            <a:extLst>
              <a:ext uri="{FF2B5EF4-FFF2-40B4-BE49-F238E27FC236}">
                <a16:creationId xmlns:a16="http://schemas.microsoft.com/office/drawing/2014/main" id="{D8D031FB-C050-B034-8071-05FA8F04486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957513" y="2257425"/>
          <a:ext cx="1371600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041120" imgH="965160" progId="Equation.DSMT4">
                  <p:embed/>
                </p:oleObj>
              </mc:Choice>
              <mc:Fallback>
                <p:oleObj name="Equation" r:id="rId10" imgW="1041120" imgH="96516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57513" y="2257425"/>
                        <a:ext cx="1371600" cy="11858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1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91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914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1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35" dur="80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36" dur="80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7" dur="80"/>
                                        <p:tgtEl>
                                          <p:spTgt spid="191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7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discrete" valueType="clr">
                                      <p:cBhvr override="childStyle">
                                        <p:cTn id="42" dur="80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anim calcmode="discrete" valueType="clr">
                                      <p:cBhvr>
                                        <p:cTn id="43" dur="80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clrVal>
                                              <a:schemeClr val="accent2"/>
                                            </p:clrVal>
                                          </p:val>
                                        </p:tav>
                                        <p:tav tm="50000">
                                          <p:val>
                                            <p:clrVal>
                                              <a:schemeClr val="hlink"/>
                                            </p:clrVal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4" dur="80"/>
                                        <p:tgtEl>
                                          <p:spTgt spid="191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4" presetClass="entr" presetSubtype="0" ac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91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3D8FE910-5C2A-EA8A-23FB-AC3179CF7C6A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DCB3637-1252-4825-99D7-84B7BDBB698B}" type="slidenum">
              <a:rPr lang="en-US" altLang="zh-CN" sz="1000" b="0">
                <a:solidFill>
                  <a:srgbClr val="DDDDDD"/>
                </a:solidFill>
                <a:latin typeface="Blackoak Std" pitchFamily="82" charset="0"/>
                <a:ea typeface="宋体" panose="02010600030101010101" pitchFamily="2" charset="-122"/>
              </a:rPr>
              <a:pPr eaLnBrk="1" hangingPunct="1"/>
              <a:t>9</a:t>
            </a:fld>
            <a:endParaRPr lang="en-US" altLang="zh-CN" sz="1000" b="0">
              <a:solidFill>
                <a:srgbClr val="DDDDDD"/>
              </a:solidFill>
              <a:latin typeface="Blackoak Std" pitchFamily="82" charset="0"/>
              <a:ea typeface="宋体" panose="02010600030101010101" pitchFamily="2" charset="-122"/>
            </a:endParaRPr>
          </a:p>
        </p:txBody>
      </p:sp>
      <p:sp>
        <p:nvSpPr>
          <p:cNvPr id="8200" name="Rectangle 2">
            <a:extLst>
              <a:ext uri="{FF2B5EF4-FFF2-40B4-BE49-F238E27FC236}">
                <a16:creationId xmlns:a16="http://schemas.microsoft.com/office/drawing/2014/main" id="{8D2DFCC7-D41A-C019-325E-69EF7C236B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" y="365125"/>
            <a:ext cx="8572500" cy="47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/>
            <a:r>
              <a:rPr lang="en-US" altLang="zh-CN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9-7 </a:t>
            </a:r>
            <a:r>
              <a:rPr lang="zh-CN" altLang="en-US" sz="2600">
                <a:solidFill>
                  <a:schemeClr val="bg1"/>
                </a:solidFill>
                <a:latin typeface="Arial Black" panose="020B0A04020102020204" pitchFamily="34" charset="0"/>
                <a:ea typeface="微软雅黑" panose="020B0503020204020204" pitchFamily="34" charset="-122"/>
              </a:rPr>
              <a:t>提高燃气轮机装置循环热效率措施 </a:t>
            </a:r>
          </a:p>
        </p:txBody>
      </p:sp>
      <p:graphicFrame>
        <p:nvGraphicFramePr>
          <p:cNvPr id="192515" name="Object 3">
            <a:extLst>
              <a:ext uri="{FF2B5EF4-FFF2-40B4-BE49-F238E27FC236}">
                <a16:creationId xmlns:a16="http://schemas.microsoft.com/office/drawing/2014/main" id="{66D327A6-DF74-6010-E2BE-97E8851A550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7100" y="2222500"/>
          <a:ext cx="4370388" cy="1512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2" imgW="9233414" imgH="3359340" progId="Visio.Drawing.11">
                  <p:embed/>
                </p:oleObj>
              </mc:Choice>
              <mc:Fallback>
                <p:oleObj name="Visio" r:id="rId2" imgW="9233414" imgH="335934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222500"/>
                        <a:ext cx="4370388" cy="1512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2516" name="Rectangle 4">
            <a:extLst>
              <a:ext uri="{FF2B5EF4-FFF2-40B4-BE49-F238E27FC236}">
                <a16:creationId xmlns:a16="http://schemas.microsoft.com/office/drawing/2014/main" id="{7E9A3DFE-B814-C932-04C5-9A3D7637C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163" y="1304925"/>
            <a:ext cx="18573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wrap="none"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1800">
                <a:solidFill>
                  <a:srgbClr val="FF0000"/>
                </a:solidFill>
              </a:rPr>
              <a:t>(1) </a:t>
            </a:r>
            <a:r>
              <a:rPr kumimoji="1" lang="zh-CN" altLang="en-US" sz="1800">
                <a:solidFill>
                  <a:srgbClr val="FF0000"/>
                </a:solidFill>
              </a:rPr>
              <a:t>理想回热循环</a:t>
            </a:r>
          </a:p>
        </p:txBody>
      </p:sp>
      <p:graphicFrame>
        <p:nvGraphicFramePr>
          <p:cNvPr id="192517" name="Object 5">
            <a:extLst>
              <a:ext uri="{FF2B5EF4-FFF2-40B4-BE49-F238E27FC236}">
                <a16:creationId xmlns:a16="http://schemas.microsoft.com/office/drawing/2014/main" id="{8143F590-9658-7063-9AB3-A8010EE5CFC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8450" y="1970088"/>
          <a:ext cx="2813050" cy="1636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4" imgW="5370840" imgH="3527934" progId="Visio.Drawing.11">
                  <p:embed/>
                </p:oleObj>
              </mc:Choice>
              <mc:Fallback>
                <p:oleObj name="Visio" r:id="rId4" imgW="5370840" imgH="3527934" progId="Visio.Drawing.11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8450" y="1970088"/>
                        <a:ext cx="2813050" cy="16367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2518" name="Object 6">
            <a:extLst>
              <a:ext uri="{FF2B5EF4-FFF2-40B4-BE49-F238E27FC236}">
                <a16:creationId xmlns:a16="http://schemas.microsoft.com/office/drawing/2014/main" id="{B84C391C-49A2-4DA0-AFF4-975E298F23B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49988" y="1000125"/>
          <a:ext cx="2365375" cy="1697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isio" r:id="rId6" imgW="4185440" imgH="3195450" progId="Visio.Drawing.11">
                  <p:embed/>
                </p:oleObj>
              </mc:Choice>
              <mc:Fallback>
                <p:oleObj name="Visio" r:id="rId6" imgW="4185440" imgH="3195450" progId="Visio.Drawing.11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49988" y="1000125"/>
                        <a:ext cx="2365375" cy="16970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50800" algn="ctr">
                            <a:solidFill>
                              <a:srgbClr val="000080"/>
                            </a:solidFill>
                            <a:prstDash val="sysDot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7">
            <a:extLst>
              <a:ext uri="{FF2B5EF4-FFF2-40B4-BE49-F238E27FC236}">
                <a16:creationId xmlns:a16="http://schemas.microsoft.com/office/drawing/2014/main" id="{AE4C0FC5-69B3-74F0-2CA2-39DACA30247D}"/>
              </a:ext>
            </a:extLst>
          </p:cNvPr>
          <p:cNvGrpSpPr>
            <a:grpSpLocks/>
          </p:cNvGrpSpPr>
          <p:nvPr/>
        </p:nvGrpSpPr>
        <p:grpSpPr bwMode="auto">
          <a:xfrm>
            <a:off x="6230938" y="2681288"/>
            <a:ext cx="2562225" cy="2246312"/>
            <a:chOff x="3918" y="1749"/>
            <a:chExt cx="1614" cy="1415"/>
          </a:xfrm>
        </p:grpSpPr>
        <p:graphicFrame>
          <p:nvGraphicFramePr>
            <p:cNvPr id="8198" name="Object 8">
              <a:extLst>
                <a:ext uri="{FF2B5EF4-FFF2-40B4-BE49-F238E27FC236}">
                  <a16:creationId xmlns:a16="http://schemas.microsoft.com/office/drawing/2014/main" id="{1E5F47FC-91BB-AFFC-9F4A-C48F1D19EC0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918" y="2005"/>
            <a:ext cx="1614" cy="11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Visio" r:id="rId8" imgW="4185440" imgH="3195450" progId="Visio.Drawing.11">
                    <p:embed/>
                  </p:oleObj>
                </mc:Choice>
                <mc:Fallback>
                  <p:oleObj name="Visio" r:id="rId8" imgW="4185440" imgH="3195450" progId="Visio.Drawing.11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18" y="2005"/>
                          <a:ext cx="1614" cy="11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50800" algn="ctr">
                              <a:solidFill>
                                <a:srgbClr val="000080"/>
                              </a:solidFill>
                              <a:prstDash val="sysDot"/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2521" name="AutoShape 9">
              <a:extLst>
                <a:ext uri="{FF2B5EF4-FFF2-40B4-BE49-F238E27FC236}">
                  <a16:creationId xmlns:a16="http://schemas.microsoft.com/office/drawing/2014/main" id="{E2309160-6C16-8A2D-1B12-E966DC84B0BA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5400000">
              <a:off x="4363" y="1804"/>
              <a:ext cx="255" cy="145"/>
            </a:xfrm>
            <a:custGeom>
              <a:avLst/>
              <a:gdLst>
                <a:gd name="G0" fmla="+- 16200 0 0"/>
                <a:gd name="G1" fmla="+- 5400 0 0"/>
                <a:gd name="G2" fmla="+- 21600 0 5400"/>
                <a:gd name="G3" fmla="+- 10800 0 5400"/>
                <a:gd name="G4" fmla="+- 21600 0 16200"/>
                <a:gd name="G5" fmla="*/ G4 G3 10800"/>
                <a:gd name="G6" fmla="+- 21600 0 G5"/>
                <a:gd name="T0" fmla="*/ 16200 w 21600"/>
                <a:gd name="T1" fmla="*/ 0 h 21600"/>
                <a:gd name="T2" fmla="*/ 0 w 21600"/>
                <a:gd name="T3" fmla="*/ 10800 h 21600"/>
                <a:gd name="T4" fmla="*/ 16200 w 21600"/>
                <a:gd name="T5" fmla="*/ 21600 h 21600"/>
                <a:gd name="T6" fmla="*/ 21600 w 21600"/>
                <a:gd name="T7" fmla="*/ 10800 h 21600"/>
                <a:gd name="T8" fmla="*/ 17694720 60000 65536"/>
                <a:gd name="T9" fmla="*/ 11796480 60000 65536"/>
                <a:gd name="T10" fmla="*/ 5898240 60000 65536"/>
                <a:gd name="T11" fmla="*/ 0 60000 65536"/>
                <a:gd name="T12" fmla="*/ 3375 w 21600"/>
                <a:gd name="T13" fmla="*/ G1 h 21600"/>
                <a:gd name="T14" fmla="*/ G6 w 21600"/>
                <a:gd name="T15" fmla="*/ G2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16200" y="0"/>
                  </a:moveTo>
                  <a:lnTo>
                    <a:pt x="16200" y="5400"/>
                  </a:lnTo>
                  <a:lnTo>
                    <a:pt x="3375" y="5400"/>
                  </a:lnTo>
                  <a:lnTo>
                    <a:pt x="3375" y="16200"/>
                  </a:lnTo>
                  <a:lnTo>
                    <a:pt x="16200" y="16200"/>
                  </a:lnTo>
                  <a:lnTo>
                    <a:pt x="16200" y="21600"/>
                  </a:lnTo>
                  <a:lnTo>
                    <a:pt x="21600" y="10800"/>
                  </a:lnTo>
                  <a:close/>
                </a:path>
                <a:path w="21600" h="21600">
                  <a:moveTo>
                    <a:pt x="1350" y="5400"/>
                  </a:moveTo>
                  <a:lnTo>
                    <a:pt x="1350" y="16200"/>
                  </a:lnTo>
                  <a:lnTo>
                    <a:pt x="2700" y="16200"/>
                  </a:lnTo>
                  <a:lnTo>
                    <a:pt x="2700" y="5400"/>
                  </a:lnTo>
                  <a:close/>
                </a:path>
                <a:path w="21600" h="21600">
                  <a:moveTo>
                    <a:pt x="0" y="5400"/>
                  </a:moveTo>
                  <a:lnTo>
                    <a:pt x="0" y="16200"/>
                  </a:lnTo>
                  <a:lnTo>
                    <a:pt x="675" y="16200"/>
                  </a:lnTo>
                  <a:lnTo>
                    <a:pt x="675" y="5400"/>
                  </a:lnTo>
                  <a:close/>
                </a:path>
              </a:pathLst>
            </a:cu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100000">
                  <a:srgbClr val="FF9900"/>
                </a:gs>
              </a:gsLst>
              <a:lin ang="0" scaled="1"/>
            </a:gradFill>
            <a:ln w="6350" algn="ctr">
              <a:solidFill>
                <a:srgbClr val="00008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07" name="Text Box 10">
              <a:extLst>
                <a:ext uri="{FF2B5EF4-FFF2-40B4-BE49-F238E27FC236}">
                  <a16:creationId xmlns:a16="http://schemas.microsoft.com/office/drawing/2014/main" id="{47E90DC0-B2C8-5669-52E5-565B07A990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81" y="1781"/>
              <a:ext cx="470" cy="2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lIns="81669" tIns="40834" rIns="81669" bIns="40834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1600">
                  <a:solidFill>
                    <a:srgbClr val="FF0000"/>
                  </a:solidFill>
                </a:rPr>
                <a:t>回  热</a:t>
              </a:r>
            </a:p>
          </p:txBody>
        </p:sp>
      </p:grpSp>
      <p:grpSp>
        <p:nvGrpSpPr>
          <p:cNvPr id="3" name="Group 11">
            <a:extLst>
              <a:ext uri="{FF2B5EF4-FFF2-40B4-BE49-F238E27FC236}">
                <a16:creationId xmlns:a16="http://schemas.microsoft.com/office/drawing/2014/main" id="{DB6E3066-6DCC-D086-5037-4655E800379E}"/>
              </a:ext>
            </a:extLst>
          </p:cNvPr>
          <p:cNvGrpSpPr>
            <a:grpSpLocks/>
          </p:cNvGrpSpPr>
          <p:nvPr/>
        </p:nvGrpSpPr>
        <p:grpSpPr bwMode="auto">
          <a:xfrm>
            <a:off x="1597025" y="3963988"/>
            <a:ext cx="2436813" cy="369887"/>
            <a:chOff x="1006" y="2497"/>
            <a:chExt cx="1535" cy="233"/>
          </a:xfrm>
        </p:grpSpPr>
        <p:sp>
          <p:nvSpPr>
            <p:cNvPr id="8205" name="Rectangle 12">
              <a:extLst>
                <a:ext uri="{FF2B5EF4-FFF2-40B4-BE49-F238E27FC236}">
                  <a16:creationId xmlns:a16="http://schemas.microsoft.com/office/drawing/2014/main" id="{7E1082FF-9A84-716A-B82D-B8552AB7E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06" y="2497"/>
              <a:ext cx="822" cy="2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50800" algn="ctr">
                  <a:solidFill>
                    <a:srgbClr val="000000"/>
                  </a:solidFill>
                  <a:prstDash val="sysDot"/>
                  <a:miter lim="800000"/>
                  <a:headEnd/>
                  <a:tailEnd/>
                </a14:hiddenLine>
              </a:ext>
            </a:extLst>
          </p:spPr>
          <p:txBody>
            <a:bodyPr wrap="none" lIns="81669" tIns="40834" rIns="81669" bIns="40834" anchor="ctr">
              <a:spAutoFit/>
            </a:bodyPr>
            <a:lstStyle>
              <a:lvl1pPr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defTabSz="815975" eaLnBrk="0" hangingPunct="0"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defTabSz="815975" eaLnBrk="0" fontAlgn="base" hangingPunct="0">
                <a:spcBef>
                  <a:spcPct val="0"/>
                </a:spcBef>
                <a:spcAft>
                  <a:spcPct val="0"/>
                </a:spcAft>
                <a:defRPr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r>
                <a:rPr kumimoji="1" lang="zh-CN" altLang="en-US" sz="1800">
                  <a:latin typeface="Arial" panose="020B0604020202020204" pitchFamily="34" charset="0"/>
                </a:rPr>
                <a:t>回热条件：</a:t>
              </a:r>
            </a:p>
          </p:txBody>
        </p:sp>
        <p:graphicFrame>
          <p:nvGraphicFramePr>
            <p:cNvPr id="8197" name="Object 13">
              <a:extLst>
                <a:ext uri="{FF2B5EF4-FFF2-40B4-BE49-F238E27FC236}">
                  <a16:creationId xmlns:a16="http://schemas.microsoft.com/office/drawing/2014/main" id="{525F00B9-A8C9-06CB-8FBD-939CBD52971D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835" y="2499"/>
            <a:ext cx="706" cy="23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558720" imgH="228600" progId="Equation.DSMT4">
                    <p:embed/>
                  </p:oleObj>
                </mc:Choice>
                <mc:Fallback>
                  <p:oleObj name="Equation" r:id="rId10" imgW="558720" imgH="228600" progId="Equation.DSMT4">
                    <p:embed/>
                    <p:pic>
                      <p:nvPicPr>
                        <p:cNvPr id="0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35" y="2499"/>
                          <a:ext cx="706" cy="231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92526" name="Rectangle 14">
            <a:extLst>
              <a:ext uri="{FF2B5EF4-FFF2-40B4-BE49-F238E27FC236}">
                <a16:creationId xmlns:a16="http://schemas.microsoft.com/office/drawing/2014/main" id="{83247AE5-9FC1-1956-CC3F-1D323FFE51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" y="854075"/>
            <a:ext cx="1495425" cy="387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0800" algn="ctr">
                <a:solidFill>
                  <a:srgbClr val="000000"/>
                </a:solidFill>
                <a:prstDash val="sysDot"/>
                <a:miter lim="800000"/>
                <a:headEnd/>
                <a:tailEnd/>
              </a14:hiddenLine>
            </a:ext>
          </a:extLst>
        </p:spPr>
        <p:txBody>
          <a:bodyPr lIns="81669" tIns="40834" rIns="81669" bIns="40834" anchor="ctr">
            <a:spAutoFit/>
          </a:bodyPr>
          <a:lstStyle>
            <a:lvl1pPr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defTabSz="815975" eaLnBrk="0" hangingPunct="0"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defTabSz="815975" eaLnBrk="0" fontAlgn="base" hangingPunct="0">
              <a:spcBef>
                <a:spcPct val="0"/>
              </a:spcBef>
              <a:spcAft>
                <a:spcPct val="0"/>
              </a:spcAft>
              <a:defRPr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r>
              <a:rPr kumimoji="1" lang="en-US" altLang="zh-CN" sz="2000">
                <a:solidFill>
                  <a:srgbClr val="0000FF"/>
                </a:solidFill>
              </a:rPr>
              <a:t>1. </a:t>
            </a:r>
            <a:r>
              <a:rPr kumimoji="1" lang="zh-CN" altLang="en-US" sz="2000">
                <a:solidFill>
                  <a:srgbClr val="0000FF"/>
                </a:solidFill>
              </a:rPr>
              <a:t>回热 </a:t>
            </a:r>
          </a:p>
        </p:txBody>
      </p:sp>
    </p:spTree>
  </p:cSld>
  <p:clrMapOvr>
    <a:masterClrMapping/>
  </p:clrMapOvr>
  <p:transition>
    <p:pull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from="(-#ppt_w/2)" to="(#ppt_x)" calcmode="lin" valueType="num">
                                      <p:cBhvr>
                                        <p:cTn id="7" dur="6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0" to="-1.0" calcmode="lin" valueType="num">
                                      <p:cBhvr>
                                        <p:cTn id="8" dur="200" decel="5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xshear</p:attrName>
                                        </p:attrNameLst>
                                      </p:cBhvr>
                                    </p:anim>
                                    <p:animScale>
                                      <p:cBhvr>
                                        <p:cTn id="9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</p:cBhvr>
                                      <p:from x="100000" y="100000"/>
                                      <p:to x="80000" y="100000"/>
                                    </p:animScale>
                                    <p:anim by="(#ppt_h/3+#ppt_w*0.1)" calcmode="lin" valueType="num">
                                      <p:cBhvr additive="sum">
                                        <p:cTn id="10" dur="200" decel="100000" autoRev="1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925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925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500"/>
                                        <p:tgtEl>
                                          <p:spTgt spid="1925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925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 nodeType="clickPar">
                      <p:stCondLst>
                        <p:cond delay="indefinite"/>
                      </p:stCondLst>
                      <p:childTnLst>
                        <p:par>
                          <p:cTn id="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925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5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2516" grpId="0"/>
      <p:bldP spid="192526" grpId="0"/>
    </p:bldLst>
  </p:timing>
</p:sld>
</file>

<file path=ppt/theme/theme1.xml><?xml version="1.0" encoding="utf-8"?>
<a:theme xmlns:a="http://schemas.openxmlformats.org/drawingml/2006/main" name="tempelate">
  <a:themeElements>
    <a:clrScheme name="核能系介绍 3">
      <a:dk1>
        <a:srgbClr val="17347D"/>
      </a:dk1>
      <a:lt1>
        <a:srgbClr val="FFFFFF"/>
      </a:lt1>
      <a:dk2>
        <a:srgbClr val="3366CC"/>
      </a:dk2>
      <a:lt2>
        <a:srgbClr val="DDDDDD"/>
      </a:lt2>
      <a:accent1>
        <a:srgbClr val="77B7E7"/>
      </a:accent1>
      <a:accent2>
        <a:srgbClr val="45AB7D"/>
      </a:accent2>
      <a:accent3>
        <a:srgbClr val="FFFFFF"/>
      </a:accent3>
      <a:accent4>
        <a:srgbClr val="122B6A"/>
      </a:accent4>
      <a:accent5>
        <a:srgbClr val="BDD8F1"/>
      </a:accent5>
      <a:accent6>
        <a:srgbClr val="3E9B71"/>
      </a:accent6>
      <a:hlink>
        <a:srgbClr val="9999FF"/>
      </a:hlink>
      <a:folHlink>
        <a:srgbClr val="969696"/>
      </a:folHlink>
    </a:clrScheme>
    <a:fontScheme name="核能系介绍">
      <a:majorFont>
        <a:latin typeface="黑体"/>
        <a:ea typeface="黑体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57150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  <a:spAutoFit/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rgbClr val="FB0D13"/>
          </a:buClr>
          <a:buSzPct val="145000"/>
          <a:buFont typeface="Wingdings" pitchFamily="2" charset="2"/>
          <a:buNone/>
          <a:tabLst/>
          <a:defRPr kumimoji="0" sz="2400" b="0" i="0" u="none" strike="noStrike" cap="none" normalizeH="0" baseline="0" smtClean="0">
            <a:ln>
              <a:noFill/>
            </a:ln>
            <a:solidFill>
              <a:srgbClr val="FD450B"/>
            </a:solidFill>
            <a:effectLst/>
            <a:latin typeface="方正舒体" pitchFamily="2" charset="-122"/>
            <a:ea typeface="方正舒体" pitchFamily="2" charset="-122"/>
          </a:defRPr>
        </a:defPPr>
      </a:lstStyle>
    </a:spDef>
    <a:lnDef>
      <a:spPr bwMode="auto">
        <a:noFill/>
        <a:ln w="38100" cap="flat" cmpd="sng" algn="ctr">
          <a:solidFill>
            <a:srgbClr val="FF0000"/>
          </a:solidFill>
          <a:prstDash val="solid"/>
          <a:round/>
          <a:headEnd type="none" w="med" len="med"/>
          <a:tailEnd type="arrow"/>
        </a:ln>
        <a:effectLst/>
      </a:spPr>
      <a:bodyPr/>
      <a:lstStyle/>
    </a:lnDef>
  </a:objectDefaults>
  <a:extraClrSchemeLst>
    <a:extraClrScheme>
      <a:clrScheme name="核能系介绍 1">
        <a:dk1>
          <a:srgbClr val="1B525F"/>
        </a:dk1>
        <a:lt1>
          <a:srgbClr val="FFFFFF"/>
        </a:lt1>
        <a:dk2>
          <a:srgbClr val="339966"/>
        </a:dk2>
        <a:lt2>
          <a:srgbClr val="DDDDDD"/>
        </a:lt2>
        <a:accent1>
          <a:srgbClr val="C5BA6B"/>
        </a:accent1>
        <a:accent2>
          <a:srgbClr val="669900"/>
        </a:accent2>
        <a:accent3>
          <a:srgbClr val="FFFFFF"/>
        </a:accent3>
        <a:accent4>
          <a:srgbClr val="154550"/>
        </a:accent4>
        <a:accent5>
          <a:srgbClr val="DFD9BA"/>
        </a:accent5>
        <a:accent6>
          <a:srgbClr val="5C8A00"/>
        </a:accent6>
        <a:hlink>
          <a:srgbClr val="E57C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2">
        <a:dk1>
          <a:srgbClr val="191961"/>
        </a:dk1>
        <a:lt1>
          <a:srgbClr val="FFFFFF"/>
        </a:lt1>
        <a:dk2>
          <a:srgbClr val="5D4CDC"/>
        </a:dk2>
        <a:lt2>
          <a:srgbClr val="DDDDDD"/>
        </a:lt2>
        <a:accent1>
          <a:srgbClr val="31B36C"/>
        </a:accent1>
        <a:accent2>
          <a:srgbClr val="0099FF"/>
        </a:accent2>
        <a:accent3>
          <a:srgbClr val="FFFFFF"/>
        </a:accent3>
        <a:accent4>
          <a:srgbClr val="141452"/>
        </a:accent4>
        <a:accent5>
          <a:srgbClr val="ADD6BA"/>
        </a:accent5>
        <a:accent6>
          <a:srgbClr val="008AE7"/>
        </a:accent6>
        <a:hlink>
          <a:srgbClr val="A0963C"/>
        </a:hlink>
        <a:folHlink>
          <a:srgbClr val="A0963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核能系介绍 3">
        <a:dk1>
          <a:srgbClr val="17347D"/>
        </a:dk1>
        <a:lt1>
          <a:srgbClr val="FFFFFF"/>
        </a:lt1>
        <a:dk2>
          <a:srgbClr val="3366CC"/>
        </a:dk2>
        <a:lt2>
          <a:srgbClr val="DDDDDD"/>
        </a:lt2>
        <a:accent1>
          <a:srgbClr val="77B7E7"/>
        </a:accent1>
        <a:accent2>
          <a:srgbClr val="45AB7D"/>
        </a:accent2>
        <a:accent3>
          <a:srgbClr val="FFFFFF"/>
        </a:accent3>
        <a:accent4>
          <a:srgbClr val="122B6A"/>
        </a:accent4>
        <a:accent5>
          <a:srgbClr val="BDD8F1"/>
        </a:accent5>
        <a:accent6>
          <a:srgbClr val="3E9B71"/>
        </a:accent6>
        <a:hlink>
          <a:srgbClr val="9999FF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tempelate</Template>
  <TotalTime>1289</TotalTime>
  <Words>848</Words>
  <Application>Microsoft Office PowerPoint</Application>
  <PresentationFormat>自定义</PresentationFormat>
  <Paragraphs>118</Paragraphs>
  <Slides>19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19</vt:i4>
      </vt:variant>
    </vt:vector>
  </HeadingPairs>
  <TitlesOfParts>
    <vt:vector size="39" baseType="lpstr">
      <vt:lpstr>Times New Roman</vt:lpstr>
      <vt:lpstr>黑体</vt:lpstr>
      <vt:lpstr>Arial</vt:lpstr>
      <vt:lpstr>Wingdings</vt:lpstr>
      <vt:lpstr>宋体</vt:lpstr>
      <vt:lpstr>方正舒体</vt:lpstr>
      <vt:lpstr>Blackoak Std</vt:lpstr>
      <vt:lpstr>华文中宋</vt:lpstr>
      <vt:lpstr>微软雅黑</vt:lpstr>
      <vt:lpstr>华文琥珀</vt:lpstr>
      <vt:lpstr>华文隶书</vt:lpstr>
      <vt:lpstr>华文行楷</vt:lpstr>
      <vt:lpstr>Arial Black</vt:lpstr>
      <vt:lpstr>Symbol</vt:lpstr>
      <vt:lpstr>Verdana</vt:lpstr>
      <vt:lpstr>tempelate</vt:lpstr>
      <vt:lpstr>Microsoft Office Visio 绘图</vt:lpstr>
      <vt:lpstr>MathType 7.0 Equation</vt:lpstr>
      <vt:lpstr>Adobe Acrobat Document</vt:lpstr>
      <vt:lpstr>Microsoft Visio 绘图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西安交通大学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第0章 绪论</dc:title>
  <dc:creator>何茂刚、张颖</dc:creator>
  <cp:lastModifiedBy>崇浩 唐</cp:lastModifiedBy>
  <cp:revision>271</cp:revision>
  <cp:lastPrinted>1601-01-01T00:00:00Z</cp:lastPrinted>
  <dcterms:created xsi:type="dcterms:W3CDTF">2011-05-02T08:11:20Z</dcterms:created>
  <dcterms:modified xsi:type="dcterms:W3CDTF">2025-08-21T09:30:48Z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