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  <p:sldMasterId id="2147483663" r:id="rId2"/>
  </p:sldMasterIdLst>
  <p:notesMasterIdLst>
    <p:notesMasterId r:id="rId14"/>
  </p:notesMasterIdLst>
  <p:sldIdLst>
    <p:sldId id="655" r:id="rId3"/>
    <p:sldId id="656" r:id="rId4"/>
    <p:sldId id="585" r:id="rId5"/>
    <p:sldId id="522" r:id="rId6"/>
    <p:sldId id="568" r:id="rId7"/>
    <p:sldId id="523" r:id="rId8"/>
    <p:sldId id="578" r:id="rId9"/>
    <p:sldId id="650" r:id="rId10"/>
    <p:sldId id="634" r:id="rId11"/>
    <p:sldId id="520" r:id="rId12"/>
    <p:sldId id="657" r:id="rId13"/>
  </p:sldIdLst>
  <p:sldSz cx="9144000" cy="5148263"/>
  <p:notesSz cx="6858000" cy="9144000"/>
  <p:embeddedFontLst>
    <p:embeddedFont>
      <p:font typeface="方正舒体" panose="02010601030101010101" pitchFamily="2" charset="-122"/>
      <p:regular r:id="rId15"/>
    </p:embeddedFont>
    <p:embeddedFont>
      <p:font typeface="黑体" panose="02010609060101010101" pitchFamily="49" charset="-122"/>
      <p:regular r:id="rId16"/>
    </p:embeddedFont>
    <p:embeddedFont>
      <p:font typeface="华文仿宋" panose="02010600040101010101" pitchFamily="2" charset="-122"/>
      <p:regular r:id="rId17"/>
    </p:embeddedFont>
    <p:embeddedFont>
      <p:font typeface="华文琥珀" panose="02010800040101010101" pitchFamily="2" charset="-122"/>
      <p:regular r:id="rId18"/>
    </p:embeddedFont>
    <p:embeddedFont>
      <p:font typeface="华文中宋" panose="02010600040101010101" pitchFamily="2" charset="-122"/>
      <p:regular r:id="rId19"/>
    </p:embeddedFont>
    <p:embeddedFont>
      <p:font typeface="Verdana" panose="020B0604030504040204" pitchFamily="34" charset="0"/>
      <p:regular r:id="rId20"/>
      <p:bold r:id="rId21"/>
      <p:italic r:id="rId22"/>
      <p:boldItalic r:id="rId23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FFFF"/>
    <a:srgbClr val="99FFCC"/>
    <a:srgbClr val="CCFFCC"/>
    <a:srgbClr val="33CCFF"/>
    <a:srgbClr val="FFCC99"/>
    <a:srgbClr val="CC3300"/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4655" autoAdjust="0"/>
  </p:normalViewPr>
  <p:slideViewPr>
    <p:cSldViewPr>
      <p:cViewPr varScale="1">
        <p:scale>
          <a:sx n="106" d="100"/>
          <a:sy n="106" d="100"/>
        </p:scale>
        <p:origin x="754" y="62"/>
      </p:cViewPr>
      <p:guideLst>
        <p:guide orient="horz" pos="162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2"/>
    </p:cViewPr>
  </p:sorterViewPr>
  <p:notesViewPr>
    <p:cSldViewPr>
      <p:cViewPr varScale="1">
        <p:scale>
          <a:sx n="55" d="100"/>
          <a:sy n="55" d="100"/>
        </p:scale>
        <p:origin x="-175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AEDF575C-8E4F-6750-89D4-151C3A8282F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1" b="1" smtClean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07BD3A3E-419F-6E77-43AE-20923F81BA4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1" b="1" smtClean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E922BA53-5645-F0D9-DA1C-15D0F088D41E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384175" y="685800"/>
            <a:ext cx="60896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9FC847C6-972B-8C78-99B1-B5A5C7EB257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EBDCBA74-E6FF-B987-601C-7BEBE87F426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b="1" smtClean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5AF81F1A-3895-2119-4CFE-BF7A17C247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b="1">
                <a:effectLst/>
                <a:ea typeface="宋体" panose="02010600030101010101" pitchFamily="2" charset="-122"/>
              </a:defRPr>
            </a:lvl1pPr>
          </a:lstStyle>
          <a:p>
            <a:fld id="{74769B5F-5E96-4B65-927A-4D28B1B95A3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49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7825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4A609BC-F0D8-E525-5C03-127789CFEE1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0F5A16-CCFD-4064-8844-0A3317A7E0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004458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E1288E6-839B-E931-24AF-E07C25A303E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C91172-9234-4CF2-8898-BFF67E4A33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683083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93700"/>
            <a:ext cx="2057400" cy="43354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93700"/>
            <a:ext cx="6019800" cy="43354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B910121-36D2-C1FB-FA8A-BFA8885FE47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C67B41-5607-47AB-9CFE-F8BE955473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807487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 preserve="1">
  <p:cSld name="标题，媒体剪辑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393700"/>
            <a:ext cx="7800975" cy="4238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媒体占位符 2"/>
          <p:cNvSpPr>
            <a:spLocks noGrp="1"/>
          </p:cNvSpPr>
          <p:nvPr>
            <p:ph type="media" sz="half" idx="1"/>
          </p:nvPr>
        </p:nvSpPr>
        <p:spPr>
          <a:xfrm>
            <a:off x="457200" y="1065213"/>
            <a:ext cx="4038600" cy="36639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065213"/>
            <a:ext cx="4038600" cy="3663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78740B2-65C5-9AF3-B7B2-39457868586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C9A997-3313-401F-97A3-2583C86CBB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73873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33425" y="393700"/>
            <a:ext cx="7800975" cy="4238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065213"/>
            <a:ext cx="4038600" cy="1755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065213"/>
            <a:ext cx="4038600" cy="1755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2973388"/>
            <a:ext cx="4038600" cy="1755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2973388"/>
            <a:ext cx="4038600" cy="1755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64D4F220-45CE-2D90-D172-599023730CC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4652E9-5D32-441C-BA70-05297879D4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040870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393700"/>
            <a:ext cx="7800975" cy="4238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065213"/>
            <a:ext cx="8229600" cy="36639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63781A8-C441-CE42-C403-BA7C28F3EE3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B6F79E-5671-4216-8A66-676BF96EF4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873101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393700"/>
            <a:ext cx="7800975" cy="4238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65213"/>
            <a:ext cx="4038600" cy="3663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065213"/>
            <a:ext cx="4038600" cy="1755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2973388"/>
            <a:ext cx="4038600" cy="1755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6F9E87B-C94A-D95A-6598-796E915539D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CCAD01-191A-4752-9AB8-14C1D3F481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349945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49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7825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53DF3B3-BA96-A5D1-4132-C15F602E3A7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E70D83-DD8C-4068-8F85-B6C9788003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216008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1738"/>
            <a:ext cx="8229600" cy="3397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32B08AD-79D4-35EF-4EB0-0FD119F069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675544-8B81-4D91-BE23-A8CB5630DD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382000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8350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2813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0561011-00A3-1026-181C-A6BD215CF9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071549-EDDE-4577-A435-5190B5CC7F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284148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1738"/>
            <a:ext cx="4038600" cy="3397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1738"/>
            <a:ext cx="4038600" cy="3397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D50E2A9-B496-4AE6-F9EF-93856E14EB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2BBCAC-4707-44EA-9A91-C503DC0FB0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294980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272AD9D-DF96-05C4-6CA1-3CBDC975BA0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5F9873-0BC2-48E9-A13B-4E8E9FDB07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579419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2525"/>
            <a:ext cx="4040188" cy="4794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70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2525"/>
            <a:ext cx="4041775" cy="4794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70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136C40-C34A-47BC-5911-582FB039A4A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EDCA89-3F0C-4B33-AE49-5D17CAFF4E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816838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6F975B1-2013-D064-B7D7-087C1744733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1AAF1F-A2F5-434F-80E1-EE256A79C3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028301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F9140BAD-B02C-93B9-914A-322731CC20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3CAF83-9B2F-4D30-9257-118BE5EB5D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964482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31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4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7913"/>
            <a:ext cx="3008313" cy="3521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6DF8AE5-3886-C565-5AD2-753D080B7CC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221EE-5D67-4021-89E7-E3C37C09B4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7139099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3625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9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9075"/>
            <a:ext cx="5486400" cy="604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A7EC06B-F2E2-283E-D112-A845D88282B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E0207-0BA9-400E-B5AA-84AEE6CE39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6660981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1738"/>
            <a:ext cx="8229600" cy="33972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7B91A19-2DB4-2D1F-83B9-F6BE7C4EED3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0899ED-75CF-4ACA-BCDE-C613E07CC1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539367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9261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926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E246326-0947-9304-BF32-638E92FCD63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964F5-8336-4DB1-A64D-2635FE90F5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985056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83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2813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4AE953B-986B-9494-46A4-A454469907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1031A-7CCF-4FB1-BA5A-BD23413A7A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985946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65213"/>
            <a:ext cx="4038600" cy="366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5213"/>
            <a:ext cx="4038600" cy="366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D708BF7-0FE4-4204-A203-87935E83190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4C016D-8DC4-4624-A772-46F745F173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742251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2525"/>
            <a:ext cx="4040188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2525"/>
            <a:ext cx="4041775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36EEDE66-1A5F-B9CF-EF36-914C7F359EE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6F6ED5-A0E0-442B-8854-551C1DB6E3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709633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2C5D9182-5F23-8774-7400-72AED4B23BF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5C75-9764-4461-B200-6D357883AB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508578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32A1498C-5EF8-04CB-18E4-B8C2356D154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1EF99F-FB35-4260-AAAC-C8F7595829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127312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31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4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7913"/>
            <a:ext cx="3008313" cy="3521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7E9606F-5F88-40D2-3811-B0DD3AE95A3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B15338-7CA1-4DFF-AE7F-B3B86E62F9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931141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3625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9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9075"/>
            <a:ext cx="5486400" cy="604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DC14632-35A1-3731-1BF5-58845B5D2E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65479F-9475-4048-8211-AF840721A0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273202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Text Box 2">
            <a:extLst>
              <a:ext uri="{FF2B5EF4-FFF2-40B4-BE49-F238E27FC236}">
                <a16:creationId xmlns:a16="http://schemas.microsoft.com/office/drawing/2014/main" id="{2E079D33-8F64-5067-7E7D-A7D886E1A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964113"/>
            <a:ext cx="9109075" cy="274637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003366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lIns="91453" tIns="45727" rIns="91453" bIns="45727">
            <a:spAutoFit/>
          </a:bodyPr>
          <a:lstStyle/>
          <a:p>
            <a:pPr algn="ctr">
              <a:defRPr/>
            </a:pPr>
            <a:r>
              <a:rPr kumimoji="1" lang="zh-CN" altLang="en-US" sz="1000" b="1">
                <a:solidFill>
                  <a:srgbClr val="00458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热流科学与工程教育部重点实验室</a:t>
            </a:r>
            <a:r>
              <a:rPr kumimoji="1" lang="zh-CN" altLang="en-US" b="1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 </a:t>
            </a:r>
            <a:r>
              <a:rPr kumimoji="1" lang="en-US" altLang="zh-CN" sz="1000" b="1" i="1">
                <a:solidFill>
                  <a:srgbClr val="33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Key Laboratory of Thermo-Fluid Science and Engineering of MOE</a:t>
            </a:r>
            <a:r>
              <a:rPr kumimoji="1" lang="en-US" altLang="zh-CN" b="1" i="1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A01A3AE-05E0-35A9-6C4B-048710BC205C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360363"/>
            <a:ext cx="9144000" cy="1143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>
              <a:solidFill>
                <a:srgbClr val="FD450B"/>
              </a:solidFill>
              <a:effectLst/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8C7681D5-664C-141E-3C44-516B8E13FF23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4675" y="360363"/>
            <a:ext cx="8569325" cy="4572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>
              <a:solidFill>
                <a:srgbClr val="FD450B"/>
              </a:solidFill>
              <a:effectLst/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C6C2DC-F0F0-7BFD-A5C2-BDDEC4254F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5213"/>
            <a:ext cx="8229600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1B0B9D4A-9854-6606-6EF5-8F758E79F0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733425" y="393700"/>
            <a:ext cx="7800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A845FE83-287C-D324-6F1B-180AE7026EA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3725" y="4978400"/>
            <a:ext cx="2133600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lackoak Std"/>
                <a:ea typeface="宋体" panose="02010600030101010101" pitchFamily="2" charset="-122"/>
              </a:defRPr>
            </a:lvl1pPr>
          </a:lstStyle>
          <a:p>
            <a:fld id="{D62147CE-0C02-41D0-B04D-A03B52B08D0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92552" name="Line 8">
            <a:extLst>
              <a:ext uri="{FF2B5EF4-FFF2-40B4-BE49-F238E27FC236}">
                <a16:creationId xmlns:a16="http://schemas.microsoft.com/office/drawing/2014/main" id="{6B479F95-270B-DBB7-3F4F-D56C2414F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953000"/>
            <a:ext cx="9145588" cy="0"/>
          </a:xfrm>
          <a:prstGeom prst="line">
            <a:avLst/>
          </a:prstGeom>
          <a:noFill/>
          <a:ln w="50800" cmpd="thickThin">
            <a:solidFill>
              <a:srgbClr val="33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77" name="WordArt 9">
            <a:extLst>
              <a:ext uri="{FF2B5EF4-FFF2-40B4-BE49-F238E27FC236}">
                <a16:creationId xmlns:a16="http://schemas.microsoft.com/office/drawing/2014/main" id="{F68A8C43-5883-0103-6A94-4E716B35BF9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608888" y="19050"/>
            <a:ext cx="1422400" cy="182563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3120"/>
              </a:avLst>
            </a:prstTxWarp>
          </a:bodyPr>
          <a:lstStyle/>
          <a:p>
            <a:pPr algn="ctr"/>
            <a:r>
              <a:rPr lang="zh-CN" altLang="en-US" sz="3600" b="1" kern="10" spc="720" normalizeH="1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solidFill>
                  <a:srgbClr val="006FDE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工程热力学</a:t>
            </a:r>
          </a:p>
        </p:txBody>
      </p:sp>
      <p:sp>
        <p:nvSpPr>
          <p:cNvPr id="492554" name="Rectangle 10">
            <a:extLst>
              <a:ext uri="{FF2B5EF4-FFF2-40B4-BE49-F238E27FC236}">
                <a16:creationId xmlns:a16="http://schemas.microsoft.com/office/drawing/2014/main" id="{38511C37-864A-9CBE-3779-A70126783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763" y="190500"/>
            <a:ext cx="1646237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8100" dir="162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800" b="1" i="1">
                <a:solidFill>
                  <a:srgbClr val="77B7E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Engineering Thermodynamics</a:t>
            </a:r>
          </a:p>
        </p:txBody>
      </p:sp>
      <p:sp>
        <p:nvSpPr>
          <p:cNvPr id="492555" name="Oval 11">
            <a:extLst>
              <a:ext uri="{FF2B5EF4-FFF2-40B4-BE49-F238E27FC236}">
                <a16:creationId xmlns:a16="http://schemas.microsoft.com/office/drawing/2014/main" id="{22313BFD-154B-528C-2035-95D89B6C0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63" y="85725"/>
            <a:ext cx="319087" cy="306388"/>
          </a:xfrm>
          <a:prstGeom prst="ellipse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7180" name="Picture 12" descr="红色">
            <a:extLst>
              <a:ext uri="{FF2B5EF4-FFF2-40B4-BE49-F238E27FC236}">
                <a16:creationId xmlns:a16="http://schemas.microsoft.com/office/drawing/2014/main" id="{ABB075F6-2CF8-C09E-69A4-394DC8347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88900"/>
            <a:ext cx="1069975" cy="306388"/>
          </a:xfrm>
          <a:prstGeom prst="rect">
            <a:avLst/>
          </a:prstGeom>
          <a:noFill/>
          <a:ln>
            <a:noFill/>
          </a:ln>
          <a:effectLst>
            <a:prstShdw prst="shdw17">
              <a:srgbClr val="003366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</p:sldLayoutIdLst>
  <p:transition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2EE56E0E-6052-493F-0BD2-02C7B3E0BE2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3000" y="2344738"/>
            <a:ext cx="8001000" cy="738187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>
              <a:solidFill>
                <a:srgbClr val="FD450B"/>
              </a:solidFill>
              <a:effectLst/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E61CB92-9A66-AC1D-50FF-30C3303FA300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2344738"/>
            <a:ext cx="9144000" cy="1143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>
              <a:solidFill>
                <a:srgbClr val="FD450B"/>
              </a:solidFill>
              <a:effectLst/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72FD5C7F-50CF-BD65-1091-2BBDC1DADC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627188" y="4832350"/>
            <a:ext cx="2133600" cy="127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C8E828A2-1182-4CE7-8B7E-11B3382FBE2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94597" name="Rectangle 5">
            <a:extLst>
              <a:ext uri="{FF2B5EF4-FFF2-40B4-BE49-F238E27FC236}">
                <a16:creationId xmlns:a16="http://schemas.microsoft.com/office/drawing/2014/main" id="{BCCE7865-9D31-27E9-3C6C-F5F4BE4F5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4425950"/>
            <a:ext cx="3438525" cy="7223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94598" name="Rectangle 6">
            <a:extLst>
              <a:ext uri="{FF2B5EF4-FFF2-40B4-BE49-F238E27FC236}">
                <a16:creationId xmlns:a16="http://schemas.microsoft.com/office/drawing/2014/main" id="{02143CEF-9D76-B27A-221F-03BCBA845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113" y="4537075"/>
            <a:ext cx="698500" cy="523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494599" name="Picture 7" descr="蓝色">
            <a:extLst>
              <a:ext uri="{FF2B5EF4-FFF2-40B4-BE49-F238E27FC236}">
                <a16:creationId xmlns:a16="http://schemas.microsoft.com/office/drawing/2014/main" id="{5C9515BB-292C-A8D1-A5DB-094B33A4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/>
          <a:srcRect r="70198"/>
          <a:stretch>
            <a:fillRect/>
          </a:stretch>
        </p:blipFill>
        <p:spPr bwMode="auto">
          <a:xfrm>
            <a:off x="496888" y="3708400"/>
            <a:ext cx="466725" cy="438150"/>
          </a:xfrm>
          <a:prstGeom prst="rect">
            <a:avLst/>
          </a:prstGeom>
          <a:noFill/>
          <a:effectLst>
            <a:outerShdw dist="17961" dir="2700000" algn="ctr" rotWithShape="0">
              <a:schemeClr val="bg2"/>
            </a:outerShdw>
          </a:effectLst>
        </p:spPr>
      </p:pic>
      <p:sp>
        <p:nvSpPr>
          <p:cNvPr id="494600" name="Text Box 8">
            <a:extLst>
              <a:ext uri="{FF2B5EF4-FFF2-40B4-BE49-F238E27FC236}">
                <a16:creationId xmlns:a16="http://schemas.microsoft.com/office/drawing/2014/main" id="{BA877CED-4C7F-86E8-25C5-D47C960F3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922713"/>
            <a:ext cx="210185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800" b="1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XI’AN JIAOTONG UNIVERSITY</a:t>
            </a:r>
          </a:p>
        </p:txBody>
      </p:sp>
      <p:pic>
        <p:nvPicPr>
          <p:cNvPr id="8201" name="Picture 9">
            <a:extLst>
              <a:ext uri="{FF2B5EF4-FFF2-40B4-BE49-F238E27FC236}">
                <a16:creationId xmlns:a16="http://schemas.microsoft.com/office/drawing/2014/main" id="{A0A87B2B-143C-3CD2-5038-BC5C965BF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4276725"/>
            <a:ext cx="44132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4602" name="Text Box 10">
            <a:extLst>
              <a:ext uri="{FF2B5EF4-FFF2-40B4-BE49-F238E27FC236}">
                <a16:creationId xmlns:a16="http://schemas.microsoft.com/office/drawing/2014/main" id="{5AF16DB7-6831-BE9C-D584-128B0AF8B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13" y="3708400"/>
            <a:ext cx="1404937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西安交通大学</a:t>
            </a:r>
          </a:p>
        </p:txBody>
      </p:sp>
      <p:sp>
        <p:nvSpPr>
          <p:cNvPr id="494603" name="Text Box 11">
            <a:extLst>
              <a:ext uri="{FF2B5EF4-FFF2-40B4-BE49-F238E27FC236}">
                <a16:creationId xmlns:a16="http://schemas.microsoft.com/office/drawing/2014/main" id="{CDE814DB-570A-F6FA-01FD-DBA2A3E8B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288" y="4438650"/>
            <a:ext cx="3284537" cy="2524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800" b="1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KEY LABORATORY OF THERMO-FLUID SCIENCE </a:t>
            </a:r>
            <a:r>
              <a:rPr lang="en-US" altLang="zh-CN" sz="800" b="1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&amp;</a:t>
            </a:r>
            <a:r>
              <a:rPr lang="en-US" altLang="ko-KR" sz="800" b="1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 ENGINEERING</a:t>
            </a:r>
            <a:r>
              <a:rPr lang="en-US" altLang="zh-CN" sz="800" b="1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, MINISTRY OF EDUCATION </a:t>
            </a:r>
          </a:p>
        </p:txBody>
      </p:sp>
      <p:sp>
        <p:nvSpPr>
          <p:cNvPr id="494604" name="Text Box 12">
            <a:extLst>
              <a:ext uri="{FF2B5EF4-FFF2-40B4-BE49-F238E27FC236}">
                <a16:creationId xmlns:a16="http://schemas.microsoft.com/office/drawing/2014/main" id="{C07447F9-980D-6208-7D24-A55CE2311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175" y="4224338"/>
            <a:ext cx="3276600" cy="206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热流科学与工程教育部重点实验室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ransition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5.png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9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6.e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emf"/><Relationship Id="rId1" Type="http://schemas.openxmlformats.org/officeDocument/2006/relationships/tags" Target="../tags/tag4.x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15.e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2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DAFBE66-227A-CB9D-6B3B-FDD837DFD4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341313"/>
            <a:ext cx="7772400" cy="571500"/>
          </a:xfrm>
        </p:spPr>
        <p:txBody>
          <a:bodyPr/>
          <a:lstStyle/>
          <a:p>
            <a:pPr algn="ctr" eaLnBrk="1" hangingPunct="1"/>
            <a:r>
              <a:rPr lang="en-US" altLang="zh-CN" sz="2800">
                <a:latin typeface="Times New Roman" panose="02020603050405020304" pitchFamily="18" charset="0"/>
                <a:ea typeface="华文仿宋" panose="02010600040101010101" pitchFamily="2" charset="-122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仿宋" panose="02010600040101010101" pitchFamily="2" charset="-122"/>
              </a:rPr>
              <a:t>实际蒸汽动力循环分析</a:t>
            </a: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FAF8EF16-3FCD-6604-17B7-EB68E1CE40A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476750" y="4054475"/>
            <a:ext cx="1730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3200" b="1" i="1">
                <a:solidFill>
                  <a:schemeClr val="tx2"/>
                </a:solidFill>
                <a:effectLst/>
                <a:ea typeface="华文仿宋" panose="02010600040101010101" pitchFamily="2" charset="-122"/>
              </a:rPr>
              <a:t>s</a:t>
            </a:r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3C23B5C8-0927-0F60-AE52-2B6ED783026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09550" y="1470025"/>
            <a:ext cx="4064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3200" b="1" i="1">
                <a:solidFill>
                  <a:schemeClr val="tx2"/>
                </a:solidFill>
                <a:effectLst/>
                <a:ea typeface="华文仿宋" panose="02010600040101010101" pitchFamily="2" charset="-122"/>
              </a:rPr>
              <a:t>T</a:t>
            </a:r>
          </a:p>
        </p:txBody>
      </p:sp>
      <p:sp>
        <p:nvSpPr>
          <p:cNvPr id="9221" name="Text Box 5">
            <a:extLst>
              <a:ext uri="{FF2B5EF4-FFF2-40B4-BE49-F238E27FC236}">
                <a16:creationId xmlns:a16="http://schemas.microsoft.com/office/drawing/2014/main" id="{FA30E470-B920-69BB-84B2-B6B69AA5920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276350" y="1927225"/>
            <a:ext cx="173038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3200" b="1">
                <a:effectLst/>
                <a:ea typeface="华文仿宋" panose="02010600040101010101" pitchFamily="2" charset="-122"/>
              </a:rPr>
              <a:t>5</a:t>
            </a:r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27EE4DC1-A7C4-30EB-1513-37CE099CB8B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047750" y="3300413"/>
            <a:ext cx="1746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3200" b="1">
                <a:effectLst/>
                <a:ea typeface="华文仿宋" panose="02010600040101010101" pitchFamily="2" charset="-122"/>
              </a:rPr>
              <a:t>3</a:t>
            </a:r>
          </a:p>
        </p:txBody>
      </p:sp>
      <p:sp>
        <p:nvSpPr>
          <p:cNvPr id="9223" name="Text Box 7">
            <a:extLst>
              <a:ext uri="{FF2B5EF4-FFF2-40B4-BE49-F238E27FC236}">
                <a16:creationId xmlns:a16="http://schemas.microsoft.com/office/drawing/2014/main" id="{735AE9D2-5C76-8D24-C37E-5B743201C14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409950" y="3300413"/>
            <a:ext cx="173038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3200" b="1">
                <a:solidFill>
                  <a:schemeClr val="tx2"/>
                </a:solidFill>
                <a:effectLst/>
                <a:ea typeface="华文仿宋" panose="02010600040101010101" pitchFamily="2" charset="-122"/>
              </a:rPr>
              <a:t>2</a:t>
            </a:r>
          </a:p>
        </p:txBody>
      </p:sp>
      <p:sp>
        <p:nvSpPr>
          <p:cNvPr id="542728" name="Line 8">
            <a:extLst>
              <a:ext uri="{FF2B5EF4-FFF2-40B4-BE49-F238E27FC236}">
                <a16:creationId xmlns:a16="http://schemas.microsoft.com/office/drawing/2014/main" id="{F4BAB112-12B4-EA31-1505-D5BFEF5D6D91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93738" y="1511300"/>
            <a:ext cx="0" cy="2495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2729" name="Line 9">
            <a:extLst>
              <a:ext uri="{FF2B5EF4-FFF2-40B4-BE49-F238E27FC236}">
                <a16:creationId xmlns:a16="http://schemas.microsoft.com/office/drawing/2014/main" id="{32B32B96-6685-EBB8-26EC-4CBE7FC2542C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693738" y="4006850"/>
            <a:ext cx="4027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2730" name="Freeform 10">
            <a:extLst>
              <a:ext uri="{FF2B5EF4-FFF2-40B4-BE49-F238E27FC236}">
                <a16:creationId xmlns:a16="http://schemas.microsoft.com/office/drawing/2014/main" id="{20138B79-BA63-E1A4-B3BB-3A8CAE86F6CA}"/>
              </a:ext>
            </a:extLst>
          </p:cNvPr>
          <p:cNvSpPr>
            <a:spLocks noChangeAspect="1"/>
          </p:cNvSpPr>
          <p:nvPr/>
        </p:nvSpPr>
        <p:spPr bwMode="auto">
          <a:xfrm>
            <a:off x="695325" y="1822450"/>
            <a:ext cx="3997325" cy="1768475"/>
          </a:xfrm>
          <a:custGeom>
            <a:avLst/>
            <a:gdLst/>
            <a:ahLst/>
            <a:cxnLst>
              <a:cxn ang="0">
                <a:pos x="0" y="2678"/>
              </a:cxn>
              <a:cxn ang="0">
                <a:pos x="720" y="1586"/>
              </a:cxn>
              <a:cxn ang="0">
                <a:pos x="1080" y="806"/>
              </a:cxn>
              <a:cxn ang="0">
                <a:pos x="1260" y="494"/>
              </a:cxn>
              <a:cxn ang="0">
                <a:pos x="1620" y="182"/>
              </a:cxn>
              <a:cxn ang="0">
                <a:pos x="1980" y="26"/>
              </a:cxn>
              <a:cxn ang="0">
                <a:pos x="2340" y="26"/>
              </a:cxn>
              <a:cxn ang="0">
                <a:pos x="2700" y="182"/>
              </a:cxn>
              <a:cxn ang="0">
                <a:pos x="3240" y="650"/>
              </a:cxn>
              <a:cxn ang="0">
                <a:pos x="3780" y="1430"/>
              </a:cxn>
              <a:cxn ang="0">
                <a:pos x="4320" y="2054"/>
              </a:cxn>
              <a:cxn ang="0">
                <a:pos x="4860" y="2522"/>
              </a:cxn>
              <a:cxn ang="0">
                <a:pos x="5220" y="2678"/>
              </a:cxn>
            </a:cxnLst>
            <a:rect l="0" t="0" r="r" b="b"/>
            <a:pathLst>
              <a:path w="5220" h="2678">
                <a:moveTo>
                  <a:pt x="0" y="2678"/>
                </a:moveTo>
                <a:cubicBezTo>
                  <a:pt x="270" y="2288"/>
                  <a:pt x="540" y="1898"/>
                  <a:pt x="720" y="1586"/>
                </a:cubicBezTo>
                <a:cubicBezTo>
                  <a:pt x="900" y="1274"/>
                  <a:pt x="990" y="988"/>
                  <a:pt x="1080" y="806"/>
                </a:cubicBezTo>
                <a:cubicBezTo>
                  <a:pt x="1170" y="624"/>
                  <a:pt x="1170" y="598"/>
                  <a:pt x="1260" y="494"/>
                </a:cubicBezTo>
                <a:cubicBezTo>
                  <a:pt x="1350" y="390"/>
                  <a:pt x="1500" y="260"/>
                  <a:pt x="1620" y="182"/>
                </a:cubicBezTo>
                <a:cubicBezTo>
                  <a:pt x="1740" y="104"/>
                  <a:pt x="1860" y="52"/>
                  <a:pt x="1980" y="26"/>
                </a:cubicBezTo>
                <a:cubicBezTo>
                  <a:pt x="2100" y="0"/>
                  <a:pt x="2220" y="0"/>
                  <a:pt x="2340" y="26"/>
                </a:cubicBezTo>
                <a:cubicBezTo>
                  <a:pt x="2460" y="52"/>
                  <a:pt x="2550" y="78"/>
                  <a:pt x="2700" y="182"/>
                </a:cubicBezTo>
                <a:cubicBezTo>
                  <a:pt x="2850" y="286"/>
                  <a:pt x="3060" y="442"/>
                  <a:pt x="3240" y="650"/>
                </a:cubicBezTo>
                <a:cubicBezTo>
                  <a:pt x="3420" y="858"/>
                  <a:pt x="3600" y="1196"/>
                  <a:pt x="3780" y="1430"/>
                </a:cubicBezTo>
                <a:cubicBezTo>
                  <a:pt x="3960" y="1664"/>
                  <a:pt x="4140" y="1872"/>
                  <a:pt x="4320" y="2054"/>
                </a:cubicBezTo>
                <a:cubicBezTo>
                  <a:pt x="4500" y="2236"/>
                  <a:pt x="4710" y="2418"/>
                  <a:pt x="4860" y="2522"/>
                </a:cubicBezTo>
                <a:cubicBezTo>
                  <a:pt x="5010" y="2626"/>
                  <a:pt x="5115" y="2652"/>
                  <a:pt x="5220" y="2678"/>
                </a:cubicBezTo>
              </a:path>
            </a:pathLst>
          </a:custGeom>
          <a:noFill/>
          <a:ln w="254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2731" name="Line 11">
            <a:extLst>
              <a:ext uri="{FF2B5EF4-FFF2-40B4-BE49-F238E27FC236}">
                <a16:creationId xmlns:a16="http://schemas.microsoft.com/office/drawing/2014/main" id="{1669F67B-2FB2-B94B-6355-67391AC76933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936625" y="3278188"/>
            <a:ext cx="2778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2732" name="Line 12">
            <a:extLst>
              <a:ext uri="{FF2B5EF4-FFF2-40B4-BE49-F238E27FC236}">
                <a16:creationId xmlns:a16="http://schemas.microsoft.com/office/drawing/2014/main" id="{9CC5A81D-2ACB-10C6-EEAB-A31548D7DBA0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581150" y="2214563"/>
            <a:ext cx="1565275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2733" name="Freeform 13">
            <a:extLst>
              <a:ext uri="{FF2B5EF4-FFF2-40B4-BE49-F238E27FC236}">
                <a16:creationId xmlns:a16="http://schemas.microsoft.com/office/drawing/2014/main" id="{CD6067AA-8AF2-D0EA-E4E5-30AB591712C6}"/>
              </a:ext>
            </a:extLst>
          </p:cNvPr>
          <p:cNvSpPr>
            <a:spLocks/>
          </p:cNvSpPr>
          <p:nvPr/>
        </p:nvSpPr>
        <p:spPr bwMode="auto">
          <a:xfrm>
            <a:off x="3708400" y="1854200"/>
            <a:ext cx="228600" cy="13731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384"/>
              </a:cxn>
              <a:cxn ang="0">
                <a:pos x="96" y="816"/>
              </a:cxn>
              <a:cxn ang="0">
                <a:pos x="144" y="1152"/>
              </a:cxn>
            </a:cxnLst>
            <a:rect l="0" t="0" r="r" b="b"/>
            <a:pathLst>
              <a:path w="144" h="1152">
                <a:moveTo>
                  <a:pt x="0" y="0"/>
                </a:moveTo>
                <a:cubicBezTo>
                  <a:pt x="16" y="124"/>
                  <a:pt x="32" y="248"/>
                  <a:pt x="48" y="384"/>
                </a:cubicBezTo>
                <a:cubicBezTo>
                  <a:pt x="64" y="520"/>
                  <a:pt x="80" y="688"/>
                  <a:pt x="96" y="816"/>
                </a:cubicBezTo>
                <a:cubicBezTo>
                  <a:pt x="112" y="944"/>
                  <a:pt x="128" y="1048"/>
                  <a:pt x="144" y="1152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42734" name="Text Box 14">
            <a:extLst>
              <a:ext uri="{FF2B5EF4-FFF2-40B4-BE49-F238E27FC236}">
                <a16:creationId xmlns:a16="http://schemas.microsoft.com/office/drawing/2014/main" id="{A0C68A3E-B38A-8D72-C46D-096D52CA71B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67150" y="3300413"/>
            <a:ext cx="3810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3200" b="1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2’</a:t>
            </a:r>
          </a:p>
        </p:txBody>
      </p:sp>
      <p:sp>
        <p:nvSpPr>
          <p:cNvPr id="9231" name="Text Box 15">
            <a:extLst>
              <a:ext uri="{FF2B5EF4-FFF2-40B4-BE49-F238E27FC236}">
                <a16:creationId xmlns:a16="http://schemas.microsoft.com/office/drawing/2014/main" id="{CD92A612-4F57-EBE4-E268-4258D6F5170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67150" y="1698625"/>
            <a:ext cx="3810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3200" b="1">
                <a:effectLst/>
                <a:ea typeface="华文仿宋" panose="02010600040101010101" pitchFamily="2" charset="-122"/>
              </a:rPr>
              <a:t>1</a:t>
            </a:r>
          </a:p>
        </p:txBody>
      </p:sp>
      <p:sp>
        <p:nvSpPr>
          <p:cNvPr id="9232" name="Text Box 16">
            <a:extLst>
              <a:ext uri="{FF2B5EF4-FFF2-40B4-BE49-F238E27FC236}">
                <a16:creationId xmlns:a16="http://schemas.microsoft.com/office/drawing/2014/main" id="{F6B912AC-29A7-1471-0F48-46E64DBC393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82613" y="3046413"/>
            <a:ext cx="16033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3200" b="1">
                <a:effectLst/>
                <a:ea typeface="华文仿宋" panose="02010600040101010101" pitchFamily="2" charset="-122"/>
              </a:rPr>
              <a:t>4</a:t>
            </a:r>
          </a:p>
        </p:txBody>
      </p:sp>
      <p:sp>
        <p:nvSpPr>
          <p:cNvPr id="542737" name="Line 17">
            <a:extLst>
              <a:ext uri="{FF2B5EF4-FFF2-40B4-BE49-F238E27FC236}">
                <a16:creationId xmlns:a16="http://schemas.microsoft.com/office/drawing/2014/main" id="{6B25E70D-0F9D-C6CF-E236-1873D72006CA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3721100" y="1882775"/>
            <a:ext cx="0" cy="1397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2738" name="Oval 18">
            <a:extLst>
              <a:ext uri="{FF2B5EF4-FFF2-40B4-BE49-F238E27FC236}">
                <a16:creationId xmlns:a16="http://schemas.microsoft.com/office/drawing/2014/main" id="{949953F8-4EE7-1B74-8843-F340B7E37B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2338" y="3246438"/>
            <a:ext cx="60325" cy="4603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2739" name="Line 19">
            <a:extLst>
              <a:ext uri="{FF2B5EF4-FFF2-40B4-BE49-F238E27FC236}">
                <a16:creationId xmlns:a16="http://schemas.microsoft.com/office/drawing/2014/main" id="{12D14D36-20D3-F0DC-FF6F-48F2D19420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4750" y="3275013"/>
            <a:ext cx="457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42740" name="Line 20">
            <a:extLst>
              <a:ext uri="{FF2B5EF4-FFF2-40B4-BE49-F238E27FC236}">
                <a16:creationId xmlns:a16="http://schemas.microsoft.com/office/drawing/2014/main" id="{1C32746B-14CD-8DEB-0567-9ECC98E8BAE5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949325" y="3141663"/>
            <a:ext cx="0" cy="1333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2741" name="Oval 21">
            <a:extLst>
              <a:ext uri="{FF2B5EF4-FFF2-40B4-BE49-F238E27FC236}">
                <a16:creationId xmlns:a16="http://schemas.microsoft.com/office/drawing/2014/main" id="{C6BFFDB2-5AEA-85BA-B8B6-4080AC951B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94113" y="3252788"/>
            <a:ext cx="60325" cy="4603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2742" name="Oval 22">
            <a:extLst>
              <a:ext uri="{FF2B5EF4-FFF2-40B4-BE49-F238E27FC236}">
                <a16:creationId xmlns:a16="http://schemas.microsoft.com/office/drawing/2014/main" id="{BA8978B9-5FC1-446A-3F28-67EF2A0A12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79825" y="1865313"/>
            <a:ext cx="79375" cy="603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2743" name="Oval 23">
            <a:extLst>
              <a:ext uri="{FF2B5EF4-FFF2-40B4-BE49-F238E27FC236}">
                <a16:creationId xmlns:a16="http://schemas.microsoft.com/office/drawing/2014/main" id="{999650D5-E428-DBF7-9AD7-5F55B4BD30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9638" y="3124200"/>
            <a:ext cx="60325" cy="46038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2744" name="Rectangle 24">
            <a:extLst>
              <a:ext uri="{FF2B5EF4-FFF2-40B4-BE49-F238E27FC236}">
                <a16:creationId xmlns:a16="http://schemas.microsoft.com/office/drawing/2014/main" id="{BD88054F-E718-2B21-71FC-CFCDA6B55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2827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非理想因素：</a:t>
            </a:r>
          </a:p>
        </p:txBody>
      </p:sp>
      <p:grpSp>
        <p:nvGrpSpPr>
          <p:cNvPr id="2" name="Group 25">
            <a:extLst>
              <a:ext uri="{FF2B5EF4-FFF2-40B4-BE49-F238E27FC236}">
                <a16:creationId xmlns:a16="http://schemas.microsoft.com/office/drawing/2014/main" id="{759BEA8B-E6E7-ECB1-89D8-B325A6934A37}"/>
              </a:ext>
            </a:extLst>
          </p:cNvPr>
          <p:cNvGrpSpPr>
            <a:grpSpLocks/>
          </p:cNvGrpSpPr>
          <p:nvPr/>
        </p:nvGrpSpPr>
        <p:grpSpPr bwMode="auto">
          <a:xfrm>
            <a:off x="5126038" y="3359150"/>
            <a:ext cx="4017962" cy="579438"/>
            <a:chOff x="3277" y="2880"/>
            <a:chExt cx="2531" cy="486"/>
          </a:xfrm>
        </p:grpSpPr>
        <p:sp>
          <p:nvSpPr>
            <p:cNvPr id="9251" name="Rectangle 26">
              <a:extLst>
                <a:ext uri="{FF2B5EF4-FFF2-40B4-BE49-F238E27FC236}">
                  <a16:creationId xmlns:a16="http://schemas.microsoft.com/office/drawing/2014/main" id="{3CED77BC-6FC7-5A09-3719-E49775BCC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880"/>
              <a:ext cx="2352" cy="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200" b="1">
                  <a:effectLst/>
                  <a:ea typeface="华文仿宋" panose="02010600040101010101" pitchFamily="2" charset="-122"/>
                </a:rPr>
                <a:t>给水泵不可逆</a:t>
              </a:r>
            </a:p>
          </p:txBody>
        </p:sp>
        <p:pic>
          <p:nvPicPr>
            <p:cNvPr id="9252" name="Picture 27" descr="BD21308_">
              <a:extLst>
                <a:ext uri="{FF2B5EF4-FFF2-40B4-BE49-F238E27FC236}">
                  <a16:creationId xmlns:a16="http://schemas.microsoft.com/office/drawing/2014/main" id="{A2680C05-4CE7-0155-DCE1-0D1AFACD2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7" y="3037"/>
              <a:ext cx="13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28">
            <a:extLst>
              <a:ext uri="{FF2B5EF4-FFF2-40B4-BE49-F238E27FC236}">
                <a16:creationId xmlns:a16="http://schemas.microsoft.com/office/drawing/2014/main" id="{14AE0657-6677-59C2-9739-EB1B9BD128B4}"/>
              </a:ext>
            </a:extLst>
          </p:cNvPr>
          <p:cNvGrpSpPr>
            <a:grpSpLocks/>
          </p:cNvGrpSpPr>
          <p:nvPr/>
        </p:nvGrpSpPr>
        <p:grpSpPr bwMode="auto">
          <a:xfrm>
            <a:off x="5126038" y="2782888"/>
            <a:ext cx="2598737" cy="579437"/>
            <a:chOff x="3229" y="1979"/>
            <a:chExt cx="1637" cy="486"/>
          </a:xfrm>
        </p:grpSpPr>
        <p:sp>
          <p:nvSpPr>
            <p:cNvPr id="9249" name="Rectangle 29">
              <a:extLst>
                <a:ext uri="{FF2B5EF4-FFF2-40B4-BE49-F238E27FC236}">
                  <a16:creationId xmlns:a16="http://schemas.microsoft.com/office/drawing/2014/main" id="{F326E9C3-11A5-D6C2-4E7E-D3CF20B7A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1979"/>
              <a:ext cx="1396" cy="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zh-CN" altLang="en-US" sz="3200" b="1">
                  <a:effectLst/>
                  <a:ea typeface="华文仿宋" panose="02010600040101010101" pitchFamily="2" charset="-122"/>
                </a:rPr>
                <a:t>汽机不可逆</a:t>
              </a:r>
            </a:p>
          </p:txBody>
        </p:sp>
        <p:pic>
          <p:nvPicPr>
            <p:cNvPr id="9250" name="Picture 30" descr="BD21308_">
              <a:extLst>
                <a:ext uri="{FF2B5EF4-FFF2-40B4-BE49-F238E27FC236}">
                  <a16:creationId xmlns:a16="http://schemas.microsoft.com/office/drawing/2014/main" id="{7114414F-6D93-109E-E10A-8C4D0DD068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9" y="2079"/>
              <a:ext cx="13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31">
            <a:extLst>
              <a:ext uri="{FF2B5EF4-FFF2-40B4-BE49-F238E27FC236}">
                <a16:creationId xmlns:a16="http://schemas.microsoft.com/office/drawing/2014/main" id="{BE44ED9C-7F92-0EF1-B5DF-EC102DEBE0A1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1854200"/>
            <a:ext cx="3657600" cy="1066800"/>
            <a:chOff x="3264" y="1200"/>
            <a:chExt cx="2304" cy="896"/>
          </a:xfrm>
        </p:grpSpPr>
        <p:sp>
          <p:nvSpPr>
            <p:cNvPr id="9247" name="Text Box 32">
              <a:extLst>
                <a:ext uri="{FF2B5EF4-FFF2-40B4-BE49-F238E27FC236}">
                  <a16:creationId xmlns:a16="http://schemas.microsoft.com/office/drawing/2014/main" id="{70E39303-475F-A885-59E9-5741177C21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6" y="1200"/>
              <a:ext cx="2122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 sz="3200" b="1">
                  <a:effectLst/>
                  <a:ea typeface="华文仿宋" panose="02010600040101010101" pitchFamily="2" charset="-122"/>
                </a:rPr>
                <a:t>蒸汽管道摩擦降压，散热</a:t>
              </a:r>
              <a:endParaRPr kumimoji="1" lang="zh-CN" altLang="en-US" sz="3200" b="1">
                <a:solidFill>
                  <a:schemeClr val="tx2"/>
                </a:solidFill>
                <a:effectLst/>
                <a:ea typeface="华文仿宋" panose="02010600040101010101" pitchFamily="2" charset="-122"/>
              </a:endParaRPr>
            </a:p>
          </p:txBody>
        </p:sp>
        <p:pic>
          <p:nvPicPr>
            <p:cNvPr id="9248" name="Picture 33" descr="BD21308_">
              <a:extLst>
                <a:ext uri="{FF2B5EF4-FFF2-40B4-BE49-F238E27FC236}">
                  <a16:creationId xmlns:a16="http://schemas.microsoft.com/office/drawing/2014/main" id="{413AF608-8008-BA0B-7AD0-2BC4808FE7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1344"/>
              <a:ext cx="13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42754" name="Oval 34">
            <a:extLst>
              <a:ext uri="{FF2B5EF4-FFF2-40B4-BE49-F238E27FC236}">
                <a16:creationId xmlns:a16="http://schemas.microsoft.com/office/drawing/2014/main" id="{4B339C23-8DE1-5D04-B546-6D1217A5E4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43350" y="3255963"/>
            <a:ext cx="60325" cy="44450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2755" name="Line 35">
            <a:extLst>
              <a:ext uri="{FF2B5EF4-FFF2-40B4-BE49-F238E27FC236}">
                <a16:creationId xmlns:a16="http://schemas.microsoft.com/office/drawing/2014/main" id="{CA15497B-6F85-2E82-C22F-FD609CCA06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1550" y="2214563"/>
            <a:ext cx="609600" cy="9144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542756" name="Line 36">
            <a:extLst>
              <a:ext uri="{FF2B5EF4-FFF2-40B4-BE49-F238E27FC236}">
                <a16:creationId xmlns:a16="http://schemas.microsoft.com/office/drawing/2014/main" id="{2704A761-AA1D-041B-EBAD-B4F079826B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00388" y="1879600"/>
            <a:ext cx="647700" cy="325438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2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2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2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2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33" grpId="0" animBg="1"/>
      <p:bldP spid="542734" grpId="0"/>
      <p:bldP spid="54274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5">
            <a:extLst>
              <a:ext uri="{FF2B5EF4-FFF2-40B4-BE49-F238E27FC236}">
                <a16:creationId xmlns:a16="http://schemas.microsoft.com/office/drawing/2014/main" id="{C206DC86-5ADD-C557-B01B-FD23166E6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269875"/>
            <a:ext cx="7772400" cy="619125"/>
          </a:xfrm>
        </p:spPr>
        <p:txBody>
          <a:bodyPr/>
          <a:lstStyle/>
          <a:p>
            <a:pPr algn="ctr" eaLnBrk="1" hangingPunct="1"/>
            <a:r>
              <a:rPr lang="zh-CN" altLang="en-US" sz="2800">
                <a:latin typeface="Times New Roman" panose="02020603050405020304" pitchFamily="18" charset="0"/>
                <a:ea typeface="华文仿宋" panose="02010600040101010101" pitchFamily="2" charset="-122"/>
              </a:rPr>
              <a:t>朗肯循环</a:t>
            </a:r>
            <a:r>
              <a:rPr kumimoji="1" lang="zh-CN" altLang="en-US" sz="2800">
                <a:latin typeface="Times New Roman" panose="02020603050405020304" pitchFamily="18" charset="0"/>
                <a:ea typeface="华文仿宋" panose="02010600040101010101" pitchFamily="2" charset="-122"/>
              </a:rPr>
              <a:t>与卡诺循环比较</a:t>
            </a:r>
          </a:p>
        </p:txBody>
      </p:sp>
      <p:sp>
        <p:nvSpPr>
          <p:cNvPr id="6148" name="Text Box 14">
            <a:extLst>
              <a:ext uri="{FF2B5EF4-FFF2-40B4-BE49-F238E27FC236}">
                <a16:creationId xmlns:a16="http://schemas.microsoft.com/office/drawing/2014/main" id="{C9CB2603-6559-8194-D1C3-C565C4201BC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648200" y="4164013"/>
            <a:ext cx="1762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2000" b="1" i="1">
                <a:solidFill>
                  <a:schemeClr val="tx2"/>
                </a:solidFill>
                <a:effectLst/>
                <a:ea typeface="华文仿宋" panose="02010600040101010101" pitchFamily="2" charset="-122"/>
              </a:rPr>
              <a:t>s</a:t>
            </a:r>
          </a:p>
        </p:txBody>
      </p:sp>
      <p:sp>
        <p:nvSpPr>
          <p:cNvPr id="6149" name="Text Box 15">
            <a:extLst>
              <a:ext uri="{FF2B5EF4-FFF2-40B4-BE49-F238E27FC236}">
                <a16:creationId xmlns:a16="http://schemas.microsoft.com/office/drawing/2014/main" id="{8980E5A9-3EE1-39E5-5069-10A51C54B00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79388" y="1422400"/>
            <a:ext cx="3286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2400" b="1" i="1">
                <a:solidFill>
                  <a:schemeClr val="tx2"/>
                </a:solidFill>
                <a:effectLst/>
                <a:ea typeface="华文仿宋" panose="02010600040101010101" pitchFamily="2" charset="-122"/>
              </a:rPr>
              <a:t>T</a:t>
            </a:r>
          </a:p>
        </p:txBody>
      </p:sp>
      <p:sp>
        <p:nvSpPr>
          <p:cNvPr id="6150" name="Text Box 16">
            <a:extLst>
              <a:ext uri="{FF2B5EF4-FFF2-40B4-BE49-F238E27FC236}">
                <a16:creationId xmlns:a16="http://schemas.microsoft.com/office/drawing/2014/main" id="{54006EAD-CD99-F4D9-F91B-4F89A1DB1E4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346450" y="2338388"/>
            <a:ext cx="1762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2400" b="1">
                <a:effectLst/>
                <a:ea typeface="华文仿宋" panose="02010600040101010101" pitchFamily="2" charset="-122"/>
              </a:rPr>
              <a:t>6</a:t>
            </a:r>
          </a:p>
        </p:txBody>
      </p:sp>
      <p:sp>
        <p:nvSpPr>
          <p:cNvPr id="6151" name="Text Box 17">
            <a:extLst>
              <a:ext uri="{FF2B5EF4-FFF2-40B4-BE49-F238E27FC236}">
                <a16:creationId xmlns:a16="http://schemas.microsoft.com/office/drawing/2014/main" id="{406ED268-1326-51CC-7F9E-EFFB8307DA0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3400" y="2914650"/>
            <a:ext cx="16351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2400" b="1">
                <a:effectLst/>
                <a:ea typeface="华文仿宋" panose="02010600040101010101" pitchFamily="2" charset="-122"/>
              </a:rPr>
              <a:t>4</a:t>
            </a:r>
          </a:p>
        </p:txBody>
      </p:sp>
      <p:sp>
        <p:nvSpPr>
          <p:cNvPr id="6152" name="Text Box 18">
            <a:extLst>
              <a:ext uri="{FF2B5EF4-FFF2-40B4-BE49-F238E27FC236}">
                <a16:creationId xmlns:a16="http://schemas.microsoft.com/office/drawing/2014/main" id="{F75D5DFF-8489-BA2D-2685-32C19EF294C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633788" y="3330575"/>
            <a:ext cx="17621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2400" b="1">
                <a:effectLst/>
                <a:ea typeface="华文仿宋" panose="02010600040101010101" pitchFamily="2" charset="-122"/>
              </a:rPr>
              <a:t>2</a:t>
            </a:r>
          </a:p>
        </p:txBody>
      </p:sp>
      <p:sp>
        <p:nvSpPr>
          <p:cNvPr id="6153" name="Text Box 19">
            <a:extLst>
              <a:ext uri="{FF2B5EF4-FFF2-40B4-BE49-F238E27FC236}">
                <a16:creationId xmlns:a16="http://schemas.microsoft.com/office/drawing/2014/main" id="{6872D431-0DB1-7554-CD36-F3AAFB51E5A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708400" y="1531938"/>
            <a:ext cx="17780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2400" b="1">
                <a:effectLst/>
                <a:ea typeface="华文仿宋" panose="02010600040101010101" pitchFamily="2" charset="-122"/>
              </a:rPr>
              <a:t>1</a:t>
            </a:r>
          </a:p>
        </p:txBody>
      </p:sp>
      <p:sp>
        <p:nvSpPr>
          <p:cNvPr id="352276" name="Line 20">
            <a:extLst>
              <a:ext uri="{FF2B5EF4-FFF2-40B4-BE49-F238E27FC236}">
                <a16:creationId xmlns:a16="http://schemas.microsoft.com/office/drawing/2014/main" id="{C1435695-026E-511E-4414-450626AE3694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73088" y="1535113"/>
            <a:ext cx="0" cy="2544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52277" name="Line 21">
            <a:extLst>
              <a:ext uri="{FF2B5EF4-FFF2-40B4-BE49-F238E27FC236}">
                <a16:creationId xmlns:a16="http://schemas.microsoft.com/office/drawing/2014/main" id="{316E03CE-B53F-88CE-57EC-4FDBC4C9C6CD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73088" y="4079875"/>
            <a:ext cx="43989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52278" name="Freeform 22">
            <a:extLst>
              <a:ext uri="{FF2B5EF4-FFF2-40B4-BE49-F238E27FC236}">
                <a16:creationId xmlns:a16="http://schemas.microsoft.com/office/drawing/2014/main" id="{C99C6B83-686D-68AE-95EF-D558C0C4B959}"/>
              </a:ext>
            </a:extLst>
          </p:cNvPr>
          <p:cNvSpPr>
            <a:spLocks noChangeAspect="1"/>
          </p:cNvSpPr>
          <p:nvPr/>
        </p:nvSpPr>
        <p:spPr bwMode="auto">
          <a:xfrm>
            <a:off x="576263" y="1854200"/>
            <a:ext cx="4071937" cy="1803400"/>
          </a:xfrm>
          <a:custGeom>
            <a:avLst/>
            <a:gdLst/>
            <a:ahLst/>
            <a:cxnLst>
              <a:cxn ang="0">
                <a:pos x="0" y="2678"/>
              </a:cxn>
              <a:cxn ang="0">
                <a:pos x="720" y="1586"/>
              </a:cxn>
              <a:cxn ang="0">
                <a:pos x="1080" y="806"/>
              </a:cxn>
              <a:cxn ang="0">
                <a:pos x="1260" y="494"/>
              </a:cxn>
              <a:cxn ang="0">
                <a:pos x="1620" y="182"/>
              </a:cxn>
              <a:cxn ang="0">
                <a:pos x="1980" y="26"/>
              </a:cxn>
              <a:cxn ang="0">
                <a:pos x="2340" y="26"/>
              </a:cxn>
              <a:cxn ang="0">
                <a:pos x="2700" y="182"/>
              </a:cxn>
              <a:cxn ang="0">
                <a:pos x="3240" y="650"/>
              </a:cxn>
              <a:cxn ang="0">
                <a:pos x="3780" y="1430"/>
              </a:cxn>
              <a:cxn ang="0">
                <a:pos x="4320" y="2054"/>
              </a:cxn>
              <a:cxn ang="0">
                <a:pos x="4860" y="2522"/>
              </a:cxn>
              <a:cxn ang="0">
                <a:pos x="5220" y="2678"/>
              </a:cxn>
            </a:cxnLst>
            <a:rect l="0" t="0" r="r" b="b"/>
            <a:pathLst>
              <a:path w="5220" h="2678">
                <a:moveTo>
                  <a:pt x="0" y="2678"/>
                </a:moveTo>
                <a:cubicBezTo>
                  <a:pt x="270" y="2288"/>
                  <a:pt x="540" y="1898"/>
                  <a:pt x="720" y="1586"/>
                </a:cubicBezTo>
                <a:cubicBezTo>
                  <a:pt x="900" y="1274"/>
                  <a:pt x="990" y="988"/>
                  <a:pt x="1080" y="806"/>
                </a:cubicBezTo>
                <a:cubicBezTo>
                  <a:pt x="1170" y="624"/>
                  <a:pt x="1170" y="598"/>
                  <a:pt x="1260" y="494"/>
                </a:cubicBezTo>
                <a:cubicBezTo>
                  <a:pt x="1350" y="390"/>
                  <a:pt x="1500" y="260"/>
                  <a:pt x="1620" y="182"/>
                </a:cubicBezTo>
                <a:cubicBezTo>
                  <a:pt x="1740" y="104"/>
                  <a:pt x="1860" y="52"/>
                  <a:pt x="1980" y="26"/>
                </a:cubicBezTo>
                <a:cubicBezTo>
                  <a:pt x="2100" y="0"/>
                  <a:pt x="2220" y="0"/>
                  <a:pt x="2340" y="26"/>
                </a:cubicBezTo>
                <a:cubicBezTo>
                  <a:pt x="2460" y="52"/>
                  <a:pt x="2550" y="78"/>
                  <a:pt x="2700" y="182"/>
                </a:cubicBezTo>
                <a:cubicBezTo>
                  <a:pt x="2850" y="286"/>
                  <a:pt x="3060" y="442"/>
                  <a:pt x="3240" y="650"/>
                </a:cubicBezTo>
                <a:cubicBezTo>
                  <a:pt x="3420" y="858"/>
                  <a:pt x="3600" y="1196"/>
                  <a:pt x="3780" y="1430"/>
                </a:cubicBezTo>
                <a:cubicBezTo>
                  <a:pt x="3960" y="1664"/>
                  <a:pt x="4140" y="1872"/>
                  <a:pt x="4320" y="2054"/>
                </a:cubicBezTo>
                <a:cubicBezTo>
                  <a:pt x="4500" y="2236"/>
                  <a:pt x="4710" y="2418"/>
                  <a:pt x="4860" y="2522"/>
                </a:cubicBezTo>
                <a:cubicBezTo>
                  <a:pt x="5010" y="2626"/>
                  <a:pt x="5115" y="2652"/>
                  <a:pt x="5220" y="2678"/>
                </a:cubicBezTo>
              </a:path>
            </a:pathLst>
          </a:custGeom>
          <a:noFill/>
          <a:ln w="254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52281" name="Object 25">
            <a:extLst>
              <a:ext uri="{FF2B5EF4-FFF2-40B4-BE49-F238E27FC236}">
                <a16:creationId xmlns:a16="http://schemas.microsoft.com/office/drawing/2014/main" id="{834D1CFF-6BBC-3079-CD72-CDF59CA1F5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1363" y="1493838"/>
          <a:ext cx="373062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4880" imgH="164880" progId="Equation.DSMT4">
                  <p:embed/>
                </p:oleObj>
              </mc:Choice>
              <mc:Fallback>
                <p:oleObj name="Equation" r:id="rId3" imgW="164880" imgH="16488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1493838"/>
                        <a:ext cx="373062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82" name="Line 26">
            <a:extLst>
              <a:ext uri="{FF2B5EF4-FFF2-40B4-BE49-F238E27FC236}">
                <a16:creationId xmlns:a16="http://schemas.microsoft.com/office/drawing/2014/main" id="{AD9899FA-13BA-A917-E394-8EFD205A6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8" y="1925638"/>
            <a:ext cx="281146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cxnSp>
        <p:nvCxnSpPr>
          <p:cNvPr id="352283" name="AutoShape 27">
            <a:extLst>
              <a:ext uri="{FF2B5EF4-FFF2-40B4-BE49-F238E27FC236}">
                <a16:creationId xmlns:a16="http://schemas.microsoft.com/office/drawing/2014/main" id="{48BC7E86-89CF-B357-DA88-E5537AB2D9DA}"/>
              </a:ext>
            </a:extLst>
          </p:cNvPr>
          <p:cNvCxnSpPr>
            <a:cxnSpLocks noChangeShapeType="1"/>
            <a:endCxn id="352307" idx="4"/>
          </p:cNvCxnSpPr>
          <p:nvPr/>
        </p:nvCxnSpPr>
        <p:spPr bwMode="auto">
          <a:xfrm>
            <a:off x="827088" y="1925638"/>
            <a:ext cx="11112" cy="1427162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2284" name="Line 28">
            <a:extLst>
              <a:ext uri="{FF2B5EF4-FFF2-40B4-BE49-F238E27FC236}">
                <a16:creationId xmlns:a16="http://schemas.microsoft.com/office/drawing/2014/main" id="{A0C00998-E435-9B93-6288-E7BD1B6B32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3713" y="2070100"/>
            <a:ext cx="10795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52285" name="Line 29">
            <a:extLst>
              <a:ext uri="{FF2B5EF4-FFF2-40B4-BE49-F238E27FC236}">
                <a16:creationId xmlns:a16="http://schemas.microsoft.com/office/drawing/2014/main" id="{E6CB6B2E-A475-BAB6-1E22-BEA0B9AD7A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3" y="2070100"/>
            <a:ext cx="0" cy="12842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52286" name="Line 30">
            <a:extLst>
              <a:ext uri="{FF2B5EF4-FFF2-40B4-BE49-F238E27FC236}">
                <a16:creationId xmlns:a16="http://schemas.microsoft.com/office/drawing/2014/main" id="{0DFD133E-030F-319B-FD64-1EF45764A5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3713" y="2070100"/>
            <a:ext cx="0" cy="12842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52287" name="Text Box 31">
            <a:extLst>
              <a:ext uri="{FF2B5EF4-FFF2-40B4-BE49-F238E27FC236}">
                <a16:creationId xmlns:a16="http://schemas.microsoft.com/office/drawing/2014/main" id="{5DDF9FD8-9DD0-7379-CFDF-97CB2B618B0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895600" y="1874838"/>
            <a:ext cx="501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2400" b="1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10</a:t>
            </a:r>
          </a:p>
        </p:txBody>
      </p:sp>
      <p:sp>
        <p:nvSpPr>
          <p:cNvPr id="352288" name="Text Box 32">
            <a:extLst>
              <a:ext uri="{FF2B5EF4-FFF2-40B4-BE49-F238E27FC236}">
                <a16:creationId xmlns:a16="http://schemas.microsoft.com/office/drawing/2014/main" id="{AA5A4F99-7C35-2C18-8568-D0D65A8EC77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403350" y="1854200"/>
            <a:ext cx="3429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2400" b="1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9</a:t>
            </a:r>
          </a:p>
        </p:txBody>
      </p:sp>
      <p:sp>
        <p:nvSpPr>
          <p:cNvPr id="352289" name="Text Box 33">
            <a:extLst>
              <a:ext uri="{FF2B5EF4-FFF2-40B4-BE49-F238E27FC236}">
                <a16:creationId xmlns:a16="http://schemas.microsoft.com/office/drawing/2014/main" id="{FDB2C940-459A-3B05-B55D-367A8532AFA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143000" y="3305175"/>
            <a:ext cx="271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2400" b="1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8</a:t>
            </a:r>
          </a:p>
        </p:txBody>
      </p:sp>
      <p:sp>
        <p:nvSpPr>
          <p:cNvPr id="352290" name="Text Box 34">
            <a:extLst>
              <a:ext uri="{FF2B5EF4-FFF2-40B4-BE49-F238E27FC236}">
                <a16:creationId xmlns:a16="http://schemas.microsoft.com/office/drawing/2014/main" id="{D017DB3E-0526-B610-2F82-05ECB9D1170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200400" y="3305175"/>
            <a:ext cx="1762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2400" b="1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7</a:t>
            </a:r>
          </a:p>
        </p:txBody>
      </p:sp>
      <p:sp>
        <p:nvSpPr>
          <p:cNvPr id="6166" name="Text Box 35">
            <a:extLst>
              <a:ext uri="{FF2B5EF4-FFF2-40B4-BE49-F238E27FC236}">
                <a16:creationId xmlns:a16="http://schemas.microsoft.com/office/drawing/2014/main" id="{6017C576-87D4-7C21-609E-83EE1ED1170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990600" y="2281238"/>
            <a:ext cx="1762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2400" b="1">
                <a:effectLst/>
                <a:ea typeface="华文仿宋" panose="02010600040101010101" pitchFamily="2" charset="-122"/>
              </a:rPr>
              <a:t>5</a:t>
            </a:r>
          </a:p>
        </p:txBody>
      </p:sp>
      <p:sp>
        <p:nvSpPr>
          <p:cNvPr id="6167" name="Text Box 36">
            <a:extLst>
              <a:ext uri="{FF2B5EF4-FFF2-40B4-BE49-F238E27FC236}">
                <a16:creationId xmlns:a16="http://schemas.microsoft.com/office/drawing/2014/main" id="{8A9825BB-7559-ED15-9468-0CE627846BB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62000" y="3367088"/>
            <a:ext cx="1762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2400" b="1">
                <a:effectLst/>
                <a:ea typeface="华文仿宋" panose="02010600040101010101" pitchFamily="2" charset="-122"/>
              </a:rPr>
              <a:t>3</a:t>
            </a:r>
          </a:p>
        </p:txBody>
      </p:sp>
      <p:sp>
        <p:nvSpPr>
          <p:cNvPr id="352293" name="Line 37">
            <a:extLst>
              <a:ext uri="{FF2B5EF4-FFF2-40B4-BE49-F238E27FC236}">
                <a16:creationId xmlns:a16="http://schemas.microsoft.com/office/drawing/2014/main" id="{2B144941-BA61-4976-3378-FE20BA3305C8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820738" y="3338513"/>
            <a:ext cx="2832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52294" name="Line 38">
            <a:extLst>
              <a:ext uri="{FF2B5EF4-FFF2-40B4-BE49-F238E27FC236}">
                <a16:creationId xmlns:a16="http://schemas.microsoft.com/office/drawing/2014/main" id="{C5BCC2BF-27E2-C43C-E507-53A8069753EE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3657600" y="1916113"/>
            <a:ext cx="0" cy="14255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6170" name="Group 61">
            <a:extLst>
              <a:ext uri="{FF2B5EF4-FFF2-40B4-BE49-F238E27FC236}">
                <a16:creationId xmlns:a16="http://schemas.microsoft.com/office/drawing/2014/main" id="{79D4CF15-92AE-C5FD-C692-CD7E9BAA8491}"/>
              </a:ext>
            </a:extLst>
          </p:cNvPr>
          <p:cNvGrpSpPr>
            <a:grpSpLocks/>
          </p:cNvGrpSpPr>
          <p:nvPr/>
        </p:nvGrpSpPr>
        <p:grpSpPr bwMode="auto">
          <a:xfrm>
            <a:off x="820738" y="1925638"/>
            <a:ext cx="2830512" cy="1282700"/>
            <a:chOff x="757" y="1962"/>
            <a:chExt cx="1783" cy="1076"/>
          </a:xfrm>
        </p:grpSpPr>
        <p:sp>
          <p:nvSpPr>
            <p:cNvPr id="352279" name="Line 23">
              <a:extLst>
                <a:ext uri="{FF2B5EF4-FFF2-40B4-BE49-F238E27FC236}">
                  <a16:creationId xmlns:a16="http://schemas.microsoft.com/office/drawing/2014/main" id="{EC101A37-30DF-7898-11F0-E7CC9C0D2FB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288" y="1962"/>
              <a:ext cx="252" cy="4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2295" name="Line 39">
              <a:extLst>
                <a:ext uri="{FF2B5EF4-FFF2-40B4-BE49-F238E27FC236}">
                  <a16:creationId xmlns:a16="http://schemas.microsoft.com/office/drawing/2014/main" id="{18C280AB-AA7C-35A9-EF26-141464006AC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104" y="2448"/>
              <a:ext cx="1189" cy="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2303" name="Line 47">
              <a:extLst>
                <a:ext uri="{FF2B5EF4-FFF2-40B4-BE49-F238E27FC236}">
                  <a16:creationId xmlns:a16="http://schemas.microsoft.com/office/drawing/2014/main" id="{8CE139BF-6B9D-2839-4769-0FA2C731B98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757" y="2421"/>
              <a:ext cx="349" cy="6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52304" name="Oval 48">
            <a:extLst>
              <a:ext uri="{FF2B5EF4-FFF2-40B4-BE49-F238E27FC236}">
                <a16:creationId xmlns:a16="http://schemas.microsoft.com/office/drawing/2014/main" id="{3890F379-1511-2B13-D4CF-9A0186344E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30613" y="3313113"/>
            <a:ext cx="61912" cy="4603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52305" name="Oval 49">
            <a:extLst>
              <a:ext uri="{FF2B5EF4-FFF2-40B4-BE49-F238E27FC236}">
                <a16:creationId xmlns:a16="http://schemas.microsoft.com/office/drawing/2014/main" id="{D4A92507-67E2-4145-21AD-5E5C505A47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17913" y="1898650"/>
            <a:ext cx="60325" cy="476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52306" name="Oval 50">
            <a:extLst>
              <a:ext uri="{FF2B5EF4-FFF2-40B4-BE49-F238E27FC236}">
                <a16:creationId xmlns:a16="http://schemas.microsoft.com/office/drawing/2014/main" id="{7448784C-49C8-CD0F-C4EF-44ACC263F1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24213" y="2459038"/>
            <a:ext cx="60325" cy="4603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52307" name="Oval 51">
            <a:extLst>
              <a:ext uri="{FF2B5EF4-FFF2-40B4-BE49-F238E27FC236}">
                <a16:creationId xmlns:a16="http://schemas.microsoft.com/office/drawing/2014/main" id="{A24DDAD0-8B5A-698F-12C7-CCC852850B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6450" y="3306763"/>
            <a:ext cx="61913" cy="4603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52308" name="Line 52">
            <a:extLst>
              <a:ext uri="{FF2B5EF4-FFF2-40B4-BE49-F238E27FC236}">
                <a16:creationId xmlns:a16="http://schemas.microsoft.com/office/drawing/2014/main" id="{097FDD34-1876-0518-9F40-4DD82251C814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835025" y="3198813"/>
            <a:ext cx="0" cy="13493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52309" name="Oval 53">
            <a:extLst>
              <a:ext uri="{FF2B5EF4-FFF2-40B4-BE49-F238E27FC236}">
                <a16:creationId xmlns:a16="http://schemas.microsoft.com/office/drawing/2014/main" id="{6C031BCB-5B5E-D557-B0F0-D85B480D8D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6675" y="2457450"/>
            <a:ext cx="61913" cy="46038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52310" name="Oval 54">
            <a:extLst>
              <a:ext uri="{FF2B5EF4-FFF2-40B4-BE49-F238E27FC236}">
                <a16:creationId xmlns:a16="http://schemas.microsoft.com/office/drawing/2014/main" id="{C94F6D8A-C267-7947-90B0-9A335DAEA1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3275" y="3182938"/>
            <a:ext cx="61913" cy="4445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52311" name="Text Box 55">
            <a:extLst>
              <a:ext uri="{FF2B5EF4-FFF2-40B4-BE49-F238E27FC236}">
                <a16:creationId xmlns:a16="http://schemas.microsoft.com/office/drawing/2014/main" id="{2B7ABF04-8F4B-6CB3-5884-5F6B6670B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206500"/>
            <a:ext cx="4114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FF0000"/>
                </a:solidFill>
                <a:effectLst/>
                <a:ea typeface="华文仿宋" panose="02010600040101010101" pitchFamily="2" charset="-122"/>
                <a:sym typeface="Symbol" panose="05050102010706020507" pitchFamily="18" charset="2"/>
              </a:rPr>
              <a:t> </a:t>
            </a:r>
            <a:r>
              <a:rPr kumimoji="1" lang="en-US" altLang="zh-CN" sz="2000" b="1" i="1">
                <a:solidFill>
                  <a:srgbClr val="FF0000"/>
                </a:solidFill>
                <a:effectLst/>
                <a:ea typeface="华文仿宋" panose="0201060004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000" b="1" i="1">
                <a:effectLst/>
                <a:ea typeface="华文仿宋" panose="02010600040101010101" pitchFamily="2" charset="-122"/>
              </a:rPr>
              <a:t>q</a:t>
            </a:r>
            <a:r>
              <a:rPr kumimoji="1" lang="en-US" altLang="zh-CN" sz="2000" b="1" baseline="-25000">
                <a:effectLst/>
                <a:ea typeface="华文仿宋" panose="02010600040101010101" pitchFamily="2" charset="-122"/>
              </a:rPr>
              <a:t>2</a:t>
            </a:r>
            <a:r>
              <a:rPr kumimoji="1" lang="zh-CN" altLang="en-US" sz="2000" b="1">
                <a:effectLst/>
                <a:ea typeface="华文仿宋" panose="02010600040101010101" pitchFamily="2" charset="-122"/>
              </a:rPr>
              <a:t>相同； </a:t>
            </a:r>
            <a:r>
              <a:rPr kumimoji="1" lang="zh-CN" altLang="en-US" sz="2000" b="1">
                <a:solidFill>
                  <a:srgbClr val="FF0000"/>
                </a:solidFill>
                <a:effectLst/>
                <a:ea typeface="华文仿宋" panose="02010600040101010101" pitchFamily="2" charset="-122"/>
                <a:sym typeface="Symbol" panose="05050102010706020507" pitchFamily="18" charset="2"/>
              </a:rPr>
              <a:t> </a:t>
            </a:r>
            <a:r>
              <a:rPr kumimoji="1" lang="en-US" altLang="zh-CN" sz="2000" b="1" i="1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q</a:t>
            </a:r>
            <a:r>
              <a:rPr kumimoji="1" lang="en-US" altLang="zh-CN" sz="2000" b="1" baseline="-25000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1</a:t>
            </a:r>
            <a:r>
              <a:rPr kumimoji="1" lang="zh-CN" altLang="en-US" sz="2000" b="1" baseline="-25000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卡诺</a:t>
            </a:r>
            <a:r>
              <a:rPr kumimoji="1" lang="en-US" altLang="zh-CN" sz="2000" b="1">
                <a:effectLst/>
                <a:ea typeface="华文仿宋" panose="02010600040101010101" pitchFamily="2" charset="-122"/>
              </a:rPr>
              <a:t>&gt;</a:t>
            </a:r>
            <a:r>
              <a:rPr kumimoji="1" lang="en-US" altLang="zh-CN" sz="2000" b="1" baseline="-25000">
                <a:effectLst/>
                <a:ea typeface="华文仿宋" panose="02010600040101010101" pitchFamily="2" charset="-122"/>
              </a:rPr>
              <a:t> </a:t>
            </a:r>
            <a:r>
              <a:rPr kumimoji="1" lang="en-US" altLang="zh-CN" sz="2000" b="1" i="1">
                <a:effectLst/>
                <a:ea typeface="华文仿宋" panose="02010600040101010101" pitchFamily="2" charset="-122"/>
              </a:rPr>
              <a:t>q</a:t>
            </a:r>
            <a:r>
              <a:rPr kumimoji="1" lang="en-US" altLang="zh-CN" sz="2000" b="1" baseline="-25000">
                <a:effectLst/>
                <a:ea typeface="华文仿宋" panose="02010600040101010101" pitchFamily="2" charset="-122"/>
              </a:rPr>
              <a:t>1</a:t>
            </a:r>
            <a:r>
              <a:rPr kumimoji="1" lang="zh-CN" altLang="en-US" sz="2000" b="1" baseline="-25000">
                <a:effectLst/>
                <a:ea typeface="华文仿宋" panose="02010600040101010101" pitchFamily="2" charset="-122"/>
              </a:rPr>
              <a:t>朗肯</a:t>
            </a:r>
          </a:p>
          <a:p>
            <a:pPr lvl="1" eaLnBrk="1" hangingPunct="1"/>
            <a:r>
              <a:rPr kumimoji="1" lang="zh-CN" altLang="en-US" sz="2000" b="1">
                <a:effectLst/>
                <a:ea typeface="华文仿宋" panose="02010600040101010101" pitchFamily="2" charset="-122"/>
              </a:rPr>
              <a:t> </a:t>
            </a:r>
            <a:r>
              <a:rPr kumimoji="1" lang="zh-CN" altLang="en-US" sz="2000" b="1">
                <a:solidFill>
                  <a:srgbClr val="FF0000"/>
                </a:solidFill>
                <a:effectLst/>
                <a:ea typeface="华文仿宋" panose="02010600040101010101" pitchFamily="2" charset="-122"/>
                <a:sym typeface="Symbol" panose="05050102010706020507" pitchFamily="18" charset="2"/>
              </a:rPr>
              <a:t></a:t>
            </a:r>
            <a:r>
              <a:rPr kumimoji="1" lang="zh-CN" altLang="en-US" sz="2000" b="1">
                <a:effectLst/>
                <a:ea typeface="华文仿宋" panose="02010600040101010101" pitchFamily="2" charset="-122"/>
              </a:rPr>
              <a:t> </a:t>
            </a:r>
            <a:r>
              <a:rPr kumimoji="1" lang="zh-CN" altLang="en-US" sz="2000" b="1" i="1">
                <a:effectLst/>
                <a:ea typeface="华文仿宋" panose="02010600040101010101" pitchFamily="2" charset="-122"/>
                <a:sym typeface="Symbol" panose="05050102010706020507" pitchFamily="18" charset="2"/>
              </a:rPr>
              <a:t></a:t>
            </a:r>
            <a:r>
              <a:rPr kumimoji="1" lang="zh-CN" altLang="en-US" sz="2000" b="1" baseline="-25000">
                <a:effectLst/>
                <a:ea typeface="华文仿宋" panose="02010600040101010101" pitchFamily="2" charset="-122"/>
              </a:rPr>
              <a:t>卡诺</a:t>
            </a:r>
            <a:r>
              <a:rPr kumimoji="1" lang="en-US" altLang="zh-CN" sz="2000" b="1">
                <a:effectLst/>
                <a:ea typeface="华文仿宋" panose="02010600040101010101" pitchFamily="2" charset="-122"/>
              </a:rPr>
              <a:t>&gt; </a:t>
            </a:r>
            <a:r>
              <a:rPr kumimoji="1" lang="en-US" altLang="zh-CN" sz="2000" b="1" i="1">
                <a:effectLst/>
                <a:ea typeface="华文仿宋" panose="02010600040101010101" pitchFamily="2" charset="-122"/>
                <a:sym typeface="Symbol" panose="05050102010706020507" pitchFamily="18" charset="2"/>
              </a:rPr>
              <a:t></a:t>
            </a:r>
            <a:r>
              <a:rPr kumimoji="1" lang="en-US" altLang="zh-CN" sz="2000" b="1" i="1" baseline="-25000">
                <a:effectLst/>
                <a:ea typeface="华文仿宋" panose="02010600040101010101" pitchFamily="2" charset="-122"/>
              </a:rPr>
              <a:t> </a:t>
            </a:r>
            <a:r>
              <a:rPr kumimoji="1" lang="zh-CN" altLang="en-US" sz="2000" b="1" baseline="-25000">
                <a:effectLst/>
                <a:ea typeface="华文仿宋" panose="02010600040101010101" pitchFamily="2" charset="-122"/>
              </a:rPr>
              <a:t>朗肯</a:t>
            </a:r>
            <a:r>
              <a:rPr kumimoji="1" lang="zh-CN" altLang="en-US" sz="2000" b="1">
                <a:effectLst/>
                <a:ea typeface="华文仿宋" panose="02010600040101010101" pitchFamily="2" charset="-122"/>
              </a:rPr>
              <a:t>；</a:t>
            </a:r>
            <a:r>
              <a:rPr kumimoji="1" lang="zh-CN" altLang="en-US" sz="2000" b="1" baseline="-25000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 </a:t>
            </a:r>
            <a:r>
              <a:rPr kumimoji="1" lang="zh-CN" altLang="en-US" sz="2000" b="1">
                <a:solidFill>
                  <a:srgbClr val="FF0000"/>
                </a:solidFill>
                <a:effectLst/>
                <a:ea typeface="华文仿宋" panose="02010600040101010101" pitchFamily="2" charset="-122"/>
                <a:sym typeface="Symbol" panose="05050102010706020507" pitchFamily="18" charset="2"/>
              </a:rPr>
              <a:t></a:t>
            </a:r>
            <a:r>
              <a:rPr kumimoji="1" lang="zh-CN" altLang="en-US" sz="2000" b="1">
                <a:effectLst/>
                <a:ea typeface="华文仿宋" panose="02010600040101010101" pitchFamily="2" charset="-122"/>
              </a:rPr>
              <a:t>等温吸热</a:t>
            </a:r>
            <a:r>
              <a:rPr kumimoji="1" lang="en-US" altLang="zh-CN" sz="2000" b="1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4’1</a:t>
            </a:r>
            <a:r>
              <a:rPr kumimoji="1" lang="zh-CN" altLang="en-US" sz="2000" b="1">
                <a:effectLst/>
                <a:ea typeface="华文仿宋" panose="02010600040101010101" pitchFamily="2" charset="-122"/>
              </a:rPr>
              <a:t>难实现</a:t>
            </a:r>
          </a:p>
        </p:txBody>
      </p:sp>
      <p:sp>
        <p:nvSpPr>
          <p:cNvPr id="352312" name="Text Box 56">
            <a:extLst>
              <a:ext uri="{FF2B5EF4-FFF2-40B4-BE49-F238E27FC236}">
                <a16:creationId xmlns:a16="http://schemas.microsoft.com/office/drawing/2014/main" id="{81F31CE1-A458-ACA9-C24F-7AB79E072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3798888"/>
            <a:ext cx="3352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FF0000"/>
                </a:solidFill>
                <a:effectLst/>
                <a:ea typeface="华文仿宋" panose="02010600040101010101" pitchFamily="2" charset="-122"/>
                <a:sym typeface="Symbol" panose="05050102010706020507" pitchFamily="18" charset="2"/>
              </a:rPr>
              <a:t></a:t>
            </a:r>
            <a:r>
              <a:rPr kumimoji="1" lang="en-US" altLang="zh-CN" sz="2000" b="1">
                <a:effectLst/>
                <a:ea typeface="华文仿宋" panose="02010600040101010101" pitchFamily="2" charset="-122"/>
              </a:rPr>
              <a:t> </a:t>
            </a:r>
            <a:r>
              <a:rPr kumimoji="1" lang="en-US" altLang="zh-CN" sz="2000" b="1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11</a:t>
            </a:r>
            <a:r>
              <a:rPr kumimoji="1" lang="zh-CN" altLang="en-US" sz="2000" b="1">
                <a:effectLst/>
                <a:ea typeface="华文仿宋" panose="02010600040101010101" pitchFamily="2" charset="-122"/>
              </a:rPr>
              <a:t>点</a:t>
            </a:r>
            <a:r>
              <a:rPr kumimoji="1" lang="en-US" altLang="zh-CN" sz="2000" b="1" i="1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x</a:t>
            </a:r>
            <a:r>
              <a:rPr kumimoji="1" lang="zh-CN" altLang="en-US" sz="2000" b="1">
                <a:effectLst/>
                <a:ea typeface="华文仿宋" panose="02010600040101010101" pitchFamily="2" charset="-122"/>
              </a:rPr>
              <a:t>太小</a:t>
            </a:r>
            <a:r>
              <a:rPr kumimoji="1" lang="en-US" altLang="zh-CN" sz="2000" b="1">
                <a:effectLst/>
                <a:ea typeface="华文仿宋" panose="02010600040101010101" pitchFamily="2" charset="-122"/>
              </a:rPr>
              <a:t>,</a:t>
            </a:r>
            <a:r>
              <a:rPr kumimoji="1" lang="zh-CN" altLang="en-US" sz="2000" b="1">
                <a:effectLst/>
                <a:ea typeface="华文仿宋" panose="02010600040101010101" pitchFamily="2" charset="-122"/>
              </a:rPr>
              <a:t>不利于汽机强度； </a:t>
            </a:r>
            <a:r>
              <a:rPr kumimoji="1" lang="zh-CN" altLang="en-US" sz="2000" b="1">
                <a:solidFill>
                  <a:srgbClr val="FF0000"/>
                </a:solidFill>
                <a:effectLst/>
                <a:ea typeface="华文仿宋" panose="02010600040101010101" pitchFamily="2" charset="-122"/>
                <a:sym typeface="Symbol" panose="05050102010706020507" pitchFamily="18" charset="2"/>
              </a:rPr>
              <a:t></a:t>
            </a:r>
            <a:r>
              <a:rPr kumimoji="1" lang="zh-CN" altLang="en-US" sz="2000" b="1">
                <a:effectLst/>
                <a:ea typeface="华文仿宋" panose="02010600040101010101" pitchFamily="2" charset="-122"/>
              </a:rPr>
              <a:t> </a:t>
            </a:r>
            <a:r>
              <a:rPr kumimoji="1" lang="en-US" altLang="zh-CN" sz="2000" b="1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12-9</a:t>
            </a:r>
            <a:r>
              <a:rPr kumimoji="1" lang="zh-CN" altLang="en-US" sz="2000" b="1">
                <a:effectLst/>
                <a:ea typeface="华文仿宋" panose="02010600040101010101" pitchFamily="2" charset="-122"/>
              </a:rPr>
              <a:t>两相区难压缩；</a:t>
            </a:r>
          </a:p>
          <a:p>
            <a:pPr eaLnBrk="1" hangingPunct="1"/>
            <a:r>
              <a:rPr kumimoji="1" lang="zh-CN" altLang="en-US" sz="2000" b="1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 </a:t>
            </a:r>
            <a:r>
              <a:rPr kumimoji="1" lang="zh-CN" altLang="en-US" sz="2000" b="1">
                <a:solidFill>
                  <a:srgbClr val="FF0000"/>
                </a:solidFill>
                <a:effectLst/>
                <a:ea typeface="华文仿宋" panose="02010600040101010101" pitchFamily="2" charset="-122"/>
                <a:sym typeface="Symbol" panose="05050102010706020507" pitchFamily="18" charset="2"/>
              </a:rPr>
              <a:t></a:t>
            </a:r>
            <a:r>
              <a:rPr kumimoji="1" lang="zh-CN" altLang="en-US" sz="2000" b="1">
                <a:effectLst/>
                <a:ea typeface="华文仿宋" panose="02010600040101010101" pitchFamily="2" charset="-122"/>
              </a:rPr>
              <a:t> </a:t>
            </a:r>
            <a:r>
              <a:rPr kumimoji="1" lang="en-US" altLang="zh-CN" sz="2000" b="1" i="1">
                <a:solidFill>
                  <a:srgbClr val="FF0000"/>
                </a:solidFill>
                <a:effectLst/>
                <a:ea typeface="华文仿宋" panose="02010600040101010101" pitchFamily="2" charset="-122"/>
                <a:sym typeface="Symbol" panose="05050102010706020507" pitchFamily="18" charset="2"/>
              </a:rPr>
              <a:t>w</a:t>
            </a:r>
            <a:r>
              <a:rPr kumimoji="1" lang="en-US" altLang="zh-CN" sz="2000" b="1" baseline="-25000">
                <a:solidFill>
                  <a:srgbClr val="FF0000"/>
                </a:solidFill>
                <a:effectLst/>
                <a:ea typeface="华文仿宋" panose="02010600040101010101" pitchFamily="2" charset="-122"/>
                <a:sym typeface="Symbol" panose="05050102010706020507" pitchFamily="18" charset="2"/>
              </a:rPr>
              <a:t>net</a:t>
            </a:r>
            <a:r>
              <a:rPr kumimoji="1" lang="zh-CN" altLang="en-US" sz="2000" b="1" baseline="-25000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卡诺</a:t>
            </a:r>
            <a:r>
              <a:rPr kumimoji="1" lang="zh-CN" altLang="en-US" sz="2000" b="1">
                <a:effectLst/>
                <a:ea typeface="华文仿宋" panose="02010600040101010101" pitchFamily="2" charset="-122"/>
              </a:rPr>
              <a:t>小</a:t>
            </a:r>
          </a:p>
        </p:txBody>
      </p:sp>
      <p:sp>
        <p:nvSpPr>
          <p:cNvPr id="352314" name="Line 58">
            <a:extLst>
              <a:ext uri="{FF2B5EF4-FFF2-40B4-BE49-F238E27FC236}">
                <a16:creationId xmlns:a16="http://schemas.microsoft.com/office/drawing/2014/main" id="{EE16D0D9-ACD7-1B00-897C-D195674C87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913" y="2501900"/>
            <a:ext cx="0" cy="800100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352315" name="Line 59">
            <a:extLst>
              <a:ext uri="{FF2B5EF4-FFF2-40B4-BE49-F238E27FC236}">
                <a16:creationId xmlns:a16="http://schemas.microsoft.com/office/drawing/2014/main" id="{9ED101E1-AD64-9D91-D579-22131FB33B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501900"/>
            <a:ext cx="0" cy="800100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352318" name="Text Box 62">
            <a:extLst>
              <a:ext uri="{FF2B5EF4-FFF2-40B4-BE49-F238E27FC236}">
                <a16:creationId xmlns:a16="http://schemas.microsoft.com/office/drawing/2014/main" id="{6B017665-0BCD-E334-56EA-37DBFDAA2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141538"/>
            <a:ext cx="3886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kumimoji="1" lang="en-US" altLang="zh-CN" sz="2000" b="1">
              <a:solidFill>
                <a:srgbClr val="66FF66"/>
              </a:solidFill>
              <a:effectLst/>
              <a:ea typeface="华文仿宋" panose="02010600040101010101" pitchFamily="2" charset="-122"/>
            </a:endParaRPr>
          </a:p>
          <a:p>
            <a:pPr lvl="1" eaLnBrk="1" hangingPunct="1"/>
            <a:r>
              <a:rPr kumimoji="1" lang="en-US" altLang="zh-CN" sz="2000" b="1">
                <a:solidFill>
                  <a:srgbClr val="FF0000"/>
                </a:solidFill>
                <a:effectLst/>
                <a:ea typeface="华文仿宋" panose="02010600040101010101" pitchFamily="2" charset="-122"/>
                <a:sym typeface="Symbol" panose="05050102010706020507" pitchFamily="18" charset="2"/>
              </a:rPr>
              <a:t></a:t>
            </a:r>
            <a:r>
              <a:rPr kumimoji="1" lang="en-US" altLang="zh-CN" sz="2000" b="1" i="1">
                <a:solidFill>
                  <a:srgbClr val="FF0000"/>
                </a:solidFill>
                <a:effectLst/>
                <a:ea typeface="华文仿宋" panose="02010600040101010101" pitchFamily="2" charset="-122"/>
                <a:sym typeface="Symbol" panose="05050102010706020507" pitchFamily="18" charset="2"/>
              </a:rPr>
              <a:t> </a:t>
            </a:r>
            <a:r>
              <a:rPr kumimoji="1" lang="zh-CN" altLang="en-US" sz="2000" b="1" baseline="-25000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卡诺</a:t>
            </a:r>
            <a:r>
              <a:rPr kumimoji="1" lang="en-US" altLang="zh-CN" sz="2000" b="1">
                <a:effectLst/>
                <a:ea typeface="华文仿宋" panose="02010600040101010101" pitchFamily="2" charset="-122"/>
              </a:rPr>
              <a:t>&lt; </a:t>
            </a:r>
            <a:r>
              <a:rPr kumimoji="1" lang="en-US" altLang="zh-CN" sz="2000" b="1" i="1">
                <a:effectLst/>
                <a:ea typeface="华文仿宋" panose="02010600040101010101" pitchFamily="2" charset="-122"/>
                <a:sym typeface="Symbol" panose="05050102010706020507" pitchFamily="18" charset="2"/>
              </a:rPr>
              <a:t></a:t>
            </a:r>
            <a:r>
              <a:rPr kumimoji="1" lang="en-US" altLang="zh-CN" sz="2000" b="1" i="1" baseline="-25000">
                <a:effectLst/>
                <a:ea typeface="华文仿宋" panose="02010600040101010101" pitchFamily="2" charset="-122"/>
              </a:rPr>
              <a:t> </a:t>
            </a:r>
            <a:r>
              <a:rPr kumimoji="1" lang="zh-CN" altLang="en-US" sz="2000" b="1" baseline="-25000">
                <a:effectLst/>
                <a:ea typeface="华文仿宋" panose="02010600040101010101" pitchFamily="2" charset="-122"/>
              </a:rPr>
              <a:t>朗肯</a:t>
            </a:r>
            <a:r>
              <a:rPr kumimoji="1" lang="zh-CN" altLang="en-US" sz="2000" b="1">
                <a:effectLst/>
                <a:ea typeface="华文仿宋" panose="02010600040101010101" pitchFamily="2" charset="-122"/>
              </a:rPr>
              <a:t>；</a:t>
            </a:r>
          </a:p>
          <a:p>
            <a:pPr lvl="1" eaLnBrk="1" hangingPunct="1"/>
            <a:r>
              <a:rPr kumimoji="1" lang="zh-CN" altLang="en-US" sz="2000" b="1">
                <a:solidFill>
                  <a:srgbClr val="FF0000"/>
                </a:solidFill>
                <a:effectLst/>
                <a:ea typeface="华文仿宋" panose="02010600040101010101" pitchFamily="2" charset="-122"/>
                <a:sym typeface="Symbol" panose="05050102010706020507" pitchFamily="18" charset="2"/>
              </a:rPr>
              <a:t></a:t>
            </a:r>
            <a:r>
              <a:rPr kumimoji="1" lang="zh-CN" altLang="en-US" sz="2000" b="1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 </a:t>
            </a:r>
            <a:r>
              <a:rPr kumimoji="1" lang="en-US" altLang="zh-CN" sz="2000" b="1" i="1">
                <a:solidFill>
                  <a:srgbClr val="FF0000"/>
                </a:solidFill>
                <a:effectLst/>
                <a:ea typeface="华文仿宋" panose="02010600040101010101" pitchFamily="2" charset="-122"/>
                <a:sym typeface="Symbol" panose="05050102010706020507" pitchFamily="18" charset="2"/>
              </a:rPr>
              <a:t>w</a:t>
            </a:r>
            <a:r>
              <a:rPr kumimoji="1" lang="en-US" altLang="zh-CN" sz="2000" b="1" baseline="-25000">
                <a:solidFill>
                  <a:srgbClr val="FF0000"/>
                </a:solidFill>
                <a:effectLst/>
                <a:ea typeface="华文仿宋" panose="02010600040101010101" pitchFamily="2" charset="-122"/>
                <a:sym typeface="Symbol" panose="05050102010706020507" pitchFamily="18" charset="2"/>
              </a:rPr>
              <a:t>net</a:t>
            </a:r>
            <a:r>
              <a:rPr kumimoji="1" lang="zh-CN" altLang="en-US" sz="2000" b="1" baseline="-25000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卡诺</a:t>
            </a:r>
            <a:r>
              <a:rPr kumimoji="1" lang="en-US" altLang="zh-CN" sz="2000" b="1">
                <a:effectLst/>
                <a:ea typeface="华文仿宋" panose="02010600040101010101" pitchFamily="2" charset="-122"/>
              </a:rPr>
              <a:t>&lt; </a:t>
            </a:r>
            <a:r>
              <a:rPr kumimoji="1" lang="en-US" altLang="zh-CN" sz="2000" b="1" i="1">
                <a:effectLst/>
                <a:ea typeface="华文仿宋" panose="02010600040101010101" pitchFamily="2" charset="-122"/>
                <a:sym typeface="Symbol" panose="05050102010706020507" pitchFamily="18" charset="2"/>
              </a:rPr>
              <a:t>w</a:t>
            </a:r>
            <a:r>
              <a:rPr kumimoji="1" lang="en-US" altLang="zh-CN" sz="2000" b="1" baseline="-25000">
                <a:effectLst/>
                <a:ea typeface="华文仿宋" panose="02010600040101010101" pitchFamily="2" charset="-122"/>
                <a:sym typeface="Symbol" panose="05050102010706020507" pitchFamily="18" charset="2"/>
              </a:rPr>
              <a:t>net</a:t>
            </a:r>
            <a:r>
              <a:rPr kumimoji="1" lang="en-US" altLang="zh-CN" sz="2000" b="1" baseline="-25000">
                <a:effectLst/>
                <a:ea typeface="华文仿宋" panose="02010600040101010101" pitchFamily="2" charset="-122"/>
              </a:rPr>
              <a:t> </a:t>
            </a:r>
            <a:r>
              <a:rPr kumimoji="1" lang="zh-CN" altLang="en-US" sz="2000" b="1" baseline="-25000">
                <a:effectLst/>
                <a:ea typeface="华文仿宋" panose="02010600040101010101" pitchFamily="2" charset="-122"/>
              </a:rPr>
              <a:t>朗肯</a:t>
            </a:r>
          </a:p>
        </p:txBody>
      </p:sp>
      <p:sp>
        <p:nvSpPr>
          <p:cNvPr id="352319" name="Text Box 63">
            <a:extLst>
              <a:ext uri="{FF2B5EF4-FFF2-40B4-BE49-F238E27FC236}">
                <a16:creationId xmlns:a16="http://schemas.microsoft.com/office/drawing/2014/main" id="{F0F26F75-ACA3-540B-0EEB-878E943C1D0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667000" y="3305175"/>
            <a:ext cx="501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2400" b="1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11</a:t>
            </a:r>
          </a:p>
        </p:txBody>
      </p:sp>
      <p:sp>
        <p:nvSpPr>
          <p:cNvPr id="352320" name="Text Box 64">
            <a:extLst>
              <a:ext uri="{FF2B5EF4-FFF2-40B4-BE49-F238E27FC236}">
                <a16:creationId xmlns:a16="http://schemas.microsoft.com/office/drawing/2014/main" id="{7911A2FF-EDE3-82A9-770B-8EC4DE3F2A2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524000" y="3305175"/>
            <a:ext cx="501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2400" b="1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12</a:t>
            </a:r>
          </a:p>
        </p:txBody>
      </p:sp>
      <p:grpSp>
        <p:nvGrpSpPr>
          <p:cNvPr id="3" name="Group 72">
            <a:extLst>
              <a:ext uri="{FF2B5EF4-FFF2-40B4-BE49-F238E27FC236}">
                <a16:creationId xmlns:a16="http://schemas.microsoft.com/office/drawing/2014/main" id="{A0F3093D-E0B3-57C1-391C-FDD7EA12F1B1}"/>
              </a:ext>
            </a:extLst>
          </p:cNvPr>
          <p:cNvGrpSpPr>
            <a:grpSpLocks/>
          </p:cNvGrpSpPr>
          <p:nvPr/>
        </p:nvGrpSpPr>
        <p:grpSpPr bwMode="auto">
          <a:xfrm>
            <a:off x="4973638" y="860425"/>
            <a:ext cx="2725737" cy="396875"/>
            <a:chOff x="3133" y="722"/>
            <a:chExt cx="1717" cy="333"/>
          </a:xfrm>
        </p:grpSpPr>
        <p:pic>
          <p:nvPicPr>
            <p:cNvPr id="6192" name="Picture 65" descr="BD21308_">
              <a:extLst>
                <a:ext uri="{FF2B5EF4-FFF2-40B4-BE49-F238E27FC236}">
                  <a16:creationId xmlns:a16="http://schemas.microsoft.com/office/drawing/2014/main" id="{60FD6EA7-2176-A1C4-2340-58C5936F4A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3" y="733"/>
              <a:ext cx="13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93" name="Rectangle 68">
              <a:extLst>
                <a:ext uri="{FF2B5EF4-FFF2-40B4-BE49-F238E27FC236}">
                  <a16:creationId xmlns:a16="http://schemas.microsoft.com/office/drawing/2014/main" id="{A11A85BA-D5A0-4919-61E6-A054DB9F4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" y="722"/>
              <a:ext cx="1289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solidFill>
                    <a:srgbClr val="FF0000"/>
                  </a:solidFill>
                  <a:effectLst/>
                  <a:ea typeface="华文仿宋" panose="02010600040101010101" pitchFamily="2" charset="-122"/>
                </a:rPr>
                <a:t>对比同温限</a:t>
              </a:r>
              <a:r>
                <a:rPr kumimoji="1" lang="en-US" altLang="zh-CN" sz="2000" b="1">
                  <a:solidFill>
                    <a:srgbClr val="FF0000"/>
                  </a:solidFill>
                  <a:effectLst/>
                  <a:ea typeface="华文仿宋" panose="02010600040101010101" pitchFamily="2" charset="-122"/>
                </a:rPr>
                <a:t>1234’</a:t>
              </a:r>
            </a:p>
          </p:txBody>
        </p:sp>
      </p:grpSp>
      <p:grpSp>
        <p:nvGrpSpPr>
          <p:cNvPr id="4" name="Group 73">
            <a:extLst>
              <a:ext uri="{FF2B5EF4-FFF2-40B4-BE49-F238E27FC236}">
                <a16:creationId xmlns:a16="http://schemas.microsoft.com/office/drawing/2014/main" id="{92526BF6-80CF-7F51-B713-99B5D22E2638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2238375"/>
            <a:ext cx="1841500" cy="396875"/>
            <a:chOff x="3133" y="1865"/>
            <a:chExt cx="1160" cy="333"/>
          </a:xfrm>
        </p:grpSpPr>
        <p:pic>
          <p:nvPicPr>
            <p:cNvPr id="6190" name="Picture 66" descr="BD21308_">
              <a:extLst>
                <a:ext uri="{FF2B5EF4-FFF2-40B4-BE49-F238E27FC236}">
                  <a16:creationId xmlns:a16="http://schemas.microsoft.com/office/drawing/2014/main" id="{1831F191-3070-4706-E7B4-7E5D67B98E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3" y="1872"/>
              <a:ext cx="13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91" name="Rectangle 70">
              <a:extLst>
                <a:ext uri="{FF2B5EF4-FFF2-40B4-BE49-F238E27FC236}">
                  <a16:creationId xmlns:a16="http://schemas.microsoft.com/office/drawing/2014/main" id="{4E7DB021-9FF5-71C6-4870-FA239F707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7" y="1865"/>
              <a:ext cx="756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zh-CN" altLang="en-US" sz="2000" b="1">
                  <a:solidFill>
                    <a:srgbClr val="FF0000"/>
                  </a:solidFill>
                  <a:effectLst/>
                  <a:ea typeface="华文仿宋" panose="02010600040101010101" pitchFamily="2" charset="-122"/>
                </a:rPr>
                <a:t>对比</a:t>
              </a:r>
              <a:r>
                <a:rPr kumimoji="1" lang="en-US" altLang="zh-CN" sz="2000" b="1">
                  <a:solidFill>
                    <a:srgbClr val="FF0000"/>
                  </a:solidFill>
                  <a:effectLst/>
                  <a:ea typeface="华文仿宋" panose="02010600040101010101" pitchFamily="2" charset="-122"/>
                </a:rPr>
                <a:t>5678</a:t>
              </a:r>
            </a:p>
          </p:txBody>
        </p:sp>
      </p:grpSp>
      <p:grpSp>
        <p:nvGrpSpPr>
          <p:cNvPr id="5" name="Group 76">
            <a:extLst>
              <a:ext uri="{FF2B5EF4-FFF2-40B4-BE49-F238E27FC236}">
                <a16:creationId xmlns:a16="http://schemas.microsoft.com/office/drawing/2014/main" id="{16AD0AC6-4D92-2784-D324-C546C2245BA8}"/>
              </a:ext>
            </a:extLst>
          </p:cNvPr>
          <p:cNvGrpSpPr>
            <a:grpSpLocks/>
          </p:cNvGrpSpPr>
          <p:nvPr/>
        </p:nvGrpSpPr>
        <p:grpSpPr bwMode="auto">
          <a:xfrm>
            <a:off x="5049838" y="3309938"/>
            <a:ext cx="2527300" cy="396875"/>
            <a:chOff x="3181" y="2777"/>
            <a:chExt cx="1592" cy="334"/>
          </a:xfrm>
        </p:grpSpPr>
        <p:pic>
          <p:nvPicPr>
            <p:cNvPr id="6188" name="Picture 67" descr="BD21308_">
              <a:extLst>
                <a:ext uri="{FF2B5EF4-FFF2-40B4-BE49-F238E27FC236}">
                  <a16:creationId xmlns:a16="http://schemas.microsoft.com/office/drawing/2014/main" id="{28168748-33BD-95C6-EC8D-D886CD60A7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1" y="2784"/>
              <a:ext cx="13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89" name="Rectangle 71">
              <a:extLst>
                <a:ext uri="{FF2B5EF4-FFF2-40B4-BE49-F238E27FC236}">
                  <a16:creationId xmlns:a16="http://schemas.microsoft.com/office/drawing/2014/main" id="{D476F849-2477-1B47-9033-9F6A54EF8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8" y="2777"/>
              <a:ext cx="1155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solidFill>
                    <a:srgbClr val="FF0000"/>
                  </a:solidFill>
                  <a:effectLst/>
                  <a:ea typeface="华文仿宋" panose="02010600040101010101" pitchFamily="2" charset="-122"/>
                </a:rPr>
                <a:t>对比</a:t>
              </a:r>
              <a:r>
                <a:rPr kumimoji="1" lang="en-US" altLang="zh-CN" sz="2000" b="1">
                  <a:solidFill>
                    <a:srgbClr val="FF0000"/>
                  </a:solidFill>
                  <a:effectLst/>
                  <a:ea typeface="华文仿宋" panose="02010600040101010101" pitchFamily="2" charset="-122"/>
                </a:rPr>
                <a:t>9-10-11-12</a:t>
              </a: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5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5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5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5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5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5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5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5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87" grpId="0" autoUpdateAnimBg="0"/>
      <p:bldP spid="352288" grpId="0" autoUpdateAnimBg="0"/>
      <p:bldP spid="352289" grpId="0" autoUpdateAnimBg="0"/>
      <p:bldP spid="352290" grpId="0" autoUpdateAnimBg="0"/>
      <p:bldP spid="352311" grpId="0" autoUpdateAnimBg="0"/>
      <p:bldP spid="352312" grpId="0" autoUpdateAnimBg="0"/>
      <p:bldP spid="352318" grpId="0" autoUpdateAnimBg="0"/>
      <p:bldP spid="352319" grpId="0" autoUpdateAnimBg="0"/>
      <p:bldP spid="35232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DE7800E-C1EF-6FC9-8062-CD3217F72E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85750"/>
            <a:ext cx="7772400" cy="573088"/>
          </a:xfrm>
        </p:spPr>
        <p:txBody>
          <a:bodyPr/>
          <a:lstStyle/>
          <a:p>
            <a:pPr algn="ctr" eaLnBrk="1" hangingPunct="1"/>
            <a:r>
              <a:rPr lang="zh-CN" altLang="en-US">
                <a:latin typeface="Times New Roman" panose="02020603050405020304" pitchFamily="18" charset="0"/>
                <a:ea typeface="华文仿宋" panose="02010600040101010101" pitchFamily="2" charset="-122"/>
              </a:rPr>
              <a:t>提高循环热效率的途径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华文仿宋" panose="02010600040101010101" pitchFamily="2" charset="-122"/>
            </a:endParaRP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1728E1A7-CC4A-6CF4-58A5-A72FFA3FA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8" y="1709738"/>
            <a:ext cx="20129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改变循环参数</a:t>
            </a: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2FDE4A4E-21AC-BEE6-D2AB-8A1AAB91D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990600"/>
            <a:ext cx="170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400" b="1">
                <a:effectLst/>
                <a:ea typeface="华文仿宋" panose="02010600040101010101" pitchFamily="2" charset="-122"/>
              </a:rPr>
              <a:t>提高初温度</a:t>
            </a:r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id="{7C02642E-4FB2-0047-4340-3D1D84BA2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1493838"/>
            <a:ext cx="170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400" b="1">
                <a:effectLst/>
                <a:ea typeface="华文仿宋" panose="02010600040101010101" pitchFamily="2" charset="-122"/>
              </a:rPr>
              <a:t>提高初压力</a:t>
            </a:r>
          </a:p>
        </p:txBody>
      </p:sp>
      <p:sp>
        <p:nvSpPr>
          <p:cNvPr id="13318" name="Text Box 6">
            <a:extLst>
              <a:ext uri="{FF2B5EF4-FFF2-40B4-BE49-F238E27FC236}">
                <a16:creationId xmlns:a16="http://schemas.microsoft.com/office/drawing/2014/main" id="{C7A6C8EF-B70F-94AF-90BD-573818DDA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8325" y="2008188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400" b="1">
                <a:effectLst/>
                <a:ea typeface="华文仿宋" panose="02010600040101010101" pitchFamily="2" charset="-122"/>
              </a:rPr>
              <a:t>降低乏汽压力</a:t>
            </a:r>
          </a:p>
        </p:txBody>
      </p:sp>
      <p:sp>
        <p:nvSpPr>
          <p:cNvPr id="544775" name="AutoShape 7">
            <a:extLst>
              <a:ext uri="{FF2B5EF4-FFF2-40B4-BE49-F238E27FC236}">
                <a16:creationId xmlns:a16="http://schemas.microsoft.com/office/drawing/2014/main" id="{521BF090-135F-9AA8-F596-A83031E7CD26}"/>
              </a:ext>
            </a:extLst>
          </p:cNvPr>
          <p:cNvSpPr>
            <a:spLocks/>
          </p:cNvSpPr>
          <p:nvPr/>
        </p:nvSpPr>
        <p:spPr bwMode="auto">
          <a:xfrm>
            <a:off x="4211638" y="1206500"/>
            <a:ext cx="215900" cy="993775"/>
          </a:xfrm>
          <a:prstGeom prst="leftBrace">
            <a:avLst>
              <a:gd name="adj1" fmla="val 38358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cxnSp>
        <p:nvCxnSpPr>
          <p:cNvPr id="13320" name="AutoShape 8">
            <a:extLst>
              <a:ext uri="{FF2B5EF4-FFF2-40B4-BE49-F238E27FC236}">
                <a16:creationId xmlns:a16="http://schemas.microsoft.com/office/drawing/2014/main" id="{92614642-D92D-143A-6ABE-95E626FAEBDA}"/>
              </a:ext>
            </a:extLst>
          </p:cNvPr>
          <p:cNvCxnSpPr>
            <a:cxnSpLocks noChangeShapeType="1"/>
            <a:stCxn id="13315" idx="3"/>
            <a:endCxn id="544775" idx="1"/>
          </p:cNvCxnSpPr>
          <p:nvPr/>
        </p:nvCxnSpPr>
        <p:spPr bwMode="auto">
          <a:xfrm flipV="1">
            <a:off x="2547938" y="1703388"/>
            <a:ext cx="1651000" cy="234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1" name="Text Box 9">
            <a:extLst>
              <a:ext uri="{FF2B5EF4-FFF2-40B4-BE49-F238E27FC236}">
                <a16:creationId xmlns:a16="http://schemas.microsoft.com/office/drawing/2014/main" id="{015237CC-00D0-663B-3FDA-1D477CAC5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84463"/>
            <a:ext cx="20129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改变循环形式</a:t>
            </a:r>
          </a:p>
        </p:txBody>
      </p:sp>
      <p:sp>
        <p:nvSpPr>
          <p:cNvPr id="13322" name="Text Box 10">
            <a:extLst>
              <a:ext uri="{FF2B5EF4-FFF2-40B4-BE49-F238E27FC236}">
                <a16:creationId xmlns:a16="http://schemas.microsoft.com/office/drawing/2014/main" id="{55FF9F67-2FFD-87EF-3864-0C24B8A7A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2933700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400" b="1">
                <a:effectLst/>
                <a:ea typeface="华文仿宋" panose="02010600040101010101" pitchFamily="2" charset="-122"/>
              </a:rPr>
              <a:t>回热循环</a:t>
            </a:r>
          </a:p>
        </p:txBody>
      </p:sp>
      <p:sp>
        <p:nvSpPr>
          <p:cNvPr id="13323" name="Text Box 11">
            <a:extLst>
              <a:ext uri="{FF2B5EF4-FFF2-40B4-BE49-F238E27FC236}">
                <a16:creationId xmlns:a16="http://schemas.microsoft.com/office/drawing/2014/main" id="{1E8D6E67-072E-7B0D-48AB-0BCAF8E8B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2357438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400" b="1">
                <a:effectLst/>
                <a:ea typeface="华文仿宋" panose="02010600040101010101" pitchFamily="2" charset="-122"/>
              </a:rPr>
              <a:t>再热循环</a:t>
            </a:r>
          </a:p>
        </p:txBody>
      </p:sp>
      <p:sp>
        <p:nvSpPr>
          <p:cNvPr id="544780" name="AutoShape 12">
            <a:extLst>
              <a:ext uri="{FF2B5EF4-FFF2-40B4-BE49-F238E27FC236}">
                <a16:creationId xmlns:a16="http://schemas.microsoft.com/office/drawing/2014/main" id="{371792B9-D9BD-3565-056E-0532B4CD9222}"/>
              </a:ext>
            </a:extLst>
          </p:cNvPr>
          <p:cNvSpPr>
            <a:spLocks/>
          </p:cNvSpPr>
          <p:nvPr/>
        </p:nvSpPr>
        <p:spPr bwMode="auto">
          <a:xfrm>
            <a:off x="4211638" y="2501900"/>
            <a:ext cx="144462" cy="720725"/>
          </a:xfrm>
          <a:prstGeom prst="leftBrace">
            <a:avLst>
              <a:gd name="adj1" fmla="val 41575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cxnSp>
        <p:nvCxnSpPr>
          <p:cNvPr id="13325" name="AutoShape 13">
            <a:extLst>
              <a:ext uri="{FF2B5EF4-FFF2-40B4-BE49-F238E27FC236}">
                <a16:creationId xmlns:a16="http://schemas.microsoft.com/office/drawing/2014/main" id="{62E21825-D131-B6E5-2D98-FFDCF9E26D4A}"/>
              </a:ext>
            </a:extLst>
          </p:cNvPr>
          <p:cNvCxnSpPr>
            <a:cxnSpLocks noChangeShapeType="1"/>
            <a:stCxn id="13321" idx="3"/>
            <a:endCxn id="544780" idx="1"/>
          </p:cNvCxnSpPr>
          <p:nvPr/>
        </p:nvCxnSpPr>
        <p:spPr bwMode="auto">
          <a:xfrm flipV="1">
            <a:off x="2546350" y="2862263"/>
            <a:ext cx="1652588" cy="50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6" name="AutoShape 14">
            <a:extLst>
              <a:ext uri="{FF2B5EF4-FFF2-40B4-BE49-F238E27FC236}">
                <a16:creationId xmlns:a16="http://schemas.microsoft.com/office/drawing/2014/main" id="{BAE2F363-265A-F47A-890D-988B44183BDC}"/>
              </a:ext>
            </a:extLst>
          </p:cNvPr>
          <p:cNvCxnSpPr>
            <a:cxnSpLocks noChangeShapeType="1"/>
            <a:stCxn id="13315" idx="2"/>
            <a:endCxn id="13321" idx="0"/>
          </p:cNvCxnSpPr>
          <p:nvPr/>
        </p:nvCxnSpPr>
        <p:spPr bwMode="auto">
          <a:xfrm flipH="1">
            <a:off x="1539875" y="2166938"/>
            <a:ext cx="1588" cy="517525"/>
          </a:xfrm>
          <a:prstGeom prst="straightConnector1">
            <a:avLst/>
          </a:prstGeom>
          <a:noFill/>
          <a:ln w="31750">
            <a:solidFill>
              <a:schemeClr val="tx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7" name="Text Box 15">
            <a:extLst>
              <a:ext uri="{FF2B5EF4-FFF2-40B4-BE49-F238E27FC236}">
                <a16:creationId xmlns:a16="http://schemas.microsoft.com/office/drawing/2014/main" id="{8D1D36DD-0505-BFDE-299F-49F6CD367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50" y="3708400"/>
            <a:ext cx="14033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GB" sz="2400" b="1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联合循环</a:t>
            </a:r>
            <a:endParaRPr kumimoji="1" lang="zh-CN" altLang="en-US" sz="2400" b="1">
              <a:solidFill>
                <a:srgbClr val="FF0000"/>
              </a:solidFill>
              <a:effectLst/>
              <a:ea typeface="华文仿宋" panose="02010600040101010101" pitchFamily="2" charset="-122"/>
            </a:endParaRPr>
          </a:p>
        </p:txBody>
      </p:sp>
      <p:sp>
        <p:nvSpPr>
          <p:cNvPr id="13328" name="Text Box 16">
            <a:extLst>
              <a:ext uri="{FF2B5EF4-FFF2-40B4-BE49-F238E27FC236}">
                <a16:creationId xmlns:a16="http://schemas.microsoft.com/office/drawing/2014/main" id="{B0696734-1D7E-FB07-676D-6972264EA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3438525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400" b="1">
                <a:effectLst/>
                <a:ea typeface="华文仿宋" panose="02010600040101010101" pitchFamily="2" charset="-122"/>
              </a:rPr>
              <a:t>热电联产</a:t>
            </a:r>
          </a:p>
        </p:txBody>
      </p:sp>
      <p:sp>
        <p:nvSpPr>
          <p:cNvPr id="13329" name="Text Box 17">
            <a:extLst>
              <a:ext uri="{FF2B5EF4-FFF2-40B4-BE49-F238E27FC236}">
                <a16:creationId xmlns:a16="http://schemas.microsoft.com/office/drawing/2014/main" id="{FF109A1F-CC0D-D42D-EBD3-62ECB3CE0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413" y="3856038"/>
            <a:ext cx="272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400" b="1">
                <a:effectLst/>
                <a:ea typeface="华文仿宋" panose="02010600040101010101" pitchFamily="2" charset="-122"/>
              </a:rPr>
              <a:t>燃气</a:t>
            </a:r>
            <a:r>
              <a:rPr kumimoji="1" lang="en-US" altLang="zh-CN" sz="2400" b="1">
                <a:effectLst/>
                <a:ea typeface="华文仿宋" panose="02010600040101010101" pitchFamily="2" charset="-122"/>
              </a:rPr>
              <a:t>-</a:t>
            </a:r>
            <a:r>
              <a:rPr kumimoji="1" lang="zh-CN" altLang="en-US" sz="2400" b="1">
                <a:effectLst/>
                <a:ea typeface="华文仿宋" panose="02010600040101010101" pitchFamily="2" charset="-122"/>
              </a:rPr>
              <a:t>蒸汽联合循环</a:t>
            </a:r>
          </a:p>
        </p:txBody>
      </p:sp>
      <p:sp>
        <p:nvSpPr>
          <p:cNvPr id="13330" name="Text Box 18">
            <a:extLst>
              <a:ext uri="{FF2B5EF4-FFF2-40B4-BE49-F238E27FC236}">
                <a16:creationId xmlns:a16="http://schemas.microsoft.com/office/drawing/2014/main" id="{03ACF3C0-B5E1-D788-AACD-B575FDFFB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288" y="4379913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400" b="1">
                <a:effectLst/>
                <a:ea typeface="华文仿宋" panose="02010600040101010101" pitchFamily="2" charset="-122"/>
              </a:rPr>
              <a:t>新型动力循环</a:t>
            </a:r>
          </a:p>
        </p:txBody>
      </p:sp>
      <p:sp>
        <p:nvSpPr>
          <p:cNvPr id="13331" name="Text Box 19">
            <a:extLst>
              <a:ext uri="{FF2B5EF4-FFF2-40B4-BE49-F238E27FC236}">
                <a16:creationId xmlns:a16="http://schemas.microsoft.com/office/drawing/2014/main" id="{9EC3C7A8-9616-F52C-D61F-190C4C7D8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0" y="4094163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effectLst/>
                <a:ea typeface="华文仿宋" panose="02010600040101010101" pitchFamily="2" charset="-122"/>
              </a:rPr>
              <a:t>IGCC</a:t>
            </a:r>
          </a:p>
        </p:txBody>
      </p:sp>
      <p:sp>
        <p:nvSpPr>
          <p:cNvPr id="13332" name="Text Box 20">
            <a:extLst>
              <a:ext uri="{FF2B5EF4-FFF2-40B4-BE49-F238E27FC236}">
                <a16:creationId xmlns:a16="http://schemas.microsoft.com/office/drawing/2014/main" id="{D65168A2-7F88-B467-357E-ADDC0789F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0" y="4379913"/>
            <a:ext cx="1522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effectLst/>
                <a:ea typeface="华文仿宋" panose="02010600040101010101" pitchFamily="2" charset="-122"/>
              </a:rPr>
              <a:t>PFBC-CC</a:t>
            </a:r>
          </a:p>
        </p:txBody>
      </p:sp>
      <p:sp>
        <p:nvSpPr>
          <p:cNvPr id="13333" name="Text Box 21">
            <a:extLst>
              <a:ext uri="{FF2B5EF4-FFF2-40B4-BE49-F238E27FC236}">
                <a16:creationId xmlns:a16="http://schemas.microsoft.com/office/drawing/2014/main" id="{816FE9CA-4F92-8396-061D-7CED2F57A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4518025"/>
            <a:ext cx="806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800">
                <a:effectLst/>
                <a:ea typeface="华文仿宋" panose="02010600040101010101" pitchFamily="2" charset="-122"/>
              </a:rPr>
              <a:t>…...</a:t>
            </a:r>
          </a:p>
        </p:txBody>
      </p:sp>
      <p:sp>
        <p:nvSpPr>
          <p:cNvPr id="544790" name="AutoShape 22">
            <a:extLst>
              <a:ext uri="{FF2B5EF4-FFF2-40B4-BE49-F238E27FC236}">
                <a16:creationId xmlns:a16="http://schemas.microsoft.com/office/drawing/2014/main" id="{DFE32ACF-7B21-0CAE-39E8-52A1473379D2}"/>
              </a:ext>
            </a:extLst>
          </p:cNvPr>
          <p:cNvSpPr>
            <a:spLocks/>
          </p:cNvSpPr>
          <p:nvPr/>
        </p:nvSpPr>
        <p:spPr bwMode="auto">
          <a:xfrm>
            <a:off x="7164388" y="4230688"/>
            <a:ext cx="228600" cy="687387"/>
          </a:xfrm>
          <a:prstGeom prst="leftBrace">
            <a:avLst>
              <a:gd name="adj1" fmla="val 25058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44791" name="AutoShape 23">
            <a:extLst>
              <a:ext uri="{FF2B5EF4-FFF2-40B4-BE49-F238E27FC236}">
                <a16:creationId xmlns:a16="http://schemas.microsoft.com/office/drawing/2014/main" id="{08EC4C06-6CD3-33C8-95BA-F7A48B480E5D}"/>
              </a:ext>
            </a:extLst>
          </p:cNvPr>
          <p:cNvSpPr>
            <a:spLocks/>
          </p:cNvSpPr>
          <p:nvPr/>
        </p:nvSpPr>
        <p:spPr bwMode="auto">
          <a:xfrm>
            <a:off x="4211638" y="3654425"/>
            <a:ext cx="287337" cy="1008063"/>
          </a:xfrm>
          <a:prstGeom prst="leftBrace">
            <a:avLst>
              <a:gd name="adj1" fmla="val 29236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cxnSp>
        <p:nvCxnSpPr>
          <p:cNvPr id="13336" name="AutoShape 24">
            <a:extLst>
              <a:ext uri="{FF2B5EF4-FFF2-40B4-BE49-F238E27FC236}">
                <a16:creationId xmlns:a16="http://schemas.microsoft.com/office/drawing/2014/main" id="{7510DAC4-0656-5824-D7E7-50CC241FEE41}"/>
              </a:ext>
            </a:extLst>
          </p:cNvPr>
          <p:cNvCxnSpPr>
            <a:cxnSpLocks noChangeShapeType="1"/>
            <a:stCxn id="13327" idx="3"/>
          </p:cNvCxnSpPr>
          <p:nvPr/>
        </p:nvCxnSpPr>
        <p:spPr bwMode="auto">
          <a:xfrm>
            <a:off x="2336800" y="3937000"/>
            <a:ext cx="1863725" cy="2222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7" name="AutoShape 25">
            <a:extLst>
              <a:ext uri="{FF2B5EF4-FFF2-40B4-BE49-F238E27FC236}">
                <a16:creationId xmlns:a16="http://schemas.microsoft.com/office/drawing/2014/main" id="{2B403193-C753-300C-4BF9-982F1F3C2CBF}"/>
              </a:ext>
            </a:extLst>
          </p:cNvPr>
          <p:cNvCxnSpPr>
            <a:cxnSpLocks noChangeShapeType="1"/>
            <a:stCxn id="13321" idx="2"/>
            <a:endCxn id="13327" idx="0"/>
          </p:cNvCxnSpPr>
          <p:nvPr/>
        </p:nvCxnSpPr>
        <p:spPr bwMode="auto">
          <a:xfrm>
            <a:off x="1539875" y="3141663"/>
            <a:ext cx="95250" cy="566737"/>
          </a:xfrm>
          <a:prstGeom prst="straightConnector1">
            <a:avLst/>
          </a:prstGeom>
          <a:noFill/>
          <a:ln w="31750">
            <a:solidFill>
              <a:schemeClr val="tx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8" name="Text Box 26">
            <a:extLst>
              <a:ext uri="{FF2B5EF4-FFF2-40B4-BE49-F238E27FC236}">
                <a16:creationId xmlns:a16="http://schemas.microsoft.com/office/drawing/2014/main" id="{6E08BF73-27FE-5C20-12C3-DF270D459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2357438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effectLst/>
                <a:ea typeface="华文仿宋" panose="02010600040101010101" pitchFamily="2" charset="-122"/>
              </a:rPr>
              <a:t>Reheat</a:t>
            </a:r>
          </a:p>
        </p:txBody>
      </p:sp>
      <p:sp>
        <p:nvSpPr>
          <p:cNvPr id="13339" name="Text Box 27">
            <a:extLst>
              <a:ext uri="{FF2B5EF4-FFF2-40B4-BE49-F238E27FC236}">
                <a16:creationId xmlns:a16="http://schemas.microsoft.com/office/drawing/2014/main" id="{E37FDF68-0F78-F857-0688-6A9E7F7E5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933700"/>
            <a:ext cx="189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effectLst/>
                <a:ea typeface="华文仿宋" panose="02010600040101010101" pitchFamily="2" charset="-122"/>
              </a:rPr>
              <a:t>Regenerative</a:t>
            </a:r>
          </a:p>
        </p:txBody>
      </p:sp>
      <p:sp>
        <p:nvSpPr>
          <p:cNvPr id="13340" name="Text Box 28">
            <a:extLst>
              <a:ext uri="{FF2B5EF4-FFF2-40B4-BE49-F238E27FC236}">
                <a16:creationId xmlns:a16="http://schemas.microsoft.com/office/drawing/2014/main" id="{2450E4F6-17FA-7342-7E49-155AAE5C9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3438525"/>
            <a:ext cx="1944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effectLst/>
                <a:ea typeface="华文仿宋" panose="02010600040101010101" pitchFamily="2" charset="-122"/>
              </a:rPr>
              <a:t>Cogeneration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>
            <a:extLst>
              <a:ext uri="{FF2B5EF4-FFF2-40B4-BE49-F238E27FC236}">
                <a16:creationId xmlns:a16="http://schemas.microsoft.com/office/drawing/2014/main" id="{15B2CE3A-EE49-D0D6-5480-1A67B26C98D9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algn="ctr" eaLnBrk="1" hangingPunct="1"/>
            <a:r>
              <a:rPr lang="zh-CN" altLang="en-US" sz="2800">
                <a:latin typeface="Times New Roman" panose="02020603050405020304" pitchFamily="18" charset="0"/>
                <a:ea typeface="华文仿宋" panose="02010600040101010101" pitchFamily="2" charset="-122"/>
              </a:rPr>
              <a:t>实际蒸汽动力循环热效率</a:t>
            </a:r>
          </a:p>
        </p:txBody>
      </p:sp>
      <p:graphicFrame>
        <p:nvGraphicFramePr>
          <p:cNvPr id="543747" name="Object 3">
            <a:extLst>
              <a:ext uri="{FF2B5EF4-FFF2-40B4-BE49-F238E27FC236}">
                <a16:creationId xmlns:a16="http://schemas.microsoft.com/office/drawing/2014/main" id="{DE4D56DC-3FD2-02DF-8192-1D2C9B6843E2}"/>
              </a:ext>
            </a:extLst>
          </p:cNvPr>
          <p:cNvGraphicFramePr>
            <a:graphicFrameLocks noChangeAspect="1"/>
          </p:cNvGraphicFramePr>
          <p:nvPr>
            <p:ph sz="quarter" idx="1"/>
          </p:nvPr>
        </p:nvGraphicFramePr>
        <p:xfrm>
          <a:off x="2411413" y="1062038"/>
          <a:ext cx="9493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44240" imgH="228600" progId="Equation.DSMT4">
                  <p:embed/>
                </p:oleObj>
              </mc:Choice>
              <mc:Fallback>
                <p:oleObj name="Equation" r:id="rId3" imgW="44424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062038"/>
                        <a:ext cx="9493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748" name="Object 4">
            <a:extLst>
              <a:ext uri="{FF2B5EF4-FFF2-40B4-BE49-F238E27FC236}">
                <a16:creationId xmlns:a16="http://schemas.microsoft.com/office/drawing/2014/main" id="{64C2F49E-995A-B270-208F-67F2758A9C8F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6732588" y="846138"/>
          <a:ext cx="1511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23600" imgH="431640" progId="Equation.DSMT4">
                  <p:embed/>
                </p:oleObj>
              </mc:Choice>
              <mc:Fallback>
                <p:oleObj name="Equation" r:id="rId5" imgW="72360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846138"/>
                        <a:ext cx="15113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749" name="Object 5">
            <a:extLst>
              <a:ext uri="{FF2B5EF4-FFF2-40B4-BE49-F238E27FC236}">
                <a16:creationId xmlns:a16="http://schemas.microsoft.com/office/drawing/2014/main" id="{71F6427C-EFE2-571A-A9BE-C9EFF33AB3C6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5940425" y="1782763"/>
          <a:ext cx="2087563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57120" imgH="444240" progId="Equation.DSMT4">
                  <p:embed/>
                </p:oleObj>
              </mc:Choice>
              <mc:Fallback>
                <p:oleObj name="Equation" r:id="rId7" imgW="1257120" imgH="444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1782763"/>
                        <a:ext cx="2087563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750" name="Rectangle 6">
            <a:extLst>
              <a:ext uri="{FF2B5EF4-FFF2-40B4-BE49-F238E27FC236}">
                <a16:creationId xmlns:a16="http://schemas.microsoft.com/office/drawing/2014/main" id="{E5DB86BE-0B67-A2C8-EE16-41C0FA69E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062038"/>
            <a:ext cx="21336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800" b="1">
                <a:effectLst/>
                <a:ea typeface="华文仿宋" panose="02010600040101010101" pitchFamily="2" charset="-122"/>
              </a:rPr>
              <a:t>忽略泵功</a:t>
            </a:r>
          </a:p>
        </p:txBody>
      </p:sp>
      <p:sp>
        <p:nvSpPr>
          <p:cNvPr id="543751" name="Rectangle 7">
            <a:extLst>
              <a:ext uri="{FF2B5EF4-FFF2-40B4-BE49-F238E27FC236}">
                <a16:creationId xmlns:a16="http://schemas.microsoft.com/office/drawing/2014/main" id="{54E0A9EF-C239-833A-F237-35E5CAA48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990600"/>
            <a:ext cx="27225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800" b="1">
                <a:effectLst/>
                <a:ea typeface="华文仿宋" panose="02010600040101010101" pitchFamily="2" charset="-122"/>
              </a:rPr>
              <a:t>可逆循环效率</a:t>
            </a:r>
          </a:p>
        </p:txBody>
      </p:sp>
      <p:sp>
        <p:nvSpPr>
          <p:cNvPr id="543752" name="Rectangle 8">
            <a:extLst>
              <a:ext uri="{FF2B5EF4-FFF2-40B4-BE49-F238E27FC236}">
                <a16:creationId xmlns:a16="http://schemas.microsoft.com/office/drawing/2014/main" id="{668CFC12-1B58-B0D5-7E72-1A97CB84C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1763713"/>
            <a:ext cx="19812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汽机相对内效率</a:t>
            </a:r>
          </a:p>
        </p:txBody>
      </p:sp>
      <p:sp>
        <p:nvSpPr>
          <p:cNvPr id="543753" name="Rectangle 9">
            <a:extLst>
              <a:ext uri="{FF2B5EF4-FFF2-40B4-BE49-F238E27FC236}">
                <a16:creationId xmlns:a16="http://schemas.microsoft.com/office/drawing/2014/main" id="{0B841009-163C-F0A7-E5A9-FC37E5CBE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2646363"/>
            <a:ext cx="446405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tx2"/>
                </a:solidFill>
                <a:effectLst/>
                <a:ea typeface="华文仿宋" panose="02010600040101010101" pitchFamily="2" charset="-122"/>
              </a:rPr>
              <a:t>一般在</a:t>
            </a:r>
            <a:r>
              <a:rPr lang="en-US" altLang="zh-CN" sz="2400" b="1">
                <a:solidFill>
                  <a:schemeClr val="tx2"/>
                </a:solidFill>
                <a:effectLst/>
                <a:ea typeface="华文仿宋" panose="02010600040101010101" pitchFamily="2" charset="-122"/>
              </a:rPr>
              <a:t>0.85-0.92</a:t>
            </a:r>
            <a:r>
              <a:rPr lang="zh-CN" altLang="en-US" sz="2400" b="1">
                <a:solidFill>
                  <a:schemeClr val="tx2"/>
                </a:solidFill>
                <a:effectLst/>
                <a:ea typeface="华文仿宋" panose="02010600040101010101" pitchFamily="2" charset="-122"/>
              </a:rPr>
              <a:t>之间</a:t>
            </a:r>
          </a:p>
        </p:txBody>
      </p:sp>
      <p:sp>
        <p:nvSpPr>
          <p:cNvPr id="1036" name="Text Box 10">
            <a:extLst>
              <a:ext uri="{FF2B5EF4-FFF2-40B4-BE49-F238E27FC236}">
                <a16:creationId xmlns:a16="http://schemas.microsoft.com/office/drawing/2014/main" id="{803D2FC6-B635-3477-3F4A-5495210AD74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267200" y="4414838"/>
            <a:ext cx="1730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2400" b="1" i="1">
                <a:solidFill>
                  <a:schemeClr val="tx2"/>
                </a:solidFill>
                <a:effectLst/>
                <a:ea typeface="华文仿宋" panose="02010600040101010101" pitchFamily="2" charset="-122"/>
              </a:rPr>
              <a:t>s</a:t>
            </a:r>
          </a:p>
        </p:txBody>
      </p:sp>
      <p:sp>
        <p:nvSpPr>
          <p:cNvPr id="1037" name="Text Box 11">
            <a:extLst>
              <a:ext uri="{FF2B5EF4-FFF2-40B4-BE49-F238E27FC236}">
                <a16:creationId xmlns:a16="http://schemas.microsoft.com/office/drawing/2014/main" id="{3674692A-6C7D-50E3-38D8-8D9E9244B30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1830388"/>
            <a:ext cx="4064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3200" b="1" i="1">
                <a:solidFill>
                  <a:schemeClr val="tx2"/>
                </a:solidFill>
                <a:effectLst/>
                <a:ea typeface="华文仿宋" panose="02010600040101010101" pitchFamily="2" charset="-122"/>
              </a:rPr>
              <a:t>T</a:t>
            </a:r>
          </a:p>
        </p:txBody>
      </p:sp>
      <p:sp>
        <p:nvSpPr>
          <p:cNvPr id="1038" name="Text Box 12">
            <a:extLst>
              <a:ext uri="{FF2B5EF4-FFF2-40B4-BE49-F238E27FC236}">
                <a16:creationId xmlns:a16="http://schemas.microsoft.com/office/drawing/2014/main" id="{86ECD1E8-AD1F-0E2E-C167-67659945584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066800" y="2287588"/>
            <a:ext cx="17303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3200" b="1">
                <a:effectLst/>
                <a:ea typeface="华文仿宋" panose="02010600040101010101" pitchFamily="2" charset="-122"/>
              </a:rPr>
              <a:t>5</a:t>
            </a:r>
          </a:p>
        </p:txBody>
      </p:sp>
      <p:sp>
        <p:nvSpPr>
          <p:cNvPr id="1039" name="Text Box 13">
            <a:extLst>
              <a:ext uri="{FF2B5EF4-FFF2-40B4-BE49-F238E27FC236}">
                <a16:creationId xmlns:a16="http://schemas.microsoft.com/office/drawing/2014/main" id="{50607FF0-C45D-653F-78F5-C5F0F507D29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38200" y="3660775"/>
            <a:ext cx="174625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3200" b="1">
                <a:effectLst/>
                <a:ea typeface="华文仿宋" panose="02010600040101010101" pitchFamily="2" charset="-122"/>
              </a:rPr>
              <a:t>3</a:t>
            </a:r>
          </a:p>
        </p:txBody>
      </p:sp>
      <p:sp>
        <p:nvSpPr>
          <p:cNvPr id="1040" name="Text Box 14">
            <a:extLst>
              <a:ext uri="{FF2B5EF4-FFF2-40B4-BE49-F238E27FC236}">
                <a16:creationId xmlns:a16="http://schemas.microsoft.com/office/drawing/2014/main" id="{A45B7A73-0D5B-7F06-B13D-61DC8D5DF26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200400" y="3660775"/>
            <a:ext cx="17303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3200" b="1">
                <a:solidFill>
                  <a:schemeClr val="tx2"/>
                </a:solidFill>
                <a:effectLst/>
                <a:ea typeface="华文仿宋" panose="02010600040101010101" pitchFamily="2" charset="-122"/>
              </a:rPr>
              <a:t>2</a:t>
            </a:r>
          </a:p>
        </p:txBody>
      </p:sp>
      <p:sp>
        <p:nvSpPr>
          <p:cNvPr id="543759" name="Line 15">
            <a:extLst>
              <a:ext uri="{FF2B5EF4-FFF2-40B4-BE49-F238E27FC236}">
                <a16:creationId xmlns:a16="http://schemas.microsoft.com/office/drawing/2014/main" id="{0473A79B-1A2D-3D0C-C527-AF34A1A60C94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84188" y="1871663"/>
            <a:ext cx="0" cy="2495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3760" name="Line 16">
            <a:extLst>
              <a:ext uri="{FF2B5EF4-FFF2-40B4-BE49-F238E27FC236}">
                <a16:creationId xmlns:a16="http://schemas.microsoft.com/office/drawing/2014/main" id="{C35E7E9C-E1AC-B7C9-0307-63B3DA44B1A4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84188" y="4367213"/>
            <a:ext cx="4027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3761" name="Freeform 17">
            <a:extLst>
              <a:ext uri="{FF2B5EF4-FFF2-40B4-BE49-F238E27FC236}">
                <a16:creationId xmlns:a16="http://schemas.microsoft.com/office/drawing/2014/main" id="{51282C17-98C4-6C10-28FF-9A76AD7C5E8E}"/>
              </a:ext>
            </a:extLst>
          </p:cNvPr>
          <p:cNvSpPr>
            <a:spLocks noChangeAspect="1"/>
          </p:cNvSpPr>
          <p:nvPr/>
        </p:nvSpPr>
        <p:spPr bwMode="auto">
          <a:xfrm>
            <a:off x="485775" y="2182813"/>
            <a:ext cx="3997325" cy="1768475"/>
          </a:xfrm>
          <a:custGeom>
            <a:avLst/>
            <a:gdLst/>
            <a:ahLst/>
            <a:cxnLst>
              <a:cxn ang="0">
                <a:pos x="0" y="2678"/>
              </a:cxn>
              <a:cxn ang="0">
                <a:pos x="720" y="1586"/>
              </a:cxn>
              <a:cxn ang="0">
                <a:pos x="1080" y="806"/>
              </a:cxn>
              <a:cxn ang="0">
                <a:pos x="1260" y="494"/>
              </a:cxn>
              <a:cxn ang="0">
                <a:pos x="1620" y="182"/>
              </a:cxn>
              <a:cxn ang="0">
                <a:pos x="1980" y="26"/>
              </a:cxn>
              <a:cxn ang="0">
                <a:pos x="2340" y="26"/>
              </a:cxn>
              <a:cxn ang="0">
                <a:pos x="2700" y="182"/>
              </a:cxn>
              <a:cxn ang="0">
                <a:pos x="3240" y="650"/>
              </a:cxn>
              <a:cxn ang="0">
                <a:pos x="3780" y="1430"/>
              </a:cxn>
              <a:cxn ang="0">
                <a:pos x="4320" y="2054"/>
              </a:cxn>
              <a:cxn ang="0">
                <a:pos x="4860" y="2522"/>
              </a:cxn>
              <a:cxn ang="0">
                <a:pos x="5220" y="2678"/>
              </a:cxn>
            </a:cxnLst>
            <a:rect l="0" t="0" r="r" b="b"/>
            <a:pathLst>
              <a:path w="5220" h="2678">
                <a:moveTo>
                  <a:pt x="0" y="2678"/>
                </a:moveTo>
                <a:cubicBezTo>
                  <a:pt x="270" y="2288"/>
                  <a:pt x="540" y="1898"/>
                  <a:pt x="720" y="1586"/>
                </a:cubicBezTo>
                <a:cubicBezTo>
                  <a:pt x="900" y="1274"/>
                  <a:pt x="990" y="988"/>
                  <a:pt x="1080" y="806"/>
                </a:cubicBezTo>
                <a:cubicBezTo>
                  <a:pt x="1170" y="624"/>
                  <a:pt x="1170" y="598"/>
                  <a:pt x="1260" y="494"/>
                </a:cubicBezTo>
                <a:cubicBezTo>
                  <a:pt x="1350" y="390"/>
                  <a:pt x="1500" y="260"/>
                  <a:pt x="1620" y="182"/>
                </a:cubicBezTo>
                <a:cubicBezTo>
                  <a:pt x="1740" y="104"/>
                  <a:pt x="1860" y="52"/>
                  <a:pt x="1980" y="26"/>
                </a:cubicBezTo>
                <a:cubicBezTo>
                  <a:pt x="2100" y="0"/>
                  <a:pt x="2220" y="0"/>
                  <a:pt x="2340" y="26"/>
                </a:cubicBezTo>
                <a:cubicBezTo>
                  <a:pt x="2460" y="52"/>
                  <a:pt x="2550" y="78"/>
                  <a:pt x="2700" y="182"/>
                </a:cubicBezTo>
                <a:cubicBezTo>
                  <a:pt x="2850" y="286"/>
                  <a:pt x="3060" y="442"/>
                  <a:pt x="3240" y="650"/>
                </a:cubicBezTo>
                <a:cubicBezTo>
                  <a:pt x="3420" y="858"/>
                  <a:pt x="3600" y="1196"/>
                  <a:pt x="3780" y="1430"/>
                </a:cubicBezTo>
                <a:cubicBezTo>
                  <a:pt x="3960" y="1664"/>
                  <a:pt x="4140" y="1872"/>
                  <a:pt x="4320" y="2054"/>
                </a:cubicBezTo>
                <a:cubicBezTo>
                  <a:pt x="4500" y="2236"/>
                  <a:pt x="4710" y="2418"/>
                  <a:pt x="4860" y="2522"/>
                </a:cubicBezTo>
                <a:cubicBezTo>
                  <a:pt x="5010" y="2626"/>
                  <a:pt x="5115" y="2652"/>
                  <a:pt x="5220" y="2678"/>
                </a:cubicBezTo>
              </a:path>
            </a:pathLst>
          </a:custGeom>
          <a:noFill/>
          <a:ln w="254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3762" name="Line 18">
            <a:extLst>
              <a:ext uri="{FF2B5EF4-FFF2-40B4-BE49-F238E27FC236}">
                <a16:creationId xmlns:a16="http://schemas.microsoft.com/office/drawing/2014/main" id="{6AF007A1-D2C1-0696-7470-0F4D6C8A74F5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27075" y="3638550"/>
            <a:ext cx="2778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3763" name="Line 19">
            <a:extLst>
              <a:ext uri="{FF2B5EF4-FFF2-40B4-BE49-F238E27FC236}">
                <a16:creationId xmlns:a16="http://schemas.microsoft.com/office/drawing/2014/main" id="{8E92D7E0-CC2A-F01E-42F4-3228DCC22A5F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371600" y="2574925"/>
            <a:ext cx="1565275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3764" name="Freeform 20">
            <a:extLst>
              <a:ext uri="{FF2B5EF4-FFF2-40B4-BE49-F238E27FC236}">
                <a16:creationId xmlns:a16="http://schemas.microsoft.com/office/drawing/2014/main" id="{6BC0CFC6-8EC9-EFCA-15B5-07E576188B76}"/>
              </a:ext>
            </a:extLst>
          </p:cNvPr>
          <p:cNvSpPr>
            <a:spLocks/>
          </p:cNvSpPr>
          <p:nvPr/>
        </p:nvSpPr>
        <p:spPr bwMode="auto">
          <a:xfrm>
            <a:off x="3492500" y="2214563"/>
            <a:ext cx="228600" cy="13731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384"/>
              </a:cxn>
              <a:cxn ang="0">
                <a:pos x="96" y="816"/>
              </a:cxn>
              <a:cxn ang="0">
                <a:pos x="144" y="1152"/>
              </a:cxn>
            </a:cxnLst>
            <a:rect l="0" t="0" r="r" b="b"/>
            <a:pathLst>
              <a:path w="144" h="1152">
                <a:moveTo>
                  <a:pt x="0" y="0"/>
                </a:moveTo>
                <a:cubicBezTo>
                  <a:pt x="16" y="124"/>
                  <a:pt x="32" y="248"/>
                  <a:pt x="48" y="384"/>
                </a:cubicBezTo>
                <a:cubicBezTo>
                  <a:pt x="64" y="520"/>
                  <a:pt x="80" y="688"/>
                  <a:pt x="96" y="816"/>
                </a:cubicBezTo>
                <a:cubicBezTo>
                  <a:pt x="112" y="944"/>
                  <a:pt x="128" y="1048"/>
                  <a:pt x="144" y="1152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47" name="Text Box 21">
            <a:extLst>
              <a:ext uri="{FF2B5EF4-FFF2-40B4-BE49-F238E27FC236}">
                <a16:creationId xmlns:a16="http://schemas.microsoft.com/office/drawing/2014/main" id="{4BFF63EF-182E-3D7F-864A-167FFE88F5F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657600" y="3660775"/>
            <a:ext cx="3810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3200" b="1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2’</a:t>
            </a:r>
          </a:p>
        </p:txBody>
      </p:sp>
      <p:sp>
        <p:nvSpPr>
          <p:cNvPr id="1048" name="Text Box 22">
            <a:extLst>
              <a:ext uri="{FF2B5EF4-FFF2-40B4-BE49-F238E27FC236}">
                <a16:creationId xmlns:a16="http://schemas.microsoft.com/office/drawing/2014/main" id="{9B13321B-5FFD-F3D7-AAEA-BA652A86668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657600" y="2058988"/>
            <a:ext cx="3810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3200" b="1">
                <a:effectLst/>
                <a:ea typeface="华文仿宋" panose="02010600040101010101" pitchFamily="2" charset="-122"/>
              </a:rPr>
              <a:t>1</a:t>
            </a:r>
          </a:p>
        </p:txBody>
      </p:sp>
      <p:sp>
        <p:nvSpPr>
          <p:cNvPr id="1049" name="Text Box 23">
            <a:extLst>
              <a:ext uri="{FF2B5EF4-FFF2-40B4-BE49-F238E27FC236}">
                <a16:creationId xmlns:a16="http://schemas.microsoft.com/office/drawing/2014/main" id="{AB7ECC5B-E525-C4EC-0DDC-CC12EEAF8B7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73063" y="3406775"/>
            <a:ext cx="16033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3200" b="1">
                <a:effectLst/>
                <a:ea typeface="华文仿宋" panose="02010600040101010101" pitchFamily="2" charset="-122"/>
              </a:rPr>
              <a:t>4</a:t>
            </a:r>
          </a:p>
        </p:txBody>
      </p:sp>
      <p:sp>
        <p:nvSpPr>
          <p:cNvPr id="543768" name="Line 24">
            <a:extLst>
              <a:ext uri="{FF2B5EF4-FFF2-40B4-BE49-F238E27FC236}">
                <a16:creationId xmlns:a16="http://schemas.microsoft.com/office/drawing/2014/main" id="{A31202DF-3FA9-E0D0-C18A-5706ED20F61C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3511550" y="2243138"/>
            <a:ext cx="0" cy="1397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3769" name="Oval 25">
            <a:extLst>
              <a:ext uri="{FF2B5EF4-FFF2-40B4-BE49-F238E27FC236}">
                <a16:creationId xmlns:a16="http://schemas.microsoft.com/office/drawing/2014/main" id="{72D45765-D5EC-3EE1-A848-3A1BCB0BDE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788" y="3606800"/>
            <a:ext cx="60325" cy="46038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3770" name="Line 26">
            <a:extLst>
              <a:ext uri="{FF2B5EF4-FFF2-40B4-BE49-F238E27FC236}">
                <a16:creationId xmlns:a16="http://schemas.microsoft.com/office/drawing/2014/main" id="{05E0D360-BA4E-A3A2-A062-0EAFA95BD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635375"/>
            <a:ext cx="457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43771" name="Line 27">
            <a:extLst>
              <a:ext uri="{FF2B5EF4-FFF2-40B4-BE49-F238E27FC236}">
                <a16:creationId xmlns:a16="http://schemas.microsoft.com/office/drawing/2014/main" id="{810E0474-8085-01D3-E4E6-A56B9B26F64E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739775" y="3502025"/>
            <a:ext cx="0" cy="1333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3772" name="Oval 28">
            <a:extLst>
              <a:ext uri="{FF2B5EF4-FFF2-40B4-BE49-F238E27FC236}">
                <a16:creationId xmlns:a16="http://schemas.microsoft.com/office/drawing/2014/main" id="{955B1C59-5B6E-45CB-C134-AEFDBB5534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84563" y="3613150"/>
            <a:ext cx="60325" cy="46038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3773" name="Oval 29">
            <a:extLst>
              <a:ext uri="{FF2B5EF4-FFF2-40B4-BE49-F238E27FC236}">
                <a16:creationId xmlns:a16="http://schemas.microsoft.com/office/drawing/2014/main" id="{DF8EDA02-4AC3-A816-3435-2528938056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70275" y="2225675"/>
            <a:ext cx="79375" cy="603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3774" name="Oval 30">
            <a:extLst>
              <a:ext uri="{FF2B5EF4-FFF2-40B4-BE49-F238E27FC236}">
                <a16:creationId xmlns:a16="http://schemas.microsoft.com/office/drawing/2014/main" id="{9E69795E-27D8-B321-1E48-870601EFD9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0088" y="3484563"/>
            <a:ext cx="60325" cy="4603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3775" name="Oval 31">
            <a:extLst>
              <a:ext uri="{FF2B5EF4-FFF2-40B4-BE49-F238E27FC236}">
                <a16:creationId xmlns:a16="http://schemas.microsoft.com/office/drawing/2014/main" id="{81F4C06B-3E22-CBAF-A522-594D2EF8BA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3800" y="3616325"/>
            <a:ext cx="60325" cy="44450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3776" name="Line 32">
            <a:extLst>
              <a:ext uri="{FF2B5EF4-FFF2-40B4-BE49-F238E27FC236}">
                <a16:creationId xmlns:a16="http://schemas.microsoft.com/office/drawing/2014/main" id="{87C2772C-CD56-7986-2C96-CB91137CE1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2574925"/>
            <a:ext cx="609600" cy="9144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543777" name="Line 33">
            <a:extLst>
              <a:ext uri="{FF2B5EF4-FFF2-40B4-BE49-F238E27FC236}">
                <a16:creationId xmlns:a16="http://schemas.microsoft.com/office/drawing/2014/main" id="{BB201CA9-E719-42BF-644A-0D56DBD524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0838" y="2239963"/>
            <a:ext cx="647700" cy="32385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543778" name="Rectangle 34">
            <a:extLst>
              <a:ext uri="{FF2B5EF4-FFF2-40B4-BE49-F238E27FC236}">
                <a16:creationId xmlns:a16="http://schemas.microsoft.com/office/drawing/2014/main" id="{988E81AC-BDEE-897D-23B8-544CC7BBF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3654425"/>
            <a:ext cx="1873250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实际循环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效率</a:t>
            </a:r>
          </a:p>
        </p:txBody>
      </p:sp>
      <p:graphicFrame>
        <p:nvGraphicFramePr>
          <p:cNvPr id="543779" name="Object 35">
            <a:extLst>
              <a:ext uri="{FF2B5EF4-FFF2-40B4-BE49-F238E27FC236}">
                <a16:creationId xmlns:a16="http://schemas.microsoft.com/office/drawing/2014/main" id="{D601D92B-87A7-7E5B-3AED-B85E6E69C29B}"/>
              </a:ext>
            </a:extLst>
          </p:cNvPr>
          <p:cNvGraphicFramePr>
            <a:graphicFrameLocks noChangeAspect="1"/>
          </p:cNvGraphicFramePr>
          <p:nvPr>
            <p:ph sz="quarter" idx="4"/>
          </p:nvPr>
        </p:nvGraphicFramePr>
        <p:xfrm>
          <a:off x="5724525" y="3725863"/>
          <a:ext cx="25209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95280" imgH="457200" progId="Equation.DSMT4">
                  <p:embed/>
                </p:oleObj>
              </mc:Choice>
              <mc:Fallback>
                <p:oleObj name="Equation" r:id="rId9" imgW="1295280" imgH="4572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3725863"/>
                        <a:ext cx="25209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780" name="Object 36">
            <a:extLst>
              <a:ext uri="{FF2B5EF4-FFF2-40B4-BE49-F238E27FC236}">
                <a16:creationId xmlns:a16="http://schemas.microsoft.com/office/drawing/2014/main" id="{BB6FFDA3-2BF4-F3A3-6C19-08FA014A03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7375" y="3870325"/>
          <a:ext cx="9366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19040" imgH="228600" progId="Equation.DSMT4">
                  <p:embed/>
                </p:oleObj>
              </mc:Choice>
              <mc:Fallback>
                <p:oleObj name="Equation" r:id="rId11" imgW="419040" imgH="2286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75" y="3870325"/>
                        <a:ext cx="9366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3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3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3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4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4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50" grpId="0" autoUpdateAnimBg="0"/>
      <p:bldP spid="543751" grpId="0" autoUpdateAnimBg="0"/>
      <p:bldP spid="543752" grpId="0" autoUpdateAnimBg="0"/>
      <p:bldP spid="543753" grpId="0" autoUpdateAnimBg="0"/>
      <p:bldP spid="54377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>
            <a:extLst>
              <a:ext uri="{FF2B5EF4-FFF2-40B4-BE49-F238E27FC236}">
                <a16:creationId xmlns:a16="http://schemas.microsoft.com/office/drawing/2014/main" id="{B94A3E5B-5C84-09C6-21A7-16AD5739D0B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419600" y="4052888"/>
            <a:ext cx="1762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3200" b="1" i="1">
                <a:solidFill>
                  <a:schemeClr val="tx2"/>
                </a:solidFill>
                <a:effectLst/>
                <a:ea typeface="华文仿宋" panose="02010600040101010101" pitchFamily="2" charset="-122"/>
              </a:rPr>
              <a:t>s</a:t>
            </a:r>
          </a:p>
        </p:txBody>
      </p:sp>
      <p:sp>
        <p:nvSpPr>
          <p:cNvPr id="421891" name="Text Box 3">
            <a:extLst>
              <a:ext uri="{FF2B5EF4-FFF2-40B4-BE49-F238E27FC236}">
                <a16:creationId xmlns:a16="http://schemas.microsoft.com/office/drawing/2014/main" id="{56A5E291-1E2D-CE17-8C7A-0775D5AE0F3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791200" y="4060825"/>
            <a:ext cx="2667000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4000" b="1" i="1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p</a:t>
            </a:r>
            <a:r>
              <a:rPr kumimoji="1" lang="en-US" altLang="zh-CN" sz="4000" b="1" baseline="-25000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1</a:t>
            </a:r>
            <a:r>
              <a:rPr kumimoji="1" lang="en-US" altLang="zh-CN" sz="4000" b="1" i="1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     t</a:t>
            </a:r>
            <a:r>
              <a:rPr kumimoji="1" lang="en-US" altLang="zh-CN" sz="4000" b="1" baseline="-25000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1  </a:t>
            </a:r>
            <a:r>
              <a:rPr kumimoji="1" lang="en-US" altLang="zh-CN" sz="4000" b="1" i="1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   p</a:t>
            </a:r>
            <a:r>
              <a:rPr kumimoji="1" lang="en-US" altLang="zh-CN" sz="4000" b="1" baseline="-25000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2</a:t>
            </a:r>
          </a:p>
        </p:txBody>
      </p:sp>
      <p:sp>
        <p:nvSpPr>
          <p:cNvPr id="2053" name="Text Box 4">
            <a:extLst>
              <a:ext uri="{FF2B5EF4-FFF2-40B4-BE49-F238E27FC236}">
                <a16:creationId xmlns:a16="http://schemas.microsoft.com/office/drawing/2014/main" id="{8331925E-B561-EEA0-11E7-1DD2863F4D3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563938" y="2214563"/>
            <a:ext cx="1762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3200">
                <a:effectLst/>
                <a:ea typeface="华文仿宋" panose="02010600040101010101" pitchFamily="2" charset="-122"/>
              </a:rPr>
              <a:t>6</a:t>
            </a:r>
          </a:p>
        </p:txBody>
      </p:sp>
      <p:sp>
        <p:nvSpPr>
          <p:cNvPr id="2054" name="Text Box 5">
            <a:extLst>
              <a:ext uri="{FF2B5EF4-FFF2-40B4-BE49-F238E27FC236}">
                <a16:creationId xmlns:a16="http://schemas.microsoft.com/office/drawing/2014/main" id="{62D68833-A2CB-3139-A49A-8428AC9FF38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219200" y="2227263"/>
            <a:ext cx="1762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3200">
                <a:effectLst/>
                <a:ea typeface="华文仿宋" panose="02010600040101010101" pitchFamily="2" charset="-122"/>
              </a:rPr>
              <a:t>5</a:t>
            </a:r>
          </a:p>
        </p:txBody>
      </p:sp>
      <p:sp>
        <p:nvSpPr>
          <p:cNvPr id="2055" name="Text Box 7">
            <a:extLst>
              <a:ext uri="{FF2B5EF4-FFF2-40B4-BE49-F238E27FC236}">
                <a16:creationId xmlns:a16="http://schemas.microsoft.com/office/drawing/2014/main" id="{42D4444F-AB1D-5D7F-C052-742FEC9B389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117600" y="3255963"/>
            <a:ext cx="1762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3200">
                <a:effectLst/>
                <a:ea typeface="华文仿宋" panose="02010600040101010101" pitchFamily="2" charset="-122"/>
              </a:rPr>
              <a:t>3</a:t>
            </a:r>
          </a:p>
        </p:txBody>
      </p:sp>
      <p:sp>
        <p:nvSpPr>
          <p:cNvPr id="2056" name="Text Box 8">
            <a:extLst>
              <a:ext uri="{FF2B5EF4-FFF2-40B4-BE49-F238E27FC236}">
                <a16:creationId xmlns:a16="http://schemas.microsoft.com/office/drawing/2014/main" id="{4418FBA2-2AD8-6EC6-4DCD-D38AD00C897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709988" y="3276600"/>
            <a:ext cx="17621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3200">
                <a:effectLst/>
                <a:ea typeface="华文仿宋" panose="02010600040101010101" pitchFamily="2" charset="-122"/>
              </a:rPr>
              <a:t>2</a:t>
            </a:r>
          </a:p>
        </p:txBody>
      </p:sp>
      <p:sp>
        <p:nvSpPr>
          <p:cNvPr id="2057" name="Text Box 9">
            <a:extLst>
              <a:ext uri="{FF2B5EF4-FFF2-40B4-BE49-F238E27FC236}">
                <a16:creationId xmlns:a16="http://schemas.microsoft.com/office/drawing/2014/main" id="{FE1C6DC6-98BE-721A-7ECD-23A41049E66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581400" y="1592263"/>
            <a:ext cx="17780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3200">
                <a:effectLst/>
                <a:ea typeface="华文仿宋" panose="02010600040101010101" pitchFamily="2" charset="-122"/>
              </a:rPr>
              <a:t>1</a:t>
            </a:r>
          </a:p>
        </p:txBody>
      </p:sp>
      <p:sp>
        <p:nvSpPr>
          <p:cNvPr id="421898" name="Line 10">
            <a:extLst>
              <a:ext uri="{FF2B5EF4-FFF2-40B4-BE49-F238E27FC236}">
                <a16:creationId xmlns:a16="http://schemas.microsoft.com/office/drawing/2014/main" id="{5D73DBC8-37EE-7C26-8570-03F4DC2ABBC4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801688" y="1481138"/>
            <a:ext cx="0" cy="2544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21899" name="Line 11">
            <a:extLst>
              <a:ext uri="{FF2B5EF4-FFF2-40B4-BE49-F238E27FC236}">
                <a16:creationId xmlns:a16="http://schemas.microsoft.com/office/drawing/2014/main" id="{4A4E61D5-2642-FAA6-E869-59FC1CA29B02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801688" y="4025900"/>
            <a:ext cx="40386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21900" name="Freeform 12">
            <a:extLst>
              <a:ext uri="{FF2B5EF4-FFF2-40B4-BE49-F238E27FC236}">
                <a16:creationId xmlns:a16="http://schemas.microsoft.com/office/drawing/2014/main" id="{B81DE574-73BA-4D7E-296F-A94CE756425F}"/>
              </a:ext>
            </a:extLst>
          </p:cNvPr>
          <p:cNvSpPr>
            <a:spLocks noChangeAspect="1"/>
          </p:cNvSpPr>
          <p:nvPr/>
        </p:nvSpPr>
        <p:spPr bwMode="auto">
          <a:xfrm>
            <a:off x="804863" y="1800225"/>
            <a:ext cx="4071937" cy="1803400"/>
          </a:xfrm>
          <a:custGeom>
            <a:avLst/>
            <a:gdLst/>
            <a:ahLst/>
            <a:cxnLst>
              <a:cxn ang="0">
                <a:pos x="0" y="2678"/>
              </a:cxn>
              <a:cxn ang="0">
                <a:pos x="720" y="1586"/>
              </a:cxn>
              <a:cxn ang="0">
                <a:pos x="1080" y="806"/>
              </a:cxn>
              <a:cxn ang="0">
                <a:pos x="1260" y="494"/>
              </a:cxn>
              <a:cxn ang="0">
                <a:pos x="1620" y="182"/>
              </a:cxn>
              <a:cxn ang="0">
                <a:pos x="1980" y="26"/>
              </a:cxn>
              <a:cxn ang="0">
                <a:pos x="2340" y="26"/>
              </a:cxn>
              <a:cxn ang="0">
                <a:pos x="2700" y="182"/>
              </a:cxn>
              <a:cxn ang="0">
                <a:pos x="3240" y="650"/>
              </a:cxn>
              <a:cxn ang="0">
                <a:pos x="3780" y="1430"/>
              </a:cxn>
              <a:cxn ang="0">
                <a:pos x="4320" y="2054"/>
              </a:cxn>
              <a:cxn ang="0">
                <a:pos x="4860" y="2522"/>
              </a:cxn>
              <a:cxn ang="0">
                <a:pos x="5220" y="2678"/>
              </a:cxn>
            </a:cxnLst>
            <a:rect l="0" t="0" r="r" b="b"/>
            <a:pathLst>
              <a:path w="5220" h="2678">
                <a:moveTo>
                  <a:pt x="0" y="2678"/>
                </a:moveTo>
                <a:cubicBezTo>
                  <a:pt x="270" y="2288"/>
                  <a:pt x="540" y="1898"/>
                  <a:pt x="720" y="1586"/>
                </a:cubicBezTo>
                <a:cubicBezTo>
                  <a:pt x="900" y="1274"/>
                  <a:pt x="990" y="988"/>
                  <a:pt x="1080" y="806"/>
                </a:cubicBezTo>
                <a:cubicBezTo>
                  <a:pt x="1170" y="624"/>
                  <a:pt x="1170" y="598"/>
                  <a:pt x="1260" y="494"/>
                </a:cubicBezTo>
                <a:cubicBezTo>
                  <a:pt x="1350" y="390"/>
                  <a:pt x="1500" y="260"/>
                  <a:pt x="1620" y="182"/>
                </a:cubicBezTo>
                <a:cubicBezTo>
                  <a:pt x="1740" y="104"/>
                  <a:pt x="1860" y="52"/>
                  <a:pt x="1980" y="26"/>
                </a:cubicBezTo>
                <a:cubicBezTo>
                  <a:pt x="2100" y="0"/>
                  <a:pt x="2220" y="0"/>
                  <a:pt x="2340" y="26"/>
                </a:cubicBezTo>
                <a:cubicBezTo>
                  <a:pt x="2460" y="52"/>
                  <a:pt x="2550" y="78"/>
                  <a:pt x="2700" y="182"/>
                </a:cubicBezTo>
                <a:cubicBezTo>
                  <a:pt x="2850" y="286"/>
                  <a:pt x="3060" y="442"/>
                  <a:pt x="3240" y="650"/>
                </a:cubicBezTo>
                <a:cubicBezTo>
                  <a:pt x="3420" y="858"/>
                  <a:pt x="3600" y="1196"/>
                  <a:pt x="3780" y="1430"/>
                </a:cubicBezTo>
                <a:cubicBezTo>
                  <a:pt x="3960" y="1664"/>
                  <a:pt x="4140" y="1872"/>
                  <a:pt x="4320" y="2054"/>
                </a:cubicBezTo>
                <a:cubicBezTo>
                  <a:pt x="4500" y="2236"/>
                  <a:pt x="4710" y="2418"/>
                  <a:pt x="4860" y="2522"/>
                </a:cubicBezTo>
                <a:cubicBezTo>
                  <a:pt x="5010" y="2626"/>
                  <a:pt x="5115" y="2652"/>
                  <a:pt x="5220" y="2678"/>
                </a:cubicBezTo>
              </a:path>
            </a:pathLst>
          </a:custGeom>
          <a:noFill/>
          <a:ln w="28575" cmpd="sng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21901" name="Line 13">
            <a:extLst>
              <a:ext uri="{FF2B5EF4-FFF2-40B4-BE49-F238E27FC236}">
                <a16:creationId xmlns:a16="http://schemas.microsoft.com/office/drawing/2014/main" id="{B279B287-7170-0D8C-363B-5EDB4968179D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042988" y="3294063"/>
            <a:ext cx="2832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21902" name="Line 14">
            <a:extLst>
              <a:ext uri="{FF2B5EF4-FFF2-40B4-BE49-F238E27FC236}">
                <a16:creationId xmlns:a16="http://schemas.microsoft.com/office/drawing/2014/main" id="{D9067AE6-8E65-858D-C157-AE816E0C58F1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3886200" y="1862138"/>
            <a:ext cx="0" cy="14255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21903" name="Line 15">
            <a:extLst>
              <a:ext uri="{FF2B5EF4-FFF2-40B4-BE49-F238E27FC236}">
                <a16:creationId xmlns:a16="http://schemas.microsoft.com/office/drawing/2014/main" id="{1F1F8237-1061-9E41-AACC-0FE50BDF2C53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619250" y="2430463"/>
            <a:ext cx="1887538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21906" name="Line 18">
            <a:extLst>
              <a:ext uri="{FF2B5EF4-FFF2-40B4-BE49-F238E27FC236}">
                <a16:creationId xmlns:a16="http://schemas.microsoft.com/office/drawing/2014/main" id="{5E4639A9-FFA3-FF67-432A-2F88A6108DB1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3479800" y="1871663"/>
            <a:ext cx="400050" cy="565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65" name="Rectangle 19">
            <a:extLst>
              <a:ext uri="{FF2B5EF4-FFF2-40B4-BE49-F238E27FC236}">
                <a16:creationId xmlns:a16="http://schemas.microsoft.com/office/drawing/2014/main" id="{06737629-FF51-9625-A820-6C5F6730A3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2800">
                <a:latin typeface="Times New Roman" panose="02020603050405020304" pitchFamily="18" charset="0"/>
                <a:ea typeface="华文仿宋" panose="02010600040101010101" pitchFamily="2" charset="-122"/>
              </a:rPr>
              <a:t>如何提高朗肯循环的热效率</a:t>
            </a:r>
          </a:p>
        </p:txBody>
      </p:sp>
      <p:sp>
        <p:nvSpPr>
          <p:cNvPr id="421909" name="Text Box 21">
            <a:extLst>
              <a:ext uri="{FF2B5EF4-FFF2-40B4-BE49-F238E27FC236}">
                <a16:creationId xmlns:a16="http://schemas.microsoft.com/office/drawing/2014/main" id="{B2B4AC8F-5060-3BEC-720A-4F6612B3D63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508625" y="2574925"/>
            <a:ext cx="32004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zh-CN" altLang="en-US" sz="3600" b="1">
                <a:effectLst/>
                <a:ea typeface="华文仿宋" panose="02010600040101010101" pitchFamily="2" charset="-122"/>
              </a:rPr>
              <a:t>影响热效率的参数？</a:t>
            </a:r>
            <a:endParaRPr kumimoji="1" lang="zh-CN" altLang="en-US" sz="3600" b="1" baseline="-25000">
              <a:effectLst/>
              <a:ea typeface="华文仿宋" panose="02010600040101010101" pitchFamily="2" charset="-122"/>
            </a:endParaRPr>
          </a:p>
        </p:txBody>
      </p:sp>
      <p:sp>
        <p:nvSpPr>
          <p:cNvPr id="2067" name="Text Box 22">
            <a:extLst>
              <a:ext uri="{FF2B5EF4-FFF2-40B4-BE49-F238E27FC236}">
                <a16:creationId xmlns:a16="http://schemas.microsoft.com/office/drawing/2014/main" id="{1AD45CCA-E46C-0618-A2DD-32A421611AC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04800" y="1420813"/>
            <a:ext cx="3286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3200" b="1" i="1">
                <a:solidFill>
                  <a:schemeClr val="tx2"/>
                </a:solidFill>
                <a:effectLst/>
                <a:ea typeface="华文仿宋" panose="02010600040101010101" pitchFamily="2" charset="-122"/>
              </a:rPr>
              <a:t>T</a:t>
            </a:r>
          </a:p>
        </p:txBody>
      </p:sp>
      <p:graphicFrame>
        <p:nvGraphicFramePr>
          <p:cNvPr id="2050" name="Object 24">
            <a:extLst>
              <a:ext uri="{FF2B5EF4-FFF2-40B4-BE49-F238E27FC236}">
                <a16:creationId xmlns:a16="http://schemas.microsoft.com/office/drawing/2014/main" id="{05A4A7BB-15C6-669C-68ED-D747310D02EA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5724525" y="1133475"/>
          <a:ext cx="2233613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23600" imgH="431640" progId="Equation.DSMT4">
                  <p:embed/>
                </p:oleObj>
              </mc:Choice>
              <mc:Fallback>
                <p:oleObj name="Equation" r:id="rId3" imgW="723600" imgH="43164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1133475"/>
                        <a:ext cx="2233613" cy="133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914" name="Line 26">
            <a:extLst>
              <a:ext uri="{FF2B5EF4-FFF2-40B4-BE49-F238E27FC236}">
                <a16:creationId xmlns:a16="http://schemas.microsoft.com/office/drawing/2014/main" id="{EA427071-742E-3468-9F1A-9AA2109617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2988" y="2430463"/>
            <a:ext cx="576262" cy="863600"/>
          </a:xfrm>
          <a:prstGeom prst="line">
            <a:avLst/>
          </a:prstGeom>
          <a:noFill/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21915" name="Line 27">
            <a:extLst>
              <a:ext uri="{FF2B5EF4-FFF2-40B4-BE49-F238E27FC236}">
                <a16:creationId xmlns:a16="http://schemas.microsoft.com/office/drawing/2014/main" id="{EB5E113C-65F0-1778-A784-500EF19CA1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2988" y="2430463"/>
            <a:ext cx="576262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1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1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 autoUpdateAnimBg="0"/>
      <p:bldP spid="42190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Line 2">
            <a:extLst>
              <a:ext uri="{FF2B5EF4-FFF2-40B4-BE49-F238E27FC236}">
                <a16:creationId xmlns:a16="http://schemas.microsoft.com/office/drawing/2014/main" id="{2EB2271A-B092-6741-ECC6-0F6A558DEB0C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979613" y="2717800"/>
            <a:ext cx="156051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54307" name="Line 3">
            <a:extLst>
              <a:ext uri="{FF2B5EF4-FFF2-40B4-BE49-F238E27FC236}">
                <a16:creationId xmlns:a16="http://schemas.microsoft.com/office/drawing/2014/main" id="{5E30913C-5576-4E2D-FEFC-025734F9D02A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779838" y="2357438"/>
            <a:ext cx="0" cy="13922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84" name="Text Box 4">
            <a:extLst>
              <a:ext uri="{FF2B5EF4-FFF2-40B4-BE49-F238E27FC236}">
                <a16:creationId xmlns:a16="http://schemas.microsoft.com/office/drawing/2014/main" id="{320455AD-C988-6673-934A-69841A8DDD4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648200" y="4519613"/>
            <a:ext cx="26193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2800" b="1" i="1">
                <a:solidFill>
                  <a:schemeClr val="tx2"/>
                </a:solidFill>
                <a:effectLst/>
                <a:ea typeface="华文仿宋" panose="02010600040101010101" pitchFamily="2" charset="-122"/>
              </a:rPr>
              <a:t>s</a:t>
            </a:r>
          </a:p>
        </p:txBody>
      </p:sp>
      <p:sp>
        <p:nvSpPr>
          <p:cNvPr id="3085" name="Text Box 5">
            <a:extLst>
              <a:ext uri="{FF2B5EF4-FFF2-40B4-BE49-F238E27FC236}">
                <a16:creationId xmlns:a16="http://schemas.microsoft.com/office/drawing/2014/main" id="{41C107A0-6930-243C-B25E-F62D2BD99B4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3400" y="1968500"/>
            <a:ext cx="4921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2800" b="1" i="1">
                <a:solidFill>
                  <a:schemeClr val="tx2"/>
                </a:solidFill>
                <a:effectLst/>
                <a:ea typeface="华文仿宋" panose="02010600040101010101" pitchFamily="2" charset="-122"/>
              </a:rPr>
              <a:t>T</a:t>
            </a:r>
          </a:p>
        </p:txBody>
      </p:sp>
      <p:sp>
        <p:nvSpPr>
          <p:cNvPr id="3086" name="Text Box 6">
            <a:extLst>
              <a:ext uri="{FF2B5EF4-FFF2-40B4-BE49-F238E27FC236}">
                <a16:creationId xmlns:a16="http://schemas.microsoft.com/office/drawing/2014/main" id="{9757F42C-C4FE-6579-600A-04840130B9C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25875" y="2757488"/>
            <a:ext cx="1730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2800" b="1">
                <a:effectLst/>
                <a:ea typeface="华文仿宋" panose="02010600040101010101" pitchFamily="2" charset="-122"/>
              </a:rPr>
              <a:t>6</a:t>
            </a:r>
          </a:p>
        </p:txBody>
      </p:sp>
      <p:sp>
        <p:nvSpPr>
          <p:cNvPr id="3087" name="Text Box 7">
            <a:extLst>
              <a:ext uri="{FF2B5EF4-FFF2-40B4-BE49-F238E27FC236}">
                <a16:creationId xmlns:a16="http://schemas.microsoft.com/office/drawing/2014/main" id="{0D40804B-B7E4-C2D2-374E-974043A529A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527175" y="2689225"/>
            <a:ext cx="2254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2800" b="1">
                <a:effectLst/>
                <a:ea typeface="华文仿宋" panose="02010600040101010101" pitchFamily="2" charset="-122"/>
              </a:rPr>
              <a:t>5</a:t>
            </a:r>
          </a:p>
        </p:txBody>
      </p:sp>
      <p:sp>
        <p:nvSpPr>
          <p:cNvPr id="3088" name="Text Box 8">
            <a:extLst>
              <a:ext uri="{FF2B5EF4-FFF2-40B4-BE49-F238E27FC236}">
                <a16:creationId xmlns:a16="http://schemas.microsoft.com/office/drawing/2014/main" id="{07F00725-FA4B-4EFB-0A71-80F24A842F2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066800" y="3530600"/>
            <a:ext cx="16033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2800" b="1">
                <a:effectLst/>
                <a:ea typeface="华文仿宋" panose="02010600040101010101" pitchFamily="2" charset="-122"/>
              </a:rPr>
              <a:t>4</a:t>
            </a:r>
          </a:p>
        </p:txBody>
      </p:sp>
      <p:sp>
        <p:nvSpPr>
          <p:cNvPr id="3089" name="Text Box 9">
            <a:extLst>
              <a:ext uri="{FF2B5EF4-FFF2-40B4-BE49-F238E27FC236}">
                <a16:creationId xmlns:a16="http://schemas.microsoft.com/office/drawing/2014/main" id="{CADC96F0-A62E-9B30-BE58-BFEE2A98149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411288" y="3787775"/>
            <a:ext cx="173037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2800" b="1">
                <a:effectLst/>
                <a:ea typeface="华文仿宋" panose="02010600040101010101" pitchFamily="2" charset="-122"/>
              </a:rPr>
              <a:t>3</a:t>
            </a:r>
          </a:p>
        </p:txBody>
      </p:sp>
      <p:sp>
        <p:nvSpPr>
          <p:cNvPr id="3090" name="Text Box 10">
            <a:extLst>
              <a:ext uri="{FF2B5EF4-FFF2-40B4-BE49-F238E27FC236}">
                <a16:creationId xmlns:a16="http://schemas.microsoft.com/office/drawing/2014/main" id="{F6A5C880-D7D6-072C-8B44-5312E280A93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244975" y="3692525"/>
            <a:ext cx="17462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2800" b="1">
                <a:effectLst/>
                <a:ea typeface="华文仿宋" panose="02010600040101010101" pitchFamily="2" charset="-122"/>
              </a:rPr>
              <a:t>2</a:t>
            </a:r>
          </a:p>
        </p:txBody>
      </p:sp>
      <p:sp>
        <p:nvSpPr>
          <p:cNvPr id="3091" name="Text Box 11">
            <a:extLst>
              <a:ext uri="{FF2B5EF4-FFF2-40B4-BE49-F238E27FC236}">
                <a16:creationId xmlns:a16="http://schemas.microsoft.com/office/drawing/2014/main" id="{829BD3EB-ACF1-167D-1BB7-F066F09CE60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065588" y="2055813"/>
            <a:ext cx="173037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2800" b="1">
                <a:effectLst/>
                <a:ea typeface="华文仿宋" panose="02010600040101010101" pitchFamily="2" charset="-122"/>
              </a:rPr>
              <a:t>1</a:t>
            </a:r>
          </a:p>
        </p:txBody>
      </p:sp>
      <p:sp>
        <p:nvSpPr>
          <p:cNvPr id="354316" name="Line 12">
            <a:extLst>
              <a:ext uri="{FF2B5EF4-FFF2-40B4-BE49-F238E27FC236}">
                <a16:creationId xmlns:a16="http://schemas.microsoft.com/office/drawing/2014/main" id="{2025DEA9-4C7D-1C57-7277-DAAD230AC3C5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101725" y="2009775"/>
            <a:ext cx="0" cy="24971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54317" name="Line 13">
            <a:extLst>
              <a:ext uri="{FF2B5EF4-FFF2-40B4-BE49-F238E27FC236}">
                <a16:creationId xmlns:a16="http://schemas.microsoft.com/office/drawing/2014/main" id="{EB07F99F-07BF-EF64-2664-0FE44683DC74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116013" y="4518025"/>
            <a:ext cx="396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54318" name="Freeform 14">
            <a:extLst>
              <a:ext uri="{FF2B5EF4-FFF2-40B4-BE49-F238E27FC236}">
                <a16:creationId xmlns:a16="http://schemas.microsoft.com/office/drawing/2014/main" id="{0D0BB492-54DD-3EDD-FD3C-9C96F55650B4}"/>
              </a:ext>
            </a:extLst>
          </p:cNvPr>
          <p:cNvSpPr>
            <a:spLocks noChangeAspect="1"/>
          </p:cNvSpPr>
          <p:nvPr/>
        </p:nvSpPr>
        <p:spPr bwMode="auto">
          <a:xfrm>
            <a:off x="1104900" y="2320925"/>
            <a:ext cx="4000500" cy="1770063"/>
          </a:xfrm>
          <a:custGeom>
            <a:avLst/>
            <a:gdLst/>
            <a:ahLst/>
            <a:cxnLst>
              <a:cxn ang="0">
                <a:pos x="0" y="2678"/>
              </a:cxn>
              <a:cxn ang="0">
                <a:pos x="720" y="1586"/>
              </a:cxn>
              <a:cxn ang="0">
                <a:pos x="1080" y="806"/>
              </a:cxn>
              <a:cxn ang="0">
                <a:pos x="1260" y="494"/>
              </a:cxn>
              <a:cxn ang="0">
                <a:pos x="1620" y="182"/>
              </a:cxn>
              <a:cxn ang="0">
                <a:pos x="1980" y="26"/>
              </a:cxn>
              <a:cxn ang="0">
                <a:pos x="2340" y="26"/>
              </a:cxn>
              <a:cxn ang="0">
                <a:pos x="2700" y="182"/>
              </a:cxn>
              <a:cxn ang="0">
                <a:pos x="3240" y="650"/>
              </a:cxn>
              <a:cxn ang="0">
                <a:pos x="3780" y="1430"/>
              </a:cxn>
              <a:cxn ang="0">
                <a:pos x="4320" y="2054"/>
              </a:cxn>
              <a:cxn ang="0">
                <a:pos x="4860" y="2522"/>
              </a:cxn>
              <a:cxn ang="0">
                <a:pos x="5220" y="2678"/>
              </a:cxn>
            </a:cxnLst>
            <a:rect l="0" t="0" r="r" b="b"/>
            <a:pathLst>
              <a:path w="5220" h="2678">
                <a:moveTo>
                  <a:pt x="0" y="2678"/>
                </a:moveTo>
                <a:cubicBezTo>
                  <a:pt x="270" y="2288"/>
                  <a:pt x="540" y="1898"/>
                  <a:pt x="720" y="1586"/>
                </a:cubicBezTo>
                <a:cubicBezTo>
                  <a:pt x="900" y="1274"/>
                  <a:pt x="990" y="988"/>
                  <a:pt x="1080" y="806"/>
                </a:cubicBezTo>
                <a:cubicBezTo>
                  <a:pt x="1170" y="624"/>
                  <a:pt x="1170" y="598"/>
                  <a:pt x="1260" y="494"/>
                </a:cubicBezTo>
                <a:cubicBezTo>
                  <a:pt x="1350" y="390"/>
                  <a:pt x="1500" y="260"/>
                  <a:pt x="1620" y="182"/>
                </a:cubicBezTo>
                <a:cubicBezTo>
                  <a:pt x="1740" y="104"/>
                  <a:pt x="1860" y="52"/>
                  <a:pt x="1980" y="26"/>
                </a:cubicBezTo>
                <a:cubicBezTo>
                  <a:pt x="2100" y="0"/>
                  <a:pt x="2220" y="0"/>
                  <a:pt x="2340" y="26"/>
                </a:cubicBezTo>
                <a:cubicBezTo>
                  <a:pt x="2460" y="52"/>
                  <a:pt x="2550" y="78"/>
                  <a:pt x="2700" y="182"/>
                </a:cubicBezTo>
                <a:cubicBezTo>
                  <a:pt x="2850" y="286"/>
                  <a:pt x="3060" y="442"/>
                  <a:pt x="3240" y="650"/>
                </a:cubicBezTo>
                <a:cubicBezTo>
                  <a:pt x="3420" y="858"/>
                  <a:pt x="3600" y="1196"/>
                  <a:pt x="3780" y="1430"/>
                </a:cubicBezTo>
                <a:cubicBezTo>
                  <a:pt x="3960" y="1664"/>
                  <a:pt x="4140" y="1872"/>
                  <a:pt x="4320" y="2054"/>
                </a:cubicBezTo>
                <a:cubicBezTo>
                  <a:pt x="4500" y="2236"/>
                  <a:pt x="4710" y="2418"/>
                  <a:pt x="4860" y="2522"/>
                </a:cubicBezTo>
                <a:cubicBezTo>
                  <a:pt x="5010" y="2626"/>
                  <a:pt x="5115" y="2652"/>
                  <a:pt x="5220" y="2678"/>
                </a:cubicBezTo>
              </a:path>
            </a:pathLst>
          </a:custGeom>
          <a:noFill/>
          <a:ln w="254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54319" name="Line 15">
            <a:extLst>
              <a:ext uri="{FF2B5EF4-FFF2-40B4-BE49-F238E27FC236}">
                <a16:creationId xmlns:a16="http://schemas.microsoft.com/office/drawing/2014/main" id="{1B5B6B71-D537-CA75-8F3A-EB28E47D8F20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344613" y="3778250"/>
            <a:ext cx="2781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54320" name="Line 16">
            <a:extLst>
              <a:ext uri="{FF2B5EF4-FFF2-40B4-BE49-F238E27FC236}">
                <a16:creationId xmlns:a16="http://schemas.microsoft.com/office/drawing/2014/main" id="{A3EA6244-7EFD-09D5-14B7-17BFAA125471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132263" y="2381250"/>
            <a:ext cx="0" cy="14001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54321" name="Line 17">
            <a:extLst>
              <a:ext uri="{FF2B5EF4-FFF2-40B4-BE49-F238E27FC236}">
                <a16:creationId xmlns:a16="http://schemas.microsoft.com/office/drawing/2014/main" id="{7BF5E0E9-5198-BE4A-6A89-0F61471E7704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905000" y="2940050"/>
            <a:ext cx="1854200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54322" name="Line 18">
            <a:extLst>
              <a:ext uri="{FF2B5EF4-FFF2-40B4-BE49-F238E27FC236}">
                <a16:creationId xmlns:a16="http://schemas.microsoft.com/office/drawing/2014/main" id="{B66D2756-5B95-5382-9FC5-868F06E5012D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358900" y="3643313"/>
            <a:ext cx="0" cy="1301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54323" name="Line 19">
            <a:extLst>
              <a:ext uri="{FF2B5EF4-FFF2-40B4-BE49-F238E27FC236}">
                <a16:creationId xmlns:a16="http://schemas.microsoft.com/office/drawing/2014/main" id="{68E813EB-B448-799C-82B0-A1216233E9AF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344613" y="2927350"/>
            <a:ext cx="544512" cy="722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54324" name="Line 20">
            <a:extLst>
              <a:ext uri="{FF2B5EF4-FFF2-40B4-BE49-F238E27FC236}">
                <a16:creationId xmlns:a16="http://schemas.microsoft.com/office/drawing/2014/main" id="{8981DDC1-D698-0840-0F0F-A43F46706386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3732213" y="2392363"/>
            <a:ext cx="392112" cy="5540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54325" name="Line 21">
            <a:extLst>
              <a:ext uri="{FF2B5EF4-FFF2-40B4-BE49-F238E27FC236}">
                <a16:creationId xmlns:a16="http://schemas.microsoft.com/office/drawing/2014/main" id="{B6FDB7B0-D6BD-3999-932E-3EDB162E7810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1104900" y="3778250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54326" name="Oval 22">
            <a:extLst>
              <a:ext uri="{FF2B5EF4-FFF2-40B4-BE49-F238E27FC236}">
                <a16:creationId xmlns:a16="http://schemas.microsoft.com/office/drawing/2014/main" id="{6D47EE01-FAD7-396D-FEA5-11F50A31E0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5275" y="3754438"/>
            <a:ext cx="60325" cy="444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54327" name="Oval 23">
            <a:extLst>
              <a:ext uri="{FF2B5EF4-FFF2-40B4-BE49-F238E27FC236}">
                <a16:creationId xmlns:a16="http://schemas.microsoft.com/office/drawing/2014/main" id="{C74FCE75-FD4C-D7E2-8758-3F638FE44D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2575" y="2365375"/>
            <a:ext cx="60325" cy="46038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54328" name="Oval 24">
            <a:extLst>
              <a:ext uri="{FF2B5EF4-FFF2-40B4-BE49-F238E27FC236}">
                <a16:creationId xmlns:a16="http://schemas.microsoft.com/office/drawing/2014/main" id="{21334A89-E36B-3296-1261-B2497EA2A1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05225" y="2916238"/>
            <a:ext cx="60325" cy="444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54329" name="Oval 25">
            <a:extLst>
              <a:ext uri="{FF2B5EF4-FFF2-40B4-BE49-F238E27FC236}">
                <a16:creationId xmlns:a16="http://schemas.microsoft.com/office/drawing/2014/main" id="{2BC002CA-9A50-18DB-7DF2-0657ED9C63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51025" y="2913063"/>
            <a:ext cx="60325" cy="4603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54330" name="Oval 26">
            <a:extLst>
              <a:ext uri="{FF2B5EF4-FFF2-40B4-BE49-F238E27FC236}">
                <a16:creationId xmlns:a16="http://schemas.microsoft.com/office/drawing/2014/main" id="{0A08C7B6-85CB-1C32-627B-026C836C48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1913" y="3654425"/>
            <a:ext cx="60325" cy="44450"/>
          </a:xfrm>
          <a:prstGeom prst="ellipse">
            <a:avLst/>
          </a:prstGeom>
          <a:solidFill>
            <a:schemeClr val="tx2"/>
          </a:solidFill>
          <a:ln w="25400">
            <a:solidFill>
              <a:srgbClr val="66FF6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54331" name="Oval 27">
            <a:extLst>
              <a:ext uri="{FF2B5EF4-FFF2-40B4-BE49-F238E27FC236}">
                <a16:creationId xmlns:a16="http://schemas.microsoft.com/office/drawing/2014/main" id="{E9CF50F0-519D-3565-74C6-FB622CED09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1913" y="3748088"/>
            <a:ext cx="60325" cy="444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54332" name="Line 28">
            <a:extLst>
              <a:ext uri="{FF2B5EF4-FFF2-40B4-BE49-F238E27FC236}">
                <a16:creationId xmlns:a16="http://schemas.microsoft.com/office/drawing/2014/main" id="{392B6BB3-811A-494F-C7BB-9933040604DD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3563938" y="2357438"/>
            <a:ext cx="252412" cy="3175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54333" name="Line 29">
            <a:extLst>
              <a:ext uri="{FF2B5EF4-FFF2-40B4-BE49-F238E27FC236}">
                <a16:creationId xmlns:a16="http://schemas.microsoft.com/office/drawing/2014/main" id="{2864DE50-3180-3916-FC7E-32DDBCDE9140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331913" y="3509963"/>
            <a:ext cx="0" cy="1047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54334" name="Line 30">
            <a:extLst>
              <a:ext uri="{FF2B5EF4-FFF2-40B4-BE49-F238E27FC236}">
                <a16:creationId xmlns:a16="http://schemas.microsoft.com/office/drawing/2014/main" id="{8FCE7B2A-F14C-C4F8-C7C9-9993B7CDE928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331913" y="2717800"/>
            <a:ext cx="666750" cy="8334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54335" name="Object 31">
            <a:extLst>
              <a:ext uri="{FF2B5EF4-FFF2-40B4-BE49-F238E27FC236}">
                <a16:creationId xmlns:a16="http://schemas.microsoft.com/office/drawing/2014/main" id="{B2C0A9F1-3D9D-AE98-E091-C30012F74B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2070100"/>
          <a:ext cx="280988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680" imgH="164880" progId="Equation.DSMT4">
                  <p:embed/>
                </p:oleObj>
              </mc:Choice>
              <mc:Fallback>
                <p:oleObj name="Equation" r:id="rId3" imgW="139680" imgH="16488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070100"/>
                        <a:ext cx="280988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36" name="Object 32">
            <a:extLst>
              <a:ext uri="{FF2B5EF4-FFF2-40B4-BE49-F238E27FC236}">
                <a16:creationId xmlns:a16="http://schemas.microsoft.com/office/drawing/2014/main" id="{21BFFA5F-D8AE-AD7A-9CF9-05B0EB3CDE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2286000"/>
          <a:ext cx="33178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4880" imgH="177480" progId="Equation.DSMT4">
                  <p:embed/>
                </p:oleObj>
              </mc:Choice>
              <mc:Fallback>
                <p:oleObj name="Equation" r:id="rId5" imgW="164880" imgH="17748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286000"/>
                        <a:ext cx="331787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37" name="Object 33">
            <a:extLst>
              <a:ext uri="{FF2B5EF4-FFF2-40B4-BE49-F238E27FC236}">
                <a16:creationId xmlns:a16="http://schemas.microsoft.com/office/drawing/2014/main" id="{7DA536D7-F932-283B-E8BD-3618127408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2450" y="2430463"/>
          <a:ext cx="30638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2280" imgH="177480" progId="Equation.DSMT4">
                  <p:embed/>
                </p:oleObj>
              </mc:Choice>
              <mc:Fallback>
                <p:oleObj name="Equation" r:id="rId7" imgW="152280" imgH="17748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2430463"/>
                        <a:ext cx="306388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38" name="Object 34">
            <a:extLst>
              <a:ext uri="{FF2B5EF4-FFF2-40B4-BE49-F238E27FC236}">
                <a16:creationId xmlns:a16="http://schemas.microsoft.com/office/drawing/2014/main" id="{CD991A81-ABEA-0705-824C-3493C49744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3222625"/>
          <a:ext cx="3333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4880" imgH="164880" progId="Equation.DSMT4">
                  <p:embed/>
                </p:oleObj>
              </mc:Choice>
              <mc:Fallback>
                <p:oleObj name="Equation" r:id="rId9" imgW="164880" imgH="16488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222625"/>
                        <a:ext cx="333375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39" name="Object 35">
            <a:extLst>
              <a:ext uri="{FF2B5EF4-FFF2-40B4-BE49-F238E27FC236}">
                <a16:creationId xmlns:a16="http://schemas.microsoft.com/office/drawing/2014/main" id="{4EC22E1C-24E3-9805-6023-5DAF50C25C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95700" y="3798888"/>
          <a:ext cx="3333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64880" imgH="164880" progId="Equation.DSMT4">
                  <p:embed/>
                </p:oleObj>
              </mc:Choice>
              <mc:Fallback>
                <p:oleObj name="Equation" r:id="rId11" imgW="164880" imgH="16488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3798888"/>
                        <a:ext cx="333375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1" name="Rectangle 36">
            <a:extLst>
              <a:ext uri="{FF2B5EF4-FFF2-40B4-BE49-F238E27FC236}">
                <a16:creationId xmlns:a16="http://schemas.microsoft.com/office/drawing/2014/main" id="{E55E16B6-B0E7-B52F-C144-80FE0A8E7A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341313"/>
            <a:ext cx="8713787" cy="527050"/>
          </a:xfrm>
        </p:spPr>
        <p:txBody>
          <a:bodyPr/>
          <a:lstStyle/>
          <a:p>
            <a:pPr eaLnBrk="1" hangingPunct="1"/>
            <a:r>
              <a:rPr lang="en-US" altLang="zh-CN" sz="2800">
                <a:latin typeface="Times New Roman" panose="02020603050405020304" pitchFamily="18" charset="0"/>
                <a:ea typeface="华文仿宋" panose="02010600040101010101" pitchFamily="2" charset="-122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华文仿宋" panose="02010600040101010101" pitchFamily="2" charset="-122"/>
              </a:rPr>
              <a:t>、蒸汽初压对朗肯循环热效率的影响</a:t>
            </a:r>
          </a:p>
        </p:txBody>
      </p:sp>
      <p:grpSp>
        <p:nvGrpSpPr>
          <p:cNvPr id="2" name="Group 37">
            <a:extLst>
              <a:ext uri="{FF2B5EF4-FFF2-40B4-BE49-F238E27FC236}">
                <a16:creationId xmlns:a16="http://schemas.microsoft.com/office/drawing/2014/main" id="{211D7FC2-4EB2-51D1-586B-F69D61FEBBE0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1133475"/>
            <a:ext cx="3190875" cy="515938"/>
            <a:chOff x="483" y="672"/>
            <a:chExt cx="2010" cy="432"/>
          </a:xfrm>
        </p:grpSpPr>
        <p:sp>
          <p:nvSpPr>
            <p:cNvPr id="3120" name="Text Box 38">
              <a:extLst>
                <a:ext uri="{FF2B5EF4-FFF2-40B4-BE49-F238E27FC236}">
                  <a16:creationId xmlns:a16="http://schemas.microsoft.com/office/drawing/2014/main" id="{9E4C1AAB-8D69-29B0-D864-1496C50E485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3" y="672"/>
              <a:ext cx="1869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 i="1">
                  <a:solidFill>
                    <a:srgbClr val="FF0000"/>
                  </a:solidFill>
                  <a:effectLst/>
                  <a:ea typeface="华文仿宋" panose="02010600040101010101" pitchFamily="2" charset="-122"/>
                </a:rPr>
                <a:t>t</a:t>
              </a:r>
              <a:r>
                <a:rPr kumimoji="1" lang="en-US" altLang="zh-CN" sz="2800" b="1" baseline="-25000">
                  <a:solidFill>
                    <a:srgbClr val="FF0000"/>
                  </a:solidFill>
                  <a:effectLst/>
                  <a:ea typeface="华文仿宋" panose="02010600040101010101" pitchFamily="2" charset="-122"/>
                </a:rPr>
                <a:t>1 </a:t>
              </a:r>
              <a:r>
                <a:rPr kumimoji="1" lang="en-US" altLang="zh-CN" sz="2800" b="1">
                  <a:effectLst/>
                  <a:ea typeface="华文仿宋" panose="02010600040101010101" pitchFamily="2" charset="-122"/>
                </a:rPr>
                <a:t>, </a:t>
              </a:r>
              <a:r>
                <a:rPr kumimoji="1" lang="en-US" altLang="zh-CN" sz="2800" b="1" i="1">
                  <a:solidFill>
                    <a:srgbClr val="FF0000"/>
                  </a:solidFill>
                  <a:effectLst/>
                  <a:ea typeface="华文仿宋" panose="02010600040101010101" pitchFamily="2" charset="-122"/>
                </a:rPr>
                <a:t>p</a:t>
              </a:r>
              <a:r>
                <a:rPr kumimoji="1" lang="en-US" altLang="zh-CN" sz="2800" b="1" baseline="-25000">
                  <a:solidFill>
                    <a:srgbClr val="FF0000"/>
                  </a:solidFill>
                  <a:effectLst/>
                  <a:ea typeface="华文仿宋" panose="02010600040101010101" pitchFamily="2" charset="-122"/>
                </a:rPr>
                <a:t>2</a:t>
              </a:r>
              <a:r>
                <a:rPr kumimoji="1" lang="zh-CN" altLang="en-US" sz="2800" b="1">
                  <a:effectLst/>
                  <a:ea typeface="华文仿宋" panose="02010600040101010101" pitchFamily="2" charset="-122"/>
                </a:rPr>
                <a:t>不变</a:t>
              </a:r>
              <a:r>
                <a:rPr kumimoji="1" lang="zh-CN" altLang="en-US" sz="2800" b="1" i="1">
                  <a:solidFill>
                    <a:schemeClr val="tx2"/>
                  </a:solidFill>
                  <a:effectLst/>
                  <a:ea typeface="华文仿宋" panose="02010600040101010101" pitchFamily="2" charset="-122"/>
                </a:rPr>
                <a:t>，</a:t>
              </a:r>
              <a:r>
                <a:rPr kumimoji="1" lang="en-US" altLang="zh-CN" sz="2800" b="1" i="1">
                  <a:solidFill>
                    <a:srgbClr val="FF0000"/>
                  </a:solidFill>
                  <a:effectLst/>
                  <a:ea typeface="华文仿宋" panose="02010600040101010101" pitchFamily="2" charset="-122"/>
                </a:rPr>
                <a:t>p</a:t>
              </a:r>
              <a:r>
                <a:rPr kumimoji="1" lang="en-US" altLang="zh-CN" sz="2800" b="1" baseline="-25000">
                  <a:solidFill>
                    <a:srgbClr val="FF0000"/>
                  </a:solidFill>
                  <a:effectLst/>
                  <a:ea typeface="华文仿宋" panose="02010600040101010101" pitchFamily="2" charset="-122"/>
                </a:rPr>
                <a:t>1</a:t>
              </a:r>
            </a:p>
          </p:txBody>
        </p:sp>
        <p:sp>
          <p:nvSpPr>
            <p:cNvPr id="354343" name="AutoShape 39">
              <a:extLst>
                <a:ext uri="{FF2B5EF4-FFF2-40B4-BE49-F238E27FC236}">
                  <a16:creationId xmlns:a16="http://schemas.microsoft.com/office/drawing/2014/main" id="{B18CE99D-2C76-BA54-9FDA-2532F4946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720"/>
              <a:ext cx="93" cy="336"/>
            </a:xfrm>
            <a:prstGeom prst="upArrow">
              <a:avLst>
                <a:gd name="adj1" fmla="val 50000"/>
                <a:gd name="adj2" fmla="val 90323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" name="Group 53">
            <a:extLst>
              <a:ext uri="{FF2B5EF4-FFF2-40B4-BE49-F238E27FC236}">
                <a16:creationId xmlns:a16="http://schemas.microsoft.com/office/drawing/2014/main" id="{A722B938-083C-6F4E-AB77-4AAF7E4503F4}"/>
              </a:ext>
            </a:extLst>
          </p:cNvPr>
          <p:cNvGrpSpPr>
            <a:grpSpLocks/>
          </p:cNvGrpSpPr>
          <p:nvPr/>
        </p:nvGrpSpPr>
        <p:grpSpPr bwMode="auto">
          <a:xfrm>
            <a:off x="5148263" y="1062038"/>
            <a:ext cx="3810000" cy="1801812"/>
            <a:chOff x="3243" y="890"/>
            <a:chExt cx="2400" cy="1512"/>
          </a:xfrm>
        </p:grpSpPr>
        <p:sp>
          <p:nvSpPr>
            <p:cNvPr id="3117" name="Rectangle 41">
              <a:extLst>
                <a:ext uri="{FF2B5EF4-FFF2-40B4-BE49-F238E27FC236}">
                  <a16:creationId xmlns:a16="http://schemas.microsoft.com/office/drawing/2014/main" id="{363F4811-EE3A-BD02-8AC8-C92966272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890"/>
              <a:ext cx="2400" cy="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chemeClr val="tx2"/>
                  </a:solidFill>
                  <a:effectLst/>
                  <a:ea typeface="华文仿宋" panose="02010600040101010101" pitchFamily="2" charset="-122"/>
                </a:rPr>
                <a:t>优点：</a:t>
              </a:r>
            </a:p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kumimoji="1" lang="zh-CN" altLang="en-US" sz="2800">
                  <a:effectLst/>
                  <a:ea typeface="华文仿宋" panose="02010600040101010101" pitchFamily="2" charset="-122"/>
                </a:rPr>
                <a:t>        </a:t>
              </a:r>
            </a:p>
            <a:p>
              <a:pPr eaLnBrk="1" hangingPunct="1">
                <a:spcBef>
                  <a:spcPct val="50000"/>
                </a:spcBef>
                <a:buFontTx/>
                <a:buChar char="•"/>
              </a:pPr>
              <a:endParaRPr kumimoji="1" lang="en-US" altLang="zh-CN" sz="2800" b="1">
                <a:effectLst/>
                <a:ea typeface="华文仿宋" panose="02010600040101010101" pitchFamily="2" charset="-122"/>
              </a:endParaRPr>
            </a:p>
          </p:txBody>
        </p:sp>
        <p:graphicFrame>
          <p:nvGraphicFramePr>
            <p:cNvPr id="3080" name="Object 42">
              <a:extLst>
                <a:ext uri="{FF2B5EF4-FFF2-40B4-BE49-F238E27FC236}">
                  <a16:creationId xmlns:a16="http://schemas.microsoft.com/office/drawing/2014/main" id="{F624A4E0-BDC2-44DA-A4EF-7600DE8FBD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70" y="1240"/>
            <a:ext cx="311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64880" imgH="253800" progId="Equation.DSMT4">
                    <p:embed/>
                  </p:oleObj>
                </mc:Choice>
                <mc:Fallback>
                  <p:oleObj name="Equation" r:id="rId13" imgW="164880" imgH="25380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1240"/>
                          <a:ext cx="311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4347" name="AutoShape 43">
              <a:extLst>
                <a:ext uri="{FF2B5EF4-FFF2-40B4-BE49-F238E27FC236}">
                  <a16:creationId xmlns:a16="http://schemas.microsoft.com/office/drawing/2014/main" id="{F8D2FC92-7780-6A86-D798-BC65032E1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" y="1270"/>
              <a:ext cx="93" cy="336"/>
            </a:xfrm>
            <a:prstGeom prst="upArrow">
              <a:avLst>
                <a:gd name="adj1" fmla="val 50000"/>
                <a:gd name="adj2" fmla="val 90323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081" name="Object 44">
              <a:extLst>
                <a:ext uri="{FF2B5EF4-FFF2-40B4-BE49-F238E27FC236}">
                  <a16:creationId xmlns:a16="http://schemas.microsoft.com/office/drawing/2014/main" id="{9957A7E0-74FF-94BF-D921-99F8B0732C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96" y="1232"/>
            <a:ext cx="286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52280" imgH="228600" progId="Equation.DSMT4">
                    <p:embed/>
                  </p:oleObj>
                </mc:Choice>
                <mc:Fallback>
                  <p:oleObj name="Equation" r:id="rId15" imgW="152280" imgH="22860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6" y="1232"/>
                          <a:ext cx="286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4349" name="AutoShape 45">
              <a:extLst>
                <a:ext uri="{FF2B5EF4-FFF2-40B4-BE49-F238E27FC236}">
                  <a16:creationId xmlns:a16="http://schemas.microsoft.com/office/drawing/2014/main" id="{B7D2B7A4-F26D-D275-550E-2CE3478E6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1" y="1270"/>
              <a:ext cx="93" cy="336"/>
            </a:xfrm>
            <a:prstGeom prst="upArrow">
              <a:avLst>
                <a:gd name="adj1" fmla="val 50000"/>
                <a:gd name="adj2" fmla="val 90323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" name="Group 48">
            <a:extLst>
              <a:ext uri="{FF2B5EF4-FFF2-40B4-BE49-F238E27FC236}">
                <a16:creationId xmlns:a16="http://schemas.microsoft.com/office/drawing/2014/main" id="{A61A0103-5CCC-A02D-626D-3CE626B9CCE9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2141538"/>
            <a:ext cx="3368675" cy="2227262"/>
            <a:chOff x="3312" y="2064"/>
            <a:chExt cx="2122" cy="1868"/>
          </a:xfrm>
        </p:grpSpPr>
        <p:sp>
          <p:nvSpPr>
            <p:cNvPr id="3115" name="Text Box 49">
              <a:extLst>
                <a:ext uri="{FF2B5EF4-FFF2-40B4-BE49-F238E27FC236}">
                  <a16:creationId xmlns:a16="http://schemas.microsoft.com/office/drawing/2014/main" id="{B66B4173-5F11-6491-C291-DC9CC0AFC1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064"/>
              <a:ext cx="2122" cy="1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chemeClr val="tx2"/>
                  </a:solidFill>
                  <a:effectLst/>
                  <a:ea typeface="华文仿宋" panose="02010600040101010101" pitchFamily="2" charset="-122"/>
                </a:rPr>
                <a:t>缺点：</a:t>
              </a:r>
              <a:endParaRPr kumimoji="1" lang="zh-CN" altLang="en-US" sz="2800" b="1">
                <a:effectLst/>
                <a:ea typeface="华文仿宋" panose="02010600040101010101" pitchFamily="2" charset="-122"/>
              </a:endParaRPr>
            </a:p>
            <a:p>
              <a:pPr eaLnBrk="1" hangingPunct="1">
                <a:buFontTx/>
                <a:buChar char="•"/>
              </a:pPr>
              <a:r>
                <a:rPr kumimoji="1" lang="zh-CN" altLang="en-US" sz="2800">
                  <a:effectLst/>
                  <a:ea typeface="华文仿宋" panose="02010600040101010101" pitchFamily="2" charset="-122"/>
                </a:rPr>
                <a:t> </a:t>
              </a:r>
              <a:r>
                <a:rPr kumimoji="1" lang="zh-CN" altLang="en-US" sz="2800" b="1">
                  <a:effectLst/>
                  <a:ea typeface="华文仿宋" panose="02010600040101010101" pitchFamily="2" charset="-122"/>
                </a:rPr>
                <a:t>对强度要求高</a:t>
              </a:r>
            </a:p>
            <a:p>
              <a:pPr eaLnBrk="1" hangingPunct="1">
                <a:buFontTx/>
                <a:buChar char="•"/>
              </a:pPr>
              <a:r>
                <a:rPr kumimoji="1" lang="zh-CN" altLang="en-US" sz="2800">
                  <a:effectLst/>
                  <a:ea typeface="华文仿宋" panose="02010600040101010101" pitchFamily="2" charset="-122"/>
                </a:rPr>
                <a:t>              </a:t>
              </a:r>
              <a:r>
                <a:rPr kumimoji="1" lang="zh-CN" altLang="zh-CN" sz="2800" b="1">
                  <a:effectLst/>
                  <a:ea typeface="华文仿宋" panose="02010600040101010101" pitchFamily="2" charset="-122"/>
                </a:rPr>
                <a:t>不</a:t>
              </a:r>
              <a:r>
                <a:rPr kumimoji="1" lang="zh-CN" altLang="en-US" sz="2800" b="1">
                  <a:effectLst/>
                  <a:ea typeface="华文仿宋" panose="02010600040101010101" pitchFamily="2" charset="-122"/>
                </a:rPr>
                <a:t>利于汽轮机安全。一般要求出口干度大于</a:t>
              </a:r>
              <a:r>
                <a:rPr kumimoji="1" lang="en-US" altLang="zh-CN" sz="2800" b="1">
                  <a:effectLst/>
                  <a:ea typeface="华文仿宋" panose="02010600040101010101" pitchFamily="2" charset="-122"/>
                </a:rPr>
                <a:t>0.88</a:t>
              </a:r>
            </a:p>
          </p:txBody>
        </p:sp>
        <p:graphicFrame>
          <p:nvGraphicFramePr>
            <p:cNvPr id="3079" name="Object 50">
              <a:extLst>
                <a:ext uri="{FF2B5EF4-FFF2-40B4-BE49-F238E27FC236}">
                  <a16:creationId xmlns:a16="http://schemas.microsoft.com/office/drawing/2014/main" id="{7D845FAF-BB01-7240-7243-D49D54E6BB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0" y="2676"/>
            <a:ext cx="336" cy="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77480" imgH="228600" progId="Equation.DSMT4">
                    <p:embed/>
                  </p:oleObj>
                </mc:Choice>
                <mc:Fallback>
                  <p:oleObj name="Equation" r:id="rId17" imgW="177480" imgH="228600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676"/>
                          <a:ext cx="336" cy="4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4355" name="AutoShape 51">
              <a:extLst>
                <a:ext uri="{FF2B5EF4-FFF2-40B4-BE49-F238E27FC236}">
                  <a16:creationId xmlns:a16="http://schemas.microsoft.com/office/drawing/2014/main" id="{9CD02F86-A90B-C4D5-ABDB-75B56029C3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936" y="2736"/>
              <a:ext cx="93" cy="336"/>
            </a:xfrm>
            <a:prstGeom prst="upArrow">
              <a:avLst>
                <a:gd name="adj1" fmla="val 50000"/>
                <a:gd name="adj2" fmla="val 90323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54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4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5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Text Box 2">
            <a:extLst>
              <a:ext uri="{FF2B5EF4-FFF2-40B4-BE49-F238E27FC236}">
                <a16:creationId xmlns:a16="http://schemas.microsoft.com/office/drawing/2014/main" id="{8CC2EB2D-2CC0-CDA4-78B6-88844D271E1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572000" y="4519613"/>
            <a:ext cx="1762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2800" b="1" i="1">
                <a:solidFill>
                  <a:schemeClr val="tx2"/>
                </a:solidFill>
                <a:effectLst/>
                <a:ea typeface="华文仿宋" panose="02010600040101010101" pitchFamily="2" charset="-122"/>
              </a:rPr>
              <a:t>s</a:t>
            </a:r>
          </a:p>
        </p:txBody>
      </p:sp>
      <p:sp>
        <p:nvSpPr>
          <p:cNvPr id="4105" name="Text Box 3">
            <a:extLst>
              <a:ext uri="{FF2B5EF4-FFF2-40B4-BE49-F238E27FC236}">
                <a16:creationId xmlns:a16="http://schemas.microsoft.com/office/drawing/2014/main" id="{D465C736-5E24-8C8D-D2B5-3DE8882A9B1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57200" y="1887538"/>
            <a:ext cx="3286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2800" b="1" i="1">
                <a:solidFill>
                  <a:schemeClr val="tx2"/>
                </a:solidFill>
                <a:effectLst/>
                <a:ea typeface="华文仿宋" panose="02010600040101010101" pitchFamily="2" charset="-122"/>
              </a:rPr>
              <a:t>T</a:t>
            </a:r>
          </a:p>
        </p:txBody>
      </p:sp>
      <p:sp>
        <p:nvSpPr>
          <p:cNvPr id="4106" name="Text Box 4">
            <a:extLst>
              <a:ext uri="{FF2B5EF4-FFF2-40B4-BE49-F238E27FC236}">
                <a16:creationId xmlns:a16="http://schemas.microsoft.com/office/drawing/2014/main" id="{4BA1975F-DD6C-1B7B-C10D-01AADCEF18A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727450" y="2751138"/>
            <a:ext cx="1762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2800">
                <a:effectLst/>
                <a:ea typeface="华文仿宋" panose="02010600040101010101" pitchFamily="2" charset="-122"/>
              </a:rPr>
              <a:t>6</a:t>
            </a:r>
          </a:p>
        </p:txBody>
      </p:sp>
      <p:sp>
        <p:nvSpPr>
          <p:cNvPr id="4107" name="Text Box 5">
            <a:extLst>
              <a:ext uri="{FF2B5EF4-FFF2-40B4-BE49-F238E27FC236}">
                <a16:creationId xmlns:a16="http://schemas.microsoft.com/office/drawing/2014/main" id="{9FFEE73C-6439-DBF9-B389-2B721795BF6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371600" y="2693988"/>
            <a:ext cx="1762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2800">
                <a:effectLst/>
                <a:ea typeface="华文仿宋" panose="02010600040101010101" pitchFamily="2" charset="-122"/>
              </a:rPr>
              <a:t>5</a:t>
            </a:r>
          </a:p>
        </p:txBody>
      </p:sp>
      <p:sp>
        <p:nvSpPr>
          <p:cNvPr id="4108" name="Text Box 6">
            <a:extLst>
              <a:ext uri="{FF2B5EF4-FFF2-40B4-BE49-F238E27FC236}">
                <a16:creationId xmlns:a16="http://schemas.microsoft.com/office/drawing/2014/main" id="{522CE0A3-66E7-C288-9E96-130D117120C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990600" y="3203575"/>
            <a:ext cx="16351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2800">
                <a:effectLst/>
                <a:ea typeface="华文仿宋" panose="02010600040101010101" pitchFamily="2" charset="-122"/>
              </a:rPr>
              <a:t>4</a:t>
            </a:r>
          </a:p>
        </p:txBody>
      </p:sp>
      <p:sp>
        <p:nvSpPr>
          <p:cNvPr id="4109" name="Text Box 7">
            <a:extLst>
              <a:ext uri="{FF2B5EF4-FFF2-40B4-BE49-F238E27FC236}">
                <a16:creationId xmlns:a16="http://schemas.microsoft.com/office/drawing/2014/main" id="{F282E185-759B-30C6-4CA5-2E54DD0B8EC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270000" y="3722688"/>
            <a:ext cx="1762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2800">
                <a:effectLst/>
                <a:ea typeface="华文仿宋" panose="02010600040101010101" pitchFamily="2" charset="-122"/>
              </a:rPr>
              <a:t>3</a:t>
            </a:r>
          </a:p>
        </p:txBody>
      </p:sp>
      <p:sp>
        <p:nvSpPr>
          <p:cNvPr id="4110" name="Text Box 8">
            <a:extLst>
              <a:ext uri="{FF2B5EF4-FFF2-40B4-BE49-F238E27FC236}">
                <a16:creationId xmlns:a16="http://schemas.microsoft.com/office/drawing/2014/main" id="{3F761509-9981-F143-799C-7BE2B684611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62388" y="3743325"/>
            <a:ext cx="17621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2800">
                <a:effectLst/>
                <a:ea typeface="华文仿宋" panose="02010600040101010101" pitchFamily="2" charset="-122"/>
              </a:rPr>
              <a:t>2</a:t>
            </a:r>
          </a:p>
        </p:txBody>
      </p:sp>
      <p:sp>
        <p:nvSpPr>
          <p:cNvPr id="4111" name="Text Box 9">
            <a:extLst>
              <a:ext uri="{FF2B5EF4-FFF2-40B4-BE49-F238E27FC236}">
                <a16:creationId xmlns:a16="http://schemas.microsoft.com/office/drawing/2014/main" id="{E3C187FB-82A8-90C3-4D9B-53B9863E30C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733800" y="2058988"/>
            <a:ext cx="17780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2800">
                <a:effectLst/>
                <a:ea typeface="华文仿宋" panose="02010600040101010101" pitchFamily="2" charset="-122"/>
              </a:rPr>
              <a:t>1</a:t>
            </a:r>
          </a:p>
        </p:txBody>
      </p:sp>
      <p:sp>
        <p:nvSpPr>
          <p:cNvPr id="402442" name="Line 10">
            <a:extLst>
              <a:ext uri="{FF2B5EF4-FFF2-40B4-BE49-F238E27FC236}">
                <a16:creationId xmlns:a16="http://schemas.microsoft.com/office/drawing/2014/main" id="{23900FB0-BD58-561E-E025-F7B5CF5F23A8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954088" y="1947863"/>
            <a:ext cx="0" cy="2544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2443" name="Line 11">
            <a:extLst>
              <a:ext uri="{FF2B5EF4-FFF2-40B4-BE49-F238E27FC236}">
                <a16:creationId xmlns:a16="http://schemas.microsoft.com/office/drawing/2014/main" id="{FA47B885-952D-0789-7E5B-53C53DCEF7D5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954088" y="4492625"/>
            <a:ext cx="40386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2444" name="Freeform 12">
            <a:extLst>
              <a:ext uri="{FF2B5EF4-FFF2-40B4-BE49-F238E27FC236}">
                <a16:creationId xmlns:a16="http://schemas.microsoft.com/office/drawing/2014/main" id="{3D1645E4-5022-9F73-DB12-4EA90B4F4340}"/>
              </a:ext>
            </a:extLst>
          </p:cNvPr>
          <p:cNvSpPr>
            <a:spLocks noChangeAspect="1"/>
          </p:cNvSpPr>
          <p:nvPr/>
        </p:nvSpPr>
        <p:spPr bwMode="auto">
          <a:xfrm>
            <a:off x="957263" y="2266950"/>
            <a:ext cx="4071937" cy="1803400"/>
          </a:xfrm>
          <a:custGeom>
            <a:avLst/>
            <a:gdLst/>
            <a:ahLst/>
            <a:cxnLst>
              <a:cxn ang="0">
                <a:pos x="0" y="2678"/>
              </a:cxn>
              <a:cxn ang="0">
                <a:pos x="720" y="1586"/>
              </a:cxn>
              <a:cxn ang="0">
                <a:pos x="1080" y="806"/>
              </a:cxn>
              <a:cxn ang="0">
                <a:pos x="1260" y="494"/>
              </a:cxn>
              <a:cxn ang="0">
                <a:pos x="1620" y="182"/>
              </a:cxn>
              <a:cxn ang="0">
                <a:pos x="1980" y="26"/>
              </a:cxn>
              <a:cxn ang="0">
                <a:pos x="2340" y="26"/>
              </a:cxn>
              <a:cxn ang="0">
                <a:pos x="2700" y="182"/>
              </a:cxn>
              <a:cxn ang="0">
                <a:pos x="3240" y="650"/>
              </a:cxn>
              <a:cxn ang="0">
                <a:pos x="3780" y="1430"/>
              </a:cxn>
              <a:cxn ang="0">
                <a:pos x="4320" y="2054"/>
              </a:cxn>
              <a:cxn ang="0">
                <a:pos x="4860" y="2522"/>
              </a:cxn>
              <a:cxn ang="0">
                <a:pos x="5220" y="2678"/>
              </a:cxn>
            </a:cxnLst>
            <a:rect l="0" t="0" r="r" b="b"/>
            <a:pathLst>
              <a:path w="5220" h="2678">
                <a:moveTo>
                  <a:pt x="0" y="2678"/>
                </a:moveTo>
                <a:cubicBezTo>
                  <a:pt x="270" y="2288"/>
                  <a:pt x="540" y="1898"/>
                  <a:pt x="720" y="1586"/>
                </a:cubicBezTo>
                <a:cubicBezTo>
                  <a:pt x="900" y="1274"/>
                  <a:pt x="990" y="988"/>
                  <a:pt x="1080" y="806"/>
                </a:cubicBezTo>
                <a:cubicBezTo>
                  <a:pt x="1170" y="624"/>
                  <a:pt x="1170" y="598"/>
                  <a:pt x="1260" y="494"/>
                </a:cubicBezTo>
                <a:cubicBezTo>
                  <a:pt x="1350" y="390"/>
                  <a:pt x="1500" y="260"/>
                  <a:pt x="1620" y="182"/>
                </a:cubicBezTo>
                <a:cubicBezTo>
                  <a:pt x="1740" y="104"/>
                  <a:pt x="1860" y="52"/>
                  <a:pt x="1980" y="26"/>
                </a:cubicBezTo>
                <a:cubicBezTo>
                  <a:pt x="2100" y="0"/>
                  <a:pt x="2220" y="0"/>
                  <a:pt x="2340" y="26"/>
                </a:cubicBezTo>
                <a:cubicBezTo>
                  <a:pt x="2460" y="52"/>
                  <a:pt x="2550" y="78"/>
                  <a:pt x="2700" y="182"/>
                </a:cubicBezTo>
                <a:cubicBezTo>
                  <a:pt x="2850" y="286"/>
                  <a:pt x="3060" y="442"/>
                  <a:pt x="3240" y="650"/>
                </a:cubicBezTo>
                <a:cubicBezTo>
                  <a:pt x="3420" y="858"/>
                  <a:pt x="3600" y="1196"/>
                  <a:pt x="3780" y="1430"/>
                </a:cubicBezTo>
                <a:cubicBezTo>
                  <a:pt x="3960" y="1664"/>
                  <a:pt x="4140" y="1872"/>
                  <a:pt x="4320" y="2054"/>
                </a:cubicBezTo>
                <a:cubicBezTo>
                  <a:pt x="4500" y="2236"/>
                  <a:pt x="4710" y="2418"/>
                  <a:pt x="4860" y="2522"/>
                </a:cubicBezTo>
                <a:cubicBezTo>
                  <a:pt x="5010" y="2626"/>
                  <a:pt x="5115" y="2652"/>
                  <a:pt x="5220" y="2678"/>
                </a:cubicBezTo>
              </a:path>
            </a:pathLst>
          </a:custGeom>
          <a:noFill/>
          <a:ln w="254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2445" name="Line 13">
            <a:extLst>
              <a:ext uri="{FF2B5EF4-FFF2-40B4-BE49-F238E27FC236}">
                <a16:creationId xmlns:a16="http://schemas.microsoft.com/office/drawing/2014/main" id="{368E3754-9E09-E938-4101-C1345BB0123F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201738" y="3751263"/>
            <a:ext cx="2832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2446" name="Line 14">
            <a:extLst>
              <a:ext uri="{FF2B5EF4-FFF2-40B4-BE49-F238E27FC236}">
                <a16:creationId xmlns:a16="http://schemas.microsoft.com/office/drawing/2014/main" id="{ABDF036F-2E68-7DBD-38AD-88828755F94F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038600" y="2328863"/>
            <a:ext cx="0" cy="14255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2447" name="Line 15">
            <a:extLst>
              <a:ext uri="{FF2B5EF4-FFF2-40B4-BE49-F238E27FC236}">
                <a16:creationId xmlns:a16="http://schemas.microsoft.com/office/drawing/2014/main" id="{D8E8A275-D489-099D-8F38-ECEFE77F5789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771650" y="2897188"/>
            <a:ext cx="1887538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2448" name="Line 16">
            <a:extLst>
              <a:ext uri="{FF2B5EF4-FFF2-40B4-BE49-F238E27FC236}">
                <a16:creationId xmlns:a16="http://schemas.microsoft.com/office/drawing/2014/main" id="{08EEDA01-4E69-F600-326D-45BEA3EFD26F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216025" y="3611563"/>
            <a:ext cx="0" cy="13493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2449" name="Line 17">
            <a:extLst>
              <a:ext uri="{FF2B5EF4-FFF2-40B4-BE49-F238E27FC236}">
                <a16:creationId xmlns:a16="http://schemas.microsoft.com/office/drawing/2014/main" id="{BDF0C32A-8CBC-24BF-6280-0564234876BA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201738" y="2884488"/>
            <a:ext cx="554037" cy="736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2450" name="Line 18">
            <a:extLst>
              <a:ext uri="{FF2B5EF4-FFF2-40B4-BE49-F238E27FC236}">
                <a16:creationId xmlns:a16="http://schemas.microsoft.com/office/drawing/2014/main" id="{6C63116A-C563-6041-0714-2000158CA184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3632200" y="2338388"/>
            <a:ext cx="400050" cy="565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2451" name="Line 19">
            <a:extLst>
              <a:ext uri="{FF2B5EF4-FFF2-40B4-BE49-F238E27FC236}">
                <a16:creationId xmlns:a16="http://schemas.microsoft.com/office/drawing/2014/main" id="{10E8C410-9EF2-253F-91E5-DDE4AA4BD011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067175" y="3725863"/>
            <a:ext cx="261938" cy="15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2452" name="Line 20">
            <a:extLst>
              <a:ext uri="{FF2B5EF4-FFF2-40B4-BE49-F238E27FC236}">
                <a16:creationId xmlns:a16="http://schemas.microsoft.com/office/drawing/2014/main" id="{BBE98F11-8DAA-417F-2CFC-425D3D50419D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284663" y="1998663"/>
            <a:ext cx="0" cy="17478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2453" name="Line 21">
            <a:extLst>
              <a:ext uri="{FF2B5EF4-FFF2-40B4-BE49-F238E27FC236}">
                <a16:creationId xmlns:a16="http://schemas.microsoft.com/office/drawing/2014/main" id="{6B858B9D-2DA7-8289-6492-512F5D9FD369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3995738" y="1998663"/>
            <a:ext cx="273050" cy="344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402454" name="Object 22">
            <a:extLst>
              <a:ext uri="{FF2B5EF4-FFF2-40B4-BE49-F238E27FC236}">
                <a16:creationId xmlns:a16="http://schemas.microsoft.com/office/drawing/2014/main" id="{74AB40B4-D019-8883-8BBF-657D280544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02138" y="1709738"/>
          <a:ext cx="280987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680" imgH="164880" progId="Equation.DSMT4">
                  <p:embed/>
                </p:oleObj>
              </mc:Choice>
              <mc:Fallback>
                <p:oleObj name="Equation" r:id="rId3" imgW="139680" imgH="16488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138" y="1709738"/>
                        <a:ext cx="280987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55" name="Object 23">
            <a:extLst>
              <a:ext uri="{FF2B5EF4-FFF2-40B4-BE49-F238E27FC236}">
                <a16:creationId xmlns:a16="http://schemas.microsoft.com/office/drawing/2014/main" id="{A18E8859-C88D-CBE9-6B52-9716452154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8938" y="3725863"/>
          <a:ext cx="334962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4880" imgH="164880" progId="Equation.DSMT4">
                  <p:embed/>
                </p:oleObj>
              </mc:Choice>
              <mc:Fallback>
                <p:oleObj name="Equation" r:id="rId5" imgW="164880" imgH="16488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8938" y="3725863"/>
                        <a:ext cx="334962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4" name="Rectangle 24">
            <a:extLst>
              <a:ext uri="{FF2B5EF4-FFF2-40B4-BE49-F238E27FC236}">
                <a16:creationId xmlns:a16="http://schemas.microsoft.com/office/drawing/2014/main" id="{891AFC56-1317-1D2F-BF79-A9374F3FB5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41313"/>
            <a:ext cx="8964613" cy="527050"/>
          </a:xfrm>
        </p:spPr>
        <p:txBody>
          <a:bodyPr/>
          <a:lstStyle/>
          <a:p>
            <a:pPr eaLnBrk="1" hangingPunct="1"/>
            <a:r>
              <a:rPr lang="en-US" altLang="zh-CN" sz="2800">
                <a:latin typeface="Times New Roman" panose="02020603050405020304" pitchFamily="18" charset="0"/>
                <a:ea typeface="华文仿宋" panose="02010600040101010101" pitchFamily="2" charset="-122"/>
              </a:rPr>
              <a:t>2</a:t>
            </a:r>
            <a:r>
              <a:rPr lang="zh-CN" altLang="en-US" sz="2800">
                <a:latin typeface="Times New Roman" panose="02020603050405020304" pitchFamily="18" charset="0"/>
                <a:ea typeface="华文仿宋" panose="02010600040101010101" pitchFamily="2" charset="-122"/>
              </a:rPr>
              <a:t>、蒸汽初温对朗肯循环热效率的影响</a:t>
            </a:r>
          </a:p>
        </p:txBody>
      </p:sp>
      <p:sp>
        <p:nvSpPr>
          <p:cNvPr id="402458" name="Rectangle 26">
            <a:extLst>
              <a:ext uri="{FF2B5EF4-FFF2-40B4-BE49-F238E27FC236}">
                <a16:creationId xmlns:a16="http://schemas.microsoft.com/office/drawing/2014/main" id="{CCBE90C2-9E6A-CDA0-19FF-0E013D7B0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25" y="917575"/>
            <a:ext cx="4143375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effectLst/>
                <a:ea typeface="华文仿宋" panose="02010600040101010101" pitchFamily="2" charset="-122"/>
              </a:rPr>
              <a:t>优点：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zh-CN" altLang="en-US" sz="2400">
                <a:effectLst/>
                <a:ea typeface="华文仿宋" panose="02010600040101010101" pitchFamily="2" charset="-122"/>
              </a:rPr>
              <a:t>       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zh-CN" altLang="en-US" sz="2400">
                <a:effectLst/>
                <a:ea typeface="华文仿宋" panose="02010600040101010101" pitchFamily="2" charset="-122"/>
              </a:rPr>
              <a:t>           ，</a:t>
            </a:r>
            <a:r>
              <a:rPr kumimoji="1" lang="zh-CN" altLang="en-US" sz="2800" b="1">
                <a:effectLst/>
                <a:ea typeface="华文仿宋" panose="02010600040101010101" pitchFamily="2" charset="-122"/>
              </a:rPr>
              <a:t>有利于汽机安全。</a:t>
            </a:r>
          </a:p>
        </p:txBody>
      </p:sp>
      <p:graphicFrame>
        <p:nvGraphicFramePr>
          <p:cNvPr id="402459" name="Object 27">
            <a:extLst>
              <a:ext uri="{FF2B5EF4-FFF2-40B4-BE49-F238E27FC236}">
                <a16:creationId xmlns:a16="http://schemas.microsoft.com/office/drawing/2014/main" id="{EADA3B55-1079-6642-14A1-FD4E4251C1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1408113"/>
          <a:ext cx="5365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4880" imgH="253800" progId="Equation.DSMT4">
                  <p:embed/>
                </p:oleObj>
              </mc:Choice>
              <mc:Fallback>
                <p:oleObj name="Equation" r:id="rId7" imgW="164880" imgH="2538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408113"/>
                        <a:ext cx="5365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2460" name="AutoShape 28">
            <a:extLst>
              <a:ext uri="{FF2B5EF4-FFF2-40B4-BE49-F238E27FC236}">
                <a16:creationId xmlns:a16="http://schemas.microsoft.com/office/drawing/2014/main" id="{55235919-5BFF-7D5D-17ED-32C0AA2F0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1422400"/>
            <a:ext cx="161925" cy="400050"/>
          </a:xfrm>
          <a:prstGeom prst="upArrow">
            <a:avLst>
              <a:gd name="adj1" fmla="val 50000"/>
              <a:gd name="adj2" fmla="val 61765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402461" name="Object 29">
            <a:extLst>
              <a:ext uri="{FF2B5EF4-FFF2-40B4-BE49-F238E27FC236}">
                <a16:creationId xmlns:a16="http://schemas.microsoft.com/office/drawing/2014/main" id="{41AD5230-013E-9A1A-1C65-7065176E5E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8125" y="1349375"/>
          <a:ext cx="49371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2280" imgH="228600" progId="Equation.DSMT4">
                  <p:embed/>
                </p:oleObj>
              </mc:Choice>
              <mc:Fallback>
                <p:oleObj name="Equation" r:id="rId9" imgW="152280" imgH="2286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1349375"/>
                        <a:ext cx="49371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2462" name="AutoShape 30">
            <a:extLst>
              <a:ext uri="{FF2B5EF4-FFF2-40B4-BE49-F238E27FC236}">
                <a16:creationId xmlns:a16="http://schemas.microsoft.com/office/drawing/2014/main" id="{B0412697-06F2-1244-70A3-DEBB38724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1422400"/>
            <a:ext cx="160337" cy="400050"/>
          </a:xfrm>
          <a:prstGeom prst="upArrow">
            <a:avLst>
              <a:gd name="adj1" fmla="val 50000"/>
              <a:gd name="adj2" fmla="val 62376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402463" name="Object 31">
            <a:extLst>
              <a:ext uri="{FF2B5EF4-FFF2-40B4-BE49-F238E27FC236}">
                <a16:creationId xmlns:a16="http://schemas.microsoft.com/office/drawing/2014/main" id="{C8F4BA1B-06A4-0915-8BD6-E083E745A6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2070100"/>
          <a:ext cx="5810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77480" imgH="228600" progId="Equation.DSMT4">
                  <p:embed/>
                </p:oleObj>
              </mc:Choice>
              <mc:Fallback>
                <p:oleObj name="Equation" r:id="rId11" imgW="177480" imgH="2286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070100"/>
                        <a:ext cx="58102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2464" name="AutoShape 32">
            <a:extLst>
              <a:ext uri="{FF2B5EF4-FFF2-40B4-BE49-F238E27FC236}">
                <a16:creationId xmlns:a16="http://schemas.microsoft.com/office/drawing/2014/main" id="{05E0AFE7-62F8-9838-3F8B-97E992456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070100"/>
            <a:ext cx="160338" cy="400050"/>
          </a:xfrm>
          <a:prstGeom prst="upArrow">
            <a:avLst>
              <a:gd name="adj1" fmla="val 50000"/>
              <a:gd name="adj2" fmla="val 62376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" name="Group 33">
            <a:extLst>
              <a:ext uri="{FF2B5EF4-FFF2-40B4-BE49-F238E27FC236}">
                <a16:creationId xmlns:a16="http://schemas.microsoft.com/office/drawing/2014/main" id="{BF7F61C1-1670-1EBC-B20C-A33BA9285601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2933700"/>
            <a:ext cx="3368675" cy="1887538"/>
            <a:chOff x="3312" y="2016"/>
            <a:chExt cx="2122" cy="1584"/>
          </a:xfrm>
        </p:grpSpPr>
        <p:sp>
          <p:nvSpPr>
            <p:cNvPr id="4133" name="Text Box 34">
              <a:extLst>
                <a:ext uri="{FF2B5EF4-FFF2-40B4-BE49-F238E27FC236}">
                  <a16:creationId xmlns:a16="http://schemas.microsoft.com/office/drawing/2014/main" id="{276F5617-3979-9246-930A-FECC034C9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016"/>
              <a:ext cx="2122" cy="1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chemeClr val="tx2"/>
                  </a:solidFill>
                  <a:effectLst/>
                  <a:ea typeface="华文仿宋" panose="02010600040101010101" pitchFamily="2" charset="-122"/>
                </a:rPr>
                <a:t>缺点：</a:t>
              </a:r>
              <a:endParaRPr kumimoji="1" lang="zh-CN" altLang="en-US" sz="2800" b="1">
                <a:effectLst/>
                <a:ea typeface="华文仿宋" panose="02010600040101010101" pitchFamily="2" charset="-122"/>
              </a:endParaRPr>
            </a:p>
            <a:p>
              <a:pPr eaLnBrk="1" hangingPunct="1">
                <a:buFontTx/>
                <a:buChar char="•"/>
              </a:pPr>
              <a:r>
                <a:rPr kumimoji="1" lang="zh-CN" altLang="en-US" sz="2800">
                  <a:effectLst/>
                  <a:ea typeface="华文仿宋" panose="02010600040101010101" pitchFamily="2" charset="-122"/>
                </a:rPr>
                <a:t> </a:t>
              </a:r>
              <a:r>
                <a:rPr kumimoji="1" lang="zh-CN" altLang="en-US" sz="2800" b="1">
                  <a:effectLst/>
                  <a:ea typeface="华文仿宋" panose="02010600040101010101" pitchFamily="2" charset="-122"/>
                </a:rPr>
                <a:t>对耐热及强度要求高，目前初温一般小于</a:t>
              </a:r>
              <a:r>
                <a:rPr kumimoji="1" lang="en-US" altLang="zh-CN" sz="2800" b="1">
                  <a:solidFill>
                    <a:srgbClr val="FF0000"/>
                  </a:solidFill>
                  <a:effectLst/>
                  <a:ea typeface="华文仿宋" panose="02010600040101010101" pitchFamily="2" charset="-122"/>
                </a:rPr>
                <a:t>620℃</a:t>
              </a:r>
            </a:p>
          </p:txBody>
        </p:sp>
        <p:graphicFrame>
          <p:nvGraphicFramePr>
            <p:cNvPr id="4103" name="Object 35">
              <a:extLst>
                <a:ext uri="{FF2B5EF4-FFF2-40B4-BE49-F238E27FC236}">
                  <a16:creationId xmlns:a16="http://schemas.microsoft.com/office/drawing/2014/main" id="{6FE34186-2645-FEF8-28C1-EF1B94BF92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39" y="3204"/>
            <a:ext cx="216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14120" imgH="177480" progId="Equation.DSMT4">
                    <p:embed/>
                  </p:oleObj>
                </mc:Choice>
                <mc:Fallback>
                  <p:oleObj name="Equation" r:id="rId13" imgW="114120" imgH="17748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9" y="3204"/>
                          <a:ext cx="216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2468" name="AutoShape 36">
              <a:extLst>
                <a:ext uri="{FF2B5EF4-FFF2-40B4-BE49-F238E27FC236}">
                  <a16:creationId xmlns:a16="http://schemas.microsoft.com/office/drawing/2014/main" id="{3C492E6B-8195-D9F3-C1FE-081D79B2D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264"/>
              <a:ext cx="93" cy="336"/>
            </a:xfrm>
            <a:prstGeom prst="upArrow">
              <a:avLst>
                <a:gd name="adj1" fmla="val 50000"/>
                <a:gd name="adj2" fmla="val 90323"/>
              </a:avLst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" name="Group 37">
            <a:extLst>
              <a:ext uri="{FF2B5EF4-FFF2-40B4-BE49-F238E27FC236}">
                <a16:creationId xmlns:a16="http://schemas.microsoft.com/office/drawing/2014/main" id="{D3101939-344A-FE29-EC8A-355A84879F45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1062038"/>
            <a:ext cx="3190875" cy="515937"/>
            <a:chOff x="483" y="672"/>
            <a:chExt cx="2010" cy="432"/>
          </a:xfrm>
        </p:grpSpPr>
        <p:sp>
          <p:nvSpPr>
            <p:cNvPr id="4131" name="Text Box 38">
              <a:extLst>
                <a:ext uri="{FF2B5EF4-FFF2-40B4-BE49-F238E27FC236}">
                  <a16:creationId xmlns:a16="http://schemas.microsoft.com/office/drawing/2014/main" id="{5B57DA2F-F749-DF6C-EC64-64B262D6431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3" y="672"/>
              <a:ext cx="1869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 i="1">
                  <a:solidFill>
                    <a:srgbClr val="FF0000"/>
                  </a:solidFill>
                  <a:effectLst/>
                  <a:ea typeface="华文仿宋" panose="02010600040101010101" pitchFamily="2" charset="-122"/>
                </a:rPr>
                <a:t>p</a:t>
              </a:r>
              <a:r>
                <a:rPr kumimoji="1" lang="en-US" altLang="zh-CN" sz="2800" b="1" baseline="-25000">
                  <a:solidFill>
                    <a:srgbClr val="FF0000"/>
                  </a:solidFill>
                  <a:effectLst/>
                  <a:ea typeface="华文仿宋" panose="02010600040101010101" pitchFamily="2" charset="-122"/>
                </a:rPr>
                <a:t>1 </a:t>
              </a:r>
              <a:r>
                <a:rPr kumimoji="1" lang="en-US" altLang="zh-CN" sz="2800" b="1">
                  <a:solidFill>
                    <a:srgbClr val="FF0000"/>
                  </a:solidFill>
                  <a:effectLst/>
                  <a:ea typeface="华文仿宋" panose="02010600040101010101" pitchFamily="2" charset="-122"/>
                </a:rPr>
                <a:t>, </a:t>
              </a:r>
              <a:r>
                <a:rPr kumimoji="1" lang="en-US" altLang="zh-CN" sz="2800" b="1" i="1">
                  <a:solidFill>
                    <a:srgbClr val="FF0000"/>
                  </a:solidFill>
                  <a:effectLst/>
                  <a:ea typeface="华文仿宋" panose="02010600040101010101" pitchFamily="2" charset="-122"/>
                </a:rPr>
                <a:t>p</a:t>
              </a:r>
              <a:r>
                <a:rPr kumimoji="1" lang="en-US" altLang="zh-CN" sz="2800" b="1" baseline="-25000">
                  <a:solidFill>
                    <a:srgbClr val="FF0000"/>
                  </a:solidFill>
                  <a:effectLst/>
                  <a:ea typeface="华文仿宋" panose="02010600040101010101" pitchFamily="2" charset="-122"/>
                </a:rPr>
                <a:t>2</a:t>
              </a:r>
              <a:r>
                <a:rPr kumimoji="1" lang="zh-CN" altLang="en-US" sz="2800" b="1">
                  <a:effectLst/>
                  <a:ea typeface="华文仿宋" panose="02010600040101010101" pitchFamily="2" charset="-122"/>
                </a:rPr>
                <a:t>不变</a:t>
              </a:r>
              <a:r>
                <a:rPr kumimoji="1" lang="zh-CN" altLang="en-US" sz="2800" b="1" i="1">
                  <a:solidFill>
                    <a:schemeClr val="tx2"/>
                  </a:solidFill>
                  <a:effectLst/>
                  <a:ea typeface="华文仿宋" panose="02010600040101010101" pitchFamily="2" charset="-122"/>
                </a:rPr>
                <a:t>，</a:t>
              </a:r>
              <a:r>
                <a:rPr kumimoji="1" lang="en-US" altLang="zh-CN" sz="2800" b="1" i="1">
                  <a:solidFill>
                    <a:srgbClr val="FF0000"/>
                  </a:solidFill>
                  <a:effectLst/>
                  <a:ea typeface="华文仿宋" panose="02010600040101010101" pitchFamily="2" charset="-122"/>
                </a:rPr>
                <a:t>t</a:t>
              </a:r>
              <a:r>
                <a:rPr kumimoji="1" lang="en-US" altLang="zh-CN" sz="2800" b="1" baseline="-25000">
                  <a:solidFill>
                    <a:srgbClr val="FF0000"/>
                  </a:solidFill>
                  <a:effectLst/>
                  <a:ea typeface="华文仿宋" panose="02010600040101010101" pitchFamily="2" charset="-122"/>
                </a:rPr>
                <a:t>1</a:t>
              </a:r>
            </a:p>
          </p:txBody>
        </p:sp>
        <p:sp>
          <p:nvSpPr>
            <p:cNvPr id="402471" name="AutoShape 39">
              <a:extLst>
                <a:ext uri="{FF2B5EF4-FFF2-40B4-BE49-F238E27FC236}">
                  <a16:creationId xmlns:a16="http://schemas.microsoft.com/office/drawing/2014/main" id="{9C156FB1-6A59-A9AB-C84F-3FFCA2536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720"/>
              <a:ext cx="93" cy="336"/>
            </a:xfrm>
            <a:prstGeom prst="upArrow">
              <a:avLst>
                <a:gd name="adj1" fmla="val 50000"/>
                <a:gd name="adj2" fmla="val 90323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0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0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0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0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0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02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02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0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58" grpId="0"/>
      <p:bldP spid="402460" grpId="0" animBg="1"/>
      <p:bldP spid="402462" grpId="0" animBg="1"/>
      <p:bldP spid="40246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Text Box 2">
            <a:extLst>
              <a:ext uri="{FF2B5EF4-FFF2-40B4-BE49-F238E27FC236}">
                <a16:creationId xmlns:a16="http://schemas.microsoft.com/office/drawing/2014/main" id="{EF14056E-B3BA-9B70-8B83-61A8203049C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572000" y="4519613"/>
            <a:ext cx="1762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2800" b="1" i="1">
                <a:solidFill>
                  <a:schemeClr val="tx2"/>
                </a:solidFill>
                <a:effectLst/>
                <a:ea typeface="华文仿宋" panose="02010600040101010101" pitchFamily="2" charset="-122"/>
              </a:rPr>
              <a:t>s</a:t>
            </a:r>
          </a:p>
        </p:txBody>
      </p:sp>
      <p:sp>
        <p:nvSpPr>
          <p:cNvPr id="5128" name="Text Box 3">
            <a:extLst>
              <a:ext uri="{FF2B5EF4-FFF2-40B4-BE49-F238E27FC236}">
                <a16:creationId xmlns:a16="http://schemas.microsoft.com/office/drawing/2014/main" id="{30307146-F1C7-41B8-2A3B-24D90A37DA8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57200" y="1887538"/>
            <a:ext cx="3286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2800" b="1" i="1">
                <a:solidFill>
                  <a:schemeClr val="tx2"/>
                </a:solidFill>
                <a:effectLst/>
                <a:ea typeface="华文仿宋" panose="02010600040101010101" pitchFamily="2" charset="-122"/>
              </a:rPr>
              <a:t>T</a:t>
            </a:r>
          </a:p>
        </p:txBody>
      </p:sp>
      <p:sp>
        <p:nvSpPr>
          <p:cNvPr id="5129" name="Text Box 4">
            <a:extLst>
              <a:ext uri="{FF2B5EF4-FFF2-40B4-BE49-F238E27FC236}">
                <a16:creationId xmlns:a16="http://schemas.microsoft.com/office/drawing/2014/main" id="{6F099F7D-2CF9-EDEF-9BBA-0B4D4B0845C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727450" y="2751138"/>
            <a:ext cx="1762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2800">
                <a:effectLst/>
                <a:ea typeface="华文仿宋" panose="02010600040101010101" pitchFamily="2" charset="-122"/>
              </a:rPr>
              <a:t>6</a:t>
            </a:r>
          </a:p>
        </p:txBody>
      </p:sp>
      <p:sp>
        <p:nvSpPr>
          <p:cNvPr id="5130" name="Text Box 5">
            <a:extLst>
              <a:ext uri="{FF2B5EF4-FFF2-40B4-BE49-F238E27FC236}">
                <a16:creationId xmlns:a16="http://schemas.microsoft.com/office/drawing/2014/main" id="{00941E9A-12DC-444A-F5BC-65564E27EBB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371600" y="2693988"/>
            <a:ext cx="1762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2800">
                <a:effectLst/>
                <a:ea typeface="华文仿宋" panose="02010600040101010101" pitchFamily="2" charset="-122"/>
              </a:rPr>
              <a:t>5</a:t>
            </a:r>
          </a:p>
        </p:txBody>
      </p:sp>
      <p:sp>
        <p:nvSpPr>
          <p:cNvPr id="5131" name="Text Box 6">
            <a:extLst>
              <a:ext uri="{FF2B5EF4-FFF2-40B4-BE49-F238E27FC236}">
                <a16:creationId xmlns:a16="http://schemas.microsoft.com/office/drawing/2014/main" id="{643B9DD1-F29D-24AC-F03E-1B51D3DDCA3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990600" y="3203575"/>
            <a:ext cx="16351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2800">
                <a:effectLst/>
                <a:ea typeface="华文仿宋" panose="02010600040101010101" pitchFamily="2" charset="-122"/>
              </a:rPr>
              <a:t>4</a:t>
            </a:r>
          </a:p>
        </p:txBody>
      </p:sp>
      <p:sp>
        <p:nvSpPr>
          <p:cNvPr id="5132" name="Text Box 7">
            <a:extLst>
              <a:ext uri="{FF2B5EF4-FFF2-40B4-BE49-F238E27FC236}">
                <a16:creationId xmlns:a16="http://schemas.microsoft.com/office/drawing/2014/main" id="{350CBBE1-EAEF-B6BC-6609-DDAA3950CF7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270000" y="3722688"/>
            <a:ext cx="1762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2800">
                <a:effectLst/>
                <a:ea typeface="华文仿宋" panose="02010600040101010101" pitchFamily="2" charset="-122"/>
              </a:rPr>
              <a:t>3</a:t>
            </a:r>
          </a:p>
        </p:txBody>
      </p:sp>
      <p:sp>
        <p:nvSpPr>
          <p:cNvPr id="5133" name="Text Box 8">
            <a:extLst>
              <a:ext uri="{FF2B5EF4-FFF2-40B4-BE49-F238E27FC236}">
                <a16:creationId xmlns:a16="http://schemas.microsoft.com/office/drawing/2014/main" id="{F273367F-B1DB-8090-10FE-98975D38B9A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167188" y="3432175"/>
            <a:ext cx="17621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2800">
                <a:effectLst/>
                <a:ea typeface="华文仿宋" panose="02010600040101010101" pitchFamily="2" charset="-122"/>
              </a:rPr>
              <a:t>2</a:t>
            </a:r>
          </a:p>
        </p:txBody>
      </p:sp>
      <p:sp>
        <p:nvSpPr>
          <p:cNvPr id="5134" name="Text Box 9">
            <a:extLst>
              <a:ext uri="{FF2B5EF4-FFF2-40B4-BE49-F238E27FC236}">
                <a16:creationId xmlns:a16="http://schemas.microsoft.com/office/drawing/2014/main" id="{9786C08B-B501-BF76-EC14-8B5C7C93163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733800" y="2058988"/>
            <a:ext cx="17780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en-US" altLang="zh-CN" sz="2800">
                <a:effectLst/>
                <a:ea typeface="华文仿宋" panose="02010600040101010101" pitchFamily="2" charset="-122"/>
              </a:rPr>
              <a:t>1</a:t>
            </a:r>
          </a:p>
        </p:txBody>
      </p:sp>
      <p:sp>
        <p:nvSpPr>
          <p:cNvPr id="355338" name="Line 10">
            <a:extLst>
              <a:ext uri="{FF2B5EF4-FFF2-40B4-BE49-F238E27FC236}">
                <a16:creationId xmlns:a16="http://schemas.microsoft.com/office/drawing/2014/main" id="{12E12602-0B12-6C2F-4050-960D2F093488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954088" y="1947863"/>
            <a:ext cx="0" cy="2544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55339" name="Line 11">
            <a:extLst>
              <a:ext uri="{FF2B5EF4-FFF2-40B4-BE49-F238E27FC236}">
                <a16:creationId xmlns:a16="http://schemas.microsoft.com/office/drawing/2014/main" id="{A73CD344-A4DB-C9ED-7237-1D73120D924E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954088" y="4492625"/>
            <a:ext cx="40386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55340" name="Freeform 12">
            <a:extLst>
              <a:ext uri="{FF2B5EF4-FFF2-40B4-BE49-F238E27FC236}">
                <a16:creationId xmlns:a16="http://schemas.microsoft.com/office/drawing/2014/main" id="{D227220D-FE1C-282D-71F4-4C347A900BD6}"/>
              </a:ext>
            </a:extLst>
          </p:cNvPr>
          <p:cNvSpPr>
            <a:spLocks noChangeAspect="1"/>
          </p:cNvSpPr>
          <p:nvPr/>
        </p:nvSpPr>
        <p:spPr bwMode="auto">
          <a:xfrm>
            <a:off x="957263" y="2266950"/>
            <a:ext cx="4071937" cy="1803400"/>
          </a:xfrm>
          <a:custGeom>
            <a:avLst/>
            <a:gdLst/>
            <a:ahLst/>
            <a:cxnLst>
              <a:cxn ang="0">
                <a:pos x="0" y="2678"/>
              </a:cxn>
              <a:cxn ang="0">
                <a:pos x="720" y="1586"/>
              </a:cxn>
              <a:cxn ang="0">
                <a:pos x="1080" y="806"/>
              </a:cxn>
              <a:cxn ang="0">
                <a:pos x="1260" y="494"/>
              </a:cxn>
              <a:cxn ang="0">
                <a:pos x="1620" y="182"/>
              </a:cxn>
              <a:cxn ang="0">
                <a:pos x="1980" y="26"/>
              </a:cxn>
              <a:cxn ang="0">
                <a:pos x="2340" y="26"/>
              </a:cxn>
              <a:cxn ang="0">
                <a:pos x="2700" y="182"/>
              </a:cxn>
              <a:cxn ang="0">
                <a:pos x="3240" y="650"/>
              </a:cxn>
              <a:cxn ang="0">
                <a:pos x="3780" y="1430"/>
              </a:cxn>
              <a:cxn ang="0">
                <a:pos x="4320" y="2054"/>
              </a:cxn>
              <a:cxn ang="0">
                <a:pos x="4860" y="2522"/>
              </a:cxn>
              <a:cxn ang="0">
                <a:pos x="5220" y="2678"/>
              </a:cxn>
            </a:cxnLst>
            <a:rect l="0" t="0" r="r" b="b"/>
            <a:pathLst>
              <a:path w="5220" h="2678">
                <a:moveTo>
                  <a:pt x="0" y="2678"/>
                </a:moveTo>
                <a:cubicBezTo>
                  <a:pt x="270" y="2288"/>
                  <a:pt x="540" y="1898"/>
                  <a:pt x="720" y="1586"/>
                </a:cubicBezTo>
                <a:cubicBezTo>
                  <a:pt x="900" y="1274"/>
                  <a:pt x="990" y="988"/>
                  <a:pt x="1080" y="806"/>
                </a:cubicBezTo>
                <a:cubicBezTo>
                  <a:pt x="1170" y="624"/>
                  <a:pt x="1170" y="598"/>
                  <a:pt x="1260" y="494"/>
                </a:cubicBezTo>
                <a:cubicBezTo>
                  <a:pt x="1350" y="390"/>
                  <a:pt x="1500" y="260"/>
                  <a:pt x="1620" y="182"/>
                </a:cubicBezTo>
                <a:cubicBezTo>
                  <a:pt x="1740" y="104"/>
                  <a:pt x="1860" y="52"/>
                  <a:pt x="1980" y="26"/>
                </a:cubicBezTo>
                <a:cubicBezTo>
                  <a:pt x="2100" y="0"/>
                  <a:pt x="2220" y="0"/>
                  <a:pt x="2340" y="26"/>
                </a:cubicBezTo>
                <a:cubicBezTo>
                  <a:pt x="2460" y="52"/>
                  <a:pt x="2550" y="78"/>
                  <a:pt x="2700" y="182"/>
                </a:cubicBezTo>
                <a:cubicBezTo>
                  <a:pt x="2850" y="286"/>
                  <a:pt x="3060" y="442"/>
                  <a:pt x="3240" y="650"/>
                </a:cubicBezTo>
                <a:cubicBezTo>
                  <a:pt x="3420" y="858"/>
                  <a:pt x="3600" y="1196"/>
                  <a:pt x="3780" y="1430"/>
                </a:cubicBezTo>
                <a:cubicBezTo>
                  <a:pt x="3960" y="1664"/>
                  <a:pt x="4140" y="1872"/>
                  <a:pt x="4320" y="2054"/>
                </a:cubicBezTo>
                <a:cubicBezTo>
                  <a:pt x="4500" y="2236"/>
                  <a:pt x="4710" y="2418"/>
                  <a:pt x="4860" y="2522"/>
                </a:cubicBezTo>
                <a:cubicBezTo>
                  <a:pt x="5010" y="2626"/>
                  <a:pt x="5115" y="2652"/>
                  <a:pt x="5220" y="2678"/>
                </a:cubicBezTo>
              </a:path>
            </a:pathLst>
          </a:custGeom>
          <a:noFill/>
          <a:ln w="254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55341" name="Line 13">
            <a:extLst>
              <a:ext uri="{FF2B5EF4-FFF2-40B4-BE49-F238E27FC236}">
                <a16:creationId xmlns:a16="http://schemas.microsoft.com/office/drawing/2014/main" id="{C75BDB7B-9ABA-77D4-4529-77D04FEA0AA6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201738" y="3751263"/>
            <a:ext cx="2832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55342" name="Line 14">
            <a:extLst>
              <a:ext uri="{FF2B5EF4-FFF2-40B4-BE49-F238E27FC236}">
                <a16:creationId xmlns:a16="http://schemas.microsoft.com/office/drawing/2014/main" id="{9F812A22-B43A-EE05-3FC1-A88317FF20F8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038600" y="2328863"/>
            <a:ext cx="0" cy="14255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55343" name="Line 15">
            <a:extLst>
              <a:ext uri="{FF2B5EF4-FFF2-40B4-BE49-F238E27FC236}">
                <a16:creationId xmlns:a16="http://schemas.microsoft.com/office/drawing/2014/main" id="{8095FC69-D0D7-8C1C-DFE5-1FD8311167AE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771650" y="2897188"/>
            <a:ext cx="1887538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55344" name="Line 16">
            <a:extLst>
              <a:ext uri="{FF2B5EF4-FFF2-40B4-BE49-F238E27FC236}">
                <a16:creationId xmlns:a16="http://schemas.microsoft.com/office/drawing/2014/main" id="{8D11748F-1AC9-27CF-6C2D-93846E3031E9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216025" y="3611563"/>
            <a:ext cx="0" cy="13493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55345" name="Line 17">
            <a:extLst>
              <a:ext uri="{FF2B5EF4-FFF2-40B4-BE49-F238E27FC236}">
                <a16:creationId xmlns:a16="http://schemas.microsoft.com/office/drawing/2014/main" id="{6F3542BA-CE4D-8298-4C42-55EC229A353E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201738" y="2884488"/>
            <a:ext cx="554037" cy="736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55346" name="Line 18">
            <a:extLst>
              <a:ext uri="{FF2B5EF4-FFF2-40B4-BE49-F238E27FC236}">
                <a16:creationId xmlns:a16="http://schemas.microsoft.com/office/drawing/2014/main" id="{EE0FBA71-E83D-25D7-0134-4B567225856F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3632200" y="2338388"/>
            <a:ext cx="400050" cy="565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55351" name="Object 23">
            <a:extLst>
              <a:ext uri="{FF2B5EF4-FFF2-40B4-BE49-F238E27FC236}">
                <a16:creationId xmlns:a16="http://schemas.microsoft.com/office/drawing/2014/main" id="{2736EDB9-125C-C98E-F511-E583D5AD9A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1600" y="4014788"/>
          <a:ext cx="334963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4880" imgH="164880" progId="Equation.DSMT4">
                  <p:embed/>
                </p:oleObj>
              </mc:Choice>
              <mc:Fallback>
                <p:oleObj name="Equation" r:id="rId3" imgW="164880" imgH="16488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600" y="4014788"/>
                        <a:ext cx="334963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4" name="Rectangle 24">
            <a:extLst>
              <a:ext uri="{FF2B5EF4-FFF2-40B4-BE49-F238E27FC236}">
                <a16:creationId xmlns:a16="http://schemas.microsoft.com/office/drawing/2014/main" id="{55667A68-7333-0255-E868-43AA0904F8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341313"/>
            <a:ext cx="9036050" cy="527050"/>
          </a:xfrm>
        </p:spPr>
        <p:txBody>
          <a:bodyPr/>
          <a:lstStyle/>
          <a:p>
            <a:pPr eaLnBrk="1" hangingPunct="1"/>
            <a:r>
              <a:rPr lang="en-US" altLang="zh-CN" sz="2800">
                <a:latin typeface="Times New Roman" panose="02020603050405020304" pitchFamily="18" charset="0"/>
                <a:ea typeface="华文仿宋" panose="02010600040101010101" pitchFamily="2" charset="-122"/>
              </a:rPr>
              <a:t>3</a:t>
            </a:r>
            <a:r>
              <a:rPr lang="zh-CN" altLang="en-US" sz="2800">
                <a:latin typeface="Times New Roman" panose="02020603050405020304" pitchFamily="18" charset="0"/>
                <a:ea typeface="华文仿宋" panose="02010600040101010101" pitchFamily="2" charset="-122"/>
              </a:rPr>
              <a:t>、背压压力对朗肯循环热效率的影响</a:t>
            </a:r>
          </a:p>
        </p:txBody>
      </p:sp>
      <p:sp>
        <p:nvSpPr>
          <p:cNvPr id="355354" name="Rectangle 26">
            <a:extLst>
              <a:ext uri="{FF2B5EF4-FFF2-40B4-BE49-F238E27FC236}">
                <a16:creationId xmlns:a16="http://schemas.microsoft.com/office/drawing/2014/main" id="{C112002F-347B-2B97-8C05-47AF34C33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774700"/>
            <a:ext cx="38100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effectLst/>
                <a:ea typeface="华文仿宋" panose="02010600040101010101" pitchFamily="2" charset="-122"/>
              </a:rPr>
              <a:t>优点：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zh-CN" altLang="en-US" sz="2800">
                <a:effectLst/>
                <a:ea typeface="华文仿宋" panose="02010600040101010101" pitchFamily="2" charset="-122"/>
              </a:rPr>
              <a:t>        </a:t>
            </a:r>
            <a:endParaRPr kumimoji="1" lang="zh-CN" altLang="en-US" sz="2800" b="1">
              <a:effectLst/>
              <a:ea typeface="华文仿宋" panose="02010600040101010101" pitchFamily="2" charset="-122"/>
            </a:endParaRPr>
          </a:p>
        </p:txBody>
      </p:sp>
      <p:graphicFrame>
        <p:nvGraphicFramePr>
          <p:cNvPr id="355355" name="Object 27">
            <a:extLst>
              <a:ext uri="{FF2B5EF4-FFF2-40B4-BE49-F238E27FC236}">
                <a16:creationId xmlns:a16="http://schemas.microsoft.com/office/drawing/2014/main" id="{A3E29672-77F8-5356-0479-5FB9A58BED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1349375"/>
          <a:ext cx="5318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7480" imgH="253800" progId="Equation.DSMT4">
                  <p:embed/>
                </p:oleObj>
              </mc:Choice>
              <mc:Fallback>
                <p:oleObj name="Equation" r:id="rId5" imgW="177480" imgH="2538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349375"/>
                        <a:ext cx="5318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56" name="AutoShape 28">
            <a:extLst>
              <a:ext uri="{FF2B5EF4-FFF2-40B4-BE49-F238E27FC236}">
                <a16:creationId xmlns:a16="http://schemas.microsoft.com/office/drawing/2014/main" id="{BC0EF18E-CF36-6F33-06A8-288C4B560CDC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227763" y="1422400"/>
            <a:ext cx="147637" cy="401638"/>
          </a:xfrm>
          <a:prstGeom prst="upArrow">
            <a:avLst>
              <a:gd name="adj1" fmla="val 50000"/>
              <a:gd name="adj2" fmla="val 68011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55357" name="Object 29">
            <a:extLst>
              <a:ext uri="{FF2B5EF4-FFF2-40B4-BE49-F238E27FC236}">
                <a16:creationId xmlns:a16="http://schemas.microsoft.com/office/drawing/2014/main" id="{FAB0D4A2-BB2F-A298-7E31-0FE2CDE75A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9563" y="1277938"/>
          <a:ext cx="4540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2280" imgH="228600" progId="Equation.DSMT4">
                  <p:embed/>
                </p:oleObj>
              </mc:Choice>
              <mc:Fallback>
                <p:oleObj name="Equation" r:id="rId7" imgW="152280" imgH="2286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1277938"/>
                        <a:ext cx="454025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58" name="AutoShape 30">
            <a:extLst>
              <a:ext uri="{FF2B5EF4-FFF2-40B4-BE49-F238E27FC236}">
                <a16:creationId xmlns:a16="http://schemas.microsoft.com/office/drawing/2014/main" id="{222038D4-47AF-7EB8-9E68-66117BE56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1349375"/>
            <a:ext cx="147638" cy="401638"/>
          </a:xfrm>
          <a:prstGeom prst="upArrow">
            <a:avLst>
              <a:gd name="adj1" fmla="val 50000"/>
              <a:gd name="adj2" fmla="val 68011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55362" name="Text Box 34">
            <a:extLst>
              <a:ext uri="{FF2B5EF4-FFF2-40B4-BE49-F238E27FC236}">
                <a16:creationId xmlns:a16="http://schemas.microsoft.com/office/drawing/2014/main" id="{A07F8E17-B8EC-40B5-AEF6-81F0032F1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998663"/>
            <a:ext cx="3886200" cy="270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tx2"/>
                </a:solidFill>
                <a:effectLst/>
                <a:ea typeface="华文仿宋" panose="02010600040101010101" pitchFamily="2" charset="-122"/>
              </a:rPr>
              <a:t>缺点：</a:t>
            </a:r>
            <a:endParaRPr kumimoji="1" lang="zh-CN" altLang="en-US" sz="2800" b="1">
              <a:effectLst/>
              <a:ea typeface="华文仿宋" panose="02010600040101010101" pitchFamily="2" charset="-122"/>
            </a:endParaRPr>
          </a:p>
          <a:p>
            <a:pPr eaLnBrk="1" hangingPunct="1">
              <a:buFontTx/>
              <a:buChar char="•"/>
            </a:pPr>
            <a:r>
              <a:rPr kumimoji="1" lang="zh-CN" altLang="en-US" sz="2400" b="1">
                <a:effectLst/>
                <a:ea typeface="华文仿宋" panose="02010600040101010101" pitchFamily="2" charset="-122"/>
              </a:rPr>
              <a:t>受环境温度限制，现在大型机组</a:t>
            </a:r>
            <a:r>
              <a:rPr kumimoji="1" lang="en-US" altLang="zh-CN" sz="2400" b="1" i="1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p</a:t>
            </a:r>
            <a:r>
              <a:rPr kumimoji="1" lang="en-US" altLang="zh-CN" sz="2400" b="1" baseline="-25000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2</a:t>
            </a:r>
            <a:r>
              <a:rPr kumimoji="1" lang="zh-CN" altLang="en-US" sz="2400" b="1">
                <a:effectLst/>
                <a:ea typeface="华文仿宋" panose="02010600040101010101" pitchFamily="2" charset="-122"/>
              </a:rPr>
              <a:t>为</a:t>
            </a:r>
            <a:r>
              <a:rPr kumimoji="1" lang="en-US" altLang="zh-CN" sz="2400" b="1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0.0035~0.005MPa</a:t>
            </a:r>
            <a:r>
              <a:rPr kumimoji="1" lang="zh-CN" altLang="en-US" sz="2400" b="1">
                <a:effectLst/>
                <a:ea typeface="华文仿宋" panose="02010600040101010101" pitchFamily="2" charset="-122"/>
              </a:rPr>
              <a:t>，相应的饱和温度约为</a:t>
            </a:r>
            <a:r>
              <a:rPr kumimoji="1" lang="en-US" altLang="zh-CN" sz="2400" b="1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27~ 33℃</a:t>
            </a:r>
            <a:r>
              <a:rPr kumimoji="1" lang="en-US" altLang="zh-CN" sz="2400" b="1">
                <a:effectLst/>
                <a:ea typeface="华文仿宋" panose="02010600040101010101" pitchFamily="2" charset="-122"/>
              </a:rPr>
              <a:t> </a:t>
            </a:r>
            <a:r>
              <a:rPr kumimoji="1" lang="zh-CN" altLang="en-US" sz="2400" b="1">
                <a:effectLst/>
                <a:ea typeface="华文仿宋" panose="02010600040101010101" pitchFamily="2" charset="-122"/>
              </a:rPr>
              <a:t>，已接近事实上可能达到的最低限度。冬天热效率高</a:t>
            </a:r>
          </a:p>
        </p:txBody>
      </p:sp>
      <p:grpSp>
        <p:nvGrpSpPr>
          <p:cNvPr id="2" name="Group 40">
            <a:extLst>
              <a:ext uri="{FF2B5EF4-FFF2-40B4-BE49-F238E27FC236}">
                <a16:creationId xmlns:a16="http://schemas.microsoft.com/office/drawing/2014/main" id="{B8C0B267-E9F4-239E-F54A-15FEE3881A0A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990600"/>
            <a:ext cx="3190875" cy="515938"/>
            <a:chOff x="483" y="672"/>
            <a:chExt cx="2010" cy="432"/>
          </a:xfrm>
        </p:grpSpPr>
        <p:sp>
          <p:nvSpPr>
            <p:cNvPr id="5154" name="Text Box 38">
              <a:extLst>
                <a:ext uri="{FF2B5EF4-FFF2-40B4-BE49-F238E27FC236}">
                  <a16:creationId xmlns:a16="http://schemas.microsoft.com/office/drawing/2014/main" id="{E8C75D74-5514-6675-F67B-112F8A424F6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3" y="672"/>
              <a:ext cx="1869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 i="1">
                  <a:solidFill>
                    <a:srgbClr val="FF0000"/>
                  </a:solidFill>
                  <a:effectLst/>
                  <a:ea typeface="华文仿宋" panose="02010600040101010101" pitchFamily="2" charset="-122"/>
                </a:rPr>
                <a:t>p</a:t>
              </a:r>
              <a:r>
                <a:rPr kumimoji="1" lang="en-US" altLang="zh-CN" sz="2800" b="1" baseline="-25000">
                  <a:solidFill>
                    <a:srgbClr val="FF0000"/>
                  </a:solidFill>
                  <a:effectLst/>
                  <a:ea typeface="华文仿宋" panose="02010600040101010101" pitchFamily="2" charset="-122"/>
                </a:rPr>
                <a:t>1 </a:t>
              </a:r>
              <a:r>
                <a:rPr kumimoji="1" lang="en-US" altLang="zh-CN" sz="2800" b="1">
                  <a:solidFill>
                    <a:srgbClr val="FF0000"/>
                  </a:solidFill>
                  <a:effectLst/>
                  <a:ea typeface="华文仿宋" panose="02010600040101010101" pitchFamily="2" charset="-122"/>
                </a:rPr>
                <a:t>, </a:t>
              </a:r>
              <a:r>
                <a:rPr kumimoji="1" lang="en-US" altLang="zh-CN" sz="2800" b="1" i="1">
                  <a:solidFill>
                    <a:srgbClr val="FF0000"/>
                  </a:solidFill>
                  <a:effectLst/>
                  <a:ea typeface="华文仿宋" panose="02010600040101010101" pitchFamily="2" charset="-122"/>
                </a:rPr>
                <a:t>t</a:t>
              </a:r>
              <a:r>
                <a:rPr kumimoji="1" lang="en-US" altLang="zh-CN" sz="2800" b="1" baseline="-25000">
                  <a:solidFill>
                    <a:srgbClr val="FF0000"/>
                  </a:solidFill>
                  <a:effectLst/>
                  <a:ea typeface="华文仿宋" panose="02010600040101010101" pitchFamily="2" charset="-122"/>
                </a:rPr>
                <a:t>1</a:t>
              </a:r>
              <a:r>
                <a:rPr kumimoji="1" lang="zh-CN" altLang="en-US" sz="2800" b="1">
                  <a:effectLst/>
                  <a:ea typeface="华文仿宋" panose="02010600040101010101" pitchFamily="2" charset="-122"/>
                </a:rPr>
                <a:t>不变</a:t>
              </a:r>
              <a:r>
                <a:rPr kumimoji="1" lang="zh-CN" altLang="en-US" sz="2800" b="1" i="1">
                  <a:solidFill>
                    <a:srgbClr val="FF0000"/>
                  </a:solidFill>
                  <a:effectLst/>
                  <a:ea typeface="华文仿宋" panose="02010600040101010101" pitchFamily="2" charset="-122"/>
                </a:rPr>
                <a:t>，</a:t>
              </a:r>
              <a:r>
                <a:rPr kumimoji="1" lang="en-US" altLang="zh-CN" sz="2800" b="1" i="1">
                  <a:solidFill>
                    <a:srgbClr val="FF0000"/>
                  </a:solidFill>
                  <a:effectLst/>
                  <a:ea typeface="华文仿宋" panose="02010600040101010101" pitchFamily="2" charset="-122"/>
                </a:rPr>
                <a:t>p</a:t>
              </a:r>
              <a:r>
                <a:rPr kumimoji="1" lang="en-US" altLang="zh-CN" sz="2800" b="1" baseline="-25000">
                  <a:solidFill>
                    <a:srgbClr val="FF0000"/>
                  </a:solidFill>
                  <a:effectLst/>
                  <a:ea typeface="华文仿宋" panose="02010600040101010101" pitchFamily="2" charset="-122"/>
                </a:rPr>
                <a:t>2</a:t>
              </a:r>
            </a:p>
          </p:txBody>
        </p:sp>
        <p:sp>
          <p:nvSpPr>
            <p:cNvPr id="355367" name="AutoShape 39">
              <a:extLst>
                <a:ext uri="{FF2B5EF4-FFF2-40B4-BE49-F238E27FC236}">
                  <a16:creationId xmlns:a16="http://schemas.microsoft.com/office/drawing/2014/main" id="{240435FE-F94C-E4FE-D00D-FE58CD04D6C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400" y="720"/>
              <a:ext cx="93" cy="336"/>
            </a:xfrm>
            <a:prstGeom prst="upArrow">
              <a:avLst>
                <a:gd name="adj1" fmla="val 50000"/>
                <a:gd name="adj2" fmla="val 90323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55369" name="Line 41">
            <a:extLst>
              <a:ext uri="{FF2B5EF4-FFF2-40B4-BE49-F238E27FC236}">
                <a16:creationId xmlns:a16="http://schemas.microsoft.com/office/drawing/2014/main" id="{3576276F-FBFC-9731-6365-E7652EB95734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042988" y="4014788"/>
            <a:ext cx="3001962" cy="15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55370" name="Object 42">
            <a:extLst>
              <a:ext uri="{FF2B5EF4-FFF2-40B4-BE49-F238E27FC236}">
                <a16:creationId xmlns:a16="http://schemas.microsoft.com/office/drawing/2014/main" id="{5D09C4B2-F5A3-2BF5-FBA5-A292D213A5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1513" y="3582988"/>
          <a:ext cx="3333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4880" imgH="164880" progId="Equation.DSMT4">
                  <p:embed/>
                </p:oleObj>
              </mc:Choice>
              <mc:Fallback>
                <p:oleObj name="Equation" r:id="rId9" imgW="164880" imgH="16488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3582988"/>
                        <a:ext cx="333375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72" name="Object 44">
            <a:extLst>
              <a:ext uri="{FF2B5EF4-FFF2-40B4-BE49-F238E27FC236}">
                <a16:creationId xmlns:a16="http://schemas.microsoft.com/office/drawing/2014/main" id="{AFFB45E9-B657-CF8D-4F7F-DAE7AD6025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0925" y="4024313"/>
          <a:ext cx="3079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52280" imgH="177480" progId="Equation.DSMT4">
                  <p:embed/>
                </p:oleObj>
              </mc:Choice>
              <mc:Fallback>
                <p:oleObj name="Equation" r:id="rId11" imgW="152280" imgH="17748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4024313"/>
                        <a:ext cx="30797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73" name="Line 45">
            <a:extLst>
              <a:ext uri="{FF2B5EF4-FFF2-40B4-BE49-F238E27FC236}">
                <a16:creationId xmlns:a16="http://schemas.microsoft.com/office/drawing/2014/main" id="{67011D49-8929-385C-3AD7-35D9C5715348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067175" y="3725863"/>
            <a:ext cx="1588" cy="2619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55374" name="Line 46">
            <a:extLst>
              <a:ext uri="{FF2B5EF4-FFF2-40B4-BE49-F238E27FC236}">
                <a16:creationId xmlns:a16="http://schemas.microsoft.com/office/drawing/2014/main" id="{2C9C7C84-0310-8F73-2EC2-D8E606E2C3D6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042988" y="2933700"/>
            <a:ext cx="679450" cy="9159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55375" name="Line 47">
            <a:extLst>
              <a:ext uri="{FF2B5EF4-FFF2-40B4-BE49-F238E27FC236}">
                <a16:creationId xmlns:a16="http://schemas.microsoft.com/office/drawing/2014/main" id="{9488ECBD-2652-401A-875C-12A180756D43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042988" y="3870325"/>
            <a:ext cx="3175" cy="1571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5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5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5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5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5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5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5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5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54" grpId="0"/>
      <p:bldP spid="355356" grpId="0" animBg="1"/>
      <p:bldP spid="355358" grpId="0" animBg="1"/>
      <p:bldP spid="35536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DB17CFA-E0A3-0AB1-582D-3ECF348973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85750"/>
            <a:ext cx="7772400" cy="573088"/>
          </a:xfrm>
        </p:spPr>
        <p:txBody>
          <a:bodyPr/>
          <a:lstStyle/>
          <a:p>
            <a:pPr algn="ctr" eaLnBrk="1" hangingPunct="1"/>
            <a:r>
              <a:rPr lang="zh-CN" altLang="en-US">
                <a:latin typeface="Times New Roman" panose="02020603050405020304" pitchFamily="18" charset="0"/>
                <a:ea typeface="华文仿宋" panose="02010600040101010101" pitchFamily="2" charset="-122"/>
              </a:rPr>
              <a:t>提高循环热效率的途径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华文仿宋" panose="02010600040101010101" pitchFamily="2" charset="-122"/>
            </a:endParaRP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9E2DC2A6-5250-E58E-A22E-8A0D83312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8" y="1709738"/>
            <a:ext cx="20129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改变循环参数</a:t>
            </a:r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E96E67A7-9C35-B651-A494-108C0A422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990600"/>
            <a:ext cx="170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400" b="1">
                <a:effectLst/>
                <a:ea typeface="华文仿宋" panose="02010600040101010101" pitchFamily="2" charset="-122"/>
              </a:rPr>
              <a:t>提高初温度</a:t>
            </a:r>
          </a:p>
        </p:txBody>
      </p:sp>
      <p:sp>
        <p:nvSpPr>
          <p:cNvPr id="10245" name="Text Box 5">
            <a:extLst>
              <a:ext uri="{FF2B5EF4-FFF2-40B4-BE49-F238E27FC236}">
                <a16:creationId xmlns:a16="http://schemas.microsoft.com/office/drawing/2014/main" id="{7D15EBF1-EE44-31A6-1843-59AF642FC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1493838"/>
            <a:ext cx="170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400" b="1">
                <a:effectLst/>
                <a:ea typeface="华文仿宋" panose="02010600040101010101" pitchFamily="2" charset="-122"/>
              </a:rPr>
              <a:t>提高初压力</a:t>
            </a:r>
          </a:p>
        </p:txBody>
      </p:sp>
      <p:sp>
        <p:nvSpPr>
          <p:cNvPr id="10246" name="Text Box 6">
            <a:extLst>
              <a:ext uri="{FF2B5EF4-FFF2-40B4-BE49-F238E27FC236}">
                <a16:creationId xmlns:a16="http://schemas.microsoft.com/office/drawing/2014/main" id="{E54387B9-968B-207B-F5F4-3F088802B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8325" y="2008188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400" b="1">
                <a:effectLst/>
                <a:ea typeface="华文仿宋" panose="02010600040101010101" pitchFamily="2" charset="-122"/>
              </a:rPr>
              <a:t>降低乏汽压力</a:t>
            </a:r>
          </a:p>
        </p:txBody>
      </p:sp>
      <p:sp>
        <p:nvSpPr>
          <p:cNvPr id="413703" name="AutoShape 7">
            <a:extLst>
              <a:ext uri="{FF2B5EF4-FFF2-40B4-BE49-F238E27FC236}">
                <a16:creationId xmlns:a16="http://schemas.microsoft.com/office/drawing/2014/main" id="{1CEE7498-41A3-E2E0-76AE-5652624BF200}"/>
              </a:ext>
            </a:extLst>
          </p:cNvPr>
          <p:cNvSpPr>
            <a:spLocks/>
          </p:cNvSpPr>
          <p:nvPr/>
        </p:nvSpPr>
        <p:spPr bwMode="auto">
          <a:xfrm>
            <a:off x="4211638" y="1206500"/>
            <a:ext cx="215900" cy="993775"/>
          </a:xfrm>
          <a:prstGeom prst="leftBrace">
            <a:avLst>
              <a:gd name="adj1" fmla="val 38358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cxnSp>
        <p:nvCxnSpPr>
          <p:cNvPr id="10248" name="AutoShape 8">
            <a:extLst>
              <a:ext uri="{FF2B5EF4-FFF2-40B4-BE49-F238E27FC236}">
                <a16:creationId xmlns:a16="http://schemas.microsoft.com/office/drawing/2014/main" id="{41EC5BC4-071D-03FD-0A2B-33A0837F0437}"/>
              </a:ext>
            </a:extLst>
          </p:cNvPr>
          <p:cNvCxnSpPr>
            <a:cxnSpLocks noChangeShapeType="1"/>
            <a:stCxn id="10243" idx="3"/>
            <a:endCxn id="413703" idx="1"/>
          </p:cNvCxnSpPr>
          <p:nvPr/>
        </p:nvCxnSpPr>
        <p:spPr bwMode="auto">
          <a:xfrm flipV="1">
            <a:off x="2547938" y="1703388"/>
            <a:ext cx="1651000" cy="234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3705" name="Text Box 9">
            <a:extLst>
              <a:ext uri="{FF2B5EF4-FFF2-40B4-BE49-F238E27FC236}">
                <a16:creationId xmlns:a16="http://schemas.microsoft.com/office/drawing/2014/main" id="{38DA8586-F811-A839-B188-4B2D3590C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84463"/>
            <a:ext cx="20129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改变循环形式</a:t>
            </a:r>
          </a:p>
        </p:txBody>
      </p:sp>
      <p:sp>
        <p:nvSpPr>
          <p:cNvPr id="413706" name="Text Box 10">
            <a:extLst>
              <a:ext uri="{FF2B5EF4-FFF2-40B4-BE49-F238E27FC236}">
                <a16:creationId xmlns:a16="http://schemas.microsoft.com/office/drawing/2014/main" id="{C09E0C8A-3C0B-B0AE-9AB9-3F94668CD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2933700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400" b="1">
                <a:effectLst/>
                <a:ea typeface="华文仿宋" panose="02010600040101010101" pitchFamily="2" charset="-122"/>
              </a:rPr>
              <a:t>回热循环</a:t>
            </a:r>
          </a:p>
        </p:txBody>
      </p:sp>
      <p:sp>
        <p:nvSpPr>
          <p:cNvPr id="413707" name="Text Box 11">
            <a:extLst>
              <a:ext uri="{FF2B5EF4-FFF2-40B4-BE49-F238E27FC236}">
                <a16:creationId xmlns:a16="http://schemas.microsoft.com/office/drawing/2014/main" id="{1B4C386D-5D71-9A13-6693-3678C41DF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2357438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400" b="1">
                <a:effectLst/>
                <a:ea typeface="华文仿宋" panose="02010600040101010101" pitchFamily="2" charset="-122"/>
              </a:rPr>
              <a:t>再热循环</a:t>
            </a:r>
          </a:p>
        </p:txBody>
      </p:sp>
      <p:sp>
        <p:nvSpPr>
          <p:cNvPr id="413708" name="AutoShape 12">
            <a:extLst>
              <a:ext uri="{FF2B5EF4-FFF2-40B4-BE49-F238E27FC236}">
                <a16:creationId xmlns:a16="http://schemas.microsoft.com/office/drawing/2014/main" id="{8E1D50A5-2505-96AC-EBD2-6ED65DCEB984}"/>
              </a:ext>
            </a:extLst>
          </p:cNvPr>
          <p:cNvSpPr>
            <a:spLocks/>
          </p:cNvSpPr>
          <p:nvPr/>
        </p:nvSpPr>
        <p:spPr bwMode="auto">
          <a:xfrm>
            <a:off x="4211638" y="2501900"/>
            <a:ext cx="144462" cy="720725"/>
          </a:xfrm>
          <a:prstGeom prst="leftBrace">
            <a:avLst>
              <a:gd name="adj1" fmla="val 41575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cxnSp>
        <p:nvCxnSpPr>
          <p:cNvPr id="413709" name="AutoShape 13">
            <a:extLst>
              <a:ext uri="{FF2B5EF4-FFF2-40B4-BE49-F238E27FC236}">
                <a16:creationId xmlns:a16="http://schemas.microsoft.com/office/drawing/2014/main" id="{BF7742B8-FD07-2DA8-7655-CB2C0860E529}"/>
              </a:ext>
            </a:extLst>
          </p:cNvPr>
          <p:cNvCxnSpPr>
            <a:cxnSpLocks noChangeShapeType="1"/>
            <a:stCxn id="413705" idx="3"/>
            <a:endCxn id="413708" idx="1"/>
          </p:cNvCxnSpPr>
          <p:nvPr/>
        </p:nvCxnSpPr>
        <p:spPr bwMode="auto">
          <a:xfrm flipV="1">
            <a:off x="2546350" y="2862263"/>
            <a:ext cx="1652588" cy="50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3710" name="AutoShape 14">
            <a:extLst>
              <a:ext uri="{FF2B5EF4-FFF2-40B4-BE49-F238E27FC236}">
                <a16:creationId xmlns:a16="http://schemas.microsoft.com/office/drawing/2014/main" id="{4FA6C375-2257-728C-283B-7640794B2C9E}"/>
              </a:ext>
            </a:extLst>
          </p:cNvPr>
          <p:cNvCxnSpPr>
            <a:cxnSpLocks noChangeShapeType="1"/>
            <a:stCxn id="10243" idx="2"/>
            <a:endCxn id="413705" idx="0"/>
          </p:cNvCxnSpPr>
          <p:nvPr/>
        </p:nvCxnSpPr>
        <p:spPr bwMode="auto">
          <a:xfrm flipH="1">
            <a:off x="1539875" y="2166938"/>
            <a:ext cx="1588" cy="517525"/>
          </a:xfrm>
          <a:prstGeom prst="straightConnector1">
            <a:avLst/>
          </a:prstGeom>
          <a:noFill/>
          <a:ln w="31750">
            <a:solidFill>
              <a:schemeClr val="tx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3711" name="Text Box 15">
            <a:extLst>
              <a:ext uri="{FF2B5EF4-FFF2-40B4-BE49-F238E27FC236}">
                <a16:creationId xmlns:a16="http://schemas.microsoft.com/office/drawing/2014/main" id="{5A6DECEF-1D40-23B8-26BE-3E44249FE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50" y="3708400"/>
            <a:ext cx="14033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GB" sz="2400" b="1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联合循环</a:t>
            </a:r>
            <a:endParaRPr kumimoji="1" lang="zh-CN" altLang="en-US" sz="2400" b="1">
              <a:solidFill>
                <a:srgbClr val="FF0000"/>
              </a:solidFill>
              <a:effectLst/>
              <a:ea typeface="华文仿宋" panose="02010600040101010101" pitchFamily="2" charset="-122"/>
            </a:endParaRPr>
          </a:p>
        </p:txBody>
      </p:sp>
      <p:sp>
        <p:nvSpPr>
          <p:cNvPr id="413712" name="Text Box 16">
            <a:extLst>
              <a:ext uri="{FF2B5EF4-FFF2-40B4-BE49-F238E27FC236}">
                <a16:creationId xmlns:a16="http://schemas.microsoft.com/office/drawing/2014/main" id="{516F003B-B9E2-16E7-981E-8C5582972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3438525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400" b="1">
                <a:effectLst/>
                <a:ea typeface="华文仿宋" panose="02010600040101010101" pitchFamily="2" charset="-122"/>
              </a:rPr>
              <a:t>热电联产</a:t>
            </a:r>
          </a:p>
        </p:txBody>
      </p:sp>
      <p:sp>
        <p:nvSpPr>
          <p:cNvPr id="413713" name="Text Box 17">
            <a:extLst>
              <a:ext uri="{FF2B5EF4-FFF2-40B4-BE49-F238E27FC236}">
                <a16:creationId xmlns:a16="http://schemas.microsoft.com/office/drawing/2014/main" id="{C27EE486-961B-CFF1-D09F-6E34703E1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413" y="3856038"/>
            <a:ext cx="272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400" b="1">
                <a:effectLst/>
                <a:ea typeface="华文仿宋" panose="02010600040101010101" pitchFamily="2" charset="-122"/>
              </a:rPr>
              <a:t>燃气</a:t>
            </a:r>
            <a:r>
              <a:rPr kumimoji="1" lang="en-US" altLang="zh-CN" sz="2400" b="1">
                <a:effectLst/>
                <a:ea typeface="华文仿宋" panose="02010600040101010101" pitchFamily="2" charset="-122"/>
              </a:rPr>
              <a:t>-</a:t>
            </a:r>
            <a:r>
              <a:rPr kumimoji="1" lang="zh-CN" altLang="en-US" sz="2400" b="1">
                <a:effectLst/>
                <a:ea typeface="华文仿宋" panose="02010600040101010101" pitchFamily="2" charset="-122"/>
              </a:rPr>
              <a:t>蒸汽联合循环</a:t>
            </a:r>
          </a:p>
        </p:txBody>
      </p:sp>
      <p:sp>
        <p:nvSpPr>
          <p:cNvPr id="413714" name="Text Box 18">
            <a:extLst>
              <a:ext uri="{FF2B5EF4-FFF2-40B4-BE49-F238E27FC236}">
                <a16:creationId xmlns:a16="http://schemas.microsoft.com/office/drawing/2014/main" id="{2697205C-68CB-82B4-D657-B6B22AC97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288" y="4379913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400" b="1">
                <a:effectLst/>
                <a:ea typeface="华文仿宋" panose="02010600040101010101" pitchFamily="2" charset="-122"/>
              </a:rPr>
              <a:t>新型动力循环</a:t>
            </a:r>
          </a:p>
        </p:txBody>
      </p:sp>
      <p:sp>
        <p:nvSpPr>
          <p:cNvPr id="413715" name="Text Box 19">
            <a:extLst>
              <a:ext uri="{FF2B5EF4-FFF2-40B4-BE49-F238E27FC236}">
                <a16:creationId xmlns:a16="http://schemas.microsoft.com/office/drawing/2014/main" id="{284F209D-9A03-9B2A-0851-BEE948E16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0" y="4094163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effectLst/>
                <a:ea typeface="华文仿宋" panose="02010600040101010101" pitchFamily="2" charset="-122"/>
              </a:rPr>
              <a:t>IGCC</a:t>
            </a:r>
          </a:p>
        </p:txBody>
      </p:sp>
      <p:sp>
        <p:nvSpPr>
          <p:cNvPr id="413716" name="Text Box 20">
            <a:extLst>
              <a:ext uri="{FF2B5EF4-FFF2-40B4-BE49-F238E27FC236}">
                <a16:creationId xmlns:a16="http://schemas.microsoft.com/office/drawing/2014/main" id="{957A959E-7D74-4AF7-ADE7-7E016248B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0" y="4379913"/>
            <a:ext cx="1522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effectLst/>
                <a:ea typeface="华文仿宋" panose="02010600040101010101" pitchFamily="2" charset="-122"/>
              </a:rPr>
              <a:t>PFBC-CC</a:t>
            </a:r>
          </a:p>
        </p:txBody>
      </p:sp>
      <p:sp>
        <p:nvSpPr>
          <p:cNvPr id="413717" name="Text Box 21">
            <a:extLst>
              <a:ext uri="{FF2B5EF4-FFF2-40B4-BE49-F238E27FC236}">
                <a16:creationId xmlns:a16="http://schemas.microsoft.com/office/drawing/2014/main" id="{5BCBAA20-A4A1-7F5E-B8FA-D36349E40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4518025"/>
            <a:ext cx="806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800">
                <a:effectLst/>
                <a:ea typeface="华文仿宋" panose="02010600040101010101" pitchFamily="2" charset="-122"/>
              </a:rPr>
              <a:t>…...</a:t>
            </a:r>
          </a:p>
        </p:txBody>
      </p:sp>
      <p:sp>
        <p:nvSpPr>
          <p:cNvPr id="413718" name="AutoShape 22">
            <a:extLst>
              <a:ext uri="{FF2B5EF4-FFF2-40B4-BE49-F238E27FC236}">
                <a16:creationId xmlns:a16="http://schemas.microsoft.com/office/drawing/2014/main" id="{E0A09B58-2128-21F1-7908-A5DF89C27F7F}"/>
              </a:ext>
            </a:extLst>
          </p:cNvPr>
          <p:cNvSpPr>
            <a:spLocks/>
          </p:cNvSpPr>
          <p:nvPr/>
        </p:nvSpPr>
        <p:spPr bwMode="auto">
          <a:xfrm>
            <a:off x="7164388" y="4230688"/>
            <a:ext cx="228600" cy="687387"/>
          </a:xfrm>
          <a:prstGeom prst="leftBrace">
            <a:avLst>
              <a:gd name="adj1" fmla="val 25058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13719" name="AutoShape 23">
            <a:extLst>
              <a:ext uri="{FF2B5EF4-FFF2-40B4-BE49-F238E27FC236}">
                <a16:creationId xmlns:a16="http://schemas.microsoft.com/office/drawing/2014/main" id="{59FD65AB-198F-8A61-FD2A-9FAFDC96C054}"/>
              </a:ext>
            </a:extLst>
          </p:cNvPr>
          <p:cNvSpPr>
            <a:spLocks/>
          </p:cNvSpPr>
          <p:nvPr/>
        </p:nvSpPr>
        <p:spPr bwMode="auto">
          <a:xfrm>
            <a:off x="4211638" y="3654425"/>
            <a:ext cx="287337" cy="1008063"/>
          </a:xfrm>
          <a:prstGeom prst="leftBrace">
            <a:avLst>
              <a:gd name="adj1" fmla="val 29236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cxnSp>
        <p:nvCxnSpPr>
          <p:cNvPr id="413720" name="AutoShape 24">
            <a:extLst>
              <a:ext uri="{FF2B5EF4-FFF2-40B4-BE49-F238E27FC236}">
                <a16:creationId xmlns:a16="http://schemas.microsoft.com/office/drawing/2014/main" id="{3F5E0553-1A58-6D38-4B22-1CD468F90305}"/>
              </a:ext>
            </a:extLst>
          </p:cNvPr>
          <p:cNvCxnSpPr>
            <a:cxnSpLocks noChangeShapeType="1"/>
            <a:stCxn id="413711" idx="3"/>
          </p:cNvCxnSpPr>
          <p:nvPr/>
        </p:nvCxnSpPr>
        <p:spPr bwMode="auto">
          <a:xfrm>
            <a:off x="2336800" y="3937000"/>
            <a:ext cx="1863725" cy="2222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3721" name="AutoShape 25">
            <a:extLst>
              <a:ext uri="{FF2B5EF4-FFF2-40B4-BE49-F238E27FC236}">
                <a16:creationId xmlns:a16="http://schemas.microsoft.com/office/drawing/2014/main" id="{B0E5B60D-7C2F-6F66-674A-213AEEA2734B}"/>
              </a:ext>
            </a:extLst>
          </p:cNvPr>
          <p:cNvCxnSpPr>
            <a:cxnSpLocks noChangeShapeType="1"/>
            <a:stCxn id="413705" idx="2"/>
            <a:endCxn id="413711" idx="0"/>
          </p:cNvCxnSpPr>
          <p:nvPr/>
        </p:nvCxnSpPr>
        <p:spPr bwMode="auto">
          <a:xfrm>
            <a:off x="1539875" y="3141663"/>
            <a:ext cx="95250" cy="566737"/>
          </a:xfrm>
          <a:prstGeom prst="straightConnector1">
            <a:avLst/>
          </a:prstGeom>
          <a:noFill/>
          <a:ln w="31750">
            <a:solidFill>
              <a:schemeClr val="tx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3723" name="Text Box 27">
            <a:extLst>
              <a:ext uri="{FF2B5EF4-FFF2-40B4-BE49-F238E27FC236}">
                <a16:creationId xmlns:a16="http://schemas.microsoft.com/office/drawing/2014/main" id="{0E8DD7E7-C3AF-E5AC-073A-C87391320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2357438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effectLst/>
                <a:ea typeface="华文仿宋" panose="02010600040101010101" pitchFamily="2" charset="-122"/>
              </a:rPr>
              <a:t>Reheat</a:t>
            </a:r>
          </a:p>
        </p:txBody>
      </p:sp>
      <p:sp>
        <p:nvSpPr>
          <p:cNvPr id="413724" name="Text Box 28">
            <a:extLst>
              <a:ext uri="{FF2B5EF4-FFF2-40B4-BE49-F238E27FC236}">
                <a16:creationId xmlns:a16="http://schemas.microsoft.com/office/drawing/2014/main" id="{813CEE98-1998-19DE-877C-FA6FD2475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933700"/>
            <a:ext cx="189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effectLst/>
                <a:ea typeface="华文仿宋" panose="02010600040101010101" pitchFamily="2" charset="-122"/>
              </a:rPr>
              <a:t>Regenerative</a:t>
            </a:r>
          </a:p>
        </p:txBody>
      </p:sp>
      <p:sp>
        <p:nvSpPr>
          <p:cNvPr id="413725" name="Text Box 29">
            <a:extLst>
              <a:ext uri="{FF2B5EF4-FFF2-40B4-BE49-F238E27FC236}">
                <a16:creationId xmlns:a16="http://schemas.microsoft.com/office/drawing/2014/main" id="{A021E8B0-4D38-E868-B4D2-95884F859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3438525"/>
            <a:ext cx="1944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effectLst/>
                <a:ea typeface="华文仿宋" panose="02010600040101010101" pitchFamily="2" charset="-122"/>
              </a:rPr>
              <a:t>Cogeneration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3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3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3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3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3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3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413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413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3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3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3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3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3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3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3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3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3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13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3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13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3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3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6" dur="500"/>
                                        <p:tgtEl>
                                          <p:spTgt spid="41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0" dur="500"/>
                                        <p:tgtEl>
                                          <p:spTgt spid="41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13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13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13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13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3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13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13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13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7" dur="500"/>
                                        <p:tgtEl>
                                          <p:spTgt spid="41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13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13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13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13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13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13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05" grpId="0" animBg="1" autoUpdateAnimBg="0"/>
      <p:bldP spid="413706" grpId="0" autoUpdateAnimBg="0"/>
      <p:bldP spid="413707" grpId="0" autoUpdateAnimBg="0"/>
      <p:bldP spid="413708" grpId="0" animBg="1"/>
      <p:bldP spid="413711" grpId="0" animBg="1" autoUpdateAnimBg="0"/>
      <p:bldP spid="413712" grpId="0" autoUpdateAnimBg="0"/>
      <p:bldP spid="413713" grpId="0" autoUpdateAnimBg="0"/>
      <p:bldP spid="413714" grpId="0" autoUpdateAnimBg="0"/>
      <p:bldP spid="413715" grpId="0" autoUpdateAnimBg="0"/>
      <p:bldP spid="413716" grpId="0" autoUpdateAnimBg="0"/>
      <p:bldP spid="413717" grpId="0" autoUpdateAnimBg="0"/>
      <p:bldP spid="413718" grpId="0" animBg="1"/>
      <p:bldP spid="413719" grpId="0" animBg="1"/>
      <p:bldP spid="413723" grpId="0" autoUpdateAnimBg="0"/>
      <p:bldP spid="413724" grpId="0" autoUpdateAnimBg="0"/>
      <p:bldP spid="41372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>
            <a:extLst>
              <a:ext uri="{FF2B5EF4-FFF2-40B4-BE49-F238E27FC236}">
                <a16:creationId xmlns:a16="http://schemas.microsoft.com/office/drawing/2014/main" id="{069A3F16-27E0-8766-AD7E-4CB93E0EB466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b="0"/>
              <a:t>朗肯循环的合理性，最理想？</a:t>
            </a:r>
          </a:p>
        </p:txBody>
      </p:sp>
      <p:sp>
        <p:nvSpPr>
          <p:cNvPr id="534532" name="Rectangle 4">
            <a:extLst>
              <a:ext uri="{FF2B5EF4-FFF2-40B4-BE49-F238E27FC236}">
                <a16:creationId xmlns:a16="http://schemas.microsoft.com/office/drawing/2014/main" id="{2432A14F-0CFC-F5CB-62B8-7C9D6F334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" y="1885950"/>
            <a:ext cx="609600" cy="741363"/>
          </a:xfrm>
          <a:prstGeom prst="rect">
            <a:avLst/>
          </a:prstGeom>
          <a:solidFill>
            <a:srgbClr val="FF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34533" name="Line 5">
            <a:extLst>
              <a:ext uri="{FF2B5EF4-FFF2-40B4-BE49-F238E27FC236}">
                <a16:creationId xmlns:a16="http://schemas.microsoft.com/office/drawing/2014/main" id="{4BBBAA6C-93F2-1F26-5ADB-B4B3971B01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87450" y="1711325"/>
            <a:ext cx="0" cy="17462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34534" name="Line 6">
            <a:extLst>
              <a:ext uri="{FF2B5EF4-FFF2-40B4-BE49-F238E27FC236}">
                <a16:creationId xmlns:a16="http://schemas.microsoft.com/office/drawing/2014/main" id="{C2C94D71-7EEE-D8A6-FB77-62311B188D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050" y="1598613"/>
            <a:ext cx="152400" cy="112712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34535" name="Line 7">
            <a:extLst>
              <a:ext uri="{FF2B5EF4-FFF2-40B4-BE49-F238E27FC236}">
                <a16:creationId xmlns:a16="http://schemas.microsoft.com/office/drawing/2014/main" id="{B4360F2E-76BF-B4BC-C702-3C97541CAF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5050" y="1541463"/>
            <a:ext cx="228600" cy="5715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34536" name="Line 8">
            <a:extLst>
              <a:ext uri="{FF2B5EF4-FFF2-40B4-BE49-F238E27FC236}">
                <a16:creationId xmlns:a16="http://schemas.microsoft.com/office/drawing/2014/main" id="{93DD4693-6365-BE82-17B9-4FA01E2C0CE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11250" y="1427163"/>
            <a:ext cx="152400" cy="1143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34537" name="Line 9">
            <a:extLst>
              <a:ext uri="{FF2B5EF4-FFF2-40B4-BE49-F238E27FC236}">
                <a16:creationId xmlns:a16="http://schemas.microsoft.com/office/drawing/2014/main" id="{0178956F-4CCB-7C8B-67E0-441C41995E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11250" y="1196975"/>
            <a:ext cx="0" cy="230188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34538" name="Line 10">
            <a:extLst>
              <a:ext uri="{FF2B5EF4-FFF2-40B4-BE49-F238E27FC236}">
                <a16:creationId xmlns:a16="http://schemas.microsoft.com/office/drawing/2014/main" id="{8458CDD4-561B-1B67-5665-DEE99E239C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1250" y="1196975"/>
            <a:ext cx="1981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34539" name="Line 11">
            <a:extLst>
              <a:ext uri="{FF2B5EF4-FFF2-40B4-BE49-F238E27FC236}">
                <a16:creationId xmlns:a16="http://schemas.microsoft.com/office/drawing/2014/main" id="{F2EA682B-4F38-0371-5B14-DD9EAA9C9A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2450" y="1196975"/>
            <a:ext cx="0" cy="79375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34540" name="AutoShape 12">
            <a:extLst>
              <a:ext uri="{FF2B5EF4-FFF2-40B4-BE49-F238E27FC236}">
                <a16:creationId xmlns:a16="http://schemas.microsoft.com/office/drawing/2014/main" id="{438A8932-2E45-1F7D-07B7-EBAEA00715E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882106" y="1921669"/>
            <a:ext cx="1030288" cy="609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66FF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34541" name="Line 13">
            <a:extLst>
              <a:ext uri="{FF2B5EF4-FFF2-40B4-BE49-F238E27FC236}">
                <a16:creationId xmlns:a16="http://schemas.microsoft.com/office/drawing/2014/main" id="{B1DA9B00-20BC-28A4-8269-D618D939F5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450" y="2227263"/>
            <a:ext cx="381000" cy="0"/>
          </a:xfrm>
          <a:prstGeom prst="line">
            <a:avLst/>
          </a:prstGeom>
          <a:noFill/>
          <a:ln w="508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34542" name="Line 14">
            <a:extLst>
              <a:ext uri="{FF2B5EF4-FFF2-40B4-BE49-F238E27FC236}">
                <a16:creationId xmlns:a16="http://schemas.microsoft.com/office/drawing/2014/main" id="{AD31762A-BAF7-32FC-0E9F-F589A0543E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2050" y="2741613"/>
            <a:ext cx="0" cy="458787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34543" name="Oval 15">
            <a:extLst>
              <a:ext uri="{FF2B5EF4-FFF2-40B4-BE49-F238E27FC236}">
                <a16:creationId xmlns:a16="http://schemas.microsoft.com/office/drawing/2014/main" id="{D83089AF-B684-95A5-D3A7-A9BB12872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863" y="3197225"/>
            <a:ext cx="762000" cy="573088"/>
          </a:xfrm>
          <a:prstGeom prst="ellipse">
            <a:avLst/>
          </a:prstGeom>
          <a:solidFill>
            <a:srgbClr val="9933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34544" name="Line 16">
            <a:extLst>
              <a:ext uri="{FF2B5EF4-FFF2-40B4-BE49-F238E27FC236}">
                <a16:creationId xmlns:a16="http://schemas.microsoft.com/office/drawing/2014/main" id="{C56A47D7-6C0D-B6F9-9AAE-27C121312C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25850" y="3143250"/>
            <a:ext cx="762000" cy="284163"/>
          </a:xfrm>
          <a:prstGeom prst="line">
            <a:avLst/>
          </a:prstGeom>
          <a:noFill/>
          <a:ln w="25400" cap="sq">
            <a:solidFill>
              <a:srgbClr val="66FF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34545" name="Line 17">
            <a:extLst>
              <a:ext uri="{FF2B5EF4-FFF2-40B4-BE49-F238E27FC236}">
                <a16:creationId xmlns:a16="http://schemas.microsoft.com/office/drawing/2014/main" id="{46CA6ACB-31DC-6B2E-9014-DE43E70E2E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5850" y="3427413"/>
            <a:ext cx="304800" cy="57150"/>
          </a:xfrm>
          <a:prstGeom prst="line">
            <a:avLst/>
          </a:prstGeom>
          <a:noFill/>
          <a:ln w="25400" cap="sq">
            <a:solidFill>
              <a:srgbClr val="66FF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34546" name="Line 18">
            <a:extLst>
              <a:ext uri="{FF2B5EF4-FFF2-40B4-BE49-F238E27FC236}">
                <a16:creationId xmlns:a16="http://schemas.microsoft.com/office/drawing/2014/main" id="{B920316A-9858-C104-76D0-92FA7B7459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25850" y="3484563"/>
            <a:ext cx="304800" cy="117475"/>
          </a:xfrm>
          <a:prstGeom prst="line">
            <a:avLst/>
          </a:prstGeom>
          <a:noFill/>
          <a:ln w="25400" cap="sq">
            <a:solidFill>
              <a:srgbClr val="66FF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34547" name="Line 19">
            <a:extLst>
              <a:ext uri="{FF2B5EF4-FFF2-40B4-BE49-F238E27FC236}">
                <a16:creationId xmlns:a16="http://schemas.microsoft.com/office/drawing/2014/main" id="{D41F8E56-31C0-9D1E-73DA-4E738C6635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5850" y="3602038"/>
            <a:ext cx="762000" cy="171450"/>
          </a:xfrm>
          <a:prstGeom prst="line">
            <a:avLst/>
          </a:prstGeom>
          <a:noFill/>
          <a:ln w="25400" cap="sq">
            <a:solidFill>
              <a:srgbClr val="66FF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34548" name="Line 20">
            <a:extLst>
              <a:ext uri="{FF2B5EF4-FFF2-40B4-BE49-F238E27FC236}">
                <a16:creationId xmlns:a16="http://schemas.microsoft.com/office/drawing/2014/main" id="{8AE4BAB3-9A38-16F4-D52E-990761E047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2050" y="3773488"/>
            <a:ext cx="0" cy="284162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34549" name="Line 21">
            <a:extLst>
              <a:ext uri="{FF2B5EF4-FFF2-40B4-BE49-F238E27FC236}">
                <a16:creationId xmlns:a16="http://schemas.microsoft.com/office/drawing/2014/main" id="{2F64BBED-1A8E-FD29-0848-A24E9C806A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2850" y="4057650"/>
            <a:ext cx="1227138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34550" name="Oval 22">
            <a:extLst>
              <a:ext uri="{FF2B5EF4-FFF2-40B4-BE49-F238E27FC236}">
                <a16:creationId xmlns:a16="http://schemas.microsoft.com/office/drawing/2014/main" id="{38624D8C-4B1E-713C-C5E1-8968B3DD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450" y="3829050"/>
            <a:ext cx="533400" cy="400050"/>
          </a:xfrm>
          <a:prstGeom prst="ellipse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34551" name="Line 23">
            <a:extLst>
              <a:ext uri="{FF2B5EF4-FFF2-40B4-BE49-F238E27FC236}">
                <a16:creationId xmlns:a16="http://schemas.microsoft.com/office/drawing/2014/main" id="{5A2E8E8A-C69C-F878-EE6E-2F2738DFE4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87450" y="4057650"/>
            <a:ext cx="762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34552" name="Line 24">
            <a:extLst>
              <a:ext uri="{FF2B5EF4-FFF2-40B4-BE49-F238E27FC236}">
                <a16:creationId xmlns:a16="http://schemas.microsoft.com/office/drawing/2014/main" id="{650EFF2E-E81C-C3F2-6920-5DD330CA98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87450" y="2627313"/>
            <a:ext cx="0" cy="1430337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288" name="Rectangle 25">
            <a:extLst>
              <a:ext uri="{FF2B5EF4-FFF2-40B4-BE49-F238E27FC236}">
                <a16:creationId xmlns:a16="http://schemas.microsoft.com/office/drawing/2014/main" id="{0024D5CC-9BE4-0037-AD82-560D06F28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0" y="1906588"/>
            <a:ext cx="5397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zh-CN" altLang="en-US" sz="2800" b="1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锅</a:t>
            </a:r>
          </a:p>
          <a:p>
            <a:pPr algn="ctr" eaLnBrk="1" hangingPunct="1"/>
            <a:r>
              <a:rPr kumimoji="1" lang="zh-CN" altLang="en-US" sz="2800" b="1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炉</a:t>
            </a:r>
          </a:p>
        </p:txBody>
      </p:sp>
      <p:sp>
        <p:nvSpPr>
          <p:cNvPr id="11289" name="Rectangle 26">
            <a:extLst>
              <a:ext uri="{FF2B5EF4-FFF2-40B4-BE49-F238E27FC236}">
                <a16:creationId xmlns:a16="http://schemas.microsoft.com/office/drawing/2014/main" id="{1A59C006-42CD-75DC-2E76-75CFC0B2E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1133475"/>
            <a:ext cx="125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zh-CN" altLang="en-US" sz="2800" b="1">
                <a:solidFill>
                  <a:srgbClr val="000000"/>
                </a:solidFill>
                <a:effectLst/>
                <a:ea typeface="华文仿宋" panose="02010600040101010101" pitchFamily="2" charset="-122"/>
              </a:rPr>
              <a:t>汽轮机</a:t>
            </a:r>
          </a:p>
        </p:txBody>
      </p:sp>
      <p:sp>
        <p:nvSpPr>
          <p:cNvPr id="534555" name="Line 27">
            <a:extLst>
              <a:ext uri="{FF2B5EF4-FFF2-40B4-BE49-F238E27FC236}">
                <a16:creationId xmlns:a16="http://schemas.microsoft.com/office/drawing/2014/main" id="{C3C0A68E-0464-2167-725A-E2E34937C2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2050" y="2227263"/>
            <a:ext cx="381000" cy="0"/>
          </a:xfrm>
          <a:prstGeom prst="line">
            <a:avLst/>
          </a:prstGeom>
          <a:noFill/>
          <a:ln w="508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34556" name="Oval 28">
            <a:extLst>
              <a:ext uri="{FF2B5EF4-FFF2-40B4-BE49-F238E27FC236}">
                <a16:creationId xmlns:a16="http://schemas.microsoft.com/office/drawing/2014/main" id="{B341E05B-DC3A-6822-6E3F-C32A4BB9C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850" y="2057400"/>
            <a:ext cx="457200" cy="341313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34557" name="Freeform 29">
            <a:extLst>
              <a:ext uri="{FF2B5EF4-FFF2-40B4-BE49-F238E27FC236}">
                <a16:creationId xmlns:a16="http://schemas.microsoft.com/office/drawing/2014/main" id="{35052999-BDCA-1323-7D43-E4357FC1CC09}"/>
              </a:ext>
            </a:extLst>
          </p:cNvPr>
          <p:cNvSpPr>
            <a:spLocks/>
          </p:cNvSpPr>
          <p:nvPr/>
        </p:nvSpPr>
        <p:spPr bwMode="auto">
          <a:xfrm>
            <a:off x="4083050" y="2103438"/>
            <a:ext cx="304800" cy="238125"/>
          </a:xfrm>
          <a:custGeom>
            <a:avLst/>
            <a:gdLst/>
            <a:ahLst/>
            <a:cxnLst>
              <a:cxn ang="0">
                <a:pos x="0" y="152"/>
              </a:cxn>
              <a:cxn ang="0">
                <a:pos x="48" y="8"/>
              </a:cxn>
              <a:cxn ang="0">
                <a:pos x="96" y="104"/>
              </a:cxn>
              <a:cxn ang="0">
                <a:pos x="144" y="200"/>
              </a:cxn>
              <a:cxn ang="0">
                <a:pos x="192" y="104"/>
              </a:cxn>
            </a:cxnLst>
            <a:rect l="0" t="0" r="r" b="b"/>
            <a:pathLst>
              <a:path w="192" h="200">
                <a:moveTo>
                  <a:pt x="0" y="152"/>
                </a:moveTo>
                <a:cubicBezTo>
                  <a:pt x="16" y="84"/>
                  <a:pt x="32" y="16"/>
                  <a:pt x="48" y="8"/>
                </a:cubicBezTo>
                <a:cubicBezTo>
                  <a:pt x="64" y="0"/>
                  <a:pt x="80" y="72"/>
                  <a:pt x="96" y="104"/>
                </a:cubicBezTo>
                <a:cubicBezTo>
                  <a:pt x="112" y="136"/>
                  <a:pt x="128" y="200"/>
                  <a:pt x="144" y="200"/>
                </a:cubicBezTo>
                <a:cubicBezTo>
                  <a:pt x="160" y="200"/>
                  <a:pt x="176" y="152"/>
                  <a:pt x="192" y="104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293" name="Rectangle 30">
            <a:extLst>
              <a:ext uri="{FF2B5EF4-FFF2-40B4-BE49-F238E27FC236}">
                <a16:creationId xmlns:a16="http://schemas.microsoft.com/office/drawing/2014/main" id="{C1D9709F-5523-9BFD-1737-C713CE45C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450" y="2479675"/>
            <a:ext cx="125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zh-CN" altLang="en-US" sz="2800" b="1">
                <a:solidFill>
                  <a:schemeClr val="tx2"/>
                </a:solidFill>
                <a:effectLst/>
                <a:ea typeface="华文仿宋" panose="02010600040101010101" pitchFamily="2" charset="-122"/>
              </a:rPr>
              <a:t>发电机</a:t>
            </a:r>
            <a:endParaRPr kumimoji="1" lang="zh-CN" altLang="en-US" sz="2800" b="1">
              <a:effectLst/>
              <a:ea typeface="华文仿宋" panose="02010600040101010101" pitchFamily="2" charset="-122"/>
            </a:endParaRPr>
          </a:p>
        </p:txBody>
      </p:sp>
      <p:sp>
        <p:nvSpPr>
          <p:cNvPr id="11294" name="Rectangle 31">
            <a:extLst>
              <a:ext uri="{FF2B5EF4-FFF2-40B4-BE49-F238E27FC236}">
                <a16:creationId xmlns:a16="http://schemas.microsoft.com/office/drawing/2014/main" id="{AF11734A-3E60-02C9-A220-72037D863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838" y="4268788"/>
            <a:ext cx="1250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zh-CN" altLang="en-US" sz="2800" b="1">
                <a:solidFill>
                  <a:srgbClr val="000000"/>
                </a:solidFill>
                <a:effectLst/>
                <a:ea typeface="华文仿宋" panose="02010600040101010101" pitchFamily="2" charset="-122"/>
              </a:rPr>
              <a:t>给水泵</a:t>
            </a:r>
          </a:p>
        </p:txBody>
      </p:sp>
      <p:sp>
        <p:nvSpPr>
          <p:cNvPr id="11295" name="Rectangle 32">
            <a:extLst>
              <a:ext uri="{FF2B5EF4-FFF2-40B4-BE49-F238E27FC236}">
                <a16:creationId xmlns:a16="http://schemas.microsoft.com/office/drawing/2014/main" id="{24FE7695-5D9F-8418-5608-D8F96F69A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5450" y="3297238"/>
            <a:ext cx="1250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zh-CN" altLang="en-US" sz="2800" b="1">
                <a:solidFill>
                  <a:srgbClr val="CC3300"/>
                </a:solidFill>
                <a:effectLst/>
                <a:ea typeface="华文仿宋" panose="02010600040101010101" pitchFamily="2" charset="-122"/>
              </a:rPr>
              <a:t>凝汽器</a:t>
            </a:r>
          </a:p>
        </p:txBody>
      </p:sp>
      <p:sp>
        <p:nvSpPr>
          <p:cNvPr id="534561" name="Line 33">
            <a:extLst>
              <a:ext uri="{FF2B5EF4-FFF2-40B4-BE49-F238E27FC236}">
                <a16:creationId xmlns:a16="http://schemas.microsoft.com/office/drawing/2014/main" id="{98DE74EB-8F3E-9EDE-DB57-F87AED7996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47875" y="4062413"/>
            <a:ext cx="457200" cy="0"/>
          </a:xfrm>
          <a:prstGeom prst="line">
            <a:avLst/>
          </a:prstGeom>
          <a:noFill/>
          <a:ln w="50800" cap="sq">
            <a:solidFill>
              <a:srgbClr val="00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1297" name="Group 34">
            <a:extLst>
              <a:ext uri="{FF2B5EF4-FFF2-40B4-BE49-F238E27FC236}">
                <a16:creationId xmlns:a16="http://schemas.microsoft.com/office/drawing/2014/main" id="{00C66563-322E-AE7D-81A0-BB2612A18DC7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1565275"/>
            <a:ext cx="3743325" cy="2871788"/>
            <a:chOff x="3379" y="488"/>
            <a:chExt cx="2448" cy="2645"/>
          </a:xfrm>
        </p:grpSpPr>
        <p:sp>
          <p:nvSpPr>
            <p:cNvPr id="11298" name="Text Box 35">
              <a:extLst>
                <a:ext uri="{FF2B5EF4-FFF2-40B4-BE49-F238E27FC236}">
                  <a16:creationId xmlns:a16="http://schemas.microsoft.com/office/drawing/2014/main" id="{1EE1FDFB-3C7E-51FD-BC65-253D3EFBC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5" y="1735"/>
              <a:ext cx="288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chemeClr val="tx2"/>
                  </a:solidFill>
                  <a:effectLst/>
                  <a:ea typeface="华文仿宋" panose="02010600040101010101" pitchFamily="2" charset="-122"/>
                </a:rPr>
                <a:t>4</a:t>
              </a:r>
            </a:p>
          </p:txBody>
        </p:sp>
        <p:sp>
          <p:nvSpPr>
            <p:cNvPr id="11299" name="Text Box 36">
              <a:extLst>
                <a:ext uri="{FF2B5EF4-FFF2-40B4-BE49-F238E27FC236}">
                  <a16:creationId xmlns:a16="http://schemas.microsoft.com/office/drawing/2014/main" id="{CEE01450-EE3C-4887-A9FB-ADF7EEB39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7" y="2120"/>
              <a:ext cx="288" cy="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chemeClr val="tx2"/>
                  </a:solidFill>
                  <a:effectLst/>
                  <a:ea typeface="华文仿宋" panose="02010600040101010101" pitchFamily="2" charset="-122"/>
                </a:rPr>
                <a:t>3</a:t>
              </a:r>
            </a:p>
          </p:txBody>
        </p:sp>
        <p:sp>
          <p:nvSpPr>
            <p:cNvPr id="11300" name="Text Box 37">
              <a:extLst>
                <a:ext uri="{FF2B5EF4-FFF2-40B4-BE49-F238E27FC236}">
                  <a16:creationId xmlns:a16="http://schemas.microsoft.com/office/drawing/2014/main" id="{DC0EF20B-0A94-6C61-F4C4-E517CC5B52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0" y="2120"/>
              <a:ext cx="287" cy="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chemeClr val="tx2"/>
                  </a:solidFill>
                  <a:effectLst/>
                  <a:ea typeface="华文仿宋" panose="02010600040101010101" pitchFamily="2" charset="-122"/>
                </a:rPr>
                <a:t>2</a:t>
              </a:r>
            </a:p>
          </p:txBody>
        </p:sp>
        <p:sp>
          <p:nvSpPr>
            <p:cNvPr id="11301" name="Text Box 38">
              <a:extLst>
                <a:ext uri="{FF2B5EF4-FFF2-40B4-BE49-F238E27FC236}">
                  <a16:creationId xmlns:a16="http://schemas.microsoft.com/office/drawing/2014/main" id="{E2B5390D-5563-5954-02CA-4029EFFDCA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3" y="824"/>
              <a:ext cx="287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chemeClr val="tx2"/>
                  </a:solidFill>
                  <a:effectLst/>
                  <a:ea typeface="华文仿宋" panose="02010600040101010101" pitchFamily="2" charset="-122"/>
                </a:rPr>
                <a:t>1</a:t>
              </a:r>
            </a:p>
          </p:txBody>
        </p:sp>
        <p:sp>
          <p:nvSpPr>
            <p:cNvPr id="11302" name="Text Box 39">
              <a:extLst>
                <a:ext uri="{FF2B5EF4-FFF2-40B4-BE49-F238E27FC236}">
                  <a16:creationId xmlns:a16="http://schemas.microsoft.com/office/drawing/2014/main" id="{082F6B39-7E04-0801-2E6E-54DFFCC01B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488"/>
              <a:ext cx="289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effectLst/>
                  <a:ea typeface="华文仿宋" panose="02010600040101010101" pitchFamily="2" charset="-122"/>
                </a:rPr>
                <a:t>T</a:t>
              </a:r>
              <a:endParaRPr kumimoji="1" lang="en-US" altLang="zh-CN" sz="3200" b="1">
                <a:effectLst/>
                <a:ea typeface="华文仿宋" panose="02010600040101010101" pitchFamily="2" charset="-122"/>
              </a:endParaRPr>
            </a:p>
          </p:txBody>
        </p:sp>
        <p:sp>
          <p:nvSpPr>
            <p:cNvPr id="11303" name="Text Box 40">
              <a:extLst>
                <a:ext uri="{FF2B5EF4-FFF2-40B4-BE49-F238E27FC236}">
                  <a16:creationId xmlns:a16="http://schemas.microsoft.com/office/drawing/2014/main" id="{214C3A87-64B9-D5DD-A97F-A94230C8B3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8" y="2599"/>
              <a:ext cx="289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chemeClr val="tx2"/>
                  </a:solidFill>
                  <a:effectLst/>
                  <a:ea typeface="华文仿宋" panose="02010600040101010101" pitchFamily="2" charset="-122"/>
                </a:rPr>
                <a:t>s</a:t>
              </a:r>
              <a:endParaRPr kumimoji="1" lang="en-US" altLang="zh-CN" sz="3200" b="1">
                <a:solidFill>
                  <a:schemeClr val="tx2"/>
                </a:solidFill>
                <a:effectLst/>
                <a:ea typeface="华文仿宋" panose="02010600040101010101" pitchFamily="2" charset="-122"/>
              </a:endParaRPr>
            </a:p>
          </p:txBody>
        </p:sp>
        <p:sp>
          <p:nvSpPr>
            <p:cNvPr id="534569" name="Line 41">
              <a:extLst>
                <a:ext uri="{FF2B5EF4-FFF2-40B4-BE49-F238E27FC236}">
                  <a16:creationId xmlns:a16="http://schemas.microsoft.com/office/drawing/2014/main" id="{4C2F0362-7ED1-5E52-7253-84DCF40DE2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5" y="585"/>
              <a:ext cx="0" cy="2015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4570" name="Line 42">
              <a:extLst>
                <a:ext uri="{FF2B5EF4-FFF2-40B4-BE49-F238E27FC236}">
                  <a16:creationId xmlns:a16="http://schemas.microsoft.com/office/drawing/2014/main" id="{FE97CD16-BE9C-CB1B-719C-BA35C27ED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5" y="2599"/>
              <a:ext cx="206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1306" name="Group 43">
              <a:extLst>
                <a:ext uri="{FF2B5EF4-FFF2-40B4-BE49-F238E27FC236}">
                  <a16:creationId xmlns:a16="http://schemas.microsoft.com/office/drawing/2014/main" id="{555A8148-AF6D-BD83-33E0-D500148F49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7" y="1352"/>
              <a:ext cx="1392" cy="912"/>
              <a:chOff x="1056" y="2448"/>
              <a:chExt cx="1392" cy="912"/>
            </a:xfrm>
          </p:grpSpPr>
          <p:sp>
            <p:nvSpPr>
              <p:cNvPr id="534572" name="Freeform 44">
                <a:extLst>
                  <a:ext uri="{FF2B5EF4-FFF2-40B4-BE49-F238E27FC236}">
                    <a16:creationId xmlns:a16="http://schemas.microsoft.com/office/drawing/2014/main" id="{D9934AF7-7765-323B-4706-E6135F92D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" y="2448"/>
                <a:ext cx="672" cy="912"/>
              </a:xfrm>
              <a:custGeom>
                <a:avLst/>
                <a:gdLst/>
                <a:ahLst/>
                <a:cxnLst>
                  <a:cxn ang="0">
                    <a:pos x="672" y="0"/>
                  </a:cxn>
                  <a:cxn ang="0">
                    <a:pos x="576" y="48"/>
                  </a:cxn>
                  <a:cxn ang="0">
                    <a:pos x="432" y="192"/>
                  </a:cxn>
                  <a:cxn ang="0">
                    <a:pos x="288" y="432"/>
                  </a:cxn>
                  <a:cxn ang="0">
                    <a:pos x="144" y="672"/>
                  </a:cxn>
                  <a:cxn ang="0">
                    <a:pos x="0" y="912"/>
                  </a:cxn>
                </a:cxnLst>
                <a:rect l="0" t="0" r="r" b="b"/>
                <a:pathLst>
                  <a:path w="672" h="912">
                    <a:moveTo>
                      <a:pt x="672" y="0"/>
                    </a:moveTo>
                    <a:cubicBezTo>
                      <a:pt x="644" y="8"/>
                      <a:pt x="616" y="16"/>
                      <a:pt x="576" y="48"/>
                    </a:cubicBezTo>
                    <a:cubicBezTo>
                      <a:pt x="536" y="80"/>
                      <a:pt x="480" y="128"/>
                      <a:pt x="432" y="192"/>
                    </a:cubicBezTo>
                    <a:cubicBezTo>
                      <a:pt x="384" y="256"/>
                      <a:pt x="336" y="352"/>
                      <a:pt x="288" y="432"/>
                    </a:cubicBezTo>
                    <a:cubicBezTo>
                      <a:pt x="240" y="512"/>
                      <a:pt x="192" y="592"/>
                      <a:pt x="144" y="672"/>
                    </a:cubicBezTo>
                    <a:cubicBezTo>
                      <a:pt x="96" y="752"/>
                      <a:pt x="48" y="832"/>
                      <a:pt x="0" y="912"/>
                    </a:cubicBezTo>
                  </a:path>
                </a:pathLst>
              </a:custGeom>
              <a:noFill/>
              <a:ln w="25400" cap="sq" cmpd="sng">
                <a:solidFill>
                  <a:srgbClr val="00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4573" name="Freeform 45">
                <a:extLst>
                  <a:ext uri="{FF2B5EF4-FFF2-40B4-BE49-F238E27FC236}">
                    <a16:creationId xmlns:a16="http://schemas.microsoft.com/office/drawing/2014/main" id="{D41E5E1A-3941-3200-493D-BEFCEAEFD3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8" y="2448"/>
                <a:ext cx="720" cy="86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48"/>
                  </a:cxn>
                  <a:cxn ang="0">
                    <a:pos x="336" y="288"/>
                  </a:cxn>
                  <a:cxn ang="0">
                    <a:pos x="528" y="576"/>
                  </a:cxn>
                  <a:cxn ang="0">
                    <a:pos x="720" y="864"/>
                  </a:cxn>
                </a:cxnLst>
                <a:rect l="0" t="0" r="r" b="b"/>
                <a:pathLst>
                  <a:path w="720" h="864">
                    <a:moveTo>
                      <a:pt x="0" y="0"/>
                    </a:moveTo>
                    <a:cubicBezTo>
                      <a:pt x="44" y="0"/>
                      <a:pt x="88" y="0"/>
                      <a:pt x="144" y="48"/>
                    </a:cubicBezTo>
                    <a:cubicBezTo>
                      <a:pt x="200" y="96"/>
                      <a:pt x="272" y="200"/>
                      <a:pt x="336" y="288"/>
                    </a:cubicBezTo>
                    <a:cubicBezTo>
                      <a:pt x="400" y="376"/>
                      <a:pt x="464" y="480"/>
                      <a:pt x="528" y="576"/>
                    </a:cubicBezTo>
                    <a:cubicBezTo>
                      <a:pt x="592" y="672"/>
                      <a:pt x="680" y="808"/>
                      <a:pt x="720" y="864"/>
                    </a:cubicBezTo>
                  </a:path>
                </a:pathLst>
              </a:custGeom>
              <a:noFill/>
              <a:ln w="25400" cap="sq" cmpd="sng">
                <a:solidFill>
                  <a:srgbClr val="00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34574" name="Line 46">
              <a:extLst>
                <a:ext uri="{FF2B5EF4-FFF2-40B4-BE49-F238E27FC236}">
                  <a16:creationId xmlns:a16="http://schemas.microsoft.com/office/drawing/2014/main" id="{0BA0C1D4-5641-F6D0-1CC7-63BACD899C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6" y="1207"/>
              <a:ext cx="0" cy="959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4575" name="Line 47">
              <a:extLst>
                <a:ext uri="{FF2B5EF4-FFF2-40B4-BE49-F238E27FC236}">
                  <a16:creationId xmlns:a16="http://schemas.microsoft.com/office/drawing/2014/main" id="{8C3FF1BA-E4C8-82DC-E182-E641A41DC8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5" y="2168"/>
              <a:ext cx="122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4576" name="Line 48">
              <a:extLst>
                <a:ext uri="{FF2B5EF4-FFF2-40B4-BE49-F238E27FC236}">
                  <a16:creationId xmlns:a16="http://schemas.microsoft.com/office/drawing/2014/main" id="{3EB71654-DDCD-CA64-3D60-C8E514C20C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2025"/>
              <a:ext cx="0" cy="142"/>
            </a:xfrm>
            <a:prstGeom prst="line">
              <a:avLst/>
            </a:prstGeom>
            <a:noFill/>
            <a:ln w="254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1310" name="Group 49">
              <a:extLst>
                <a:ext uri="{FF2B5EF4-FFF2-40B4-BE49-F238E27FC236}">
                  <a16:creationId xmlns:a16="http://schemas.microsoft.com/office/drawing/2014/main" id="{CC4830E7-C2F3-9631-0622-93B7BA1A27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5" y="1207"/>
              <a:ext cx="1222" cy="817"/>
              <a:chOff x="1104" y="2303"/>
              <a:chExt cx="1222" cy="817"/>
            </a:xfrm>
          </p:grpSpPr>
          <p:sp>
            <p:nvSpPr>
              <p:cNvPr id="534578" name="Line 50">
                <a:extLst>
                  <a:ext uri="{FF2B5EF4-FFF2-40B4-BE49-F238E27FC236}">
                    <a16:creationId xmlns:a16="http://schemas.microsoft.com/office/drawing/2014/main" id="{7EE31990-498C-5A34-2175-BA81BEAF46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2" y="2710"/>
                <a:ext cx="601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4579" name="Freeform 51">
                <a:extLst>
                  <a:ext uri="{FF2B5EF4-FFF2-40B4-BE49-F238E27FC236}">
                    <a16:creationId xmlns:a16="http://schemas.microsoft.com/office/drawing/2014/main" id="{5A982DBE-48F7-DAF3-2D21-81BBB5033E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8" y="2303"/>
                <a:ext cx="288" cy="433"/>
              </a:xfrm>
              <a:custGeom>
                <a:avLst/>
                <a:gdLst/>
                <a:ahLst/>
                <a:cxnLst>
                  <a:cxn ang="0">
                    <a:pos x="0" y="432"/>
                  </a:cxn>
                  <a:cxn ang="0">
                    <a:pos x="144" y="240"/>
                  </a:cxn>
                  <a:cxn ang="0">
                    <a:pos x="288" y="0"/>
                  </a:cxn>
                </a:cxnLst>
                <a:rect l="0" t="0" r="r" b="b"/>
                <a:pathLst>
                  <a:path w="288" h="432">
                    <a:moveTo>
                      <a:pt x="0" y="432"/>
                    </a:moveTo>
                    <a:cubicBezTo>
                      <a:pt x="48" y="372"/>
                      <a:pt x="96" y="312"/>
                      <a:pt x="144" y="240"/>
                    </a:cubicBezTo>
                    <a:cubicBezTo>
                      <a:pt x="192" y="168"/>
                      <a:pt x="240" y="84"/>
                      <a:pt x="288" y="0"/>
                    </a:cubicBezTo>
                  </a:path>
                </a:pathLst>
              </a:custGeom>
              <a:noFill/>
              <a:ln w="25400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4580" name="Freeform 52">
                <a:extLst>
                  <a:ext uri="{FF2B5EF4-FFF2-40B4-BE49-F238E27FC236}">
                    <a16:creationId xmlns:a16="http://schemas.microsoft.com/office/drawing/2014/main" id="{76EB3AA0-19B2-DD69-9063-478A6BAD03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2688"/>
                <a:ext cx="336" cy="433"/>
              </a:xfrm>
              <a:custGeom>
                <a:avLst/>
                <a:gdLst/>
                <a:ahLst/>
                <a:cxnLst>
                  <a:cxn ang="0">
                    <a:pos x="0" y="432"/>
                  </a:cxn>
                  <a:cxn ang="0">
                    <a:pos x="192" y="240"/>
                  </a:cxn>
                  <a:cxn ang="0">
                    <a:pos x="336" y="0"/>
                  </a:cxn>
                </a:cxnLst>
                <a:rect l="0" t="0" r="r" b="b"/>
                <a:pathLst>
                  <a:path w="336" h="432">
                    <a:moveTo>
                      <a:pt x="0" y="432"/>
                    </a:moveTo>
                    <a:cubicBezTo>
                      <a:pt x="68" y="372"/>
                      <a:pt x="136" y="312"/>
                      <a:pt x="192" y="240"/>
                    </a:cubicBezTo>
                    <a:cubicBezTo>
                      <a:pt x="248" y="168"/>
                      <a:pt x="292" y="84"/>
                      <a:pt x="336" y="0"/>
                    </a:cubicBezTo>
                  </a:path>
                </a:pathLst>
              </a:custGeom>
              <a:noFill/>
              <a:ln w="25400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DB6A217-42CC-4226-3697-6A4BEB98F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133475"/>
            <a:ext cx="2016125" cy="701675"/>
          </a:xfrm>
          <a:noFill/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rPr>
              <a:t>混合加热循环</a:t>
            </a:r>
            <a:b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rPr>
              <a:t>萨巴德</a:t>
            </a:r>
          </a:p>
        </p:txBody>
      </p:sp>
      <p:sp>
        <p:nvSpPr>
          <p:cNvPr id="477203" name="Line 19">
            <a:extLst>
              <a:ext uri="{FF2B5EF4-FFF2-40B4-BE49-F238E27FC236}">
                <a16:creationId xmlns:a16="http://schemas.microsoft.com/office/drawing/2014/main" id="{FEB61EBF-2A7F-31CB-318E-DE8F752BB2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2825" y="3184525"/>
            <a:ext cx="0" cy="398463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477204" name="Freeform 20">
            <a:extLst>
              <a:ext uri="{FF2B5EF4-FFF2-40B4-BE49-F238E27FC236}">
                <a16:creationId xmlns:a16="http://schemas.microsoft.com/office/drawing/2014/main" id="{6782585F-811C-7573-56A4-987565D139D9}"/>
              </a:ext>
            </a:extLst>
          </p:cNvPr>
          <p:cNvSpPr>
            <a:spLocks/>
          </p:cNvSpPr>
          <p:nvPr/>
        </p:nvSpPr>
        <p:spPr bwMode="auto">
          <a:xfrm>
            <a:off x="1012825" y="2817813"/>
            <a:ext cx="547688" cy="366712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288" y="336"/>
              </a:cxn>
              <a:cxn ang="0">
                <a:pos x="528" y="0"/>
              </a:cxn>
            </a:cxnLst>
            <a:rect l="0" t="0" r="r" b="b"/>
            <a:pathLst>
              <a:path w="528" h="528">
                <a:moveTo>
                  <a:pt x="0" y="528"/>
                </a:moveTo>
                <a:cubicBezTo>
                  <a:pt x="100" y="476"/>
                  <a:pt x="200" y="424"/>
                  <a:pt x="288" y="336"/>
                </a:cubicBezTo>
                <a:cubicBezTo>
                  <a:pt x="376" y="248"/>
                  <a:pt x="452" y="124"/>
                  <a:pt x="528" y="0"/>
                </a:cubicBezTo>
              </a:path>
            </a:pathLst>
          </a:custGeom>
          <a:noFill/>
          <a:ln w="38100" cap="sq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477205" name="Freeform 21">
            <a:extLst>
              <a:ext uri="{FF2B5EF4-FFF2-40B4-BE49-F238E27FC236}">
                <a16:creationId xmlns:a16="http://schemas.microsoft.com/office/drawing/2014/main" id="{397E1AD1-5619-11F0-E731-E4D1D5C1C4F4}"/>
              </a:ext>
            </a:extLst>
          </p:cNvPr>
          <p:cNvSpPr>
            <a:spLocks/>
          </p:cNvSpPr>
          <p:nvPr/>
        </p:nvSpPr>
        <p:spPr bwMode="auto">
          <a:xfrm>
            <a:off x="1560513" y="2616200"/>
            <a:ext cx="598487" cy="201613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288" y="192"/>
              </a:cxn>
              <a:cxn ang="0">
                <a:pos x="576" y="0"/>
              </a:cxn>
            </a:cxnLst>
            <a:rect l="0" t="0" r="r" b="b"/>
            <a:pathLst>
              <a:path w="576" h="288">
                <a:moveTo>
                  <a:pt x="0" y="288"/>
                </a:moveTo>
                <a:cubicBezTo>
                  <a:pt x="96" y="264"/>
                  <a:pt x="192" y="240"/>
                  <a:pt x="288" y="192"/>
                </a:cubicBezTo>
                <a:cubicBezTo>
                  <a:pt x="384" y="144"/>
                  <a:pt x="480" y="72"/>
                  <a:pt x="576" y="0"/>
                </a:cubicBezTo>
              </a:path>
            </a:pathLst>
          </a:custGeom>
          <a:noFill/>
          <a:ln w="381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477206" name="Line 22">
            <a:extLst>
              <a:ext uri="{FF2B5EF4-FFF2-40B4-BE49-F238E27FC236}">
                <a16:creationId xmlns:a16="http://schemas.microsoft.com/office/drawing/2014/main" id="{2ECDCF7A-7CCE-DC40-FEA3-8A3C3A0C82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9000" y="2616200"/>
            <a:ext cx="0" cy="434975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477207" name="Freeform 23">
            <a:extLst>
              <a:ext uri="{FF2B5EF4-FFF2-40B4-BE49-F238E27FC236}">
                <a16:creationId xmlns:a16="http://schemas.microsoft.com/office/drawing/2014/main" id="{7F9F84E4-9E14-C0C7-3E13-D4CD21964EA2}"/>
              </a:ext>
            </a:extLst>
          </p:cNvPr>
          <p:cNvSpPr>
            <a:spLocks/>
          </p:cNvSpPr>
          <p:nvPr/>
        </p:nvSpPr>
        <p:spPr bwMode="auto">
          <a:xfrm>
            <a:off x="1012825" y="3051175"/>
            <a:ext cx="1146175" cy="534988"/>
          </a:xfrm>
          <a:custGeom>
            <a:avLst/>
            <a:gdLst/>
            <a:ahLst/>
            <a:cxnLst>
              <a:cxn ang="0">
                <a:pos x="0" y="768"/>
              </a:cxn>
              <a:cxn ang="0">
                <a:pos x="624" y="528"/>
              </a:cxn>
              <a:cxn ang="0">
                <a:pos x="1104" y="0"/>
              </a:cxn>
            </a:cxnLst>
            <a:rect l="0" t="0" r="r" b="b"/>
            <a:pathLst>
              <a:path w="1104" h="768">
                <a:moveTo>
                  <a:pt x="0" y="768"/>
                </a:moveTo>
                <a:cubicBezTo>
                  <a:pt x="220" y="712"/>
                  <a:pt x="440" y="656"/>
                  <a:pt x="624" y="528"/>
                </a:cubicBezTo>
                <a:cubicBezTo>
                  <a:pt x="808" y="400"/>
                  <a:pt x="956" y="200"/>
                  <a:pt x="1104" y="0"/>
                </a:cubicBezTo>
              </a:path>
            </a:pathLst>
          </a:custGeom>
          <a:noFill/>
          <a:ln w="38100" cap="sq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2296" name="Rectangle 24">
            <a:extLst>
              <a:ext uri="{FF2B5EF4-FFF2-40B4-BE49-F238E27FC236}">
                <a16:creationId xmlns:a16="http://schemas.microsoft.com/office/drawing/2014/main" id="{363D86FA-CC76-DF55-1D0A-E45FC719B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3639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000" b="1">
                <a:solidFill>
                  <a:schemeClr val="tx2"/>
                </a:solidFill>
                <a:effectLst/>
                <a:ea typeface="华文仿宋" panose="02010600040101010101" pitchFamily="2" charset="-122"/>
              </a:rPr>
              <a:t>1</a:t>
            </a:r>
          </a:p>
        </p:txBody>
      </p:sp>
      <p:sp>
        <p:nvSpPr>
          <p:cNvPr id="12297" name="Rectangle 25">
            <a:extLst>
              <a:ext uri="{FF2B5EF4-FFF2-40B4-BE49-F238E27FC236}">
                <a16:creationId xmlns:a16="http://schemas.microsoft.com/office/drawing/2014/main" id="{47F111B4-EE03-623F-2D83-BD30B5CA1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9321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000" b="1">
                <a:solidFill>
                  <a:schemeClr val="tx2"/>
                </a:solidFill>
                <a:effectLst/>
                <a:ea typeface="华文仿宋" panose="02010600040101010101" pitchFamily="2" charset="-122"/>
              </a:rPr>
              <a:t>2</a:t>
            </a:r>
          </a:p>
        </p:txBody>
      </p:sp>
      <p:sp>
        <p:nvSpPr>
          <p:cNvPr id="12298" name="Rectangle 26">
            <a:extLst>
              <a:ext uri="{FF2B5EF4-FFF2-40B4-BE49-F238E27FC236}">
                <a16:creationId xmlns:a16="http://schemas.microsoft.com/office/drawing/2014/main" id="{ADB99241-A181-104A-2551-3D972E98A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24288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000" b="1">
                <a:solidFill>
                  <a:schemeClr val="tx2"/>
                </a:solidFill>
                <a:effectLst/>
                <a:ea typeface="华文仿宋" panose="02010600040101010101" pitchFamily="2" charset="-122"/>
              </a:rPr>
              <a:t>3</a:t>
            </a:r>
          </a:p>
        </p:txBody>
      </p:sp>
      <p:sp>
        <p:nvSpPr>
          <p:cNvPr id="12299" name="Rectangle 28">
            <a:extLst>
              <a:ext uri="{FF2B5EF4-FFF2-40B4-BE49-F238E27FC236}">
                <a16:creationId xmlns:a16="http://schemas.microsoft.com/office/drawing/2014/main" id="{E7D748E3-CAAD-22C6-0151-8A6CE55DD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28606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000" b="1">
                <a:solidFill>
                  <a:schemeClr val="tx2"/>
                </a:solidFill>
                <a:effectLst/>
                <a:ea typeface="华文仿宋" panose="02010600040101010101" pitchFamily="2" charset="-122"/>
              </a:rPr>
              <a:t>5</a:t>
            </a:r>
          </a:p>
        </p:txBody>
      </p:sp>
      <p:grpSp>
        <p:nvGrpSpPr>
          <p:cNvPr id="12300" name="Group 29">
            <a:extLst>
              <a:ext uri="{FF2B5EF4-FFF2-40B4-BE49-F238E27FC236}">
                <a16:creationId xmlns:a16="http://schemas.microsoft.com/office/drawing/2014/main" id="{D67D04B8-FCD3-BD37-9216-611B887E4FCE}"/>
              </a:ext>
            </a:extLst>
          </p:cNvPr>
          <p:cNvGrpSpPr>
            <a:grpSpLocks/>
          </p:cNvGrpSpPr>
          <p:nvPr/>
        </p:nvGrpSpPr>
        <p:grpSpPr bwMode="auto">
          <a:xfrm>
            <a:off x="0" y="2430463"/>
            <a:ext cx="2357438" cy="2039937"/>
            <a:chOff x="2928" y="1296"/>
            <a:chExt cx="2270" cy="2929"/>
          </a:xfrm>
        </p:grpSpPr>
        <p:sp>
          <p:nvSpPr>
            <p:cNvPr id="477214" name="Line 30">
              <a:extLst>
                <a:ext uri="{FF2B5EF4-FFF2-40B4-BE49-F238E27FC236}">
                  <a16:creationId xmlns:a16="http://schemas.microsoft.com/office/drawing/2014/main" id="{CC8D24C0-1F77-0C06-F208-E5236B6F7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457"/>
              <a:ext cx="182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7215" name="Line 31">
              <a:extLst>
                <a:ext uri="{FF2B5EF4-FFF2-40B4-BE49-F238E27FC236}">
                  <a16:creationId xmlns:a16="http://schemas.microsoft.com/office/drawing/2014/main" id="{1041BE87-E6C1-49F7-E4D9-D66F948F02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1296"/>
              <a:ext cx="0" cy="2161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46" name="Rectangle 32">
              <a:extLst>
                <a:ext uri="{FF2B5EF4-FFF2-40B4-BE49-F238E27FC236}">
                  <a16:creationId xmlns:a16="http://schemas.microsoft.com/office/drawing/2014/main" id="{1826434A-CCE3-393B-E3D4-E899A8BE9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444"/>
              <a:ext cx="328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000" b="1" i="1">
                  <a:solidFill>
                    <a:schemeClr val="tx2"/>
                  </a:solidFill>
                  <a:effectLst/>
                  <a:ea typeface="华文仿宋" panose="02010600040101010101" pitchFamily="2" charset="-122"/>
                </a:rPr>
                <a:t>T</a:t>
              </a:r>
            </a:p>
          </p:txBody>
        </p:sp>
        <p:sp>
          <p:nvSpPr>
            <p:cNvPr id="12347" name="Rectangle 33">
              <a:extLst>
                <a:ext uri="{FF2B5EF4-FFF2-40B4-BE49-F238E27FC236}">
                  <a16:creationId xmlns:a16="http://schemas.microsoft.com/office/drawing/2014/main" id="{A1F991DA-9D40-18D0-0353-02B159EF6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5" y="3655"/>
              <a:ext cx="273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000" b="1" i="1">
                  <a:solidFill>
                    <a:schemeClr val="tx2"/>
                  </a:solidFill>
                  <a:effectLst/>
                  <a:ea typeface="华文仿宋" panose="02010600040101010101" pitchFamily="2" charset="-122"/>
                </a:rPr>
                <a:t>s</a:t>
              </a:r>
            </a:p>
          </p:txBody>
        </p:sp>
      </p:grpSp>
      <p:sp>
        <p:nvSpPr>
          <p:cNvPr id="12301" name="Rectangle 34">
            <a:extLst>
              <a:ext uri="{FF2B5EF4-FFF2-40B4-BE49-F238E27FC236}">
                <a16:creationId xmlns:a16="http://schemas.microsoft.com/office/drawing/2014/main" id="{9091D399-097C-E52D-27AD-D03ED9664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41313"/>
            <a:ext cx="800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chemeClr val="bg1"/>
                </a:solidFill>
                <a:effectLst/>
                <a:ea typeface="华文仿宋" panose="02010600040101010101" pitchFamily="2" charset="-122"/>
              </a:rPr>
              <a:t>气体动力循环与卡诺循环</a:t>
            </a:r>
          </a:p>
        </p:txBody>
      </p:sp>
      <p:sp>
        <p:nvSpPr>
          <p:cNvPr id="477233" name="Line 49">
            <a:extLst>
              <a:ext uri="{FF2B5EF4-FFF2-40B4-BE49-F238E27FC236}">
                <a16:creationId xmlns:a16="http://schemas.microsoft.com/office/drawing/2014/main" id="{8C577756-FFCF-949C-8AF4-C6C017882F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117850"/>
            <a:ext cx="0" cy="300038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477234" name="Line 50">
            <a:extLst>
              <a:ext uri="{FF2B5EF4-FFF2-40B4-BE49-F238E27FC236}">
                <a16:creationId xmlns:a16="http://schemas.microsoft.com/office/drawing/2014/main" id="{82580E65-48AB-FB02-85E6-AB945FB84F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8963" y="2595563"/>
            <a:ext cx="0" cy="319087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477235" name="Freeform 51">
            <a:extLst>
              <a:ext uri="{FF2B5EF4-FFF2-40B4-BE49-F238E27FC236}">
                <a16:creationId xmlns:a16="http://schemas.microsoft.com/office/drawing/2014/main" id="{7B6FE410-6FFB-7956-1582-54F5DB44A9BC}"/>
              </a:ext>
            </a:extLst>
          </p:cNvPr>
          <p:cNvSpPr>
            <a:spLocks/>
          </p:cNvSpPr>
          <p:nvPr/>
        </p:nvSpPr>
        <p:spPr bwMode="auto">
          <a:xfrm>
            <a:off x="3276600" y="2862263"/>
            <a:ext cx="1155700" cy="555625"/>
          </a:xfrm>
          <a:custGeom>
            <a:avLst/>
            <a:gdLst/>
            <a:ahLst/>
            <a:cxnLst>
              <a:cxn ang="0">
                <a:pos x="0" y="768"/>
              </a:cxn>
              <a:cxn ang="0">
                <a:pos x="624" y="528"/>
              </a:cxn>
              <a:cxn ang="0">
                <a:pos x="1104" y="0"/>
              </a:cxn>
            </a:cxnLst>
            <a:rect l="0" t="0" r="r" b="b"/>
            <a:pathLst>
              <a:path w="1104" h="768">
                <a:moveTo>
                  <a:pt x="0" y="768"/>
                </a:moveTo>
                <a:cubicBezTo>
                  <a:pt x="220" y="712"/>
                  <a:pt x="440" y="656"/>
                  <a:pt x="624" y="528"/>
                </a:cubicBezTo>
                <a:cubicBezTo>
                  <a:pt x="808" y="400"/>
                  <a:pt x="956" y="200"/>
                  <a:pt x="1104" y="0"/>
                </a:cubicBezTo>
              </a:path>
            </a:pathLst>
          </a:custGeom>
          <a:noFill/>
          <a:ln w="38100" cap="sq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2305" name="Rectangle 52">
            <a:extLst>
              <a:ext uri="{FF2B5EF4-FFF2-40B4-BE49-F238E27FC236}">
                <a16:creationId xmlns:a16="http://schemas.microsoft.com/office/drawing/2014/main" id="{170E7DBA-5D3E-4BAB-94C6-ADE48A3A3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050" y="34178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000" b="1">
                <a:solidFill>
                  <a:schemeClr val="tx2"/>
                </a:solidFill>
                <a:effectLst/>
                <a:ea typeface="华文仿宋" panose="02010600040101010101" pitchFamily="2" charset="-122"/>
              </a:rPr>
              <a:t>1</a:t>
            </a:r>
          </a:p>
        </p:txBody>
      </p:sp>
      <p:sp>
        <p:nvSpPr>
          <p:cNvPr id="12306" name="Rectangle 53">
            <a:extLst>
              <a:ext uri="{FF2B5EF4-FFF2-40B4-BE49-F238E27FC236}">
                <a16:creationId xmlns:a16="http://schemas.microsoft.com/office/drawing/2014/main" id="{289EC243-6EF9-E713-30A4-0E7BCB8D0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30003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000" b="1">
                <a:solidFill>
                  <a:schemeClr val="tx2"/>
                </a:solidFill>
                <a:effectLst/>
                <a:ea typeface="华文仿宋" panose="02010600040101010101" pitchFamily="2" charset="-122"/>
              </a:rPr>
              <a:t>2</a:t>
            </a:r>
          </a:p>
        </p:txBody>
      </p:sp>
      <p:sp>
        <p:nvSpPr>
          <p:cNvPr id="12307" name="Rectangle 54">
            <a:extLst>
              <a:ext uri="{FF2B5EF4-FFF2-40B4-BE49-F238E27FC236}">
                <a16:creationId xmlns:a16="http://schemas.microsoft.com/office/drawing/2014/main" id="{BB4AE55C-BA9B-5E08-0969-0D1BFD451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788" y="24447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000" b="1">
                <a:solidFill>
                  <a:schemeClr val="tx2"/>
                </a:solidFill>
                <a:effectLst/>
                <a:ea typeface="华文仿宋" panose="02010600040101010101" pitchFamily="2" charset="-122"/>
              </a:rPr>
              <a:t>3</a:t>
            </a:r>
          </a:p>
        </p:txBody>
      </p:sp>
      <p:sp>
        <p:nvSpPr>
          <p:cNvPr id="12308" name="Rectangle 55">
            <a:extLst>
              <a:ext uri="{FF2B5EF4-FFF2-40B4-BE49-F238E27FC236}">
                <a16:creationId xmlns:a16="http://schemas.microsoft.com/office/drawing/2014/main" id="{E00CDE6A-E48A-C918-0003-31483D02F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7525" y="28114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000" b="1">
                <a:solidFill>
                  <a:schemeClr val="tx2"/>
                </a:solidFill>
                <a:effectLst/>
                <a:ea typeface="华文仿宋" panose="02010600040101010101" pitchFamily="2" charset="-122"/>
              </a:rPr>
              <a:t>4</a:t>
            </a:r>
          </a:p>
        </p:txBody>
      </p:sp>
      <p:grpSp>
        <p:nvGrpSpPr>
          <p:cNvPr id="12309" name="Group 56">
            <a:extLst>
              <a:ext uri="{FF2B5EF4-FFF2-40B4-BE49-F238E27FC236}">
                <a16:creationId xmlns:a16="http://schemas.microsoft.com/office/drawing/2014/main" id="{1ED6B38C-2BF9-AA58-D5B2-A0A863048E60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2357438"/>
            <a:ext cx="2370137" cy="2098675"/>
            <a:chOff x="3270" y="1297"/>
            <a:chExt cx="2266" cy="2899"/>
          </a:xfrm>
        </p:grpSpPr>
        <p:sp>
          <p:nvSpPr>
            <p:cNvPr id="477241" name="Line 57">
              <a:extLst>
                <a:ext uri="{FF2B5EF4-FFF2-40B4-BE49-F238E27FC236}">
                  <a16:creationId xmlns:a16="http://schemas.microsoft.com/office/drawing/2014/main" id="{D107F0E3-9E25-EE77-8CC4-7C8B27B2E7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4" y="3457"/>
              <a:ext cx="182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7242" name="Line 58">
              <a:extLst>
                <a:ext uri="{FF2B5EF4-FFF2-40B4-BE49-F238E27FC236}">
                  <a16:creationId xmlns:a16="http://schemas.microsoft.com/office/drawing/2014/main" id="{5E3F590C-5C8F-5866-3556-93BF3EE969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4" y="1297"/>
              <a:ext cx="0" cy="216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42" name="Rectangle 59">
              <a:extLst>
                <a:ext uri="{FF2B5EF4-FFF2-40B4-BE49-F238E27FC236}">
                  <a16:creationId xmlns:a16="http://schemas.microsoft.com/office/drawing/2014/main" id="{5E7B5D73-50EF-E060-C2D4-B788EB6A2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" y="1440"/>
              <a:ext cx="325" cy="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000" b="1" i="1">
                  <a:solidFill>
                    <a:schemeClr val="tx2"/>
                  </a:solidFill>
                  <a:effectLst/>
                  <a:ea typeface="华文仿宋" panose="02010600040101010101" pitchFamily="2" charset="-122"/>
                </a:rPr>
                <a:t>T</a:t>
              </a:r>
            </a:p>
          </p:txBody>
        </p:sp>
        <p:sp>
          <p:nvSpPr>
            <p:cNvPr id="12343" name="Rectangle 60">
              <a:extLst>
                <a:ext uri="{FF2B5EF4-FFF2-40B4-BE49-F238E27FC236}">
                  <a16:creationId xmlns:a16="http://schemas.microsoft.com/office/drawing/2014/main" id="{EA62256B-0561-AB28-734C-5E1BE81E4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5" y="3648"/>
              <a:ext cx="271" cy="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000" b="1" i="1">
                  <a:solidFill>
                    <a:schemeClr val="tx2"/>
                  </a:solidFill>
                  <a:effectLst/>
                  <a:ea typeface="华文仿宋" panose="02010600040101010101" pitchFamily="2" charset="-122"/>
                </a:rPr>
                <a:t>s</a:t>
              </a:r>
            </a:p>
          </p:txBody>
        </p:sp>
      </p:grpSp>
      <p:sp>
        <p:nvSpPr>
          <p:cNvPr id="477245" name="Freeform 61">
            <a:extLst>
              <a:ext uri="{FF2B5EF4-FFF2-40B4-BE49-F238E27FC236}">
                <a16:creationId xmlns:a16="http://schemas.microsoft.com/office/drawing/2014/main" id="{1FA0F90B-F1A0-3500-0737-BCC3B6E9180C}"/>
              </a:ext>
            </a:extLst>
          </p:cNvPr>
          <p:cNvSpPr>
            <a:spLocks/>
          </p:cNvSpPr>
          <p:nvPr/>
        </p:nvSpPr>
        <p:spPr bwMode="auto">
          <a:xfrm>
            <a:off x="3248025" y="2525713"/>
            <a:ext cx="1155700" cy="555625"/>
          </a:xfrm>
          <a:custGeom>
            <a:avLst/>
            <a:gdLst/>
            <a:ahLst/>
            <a:cxnLst>
              <a:cxn ang="0">
                <a:pos x="0" y="768"/>
              </a:cxn>
              <a:cxn ang="0">
                <a:pos x="624" y="528"/>
              </a:cxn>
              <a:cxn ang="0">
                <a:pos x="1104" y="0"/>
              </a:cxn>
            </a:cxnLst>
            <a:rect l="0" t="0" r="r" b="b"/>
            <a:pathLst>
              <a:path w="1104" h="768">
                <a:moveTo>
                  <a:pt x="0" y="768"/>
                </a:moveTo>
                <a:cubicBezTo>
                  <a:pt x="220" y="712"/>
                  <a:pt x="440" y="656"/>
                  <a:pt x="624" y="528"/>
                </a:cubicBezTo>
                <a:cubicBezTo>
                  <a:pt x="808" y="400"/>
                  <a:pt x="956" y="200"/>
                  <a:pt x="1104" y="0"/>
                </a:cubicBezTo>
              </a:path>
            </a:pathLst>
          </a:custGeom>
          <a:noFill/>
          <a:ln w="381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2311" name="Rectangle 62">
            <a:extLst>
              <a:ext uri="{FF2B5EF4-FFF2-40B4-BE49-F238E27FC236}">
                <a16:creationId xmlns:a16="http://schemas.microsoft.com/office/drawing/2014/main" id="{7E26CE90-8D39-E409-DB37-0D8468CB3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1133475"/>
            <a:ext cx="26320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 b="1">
                <a:effectLst/>
                <a:ea typeface="华文仿宋" panose="02010600040101010101" pitchFamily="2" charset="-122"/>
              </a:rPr>
              <a:t>定压加热循环</a:t>
            </a:r>
          </a:p>
          <a:p>
            <a:pPr algn="ctr" eaLnBrk="1" hangingPunct="1"/>
            <a:r>
              <a:rPr lang="zh-CN" altLang="en-US" sz="2000" b="1">
                <a:effectLst/>
                <a:ea typeface="华文仿宋" panose="02010600040101010101" pitchFamily="2" charset="-122"/>
              </a:rPr>
              <a:t>狄塞尔</a:t>
            </a:r>
          </a:p>
        </p:txBody>
      </p:sp>
      <p:sp>
        <p:nvSpPr>
          <p:cNvPr id="477261" name="Line 77">
            <a:extLst>
              <a:ext uri="{FF2B5EF4-FFF2-40B4-BE49-F238E27FC236}">
                <a16:creationId xmlns:a16="http://schemas.microsoft.com/office/drawing/2014/main" id="{200BA931-5158-F57E-3228-2791D210DB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9450" y="3198813"/>
            <a:ext cx="0" cy="27305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477262" name="Line 78">
            <a:extLst>
              <a:ext uri="{FF2B5EF4-FFF2-40B4-BE49-F238E27FC236}">
                <a16:creationId xmlns:a16="http://schemas.microsoft.com/office/drawing/2014/main" id="{AF5392DE-8761-86BF-CF48-355EA00FA2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3875" y="2687638"/>
            <a:ext cx="0" cy="29210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477263" name="Freeform 79">
            <a:extLst>
              <a:ext uri="{FF2B5EF4-FFF2-40B4-BE49-F238E27FC236}">
                <a16:creationId xmlns:a16="http://schemas.microsoft.com/office/drawing/2014/main" id="{BDCC3E24-44BF-5A43-1566-2B62F1AE44F4}"/>
              </a:ext>
            </a:extLst>
          </p:cNvPr>
          <p:cNvSpPr>
            <a:spLocks/>
          </p:cNvSpPr>
          <p:nvPr/>
        </p:nvSpPr>
        <p:spPr bwMode="auto">
          <a:xfrm>
            <a:off x="5759450" y="2963863"/>
            <a:ext cx="1114425" cy="508000"/>
          </a:xfrm>
          <a:custGeom>
            <a:avLst/>
            <a:gdLst/>
            <a:ahLst/>
            <a:cxnLst>
              <a:cxn ang="0">
                <a:pos x="0" y="768"/>
              </a:cxn>
              <a:cxn ang="0">
                <a:pos x="624" y="528"/>
              </a:cxn>
              <a:cxn ang="0">
                <a:pos x="1104" y="0"/>
              </a:cxn>
            </a:cxnLst>
            <a:rect l="0" t="0" r="r" b="b"/>
            <a:pathLst>
              <a:path w="1104" h="768">
                <a:moveTo>
                  <a:pt x="0" y="768"/>
                </a:moveTo>
                <a:cubicBezTo>
                  <a:pt x="220" y="712"/>
                  <a:pt x="440" y="656"/>
                  <a:pt x="624" y="528"/>
                </a:cubicBezTo>
                <a:cubicBezTo>
                  <a:pt x="808" y="400"/>
                  <a:pt x="956" y="200"/>
                  <a:pt x="1104" y="0"/>
                </a:cubicBezTo>
              </a:path>
            </a:pathLst>
          </a:custGeom>
          <a:noFill/>
          <a:ln w="38100" cap="sq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2315" name="Rectangle 80">
            <a:extLst>
              <a:ext uri="{FF2B5EF4-FFF2-40B4-BE49-F238E27FC236}">
                <a16:creationId xmlns:a16="http://schemas.microsoft.com/office/drawing/2014/main" id="{11AAF321-8F21-9AA1-2845-8A3D17C3B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33639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000" b="1">
                <a:solidFill>
                  <a:schemeClr val="tx2"/>
                </a:solidFill>
                <a:effectLst/>
                <a:ea typeface="华文仿宋" panose="02010600040101010101" pitchFamily="2" charset="-122"/>
              </a:rPr>
              <a:t>1</a:t>
            </a:r>
          </a:p>
        </p:txBody>
      </p:sp>
      <p:sp>
        <p:nvSpPr>
          <p:cNvPr id="12316" name="Rectangle 81">
            <a:extLst>
              <a:ext uri="{FF2B5EF4-FFF2-40B4-BE49-F238E27FC236}">
                <a16:creationId xmlns:a16="http://schemas.microsoft.com/office/drawing/2014/main" id="{072FC949-8272-C4A9-ED9F-3F6E5C962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29321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000" b="1">
                <a:solidFill>
                  <a:schemeClr val="tx2"/>
                </a:solidFill>
                <a:effectLst/>
                <a:ea typeface="华文仿宋" panose="02010600040101010101" pitchFamily="2" charset="-122"/>
              </a:rPr>
              <a:t>2</a:t>
            </a:r>
          </a:p>
        </p:txBody>
      </p:sp>
      <p:sp>
        <p:nvSpPr>
          <p:cNvPr id="12317" name="Rectangle 82">
            <a:extLst>
              <a:ext uri="{FF2B5EF4-FFF2-40B4-BE49-F238E27FC236}">
                <a16:creationId xmlns:a16="http://schemas.microsoft.com/office/drawing/2014/main" id="{420FC9A3-AE22-D338-575A-5CED5EEBC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24288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000" b="1">
                <a:solidFill>
                  <a:schemeClr val="tx2"/>
                </a:solidFill>
                <a:effectLst/>
                <a:ea typeface="华文仿宋" panose="02010600040101010101" pitchFamily="2" charset="-122"/>
              </a:rPr>
              <a:t>3</a:t>
            </a:r>
          </a:p>
        </p:txBody>
      </p:sp>
      <p:sp>
        <p:nvSpPr>
          <p:cNvPr id="12318" name="Rectangle 83">
            <a:extLst>
              <a:ext uri="{FF2B5EF4-FFF2-40B4-BE49-F238E27FC236}">
                <a16:creationId xmlns:a16="http://schemas.microsoft.com/office/drawing/2014/main" id="{54A18BB6-D986-FDC3-09F0-0803EBBBC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29337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000" b="1">
                <a:solidFill>
                  <a:schemeClr val="tx2"/>
                </a:solidFill>
                <a:effectLst/>
                <a:ea typeface="华文仿宋" panose="02010600040101010101" pitchFamily="2" charset="-122"/>
              </a:rPr>
              <a:t>4</a:t>
            </a:r>
          </a:p>
        </p:txBody>
      </p:sp>
      <p:grpSp>
        <p:nvGrpSpPr>
          <p:cNvPr id="12319" name="Group 84">
            <a:extLst>
              <a:ext uri="{FF2B5EF4-FFF2-40B4-BE49-F238E27FC236}">
                <a16:creationId xmlns:a16="http://schemas.microsoft.com/office/drawing/2014/main" id="{8BD1D751-3BCD-FC4F-E04F-829E5B4DFA13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2430463"/>
            <a:ext cx="2295525" cy="1962150"/>
            <a:chOff x="2925" y="1296"/>
            <a:chExt cx="2276" cy="2966"/>
          </a:xfrm>
        </p:grpSpPr>
        <p:sp>
          <p:nvSpPr>
            <p:cNvPr id="477269" name="Line 85">
              <a:extLst>
                <a:ext uri="{FF2B5EF4-FFF2-40B4-BE49-F238E27FC236}">
                  <a16:creationId xmlns:a16="http://schemas.microsoft.com/office/drawing/2014/main" id="{0299B53D-B92A-BCDF-95E1-074A1CA3D5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3" y="3456"/>
              <a:ext cx="182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7270" name="Line 86">
              <a:extLst>
                <a:ext uri="{FF2B5EF4-FFF2-40B4-BE49-F238E27FC236}">
                  <a16:creationId xmlns:a16="http://schemas.microsoft.com/office/drawing/2014/main" id="{D80DD0C9-D2D6-9424-C893-1289E9EAA8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3" y="1296"/>
              <a:ext cx="0" cy="216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38" name="Rectangle 87">
              <a:extLst>
                <a:ext uri="{FF2B5EF4-FFF2-40B4-BE49-F238E27FC236}">
                  <a16:creationId xmlns:a16="http://schemas.microsoft.com/office/drawing/2014/main" id="{8ACDE776-0010-399C-FC21-1C2AF6EBA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454"/>
              <a:ext cx="337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000" b="1" i="1">
                  <a:solidFill>
                    <a:schemeClr val="tx2"/>
                  </a:solidFill>
                  <a:effectLst/>
                  <a:ea typeface="华文仿宋" panose="02010600040101010101" pitchFamily="2" charset="-122"/>
                </a:rPr>
                <a:t>T</a:t>
              </a:r>
            </a:p>
          </p:txBody>
        </p:sp>
        <p:sp>
          <p:nvSpPr>
            <p:cNvPr id="12339" name="Rectangle 88">
              <a:extLst>
                <a:ext uri="{FF2B5EF4-FFF2-40B4-BE49-F238E27FC236}">
                  <a16:creationId xmlns:a16="http://schemas.microsoft.com/office/drawing/2014/main" id="{2089DFEB-0E7B-66B2-C32E-E07AC2DD2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" y="3662"/>
              <a:ext cx="28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000" b="1" i="1">
                  <a:solidFill>
                    <a:schemeClr val="tx2"/>
                  </a:solidFill>
                  <a:effectLst/>
                  <a:ea typeface="华文仿宋" panose="02010600040101010101" pitchFamily="2" charset="-122"/>
                </a:rPr>
                <a:t>s</a:t>
              </a:r>
            </a:p>
          </p:txBody>
        </p:sp>
      </p:grpSp>
      <p:sp>
        <p:nvSpPr>
          <p:cNvPr id="477273" name="Freeform 89">
            <a:extLst>
              <a:ext uri="{FF2B5EF4-FFF2-40B4-BE49-F238E27FC236}">
                <a16:creationId xmlns:a16="http://schemas.microsoft.com/office/drawing/2014/main" id="{5010F7FD-B553-D8E6-C74F-BCBC9773A3AB}"/>
              </a:ext>
            </a:extLst>
          </p:cNvPr>
          <p:cNvSpPr>
            <a:spLocks/>
          </p:cNvSpPr>
          <p:nvPr/>
        </p:nvSpPr>
        <p:spPr bwMode="auto">
          <a:xfrm>
            <a:off x="5759450" y="2678113"/>
            <a:ext cx="1114425" cy="508000"/>
          </a:xfrm>
          <a:custGeom>
            <a:avLst/>
            <a:gdLst/>
            <a:ahLst/>
            <a:cxnLst>
              <a:cxn ang="0">
                <a:pos x="0" y="768"/>
              </a:cxn>
              <a:cxn ang="0">
                <a:pos x="624" y="528"/>
              </a:cxn>
              <a:cxn ang="0">
                <a:pos x="1104" y="0"/>
              </a:cxn>
            </a:cxnLst>
            <a:rect l="0" t="0" r="r" b="b"/>
            <a:pathLst>
              <a:path w="1104" h="768">
                <a:moveTo>
                  <a:pt x="0" y="768"/>
                </a:moveTo>
                <a:cubicBezTo>
                  <a:pt x="220" y="712"/>
                  <a:pt x="440" y="656"/>
                  <a:pt x="624" y="528"/>
                </a:cubicBezTo>
                <a:cubicBezTo>
                  <a:pt x="808" y="400"/>
                  <a:pt x="956" y="200"/>
                  <a:pt x="1104" y="0"/>
                </a:cubicBezTo>
              </a:path>
            </a:pathLst>
          </a:custGeom>
          <a:noFill/>
          <a:ln w="38100" cap="sq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2321" name="Rectangle 90">
            <a:extLst>
              <a:ext uri="{FF2B5EF4-FFF2-40B4-BE49-F238E27FC236}">
                <a16:creationId xmlns:a16="http://schemas.microsoft.com/office/drawing/2014/main" id="{4979D379-FF86-C5E6-2271-183BB98F2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133475"/>
            <a:ext cx="26320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 b="1">
                <a:effectLst/>
                <a:ea typeface="华文仿宋" panose="02010600040101010101" pitchFamily="2" charset="-122"/>
              </a:rPr>
              <a:t>定容加热循环</a:t>
            </a:r>
          </a:p>
          <a:p>
            <a:pPr algn="ctr" eaLnBrk="1" hangingPunct="1"/>
            <a:r>
              <a:rPr lang="zh-CN" altLang="en-US" sz="2000" b="1">
                <a:effectLst/>
                <a:ea typeface="华文仿宋" panose="02010600040101010101" pitchFamily="2" charset="-122"/>
              </a:rPr>
              <a:t>奥托</a:t>
            </a:r>
          </a:p>
        </p:txBody>
      </p:sp>
      <p:grpSp>
        <p:nvGrpSpPr>
          <p:cNvPr id="12322" name="Group 105">
            <a:extLst>
              <a:ext uri="{FF2B5EF4-FFF2-40B4-BE49-F238E27FC236}">
                <a16:creationId xmlns:a16="http://schemas.microsoft.com/office/drawing/2014/main" id="{65FE885E-A203-8554-1D50-58AD6D4A4FBB}"/>
              </a:ext>
            </a:extLst>
          </p:cNvPr>
          <p:cNvGrpSpPr>
            <a:grpSpLocks/>
          </p:cNvGrpSpPr>
          <p:nvPr/>
        </p:nvGrpSpPr>
        <p:grpSpPr bwMode="auto">
          <a:xfrm>
            <a:off x="7031038" y="2443163"/>
            <a:ext cx="2112962" cy="1911350"/>
            <a:chOff x="3114" y="1344"/>
            <a:chExt cx="2289" cy="2960"/>
          </a:xfrm>
        </p:grpSpPr>
        <p:sp>
          <p:nvSpPr>
            <p:cNvPr id="477290" name="Line 106">
              <a:extLst>
                <a:ext uri="{FF2B5EF4-FFF2-40B4-BE49-F238E27FC236}">
                  <a16:creationId xmlns:a16="http://schemas.microsoft.com/office/drawing/2014/main" id="{F7D5556B-086A-C414-7BD9-E228E49EB3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1344"/>
              <a:ext cx="0" cy="2161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7291" name="Line 107">
              <a:extLst>
                <a:ext uri="{FF2B5EF4-FFF2-40B4-BE49-F238E27FC236}">
                  <a16:creationId xmlns:a16="http://schemas.microsoft.com/office/drawing/2014/main" id="{0F3CB40E-2212-8E15-747A-4CFEB75FF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505"/>
              <a:ext cx="187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34" name="Rectangle 108">
              <a:extLst>
                <a:ext uri="{FF2B5EF4-FFF2-40B4-BE49-F238E27FC236}">
                  <a16:creationId xmlns:a16="http://schemas.microsoft.com/office/drawing/2014/main" id="{C07245F2-E30C-2CC9-B6C3-79313E878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" y="1531"/>
              <a:ext cx="368" cy="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000" b="1" i="1">
                  <a:effectLst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12335" name="Rectangle 109">
              <a:extLst>
                <a:ext uri="{FF2B5EF4-FFF2-40B4-BE49-F238E27FC236}">
                  <a16:creationId xmlns:a16="http://schemas.microsoft.com/office/drawing/2014/main" id="{856CB742-2B64-5CA0-4DE1-F0A0A3D04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7" y="3689"/>
              <a:ext cx="306" cy="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000" b="1" i="1">
                  <a:effectLst/>
                  <a:ea typeface="宋体" panose="02010600030101010101" pitchFamily="2" charset="-122"/>
                </a:rPr>
                <a:t>s</a:t>
              </a:r>
            </a:p>
          </p:txBody>
        </p:sp>
      </p:grpSp>
      <p:sp>
        <p:nvSpPr>
          <p:cNvPr id="477294" name="Line 110">
            <a:extLst>
              <a:ext uri="{FF2B5EF4-FFF2-40B4-BE49-F238E27FC236}">
                <a16:creationId xmlns:a16="http://schemas.microsoft.com/office/drawing/2014/main" id="{F65C63D3-1DE4-7007-9688-319C7A6F52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5588" y="3186113"/>
            <a:ext cx="0" cy="371475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477295" name="Line 111">
            <a:extLst>
              <a:ext uri="{FF2B5EF4-FFF2-40B4-BE49-F238E27FC236}">
                <a16:creationId xmlns:a16="http://schemas.microsoft.com/office/drawing/2014/main" id="{447B0864-348C-7B64-AFE6-7DCE7FD0D008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6963" y="2720975"/>
            <a:ext cx="0" cy="385763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477296" name="Freeform 112">
            <a:extLst>
              <a:ext uri="{FF2B5EF4-FFF2-40B4-BE49-F238E27FC236}">
                <a16:creationId xmlns:a16="http://schemas.microsoft.com/office/drawing/2014/main" id="{195ED129-6554-C71F-635B-80E93D03C0A7}"/>
              </a:ext>
            </a:extLst>
          </p:cNvPr>
          <p:cNvSpPr>
            <a:spLocks/>
          </p:cNvSpPr>
          <p:nvPr/>
        </p:nvSpPr>
        <p:spPr bwMode="auto">
          <a:xfrm>
            <a:off x="7875588" y="2720975"/>
            <a:ext cx="841375" cy="465138"/>
          </a:xfrm>
          <a:custGeom>
            <a:avLst/>
            <a:gdLst/>
            <a:ahLst/>
            <a:cxnLst>
              <a:cxn ang="0">
                <a:pos x="912" y="0"/>
              </a:cxn>
              <a:cxn ang="0">
                <a:pos x="528" y="432"/>
              </a:cxn>
              <a:cxn ang="0">
                <a:pos x="0" y="720"/>
              </a:cxn>
            </a:cxnLst>
            <a:rect l="0" t="0" r="r" b="b"/>
            <a:pathLst>
              <a:path w="912" h="720">
                <a:moveTo>
                  <a:pt x="912" y="0"/>
                </a:moveTo>
                <a:cubicBezTo>
                  <a:pt x="796" y="156"/>
                  <a:pt x="680" y="312"/>
                  <a:pt x="528" y="432"/>
                </a:cubicBezTo>
                <a:cubicBezTo>
                  <a:pt x="376" y="552"/>
                  <a:pt x="96" y="672"/>
                  <a:pt x="0" y="720"/>
                </a:cubicBezTo>
              </a:path>
            </a:pathLst>
          </a:custGeom>
          <a:noFill/>
          <a:ln w="38100" cap="sq" cmpd="sng">
            <a:solidFill>
              <a:srgbClr val="66FF66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477297" name="Freeform 113">
            <a:extLst>
              <a:ext uri="{FF2B5EF4-FFF2-40B4-BE49-F238E27FC236}">
                <a16:creationId xmlns:a16="http://schemas.microsoft.com/office/drawing/2014/main" id="{A660DB2A-4309-ADF6-4F53-7A43622C91F0}"/>
              </a:ext>
            </a:extLst>
          </p:cNvPr>
          <p:cNvSpPr>
            <a:spLocks/>
          </p:cNvSpPr>
          <p:nvPr/>
        </p:nvSpPr>
        <p:spPr bwMode="auto">
          <a:xfrm>
            <a:off x="7875588" y="3092450"/>
            <a:ext cx="841375" cy="465138"/>
          </a:xfrm>
          <a:custGeom>
            <a:avLst/>
            <a:gdLst/>
            <a:ahLst/>
            <a:cxnLst>
              <a:cxn ang="0">
                <a:pos x="912" y="0"/>
              </a:cxn>
              <a:cxn ang="0">
                <a:pos x="528" y="432"/>
              </a:cxn>
              <a:cxn ang="0">
                <a:pos x="0" y="720"/>
              </a:cxn>
            </a:cxnLst>
            <a:rect l="0" t="0" r="r" b="b"/>
            <a:pathLst>
              <a:path w="912" h="720">
                <a:moveTo>
                  <a:pt x="912" y="0"/>
                </a:moveTo>
                <a:cubicBezTo>
                  <a:pt x="796" y="156"/>
                  <a:pt x="680" y="312"/>
                  <a:pt x="528" y="432"/>
                </a:cubicBezTo>
                <a:cubicBezTo>
                  <a:pt x="376" y="552"/>
                  <a:pt x="96" y="672"/>
                  <a:pt x="0" y="720"/>
                </a:cubicBezTo>
              </a:path>
            </a:pathLst>
          </a:custGeom>
          <a:noFill/>
          <a:ln w="38100" cap="sq" cmpd="sng">
            <a:solidFill>
              <a:srgbClr val="66FF66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2327" name="Rectangle 114">
            <a:extLst>
              <a:ext uri="{FF2B5EF4-FFF2-40B4-BE49-F238E27FC236}">
                <a16:creationId xmlns:a16="http://schemas.microsoft.com/office/drawing/2014/main" id="{35BDEDCF-3D41-6F83-F3EC-36336CEC6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3365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000" b="1">
                <a:solidFill>
                  <a:schemeClr val="tx2"/>
                </a:solidFill>
                <a:effectLst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2328" name="Rectangle 115">
            <a:extLst>
              <a:ext uri="{FF2B5EF4-FFF2-40B4-BE49-F238E27FC236}">
                <a16:creationId xmlns:a16="http://schemas.microsoft.com/office/drawing/2014/main" id="{A9AD7F2D-054F-5347-D0C3-05A2E5BB2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30067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000" b="1">
                <a:solidFill>
                  <a:schemeClr val="tx2"/>
                </a:solidFill>
                <a:effectLst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2329" name="Rectangle 116">
            <a:extLst>
              <a:ext uri="{FF2B5EF4-FFF2-40B4-BE49-F238E27FC236}">
                <a16:creationId xmlns:a16="http://schemas.microsoft.com/office/drawing/2014/main" id="{36CAE2E0-7645-5743-D23E-75C8C39D0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5688" y="25003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000" b="1">
                <a:solidFill>
                  <a:schemeClr val="tx2"/>
                </a:solidFill>
                <a:effectLst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2330" name="Rectangle 117">
            <a:extLst>
              <a:ext uri="{FF2B5EF4-FFF2-40B4-BE49-F238E27FC236}">
                <a16:creationId xmlns:a16="http://schemas.microsoft.com/office/drawing/2014/main" id="{6A176299-33AD-DC01-C76A-FB738D2A2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5688" y="28606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000" b="1">
                <a:solidFill>
                  <a:schemeClr val="tx2"/>
                </a:solidFill>
                <a:effectLst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2331" name="Rectangle 119">
            <a:extLst>
              <a:ext uri="{FF2B5EF4-FFF2-40B4-BE49-F238E27FC236}">
                <a16:creationId xmlns:a16="http://schemas.microsoft.com/office/drawing/2014/main" id="{5558FEB8-D72D-7CAB-404E-6AB7A718D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088" y="1133475"/>
            <a:ext cx="18399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 b="1">
                <a:effectLst/>
                <a:ea typeface="华文仿宋" panose="02010600040101010101" pitchFamily="2" charset="-122"/>
              </a:rPr>
              <a:t>定压加热循环</a:t>
            </a:r>
          </a:p>
          <a:p>
            <a:pPr algn="ctr" eaLnBrk="1" hangingPunct="1"/>
            <a:r>
              <a:rPr lang="zh-CN" altLang="en-US" sz="2000" b="1">
                <a:effectLst/>
                <a:ea typeface="华文仿宋" panose="02010600040101010101" pitchFamily="2" charset="-122"/>
              </a:rPr>
              <a:t>勃雷登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6.2|57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3.8|3.8|8.6|16.3|8|45.1|5.8|2.7|24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9.4|13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30.4|0.2|0.2|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1|0.1|0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5|0.2|0.2|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.3|4.1|2.6|2|8.2|2.1|2.3|0.6|8.7|2.9|1.7|1|2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2|12.8|2.9|8|0.8|0.9|0.9|1.5"/>
</p:tagLst>
</file>

<file path=ppt/theme/theme1.xml><?xml version="1.0" encoding="utf-8"?>
<a:theme xmlns:a="http://schemas.openxmlformats.org/drawingml/2006/main" name="tempelate">
  <a:themeElements>
    <a:clrScheme name="tempelate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tempelate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黑体" pitchFamily="49" charset="-122"/>
          </a:defRPr>
        </a:defPPr>
      </a:lstStyle>
    </a:lnDef>
  </a:objectDefaults>
  <a:extraClrSchemeLst>
    <a:extraClrScheme>
      <a:clrScheme name="tempelate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elate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elate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pelate">
  <a:themeElements>
    <a:clrScheme name="1_tempelate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1_tempelate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黑体" pitchFamily="49" charset="-122"/>
          </a:defRPr>
        </a:defPPr>
      </a:lstStyle>
    </a:lnDef>
  </a:objectDefaults>
  <a:extraClrSchemeLst>
    <a:extraClrScheme>
      <a:clrScheme name="1_tempelate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elate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elate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工程热力学课件模板 - 副本</Template>
  <TotalTime>9627</TotalTime>
  <Words>505</Words>
  <Application>Microsoft Office PowerPoint</Application>
  <PresentationFormat>自定义</PresentationFormat>
  <Paragraphs>188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华文仿宋</vt:lpstr>
      <vt:lpstr>方正舒体</vt:lpstr>
      <vt:lpstr>黑体</vt:lpstr>
      <vt:lpstr>宋体</vt:lpstr>
      <vt:lpstr>Times New Roman</vt:lpstr>
      <vt:lpstr>Blackoak Std</vt:lpstr>
      <vt:lpstr>Arial</vt:lpstr>
      <vt:lpstr>华文中宋</vt:lpstr>
      <vt:lpstr>华文琥珀</vt:lpstr>
      <vt:lpstr>Wingdings</vt:lpstr>
      <vt:lpstr>Verdana</vt:lpstr>
      <vt:lpstr>tempelate</vt:lpstr>
      <vt:lpstr>1_tempelate</vt:lpstr>
      <vt:lpstr>MathType 7.0 Equation</vt:lpstr>
      <vt:lpstr> 实际蒸汽动力循环分析</vt:lpstr>
      <vt:lpstr>实际蒸汽动力循环热效率</vt:lpstr>
      <vt:lpstr>如何提高朗肯循环的热效率</vt:lpstr>
      <vt:lpstr>1、蒸汽初压对朗肯循环热效率的影响</vt:lpstr>
      <vt:lpstr>2、蒸汽初温对朗肯循环热效率的影响</vt:lpstr>
      <vt:lpstr>3、背压压力对朗肯循环热效率的影响</vt:lpstr>
      <vt:lpstr>提高循环热效率的途径</vt:lpstr>
      <vt:lpstr>朗肯循环的合理性，最理想？</vt:lpstr>
      <vt:lpstr>混合加热循环 萨巴德</vt:lpstr>
      <vt:lpstr>朗肯循环与卡诺循环比较</vt:lpstr>
      <vt:lpstr>提高循环热效率的途径</vt:lpstr>
    </vt:vector>
  </TitlesOfParts>
  <Company>Tsinghua Univ.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清华（TH）系列绿色制冷剂 TH  Series Of Environment-Friendly Refrigerants</dc:title>
  <dc:creator>dyy</dc:creator>
  <cp:lastModifiedBy>崇浩 唐</cp:lastModifiedBy>
  <cp:revision>700</cp:revision>
  <dcterms:created xsi:type="dcterms:W3CDTF">1999-06-28T01:28:23Z</dcterms:created>
  <dcterms:modified xsi:type="dcterms:W3CDTF">2025-08-21T09:30:36Z</dcterms:modified>
</cp:coreProperties>
</file>