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  <p:sldMasterId id="2147483663" r:id="rId2"/>
  </p:sldMasterIdLst>
  <p:notesMasterIdLst>
    <p:notesMasterId r:id="rId7"/>
  </p:notesMasterIdLst>
  <p:sldIdLst>
    <p:sldId id="657" r:id="rId3"/>
    <p:sldId id="469" r:id="rId4"/>
    <p:sldId id="544" r:id="rId5"/>
    <p:sldId id="543" r:id="rId6"/>
  </p:sldIdLst>
  <p:sldSz cx="9144000" cy="5148263"/>
  <p:notesSz cx="6858000" cy="9144000"/>
  <p:embeddedFontLst>
    <p:embeddedFont>
      <p:font typeface="方正舒体" panose="02010601030101010101" pitchFamily="2" charset="-122"/>
      <p:regular r:id="rId8"/>
    </p:embeddedFont>
    <p:embeddedFont>
      <p:font typeface="黑体" panose="02010609060101010101" pitchFamily="49" charset="-122"/>
      <p:regular r:id="rId9"/>
    </p:embeddedFont>
    <p:embeddedFont>
      <p:font typeface="华文仿宋" panose="02010600040101010101" pitchFamily="2" charset="-122"/>
      <p:regular r:id="rId10"/>
    </p:embeddedFont>
    <p:embeddedFont>
      <p:font typeface="华文琥珀" panose="02010800040101010101" pitchFamily="2" charset="-122"/>
      <p:regular r:id="rId11"/>
    </p:embeddedFont>
    <p:embeddedFont>
      <p:font typeface="华文中宋" panose="02010600040101010101" pitchFamily="2" charset="-122"/>
      <p:regular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99FFCC"/>
    <a:srgbClr val="CCFFCC"/>
    <a:srgbClr val="33CCFF"/>
    <a:srgbClr val="FFCC99"/>
    <a:srgbClr val="CC3300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55" autoAdjust="0"/>
  </p:normalViewPr>
  <p:slideViewPr>
    <p:cSldViewPr>
      <p:cViewPr varScale="1">
        <p:scale>
          <a:sx n="106" d="100"/>
          <a:sy n="106" d="100"/>
        </p:scale>
        <p:origin x="754" y="62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2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3688E71-A0A9-B6E5-1F48-05D91B2FA2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 b="1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EA7A17A-9834-EDDC-5C02-9593CA692E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b="1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7FC12EF-CCD2-B099-530B-D609AA34F53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84175" y="685800"/>
            <a:ext cx="60896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C4A0A084-86FE-86F3-CDD9-94519A129F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6269F692-7390-C899-B237-37A136CC7B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b="1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55ECBF0A-8651-E351-1807-1CE7D8D03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b="1">
                <a:effectLst/>
                <a:ea typeface="宋体" panose="02010600030101010101" pitchFamily="2" charset="-122"/>
              </a:defRPr>
            </a:lvl1pPr>
          </a:lstStyle>
          <a:p>
            <a:fld id="{56F320E5-39AD-4A84-B064-0467981F78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49589C4-984C-8082-2FF9-6E734F0BC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1A3B2-30B1-4FD7-A15C-85F1C9D81A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49720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FD40233-4131-CB85-3DC4-38B5FAC156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9D786-688B-43B6-BD0D-BCC49DFB4F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5774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93700"/>
            <a:ext cx="2057400" cy="4335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3700"/>
            <a:ext cx="6019800" cy="4335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8E64AAC-C982-0029-415B-B4C721E18A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A0AD4-3F45-4612-9FFB-F2848FD3F2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8112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标题，媒体剪辑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39370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媒体占位符 2"/>
          <p:cNvSpPr>
            <a:spLocks noGrp="1"/>
          </p:cNvSpPr>
          <p:nvPr>
            <p:ph type="media" sz="half" idx="1"/>
          </p:nvPr>
        </p:nvSpPr>
        <p:spPr>
          <a:xfrm>
            <a:off x="457200" y="1065213"/>
            <a:ext cx="4038600" cy="36639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0652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CE57D78-6CE0-1083-72C0-2EC83C935E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C7D5C-3BEB-43B3-898F-9A86CB5D39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37553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3425" y="39370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652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652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29733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9733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B9A56D6-A268-4DCD-98C1-07746801BA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6A69B-7582-4FC3-A82E-4445BA677A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66709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39370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65213"/>
            <a:ext cx="8229600" cy="36639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23113A8-ABCE-A6FD-4CCE-E582315F74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1CEA4-13F1-4EF5-A23C-918BD87F4D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3629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39370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52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652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33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F566FB5-195E-19F4-AFB2-5EE47F1A47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2C4CA-3150-4EA8-93E8-F92BA8DC8B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08518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9ACD98-7244-AD7F-2CD8-6AE4DE8619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1C9DFF-169F-43C6-894A-D03ED60D6D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2950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738"/>
            <a:ext cx="8229600" cy="339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B395A1-E7D4-E8C6-7E1E-7109825FA6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7E4E0-6183-4D46-95BD-4628BB34DC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45986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4A259E-B8FC-2D7B-907C-F8162D056C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9CC908-F8F3-4771-A90F-E36C906962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69530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1738"/>
            <a:ext cx="4038600" cy="3397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1738"/>
            <a:ext cx="4038600" cy="3397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15A3942-2D51-9A6A-7502-765EB93883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3FC99-BAC0-4F54-BA4A-CFFA9642C0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2355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62C3D5A-CCEA-A166-B567-4C091D03E7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1BF85-063B-4461-9421-078F8BD6E3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82853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BCDAA-35ED-931C-920D-ECB73F8C3D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0A87E-6D2B-4C26-BAC1-D5E54D6D7E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91745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E23C26C-1163-0CB4-8567-DB83DFCBD5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82B06-752A-4C62-BD50-5E0979F4DE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19320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553DC46-7D6D-ED23-81F0-E2B4A2CEC9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CB9E2-7314-410D-8E41-7B603A8888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0350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A515B7-EEF8-7FAB-7EFB-AD9D6B1908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7EF86-A02A-44A8-AF59-D8673D0921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06622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90A1B0-4EFE-6BCD-D29F-29FFB601D3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595A2A-5510-4518-8F79-938BD4ED6A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10842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1738"/>
            <a:ext cx="8229600" cy="339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F59934-4F80-DA33-9003-42EC7C0B51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BCD2A-F187-40FA-A4ED-D64AB77094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49795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926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926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CB9FE4-3739-2AEB-FFE7-848BD40D88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AF16A-2CF8-43D9-8938-3F00B61E14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1369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AD9F642-3A84-C5F1-331A-7E629CA2E5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42DB-E7AB-433F-9FE6-FB62F9B281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7265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5213"/>
            <a:ext cx="4038600" cy="366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5213"/>
            <a:ext cx="4038600" cy="366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A38A4C2-7186-5360-90E8-B710C86A38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075B4-1F41-4156-9EC3-E2BEE8561F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6435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4ABD331-B87C-CCD2-E026-668DE4A036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AC580-45E0-461C-8DEF-9E06827189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78363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2EF14FD-A8B4-8B8B-1E2C-DE2FE94606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A2063-0346-49E8-B380-E84E9D6783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1053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1EDE0DE-3BD8-0E42-7C5E-53CB1D1470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944B6-CC71-4BDD-BEC8-33654DED84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7653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E375562-98B9-6AC0-E88E-51E77D549D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208FE-6667-4124-BA7F-89147CE434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1505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42A9F60-D1AE-4128-501C-1526E63087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883FA-7C1C-4782-916C-BC0F44E067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3773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>
            <a:extLst>
              <a:ext uri="{FF2B5EF4-FFF2-40B4-BE49-F238E27FC236}">
                <a16:creationId xmlns:a16="http://schemas.microsoft.com/office/drawing/2014/main" id="{6AEA3A94-5128-3225-264F-6869D5614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64113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 b="1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热流科学与工程教育部重点实验室</a:t>
            </a:r>
            <a:r>
              <a:rPr kumimoji="1" lang="zh-CN" altLang="en-US" b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</a:t>
            </a:r>
            <a:r>
              <a:rPr kumimoji="1" lang="en-US" altLang="zh-CN" sz="1000" b="1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Key Laboratory of Thermo-Fluid Science and Engineering of MOE</a:t>
            </a:r>
            <a:r>
              <a:rPr kumimoji="1" lang="en-US" altLang="zh-CN" b="1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0F99C2D-7923-84D4-4F3B-F6933AB7D6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60363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>
              <a:solidFill>
                <a:srgbClr val="FD450B"/>
              </a:solidFill>
              <a:effectLst/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6F4B0E1-E7C7-4C59-9C06-CC249DF2B7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360363"/>
            <a:ext cx="8569325" cy="457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>
              <a:solidFill>
                <a:srgbClr val="FD450B"/>
              </a:solidFill>
              <a:effectLst/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FE0A95E-4347-5747-0748-066DFDE34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52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E30BBBC-5080-FDFE-B238-3E0E0473F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39370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90EB99CC-D8C7-16E4-EA7B-AEE834743E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/>
                <a:ea typeface="宋体" panose="02010600030101010101" pitchFamily="2" charset="-122"/>
              </a:defRPr>
            </a:lvl1pPr>
          </a:lstStyle>
          <a:p>
            <a:fld id="{0D21A5D2-F149-49A7-B4FA-F78813371EB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92552" name="Line 8">
            <a:extLst>
              <a:ext uri="{FF2B5EF4-FFF2-40B4-BE49-F238E27FC236}">
                <a16:creationId xmlns:a16="http://schemas.microsoft.com/office/drawing/2014/main" id="{14CFFC93-8ADD-EEA4-7526-13445A263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95300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5" name="WordArt 9">
            <a:extLst>
              <a:ext uri="{FF2B5EF4-FFF2-40B4-BE49-F238E27FC236}">
                <a16:creationId xmlns:a16="http://schemas.microsoft.com/office/drawing/2014/main" id="{10DE4449-D5E7-66BB-6FF0-527DEF882C1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08888" y="19050"/>
            <a:ext cx="1422400" cy="18256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3120"/>
              </a:avLst>
            </a:prstTxWarp>
          </a:bodyPr>
          <a:lstStyle/>
          <a:p>
            <a:pPr algn="ctr"/>
            <a:r>
              <a:rPr lang="zh-CN" altLang="en-US" sz="3600" b="1" kern="10" spc="72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6FDE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工程热力学</a:t>
            </a:r>
          </a:p>
        </p:txBody>
      </p:sp>
      <p:sp>
        <p:nvSpPr>
          <p:cNvPr id="492554" name="Rectangle 10">
            <a:extLst>
              <a:ext uri="{FF2B5EF4-FFF2-40B4-BE49-F238E27FC236}">
                <a16:creationId xmlns:a16="http://schemas.microsoft.com/office/drawing/2014/main" id="{AF08E358-B833-3249-5F19-EDBB3EE3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190500"/>
            <a:ext cx="16462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dir="162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800" b="1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Engineering Thermodynamics</a:t>
            </a:r>
          </a:p>
        </p:txBody>
      </p:sp>
      <p:sp>
        <p:nvSpPr>
          <p:cNvPr id="492555" name="Oval 11">
            <a:extLst>
              <a:ext uri="{FF2B5EF4-FFF2-40B4-BE49-F238E27FC236}">
                <a16:creationId xmlns:a16="http://schemas.microsoft.com/office/drawing/2014/main" id="{484AA97D-B438-0756-C012-6473BBE2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108" name="Picture 12" descr="红色">
            <a:extLst>
              <a:ext uri="{FF2B5EF4-FFF2-40B4-BE49-F238E27FC236}">
                <a16:creationId xmlns:a16="http://schemas.microsoft.com/office/drawing/2014/main" id="{554FD0B1-EFE3-2451-EA4E-8F90CCDCF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8900"/>
            <a:ext cx="1069975" cy="306388"/>
          </a:xfrm>
          <a:prstGeom prst="rect">
            <a:avLst/>
          </a:prstGeom>
          <a:noFill/>
          <a:ln>
            <a:noFill/>
          </a:ln>
          <a:effectLst>
            <a:prstShdw prst="shdw17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2C63E3A-9D54-4CEB-DAF9-CC7498DE14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>
              <a:solidFill>
                <a:srgbClr val="FD450B"/>
              </a:solidFill>
              <a:effectLst/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ABC4593-2E9A-6590-03C0-1E772E755D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>
              <a:solidFill>
                <a:srgbClr val="FD450B"/>
              </a:solidFill>
              <a:effectLst/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8D95B16-963C-F6DB-2F35-C6FE4C10B7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627188" y="4832350"/>
            <a:ext cx="2133600" cy="127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9E063D9-F9A8-40BD-9627-F38EFD59BA8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94597" name="Rectangle 5">
            <a:extLst>
              <a:ext uri="{FF2B5EF4-FFF2-40B4-BE49-F238E27FC236}">
                <a16:creationId xmlns:a16="http://schemas.microsoft.com/office/drawing/2014/main" id="{FDB49EDA-E402-63A9-908C-8D27705B3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4598" name="Rectangle 6">
            <a:extLst>
              <a:ext uri="{FF2B5EF4-FFF2-40B4-BE49-F238E27FC236}">
                <a16:creationId xmlns:a16="http://schemas.microsoft.com/office/drawing/2014/main" id="{454E460C-4CDA-C1FA-14E4-352D42C2F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94599" name="Picture 7" descr="蓝色">
            <a:extLst>
              <a:ext uri="{FF2B5EF4-FFF2-40B4-BE49-F238E27FC236}">
                <a16:creationId xmlns:a16="http://schemas.microsoft.com/office/drawing/2014/main" id="{8A5CEC3C-163C-990B-8972-B8951E946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494600" name="Text Box 8">
            <a:extLst>
              <a:ext uri="{FF2B5EF4-FFF2-40B4-BE49-F238E27FC236}">
                <a16:creationId xmlns:a16="http://schemas.microsoft.com/office/drawing/2014/main" id="{45A3055C-CECA-5DE5-D060-4FB327E55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22713"/>
            <a:ext cx="21018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00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A6119AD0-AE57-42D1-31BE-578865DB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4602" name="Text Box 10">
            <a:extLst>
              <a:ext uri="{FF2B5EF4-FFF2-40B4-BE49-F238E27FC236}">
                <a16:creationId xmlns:a16="http://schemas.microsoft.com/office/drawing/2014/main" id="{4A5FB385-9F8F-E719-3556-C869C5AC6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708400"/>
            <a:ext cx="140493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494603" name="Text Box 11">
            <a:extLst>
              <a:ext uri="{FF2B5EF4-FFF2-40B4-BE49-F238E27FC236}">
                <a16:creationId xmlns:a16="http://schemas.microsoft.com/office/drawing/2014/main" id="{9DAEB6AD-D51C-9DCA-8FA0-3CD9534CA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4438650"/>
            <a:ext cx="3284537" cy="252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800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KEY LABORATORY OF THERMO-FLUID SCIENCE </a:t>
            </a:r>
            <a:r>
              <a:rPr lang="en-US" altLang="zh-CN" sz="800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&amp;</a:t>
            </a:r>
            <a:r>
              <a:rPr lang="en-US" altLang="ko-KR" sz="800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 ENGINEERING</a:t>
            </a:r>
            <a:r>
              <a:rPr lang="en-US" altLang="zh-CN" sz="800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494604" name="Text Box 12">
            <a:extLst>
              <a:ext uri="{FF2B5EF4-FFF2-40B4-BE49-F238E27FC236}">
                <a16:creationId xmlns:a16="http://schemas.microsoft.com/office/drawing/2014/main" id="{5A3690ED-1F1B-488B-8C3B-EA7E34606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224338"/>
            <a:ext cx="3276600" cy="206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6838809-0D64-7323-E281-91F9C3A82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85750"/>
            <a:ext cx="7772400" cy="573088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仿宋" panose="02010600040101010101" pitchFamily="2" charset="-122"/>
              </a:rPr>
              <a:t>提高循环热效率的途径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仿宋" panose="02010600040101010101" pitchFamily="2" charset="-122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10654376-D849-C0A1-6616-13A216D8D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709738"/>
            <a:ext cx="2012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改变循环参数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14283CAD-28AE-EF73-5F28-328F6677A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99060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提高初温度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6317AABE-2EA9-3892-0D36-B7F6BB5A4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493838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提高初压力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A3116A67-87DC-1D78-6F58-3E72CF735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2008188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降低乏汽压力</a:t>
            </a:r>
          </a:p>
        </p:txBody>
      </p:sp>
      <p:sp>
        <p:nvSpPr>
          <p:cNvPr id="544775" name="AutoShape 7">
            <a:extLst>
              <a:ext uri="{FF2B5EF4-FFF2-40B4-BE49-F238E27FC236}">
                <a16:creationId xmlns:a16="http://schemas.microsoft.com/office/drawing/2014/main" id="{24611BD7-160A-768A-7377-F503220687B8}"/>
              </a:ext>
            </a:extLst>
          </p:cNvPr>
          <p:cNvSpPr>
            <a:spLocks/>
          </p:cNvSpPr>
          <p:nvPr/>
        </p:nvSpPr>
        <p:spPr bwMode="auto">
          <a:xfrm>
            <a:off x="4211638" y="1206500"/>
            <a:ext cx="215900" cy="993775"/>
          </a:xfrm>
          <a:prstGeom prst="leftBrace">
            <a:avLst>
              <a:gd name="adj1" fmla="val 3835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6152" name="AutoShape 8">
            <a:extLst>
              <a:ext uri="{FF2B5EF4-FFF2-40B4-BE49-F238E27FC236}">
                <a16:creationId xmlns:a16="http://schemas.microsoft.com/office/drawing/2014/main" id="{7526E6A0-D046-DC9F-CC29-96411DE06BB5}"/>
              </a:ext>
            </a:extLst>
          </p:cNvPr>
          <p:cNvCxnSpPr>
            <a:cxnSpLocks noChangeShapeType="1"/>
            <a:stCxn id="6147" idx="3"/>
            <a:endCxn id="544775" idx="1"/>
          </p:cNvCxnSpPr>
          <p:nvPr/>
        </p:nvCxnSpPr>
        <p:spPr bwMode="auto">
          <a:xfrm flipV="1">
            <a:off x="2547938" y="1703388"/>
            <a:ext cx="1651000" cy="234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 Box 9">
            <a:extLst>
              <a:ext uri="{FF2B5EF4-FFF2-40B4-BE49-F238E27FC236}">
                <a16:creationId xmlns:a16="http://schemas.microsoft.com/office/drawing/2014/main" id="{CF899234-B5AD-EAFB-E7A9-BDF4B96AF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84463"/>
            <a:ext cx="2012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改变循环形式</a:t>
            </a: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1CDBA906-E2AA-095E-A6B7-D6A7EDA95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9337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回热循环</a:t>
            </a: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3733A829-705B-1A64-B8C2-2C5D60EEF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35743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再热循环</a:t>
            </a:r>
          </a:p>
        </p:txBody>
      </p:sp>
      <p:sp>
        <p:nvSpPr>
          <p:cNvPr id="544780" name="AutoShape 12">
            <a:extLst>
              <a:ext uri="{FF2B5EF4-FFF2-40B4-BE49-F238E27FC236}">
                <a16:creationId xmlns:a16="http://schemas.microsoft.com/office/drawing/2014/main" id="{CD13FC9D-4011-18CC-F8D8-FEA8EB75AF06}"/>
              </a:ext>
            </a:extLst>
          </p:cNvPr>
          <p:cNvSpPr>
            <a:spLocks/>
          </p:cNvSpPr>
          <p:nvPr/>
        </p:nvSpPr>
        <p:spPr bwMode="auto">
          <a:xfrm>
            <a:off x="4211638" y="2501900"/>
            <a:ext cx="144462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6157" name="AutoShape 13">
            <a:extLst>
              <a:ext uri="{FF2B5EF4-FFF2-40B4-BE49-F238E27FC236}">
                <a16:creationId xmlns:a16="http://schemas.microsoft.com/office/drawing/2014/main" id="{D6252F9C-77FE-69A4-53E1-DB3E0CDDDF48}"/>
              </a:ext>
            </a:extLst>
          </p:cNvPr>
          <p:cNvCxnSpPr>
            <a:cxnSpLocks noChangeShapeType="1"/>
            <a:stCxn id="6153" idx="3"/>
            <a:endCxn id="544780" idx="1"/>
          </p:cNvCxnSpPr>
          <p:nvPr/>
        </p:nvCxnSpPr>
        <p:spPr bwMode="auto">
          <a:xfrm flipV="1">
            <a:off x="2546350" y="2862263"/>
            <a:ext cx="1652588" cy="50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4">
            <a:extLst>
              <a:ext uri="{FF2B5EF4-FFF2-40B4-BE49-F238E27FC236}">
                <a16:creationId xmlns:a16="http://schemas.microsoft.com/office/drawing/2014/main" id="{A976FED3-7953-9CC3-03D1-27B1DD76B76A}"/>
              </a:ext>
            </a:extLst>
          </p:cNvPr>
          <p:cNvCxnSpPr>
            <a:cxnSpLocks noChangeShapeType="1"/>
            <a:stCxn id="6147" idx="2"/>
            <a:endCxn id="6153" idx="0"/>
          </p:cNvCxnSpPr>
          <p:nvPr/>
        </p:nvCxnSpPr>
        <p:spPr bwMode="auto">
          <a:xfrm flipH="1">
            <a:off x="1539875" y="2166938"/>
            <a:ext cx="1588" cy="51752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9" name="Text Box 15">
            <a:extLst>
              <a:ext uri="{FF2B5EF4-FFF2-40B4-BE49-F238E27FC236}">
                <a16:creationId xmlns:a16="http://schemas.microsoft.com/office/drawing/2014/main" id="{A0F2CB67-922B-B359-4704-0756F244C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3708400"/>
            <a:ext cx="1403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GB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联合循环</a:t>
            </a:r>
            <a:endParaRPr kumimoji="1" lang="zh-CN" altLang="en-US" sz="2400" b="1">
              <a:solidFill>
                <a:srgbClr val="FF0000"/>
              </a:solidFill>
              <a:effectLst/>
              <a:ea typeface="华文仿宋" panose="02010600040101010101" pitchFamily="2" charset="-122"/>
            </a:endParaRP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B83D15B5-09D0-89C0-7D70-446AFC2C6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43852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热电联产</a:t>
            </a:r>
          </a:p>
        </p:txBody>
      </p:sp>
      <p:sp>
        <p:nvSpPr>
          <p:cNvPr id="6161" name="Text Box 17">
            <a:extLst>
              <a:ext uri="{FF2B5EF4-FFF2-40B4-BE49-F238E27FC236}">
                <a16:creationId xmlns:a16="http://schemas.microsoft.com/office/drawing/2014/main" id="{0C252BBE-E058-1D3B-3A4E-5B4C59F2C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3856038"/>
            <a:ext cx="272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燃气</a:t>
            </a:r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-</a:t>
            </a:r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蒸汽联合循环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BFD4F22F-FC24-27B3-EBD1-2E3EA496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4379913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新型动力循环</a:t>
            </a:r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B28F6052-14AF-33AD-8A7D-B8CAF9C00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4094163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IGCC</a:t>
            </a:r>
          </a:p>
        </p:txBody>
      </p:sp>
      <p:sp>
        <p:nvSpPr>
          <p:cNvPr id="6164" name="Text Box 20">
            <a:extLst>
              <a:ext uri="{FF2B5EF4-FFF2-40B4-BE49-F238E27FC236}">
                <a16:creationId xmlns:a16="http://schemas.microsoft.com/office/drawing/2014/main" id="{4FAA0496-628B-7C06-D827-A0030576A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4379913"/>
            <a:ext cx="152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PFBC-CC</a:t>
            </a: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01832996-BC9F-614C-6ED0-20959482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518025"/>
            <a:ext cx="806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…...</a:t>
            </a:r>
          </a:p>
        </p:txBody>
      </p:sp>
      <p:sp>
        <p:nvSpPr>
          <p:cNvPr id="544790" name="AutoShape 22">
            <a:extLst>
              <a:ext uri="{FF2B5EF4-FFF2-40B4-BE49-F238E27FC236}">
                <a16:creationId xmlns:a16="http://schemas.microsoft.com/office/drawing/2014/main" id="{5DB3AEF4-A802-CDCF-C83B-1A4558B22DBB}"/>
              </a:ext>
            </a:extLst>
          </p:cNvPr>
          <p:cNvSpPr>
            <a:spLocks/>
          </p:cNvSpPr>
          <p:nvPr/>
        </p:nvSpPr>
        <p:spPr bwMode="auto">
          <a:xfrm>
            <a:off x="7164388" y="4230688"/>
            <a:ext cx="228600" cy="687387"/>
          </a:xfrm>
          <a:prstGeom prst="leftBrace">
            <a:avLst>
              <a:gd name="adj1" fmla="val 2505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791" name="AutoShape 23">
            <a:extLst>
              <a:ext uri="{FF2B5EF4-FFF2-40B4-BE49-F238E27FC236}">
                <a16:creationId xmlns:a16="http://schemas.microsoft.com/office/drawing/2014/main" id="{EB7A60C6-4401-365D-FB61-B7ABEE3C84AD}"/>
              </a:ext>
            </a:extLst>
          </p:cNvPr>
          <p:cNvSpPr>
            <a:spLocks/>
          </p:cNvSpPr>
          <p:nvPr/>
        </p:nvSpPr>
        <p:spPr bwMode="auto">
          <a:xfrm>
            <a:off x="4211638" y="3654425"/>
            <a:ext cx="287337" cy="1008063"/>
          </a:xfrm>
          <a:prstGeom prst="leftBrace">
            <a:avLst>
              <a:gd name="adj1" fmla="val 29236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6168" name="AutoShape 24">
            <a:extLst>
              <a:ext uri="{FF2B5EF4-FFF2-40B4-BE49-F238E27FC236}">
                <a16:creationId xmlns:a16="http://schemas.microsoft.com/office/drawing/2014/main" id="{09798568-8B30-346A-032E-A602A6B81B27}"/>
              </a:ext>
            </a:extLst>
          </p:cNvPr>
          <p:cNvCxnSpPr>
            <a:cxnSpLocks noChangeShapeType="1"/>
            <a:stCxn id="6159" idx="3"/>
          </p:cNvCxnSpPr>
          <p:nvPr/>
        </p:nvCxnSpPr>
        <p:spPr bwMode="auto">
          <a:xfrm>
            <a:off x="2336800" y="3937000"/>
            <a:ext cx="1863725" cy="222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5">
            <a:extLst>
              <a:ext uri="{FF2B5EF4-FFF2-40B4-BE49-F238E27FC236}">
                <a16:creationId xmlns:a16="http://schemas.microsoft.com/office/drawing/2014/main" id="{9123E21D-4A8D-2B3C-4E1F-35FCAB02ABA3}"/>
              </a:ext>
            </a:extLst>
          </p:cNvPr>
          <p:cNvCxnSpPr>
            <a:cxnSpLocks noChangeShapeType="1"/>
            <a:stCxn id="6153" idx="2"/>
            <a:endCxn id="6159" idx="0"/>
          </p:cNvCxnSpPr>
          <p:nvPr/>
        </p:nvCxnSpPr>
        <p:spPr bwMode="auto">
          <a:xfrm>
            <a:off x="1539875" y="3141663"/>
            <a:ext cx="95250" cy="566737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0" name="Text Box 26">
            <a:extLst>
              <a:ext uri="{FF2B5EF4-FFF2-40B4-BE49-F238E27FC236}">
                <a16:creationId xmlns:a16="http://schemas.microsoft.com/office/drawing/2014/main" id="{FD1BCA0B-C214-C299-0342-91C11A6BD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35743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Reheat</a:t>
            </a:r>
          </a:p>
        </p:txBody>
      </p:sp>
      <p:sp>
        <p:nvSpPr>
          <p:cNvPr id="6171" name="Text Box 27">
            <a:extLst>
              <a:ext uri="{FF2B5EF4-FFF2-40B4-BE49-F238E27FC236}">
                <a16:creationId xmlns:a16="http://schemas.microsoft.com/office/drawing/2014/main" id="{1E1EA2BA-DA79-DA9A-A49B-91B4AC28F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33700"/>
            <a:ext cx="189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Regenerative</a:t>
            </a:r>
          </a:p>
        </p:txBody>
      </p:sp>
      <p:sp>
        <p:nvSpPr>
          <p:cNvPr id="6172" name="Text Box 28">
            <a:extLst>
              <a:ext uri="{FF2B5EF4-FFF2-40B4-BE49-F238E27FC236}">
                <a16:creationId xmlns:a16="http://schemas.microsoft.com/office/drawing/2014/main" id="{B82C9FA7-EBCE-6CFE-6DCF-09E391894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438525"/>
            <a:ext cx="194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Cogeneration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3">
            <a:extLst>
              <a:ext uri="{FF2B5EF4-FFF2-40B4-BE49-F238E27FC236}">
                <a16:creationId xmlns:a16="http://schemas.microsoft.com/office/drawing/2014/main" id="{D7AE402C-513A-7834-C427-916D36367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1444625"/>
            <a:ext cx="3810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A3DC9305-4221-29B6-047F-D91CD6BCA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1895475"/>
            <a:ext cx="173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6</a:t>
            </a:r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45422296-3BC0-3D88-1693-CB752042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2124075"/>
            <a:ext cx="173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C6DFE23D-D7EE-E072-D547-B522BC188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2697163"/>
            <a:ext cx="304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6ACBE2D8-9665-5D6C-D025-3BA4CEC7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88" y="3222625"/>
            <a:ext cx="173037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1033" name="Text Box 10">
            <a:extLst>
              <a:ext uri="{FF2B5EF4-FFF2-40B4-BE49-F238E27FC236}">
                <a16:creationId xmlns:a16="http://schemas.microsoft.com/office/drawing/2014/main" id="{72E74AC5-7B56-1E09-2F0D-3240882EE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1381125"/>
            <a:ext cx="173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297995" name="Line 11">
            <a:extLst>
              <a:ext uri="{FF2B5EF4-FFF2-40B4-BE49-F238E27FC236}">
                <a16:creationId xmlns:a16="http://schemas.microsoft.com/office/drawing/2014/main" id="{C64B08F5-684C-D9E5-D708-D51CAD382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4788" y="1449388"/>
            <a:ext cx="0" cy="2501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7996" name="Line 12">
            <a:extLst>
              <a:ext uri="{FF2B5EF4-FFF2-40B4-BE49-F238E27FC236}">
                <a16:creationId xmlns:a16="http://schemas.microsoft.com/office/drawing/2014/main" id="{C9BB2EF1-1E59-726A-2509-3684AA898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3951288"/>
            <a:ext cx="4321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7997" name="Freeform 13">
            <a:extLst>
              <a:ext uri="{FF2B5EF4-FFF2-40B4-BE49-F238E27FC236}">
                <a16:creationId xmlns:a16="http://schemas.microsoft.com/office/drawing/2014/main" id="{51A9F456-F6C5-9B7E-114B-ABCCB4FA0657}"/>
              </a:ext>
            </a:extLst>
          </p:cNvPr>
          <p:cNvSpPr>
            <a:spLocks/>
          </p:cNvSpPr>
          <p:nvPr/>
        </p:nvSpPr>
        <p:spPr bwMode="auto">
          <a:xfrm>
            <a:off x="2747963" y="1762125"/>
            <a:ext cx="4000500" cy="1771650"/>
          </a:xfrm>
          <a:custGeom>
            <a:avLst/>
            <a:gdLst/>
            <a:ahLst/>
            <a:cxnLst>
              <a:cxn ang="0">
                <a:pos x="0" y="2678"/>
              </a:cxn>
              <a:cxn ang="0">
                <a:pos x="720" y="1586"/>
              </a:cxn>
              <a:cxn ang="0">
                <a:pos x="1080" y="806"/>
              </a:cxn>
              <a:cxn ang="0">
                <a:pos x="1260" y="494"/>
              </a:cxn>
              <a:cxn ang="0">
                <a:pos x="1620" y="182"/>
              </a:cxn>
              <a:cxn ang="0">
                <a:pos x="1980" y="26"/>
              </a:cxn>
              <a:cxn ang="0">
                <a:pos x="2340" y="26"/>
              </a:cxn>
              <a:cxn ang="0">
                <a:pos x="2700" y="182"/>
              </a:cxn>
              <a:cxn ang="0">
                <a:pos x="3240" y="650"/>
              </a:cxn>
              <a:cxn ang="0">
                <a:pos x="3780" y="1430"/>
              </a:cxn>
              <a:cxn ang="0">
                <a:pos x="4320" y="2054"/>
              </a:cxn>
              <a:cxn ang="0">
                <a:pos x="4860" y="2522"/>
              </a:cxn>
              <a:cxn ang="0">
                <a:pos x="5220" y="2678"/>
              </a:cxn>
            </a:cxnLst>
            <a:rect l="0" t="0" r="r" b="b"/>
            <a:pathLst>
              <a:path w="5220" h="2678">
                <a:moveTo>
                  <a:pt x="0" y="2678"/>
                </a:moveTo>
                <a:cubicBezTo>
                  <a:pt x="270" y="2288"/>
                  <a:pt x="540" y="1898"/>
                  <a:pt x="720" y="1586"/>
                </a:cubicBezTo>
                <a:cubicBezTo>
                  <a:pt x="900" y="1274"/>
                  <a:pt x="990" y="988"/>
                  <a:pt x="1080" y="806"/>
                </a:cubicBezTo>
                <a:cubicBezTo>
                  <a:pt x="1170" y="624"/>
                  <a:pt x="1170" y="598"/>
                  <a:pt x="1260" y="494"/>
                </a:cubicBezTo>
                <a:cubicBezTo>
                  <a:pt x="1350" y="390"/>
                  <a:pt x="1500" y="260"/>
                  <a:pt x="1620" y="182"/>
                </a:cubicBezTo>
                <a:cubicBezTo>
                  <a:pt x="1740" y="104"/>
                  <a:pt x="1860" y="52"/>
                  <a:pt x="1980" y="26"/>
                </a:cubicBezTo>
                <a:cubicBezTo>
                  <a:pt x="2100" y="0"/>
                  <a:pt x="2220" y="0"/>
                  <a:pt x="2340" y="26"/>
                </a:cubicBezTo>
                <a:cubicBezTo>
                  <a:pt x="2460" y="52"/>
                  <a:pt x="2550" y="78"/>
                  <a:pt x="2700" y="182"/>
                </a:cubicBezTo>
                <a:cubicBezTo>
                  <a:pt x="2850" y="286"/>
                  <a:pt x="3060" y="442"/>
                  <a:pt x="3240" y="650"/>
                </a:cubicBezTo>
                <a:cubicBezTo>
                  <a:pt x="3420" y="858"/>
                  <a:pt x="3600" y="1196"/>
                  <a:pt x="3780" y="1430"/>
                </a:cubicBezTo>
                <a:cubicBezTo>
                  <a:pt x="3960" y="1664"/>
                  <a:pt x="4140" y="1872"/>
                  <a:pt x="4320" y="2054"/>
                </a:cubicBezTo>
                <a:cubicBezTo>
                  <a:pt x="4500" y="2236"/>
                  <a:pt x="4710" y="2418"/>
                  <a:pt x="4860" y="2522"/>
                </a:cubicBezTo>
                <a:cubicBezTo>
                  <a:pt x="5010" y="2626"/>
                  <a:pt x="5115" y="2652"/>
                  <a:pt x="5220" y="2678"/>
                </a:cubicBezTo>
              </a:path>
            </a:pathLst>
          </a:cu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7998" name="Line 14">
            <a:extLst>
              <a:ext uri="{FF2B5EF4-FFF2-40B4-BE49-F238E27FC236}">
                <a16:creationId xmlns:a16="http://schemas.microsoft.com/office/drawing/2014/main" id="{C2D0BDA8-F22D-B422-6BCF-E59C2591E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3222625"/>
            <a:ext cx="278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7999" name="Line 15">
            <a:extLst>
              <a:ext uri="{FF2B5EF4-FFF2-40B4-BE49-F238E27FC236}">
                <a16:creationId xmlns:a16="http://schemas.microsoft.com/office/drawing/2014/main" id="{912060D0-65D1-7B91-3DDB-3D10560DFF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5325" y="1822450"/>
            <a:ext cx="0" cy="1401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00" name="Line 16">
            <a:extLst>
              <a:ext uri="{FF2B5EF4-FFF2-40B4-BE49-F238E27FC236}">
                <a16:creationId xmlns:a16="http://schemas.microsoft.com/office/drawing/2014/main" id="{8508103A-C3C6-C3FB-8405-ACC22FA16F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8063" y="2381250"/>
            <a:ext cx="1854200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01" name="Line 17">
            <a:extLst>
              <a:ext uri="{FF2B5EF4-FFF2-40B4-BE49-F238E27FC236}">
                <a16:creationId xmlns:a16="http://schemas.microsoft.com/office/drawing/2014/main" id="{8143E533-A755-FD94-BAC9-E70E8182B2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5" y="3084513"/>
            <a:ext cx="0" cy="133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02" name="Line 18">
            <a:extLst>
              <a:ext uri="{FF2B5EF4-FFF2-40B4-BE49-F238E27FC236}">
                <a16:creationId xmlns:a16="http://schemas.microsoft.com/office/drawing/2014/main" id="{350B6823-A7C1-BC73-ED1B-ECFA3D2474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2370138"/>
            <a:ext cx="544513" cy="723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03" name="Line 19">
            <a:extLst>
              <a:ext uri="{FF2B5EF4-FFF2-40B4-BE49-F238E27FC236}">
                <a16:creationId xmlns:a16="http://schemas.microsoft.com/office/drawing/2014/main" id="{820959A4-90D6-C70E-03CC-79B31623A4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5275" y="1831975"/>
            <a:ext cx="392113" cy="555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07" name="Oval 23">
            <a:extLst>
              <a:ext uri="{FF2B5EF4-FFF2-40B4-BE49-F238E27FC236}">
                <a16:creationId xmlns:a16="http://schemas.microsoft.com/office/drawing/2014/main" id="{EF596050-3F73-AF1A-7215-5EE1A9ECB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195638"/>
            <a:ext cx="60325" cy="460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08" name="Oval 24">
            <a:extLst>
              <a:ext uri="{FF2B5EF4-FFF2-40B4-BE49-F238E27FC236}">
                <a16:creationId xmlns:a16="http://schemas.microsoft.com/office/drawing/2014/main" id="{A9399937-8554-5AB2-686F-04F72178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806575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09" name="Oval 25">
            <a:extLst>
              <a:ext uri="{FF2B5EF4-FFF2-40B4-BE49-F238E27FC236}">
                <a16:creationId xmlns:a16="http://schemas.microsoft.com/office/drawing/2014/main" id="{B3FCA7EC-BCFA-63A3-0F24-19E3C0F6A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2357438"/>
            <a:ext cx="60325" cy="460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10" name="Oval 26">
            <a:extLst>
              <a:ext uri="{FF2B5EF4-FFF2-40B4-BE49-F238E27FC236}">
                <a16:creationId xmlns:a16="http://schemas.microsoft.com/office/drawing/2014/main" id="{F489A3CB-4FD5-F7B8-3453-FABBB35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355850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11" name="Oval 27">
            <a:extLst>
              <a:ext uri="{FF2B5EF4-FFF2-40B4-BE49-F238E27FC236}">
                <a16:creationId xmlns:a16="http://schemas.microsoft.com/office/drawing/2014/main" id="{A69F415D-6532-95D5-E7AE-E4C5911F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3068638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12" name="Oval 28">
            <a:extLst>
              <a:ext uri="{FF2B5EF4-FFF2-40B4-BE49-F238E27FC236}">
                <a16:creationId xmlns:a16="http://schemas.microsoft.com/office/drawing/2014/main" id="{013F4C25-C181-24AA-A6B4-0A40C40B3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3189288"/>
            <a:ext cx="60325" cy="476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13" name="Line 29">
            <a:extLst>
              <a:ext uri="{FF2B5EF4-FFF2-40B4-BE49-F238E27FC236}">
                <a16:creationId xmlns:a16="http://schemas.microsoft.com/office/drawing/2014/main" id="{58E5E6CC-4605-C0F8-7BDB-7DE07A262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7713" y="3216275"/>
            <a:ext cx="22225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14" name="Line 30">
            <a:extLst>
              <a:ext uri="{FF2B5EF4-FFF2-40B4-BE49-F238E27FC236}">
                <a16:creationId xmlns:a16="http://schemas.microsoft.com/office/drawing/2014/main" id="{C30A7432-48B9-598F-C8D8-6E26A2867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4088" y="1804988"/>
            <a:ext cx="0" cy="1416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15" name="Line 31">
            <a:extLst>
              <a:ext uri="{FF2B5EF4-FFF2-40B4-BE49-F238E27FC236}">
                <a16:creationId xmlns:a16="http://schemas.microsoft.com/office/drawing/2014/main" id="{B51C0B2B-9B72-4C2F-0ABA-D8D4F5DB8B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5325" y="1839913"/>
            <a:ext cx="250825" cy="3175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16" name="Oval 32">
            <a:extLst>
              <a:ext uri="{FF2B5EF4-FFF2-40B4-BE49-F238E27FC236}">
                <a16:creationId xmlns:a16="http://schemas.microsoft.com/office/drawing/2014/main" id="{303C18AE-5255-BCEE-9417-8A007B26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8" y="1811338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17" name="Oval 33">
            <a:extLst>
              <a:ext uri="{FF2B5EF4-FFF2-40B4-BE49-F238E27FC236}">
                <a16:creationId xmlns:a16="http://schemas.microsoft.com/office/drawing/2014/main" id="{588B2A60-955B-991A-F8BC-9435A66A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8" y="3201988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18" name="Oval 34">
            <a:extLst>
              <a:ext uri="{FF2B5EF4-FFF2-40B4-BE49-F238E27FC236}">
                <a16:creationId xmlns:a16="http://schemas.microsoft.com/office/drawing/2014/main" id="{77C8BF4F-5B89-3BD5-C744-0580CFAF5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2132013"/>
            <a:ext cx="60325" cy="460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8019" name="Text Box 35">
            <a:extLst>
              <a:ext uri="{FF2B5EF4-FFF2-40B4-BE49-F238E27FC236}">
                <a16:creationId xmlns:a16="http://schemas.microsoft.com/office/drawing/2014/main" id="{C73F0BAC-1D14-C957-9C79-9B7466BF4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2076450"/>
            <a:ext cx="173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b</a:t>
            </a:r>
          </a:p>
        </p:txBody>
      </p:sp>
      <p:graphicFrame>
        <p:nvGraphicFramePr>
          <p:cNvPr id="298020" name="Object 36">
            <a:extLst>
              <a:ext uri="{FF2B5EF4-FFF2-40B4-BE49-F238E27FC236}">
                <a16:creationId xmlns:a16="http://schemas.microsoft.com/office/drawing/2014/main" id="{F4927E97-B713-1471-89F9-0BFCE8D8A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6150" y="1570038"/>
          <a:ext cx="23812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1570038"/>
                        <a:ext cx="238125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21" name="Object 37">
            <a:extLst>
              <a:ext uri="{FF2B5EF4-FFF2-40B4-BE49-F238E27FC236}">
                <a16:creationId xmlns:a16="http://schemas.microsoft.com/office/drawing/2014/main" id="{D430937C-C802-90A8-584A-49CA397B2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6788" y="3325813"/>
          <a:ext cx="2397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3325813"/>
                        <a:ext cx="23971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" name="Rectangle 39">
            <a:extLst>
              <a:ext uri="{FF2B5EF4-FFF2-40B4-BE49-F238E27FC236}">
                <a16:creationId xmlns:a16="http://schemas.microsoft.com/office/drawing/2014/main" id="{7FE0F43A-CFBB-6AB5-6C1C-19F090EF5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2800">
                <a:latin typeface="Times New Roman" panose="02020603050405020304" pitchFamily="18" charset="0"/>
                <a:ea typeface="华文仿宋" panose="02010600040101010101" pitchFamily="2" charset="-122"/>
              </a:rPr>
              <a:t>10-2   </a:t>
            </a:r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再热循环</a:t>
            </a:r>
            <a:r>
              <a:rPr lang="en-US" altLang="zh-CN" sz="2800">
                <a:latin typeface="Times New Roman" panose="02020603050405020304" pitchFamily="18" charset="0"/>
                <a:ea typeface="华文仿宋" panose="02010600040101010101" pitchFamily="2" charset="-122"/>
              </a:rPr>
              <a:t>(reheat)</a:t>
            </a:r>
          </a:p>
        </p:txBody>
      </p:sp>
      <p:pic>
        <p:nvPicPr>
          <p:cNvPr id="298029" name="Picture 9" descr="73001">
            <a:extLst>
              <a:ext uri="{FF2B5EF4-FFF2-40B4-BE49-F238E27FC236}">
                <a16:creationId xmlns:a16="http://schemas.microsoft.com/office/drawing/2014/main" id="{EFF1C16B-3D57-0544-1CEF-1D675A1E39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17575"/>
            <a:ext cx="7200900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98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9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16" grpId="0" animBg="1"/>
      <p:bldP spid="298017" grpId="0" animBg="1"/>
      <p:bldP spid="298018" grpId="0" animBg="1"/>
      <p:bldP spid="2980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2">
            <a:extLst>
              <a:ext uri="{FF2B5EF4-FFF2-40B4-BE49-F238E27FC236}">
                <a16:creationId xmlns:a16="http://schemas.microsoft.com/office/drawing/2014/main" id="{F2F98FCF-FFD6-6A88-63E4-1A70068D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6350"/>
            <a:ext cx="3810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 i="1">
                <a:effectLst/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2057" name="Text Box 3">
            <a:extLst>
              <a:ext uri="{FF2B5EF4-FFF2-40B4-BE49-F238E27FC236}">
                <a16:creationId xmlns:a16="http://schemas.microsoft.com/office/drawing/2014/main" id="{E097332D-AE4D-0D70-7375-B417B98CB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509963"/>
            <a:ext cx="173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2058" name="Text Box 4">
            <a:extLst>
              <a:ext uri="{FF2B5EF4-FFF2-40B4-BE49-F238E27FC236}">
                <a16:creationId xmlns:a16="http://schemas.microsoft.com/office/drawing/2014/main" id="{235BB84C-4B7E-8530-5A83-28BF3BE6F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1733550"/>
            <a:ext cx="173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6</a:t>
            </a:r>
          </a:p>
        </p:txBody>
      </p:sp>
      <p:sp>
        <p:nvSpPr>
          <p:cNvPr id="2059" name="Text Box 5">
            <a:extLst>
              <a:ext uri="{FF2B5EF4-FFF2-40B4-BE49-F238E27FC236}">
                <a16:creationId xmlns:a16="http://schemas.microsoft.com/office/drawing/2014/main" id="{E79492C9-84A2-B7FB-A528-B0C9C5C3A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62150"/>
            <a:ext cx="1730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2060" name="Text Box 6">
            <a:extLst>
              <a:ext uri="{FF2B5EF4-FFF2-40B4-BE49-F238E27FC236}">
                <a16:creationId xmlns:a16="http://schemas.microsoft.com/office/drawing/2014/main" id="{E864CCB5-1BE0-C20A-D5D6-90F333469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35238"/>
            <a:ext cx="304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2061" name="Text Box 7">
            <a:extLst>
              <a:ext uri="{FF2B5EF4-FFF2-40B4-BE49-F238E27FC236}">
                <a16:creationId xmlns:a16="http://schemas.microsoft.com/office/drawing/2014/main" id="{5C1B7F86-F13D-81DC-22B5-06B7EA2AB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60700"/>
            <a:ext cx="17303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2062" name="Text Box 8">
            <a:extLst>
              <a:ext uri="{FF2B5EF4-FFF2-40B4-BE49-F238E27FC236}">
                <a16:creationId xmlns:a16="http://schemas.microsoft.com/office/drawing/2014/main" id="{D5E852C9-2E9C-F885-DE12-24AAE0F03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575" y="1219200"/>
            <a:ext cx="173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377865" name="Line 9">
            <a:extLst>
              <a:ext uri="{FF2B5EF4-FFF2-40B4-BE49-F238E27FC236}">
                <a16:creationId xmlns:a16="http://schemas.microsoft.com/office/drawing/2014/main" id="{0D685505-47D1-4751-1441-3C66882284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700" y="1289050"/>
            <a:ext cx="0" cy="2500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66" name="Line 10">
            <a:extLst>
              <a:ext uri="{FF2B5EF4-FFF2-40B4-BE49-F238E27FC236}">
                <a16:creationId xmlns:a16="http://schemas.microsoft.com/office/drawing/2014/main" id="{4DF985CE-171C-62E7-4DA3-F99A8EE88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" y="3789363"/>
            <a:ext cx="4321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67" name="Freeform 11">
            <a:extLst>
              <a:ext uri="{FF2B5EF4-FFF2-40B4-BE49-F238E27FC236}">
                <a16:creationId xmlns:a16="http://schemas.microsoft.com/office/drawing/2014/main" id="{1A3CC4F5-BC58-CBC6-1909-0E48FB15647D}"/>
              </a:ext>
            </a:extLst>
          </p:cNvPr>
          <p:cNvSpPr>
            <a:spLocks/>
          </p:cNvSpPr>
          <p:nvPr/>
        </p:nvSpPr>
        <p:spPr bwMode="auto">
          <a:xfrm>
            <a:off x="396875" y="1600200"/>
            <a:ext cx="4000500" cy="1771650"/>
          </a:xfrm>
          <a:custGeom>
            <a:avLst/>
            <a:gdLst/>
            <a:ahLst/>
            <a:cxnLst>
              <a:cxn ang="0">
                <a:pos x="0" y="2678"/>
              </a:cxn>
              <a:cxn ang="0">
                <a:pos x="720" y="1586"/>
              </a:cxn>
              <a:cxn ang="0">
                <a:pos x="1080" y="806"/>
              </a:cxn>
              <a:cxn ang="0">
                <a:pos x="1260" y="494"/>
              </a:cxn>
              <a:cxn ang="0">
                <a:pos x="1620" y="182"/>
              </a:cxn>
              <a:cxn ang="0">
                <a:pos x="1980" y="26"/>
              </a:cxn>
              <a:cxn ang="0">
                <a:pos x="2340" y="26"/>
              </a:cxn>
              <a:cxn ang="0">
                <a:pos x="2700" y="182"/>
              </a:cxn>
              <a:cxn ang="0">
                <a:pos x="3240" y="650"/>
              </a:cxn>
              <a:cxn ang="0">
                <a:pos x="3780" y="1430"/>
              </a:cxn>
              <a:cxn ang="0">
                <a:pos x="4320" y="2054"/>
              </a:cxn>
              <a:cxn ang="0">
                <a:pos x="4860" y="2522"/>
              </a:cxn>
              <a:cxn ang="0">
                <a:pos x="5220" y="2678"/>
              </a:cxn>
            </a:cxnLst>
            <a:rect l="0" t="0" r="r" b="b"/>
            <a:pathLst>
              <a:path w="5220" h="2678">
                <a:moveTo>
                  <a:pt x="0" y="2678"/>
                </a:moveTo>
                <a:cubicBezTo>
                  <a:pt x="270" y="2288"/>
                  <a:pt x="540" y="1898"/>
                  <a:pt x="720" y="1586"/>
                </a:cubicBezTo>
                <a:cubicBezTo>
                  <a:pt x="900" y="1274"/>
                  <a:pt x="990" y="988"/>
                  <a:pt x="1080" y="806"/>
                </a:cubicBezTo>
                <a:cubicBezTo>
                  <a:pt x="1170" y="624"/>
                  <a:pt x="1170" y="598"/>
                  <a:pt x="1260" y="494"/>
                </a:cubicBezTo>
                <a:cubicBezTo>
                  <a:pt x="1350" y="390"/>
                  <a:pt x="1500" y="260"/>
                  <a:pt x="1620" y="182"/>
                </a:cubicBezTo>
                <a:cubicBezTo>
                  <a:pt x="1740" y="104"/>
                  <a:pt x="1860" y="52"/>
                  <a:pt x="1980" y="26"/>
                </a:cubicBezTo>
                <a:cubicBezTo>
                  <a:pt x="2100" y="0"/>
                  <a:pt x="2220" y="0"/>
                  <a:pt x="2340" y="26"/>
                </a:cubicBezTo>
                <a:cubicBezTo>
                  <a:pt x="2460" y="52"/>
                  <a:pt x="2550" y="78"/>
                  <a:pt x="2700" y="182"/>
                </a:cubicBezTo>
                <a:cubicBezTo>
                  <a:pt x="2850" y="286"/>
                  <a:pt x="3060" y="442"/>
                  <a:pt x="3240" y="650"/>
                </a:cubicBezTo>
                <a:cubicBezTo>
                  <a:pt x="3420" y="858"/>
                  <a:pt x="3600" y="1196"/>
                  <a:pt x="3780" y="1430"/>
                </a:cubicBezTo>
                <a:cubicBezTo>
                  <a:pt x="3960" y="1664"/>
                  <a:pt x="4140" y="1872"/>
                  <a:pt x="4320" y="2054"/>
                </a:cubicBezTo>
                <a:cubicBezTo>
                  <a:pt x="4500" y="2236"/>
                  <a:pt x="4710" y="2418"/>
                  <a:pt x="4860" y="2522"/>
                </a:cubicBezTo>
                <a:cubicBezTo>
                  <a:pt x="5010" y="2626"/>
                  <a:pt x="5115" y="2652"/>
                  <a:pt x="5220" y="2678"/>
                </a:cubicBezTo>
              </a:path>
            </a:pathLst>
          </a:cu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68" name="Line 12">
            <a:extLst>
              <a:ext uri="{FF2B5EF4-FFF2-40B4-BE49-F238E27FC236}">
                <a16:creationId xmlns:a16="http://schemas.microsoft.com/office/drawing/2014/main" id="{51481FFA-8E3B-CEAF-8044-A01187315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588" y="3060700"/>
            <a:ext cx="278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69" name="Line 13">
            <a:extLst>
              <a:ext uri="{FF2B5EF4-FFF2-40B4-BE49-F238E27FC236}">
                <a16:creationId xmlns:a16="http://schemas.microsoft.com/office/drawing/2014/main" id="{E06EF76A-CB3E-9263-DE3E-A62015628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4238" y="1660525"/>
            <a:ext cx="0" cy="1401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70" name="Line 14">
            <a:extLst>
              <a:ext uri="{FF2B5EF4-FFF2-40B4-BE49-F238E27FC236}">
                <a16:creationId xmlns:a16="http://schemas.microsoft.com/office/drawing/2014/main" id="{6FB22581-35B7-6573-A170-5C30070647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975" y="2220913"/>
            <a:ext cx="18542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71" name="Line 15">
            <a:extLst>
              <a:ext uri="{FF2B5EF4-FFF2-40B4-BE49-F238E27FC236}">
                <a16:creationId xmlns:a16="http://schemas.microsoft.com/office/drawing/2014/main" id="{F539F30C-06A7-CCF2-3E9F-EE21534E83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288" y="2922588"/>
            <a:ext cx="0" cy="133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72" name="Line 16">
            <a:extLst>
              <a:ext uri="{FF2B5EF4-FFF2-40B4-BE49-F238E27FC236}">
                <a16:creationId xmlns:a16="http://schemas.microsoft.com/office/drawing/2014/main" id="{4914F81F-B1DD-34C6-1B96-B89474E383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588" y="2208213"/>
            <a:ext cx="544512" cy="723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73" name="Line 17">
            <a:extLst>
              <a:ext uri="{FF2B5EF4-FFF2-40B4-BE49-F238E27FC236}">
                <a16:creationId xmlns:a16="http://schemas.microsoft.com/office/drawing/2014/main" id="{9117B26D-D1A6-3491-D4E1-03B530C46F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188" y="1670050"/>
            <a:ext cx="392112" cy="555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74" name="Oval 18">
            <a:extLst>
              <a:ext uri="{FF2B5EF4-FFF2-40B4-BE49-F238E27FC236}">
                <a16:creationId xmlns:a16="http://schemas.microsoft.com/office/drawing/2014/main" id="{ADFAE872-1246-C4BD-13C1-4D67C3715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3033713"/>
            <a:ext cx="60325" cy="476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75" name="Oval 19">
            <a:extLst>
              <a:ext uri="{FF2B5EF4-FFF2-40B4-BE49-F238E27FC236}">
                <a16:creationId xmlns:a16="http://schemas.microsoft.com/office/drawing/2014/main" id="{4B898219-78AF-4BB7-9567-7774516D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644650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76" name="Oval 20">
            <a:extLst>
              <a:ext uri="{FF2B5EF4-FFF2-40B4-BE49-F238E27FC236}">
                <a16:creationId xmlns:a16="http://schemas.microsoft.com/office/drawing/2014/main" id="{4E1B5F86-A11D-0E5B-FAF3-F85C379A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2197100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77" name="Oval 21">
            <a:extLst>
              <a:ext uri="{FF2B5EF4-FFF2-40B4-BE49-F238E27FC236}">
                <a16:creationId xmlns:a16="http://schemas.microsoft.com/office/drawing/2014/main" id="{8E5ED74C-A10A-02DA-432D-EC40A4635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93925"/>
            <a:ext cx="60325" cy="460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78" name="Oval 22">
            <a:extLst>
              <a:ext uri="{FF2B5EF4-FFF2-40B4-BE49-F238E27FC236}">
                <a16:creationId xmlns:a16="http://schemas.microsoft.com/office/drawing/2014/main" id="{6AB9EFB1-AEFE-9260-BD7E-5442FD84B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06713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79" name="Oval 23">
            <a:extLst>
              <a:ext uri="{FF2B5EF4-FFF2-40B4-BE49-F238E27FC236}">
                <a16:creationId xmlns:a16="http://schemas.microsoft.com/office/drawing/2014/main" id="{61DE0AE3-0266-C175-2DEA-A728B75D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3028950"/>
            <a:ext cx="60325" cy="460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80" name="Line 24">
            <a:extLst>
              <a:ext uri="{FF2B5EF4-FFF2-40B4-BE49-F238E27FC236}">
                <a16:creationId xmlns:a16="http://schemas.microsoft.com/office/drawing/2014/main" id="{2D927BC2-2BA1-6E46-0172-8D8C67E1F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25" y="3054350"/>
            <a:ext cx="22225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81" name="Line 25">
            <a:extLst>
              <a:ext uri="{FF2B5EF4-FFF2-40B4-BE49-F238E27FC236}">
                <a16:creationId xmlns:a16="http://schemas.microsoft.com/office/drawing/2014/main" id="{21B084DF-E178-8110-3ECA-899AE6F9F9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3000" y="1643063"/>
            <a:ext cx="0" cy="1416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82" name="Line 26">
            <a:extLst>
              <a:ext uri="{FF2B5EF4-FFF2-40B4-BE49-F238E27FC236}">
                <a16:creationId xmlns:a16="http://schemas.microsoft.com/office/drawing/2014/main" id="{9C221A68-2B74-2FF0-680A-D11ACADC33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4238" y="1677988"/>
            <a:ext cx="250825" cy="3175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83" name="Oval 27">
            <a:extLst>
              <a:ext uri="{FF2B5EF4-FFF2-40B4-BE49-F238E27FC236}">
                <a16:creationId xmlns:a16="http://schemas.microsoft.com/office/drawing/2014/main" id="{44C9556E-D172-7D09-23C8-D0BDCC0D4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1649413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84" name="Oval 28">
            <a:extLst>
              <a:ext uri="{FF2B5EF4-FFF2-40B4-BE49-F238E27FC236}">
                <a16:creationId xmlns:a16="http://schemas.microsoft.com/office/drawing/2014/main" id="{519EE78E-EFC1-2F8A-1108-A3FF85049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3040063"/>
            <a:ext cx="60325" cy="460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7885" name="Oval 29">
            <a:extLst>
              <a:ext uri="{FF2B5EF4-FFF2-40B4-BE49-F238E27FC236}">
                <a16:creationId xmlns:a16="http://schemas.microsoft.com/office/drawing/2014/main" id="{D201EBC1-29AB-5E8F-3DFA-FBA6E5588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970088"/>
            <a:ext cx="60325" cy="460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84" name="Text Box 30">
            <a:extLst>
              <a:ext uri="{FF2B5EF4-FFF2-40B4-BE49-F238E27FC236}">
                <a16:creationId xmlns:a16="http://schemas.microsoft.com/office/drawing/2014/main" id="{11A5AEBD-BD0B-DE69-E210-640317C90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14525"/>
            <a:ext cx="1730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b</a:t>
            </a:r>
          </a:p>
        </p:txBody>
      </p:sp>
      <p:graphicFrame>
        <p:nvGraphicFramePr>
          <p:cNvPr id="2050" name="Object 31">
            <a:extLst>
              <a:ext uri="{FF2B5EF4-FFF2-40B4-BE49-F238E27FC236}">
                <a16:creationId xmlns:a16="http://schemas.microsoft.com/office/drawing/2014/main" id="{45220F86-DC2B-1FAC-0FBF-C0FD264A5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5063" y="1408113"/>
          <a:ext cx="23812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1408113"/>
                        <a:ext cx="238125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2">
            <a:extLst>
              <a:ext uri="{FF2B5EF4-FFF2-40B4-BE49-F238E27FC236}">
                <a16:creationId xmlns:a16="http://schemas.microsoft.com/office/drawing/2014/main" id="{B8348338-0A67-959A-F4E7-45722BB28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3163888"/>
          <a:ext cx="2397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163888"/>
                        <a:ext cx="2397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5" name="Rectangle 33">
            <a:extLst>
              <a:ext uri="{FF2B5EF4-FFF2-40B4-BE49-F238E27FC236}">
                <a16:creationId xmlns:a16="http://schemas.microsoft.com/office/drawing/2014/main" id="{5997E44E-3964-4E7F-500E-455ADD20A16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蒸汽再热循环的定量计算</a:t>
            </a:r>
          </a:p>
        </p:txBody>
      </p:sp>
      <p:graphicFrame>
        <p:nvGraphicFramePr>
          <p:cNvPr id="377902" name="Object 46">
            <a:extLst>
              <a:ext uri="{FF2B5EF4-FFF2-40B4-BE49-F238E27FC236}">
                <a16:creationId xmlns:a16="http://schemas.microsoft.com/office/drawing/2014/main" id="{15C02454-A00D-C441-5A94-A7327DDEB501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5435600" y="1206500"/>
          <a:ext cx="33131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160" imgH="253800" progId="Equation.DSMT4">
                  <p:embed/>
                </p:oleObj>
              </mc:Choice>
              <mc:Fallback>
                <p:oleObj name="Equation" r:id="rId7" imgW="1460160" imgH="2538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206500"/>
                        <a:ext cx="33131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4" name="Object 48">
            <a:extLst>
              <a:ext uri="{FF2B5EF4-FFF2-40B4-BE49-F238E27FC236}">
                <a16:creationId xmlns:a16="http://schemas.microsoft.com/office/drawing/2014/main" id="{F2BF12F8-6282-9F29-0982-30846B0F5754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508625" y="1925638"/>
          <a:ext cx="18002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1000" imgH="228600" progId="Equation.DSMT4">
                  <p:embed/>
                </p:oleObj>
              </mc:Choice>
              <mc:Fallback>
                <p:oleObj name="Equation" r:id="rId9" imgW="711000" imgH="228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925638"/>
                        <a:ext cx="18002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6" name="Object 50">
            <a:extLst>
              <a:ext uri="{FF2B5EF4-FFF2-40B4-BE49-F238E27FC236}">
                <a16:creationId xmlns:a16="http://schemas.microsoft.com/office/drawing/2014/main" id="{C14D4AB5-6B5A-B421-CE57-8B5D82D75A76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435600" y="3222625"/>
          <a:ext cx="33845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62040" imgH="253800" progId="Equation.DSMT4">
                  <p:embed/>
                </p:oleObj>
              </mc:Choice>
              <mc:Fallback>
                <p:oleObj name="Equation" r:id="rId11" imgW="1562040" imgH="2538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222625"/>
                        <a:ext cx="33845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94" name="Text Box 38">
            <a:extLst>
              <a:ext uri="{FF2B5EF4-FFF2-40B4-BE49-F238E27FC236}">
                <a16:creationId xmlns:a16="http://schemas.microsoft.com/office/drawing/2014/main" id="{1FD26714-46BB-3166-4457-747464CAB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27793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吸热量：</a:t>
            </a:r>
          </a:p>
        </p:txBody>
      </p:sp>
      <p:sp>
        <p:nvSpPr>
          <p:cNvPr id="377896" name="Text Box 40">
            <a:extLst>
              <a:ext uri="{FF2B5EF4-FFF2-40B4-BE49-F238E27FC236}">
                <a16:creationId xmlns:a16="http://schemas.microsoft.com/office/drawing/2014/main" id="{0B2537AF-3683-959A-35E0-FBB887C52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99866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放热量：</a:t>
            </a:r>
          </a:p>
        </p:txBody>
      </p:sp>
      <p:sp>
        <p:nvSpPr>
          <p:cNvPr id="377898" name="Text Box 42">
            <a:extLst>
              <a:ext uri="{FF2B5EF4-FFF2-40B4-BE49-F238E27FC236}">
                <a16:creationId xmlns:a16="http://schemas.microsoft.com/office/drawing/2014/main" id="{6D644CEB-2CEF-CBC0-E744-333FCC502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790825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净功（忽略泵功）：</a:t>
            </a:r>
          </a:p>
        </p:txBody>
      </p:sp>
      <p:sp>
        <p:nvSpPr>
          <p:cNvPr id="377900" name="Text Box 44">
            <a:extLst>
              <a:ext uri="{FF2B5EF4-FFF2-40B4-BE49-F238E27FC236}">
                <a16:creationId xmlns:a16="http://schemas.microsoft.com/office/drawing/2014/main" id="{8AB775CF-7795-EA6F-F9DC-CDE41C895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1576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热效率：</a:t>
            </a:r>
          </a:p>
        </p:txBody>
      </p:sp>
      <p:graphicFrame>
        <p:nvGraphicFramePr>
          <p:cNvPr id="377908" name="Object 52">
            <a:extLst>
              <a:ext uri="{FF2B5EF4-FFF2-40B4-BE49-F238E27FC236}">
                <a16:creationId xmlns:a16="http://schemas.microsoft.com/office/drawing/2014/main" id="{79790ACC-F624-580A-2B58-C34E4B6CBACA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5148263" y="4014788"/>
          <a:ext cx="36004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06280" imgH="431640" progId="Equation.DSMT4">
                  <p:embed/>
                </p:oleObj>
              </mc:Choice>
              <mc:Fallback>
                <p:oleObj name="Equation" r:id="rId13" imgW="2006280" imgH="43164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014788"/>
                        <a:ext cx="36004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94" grpId="0" autoUpdateAnimBg="0"/>
      <p:bldP spid="377896" grpId="0" autoUpdateAnimBg="0"/>
      <p:bldP spid="377898" grpId="0" autoUpdateAnimBg="0"/>
      <p:bldP spid="3779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2">
            <a:extLst>
              <a:ext uri="{FF2B5EF4-FFF2-40B4-BE49-F238E27FC236}">
                <a16:creationId xmlns:a16="http://schemas.microsoft.com/office/drawing/2014/main" id="{4BE84C62-FED6-24AC-E38A-05968B23F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04913"/>
            <a:ext cx="381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3079" name="Text Box 3">
            <a:extLst>
              <a:ext uri="{FF2B5EF4-FFF2-40B4-BE49-F238E27FC236}">
                <a16:creationId xmlns:a16="http://schemas.microsoft.com/office/drawing/2014/main" id="{C47AF27B-7587-7FE1-FA95-AAE6E5919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3725863"/>
            <a:ext cx="173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3080" name="Text Box 4">
            <a:extLst>
              <a:ext uri="{FF2B5EF4-FFF2-40B4-BE49-F238E27FC236}">
                <a16:creationId xmlns:a16="http://schemas.microsoft.com/office/drawing/2014/main" id="{547FEEA2-5C68-7DB1-733F-F8ED77A37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338" y="1655763"/>
            <a:ext cx="173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6</a:t>
            </a:r>
          </a:p>
        </p:txBody>
      </p:sp>
      <p:sp>
        <p:nvSpPr>
          <p:cNvPr id="3081" name="Text Box 5">
            <a:extLst>
              <a:ext uri="{FF2B5EF4-FFF2-40B4-BE49-F238E27FC236}">
                <a16:creationId xmlns:a16="http://schemas.microsoft.com/office/drawing/2014/main" id="{003B9647-0A15-ADC5-5362-0D5341341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1884363"/>
            <a:ext cx="173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3082" name="Text Box 6">
            <a:extLst>
              <a:ext uri="{FF2B5EF4-FFF2-40B4-BE49-F238E27FC236}">
                <a16:creationId xmlns:a16="http://schemas.microsoft.com/office/drawing/2014/main" id="{83873A97-3526-D498-A525-415C53F9C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2457450"/>
            <a:ext cx="304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3083" name="Text Box 7">
            <a:extLst>
              <a:ext uri="{FF2B5EF4-FFF2-40B4-BE49-F238E27FC236}">
                <a16:creationId xmlns:a16="http://schemas.microsoft.com/office/drawing/2014/main" id="{55DA1E15-9D46-56EA-F15C-A760DA946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2982913"/>
            <a:ext cx="17303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3084" name="Text Box 8">
            <a:extLst>
              <a:ext uri="{FF2B5EF4-FFF2-40B4-BE49-F238E27FC236}">
                <a16:creationId xmlns:a16="http://schemas.microsoft.com/office/drawing/2014/main" id="{EE18F832-D940-3219-A01C-C643FAD9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1141413"/>
            <a:ext cx="173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376841" name="Line 9">
            <a:extLst>
              <a:ext uri="{FF2B5EF4-FFF2-40B4-BE49-F238E27FC236}">
                <a16:creationId xmlns:a16="http://schemas.microsoft.com/office/drawing/2014/main" id="{ABAC8162-66B2-039C-4FD7-3F2EB7FFA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075" y="1209675"/>
            <a:ext cx="0" cy="2501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42" name="Line 10">
            <a:extLst>
              <a:ext uri="{FF2B5EF4-FFF2-40B4-BE49-F238E27FC236}">
                <a16:creationId xmlns:a16="http://schemas.microsoft.com/office/drawing/2014/main" id="{C167DC86-29DA-FB57-15EA-425D339A9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" y="3711575"/>
            <a:ext cx="4321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43" name="Freeform 11">
            <a:extLst>
              <a:ext uri="{FF2B5EF4-FFF2-40B4-BE49-F238E27FC236}">
                <a16:creationId xmlns:a16="http://schemas.microsoft.com/office/drawing/2014/main" id="{14E904F2-4A67-C64E-72CD-337DDA2B98A5}"/>
              </a:ext>
            </a:extLst>
          </p:cNvPr>
          <p:cNvSpPr>
            <a:spLocks/>
          </p:cNvSpPr>
          <p:nvPr/>
        </p:nvSpPr>
        <p:spPr bwMode="auto">
          <a:xfrm>
            <a:off x="603250" y="1522413"/>
            <a:ext cx="4000500" cy="1771650"/>
          </a:xfrm>
          <a:custGeom>
            <a:avLst/>
            <a:gdLst/>
            <a:ahLst/>
            <a:cxnLst>
              <a:cxn ang="0">
                <a:pos x="0" y="2678"/>
              </a:cxn>
              <a:cxn ang="0">
                <a:pos x="720" y="1586"/>
              </a:cxn>
              <a:cxn ang="0">
                <a:pos x="1080" y="806"/>
              </a:cxn>
              <a:cxn ang="0">
                <a:pos x="1260" y="494"/>
              </a:cxn>
              <a:cxn ang="0">
                <a:pos x="1620" y="182"/>
              </a:cxn>
              <a:cxn ang="0">
                <a:pos x="1980" y="26"/>
              </a:cxn>
              <a:cxn ang="0">
                <a:pos x="2340" y="26"/>
              </a:cxn>
              <a:cxn ang="0">
                <a:pos x="2700" y="182"/>
              </a:cxn>
              <a:cxn ang="0">
                <a:pos x="3240" y="650"/>
              </a:cxn>
              <a:cxn ang="0">
                <a:pos x="3780" y="1430"/>
              </a:cxn>
              <a:cxn ang="0">
                <a:pos x="4320" y="2054"/>
              </a:cxn>
              <a:cxn ang="0">
                <a:pos x="4860" y="2522"/>
              </a:cxn>
              <a:cxn ang="0">
                <a:pos x="5220" y="2678"/>
              </a:cxn>
            </a:cxnLst>
            <a:rect l="0" t="0" r="r" b="b"/>
            <a:pathLst>
              <a:path w="5220" h="2678">
                <a:moveTo>
                  <a:pt x="0" y="2678"/>
                </a:moveTo>
                <a:cubicBezTo>
                  <a:pt x="270" y="2288"/>
                  <a:pt x="540" y="1898"/>
                  <a:pt x="720" y="1586"/>
                </a:cubicBezTo>
                <a:cubicBezTo>
                  <a:pt x="900" y="1274"/>
                  <a:pt x="990" y="988"/>
                  <a:pt x="1080" y="806"/>
                </a:cubicBezTo>
                <a:cubicBezTo>
                  <a:pt x="1170" y="624"/>
                  <a:pt x="1170" y="598"/>
                  <a:pt x="1260" y="494"/>
                </a:cubicBezTo>
                <a:cubicBezTo>
                  <a:pt x="1350" y="390"/>
                  <a:pt x="1500" y="260"/>
                  <a:pt x="1620" y="182"/>
                </a:cubicBezTo>
                <a:cubicBezTo>
                  <a:pt x="1740" y="104"/>
                  <a:pt x="1860" y="52"/>
                  <a:pt x="1980" y="26"/>
                </a:cubicBezTo>
                <a:cubicBezTo>
                  <a:pt x="2100" y="0"/>
                  <a:pt x="2220" y="0"/>
                  <a:pt x="2340" y="26"/>
                </a:cubicBezTo>
                <a:cubicBezTo>
                  <a:pt x="2460" y="52"/>
                  <a:pt x="2550" y="78"/>
                  <a:pt x="2700" y="182"/>
                </a:cubicBezTo>
                <a:cubicBezTo>
                  <a:pt x="2850" y="286"/>
                  <a:pt x="3060" y="442"/>
                  <a:pt x="3240" y="650"/>
                </a:cubicBezTo>
                <a:cubicBezTo>
                  <a:pt x="3420" y="858"/>
                  <a:pt x="3600" y="1196"/>
                  <a:pt x="3780" y="1430"/>
                </a:cubicBezTo>
                <a:cubicBezTo>
                  <a:pt x="3960" y="1664"/>
                  <a:pt x="4140" y="1872"/>
                  <a:pt x="4320" y="2054"/>
                </a:cubicBezTo>
                <a:cubicBezTo>
                  <a:pt x="4500" y="2236"/>
                  <a:pt x="4710" y="2418"/>
                  <a:pt x="4860" y="2522"/>
                </a:cubicBezTo>
                <a:cubicBezTo>
                  <a:pt x="5010" y="2626"/>
                  <a:pt x="5115" y="2652"/>
                  <a:pt x="5220" y="2678"/>
                </a:cubicBezTo>
              </a:path>
            </a:pathLst>
          </a:cu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44" name="Line 12">
            <a:extLst>
              <a:ext uri="{FF2B5EF4-FFF2-40B4-BE49-F238E27FC236}">
                <a16:creationId xmlns:a16="http://schemas.microsoft.com/office/drawing/2014/main" id="{CA92930A-29A3-8157-7BFF-713AD1D04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963" y="2982913"/>
            <a:ext cx="278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45" name="Line 13">
            <a:extLst>
              <a:ext uri="{FF2B5EF4-FFF2-40B4-BE49-F238E27FC236}">
                <a16:creationId xmlns:a16="http://schemas.microsoft.com/office/drawing/2014/main" id="{409A52F3-C448-1565-AED8-D8A43E9ACC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0613" y="1582738"/>
            <a:ext cx="0" cy="1401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46" name="Line 14">
            <a:extLst>
              <a:ext uri="{FF2B5EF4-FFF2-40B4-BE49-F238E27FC236}">
                <a16:creationId xmlns:a16="http://schemas.microsoft.com/office/drawing/2014/main" id="{42FD91D1-FDC0-8A2F-B521-36135BA991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2141538"/>
            <a:ext cx="1854200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47" name="Line 15">
            <a:extLst>
              <a:ext uri="{FF2B5EF4-FFF2-40B4-BE49-F238E27FC236}">
                <a16:creationId xmlns:a16="http://schemas.microsoft.com/office/drawing/2014/main" id="{C22CC615-A180-8CB2-8690-8D8D970AA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663" y="2844800"/>
            <a:ext cx="0" cy="133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48" name="Line 16">
            <a:extLst>
              <a:ext uri="{FF2B5EF4-FFF2-40B4-BE49-F238E27FC236}">
                <a16:creationId xmlns:a16="http://schemas.microsoft.com/office/drawing/2014/main" id="{F0BF62B0-D138-9E6A-809E-DB06E4BAC1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963" y="2130425"/>
            <a:ext cx="544512" cy="723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49" name="Line 17">
            <a:extLst>
              <a:ext uri="{FF2B5EF4-FFF2-40B4-BE49-F238E27FC236}">
                <a16:creationId xmlns:a16="http://schemas.microsoft.com/office/drawing/2014/main" id="{ACA536BF-21B7-D28C-468E-9CC00C8FA8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0563" y="1592263"/>
            <a:ext cx="392112" cy="555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50" name="Oval 18">
            <a:extLst>
              <a:ext uri="{FF2B5EF4-FFF2-40B4-BE49-F238E27FC236}">
                <a16:creationId xmlns:a16="http://schemas.microsoft.com/office/drawing/2014/main" id="{BAF547AD-1599-18B2-4D9D-2CDE7BC0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25" y="2955925"/>
            <a:ext cx="60325" cy="460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51" name="Oval 19">
            <a:extLst>
              <a:ext uri="{FF2B5EF4-FFF2-40B4-BE49-F238E27FC236}">
                <a16:creationId xmlns:a16="http://schemas.microsoft.com/office/drawing/2014/main" id="{F8F78860-7595-718F-AD86-538FB8503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1566863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52" name="Oval 20">
            <a:extLst>
              <a:ext uri="{FF2B5EF4-FFF2-40B4-BE49-F238E27FC236}">
                <a16:creationId xmlns:a16="http://schemas.microsoft.com/office/drawing/2014/main" id="{FC0FD69D-AC09-7EAD-80AF-3CA7B9AB8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117725"/>
            <a:ext cx="60325" cy="460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53" name="Oval 21">
            <a:extLst>
              <a:ext uri="{FF2B5EF4-FFF2-40B4-BE49-F238E27FC236}">
                <a16:creationId xmlns:a16="http://schemas.microsoft.com/office/drawing/2014/main" id="{68C64687-D0E6-DDE6-9CA8-61107D93D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116138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54" name="Oval 22">
            <a:extLst>
              <a:ext uri="{FF2B5EF4-FFF2-40B4-BE49-F238E27FC236}">
                <a16:creationId xmlns:a16="http://schemas.microsoft.com/office/drawing/2014/main" id="{5C0F4BB9-9116-B44D-99DC-B2B395E8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2828925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55" name="Oval 23">
            <a:extLst>
              <a:ext uri="{FF2B5EF4-FFF2-40B4-BE49-F238E27FC236}">
                <a16:creationId xmlns:a16="http://schemas.microsoft.com/office/drawing/2014/main" id="{13F47F39-9A6C-AA44-AE0C-47C9B1DB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2949575"/>
            <a:ext cx="60325" cy="476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56" name="Line 24">
            <a:extLst>
              <a:ext uri="{FF2B5EF4-FFF2-40B4-BE49-F238E27FC236}">
                <a16:creationId xmlns:a16="http://schemas.microsoft.com/office/drawing/2014/main" id="{0D11F8DD-0C33-2582-6490-5D2A4C3AE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000" y="2976563"/>
            <a:ext cx="22225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57" name="Line 25">
            <a:extLst>
              <a:ext uri="{FF2B5EF4-FFF2-40B4-BE49-F238E27FC236}">
                <a16:creationId xmlns:a16="http://schemas.microsoft.com/office/drawing/2014/main" id="{E787B50A-4D45-8882-0D24-324810812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9375" y="1565275"/>
            <a:ext cx="0" cy="1416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58" name="Line 26">
            <a:extLst>
              <a:ext uri="{FF2B5EF4-FFF2-40B4-BE49-F238E27FC236}">
                <a16:creationId xmlns:a16="http://schemas.microsoft.com/office/drawing/2014/main" id="{FE456D68-52ED-8428-17A6-35D158D551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0613" y="1600200"/>
            <a:ext cx="250825" cy="3175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59" name="Oval 27">
            <a:extLst>
              <a:ext uri="{FF2B5EF4-FFF2-40B4-BE49-F238E27FC236}">
                <a16:creationId xmlns:a16="http://schemas.microsoft.com/office/drawing/2014/main" id="{849A34E1-DA13-6B3C-FF65-0DA050677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1571625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60" name="Oval 28">
            <a:extLst>
              <a:ext uri="{FF2B5EF4-FFF2-40B4-BE49-F238E27FC236}">
                <a16:creationId xmlns:a16="http://schemas.microsoft.com/office/drawing/2014/main" id="{0F005F78-4A56-A89D-A1BF-4D5B27F67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962275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6861" name="Oval 29">
            <a:extLst>
              <a:ext uri="{FF2B5EF4-FFF2-40B4-BE49-F238E27FC236}">
                <a16:creationId xmlns:a16="http://schemas.microsoft.com/office/drawing/2014/main" id="{BE966BB4-EDE0-6814-6BFF-62D9F619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1892300"/>
            <a:ext cx="60325" cy="460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06" name="Text Box 30">
            <a:extLst>
              <a:ext uri="{FF2B5EF4-FFF2-40B4-BE49-F238E27FC236}">
                <a16:creationId xmlns:a16="http://schemas.microsoft.com/office/drawing/2014/main" id="{CD81F524-C79D-AD8E-1A34-ABDBEFEA1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1836738"/>
            <a:ext cx="173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b</a:t>
            </a:r>
          </a:p>
        </p:txBody>
      </p:sp>
      <p:graphicFrame>
        <p:nvGraphicFramePr>
          <p:cNvPr id="3074" name="Object 31">
            <a:extLst>
              <a:ext uri="{FF2B5EF4-FFF2-40B4-BE49-F238E27FC236}">
                <a16:creationId xmlns:a16="http://schemas.microsoft.com/office/drawing/2014/main" id="{4741D7F6-B6D3-7906-EF45-60EF45323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1438" y="1330325"/>
          <a:ext cx="238125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1330325"/>
                        <a:ext cx="238125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2">
            <a:extLst>
              <a:ext uri="{FF2B5EF4-FFF2-40B4-BE49-F238E27FC236}">
                <a16:creationId xmlns:a16="http://schemas.microsoft.com/office/drawing/2014/main" id="{18668D2F-C65A-451E-D23F-DBE089000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2075" y="3086100"/>
          <a:ext cx="2397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3086100"/>
                        <a:ext cx="2397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7" name="Rectangle 33">
            <a:extLst>
              <a:ext uri="{FF2B5EF4-FFF2-40B4-BE49-F238E27FC236}">
                <a16:creationId xmlns:a16="http://schemas.microsoft.com/office/drawing/2014/main" id="{CA0866B6-2716-81DE-1A9A-85D83147B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蒸汽再热循环的</a:t>
            </a:r>
            <a:r>
              <a:rPr kumimoji="1"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热效率是否增加？</a:t>
            </a:r>
          </a:p>
        </p:txBody>
      </p:sp>
      <p:graphicFrame>
        <p:nvGraphicFramePr>
          <p:cNvPr id="3076" name="Object 41">
            <a:extLst>
              <a:ext uri="{FF2B5EF4-FFF2-40B4-BE49-F238E27FC236}">
                <a16:creationId xmlns:a16="http://schemas.microsoft.com/office/drawing/2014/main" id="{0BAF7E90-F031-BAEC-4DC9-2389B9C3E3AD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492500" y="3078163"/>
          <a:ext cx="331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078163"/>
                        <a:ext cx="3317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68" name="Rectangle 36">
            <a:extLst>
              <a:ext uri="{FF2B5EF4-FFF2-40B4-BE49-F238E27FC236}">
                <a16:creationId xmlns:a16="http://schemas.microsoft.com/office/drawing/2014/main" id="{F1C33D3C-970F-F65C-3037-2FE33197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917575"/>
            <a:ext cx="403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  </a:t>
            </a:r>
            <a:r>
              <a:rPr kumimoji="1" lang="zh-CN" altLang="en-US" sz="2800" b="1">
                <a:effectLst/>
                <a:ea typeface="华文仿宋" panose="02010600040101010101" pitchFamily="2" charset="-122"/>
              </a:rPr>
              <a:t>再热循环本身</a:t>
            </a:r>
            <a:r>
              <a:rPr kumimoji="1" lang="zh-CN" altLang="en-US" sz="28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不一定</a:t>
            </a:r>
            <a:r>
              <a:rPr kumimoji="1" lang="zh-CN" altLang="en-US" sz="2800" b="1">
                <a:effectLst/>
                <a:ea typeface="华文仿宋" panose="02010600040101010101" pitchFamily="2" charset="-122"/>
              </a:rPr>
              <a:t>提高循环热效率</a:t>
            </a:r>
          </a:p>
        </p:txBody>
      </p:sp>
      <p:sp>
        <p:nvSpPr>
          <p:cNvPr id="376869" name="Rectangle 37">
            <a:extLst>
              <a:ext uri="{FF2B5EF4-FFF2-40B4-BE49-F238E27FC236}">
                <a16:creationId xmlns:a16="http://schemas.microsoft.com/office/drawing/2014/main" id="{9CB6AB1E-C469-1669-AC73-B44FF447A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925638"/>
            <a:ext cx="3014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800" b="1"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 </a:t>
            </a:r>
            <a:r>
              <a:rPr kumimoji="1" lang="en-US" altLang="zh-CN" sz="2800" b="1">
                <a:solidFill>
                  <a:srgbClr val="FF33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与再热压力有关</a:t>
            </a:r>
          </a:p>
        </p:txBody>
      </p:sp>
      <p:sp>
        <p:nvSpPr>
          <p:cNvPr id="376870" name="Text Box 38">
            <a:extLst>
              <a:ext uri="{FF2B5EF4-FFF2-40B4-BE49-F238E27FC236}">
                <a16:creationId xmlns:a16="http://schemas.microsoft.com/office/drawing/2014/main" id="{CAEDDC15-F49B-486E-5A98-DF0468173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646363"/>
            <a:ext cx="3825875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kumimoji="1" lang="en-US" altLang="zh-CN" sz="2800" b="1">
                <a:solidFill>
                  <a:srgbClr val="FF33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8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x</a:t>
            </a:r>
            <a:r>
              <a:rPr kumimoji="1" lang="en-US" altLang="zh-CN" sz="2800" b="1" baseline="-25000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2</a:t>
            </a:r>
            <a:r>
              <a:rPr kumimoji="1" lang="zh-CN" altLang="en-US" sz="2800" b="1">
                <a:effectLst/>
                <a:ea typeface="华文仿宋" panose="02010600040101010101" pitchFamily="2" charset="-122"/>
              </a:rPr>
              <a:t>升高</a:t>
            </a:r>
            <a:r>
              <a:rPr kumimoji="1" lang="en-US" altLang="zh-CN" sz="2800" b="1">
                <a:effectLst/>
                <a:ea typeface="华文仿宋" panose="02010600040101010101" pitchFamily="2" charset="-122"/>
              </a:rPr>
              <a:t>,</a:t>
            </a:r>
            <a:r>
              <a:rPr kumimoji="1" lang="zh-CN" altLang="en-US" sz="2800" b="1">
                <a:effectLst/>
                <a:ea typeface="华文仿宋" panose="02010600040101010101" pitchFamily="2" charset="-122"/>
              </a:rPr>
              <a:t>给提高初压创造了条件，选取再热压力合适，一般采用一次再热可使热效率提高</a:t>
            </a:r>
            <a:r>
              <a:rPr kumimoji="1" lang="en-US" altLang="zh-CN" sz="28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2</a:t>
            </a:r>
            <a:r>
              <a:rPr kumimoji="1" lang="zh-CN" altLang="en-US" sz="28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％～</a:t>
            </a:r>
            <a:r>
              <a:rPr kumimoji="1" lang="en-US" altLang="zh-CN" sz="28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3.5</a:t>
            </a:r>
            <a:r>
              <a:rPr kumimoji="1" lang="zh-CN" altLang="en-US" sz="28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％</a:t>
            </a:r>
            <a:r>
              <a:rPr kumimoji="1" lang="zh-CN" altLang="en-US" sz="2800" b="1">
                <a:effectLst/>
                <a:ea typeface="华文仿宋" panose="02010600040101010101" pitchFamily="2" charset="-122"/>
              </a:rPr>
              <a:t>。</a:t>
            </a:r>
          </a:p>
        </p:txBody>
      </p:sp>
      <p:graphicFrame>
        <p:nvGraphicFramePr>
          <p:cNvPr id="3077" name="Object 43">
            <a:extLst>
              <a:ext uri="{FF2B5EF4-FFF2-40B4-BE49-F238E27FC236}">
                <a16:creationId xmlns:a16="http://schemas.microsoft.com/office/drawing/2014/main" id="{56FAD5F1-54D5-DCD5-08F4-8F0FAA5A58C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68313" y="3941763"/>
          <a:ext cx="40322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06280" imgH="431640" progId="Equation.DSMT4">
                  <p:embed/>
                </p:oleObj>
              </mc:Choice>
              <mc:Fallback>
                <p:oleObj name="Equation" r:id="rId9" imgW="2006280" imgH="4316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41763"/>
                        <a:ext cx="403225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79" name="Rectangle 47">
            <a:extLst>
              <a:ext uri="{FF2B5EF4-FFF2-40B4-BE49-F238E27FC236}">
                <a16:creationId xmlns:a16="http://schemas.microsoft.com/office/drawing/2014/main" id="{79E2BB28-7D89-A3D0-0042-BE69FBA5A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2145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  <a:effectLst/>
              </a:rPr>
              <a:t>A</a:t>
            </a:r>
            <a:endParaRPr kumimoji="1" lang="en-US" altLang="zh-CN" sz="2400" b="1">
              <a:solidFill>
                <a:srgbClr val="FF0000"/>
              </a:solidFill>
              <a:effectLst/>
            </a:endParaRPr>
          </a:p>
        </p:txBody>
      </p:sp>
      <p:sp>
        <p:nvSpPr>
          <p:cNvPr id="376880" name="Rectangle 48">
            <a:extLst>
              <a:ext uri="{FF2B5EF4-FFF2-40B4-BE49-F238E27FC236}">
                <a16:creationId xmlns:a16="http://schemas.microsoft.com/office/drawing/2014/main" id="{7B761B02-731B-3ED8-79EC-19421A10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2145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  <a:effectLst/>
              </a:rPr>
              <a:t>B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68" grpId="0"/>
      <p:bldP spid="376879" grpId="0"/>
      <p:bldP spid="3768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4|8.7|1.8|2.5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43.3|6.7|4.1|2|7.1|1.5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tempelate">
  <a:themeElements>
    <a:clrScheme name="tempelat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tempelate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tempelat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elat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elat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elate">
  <a:themeElements>
    <a:clrScheme name="1_tempelat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1_tempelate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1_tempelat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elat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elat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工程热力学课件模板 - 副本</Template>
  <TotalTime>9629</TotalTime>
  <Words>158</Words>
  <Application>Microsoft Office PowerPoint</Application>
  <PresentationFormat>自定义</PresentationFormat>
  <Paragraphs>53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Times New Roman</vt:lpstr>
      <vt:lpstr>华文中宋</vt:lpstr>
      <vt:lpstr>方正舒体</vt:lpstr>
      <vt:lpstr>黑体</vt:lpstr>
      <vt:lpstr>Wingdings</vt:lpstr>
      <vt:lpstr>华文琥珀</vt:lpstr>
      <vt:lpstr>华文仿宋</vt:lpstr>
      <vt:lpstr>Blackoak Std</vt:lpstr>
      <vt:lpstr>宋体</vt:lpstr>
      <vt:lpstr>Verdana</vt:lpstr>
      <vt:lpstr>tempelate</vt:lpstr>
      <vt:lpstr>1_tempelate</vt:lpstr>
      <vt:lpstr>MathType 7.0 Equation</vt:lpstr>
      <vt:lpstr>提高循环热效率的途径</vt:lpstr>
      <vt:lpstr>10-2   再热循环(reheat)</vt:lpstr>
      <vt:lpstr>蒸汽再热循环的定量计算</vt:lpstr>
      <vt:lpstr>蒸汽再热循环的热效率是否增加？</vt:lpstr>
    </vt:vector>
  </TitlesOfParts>
  <Company>Tsinghua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清华（TH）系列绿色制冷剂 TH  Series Of Environment-Friendly Refrigerants</dc:title>
  <dc:creator>dyy</dc:creator>
  <cp:lastModifiedBy>崇浩 唐</cp:lastModifiedBy>
  <cp:revision>700</cp:revision>
  <dcterms:created xsi:type="dcterms:W3CDTF">1999-06-28T01:28:23Z</dcterms:created>
  <dcterms:modified xsi:type="dcterms:W3CDTF">2025-08-21T09:28:10Z</dcterms:modified>
</cp:coreProperties>
</file>