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63" r:id="rId2"/>
  </p:sldMasterIdLst>
  <p:notesMasterIdLst>
    <p:notesMasterId r:id="rId15"/>
  </p:notesMasterIdLst>
  <p:handoutMasterIdLst>
    <p:handoutMasterId r:id="rId16"/>
  </p:handoutMasterIdLst>
  <p:sldIdLst>
    <p:sldId id="697" r:id="rId3"/>
    <p:sldId id="696" r:id="rId4"/>
    <p:sldId id="698" r:id="rId5"/>
    <p:sldId id="706" r:id="rId6"/>
    <p:sldId id="699" r:id="rId7"/>
    <p:sldId id="700" r:id="rId8"/>
    <p:sldId id="499" r:id="rId9"/>
    <p:sldId id="707" r:id="rId10"/>
    <p:sldId id="701" r:id="rId11"/>
    <p:sldId id="702" r:id="rId12"/>
    <p:sldId id="703" r:id="rId13"/>
    <p:sldId id="708" r:id="rId14"/>
  </p:sldIdLst>
  <p:sldSz cx="9144000" cy="514826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FFFF"/>
    <a:srgbClr val="99FFCC"/>
    <a:srgbClr val="CCFFCC"/>
    <a:srgbClr val="33CCFF"/>
    <a:srgbClr val="00FF00"/>
    <a:srgbClr val="FF3300"/>
    <a:srgbClr val="FFFF66"/>
    <a:srgbClr val="00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94655" autoAdjust="0"/>
  </p:normalViewPr>
  <p:slideViewPr>
    <p:cSldViewPr>
      <p:cViewPr varScale="1">
        <p:scale>
          <a:sx n="106" d="100"/>
          <a:sy n="106" d="100"/>
        </p:scale>
        <p:origin x="773" y="62"/>
      </p:cViewPr>
      <p:guideLst>
        <p:guide orient="horz" pos="162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notesViewPr>
    <p:cSldViewPr>
      <p:cViewPr varScale="1">
        <p:scale>
          <a:sx n="47" d="100"/>
          <a:sy n="47" d="100"/>
        </p:scale>
        <p:origin x="-2142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170" name="Rectangle 2">
            <a:extLst>
              <a:ext uri="{FF2B5EF4-FFF2-40B4-BE49-F238E27FC236}">
                <a16:creationId xmlns:a16="http://schemas.microsoft.com/office/drawing/2014/main" id="{D208B610-EB5C-58D6-3E45-1AA43BB71E7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kumimoji="1" sz="1300" b="0"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7171" name="Rectangle 3">
            <a:extLst>
              <a:ext uri="{FF2B5EF4-FFF2-40B4-BE49-F238E27FC236}">
                <a16:creationId xmlns:a16="http://schemas.microsoft.com/office/drawing/2014/main" id="{ABC109B1-D0EC-4B81-C505-B0EE25A9273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1" sz="1300" b="0"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7172" name="Rectangle 4">
            <a:extLst>
              <a:ext uri="{FF2B5EF4-FFF2-40B4-BE49-F238E27FC236}">
                <a16:creationId xmlns:a16="http://schemas.microsoft.com/office/drawing/2014/main" id="{DDF82B5C-C6BE-C57B-234F-61480C3ACF1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kumimoji="1" sz="1300" b="0"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7173" name="Rectangle 5">
            <a:extLst>
              <a:ext uri="{FF2B5EF4-FFF2-40B4-BE49-F238E27FC236}">
                <a16:creationId xmlns:a16="http://schemas.microsoft.com/office/drawing/2014/main" id="{CB017687-258B-AE2F-BF82-8E0184A541F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1" sz="1300" b="0">
                <a:ea typeface="宋体" panose="02010600030101010101" pitchFamily="2" charset="-122"/>
              </a:defRPr>
            </a:lvl1pPr>
          </a:lstStyle>
          <a:p>
            <a:fld id="{B58E2860-7E46-49B8-AA0C-BA0D0B48EA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03C9F30-9B3F-7E1B-A5FD-DE1E3091110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>
            <a:lvl1pPr defTabSz="990600">
              <a:defRPr kumimoji="1" sz="1300"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85FAC9C-8E48-6C47-5984-FAD4EC4ED64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>
            <a:lvl1pPr algn="r" defTabSz="990600">
              <a:defRPr kumimoji="1" sz="1300"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76CCFD0C-0B83-6B14-425D-2B3EACC7263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42875" y="768350"/>
            <a:ext cx="68135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95A0798E-1FDE-7AC6-5FDF-DBB32F52D2C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16F54EE5-D3F5-99C9-4B72-FEA96772BC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kumimoji="1" sz="1300"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2709EA13-9BD6-163A-326D-8EFBDF48C7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1" sz="1300">
                <a:ea typeface="宋体" panose="02010600030101010101" pitchFamily="2" charset="-122"/>
              </a:defRPr>
            </a:lvl1pPr>
          </a:lstStyle>
          <a:p>
            <a:fld id="{9341A2FB-3BC8-47AC-A505-65A2464723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49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7825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4783D70-20DF-4E80-EAA9-D7290F50A2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5C74D2-94AB-4907-B11F-AABD9D364D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370226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E93F952-DA49-D768-464E-5A4AEAABF8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C0A1FE-E0CB-4386-9485-C6BF921BA7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20903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393700"/>
            <a:ext cx="2057400" cy="43354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93700"/>
            <a:ext cx="6019800" cy="43354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0EBCC58-FCB5-F6AA-3633-C203AAD7C3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1FA710-F0B7-473E-A6F2-B546D5550D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407633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49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7825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8A6A047-46C4-20FB-527D-EEA247A8CF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B77B3F-538C-4D08-8A01-A29EA5DDF3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27746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1738"/>
            <a:ext cx="8229600" cy="3397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DD7197-42ED-BB2B-4941-1F0A62DE34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06D63D-70D5-4347-BFC5-33532CEAD6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16620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F917136-7EDC-51FC-5C50-5B5D2A1B5F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499907-ACD9-4A06-AA3D-DBDEF274BD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65011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1738"/>
            <a:ext cx="4038600" cy="3397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1738"/>
            <a:ext cx="4038600" cy="339725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3080F71-15FE-6D27-72AF-53C5D79543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40F29F-98F7-4C36-9712-1F039BCAB2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710566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2589D9-D171-F748-5874-3CEA4A06F6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E54724-7715-46B1-8CC6-AAA11B60D5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922747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1947A59-AF47-7835-A68A-F1D31E0243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015B72-7BA8-4E73-B38E-CB98E9374F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531839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B072E42-65AC-F076-BFB5-F73A1D8DBB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4EFEA7-CC38-4AA0-8123-A74CB3D1F2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687158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110D87-D3FF-44E4-A0B9-F68BA9CFB1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5FA7BD-2299-4DBE-B866-D3A68D209B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08914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AA82448-BC18-82E6-28EC-B328A56DF0D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8EE1B3-7BF5-47C9-8D3A-50A722AE73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4517439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B456E4C-3737-C856-59AE-8416980964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C8B6ED-BF41-4B0E-A30F-4EE53CC00E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36219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1738"/>
            <a:ext cx="8229600" cy="33972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15ECDE5-1BFE-EA96-7207-E35223C40A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7DE29A-E2DD-4F1F-96D3-64A4689CFB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50995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9261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926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96AF0B8-3AA9-846D-AF1A-D5AA45515E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44335-0869-484E-8C27-58BDA0CB32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18728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722C70A-7622-A2F5-1870-7CF8CCB437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00834F-E918-4980-B44F-A24B337BBB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1180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065213"/>
            <a:ext cx="4038600" cy="366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065213"/>
            <a:ext cx="4038600" cy="3663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93A7A441-EBA1-DDFC-6C0A-6499212841F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DE393-5DF0-475A-9DA6-9401A74D04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56080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B555BBE-5453-6593-7AAC-6DD8EE7967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1B680D-652B-4C2B-B939-20DB516B37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548588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498A60E-4356-AA82-0EBB-52508BA8467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07F566-8791-47F9-88D5-98EF404DE1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822425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ADD07E7-7B58-E93D-E247-1A4222A2D0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D5ADD4-4EC9-4DF1-8838-C86F3B6E367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13160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AB364E8-EFA6-1CD0-3951-D89254C2BC8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27C2BC-C555-47A5-AC24-F9D8DDA32D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3372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0058E37-A56C-BF9D-8A4D-6390CC5AF9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380CE4-1836-4605-9900-F84DF862F7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03158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Text Box 2">
            <a:extLst>
              <a:ext uri="{FF2B5EF4-FFF2-40B4-BE49-F238E27FC236}">
                <a16:creationId xmlns:a16="http://schemas.microsoft.com/office/drawing/2014/main" id="{C1FC37D4-E323-73A3-6E87-D9C32C967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64113"/>
            <a:ext cx="9109075" cy="27463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91453" tIns="45727" rIns="91453" bIns="45727">
            <a:spAutoFit/>
          </a:bodyPr>
          <a:lstStyle/>
          <a:p>
            <a:pPr algn="ctr">
              <a:defRPr/>
            </a:pPr>
            <a:r>
              <a:rPr kumimoji="1" lang="zh-CN" altLang="en-US" sz="1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热流科学与工程教育部重点实验室</a:t>
            </a:r>
            <a:r>
              <a:rPr kumimoji="1" lang="zh-CN" altLang="en-US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kumimoji="1" lang="en-US" altLang="zh-CN" sz="1000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 Laboratory of Thermo-Fluid Science and Engineering of MOE</a:t>
            </a:r>
            <a:r>
              <a:rPr kumimoji="1" lang="en-US" altLang="zh-CN" i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0C96CCF-E983-A7DF-E9BB-254EE03BF432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60363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251C2FFC-D1B7-C786-12AD-991E25DA7406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360363"/>
            <a:ext cx="8569325" cy="4572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4F72CEF4-66FF-97D4-C0F1-804A15A178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5213"/>
            <a:ext cx="82296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D95E56AF-0CB9-732B-8847-0E50F1EE89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393700"/>
            <a:ext cx="7800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7FF1A8B5-46E3-A64F-8797-AA0EA1C9ECD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4978400"/>
            <a:ext cx="21336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36F635FB-8519-45C7-8BBE-5E646B6D74F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79944" name="Line 8">
            <a:extLst>
              <a:ext uri="{FF2B5EF4-FFF2-40B4-BE49-F238E27FC236}">
                <a16:creationId xmlns:a16="http://schemas.microsoft.com/office/drawing/2014/main" id="{3AC4B6D2-1F9B-C46B-7A77-035AD0DEB78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953000"/>
            <a:ext cx="9145588" cy="0"/>
          </a:xfrm>
          <a:prstGeom prst="line">
            <a:avLst/>
          </a:prstGeom>
          <a:noFill/>
          <a:ln w="50800" cmpd="thickThin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WordArt 9">
            <a:extLst>
              <a:ext uri="{FF2B5EF4-FFF2-40B4-BE49-F238E27FC236}">
                <a16:creationId xmlns:a16="http://schemas.microsoft.com/office/drawing/2014/main" id="{A72ED558-459A-A41D-E2BC-A81930A0E6F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7608888" y="19050"/>
            <a:ext cx="1422400" cy="182563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3120"/>
              </a:avLst>
            </a:prstTxWarp>
          </a:bodyPr>
          <a:lstStyle/>
          <a:p>
            <a:pPr algn="ctr"/>
            <a:r>
              <a:rPr lang="zh-CN" altLang="en-US" sz="3600" kern="10" spc="720" normalizeH="1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006FDE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工程热力学</a:t>
            </a:r>
          </a:p>
        </p:txBody>
      </p:sp>
      <p:sp>
        <p:nvSpPr>
          <p:cNvPr id="679946" name="Rectangle 10">
            <a:extLst>
              <a:ext uri="{FF2B5EF4-FFF2-40B4-BE49-F238E27FC236}">
                <a16:creationId xmlns:a16="http://schemas.microsoft.com/office/drawing/2014/main" id="{CAB986A4-5E29-09E5-C735-3E46AE6C9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763" y="190500"/>
            <a:ext cx="16462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8100" dir="162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800" i="1">
                <a:solidFill>
                  <a:srgbClr val="77B7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Engineering Thermodynamics</a:t>
            </a:r>
          </a:p>
        </p:txBody>
      </p:sp>
      <p:sp>
        <p:nvSpPr>
          <p:cNvPr id="679947" name="Oval 11">
            <a:extLst>
              <a:ext uri="{FF2B5EF4-FFF2-40B4-BE49-F238E27FC236}">
                <a16:creationId xmlns:a16="http://schemas.microsoft.com/office/drawing/2014/main" id="{698C3D0F-B777-8CC0-CE7C-857FF7F17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63" y="85725"/>
            <a:ext cx="319087" cy="30638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204" name="Picture 12" descr="红色">
            <a:extLst>
              <a:ext uri="{FF2B5EF4-FFF2-40B4-BE49-F238E27FC236}">
                <a16:creationId xmlns:a16="http://schemas.microsoft.com/office/drawing/2014/main" id="{6000AEEE-2DE8-ED02-91E4-A6C6712BA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88900"/>
            <a:ext cx="1069975" cy="306388"/>
          </a:xfrm>
          <a:prstGeom prst="rect">
            <a:avLst/>
          </a:prstGeom>
          <a:noFill/>
          <a:ln>
            <a:noFill/>
          </a:ln>
          <a:effectLst>
            <a:prstShdw prst="shdw17">
              <a:srgbClr val="003366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371FA3BD-7AAA-DC76-44C2-345CD3AE4F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0" y="2344738"/>
            <a:ext cx="8001000" cy="738187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54E2AA7-1CC3-A442-169C-511D204657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344738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2A3C6B5B-E336-B919-70D4-E65AABD6065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1627188" y="4832350"/>
            <a:ext cx="2133600" cy="127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8EFBF338-0C02-43D4-A69C-30831BB3164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681989" name="Rectangle 5">
            <a:extLst>
              <a:ext uri="{FF2B5EF4-FFF2-40B4-BE49-F238E27FC236}">
                <a16:creationId xmlns:a16="http://schemas.microsoft.com/office/drawing/2014/main" id="{AFF48567-2388-03C0-87B1-BF86CBC3D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4425950"/>
            <a:ext cx="3438525" cy="722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81990" name="Rectangle 6">
            <a:extLst>
              <a:ext uri="{FF2B5EF4-FFF2-40B4-BE49-F238E27FC236}">
                <a16:creationId xmlns:a16="http://schemas.microsoft.com/office/drawing/2014/main" id="{34DA1E76-AE83-47F7-D570-1CD49B2C4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113" y="4537075"/>
            <a:ext cx="698500" cy="523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81991" name="Picture 7" descr="蓝色">
            <a:extLst>
              <a:ext uri="{FF2B5EF4-FFF2-40B4-BE49-F238E27FC236}">
                <a16:creationId xmlns:a16="http://schemas.microsoft.com/office/drawing/2014/main" id="{260D35C2-62E8-3AF2-C799-55EE5916C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/>
          <a:srcRect r="70198"/>
          <a:stretch>
            <a:fillRect/>
          </a:stretch>
        </p:blipFill>
        <p:spPr bwMode="auto">
          <a:xfrm>
            <a:off x="496888" y="3708400"/>
            <a:ext cx="466725" cy="438150"/>
          </a:xfrm>
          <a:prstGeom prst="rect">
            <a:avLst/>
          </a:prstGeom>
          <a:noFill/>
          <a:effectLst>
            <a:outerShdw dist="17961" dir="2700000" algn="ctr" rotWithShape="0">
              <a:schemeClr val="bg2"/>
            </a:outerShdw>
          </a:effectLst>
        </p:spPr>
      </p:pic>
      <p:sp>
        <p:nvSpPr>
          <p:cNvPr id="681992" name="Text Box 8">
            <a:extLst>
              <a:ext uri="{FF2B5EF4-FFF2-40B4-BE49-F238E27FC236}">
                <a16:creationId xmlns:a16="http://schemas.microsoft.com/office/drawing/2014/main" id="{B242F2CB-CCC2-8C81-41E8-B8E6F530A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922713"/>
            <a:ext cx="21018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XI’AN JIAOTONG UNIVERSITY</a:t>
            </a:r>
          </a:p>
        </p:txBody>
      </p:sp>
      <p:pic>
        <p:nvPicPr>
          <p:cNvPr id="9225" name="Picture 9">
            <a:extLst>
              <a:ext uri="{FF2B5EF4-FFF2-40B4-BE49-F238E27FC236}">
                <a16:creationId xmlns:a16="http://schemas.microsoft.com/office/drawing/2014/main" id="{B193D29B-D197-2B0A-B8E4-7B6CBB75B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276725"/>
            <a:ext cx="4413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1994" name="Text Box 10">
            <a:extLst>
              <a:ext uri="{FF2B5EF4-FFF2-40B4-BE49-F238E27FC236}">
                <a16:creationId xmlns:a16="http://schemas.microsoft.com/office/drawing/2014/main" id="{F67558C4-FBCA-36A3-2051-802D07DCC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3708400"/>
            <a:ext cx="1404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西安交通大学</a:t>
            </a:r>
          </a:p>
        </p:txBody>
      </p:sp>
      <p:sp>
        <p:nvSpPr>
          <p:cNvPr id="681995" name="Text Box 11">
            <a:extLst>
              <a:ext uri="{FF2B5EF4-FFF2-40B4-BE49-F238E27FC236}">
                <a16:creationId xmlns:a16="http://schemas.microsoft.com/office/drawing/2014/main" id="{E6B96475-5D7F-294C-BA8F-201A8A846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288" y="4438650"/>
            <a:ext cx="32845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KEY LABORATORY OF THERMO-FLUID SCIENCE </a:t>
            </a: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&amp;</a:t>
            </a:r>
            <a:r>
              <a:rPr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ENGINEERING</a:t>
            </a: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MINISTRY OF EDUCATION </a:t>
            </a:r>
          </a:p>
        </p:txBody>
      </p:sp>
      <p:sp>
        <p:nvSpPr>
          <p:cNvPr id="681996" name="Text Box 12">
            <a:extLst>
              <a:ext uri="{FF2B5EF4-FFF2-40B4-BE49-F238E27FC236}">
                <a16:creationId xmlns:a16="http://schemas.microsoft.com/office/drawing/2014/main" id="{9D95E579-B161-BAA4-D5A7-DCE86569E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4224338"/>
            <a:ext cx="32766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热流科学与工程教育部重点实验室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4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3.wmf"/><Relationship Id="rId5" Type="http://schemas.openxmlformats.org/officeDocument/2006/relationships/image" Target="../media/image10.e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AutoShape 2">
            <a:extLst>
              <a:ext uri="{FF2B5EF4-FFF2-40B4-BE49-F238E27FC236}">
                <a16:creationId xmlns:a16="http://schemas.microsoft.com/office/drawing/2014/main" id="{B465BA84-FABF-7370-6B3F-32415E77AAC6}"/>
              </a:ext>
            </a:extLst>
          </p:cNvPr>
          <p:cNvSpPr>
            <a:spLocks/>
          </p:cNvSpPr>
          <p:nvPr/>
        </p:nvSpPr>
        <p:spPr bwMode="auto">
          <a:xfrm rot="16200000">
            <a:off x="4382294" y="-2221706"/>
            <a:ext cx="377825" cy="7777163"/>
          </a:xfrm>
          <a:prstGeom prst="rightBrace">
            <a:avLst>
              <a:gd name="adj1" fmla="val 171534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12E153A9-775F-A17D-E215-080A2A948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1855788"/>
            <a:ext cx="1819275" cy="4429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动力循环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918D7AD6-47F9-E4C9-406A-0A0419A64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0513" y="1855788"/>
            <a:ext cx="1412875" cy="4429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正循环</a:t>
            </a: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612EF022-C078-0B44-53F4-072EDDEEF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855788"/>
            <a:ext cx="1819275" cy="4429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solidFill>
                  <a:srgbClr val="FF3300"/>
                </a:solidFill>
                <a:ea typeface="华文仿宋" panose="02010600040101010101" pitchFamily="2" charset="-122"/>
              </a:rPr>
              <a:t>制冷循环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A6FF7740-9F24-DAF9-F0D0-AF6337C15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975" y="1001713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ea typeface="华文仿宋" panose="02010600040101010101" pitchFamily="2" charset="-122"/>
              </a:rPr>
              <a:t>热力循环</a:t>
            </a:r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4C153352-708F-76E1-94DD-B0D684E6B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05075"/>
            <a:ext cx="504825" cy="21621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热</a:t>
            </a:r>
          </a:p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泵</a:t>
            </a:r>
          </a:p>
          <a:p>
            <a:pPr algn="ctr" eaLnBrk="1" hangingPunct="1"/>
            <a:endParaRPr kumimoji="1" lang="en-US" altLang="zh-CN" sz="2400">
              <a:ea typeface="华文仿宋" panose="02010600040101010101" pitchFamily="2" charset="-122"/>
            </a:endParaRPr>
          </a:p>
        </p:txBody>
      </p:sp>
      <p:sp>
        <p:nvSpPr>
          <p:cNvPr id="10248" name="Rectangle 8">
            <a:extLst>
              <a:ext uri="{FF2B5EF4-FFF2-40B4-BE49-F238E27FC236}">
                <a16:creationId xmlns:a16="http://schemas.microsoft.com/office/drawing/2014/main" id="{AE97D8B6-0880-3073-7CD0-CD5AD27F2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2505075"/>
            <a:ext cx="504825" cy="21621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制</a:t>
            </a:r>
          </a:p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冷</a:t>
            </a:r>
          </a:p>
          <a:p>
            <a:pPr algn="ctr" eaLnBrk="1" hangingPunct="1"/>
            <a:endParaRPr kumimoji="1" lang="en-US" altLang="zh-CN" sz="2400">
              <a:ea typeface="华文仿宋" panose="02010600040101010101" pitchFamily="2" charset="-122"/>
            </a:endParaRP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B3538742-E4CF-C6AC-EBAC-F4436B659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2559050"/>
            <a:ext cx="504825" cy="21605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蒸</a:t>
            </a:r>
          </a:p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汽</a:t>
            </a:r>
          </a:p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动</a:t>
            </a:r>
          </a:p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力</a:t>
            </a:r>
          </a:p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循</a:t>
            </a:r>
          </a:p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环</a:t>
            </a:r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AC28F5A0-3B2C-0C86-BF1B-3ABB9EEDC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59050"/>
            <a:ext cx="504825" cy="21605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内</a:t>
            </a:r>
          </a:p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燃</a:t>
            </a:r>
          </a:p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机</a:t>
            </a:r>
          </a:p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循</a:t>
            </a:r>
          </a:p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环</a:t>
            </a:r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3CD40C8B-3664-A9F6-6FE2-0F204D8EC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0" y="1855788"/>
            <a:ext cx="1412875" cy="4429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逆循环</a:t>
            </a:r>
          </a:p>
        </p:txBody>
      </p: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C871895B-D0F6-34A4-40F2-61CB23984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559050"/>
            <a:ext cx="504825" cy="21605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燃</a:t>
            </a:r>
          </a:p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气</a:t>
            </a:r>
          </a:p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轮</a:t>
            </a:r>
          </a:p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机</a:t>
            </a:r>
          </a:p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循</a:t>
            </a:r>
          </a:p>
          <a:p>
            <a:pPr algn="ctr" eaLnBrk="1" hangingPunct="1"/>
            <a:r>
              <a:rPr kumimoji="1" lang="zh-CN" altLang="en-US" sz="2400">
                <a:ea typeface="华文仿宋" panose="02010600040101010101" pitchFamily="2" charset="-122"/>
              </a:rPr>
              <a:t>环</a:t>
            </a:r>
          </a:p>
        </p:txBody>
      </p:sp>
      <p:sp>
        <p:nvSpPr>
          <p:cNvPr id="691213" name="AutoShape 13">
            <a:extLst>
              <a:ext uri="{FF2B5EF4-FFF2-40B4-BE49-F238E27FC236}">
                <a16:creationId xmlns:a16="http://schemas.microsoft.com/office/drawing/2014/main" id="{A8ED0550-B209-99F7-6E9D-B5C9D7326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1965325"/>
            <a:ext cx="288925" cy="215900"/>
          </a:xfrm>
          <a:prstGeom prst="leftRightArrow">
            <a:avLst>
              <a:gd name="adj1" fmla="val 50000"/>
              <a:gd name="adj2" fmla="val 26765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1214" name="AutoShape 14">
            <a:extLst>
              <a:ext uri="{FF2B5EF4-FFF2-40B4-BE49-F238E27FC236}">
                <a16:creationId xmlns:a16="http://schemas.microsoft.com/office/drawing/2014/main" id="{A3A680BF-C5F4-8962-BCDD-6FCA948ED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1965325"/>
            <a:ext cx="288925" cy="215900"/>
          </a:xfrm>
          <a:prstGeom prst="leftRightArrow">
            <a:avLst>
              <a:gd name="adj1" fmla="val 50000"/>
              <a:gd name="adj2" fmla="val 26765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1215" name="Line 15">
            <a:extLst>
              <a:ext uri="{FF2B5EF4-FFF2-40B4-BE49-F238E27FC236}">
                <a16:creationId xmlns:a16="http://schemas.microsoft.com/office/drawing/2014/main" id="{D70A6949-0856-C0A6-4A82-B875210BAB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388" y="2451100"/>
            <a:ext cx="0" cy="366713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1216" name="Line 16">
            <a:extLst>
              <a:ext uri="{FF2B5EF4-FFF2-40B4-BE49-F238E27FC236}">
                <a16:creationId xmlns:a16="http://schemas.microsoft.com/office/drawing/2014/main" id="{A08680EC-7A31-9E37-2C7D-AFD35744E6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69313" y="2451100"/>
            <a:ext cx="0" cy="366713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1217" name="Oval 17">
            <a:extLst>
              <a:ext uri="{FF2B5EF4-FFF2-40B4-BE49-F238E27FC236}">
                <a16:creationId xmlns:a16="http://schemas.microsoft.com/office/drawing/2014/main" id="{6C4A7F04-6423-29C4-D54C-B30A78C3A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5" y="3354388"/>
            <a:ext cx="387350" cy="319087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58" name="Text Box 18">
            <a:extLst>
              <a:ext uri="{FF2B5EF4-FFF2-40B4-BE49-F238E27FC236}">
                <a16:creationId xmlns:a16="http://schemas.microsoft.com/office/drawing/2014/main" id="{01F428D2-8CB0-A3EF-C46D-E66CECB41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400" y="2451100"/>
            <a:ext cx="1039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i="1"/>
              <a:t>T</a:t>
            </a:r>
            <a:r>
              <a:rPr kumimoji="1" lang="en-US" altLang="zh-CN" sz="2000" baseline="-25000"/>
              <a:t>H</a:t>
            </a:r>
            <a:r>
              <a:rPr kumimoji="1" lang="zh-CN" altLang="en-US" sz="2000"/>
              <a:t>环境</a:t>
            </a:r>
          </a:p>
        </p:txBody>
      </p:sp>
      <p:sp>
        <p:nvSpPr>
          <p:cNvPr id="691219" name="Line 19">
            <a:extLst>
              <a:ext uri="{FF2B5EF4-FFF2-40B4-BE49-F238E27FC236}">
                <a16:creationId xmlns:a16="http://schemas.microsoft.com/office/drawing/2014/main" id="{6EEED5ED-5C93-679E-EA8B-8B6C543C4CF5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816850" y="2817813"/>
            <a:ext cx="0" cy="550862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1220" name="Line 20">
            <a:extLst>
              <a:ext uri="{FF2B5EF4-FFF2-40B4-BE49-F238E27FC236}">
                <a16:creationId xmlns:a16="http://schemas.microsoft.com/office/drawing/2014/main" id="{8C4B63F9-89ED-FA0D-03FC-DF4F7A5EA9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7988" y="3478213"/>
            <a:ext cx="652462" cy="0"/>
          </a:xfrm>
          <a:prstGeom prst="lin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1221" name="Line 21">
            <a:extLst>
              <a:ext uri="{FF2B5EF4-FFF2-40B4-BE49-F238E27FC236}">
                <a16:creationId xmlns:a16="http://schemas.microsoft.com/office/drawing/2014/main" id="{56521CB3-FAC0-E759-88DF-6360DB71D552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7816850" y="3673475"/>
            <a:ext cx="0" cy="5715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1222" name="Line 22">
            <a:extLst>
              <a:ext uri="{FF2B5EF4-FFF2-40B4-BE49-F238E27FC236}">
                <a16:creationId xmlns:a16="http://schemas.microsoft.com/office/drawing/2014/main" id="{4EFB1955-AA08-13D7-9AD3-8EB8B22483DD}"/>
              </a:ext>
            </a:extLst>
          </p:cNvPr>
          <p:cNvSpPr>
            <a:spLocks noChangeShapeType="1"/>
          </p:cNvSpPr>
          <p:nvPr/>
        </p:nvSpPr>
        <p:spPr bwMode="auto">
          <a:xfrm rot="63659">
            <a:off x="7164388" y="4244975"/>
            <a:ext cx="1587" cy="366713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1223" name="Line 23">
            <a:extLst>
              <a:ext uri="{FF2B5EF4-FFF2-40B4-BE49-F238E27FC236}">
                <a16:creationId xmlns:a16="http://schemas.microsoft.com/office/drawing/2014/main" id="{8EAC8B1C-174F-0FAE-A8E0-43F48EA84B4A}"/>
              </a:ext>
            </a:extLst>
          </p:cNvPr>
          <p:cNvSpPr>
            <a:spLocks noChangeShapeType="1"/>
          </p:cNvSpPr>
          <p:nvPr/>
        </p:nvSpPr>
        <p:spPr bwMode="auto">
          <a:xfrm rot="63659" flipV="1">
            <a:off x="8469313" y="4244975"/>
            <a:ext cx="1587" cy="366713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64" name="Text Box 24">
            <a:extLst>
              <a:ext uri="{FF2B5EF4-FFF2-40B4-BE49-F238E27FC236}">
                <a16:creationId xmlns:a16="http://schemas.microsoft.com/office/drawing/2014/main" id="{69F384B5-7BB1-0BCA-2A03-1869C8F9F55B}"/>
              </a:ext>
            </a:extLst>
          </p:cNvPr>
          <p:cNvSpPr txBox="1">
            <a:spLocks noChangeArrowheads="1"/>
          </p:cNvSpPr>
          <p:nvPr/>
        </p:nvSpPr>
        <p:spPr bwMode="auto">
          <a:xfrm rot="67549">
            <a:off x="7313613" y="4283075"/>
            <a:ext cx="10398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i="1"/>
              <a:t>T</a:t>
            </a:r>
            <a:r>
              <a:rPr kumimoji="1" lang="en-US" altLang="zh-CN" sz="2000" baseline="-25000"/>
              <a:t>L</a:t>
            </a:r>
            <a:r>
              <a:rPr kumimoji="1" lang="zh-CN" altLang="en-US" sz="2000"/>
              <a:t>冷库</a:t>
            </a:r>
          </a:p>
        </p:txBody>
      </p:sp>
      <p:sp>
        <p:nvSpPr>
          <p:cNvPr id="691225" name="Line 25">
            <a:extLst>
              <a:ext uri="{FF2B5EF4-FFF2-40B4-BE49-F238E27FC236}">
                <a16:creationId xmlns:a16="http://schemas.microsoft.com/office/drawing/2014/main" id="{92086DF6-25A2-7ED9-6B02-F5FD20DAF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388" y="4244975"/>
            <a:ext cx="13049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1226" name="Line 26">
            <a:extLst>
              <a:ext uri="{FF2B5EF4-FFF2-40B4-BE49-F238E27FC236}">
                <a16:creationId xmlns:a16="http://schemas.microsoft.com/office/drawing/2014/main" id="{B876D630-1DDE-7A34-A6AA-145B703A8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4388" y="2817813"/>
            <a:ext cx="13049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1227" name="AutoShape 27">
            <a:extLst>
              <a:ext uri="{FF2B5EF4-FFF2-40B4-BE49-F238E27FC236}">
                <a16:creationId xmlns:a16="http://schemas.microsoft.com/office/drawing/2014/main" id="{08E9AEC3-2950-41C9-19C5-C7E26FFF4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7638" y="3470275"/>
            <a:ext cx="200025" cy="122238"/>
          </a:xfrm>
          <a:prstGeom prst="curvedUpArrow">
            <a:avLst>
              <a:gd name="adj1" fmla="val 1939"/>
              <a:gd name="adj2" fmla="val 65455"/>
              <a:gd name="adj3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68" name="Rectangle 28">
            <a:extLst>
              <a:ext uri="{FF2B5EF4-FFF2-40B4-BE49-F238E27FC236}">
                <a16:creationId xmlns:a16="http://schemas.microsoft.com/office/drawing/2014/main" id="{AABC0915-FF7F-150C-41AE-4FAFB9763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2973388"/>
            <a:ext cx="4397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i="1"/>
              <a:t>q</a:t>
            </a:r>
            <a:r>
              <a:rPr kumimoji="1" lang="en-US" altLang="zh-CN" sz="2000" baseline="-25000"/>
              <a:t>H</a:t>
            </a:r>
          </a:p>
        </p:txBody>
      </p:sp>
      <p:sp>
        <p:nvSpPr>
          <p:cNvPr id="10269" name="Rectangle 29">
            <a:extLst>
              <a:ext uri="{FF2B5EF4-FFF2-40B4-BE49-F238E27FC236}">
                <a16:creationId xmlns:a16="http://schemas.microsoft.com/office/drawing/2014/main" id="{2A4A6C41-0F3C-4BE8-B229-3AFA36E20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3836988"/>
            <a:ext cx="420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i="1"/>
              <a:t>q</a:t>
            </a:r>
            <a:r>
              <a:rPr kumimoji="1" lang="en-US" altLang="zh-CN" sz="2000" baseline="-25000"/>
              <a:t>L</a:t>
            </a:r>
          </a:p>
        </p:txBody>
      </p:sp>
      <p:sp>
        <p:nvSpPr>
          <p:cNvPr id="10270" name="Rectangle 30">
            <a:extLst>
              <a:ext uri="{FF2B5EF4-FFF2-40B4-BE49-F238E27FC236}">
                <a16:creationId xmlns:a16="http://schemas.microsoft.com/office/drawing/2014/main" id="{EBDF58D8-449F-CC38-C389-EDD4A3D79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3117850"/>
            <a:ext cx="3540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000" i="1"/>
              <a:t>w</a:t>
            </a:r>
            <a:endParaRPr kumimoji="1" lang="en-US" altLang="zh-CN" sz="2000" baseline="-25000"/>
          </a:p>
        </p:txBody>
      </p:sp>
      <p:grpSp>
        <p:nvGrpSpPr>
          <p:cNvPr id="10271" name="Group 31">
            <a:extLst>
              <a:ext uri="{FF2B5EF4-FFF2-40B4-BE49-F238E27FC236}">
                <a16:creationId xmlns:a16="http://schemas.microsoft.com/office/drawing/2014/main" id="{E85D717F-8351-B984-357A-ADD4644B1E58}"/>
              </a:ext>
            </a:extLst>
          </p:cNvPr>
          <p:cNvGrpSpPr>
            <a:grpSpLocks/>
          </p:cNvGrpSpPr>
          <p:nvPr/>
        </p:nvGrpSpPr>
        <p:grpSpPr bwMode="auto">
          <a:xfrm>
            <a:off x="2843213" y="2451100"/>
            <a:ext cx="1652587" cy="2232025"/>
            <a:chOff x="3583" y="1272"/>
            <a:chExt cx="1463" cy="2632"/>
          </a:xfrm>
        </p:grpSpPr>
        <p:sp>
          <p:nvSpPr>
            <p:cNvPr id="691232" name="Line 32">
              <a:extLst>
                <a:ext uri="{FF2B5EF4-FFF2-40B4-BE49-F238E27FC236}">
                  <a16:creationId xmlns:a16="http://schemas.microsoft.com/office/drawing/2014/main" id="{F956B419-F8BD-CD07-790D-5015BE3FD1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3" y="1272"/>
              <a:ext cx="0" cy="43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1233" name="Line 33">
              <a:extLst>
                <a:ext uri="{FF2B5EF4-FFF2-40B4-BE49-F238E27FC236}">
                  <a16:creationId xmlns:a16="http://schemas.microsoft.com/office/drawing/2014/main" id="{E40551A7-DD98-8FA3-5BD4-153D8B2914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3" y="1276"/>
              <a:ext cx="0" cy="43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1234" name="Oval 34">
              <a:extLst>
                <a:ext uri="{FF2B5EF4-FFF2-40B4-BE49-F238E27FC236}">
                  <a16:creationId xmlns:a16="http://schemas.microsoft.com/office/drawing/2014/main" id="{B55DE7DD-C058-D95B-D151-FF86A2C73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8" y="2341"/>
              <a:ext cx="370" cy="374"/>
            </a:xfrm>
            <a:prstGeom prst="ellips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76" name="Text Box 35">
              <a:extLst>
                <a:ext uri="{FF2B5EF4-FFF2-40B4-BE49-F238E27FC236}">
                  <a16:creationId xmlns:a16="http://schemas.microsoft.com/office/drawing/2014/main" id="{F38D98C3-ADE9-8482-DC2A-B7FFE660D2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" y="1276"/>
              <a:ext cx="994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i="1"/>
                <a:t>T</a:t>
              </a:r>
              <a:r>
                <a:rPr kumimoji="1" lang="en-US" altLang="zh-CN" sz="2000" baseline="-25000"/>
                <a:t>1</a:t>
              </a:r>
              <a:r>
                <a:rPr kumimoji="1" lang="zh-CN" altLang="en-US" sz="2000"/>
                <a:t>热源</a:t>
              </a:r>
            </a:p>
          </p:txBody>
        </p:sp>
        <p:sp>
          <p:nvSpPr>
            <p:cNvPr id="691236" name="Line 36">
              <a:extLst>
                <a:ext uri="{FF2B5EF4-FFF2-40B4-BE49-F238E27FC236}">
                  <a16:creationId xmlns:a16="http://schemas.microsoft.com/office/drawing/2014/main" id="{EEB01209-820C-5398-1E68-840C497EF4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4218" y="1706"/>
              <a:ext cx="11" cy="655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1237" name="Line 37">
              <a:extLst>
                <a:ext uri="{FF2B5EF4-FFF2-40B4-BE49-F238E27FC236}">
                  <a16:creationId xmlns:a16="http://schemas.microsoft.com/office/drawing/2014/main" id="{B5DDE4A0-92B7-8FA5-BF8E-72F87FED4C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22" y="2524"/>
              <a:ext cx="624" cy="0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 type="stealth" w="med" len="lg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1238" name="Line 38">
              <a:extLst>
                <a:ext uri="{FF2B5EF4-FFF2-40B4-BE49-F238E27FC236}">
                  <a16:creationId xmlns:a16="http://schemas.microsoft.com/office/drawing/2014/main" id="{C2F1FCB4-E99F-F997-9FFB-DD276888689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800000">
              <a:off x="4229" y="2715"/>
              <a:ext cx="0" cy="672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1239" name="Line 39">
              <a:extLst>
                <a:ext uri="{FF2B5EF4-FFF2-40B4-BE49-F238E27FC236}">
                  <a16:creationId xmlns:a16="http://schemas.microsoft.com/office/drawing/2014/main" id="{AF8CAB3E-351A-F1BB-8B24-74B9699133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3659">
              <a:off x="3605" y="3387"/>
              <a:ext cx="1" cy="43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1240" name="Line 40">
              <a:extLst>
                <a:ext uri="{FF2B5EF4-FFF2-40B4-BE49-F238E27FC236}">
                  <a16:creationId xmlns:a16="http://schemas.microsoft.com/office/drawing/2014/main" id="{E3DA2E44-7104-6385-306A-CE71C9CE44D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63659" flipV="1">
              <a:off x="4853" y="3387"/>
              <a:ext cx="1" cy="432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82" name="Text Box 41">
              <a:extLst>
                <a:ext uri="{FF2B5EF4-FFF2-40B4-BE49-F238E27FC236}">
                  <a16:creationId xmlns:a16="http://schemas.microsoft.com/office/drawing/2014/main" id="{4F8E7A8C-BEC2-3463-B82D-8214D29CD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67549">
              <a:off x="3749" y="3436"/>
              <a:ext cx="993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i="1"/>
                <a:t>T</a:t>
              </a:r>
              <a:r>
                <a:rPr kumimoji="1" lang="en-US" altLang="zh-CN" sz="2000" baseline="-25000"/>
                <a:t>0</a:t>
              </a:r>
              <a:r>
                <a:rPr kumimoji="1" lang="zh-CN" altLang="en-US" sz="2000"/>
                <a:t>环境</a:t>
              </a:r>
            </a:p>
          </p:txBody>
        </p:sp>
        <p:sp>
          <p:nvSpPr>
            <p:cNvPr id="691242" name="Line 42">
              <a:extLst>
                <a:ext uri="{FF2B5EF4-FFF2-40B4-BE49-F238E27FC236}">
                  <a16:creationId xmlns:a16="http://schemas.microsoft.com/office/drawing/2014/main" id="{1D2529C2-53EA-47F9-A408-1070160F9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3387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1243" name="Line 43">
              <a:extLst>
                <a:ext uri="{FF2B5EF4-FFF2-40B4-BE49-F238E27FC236}">
                  <a16:creationId xmlns:a16="http://schemas.microsoft.com/office/drawing/2014/main" id="{058182FB-02C2-B278-FDD7-61BFE47871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5" y="1706"/>
              <a:ext cx="1248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1244" name="AutoShape 44">
              <a:extLst>
                <a:ext uri="{FF2B5EF4-FFF2-40B4-BE49-F238E27FC236}">
                  <a16:creationId xmlns:a16="http://schemas.microsoft.com/office/drawing/2014/main" id="{A028F5E1-866D-E1BF-65CB-FEE41086E1F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127" y="2451"/>
              <a:ext cx="193" cy="150"/>
            </a:xfrm>
            <a:prstGeom prst="curvedUpArrow">
              <a:avLst>
                <a:gd name="adj1" fmla="val 1527"/>
                <a:gd name="adj2" fmla="val 51544"/>
                <a:gd name="adj3" fmla="val 33333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286" name="Rectangle 45">
              <a:extLst>
                <a:ext uri="{FF2B5EF4-FFF2-40B4-BE49-F238E27FC236}">
                  <a16:creationId xmlns:a16="http://schemas.microsoft.com/office/drawing/2014/main" id="{B1C0539F-FB14-FF46-CB48-BF3811DFA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9" y="1920"/>
              <a:ext cx="349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 i="1"/>
                <a:t>q</a:t>
              </a:r>
              <a:r>
                <a:rPr kumimoji="1" lang="en-US" altLang="zh-CN" sz="2000" baseline="-25000"/>
                <a:t>1</a:t>
              </a:r>
            </a:p>
          </p:txBody>
        </p:sp>
        <p:sp>
          <p:nvSpPr>
            <p:cNvPr id="10287" name="Rectangle 46">
              <a:extLst>
                <a:ext uri="{FF2B5EF4-FFF2-40B4-BE49-F238E27FC236}">
                  <a16:creationId xmlns:a16="http://schemas.microsoft.com/office/drawing/2014/main" id="{177A964B-DB1E-009B-D359-8B56EB713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4" y="2929"/>
              <a:ext cx="349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 i="1"/>
                <a:t>q</a:t>
              </a:r>
              <a:r>
                <a:rPr kumimoji="1" lang="en-US" altLang="zh-CN" sz="2000" baseline="-25000"/>
                <a:t>2</a:t>
              </a:r>
            </a:p>
          </p:txBody>
        </p:sp>
        <p:sp>
          <p:nvSpPr>
            <p:cNvPr id="10288" name="Rectangle 47">
              <a:extLst>
                <a:ext uri="{FF2B5EF4-FFF2-40B4-BE49-F238E27FC236}">
                  <a16:creationId xmlns:a16="http://schemas.microsoft.com/office/drawing/2014/main" id="{648BA77A-667F-693B-D9AC-6BDA0A662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7" y="2159"/>
              <a:ext cx="314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000" i="1"/>
                <a:t>w</a:t>
              </a:r>
              <a:endParaRPr kumimoji="1" lang="en-US" altLang="zh-CN" sz="2000" baseline="-25000"/>
            </a:p>
          </p:txBody>
        </p:sp>
      </p:grpSp>
      <p:sp>
        <p:nvSpPr>
          <p:cNvPr id="10272" name="Rectangle 2">
            <a:extLst>
              <a:ext uri="{FF2B5EF4-FFF2-40B4-BE49-F238E27FC236}">
                <a16:creationId xmlns:a16="http://schemas.microsoft.com/office/drawing/2014/main" id="{F63551E7-2549-73AF-D9AD-845DFB1E4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063" y="341313"/>
            <a:ext cx="857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第十一章  制冷循环</a:t>
            </a:r>
          </a:p>
        </p:txBody>
      </p:sp>
    </p:spTree>
  </p:cSld>
  <p:clrMapOvr>
    <a:masterClrMapping/>
  </p:clrMapOvr>
  <p:transition advTm="1955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>
            <a:extLst>
              <a:ext uri="{FF2B5EF4-FFF2-40B4-BE49-F238E27FC236}">
                <a16:creationId xmlns:a16="http://schemas.microsoft.com/office/drawing/2014/main" id="{5750769A-B410-62AB-607C-91C56FFEF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349375"/>
            <a:ext cx="65468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marL="457200" indent="-4572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1800">
                <a:solidFill>
                  <a:srgbClr val="FF0000"/>
                </a:solidFill>
              </a:rPr>
              <a:t>缺点：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800"/>
              <a:t>      </a:t>
            </a:r>
            <a:r>
              <a:rPr lang="en-US" altLang="zh-CN" sz="1800"/>
              <a:t>1.  </a:t>
            </a:r>
            <a:r>
              <a:rPr lang="zh-CN" altLang="en-US" sz="1800"/>
              <a:t>无法实现            ，</a:t>
            </a:r>
            <a:r>
              <a:rPr lang="zh-CN" altLang="en-US" sz="1800" i="1">
                <a:sym typeface="Symbol" panose="05050102010706020507" pitchFamily="18" charset="2"/>
              </a:rPr>
              <a:t></a:t>
            </a:r>
            <a:r>
              <a:rPr lang="zh-CN" altLang="en-US" sz="1800">
                <a:sym typeface="Symbol" panose="05050102010706020507" pitchFamily="18" charset="2"/>
              </a:rPr>
              <a:t> </a:t>
            </a:r>
            <a:r>
              <a:rPr lang="en-US" altLang="zh-CN" sz="1800">
                <a:sym typeface="Symbol" panose="05050102010706020507" pitchFamily="18" charset="2"/>
              </a:rPr>
              <a:t>&lt; </a:t>
            </a:r>
            <a:r>
              <a:rPr lang="en-US" altLang="zh-CN" sz="1800" i="1">
                <a:sym typeface="Symbol" panose="05050102010706020507" pitchFamily="18" charset="2"/>
              </a:rPr>
              <a:t></a:t>
            </a:r>
            <a:r>
              <a:rPr lang="en-US" altLang="zh-CN" sz="1800" baseline="-25000">
                <a:sym typeface="Symbol" panose="05050102010706020507" pitchFamily="18" charset="2"/>
              </a:rPr>
              <a:t>C</a:t>
            </a:r>
            <a:endParaRPr lang="en-US" altLang="zh-CN" sz="1800"/>
          </a:p>
          <a:p>
            <a:pPr eaLnBrk="1" hangingPunct="1">
              <a:lnSpc>
                <a:spcPct val="150000"/>
              </a:lnSpc>
            </a:pPr>
            <a:r>
              <a:rPr lang="en-US" altLang="zh-CN" sz="1800"/>
              <a:t>      2.</a:t>
            </a:r>
            <a:r>
              <a:rPr lang="en-US" altLang="zh-CN" sz="1800" i="1"/>
              <a:t>  q</a:t>
            </a:r>
            <a:r>
              <a:rPr lang="en-US" altLang="zh-CN" sz="1800" baseline="-25000"/>
              <a:t>2</a:t>
            </a:r>
            <a:r>
              <a:rPr lang="en-US" altLang="zh-CN" sz="1800"/>
              <a:t> = </a:t>
            </a:r>
            <a:r>
              <a:rPr lang="en-US" altLang="zh-CN" sz="1800" i="1"/>
              <a:t>c</a:t>
            </a:r>
            <a:r>
              <a:rPr lang="en-US" altLang="zh-CN" sz="1800" i="1" baseline="-25000"/>
              <a:t>p </a:t>
            </a:r>
            <a:r>
              <a:rPr lang="en-US" altLang="zh-CN" sz="1800"/>
              <a:t>(</a:t>
            </a:r>
            <a:r>
              <a:rPr lang="en-US" altLang="zh-CN" sz="1800" i="1"/>
              <a:t>T</a:t>
            </a:r>
            <a:r>
              <a:rPr lang="en-US" altLang="zh-CN" sz="1800" baseline="-25000"/>
              <a:t>1</a:t>
            </a:r>
            <a:r>
              <a:rPr lang="en-US" altLang="zh-CN" sz="1800"/>
              <a:t>-</a:t>
            </a:r>
            <a:r>
              <a:rPr lang="en-US" altLang="zh-CN" sz="1800" i="1"/>
              <a:t>T</a:t>
            </a:r>
            <a:r>
              <a:rPr lang="en-US" altLang="zh-CN" sz="1800" baseline="-25000"/>
              <a:t>4</a:t>
            </a:r>
            <a:r>
              <a:rPr lang="en-US" altLang="zh-CN" sz="1800"/>
              <a:t>)</a:t>
            </a:r>
            <a:r>
              <a:rPr lang="zh-CN" altLang="en-US" sz="1800"/>
              <a:t>，空气</a:t>
            </a:r>
            <a:r>
              <a:rPr lang="en-US" altLang="zh-CN" sz="1800" i="1"/>
              <a:t>c</a:t>
            </a:r>
            <a:r>
              <a:rPr lang="en-US" altLang="zh-CN" sz="1800" i="1" baseline="-25000"/>
              <a:t>p</a:t>
            </a:r>
            <a:r>
              <a:rPr lang="zh-CN" altLang="en-US" sz="1800"/>
              <a:t>很小， </a:t>
            </a:r>
            <a:r>
              <a:rPr lang="en-US" altLang="zh-CN" sz="1800"/>
              <a:t>(</a:t>
            </a:r>
            <a:r>
              <a:rPr lang="en-US" altLang="zh-CN" sz="1800" i="1"/>
              <a:t>T</a:t>
            </a:r>
            <a:r>
              <a:rPr lang="en-US" altLang="zh-CN" sz="1800" baseline="-25000"/>
              <a:t>1</a:t>
            </a:r>
            <a:r>
              <a:rPr lang="en-US" altLang="zh-CN" sz="1800"/>
              <a:t>-</a:t>
            </a:r>
            <a:r>
              <a:rPr lang="en-US" altLang="zh-CN" sz="1800" i="1"/>
              <a:t>T</a:t>
            </a:r>
            <a:r>
              <a:rPr lang="en-US" altLang="zh-CN" sz="1800" baseline="-25000"/>
              <a:t>4</a:t>
            </a:r>
            <a:r>
              <a:rPr lang="en-US" altLang="zh-CN" sz="1800"/>
              <a:t>)</a:t>
            </a:r>
            <a:r>
              <a:rPr lang="zh-CN" altLang="en-US" sz="1800"/>
              <a:t>不能太大， </a:t>
            </a:r>
            <a:r>
              <a:rPr lang="en-US" altLang="zh-CN" sz="1800" i="1"/>
              <a:t>q</a:t>
            </a:r>
            <a:r>
              <a:rPr lang="en-US" altLang="zh-CN" sz="1800" baseline="-25000"/>
              <a:t>2</a:t>
            </a:r>
            <a:r>
              <a:rPr lang="en-US" altLang="zh-CN" sz="1800"/>
              <a:t> </a:t>
            </a:r>
            <a:r>
              <a:rPr lang="zh-CN" altLang="en-US" sz="1800"/>
              <a:t>很小。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1800"/>
              <a:t>      </a:t>
            </a:r>
            <a:r>
              <a:rPr lang="en-US" altLang="zh-CN" sz="1800"/>
              <a:t>3. </a:t>
            </a:r>
            <a:r>
              <a:rPr lang="zh-CN" altLang="en-US" sz="1800"/>
              <a:t>活塞式流量</a:t>
            </a:r>
            <a:r>
              <a:rPr lang="en-US" altLang="zh-CN" sz="1800" i="1"/>
              <a:t>q</a:t>
            </a:r>
            <a:r>
              <a:rPr lang="en-US" altLang="zh-CN" sz="1800" i="1" baseline="-25000"/>
              <a:t>m</a:t>
            </a:r>
            <a:r>
              <a:rPr lang="zh-CN" altLang="en-US" sz="1800"/>
              <a:t>小，制冷量 </a:t>
            </a:r>
            <a:r>
              <a:rPr lang="en-US" altLang="zh-CN" sz="1800" i="1"/>
              <a:t>Q</a:t>
            </a:r>
            <a:r>
              <a:rPr lang="en-US" altLang="zh-CN" sz="1800" baseline="-25000"/>
              <a:t>2</a:t>
            </a:r>
            <a:r>
              <a:rPr lang="en-US" altLang="zh-CN" sz="1800"/>
              <a:t> = </a:t>
            </a:r>
            <a:r>
              <a:rPr lang="en-US" altLang="zh-CN" sz="1800" i="1"/>
              <a:t>m</a:t>
            </a:r>
            <a:r>
              <a:rPr lang="en-US" altLang="zh-CN" sz="1800"/>
              <a:t>·</a:t>
            </a:r>
            <a:r>
              <a:rPr lang="en-US" altLang="zh-CN" sz="1800" i="1"/>
              <a:t>q</a:t>
            </a:r>
            <a:r>
              <a:rPr lang="en-US" altLang="zh-CN" sz="1800" baseline="-25000"/>
              <a:t>2</a:t>
            </a:r>
            <a:r>
              <a:rPr lang="zh-CN" altLang="en-US" sz="1800"/>
              <a:t>小</a:t>
            </a:r>
          </a:p>
        </p:txBody>
      </p:sp>
      <p:sp>
        <p:nvSpPr>
          <p:cNvPr id="5126" name="Rectangle 3">
            <a:extLst>
              <a:ext uri="{FF2B5EF4-FFF2-40B4-BE49-F238E27FC236}">
                <a16:creationId xmlns:a16="http://schemas.microsoft.com/office/drawing/2014/main" id="{21D85A9F-9DEA-FDDB-0A0E-3BFA86B3F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69875"/>
            <a:ext cx="738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bg1"/>
                </a:solidFill>
                <a:ea typeface="宋体" panose="02010600030101010101" pitchFamily="2" charset="-122"/>
              </a:rPr>
              <a:t>压缩空气制冷循环特点</a:t>
            </a:r>
          </a:p>
        </p:txBody>
      </p:sp>
      <p:sp>
        <p:nvSpPr>
          <p:cNvPr id="696325" name="Rectangle 5">
            <a:extLst>
              <a:ext uri="{FF2B5EF4-FFF2-40B4-BE49-F238E27FC236}">
                <a16:creationId xmlns:a16="http://schemas.microsoft.com/office/drawing/2014/main" id="{3B03AE6F-FD1A-098F-23D3-52FBB53FF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917575"/>
            <a:ext cx="4327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优点：</a:t>
            </a:r>
            <a:r>
              <a:rPr lang="zh-CN" altLang="en-US" sz="1800">
                <a:latin typeface="Arial" panose="020B0604020202020204" pitchFamily="34" charset="0"/>
              </a:rPr>
              <a:t>工质优良，来源广泛，易于获得。</a:t>
            </a:r>
          </a:p>
        </p:txBody>
      </p:sp>
      <p:graphicFrame>
        <p:nvGraphicFramePr>
          <p:cNvPr id="696326" name="Object 6">
            <a:extLst>
              <a:ext uri="{FF2B5EF4-FFF2-40B4-BE49-F238E27FC236}">
                <a16:creationId xmlns:a16="http://schemas.microsoft.com/office/drawing/2014/main" id="{6699E085-9A71-9668-05F3-F510A31BA0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8175" y="1854200"/>
          <a:ext cx="300038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97868" imgH="397868" progId="Visio.Drawing.11">
                  <p:embed/>
                </p:oleObj>
              </mc:Choice>
              <mc:Fallback>
                <p:oleObj name="Visio" r:id="rId3" imgW="397868" imgH="39786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854200"/>
                        <a:ext cx="300038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27" name="Rectangle 7">
            <a:extLst>
              <a:ext uri="{FF2B5EF4-FFF2-40B4-BE49-F238E27FC236}">
                <a16:creationId xmlns:a16="http://schemas.microsoft.com/office/drawing/2014/main" id="{8678FBC2-D8D6-81CA-54CB-3172B25E4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4014788"/>
            <a:ext cx="5086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2400"/>
              <a:t>使用</a:t>
            </a:r>
            <a:r>
              <a:rPr lang="zh-CN" altLang="en-US" sz="2400">
                <a:solidFill>
                  <a:srgbClr val="FF0000"/>
                </a:solidFill>
              </a:rPr>
              <a:t>叶轮式</a:t>
            </a:r>
            <a:r>
              <a:rPr lang="zh-CN" altLang="en-US" sz="2400"/>
              <a:t>，再加上回热则可实用。</a:t>
            </a:r>
          </a:p>
        </p:txBody>
      </p:sp>
      <p:sp>
        <p:nvSpPr>
          <p:cNvPr id="696328" name="Rectangle 8">
            <a:extLst>
              <a:ext uri="{FF2B5EF4-FFF2-40B4-BE49-F238E27FC236}">
                <a16:creationId xmlns:a16="http://schemas.microsoft.com/office/drawing/2014/main" id="{49F1E1B0-73CF-CCDD-4829-AFB27AC21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3365500"/>
            <a:ext cx="1801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800"/>
              <a:t>若</a:t>
            </a:r>
            <a:r>
              <a:rPr lang="en-US" altLang="zh-CN" sz="1800"/>
              <a:t>(</a:t>
            </a:r>
            <a:r>
              <a:rPr lang="en-US" altLang="zh-CN" sz="1800" i="1"/>
              <a:t>T</a:t>
            </a:r>
            <a:r>
              <a:rPr lang="en-US" altLang="zh-CN" sz="1800" baseline="-25000"/>
              <a:t>1</a:t>
            </a:r>
            <a:r>
              <a:rPr lang="en-US" altLang="zh-CN" sz="1800" i="1"/>
              <a:t>-T</a:t>
            </a:r>
            <a:r>
              <a:rPr lang="en-US" altLang="zh-CN" sz="1800" baseline="-25000"/>
              <a:t>4</a:t>
            </a:r>
            <a:r>
              <a:rPr lang="en-US" altLang="zh-CN" sz="1800"/>
              <a:t> ) ↑ </a:t>
            </a:r>
            <a:r>
              <a:rPr lang="en-US" altLang="zh-CN" sz="1800" i="1">
                <a:sym typeface="Symbol" panose="05050102010706020507" pitchFamily="18" charset="2"/>
              </a:rPr>
              <a:t></a:t>
            </a:r>
            <a:r>
              <a:rPr lang="en-US" altLang="zh-CN" sz="1800">
                <a:sym typeface="Symbol" panose="05050102010706020507" pitchFamily="18" charset="2"/>
              </a:rPr>
              <a:t>↓</a:t>
            </a:r>
          </a:p>
        </p:txBody>
      </p:sp>
      <p:grpSp>
        <p:nvGrpSpPr>
          <p:cNvPr id="5130" name="Group 95">
            <a:extLst>
              <a:ext uri="{FF2B5EF4-FFF2-40B4-BE49-F238E27FC236}">
                <a16:creationId xmlns:a16="http://schemas.microsoft.com/office/drawing/2014/main" id="{57884D4E-BD33-59B3-F564-0ADC09DBD7F0}"/>
              </a:ext>
            </a:extLst>
          </p:cNvPr>
          <p:cNvGrpSpPr>
            <a:grpSpLocks/>
          </p:cNvGrpSpPr>
          <p:nvPr/>
        </p:nvGrpSpPr>
        <p:grpSpPr bwMode="auto">
          <a:xfrm>
            <a:off x="6354763" y="1854200"/>
            <a:ext cx="2789237" cy="2457450"/>
            <a:chOff x="2651" y="504"/>
            <a:chExt cx="2485" cy="2111"/>
          </a:xfrm>
        </p:grpSpPr>
        <p:sp>
          <p:nvSpPr>
            <p:cNvPr id="696416" name="Line 96">
              <a:extLst>
                <a:ext uri="{FF2B5EF4-FFF2-40B4-BE49-F238E27FC236}">
                  <a16:creationId xmlns:a16="http://schemas.microsoft.com/office/drawing/2014/main" id="{17A84C1D-A512-A156-121F-4B3BDE7A1F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504"/>
              <a:ext cx="0" cy="1551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6417" name="Line 97">
              <a:extLst>
                <a:ext uri="{FF2B5EF4-FFF2-40B4-BE49-F238E27FC236}">
                  <a16:creationId xmlns:a16="http://schemas.microsoft.com/office/drawing/2014/main" id="{01C24EE0-70D7-260F-AF9B-9524BB4E0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055"/>
              <a:ext cx="2015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6418" name="Arc 98">
              <a:extLst>
                <a:ext uri="{FF2B5EF4-FFF2-40B4-BE49-F238E27FC236}">
                  <a16:creationId xmlns:a16="http://schemas.microsoft.com/office/drawing/2014/main" id="{85B25C9D-CDBB-9A5F-D835-03F5CFAE0E4B}"/>
                </a:ext>
              </a:extLst>
            </p:cNvPr>
            <p:cNvSpPr>
              <a:spLocks/>
            </p:cNvSpPr>
            <p:nvPr/>
          </p:nvSpPr>
          <p:spPr bwMode="auto">
            <a:xfrm rot="20655461" flipV="1">
              <a:off x="3552" y="1045"/>
              <a:ext cx="912" cy="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178"/>
                <a:gd name="T1" fmla="*/ 0 h 21600"/>
                <a:gd name="T2" fmla="*/ 20178 w 20178"/>
                <a:gd name="T3" fmla="*/ 13891 h 21600"/>
                <a:gd name="T4" fmla="*/ 0 w 201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178" h="21600" fill="none" extrusionOk="0">
                  <a:moveTo>
                    <a:pt x="-1" y="0"/>
                  </a:moveTo>
                  <a:cubicBezTo>
                    <a:pt x="8955" y="0"/>
                    <a:pt x="16981" y="5525"/>
                    <a:pt x="20177" y="13891"/>
                  </a:cubicBezTo>
                </a:path>
                <a:path w="20178" h="21600" stroke="0" extrusionOk="0">
                  <a:moveTo>
                    <a:pt x="-1" y="0"/>
                  </a:moveTo>
                  <a:cubicBezTo>
                    <a:pt x="8955" y="0"/>
                    <a:pt x="16981" y="5525"/>
                    <a:pt x="20177" y="138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6419" name="Line 99">
              <a:extLst>
                <a:ext uri="{FF2B5EF4-FFF2-40B4-BE49-F238E27FC236}">
                  <a16:creationId xmlns:a16="http://schemas.microsoft.com/office/drawing/2014/main" id="{8BC881A7-EAD2-83E5-37C6-3035F029619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9513">
              <a:off x="3587" y="1199"/>
              <a:ext cx="0" cy="53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6420" name="Arc 100">
              <a:extLst>
                <a:ext uri="{FF2B5EF4-FFF2-40B4-BE49-F238E27FC236}">
                  <a16:creationId xmlns:a16="http://schemas.microsoft.com/office/drawing/2014/main" id="{AE0E0241-FBA5-480F-D166-88CAC90C4943}"/>
                </a:ext>
              </a:extLst>
            </p:cNvPr>
            <p:cNvSpPr>
              <a:spLocks/>
            </p:cNvSpPr>
            <p:nvPr/>
          </p:nvSpPr>
          <p:spPr bwMode="auto">
            <a:xfrm rot="20993501" flipV="1">
              <a:off x="3485" y="1041"/>
              <a:ext cx="901" cy="638"/>
            </a:xfrm>
            <a:custGeom>
              <a:avLst/>
              <a:gdLst>
                <a:gd name="G0" fmla="+- 0 0 0"/>
                <a:gd name="G1" fmla="+- 21597 0 0"/>
                <a:gd name="G2" fmla="+- 21600 0 0"/>
                <a:gd name="T0" fmla="*/ 343 w 9557"/>
                <a:gd name="T1" fmla="*/ 0 h 21597"/>
                <a:gd name="T2" fmla="*/ 9557 w 9557"/>
                <a:gd name="T3" fmla="*/ 2226 h 21597"/>
                <a:gd name="T4" fmla="*/ 0 w 9557"/>
                <a:gd name="T5" fmla="*/ 21597 h 2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57" h="21597" fill="none" extrusionOk="0">
                  <a:moveTo>
                    <a:pt x="343" y="-1"/>
                  </a:moveTo>
                  <a:cubicBezTo>
                    <a:pt x="3541" y="50"/>
                    <a:pt x="6688" y="811"/>
                    <a:pt x="9556" y="2226"/>
                  </a:cubicBezTo>
                </a:path>
                <a:path w="9557" h="21597" stroke="0" extrusionOk="0">
                  <a:moveTo>
                    <a:pt x="343" y="-1"/>
                  </a:moveTo>
                  <a:cubicBezTo>
                    <a:pt x="3541" y="50"/>
                    <a:pt x="6688" y="811"/>
                    <a:pt x="9556" y="2226"/>
                  </a:cubicBezTo>
                  <a:lnTo>
                    <a:pt x="0" y="21597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6421" name="Line 101">
              <a:extLst>
                <a:ext uri="{FF2B5EF4-FFF2-40B4-BE49-F238E27FC236}">
                  <a16:creationId xmlns:a16="http://schemas.microsoft.com/office/drawing/2014/main" id="{257BAED5-80BD-5961-7AEE-BEE7D8D007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8387">
              <a:off x="4451" y="970"/>
              <a:ext cx="0" cy="58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39" name="Rectangle 102">
              <a:extLst>
                <a:ext uri="{FF2B5EF4-FFF2-40B4-BE49-F238E27FC236}">
                  <a16:creationId xmlns:a16="http://schemas.microsoft.com/office/drawing/2014/main" id="{73FB5264-D51A-01AC-65BA-E973D7F25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664"/>
              <a:ext cx="329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i="1">
                  <a:solidFill>
                    <a:schemeClr val="tx2"/>
                  </a:solidFill>
                  <a:ea typeface="华文仿宋" panose="02010600040101010101" pitchFamily="2" charset="-122"/>
                </a:rPr>
                <a:t>T</a:t>
              </a:r>
            </a:p>
          </p:txBody>
        </p:sp>
        <p:sp>
          <p:nvSpPr>
            <p:cNvPr id="5140" name="Rectangle 103">
              <a:extLst>
                <a:ext uri="{FF2B5EF4-FFF2-40B4-BE49-F238E27FC236}">
                  <a16:creationId xmlns:a16="http://schemas.microsoft.com/office/drawing/2014/main" id="{C9AED150-1F23-59E0-1E11-8284FFD8B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2117"/>
              <a:ext cx="216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3200" i="1">
                  <a:solidFill>
                    <a:schemeClr val="tx2"/>
                  </a:solidFill>
                  <a:ea typeface="华文仿宋" panose="02010600040101010101" pitchFamily="2" charset="-122"/>
                </a:rPr>
                <a:t>s</a:t>
              </a:r>
            </a:p>
          </p:txBody>
        </p:sp>
        <p:sp>
          <p:nvSpPr>
            <p:cNvPr id="5141" name="Text Box 104">
              <a:extLst>
                <a:ext uri="{FF2B5EF4-FFF2-40B4-BE49-F238E27FC236}">
                  <a16:creationId xmlns:a16="http://schemas.microsoft.com/office/drawing/2014/main" id="{499E550B-37B0-F7CC-F827-CDC8A4941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" y="1587"/>
              <a:ext cx="300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400">
                  <a:solidFill>
                    <a:srgbClr val="FF3300"/>
                  </a:solidFill>
                  <a:ea typeface="华文仿宋" panose="02010600040101010101" pitchFamily="2" charset="-122"/>
                </a:rPr>
                <a:t>1</a:t>
              </a:r>
            </a:p>
          </p:txBody>
        </p:sp>
        <p:sp>
          <p:nvSpPr>
            <p:cNvPr id="5142" name="Text Box 105">
              <a:extLst>
                <a:ext uri="{FF2B5EF4-FFF2-40B4-BE49-F238E27FC236}">
                  <a16:creationId xmlns:a16="http://schemas.microsoft.com/office/drawing/2014/main" id="{D061BEF4-FE4F-103C-43C2-F3E6AED9B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0" y="850"/>
              <a:ext cx="300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400">
                  <a:solidFill>
                    <a:srgbClr val="FF3300"/>
                  </a:solidFill>
                  <a:ea typeface="华文仿宋" panose="02010600040101010101" pitchFamily="2" charset="-122"/>
                </a:rPr>
                <a:t>2</a:t>
              </a:r>
            </a:p>
          </p:txBody>
        </p:sp>
        <p:sp>
          <p:nvSpPr>
            <p:cNvPr id="5143" name="Text Box 106">
              <a:extLst>
                <a:ext uri="{FF2B5EF4-FFF2-40B4-BE49-F238E27FC236}">
                  <a16:creationId xmlns:a16="http://schemas.microsoft.com/office/drawing/2014/main" id="{551576D6-E535-000A-2D36-3A03B6127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1" y="1011"/>
              <a:ext cx="300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400">
                  <a:solidFill>
                    <a:srgbClr val="FF3300"/>
                  </a:solidFill>
                  <a:ea typeface="华文仿宋" panose="02010600040101010101" pitchFamily="2" charset="-122"/>
                </a:rPr>
                <a:t>3</a:t>
              </a:r>
            </a:p>
          </p:txBody>
        </p:sp>
        <p:sp>
          <p:nvSpPr>
            <p:cNvPr id="5144" name="Text Box 107">
              <a:extLst>
                <a:ext uri="{FF2B5EF4-FFF2-40B4-BE49-F238E27FC236}">
                  <a16:creationId xmlns:a16="http://schemas.microsoft.com/office/drawing/2014/main" id="{FBFD2A9B-1292-2DE7-7FBC-78888EB947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1" y="1695"/>
              <a:ext cx="30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400">
                  <a:solidFill>
                    <a:srgbClr val="FF3300"/>
                  </a:solidFill>
                  <a:ea typeface="华文仿宋" panose="02010600040101010101" pitchFamily="2" charset="-122"/>
                </a:rPr>
                <a:t>4</a:t>
              </a:r>
            </a:p>
          </p:txBody>
        </p:sp>
      </p:grpSp>
      <p:graphicFrame>
        <p:nvGraphicFramePr>
          <p:cNvPr id="5123" name="Object 108">
            <a:extLst>
              <a:ext uri="{FF2B5EF4-FFF2-40B4-BE49-F238E27FC236}">
                <a16:creationId xmlns:a16="http://schemas.microsoft.com/office/drawing/2014/main" id="{D378E8B1-F51B-45B5-C87B-193C3331D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0" y="1854200"/>
          <a:ext cx="287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2280" imgH="228600" progId="Equation.DSMT4">
                  <p:embed/>
                </p:oleObj>
              </mc:Choice>
              <mc:Fallback>
                <p:oleObj name="Equation" r:id="rId5" imgW="152280" imgH="228600" progId="Equation.DSMT4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1854200"/>
                        <a:ext cx="287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09">
            <a:extLst>
              <a:ext uri="{FF2B5EF4-FFF2-40B4-BE49-F238E27FC236}">
                <a16:creationId xmlns:a16="http://schemas.microsoft.com/office/drawing/2014/main" id="{A766681E-B659-1615-DCCC-E0F44DC055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2088" y="3078163"/>
          <a:ext cx="3206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3078163"/>
                        <a:ext cx="3206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30" name="Line 110">
            <a:extLst>
              <a:ext uri="{FF2B5EF4-FFF2-40B4-BE49-F238E27FC236}">
                <a16:creationId xmlns:a16="http://schemas.microsoft.com/office/drawing/2014/main" id="{F7CEB2E0-EEA4-6AAB-E6B3-5F6AFB286A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39063" y="2933700"/>
            <a:ext cx="73025" cy="4333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arrow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6431" name="Line 111">
            <a:extLst>
              <a:ext uri="{FF2B5EF4-FFF2-40B4-BE49-F238E27FC236}">
                <a16:creationId xmlns:a16="http://schemas.microsoft.com/office/drawing/2014/main" id="{51D3E5DB-9CDE-088F-780D-041831DD66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0650" y="2357438"/>
            <a:ext cx="73025" cy="4333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arrow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advTm="1204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9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9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2" grpId="0"/>
      <p:bldP spid="696325" grpId="0"/>
      <p:bldP spid="696327" grpId="0"/>
      <p:bldP spid="6963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3">
            <a:extLst>
              <a:ext uri="{FF2B5EF4-FFF2-40B4-BE49-F238E27FC236}">
                <a16:creationId xmlns:a16="http://schemas.microsoft.com/office/drawing/2014/main" id="{ED6D03B3-DECC-FE3B-0F76-D07AB9631D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990600"/>
          <a:ext cx="4824412" cy="382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886228" imgH="5641772" progId="Visio.Drawing.11">
                  <p:embed/>
                </p:oleObj>
              </mc:Choice>
              <mc:Fallback>
                <p:oleObj name="Visio" r:id="rId3" imgW="7886228" imgH="5641772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990600"/>
                        <a:ext cx="4824412" cy="382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7" name="Rectangle 13">
            <a:extLst>
              <a:ext uri="{FF2B5EF4-FFF2-40B4-BE49-F238E27FC236}">
                <a16:creationId xmlns:a16="http://schemas.microsoft.com/office/drawing/2014/main" id="{0C132AD3-E771-0F31-971A-07EA17201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341313"/>
            <a:ext cx="4392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回热式压缩空气制冷循环</a:t>
            </a:r>
          </a:p>
        </p:txBody>
      </p:sp>
      <p:sp>
        <p:nvSpPr>
          <p:cNvPr id="697362" name="AutoShape 18">
            <a:extLst>
              <a:ext uri="{FF2B5EF4-FFF2-40B4-BE49-F238E27FC236}">
                <a16:creationId xmlns:a16="http://schemas.microsoft.com/office/drawing/2014/main" id="{2B0B9D18-572A-93D8-8388-070F23661E7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435600" y="1133475"/>
            <a:ext cx="3311525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64" name="Line 20">
            <a:extLst>
              <a:ext uri="{FF2B5EF4-FFF2-40B4-BE49-F238E27FC236}">
                <a16:creationId xmlns:a16="http://schemas.microsoft.com/office/drawing/2014/main" id="{E2FA55BE-CB73-552C-1001-26513DB8C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2501900"/>
            <a:ext cx="0" cy="1223963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65" name="Freeform 21">
            <a:extLst>
              <a:ext uri="{FF2B5EF4-FFF2-40B4-BE49-F238E27FC236}">
                <a16:creationId xmlns:a16="http://schemas.microsoft.com/office/drawing/2014/main" id="{013AD6BF-27AE-60D8-7DB6-5C5147991787}"/>
              </a:ext>
            </a:extLst>
          </p:cNvPr>
          <p:cNvSpPr>
            <a:spLocks/>
          </p:cNvSpPr>
          <p:nvPr/>
        </p:nvSpPr>
        <p:spPr bwMode="auto">
          <a:xfrm>
            <a:off x="5795963" y="1565275"/>
            <a:ext cx="2598737" cy="254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28"/>
              </a:cxn>
              <a:cxn ang="0">
                <a:pos x="1163" y="1028"/>
              </a:cxn>
            </a:cxnLst>
            <a:rect l="0" t="0" r="r" b="b"/>
            <a:pathLst>
              <a:path w="1163" h="1028">
                <a:moveTo>
                  <a:pt x="0" y="0"/>
                </a:moveTo>
                <a:lnTo>
                  <a:pt x="0" y="1028"/>
                </a:lnTo>
                <a:lnTo>
                  <a:pt x="1163" y="1028"/>
                </a:lnTo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66" name="Freeform 22">
            <a:extLst>
              <a:ext uri="{FF2B5EF4-FFF2-40B4-BE49-F238E27FC236}">
                <a16:creationId xmlns:a16="http://schemas.microsoft.com/office/drawing/2014/main" id="{C72A55D2-5A72-D7DA-4283-07B7831F1EB9}"/>
              </a:ext>
            </a:extLst>
          </p:cNvPr>
          <p:cNvSpPr>
            <a:spLocks/>
          </p:cNvSpPr>
          <p:nvPr/>
        </p:nvSpPr>
        <p:spPr bwMode="auto">
          <a:xfrm>
            <a:off x="5724525" y="1422400"/>
            <a:ext cx="101600" cy="166688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23" y="0"/>
              </a:cxn>
              <a:cxn ang="0">
                <a:pos x="45" y="67"/>
              </a:cxn>
              <a:cxn ang="0">
                <a:pos x="0" y="67"/>
              </a:cxn>
            </a:cxnLst>
            <a:rect l="0" t="0" r="r" b="b"/>
            <a:pathLst>
              <a:path w="45" h="67">
                <a:moveTo>
                  <a:pt x="0" y="67"/>
                </a:moveTo>
                <a:lnTo>
                  <a:pt x="23" y="0"/>
                </a:lnTo>
                <a:lnTo>
                  <a:pt x="45" y="67"/>
                </a:lnTo>
                <a:lnTo>
                  <a:pt x="0" y="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69" name="Rectangle 25">
            <a:extLst>
              <a:ext uri="{FF2B5EF4-FFF2-40B4-BE49-F238E27FC236}">
                <a16:creationId xmlns:a16="http://schemas.microsoft.com/office/drawing/2014/main" id="{519743ED-E54E-AED1-6ED5-7689B69CE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463" y="1628775"/>
            <a:ext cx="936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000000"/>
                </a:solidFill>
              </a:rPr>
              <a:t>T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370" name="Line 26">
            <a:extLst>
              <a:ext uri="{FF2B5EF4-FFF2-40B4-BE49-F238E27FC236}">
                <a16:creationId xmlns:a16="http://schemas.microsoft.com/office/drawing/2014/main" id="{80316EA5-3F2E-8737-A9FE-92D008115B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2225" y="3006725"/>
            <a:ext cx="1588" cy="693738"/>
          </a:xfrm>
          <a:prstGeom prst="line">
            <a:avLst/>
          </a:prstGeom>
          <a:noFill/>
          <a:ln w="23813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71" name="Line 27">
            <a:extLst>
              <a:ext uri="{FF2B5EF4-FFF2-40B4-BE49-F238E27FC236}">
                <a16:creationId xmlns:a16="http://schemas.microsoft.com/office/drawing/2014/main" id="{4A87C968-3E85-D8DD-C44F-18A5A11DC5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2025" y="1589088"/>
            <a:ext cx="1588" cy="1417637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72" name="Freeform 28">
            <a:extLst>
              <a:ext uri="{FF2B5EF4-FFF2-40B4-BE49-F238E27FC236}">
                <a16:creationId xmlns:a16="http://schemas.microsoft.com/office/drawing/2014/main" id="{CA3063FD-743E-B3C2-D00A-3DE88D0903D6}"/>
              </a:ext>
            </a:extLst>
          </p:cNvPr>
          <p:cNvSpPr>
            <a:spLocks/>
          </p:cNvSpPr>
          <p:nvPr/>
        </p:nvSpPr>
        <p:spPr bwMode="auto">
          <a:xfrm>
            <a:off x="6372225" y="1565275"/>
            <a:ext cx="927100" cy="911225"/>
          </a:xfrm>
          <a:custGeom>
            <a:avLst/>
            <a:gdLst/>
            <a:ahLst/>
            <a:cxnLst>
              <a:cxn ang="0">
                <a:pos x="415" y="0"/>
              </a:cxn>
              <a:cxn ang="0">
                <a:pos x="0" y="368"/>
              </a:cxn>
            </a:cxnLst>
            <a:rect l="0" t="0" r="r" b="b"/>
            <a:pathLst>
              <a:path w="415" h="368">
                <a:moveTo>
                  <a:pt x="415" y="0"/>
                </a:moveTo>
                <a:cubicBezTo>
                  <a:pt x="310" y="159"/>
                  <a:pt x="149" y="277"/>
                  <a:pt x="0" y="368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73" name="Freeform 29">
            <a:extLst>
              <a:ext uri="{FF2B5EF4-FFF2-40B4-BE49-F238E27FC236}">
                <a16:creationId xmlns:a16="http://schemas.microsoft.com/office/drawing/2014/main" id="{4C090726-7D6A-FB01-2004-D70B84F66ACD}"/>
              </a:ext>
            </a:extLst>
          </p:cNvPr>
          <p:cNvSpPr>
            <a:spLocks/>
          </p:cNvSpPr>
          <p:nvPr/>
        </p:nvSpPr>
        <p:spPr bwMode="auto">
          <a:xfrm>
            <a:off x="6384925" y="3001963"/>
            <a:ext cx="923925" cy="684212"/>
          </a:xfrm>
          <a:custGeom>
            <a:avLst/>
            <a:gdLst/>
            <a:ahLst/>
            <a:cxnLst>
              <a:cxn ang="0">
                <a:pos x="414" y="0"/>
              </a:cxn>
              <a:cxn ang="0">
                <a:pos x="0" y="276"/>
              </a:cxn>
            </a:cxnLst>
            <a:rect l="0" t="0" r="r" b="b"/>
            <a:pathLst>
              <a:path w="414" h="276">
                <a:moveTo>
                  <a:pt x="414" y="0"/>
                </a:moveTo>
                <a:cubicBezTo>
                  <a:pt x="294" y="117"/>
                  <a:pt x="139" y="206"/>
                  <a:pt x="0" y="276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74" name="Rectangle 30">
            <a:extLst>
              <a:ext uri="{FF2B5EF4-FFF2-40B4-BE49-F238E27FC236}">
                <a16:creationId xmlns:a16="http://schemas.microsoft.com/office/drawing/2014/main" id="{F774A752-A79D-428E-910A-26FBBC86E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36099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6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375" name="Oval 31">
            <a:extLst>
              <a:ext uri="{FF2B5EF4-FFF2-40B4-BE49-F238E27FC236}">
                <a16:creationId xmlns:a16="http://schemas.microsoft.com/office/drawing/2014/main" id="{6E5424A2-69EE-E7D6-A8F0-4A80B04B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1555750"/>
            <a:ext cx="74612" cy="87313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76" name="Oval 32">
            <a:extLst>
              <a:ext uri="{FF2B5EF4-FFF2-40B4-BE49-F238E27FC236}">
                <a16:creationId xmlns:a16="http://schemas.microsoft.com/office/drawing/2014/main" id="{0B8FEC37-2303-E5F5-E0A4-08841FB36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1555750"/>
            <a:ext cx="74612" cy="87313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77" name="Oval 33">
            <a:extLst>
              <a:ext uri="{FF2B5EF4-FFF2-40B4-BE49-F238E27FC236}">
                <a16:creationId xmlns:a16="http://schemas.microsoft.com/office/drawing/2014/main" id="{0EFB759E-C0C7-7F71-D956-915B04B6D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825" y="2451100"/>
            <a:ext cx="76200" cy="87313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78" name="Oval 34">
            <a:extLst>
              <a:ext uri="{FF2B5EF4-FFF2-40B4-BE49-F238E27FC236}">
                <a16:creationId xmlns:a16="http://schemas.microsoft.com/office/drawing/2014/main" id="{88839CBA-4E58-C91E-F4BC-D9F354BCB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6825" y="2451100"/>
            <a:ext cx="76200" cy="87313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79" name="Freeform 35">
            <a:extLst>
              <a:ext uri="{FF2B5EF4-FFF2-40B4-BE49-F238E27FC236}">
                <a16:creationId xmlns:a16="http://schemas.microsoft.com/office/drawing/2014/main" id="{7900FCFA-A0C4-E7C9-B47D-CD4D4303716F}"/>
              </a:ext>
            </a:extLst>
          </p:cNvPr>
          <p:cNvSpPr>
            <a:spLocks noEditPoints="1"/>
          </p:cNvSpPr>
          <p:nvPr/>
        </p:nvSpPr>
        <p:spPr bwMode="auto">
          <a:xfrm>
            <a:off x="5815013" y="2490788"/>
            <a:ext cx="2671762" cy="7937"/>
          </a:xfrm>
          <a:custGeom>
            <a:avLst/>
            <a:gdLst/>
            <a:ahLst/>
            <a:cxnLst>
              <a:cxn ang="0">
                <a:pos x="48" y="8"/>
              </a:cxn>
              <a:cxn ang="0">
                <a:pos x="152" y="16"/>
              </a:cxn>
              <a:cxn ang="0">
                <a:pos x="264" y="16"/>
              </a:cxn>
              <a:cxn ang="0">
                <a:pos x="368" y="8"/>
              </a:cxn>
              <a:cxn ang="0">
                <a:pos x="456" y="0"/>
              </a:cxn>
              <a:cxn ang="0">
                <a:pos x="536" y="0"/>
              </a:cxn>
              <a:cxn ang="0">
                <a:pos x="584" y="0"/>
              </a:cxn>
              <a:cxn ang="0">
                <a:pos x="672" y="8"/>
              </a:cxn>
              <a:cxn ang="0">
                <a:pos x="776" y="16"/>
              </a:cxn>
              <a:cxn ang="0">
                <a:pos x="888" y="16"/>
              </a:cxn>
              <a:cxn ang="0">
                <a:pos x="992" y="8"/>
              </a:cxn>
              <a:cxn ang="0">
                <a:pos x="1080" y="0"/>
              </a:cxn>
              <a:cxn ang="0">
                <a:pos x="1160" y="0"/>
              </a:cxn>
              <a:cxn ang="0">
                <a:pos x="1208" y="0"/>
              </a:cxn>
              <a:cxn ang="0">
                <a:pos x="1296" y="8"/>
              </a:cxn>
              <a:cxn ang="0">
                <a:pos x="1400" y="16"/>
              </a:cxn>
              <a:cxn ang="0">
                <a:pos x="1512" y="16"/>
              </a:cxn>
              <a:cxn ang="0">
                <a:pos x="1616" y="8"/>
              </a:cxn>
              <a:cxn ang="0">
                <a:pos x="1704" y="0"/>
              </a:cxn>
              <a:cxn ang="0">
                <a:pos x="1784" y="0"/>
              </a:cxn>
              <a:cxn ang="0">
                <a:pos x="1832" y="0"/>
              </a:cxn>
              <a:cxn ang="0">
                <a:pos x="1920" y="8"/>
              </a:cxn>
              <a:cxn ang="0">
                <a:pos x="2024" y="16"/>
              </a:cxn>
              <a:cxn ang="0">
                <a:pos x="2136" y="16"/>
              </a:cxn>
              <a:cxn ang="0">
                <a:pos x="2240" y="8"/>
              </a:cxn>
              <a:cxn ang="0">
                <a:pos x="2328" y="0"/>
              </a:cxn>
              <a:cxn ang="0">
                <a:pos x="2408" y="0"/>
              </a:cxn>
              <a:cxn ang="0">
                <a:pos x="2456" y="0"/>
              </a:cxn>
              <a:cxn ang="0">
                <a:pos x="2544" y="8"/>
              </a:cxn>
              <a:cxn ang="0">
                <a:pos x="2648" y="16"/>
              </a:cxn>
              <a:cxn ang="0">
                <a:pos x="2760" y="16"/>
              </a:cxn>
              <a:cxn ang="0">
                <a:pos x="2864" y="8"/>
              </a:cxn>
              <a:cxn ang="0">
                <a:pos x="2952" y="0"/>
              </a:cxn>
              <a:cxn ang="0">
                <a:pos x="3032" y="0"/>
              </a:cxn>
              <a:cxn ang="0">
                <a:pos x="3080" y="0"/>
              </a:cxn>
              <a:cxn ang="0">
                <a:pos x="3168" y="8"/>
              </a:cxn>
              <a:cxn ang="0">
                <a:pos x="3272" y="16"/>
              </a:cxn>
              <a:cxn ang="0">
                <a:pos x="3384" y="16"/>
              </a:cxn>
              <a:cxn ang="0">
                <a:pos x="3488" y="8"/>
              </a:cxn>
              <a:cxn ang="0">
                <a:pos x="3576" y="0"/>
              </a:cxn>
              <a:cxn ang="0">
                <a:pos x="3656" y="0"/>
              </a:cxn>
              <a:cxn ang="0">
                <a:pos x="3704" y="0"/>
              </a:cxn>
              <a:cxn ang="0">
                <a:pos x="3792" y="8"/>
              </a:cxn>
              <a:cxn ang="0">
                <a:pos x="3896" y="16"/>
              </a:cxn>
              <a:cxn ang="0">
                <a:pos x="4008" y="16"/>
              </a:cxn>
              <a:cxn ang="0">
                <a:pos x="4112" y="8"/>
              </a:cxn>
              <a:cxn ang="0">
                <a:pos x="4200" y="0"/>
              </a:cxn>
              <a:cxn ang="0">
                <a:pos x="4280" y="0"/>
              </a:cxn>
              <a:cxn ang="0">
                <a:pos x="4328" y="0"/>
              </a:cxn>
              <a:cxn ang="0">
                <a:pos x="4416" y="8"/>
              </a:cxn>
              <a:cxn ang="0">
                <a:pos x="4520" y="16"/>
              </a:cxn>
              <a:cxn ang="0">
                <a:pos x="4632" y="16"/>
              </a:cxn>
              <a:cxn ang="0">
                <a:pos x="4736" y="8"/>
              </a:cxn>
              <a:cxn ang="0">
                <a:pos x="4824" y="0"/>
              </a:cxn>
              <a:cxn ang="0">
                <a:pos x="4904" y="0"/>
              </a:cxn>
              <a:cxn ang="0">
                <a:pos x="4952" y="0"/>
              </a:cxn>
              <a:cxn ang="0">
                <a:pos x="5040" y="8"/>
              </a:cxn>
              <a:cxn ang="0">
                <a:pos x="5144" y="16"/>
              </a:cxn>
              <a:cxn ang="0">
                <a:pos x="5256" y="16"/>
              </a:cxn>
            </a:cxnLst>
            <a:rect l="0" t="0" r="r" b="b"/>
            <a:pathLst>
              <a:path w="5312" h="16">
                <a:moveTo>
                  <a:pt x="8" y="0"/>
                </a:moveTo>
                <a:lnTo>
                  <a:pt x="24" y="0"/>
                </a:lnTo>
                <a:cubicBezTo>
                  <a:pt x="29" y="0"/>
                  <a:pt x="32" y="4"/>
                  <a:pt x="32" y="8"/>
                </a:cubicBezTo>
                <a:cubicBezTo>
                  <a:pt x="32" y="13"/>
                  <a:pt x="29" y="16"/>
                  <a:pt x="24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56" y="0"/>
                </a:moveTo>
                <a:lnTo>
                  <a:pt x="72" y="0"/>
                </a:lnTo>
                <a:cubicBezTo>
                  <a:pt x="77" y="0"/>
                  <a:pt x="80" y="4"/>
                  <a:pt x="80" y="8"/>
                </a:cubicBezTo>
                <a:cubicBezTo>
                  <a:pt x="80" y="13"/>
                  <a:pt x="77" y="16"/>
                  <a:pt x="72" y="16"/>
                </a:cubicBezTo>
                <a:lnTo>
                  <a:pt x="56" y="16"/>
                </a:lnTo>
                <a:cubicBezTo>
                  <a:pt x="52" y="16"/>
                  <a:pt x="48" y="13"/>
                  <a:pt x="48" y="8"/>
                </a:cubicBezTo>
                <a:cubicBezTo>
                  <a:pt x="48" y="4"/>
                  <a:pt x="52" y="0"/>
                  <a:pt x="56" y="0"/>
                </a:cubicBezTo>
                <a:close/>
                <a:moveTo>
                  <a:pt x="104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104" y="16"/>
                </a:lnTo>
                <a:cubicBezTo>
                  <a:pt x="100" y="16"/>
                  <a:pt x="96" y="13"/>
                  <a:pt x="96" y="8"/>
                </a:cubicBezTo>
                <a:cubicBezTo>
                  <a:pt x="96" y="4"/>
                  <a:pt x="100" y="0"/>
                  <a:pt x="104" y="0"/>
                </a:cubicBezTo>
                <a:close/>
                <a:moveTo>
                  <a:pt x="152" y="0"/>
                </a:moveTo>
                <a:lnTo>
                  <a:pt x="168" y="0"/>
                </a:lnTo>
                <a:cubicBezTo>
                  <a:pt x="173" y="0"/>
                  <a:pt x="176" y="4"/>
                  <a:pt x="176" y="8"/>
                </a:cubicBezTo>
                <a:cubicBezTo>
                  <a:pt x="176" y="13"/>
                  <a:pt x="173" y="16"/>
                  <a:pt x="168" y="16"/>
                </a:cubicBezTo>
                <a:lnTo>
                  <a:pt x="152" y="16"/>
                </a:lnTo>
                <a:cubicBezTo>
                  <a:pt x="148" y="16"/>
                  <a:pt x="144" y="13"/>
                  <a:pt x="144" y="8"/>
                </a:cubicBezTo>
                <a:cubicBezTo>
                  <a:pt x="144" y="4"/>
                  <a:pt x="148" y="0"/>
                  <a:pt x="152" y="0"/>
                </a:cubicBezTo>
                <a:close/>
                <a:moveTo>
                  <a:pt x="200" y="0"/>
                </a:moveTo>
                <a:lnTo>
                  <a:pt x="216" y="0"/>
                </a:lnTo>
                <a:cubicBezTo>
                  <a:pt x="221" y="0"/>
                  <a:pt x="224" y="4"/>
                  <a:pt x="224" y="8"/>
                </a:cubicBezTo>
                <a:cubicBezTo>
                  <a:pt x="224" y="13"/>
                  <a:pt x="221" y="16"/>
                  <a:pt x="216" y="16"/>
                </a:cubicBezTo>
                <a:lnTo>
                  <a:pt x="200" y="16"/>
                </a:lnTo>
                <a:cubicBezTo>
                  <a:pt x="196" y="16"/>
                  <a:pt x="192" y="13"/>
                  <a:pt x="192" y="8"/>
                </a:cubicBezTo>
                <a:cubicBezTo>
                  <a:pt x="192" y="4"/>
                  <a:pt x="196" y="0"/>
                  <a:pt x="200" y="0"/>
                </a:cubicBezTo>
                <a:close/>
                <a:moveTo>
                  <a:pt x="248" y="0"/>
                </a:moveTo>
                <a:lnTo>
                  <a:pt x="264" y="0"/>
                </a:lnTo>
                <a:cubicBezTo>
                  <a:pt x="269" y="0"/>
                  <a:pt x="272" y="4"/>
                  <a:pt x="272" y="8"/>
                </a:cubicBezTo>
                <a:cubicBezTo>
                  <a:pt x="272" y="13"/>
                  <a:pt x="269" y="16"/>
                  <a:pt x="264" y="16"/>
                </a:cubicBezTo>
                <a:lnTo>
                  <a:pt x="248" y="16"/>
                </a:lnTo>
                <a:cubicBezTo>
                  <a:pt x="244" y="16"/>
                  <a:pt x="240" y="13"/>
                  <a:pt x="240" y="8"/>
                </a:cubicBezTo>
                <a:cubicBezTo>
                  <a:pt x="240" y="4"/>
                  <a:pt x="244" y="0"/>
                  <a:pt x="248" y="0"/>
                </a:cubicBezTo>
                <a:close/>
                <a:moveTo>
                  <a:pt x="296" y="0"/>
                </a:moveTo>
                <a:lnTo>
                  <a:pt x="312" y="0"/>
                </a:lnTo>
                <a:cubicBezTo>
                  <a:pt x="317" y="0"/>
                  <a:pt x="320" y="4"/>
                  <a:pt x="320" y="8"/>
                </a:cubicBezTo>
                <a:cubicBezTo>
                  <a:pt x="320" y="13"/>
                  <a:pt x="317" y="16"/>
                  <a:pt x="312" y="16"/>
                </a:cubicBezTo>
                <a:lnTo>
                  <a:pt x="296" y="16"/>
                </a:lnTo>
                <a:cubicBezTo>
                  <a:pt x="292" y="16"/>
                  <a:pt x="288" y="13"/>
                  <a:pt x="288" y="8"/>
                </a:cubicBezTo>
                <a:cubicBezTo>
                  <a:pt x="288" y="4"/>
                  <a:pt x="292" y="0"/>
                  <a:pt x="296" y="0"/>
                </a:cubicBezTo>
                <a:close/>
                <a:moveTo>
                  <a:pt x="344" y="0"/>
                </a:moveTo>
                <a:lnTo>
                  <a:pt x="360" y="0"/>
                </a:lnTo>
                <a:cubicBezTo>
                  <a:pt x="365" y="0"/>
                  <a:pt x="368" y="4"/>
                  <a:pt x="368" y="8"/>
                </a:cubicBezTo>
                <a:cubicBezTo>
                  <a:pt x="368" y="13"/>
                  <a:pt x="365" y="16"/>
                  <a:pt x="360" y="16"/>
                </a:cubicBezTo>
                <a:lnTo>
                  <a:pt x="344" y="16"/>
                </a:lnTo>
                <a:cubicBezTo>
                  <a:pt x="340" y="16"/>
                  <a:pt x="336" y="13"/>
                  <a:pt x="336" y="8"/>
                </a:cubicBezTo>
                <a:cubicBezTo>
                  <a:pt x="336" y="4"/>
                  <a:pt x="340" y="0"/>
                  <a:pt x="344" y="0"/>
                </a:cubicBezTo>
                <a:close/>
                <a:moveTo>
                  <a:pt x="392" y="0"/>
                </a:moveTo>
                <a:lnTo>
                  <a:pt x="408" y="0"/>
                </a:lnTo>
                <a:cubicBezTo>
                  <a:pt x="413" y="0"/>
                  <a:pt x="416" y="4"/>
                  <a:pt x="416" y="8"/>
                </a:cubicBezTo>
                <a:cubicBezTo>
                  <a:pt x="416" y="13"/>
                  <a:pt x="413" y="16"/>
                  <a:pt x="408" y="16"/>
                </a:cubicBezTo>
                <a:lnTo>
                  <a:pt x="392" y="16"/>
                </a:lnTo>
                <a:cubicBezTo>
                  <a:pt x="388" y="16"/>
                  <a:pt x="384" y="13"/>
                  <a:pt x="384" y="8"/>
                </a:cubicBezTo>
                <a:cubicBezTo>
                  <a:pt x="384" y="4"/>
                  <a:pt x="388" y="0"/>
                  <a:pt x="392" y="0"/>
                </a:cubicBezTo>
                <a:close/>
                <a:moveTo>
                  <a:pt x="440" y="0"/>
                </a:moveTo>
                <a:lnTo>
                  <a:pt x="456" y="0"/>
                </a:lnTo>
                <a:cubicBezTo>
                  <a:pt x="461" y="0"/>
                  <a:pt x="464" y="4"/>
                  <a:pt x="464" y="8"/>
                </a:cubicBezTo>
                <a:cubicBezTo>
                  <a:pt x="464" y="13"/>
                  <a:pt x="461" y="16"/>
                  <a:pt x="456" y="16"/>
                </a:cubicBezTo>
                <a:lnTo>
                  <a:pt x="440" y="16"/>
                </a:lnTo>
                <a:cubicBezTo>
                  <a:pt x="436" y="16"/>
                  <a:pt x="432" y="13"/>
                  <a:pt x="432" y="8"/>
                </a:cubicBezTo>
                <a:cubicBezTo>
                  <a:pt x="432" y="4"/>
                  <a:pt x="436" y="0"/>
                  <a:pt x="440" y="0"/>
                </a:cubicBezTo>
                <a:close/>
                <a:moveTo>
                  <a:pt x="488" y="0"/>
                </a:moveTo>
                <a:lnTo>
                  <a:pt x="504" y="0"/>
                </a:lnTo>
                <a:cubicBezTo>
                  <a:pt x="509" y="0"/>
                  <a:pt x="512" y="4"/>
                  <a:pt x="512" y="8"/>
                </a:cubicBezTo>
                <a:cubicBezTo>
                  <a:pt x="512" y="13"/>
                  <a:pt x="509" y="16"/>
                  <a:pt x="504" y="16"/>
                </a:cubicBezTo>
                <a:lnTo>
                  <a:pt x="488" y="16"/>
                </a:lnTo>
                <a:cubicBezTo>
                  <a:pt x="484" y="16"/>
                  <a:pt x="480" y="13"/>
                  <a:pt x="480" y="8"/>
                </a:cubicBezTo>
                <a:cubicBezTo>
                  <a:pt x="480" y="4"/>
                  <a:pt x="484" y="0"/>
                  <a:pt x="488" y="0"/>
                </a:cubicBezTo>
                <a:close/>
                <a:moveTo>
                  <a:pt x="536" y="0"/>
                </a:moveTo>
                <a:lnTo>
                  <a:pt x="552" y="0"/>
                </a:lnTo>
                <a:cubicBezTo>
                  <a:pt x="557" y="0"/>
                  <a:pt x="560" y="4"/>
                  <a:pt x="560" y="8"/>
                </a:cubicBezTo>
                <a:cubicBezTo>
                  <a:pt x="560" y="13"/>
                  <a:pt x="557" y="16"/>
                  <a:pt x="552" y="16"/>
                </a:cubicBezTo>
                <a:lnTo>
                  <a:pt x="536" y="16"/>
                </a:lnTo>
                <a:cubicBezTo>
                  <a:pt x="532" y="16"/>
                  <a:pt x="528" y="13"/>
                  <a:pt x="528" y="8"/>
                </a:cubicBezTo>
                <a:cubicBezTo>
                  <a:pt x="528" y="4"/>
                  <a:pt x="532" y="0"/>
                  <a:pt x="536" y="0"/>
                </a:cubicBezTo>
                <a:close/>
                <a:moveTo>
                  <a:pt x="584" y="0"/>
                </a:moveTo>
                <a:lnTo>
                  <a:pt x="600" y="0"/>
                </a:lnTo>
                <a:cubicBezTo>
                  <a:pt x="605" y="0"/>
                  <a:pt x="608" y="4"/>
                  <a:pt x="608" y="8"/>
                </a:cubicBezTo>
                <a:cubicBezTo>
                  <a:pt x="608" y="13"/>
                  <a:pt x="605" y="16"/>
                  <a:pt x="600" y="16"/>
                </a:cubicBezTo>
                <a:lnTo>
                  <a:pt x="584" y="16"/>
                </a:lnTo>
                <a:cubicBezTo>
                  <a:pt x="580" y="16"/>
                  <a:pt x="576" y="13"/>
                  <a:pt x="576" y="8"/>
                </a:cubicBezTo>
                <a:cubicBezTo>
                  <a:pt x="576" y="4"/>
                  <a:pt x="580" y="0"/>
                  <a:pt x="584" y="0"/>
                </a:cubicBezTo>
                <a:close/>
                <a:moveTo>
                  <a:pt x="632" y="0"/>
                </a:moveTo>
                <a:lnTo>
                  <a:pt x="648" y="0"/>
                </a:lnTo>
                <a:cubicBezTo>
                  <a:pt x="653" y="0"/>
                  <a:pt x="656" y="4"/>
                  <a:pt x="656" y="8"/>
                </a:cubicBezTo>
                <a:cubicBezTo>
                  <a:pt x="656" y="13"/>
                  <a:pt x="653" y="16"/>
                  <a:pt x="648" y="16"/>
                </a:cubicBezTo>
                <a:lnTo>
                  <a:pt x="632" y="16"/>
                </a:lnTo>
                <a:cubicBezTo>
                  <a:pt x="628" y="16"/>
                  <a:pt x="624" y="13"/>
                  <a:pt x="624" y="8"/>
                </a:cubicBezTo>
                <a:cubicBezTo>
                  <a:pt x="624" y="4"/>
                  <a:pt x="628" y="0"/>
                  <a:pt x="632" y="0"/>
                </a:cubicBezTo>
                <a:close/>
                <a:moveTo>
                  <a:pt x="680" y="0"/>
                </a:moveTo>
                <a:lnTo>
                  <a:pt x="696" y="0"/>
                </a:lnTo>
                <a:cubicBezTo>
                  <a:pt x="701" y="0"/>
                  <a:pt x="704" y="4"/>
                  <a:pt x="704" y="8"/>
                </a:cubicBezTo>
                <a:cubicBezTo>
                  <a:pt x="704" y="13"/>
                  <a:pt x="701" y="16"/>
                  <a:pt x="696" y="16"/>
                </a:cubicBezTo>
                <a:lnTo>
                  <a:pt x="680" y="16"/>
                </a:lnTo>
                <a:cubicBezTo>
                  <a:pt x="676" y="16"/>
                  <a:pt x="672" y="13"/>
                  <a:pt x="672" y="8"/>
                </a:cubicBezTo>
                <a:cubicBezTo>
                  <a:pt x="672" y="4"/>
                  <a:pt x="676" y="0"/>
                  <a:pt x="680" y="0"/>
                </a:cubicBezTo>
                <a:close/>
                <a:moveTo>
                  <a:pt x="728" y="0"/>
                </a:moveTo>
                <a:lnTo>
                  <a:pt x="744" y="0"/>
                </a:lnTo>
                <a:cubicBezTo>
                  <a:pt x="749" y="0"/>
                  <a:pt x="752" y="4"/>
                  <a:pt x="752" y="8"/>
                </a:cubicBezTo>
                <a:cubicBezTo>
                  <a:pt x="752" y="13"/>
                  <a:pt x="749" y="16"/>
                  <a:pt x="744" y="16"/>
                </a:cubicBezTo>
                <a:lnTo>
                  <a:pt x="728" y="16"/>
                </a:lnTo>
                <a:cubicBezTo>
                  <a:pt x="724" y="16"/>
                  <a:pt x="720" y="13"/>
                  <a:pt x="720" y="8"/>
                </a:cubicBezTo>
                <a:cubicBezTo>
                  <a:pt x="720" y="4"/>
                  <a:pt x="724" y="0"/>
                  <a:pt x="728" y="0"/>
                </a:cubicBezTo>
                <a:close/>
                <a:moveTo>
                  <a:pt x="776" y="0"/>
                </a:moveTo>
                <a:lnTo>
                  <a:pt x="792" y="0"/>
                </a:lnTo>
                <a:cubicBezTo>
                  <a:pt x="797" y="0"/>
                  <a:pt x="800" y="4"/>
                  <a:pt x="800" y="8"/>
                </a:cubicBezTo>
                <a:cubicBezTo>
                  <a:pt x="800" y="13"/>
                  <a:pt x="797" y="16"/>
                  <a:pt x="792" y="16"/>
                </a:cubicBezTo>
                <a:lnTo>
                  <a:pt x="776" y="16"/>
                </a:lnTo>
                <a:cubicBezTo>
                  <a:pt x="772" y="16"/>
                  <a:pt x="768" y="13"/>
                  <a:pt x="768" y="8"/>
                </a:cubicBezTo>
                <a:cubicBezTo>
                  <a:pt x="768" y="4"/>
                  <a:pt x="772" y="0"/>
                  <a:pt x="776" y="0"/>
                </a:cubicBezTo>
                <a:close/>
                <a:moveTo>
                  <a:pt x="824" y="0"/>
                </a:moveTo>
                <a:lnTo>
                  <a:pt x="840" y="0"/>
                </a:lnTo>
                <a:cubicBezTo>
                  <a:pt x="845" y="0"/>
                  <a:pt x="848" y="4"/>
                  <a:pt x="848" y="8"/>
                </a:cubicBezTo>
                <a:cubicBezTo>
                  <a:pt x="848" y="13"/>
                  <a:pt x="845" y="16"/>
                  <a:pt x="840" y="16"/>
                </a:cubicBezTo>
                <a:lnTo>
                  <a:pt x="824" y="16"/>
                </a:lnTo>
                <a:cubicBezTo>
                  <a:pt x="820" y="16"/>
                  <a:pt x="816" y="13"/>
                  <a:pt x="816" y="8"/>
                </a:cubicBezTo>
                <a:cubicBezTo>
                  <a:pt x="816" y="4"/>
                  <a:pt x="820" y="0"/>
                  <a:pt x="824" y="0"/>
                </a:cubicBezTo>
                <a:close/>
                <a:moveTo>
                  <a:pt x="872" y="0"/>
                </a:moveTo>
                <a:lnTo>
                  <a:pt x="888" y="0"/>
                </a:lnTo>
                <a:cubicBezTo>
                  <a:pt x="893" y="0"/>
                  <a:pt x="896" y="4"/>
                  <a:pt x="896" y="8"/>
                </a:cubicBezTo>
                <a:cubicBezTo>
                  <a:pt x="896" y="13"/>
                  <a:pt x="893" y="16"/>
                  <a:pt x="888" y="16"/>
                </a:cubicBezTo>
                <a:lnTo>
                  <a:pt x="872" y="16"/>
                </a:lnTo>
                <a:cubicBezTo>
                  <a:pt x="868" y="16"/>
                  <a:pt x="864" y="13"/>
                  <a:pt x="864" y="8"/>
                </a:cubicBezTo>
                <a:cubicBezTo>
                  <a:pt x="864" y="4"/>
                  <a:pt x="868" y="0"/>
                  <a:pt x="872" y="0"/>
                </a:cubicBezTo>
                <a:close/>
                <a:moveTo>
                  <a:pt x="920" y="0"/>
                </a:moveTo>
                <a:lnTo>
                  <a:pt x="936" y="0"/>
                </a:lnTo>
                <a:cubicBezTo>
                  <a:pt x="941" y="0"/>
                  <a:pt x="944" y="4"/>
                  <a:pt x="944" y="8"/>
                </a:cubicBezTo>
                <a:cubicBezTo>
                  <a:pt x="944" y="13"/>
                  <a:pt x="941" y="16"/>
                  <a:pt x="936" y="16"/>
                </a:cubicBezTo>
                <a:lnTo>
                  <a:pt x="920" y="16"/>
                </a:lnTo>
                <a:cubicBezTo>
                  <a:pt x="916" y="16"/>
                  <a:pt x="912" y="13"/>
                  <a:pt x="912" y="8"/>
                </a:cubicBezTo>
                <a:cubicBezTo>
                  <a:pt x="912" y="4"/>
                  <a:pt x="916" y="0"/>
                  <a:pt x="920" y="0"/>
                </a:cubicBezTo>
                <a:close/>
                <a:moveTo>
                  <a:pt x="968" y="0"/>
                </a:moveTo>
                <a:lnTo>
                  <a:pt x="984" y="0"/>
                </a:lnTo>
                <a:cubicBezTo>
                  <a:pt x="989" y="0"/>
                  <a:pt x="992" y="4"/>
                  <a:pt x="992" y="8"/>
                </a:cubicBezTo>
                <a:cubicBezTo>
                  <a:pt x="992" y="13"/>
                  <a:pt x="989" y="16"/>
                  <a:pt x="984" y="16"/>
                </a:cubicBezTo>
                <a:lnTo>
                  <a:pt x="968" y="16"/>
                </a:lnTo>
                <a:cubicBezTo>
                  <a:pt x="964" y="16"/>
                  <a:pt x="960" y="13"/>
                  <a:pt x="960" y="8"/>
                </a:cubicBezTo>
                <a:cubicBezTo>
                  <a:pt x="960" y="4"/>
                  <a:pt x="964" y="0"/>
                  <a:pt x="968" y="0"/>
                </a:cubicBezTo>
                <a:close/>
                <a:moveTo>
                  <a:pt x="1016" y="0"/>
                </a:moveTo>
                <a:lnTo>
                  <a:pt x="1032" y="0"/>
                </a:lnTo>
                <a:cubicBezTo>
                  <a:pt x="1037" y="0"/>
                  <a:pt x="1040" y="4"/>
                  <a:pt x="1040" y="8"/>
                </a:cubicBezTo>
                <a:cubicBezTo>
                  <a:pt x="1040" y="13"/>
                  <a:pt x="1037" y="16"/>
                  <a:pt x="1032" y="16"/>
                </a:cubicBezTo>
                <a:lnTo>
                  <a:pt x="1016" y="16"/>
                </a:lnTo>
                <a:cubicBezTo>
                  <a:pt x="1012" y="16"/>
                  <a:pt x="1008" y="13"/>
                  <a:pt x="1008" y="8"/>
                </a:cubicBezTo>
                <a:cubicBezTo>
                  <a:pt x="1008" y="4"/>
                  <a:pt x="1012" y="0"/>
                  <a:pt x="1016" y="0"/>
                </a:cubicBezTo>
                <a:close/>
                <a:moveTo>
                  <a:pt x="1064" y="0"/>
                </a:moveTo>
                <a:lnTo>
                  <a:pt x="1080" y="0"/>
                </a:lnTo>
                <a:cubicBezTo>
                  <a:pt x="1085" y="0"/>
                  <a:pt x="1088" y="4"/>
                  <a:pt x="1088" y="8"/>
                </a:cubicBezTo>
                <a:cubicBezTo>
                  <a:pt x="1088" y="13"/>
                  <a:pt x="1085" y="16"/>
                  <a:pt x="1080" y="16"/>
                </a:cubicBezTo>
                <a:lnTo>
                  <a:pt x="1064" y="16"/>
                </a:lnTo>
                <a:cubicBezTo>
                  <a:pt x="1060" y="16"/>
                  <a:pt x="1056" y="13"/>
                  <a:pt x="1056" y="8"/>
                </a:cubicBezTo>
                <a:cubicBezTo>
                  <a:pt x="1056" y="4"/>
                  <a:pt x="1060" y="0"/>
                  <a:pt x="1064" y="0"/>
                </a:cubicBezTo>
                <a:close/>
                <a:moveTo>
                  <a:pt x="1112" y="0"/>
                </a:moveTo>
                <a:lnTo>
                  <a:pt x="1128" y="0"/>
                </a:lnTo>
                <a:cubicBezTo>
                  <a:pt x="1133" y="0"/>
                  <a:pt x="1136" y="4"/>
                  <a:pt x="1136" y="8"/>
                </a:cubicBezTo>
                <a:cubicBezTo>
                  <a:pt x="1136" y="13"/>
                  <a:pt x="1133" y="16"/>
                  <a:pt x="1128" y="16"/>
                </a:cubicBezTo>
                <a:lnTo>
                  <a:pt x="1112" y="16"/>
                </a:lnTo>
                <a:cubicBezTo>
                  <a:pt x="1108" y="16"/>
                  <a:pt x="1104" y="13"/>
                  <a:pt x="1104" y="8"/>
                </a:cubicBezTo>
                <a:cubicBezTo>
                  <a:pt x="1104" y="4"/>
                  <a:pt x="1108" y="0"/>
                  <a:pt x="1112" y="0"/>
                </a:cubicBezTo>
                <a:close/>
                <a:moveTo>
                  <a:pt x="1160" y="0"/>
                </a:moveTo>
                <a:lnTo>
                  <a:pt x="1176" y="0"/>
                </a:lnTo>
                <a:cubicBezTo>
                  <a:pt x="1181" y="0"/>
                  <a:pt x="1184" y="4"/>
                  <a:pt x="1184" y="8"/>
                </a:cubicBezTo>
                <a:cubicBezTo>
                  <a:pt x="1184" y="13"/>
                  <a:pt x="1181" y="16"/>
                  <a:pt x="1176" y="16"/>
                </a:cubicBezTo>
                <a:lnTo>
                  <a:pt x="1160" y="16"/>
                </a:lnTo>
                <a:cubicBezTo>
                  <a:pt x="1156" y="16"/>
                  <a:pt x="1152" y="13"/>
                  <a:pt x="1152" y="8"/>
                </a:cubicBezTo>
                <a:cubicBezTo>
                  <a:pt x="1152" y="4"/>
                  <a:pt x="1156" y="0"/>
                  <a:pt x="1160" y="0"/>
                </a:cubicBezTo>
                <a:close/>
                <a:moveTo>
                  <a:pt x="1208" y="0"/>
                </a:moveTo>
                <a:lnTo>
                  <a:pt x="1224" y="0"/>
                </a:lnTo>
                <a:cubicBezTo>
                  <a:pt x="1229" y="0"/>
                  <a:pt x="1232" y="4"/>
                  <a:pt x="1232" y="8"/>
                </a:cubicBezTo>
                <a:cubicBezTo>
                  <a:pt x="1232" y="13"/>
                  <a:pt x="1229" y="16"/>
                  <a:pt x="1224" y="16"/>
                </a:cubicBezTo>
                <a:lnTo>
                  <a:pt x="1208" y="16"/>
                </a:lnTo>
                <a:cubicBezTo>
                  <a:pt x="1204" y="16"/>
                  <a:pt x="1200" y="13"/>
                  <a:pt x="1200" y="8"/>
                </a:cubicBezTo>
                <a:cubicBezTo>
                  <a:pt x="1200" y="4"/>
                  <a:pt x="1204" y="0"/>
                  <a:pt x="1208" y="0"/>
                </a:cubicBezTo>
                <a:close/>
                <a:moveTo>
                  <a:pt x="1256" y="0"/>
                </a:moveTo>
                <a:lnTo>
                  <a:pt x="1272" y="0"/>
                </a:lnTo>
                <a:cubicBezTo>
                  <a:pt x="1277" y="0"/>
                  <a:pt x="1280" y="4"/>
                  <a:pt x="1280" y="8"/>
                </a:cubicBezTo>
                <a:cubicBezTo>
                  <a:pt x="1280" y="13"/>
                  <a:pt x="1277" y="16"/>
                  <a:pt x="1272" y="16"/>
                </a:cubicBezTo>
                <a:lnTo>
                  <a:pt x="1256" y="16"/>
                </a:lnTo>
                <a:cubicBezTo>
                  <a:pt x="1252" y="16"/>
                  <a:pt x="1248" y="13"/>
                  <a:pt x="1248" y="8"/>
                </a:cubicBezTo>
                <a:cubicBezTo>
                  <a:pt x="1248" y="4"/>
                  <a:pt x="1252" y="0"/>
                  <a:pt x="1256" y="0"/>
                </a:cubicBezTo>
                <a:close/>
                <a:moveTo>
                  <a:pt x="1304" y="0"/>
                </a:moveTo>
                <a:lnTo>
                  <a:pt x="1320" y="0"/>
                </a:lnTo>
                <a:cubicBezTo>
                  <a:pt x="1325" y="0"/>
                  <a:pt x="1328" y="4"/>
                  <a:pt x="1328" y="8"/>
                </a:cubicBezTo>
                <a:cubicBezTo>
                  <a:pt x="1328" y="13"/>
                  <a:pt x="1325" y="16"/>
                  <a:pt x="1320" y="16"/>
                </a:cubicBezTo>
                <a:lnTo>
                  <a:pt x="1304" y="16"/>
                </a:lnTo>
                <a:cubicBezTo>
                  <a:pt x="1300" y="16"/>
                  <a:pt x="1296" y="13"/>
                  <a:pt x="1296" y="8"/>
                </a:cubicBezTo>
                <a:cubicBezTo>
                  <a:pt x="1296" y="4"/>
                  <a:pt x="1300" y="0"/>
                  <a:pt x="1304" y="0"/>
                </a:cubicBezTo>
                <a:close/>
                <a:moveTo>
                  <a:pt x="1352" y="0"/>
                </a:moveTo>
                <a:lnTo>
                  <a:pt x="1368" y="0"/>
                </a:lnTo>
                <a:cubicBezTo>
                  <a:pt x="1373" y="0"/>
                  <a:pt x="1376" y="4"/>
                  <a:pt x="1376" y="8"/>
                </a:cubicBezTo>
                <a:cubicBezTo>
                  <a:pt x="1376" y="13"/>
                  <a:pt x="1373" y="16"/>
                  <a:pt x="1368" y="16"/>
                </a:cubicBezTo>
                <a:lnTo>
                  <a:pt x="1352" y="16"/>
                </a:lnTo>
                <a:cubicBezTo>
                  <a:pt x="1348" y="16"/>
                  <a:pt x="1344" y="13"/>
                  <a:pt x="1344" y="8"/>
                </a:cubicBezTo>
                <a:cubicBezTo>
                  <a:pt x="1344" y="4"/>
                  <a:pt x="1348" y="0"/>
                  <a:pt x="1352" y="0"/>
                </a:cubicBezTo>
                <a:close/>
                <a:moveTo>
                  <a:pt x="1400" y="0"/>
                </a:moveTo>
                <a:lnTo>
                  <a:pt x="1416" y="0"/>
                </a:lnTo>
                <a:cubicBezTo>
                  <a:pt x="1421" y="0"/>
                  <a:pt x="1424" y="4"/>
                  <a:pt x="1424" y="8"/>
                </a:cubicBezTo>
                <a:cubicBezTo>
                  <a:pt x="1424" y="13"/>
                  <a:pt x="1421" y="16"/>
                  <a:pt x="1416" y="16"/>
                </a:cubicBezTo>
                <a:lnTo>
                  <a:pt x="1400" y="16"/>
                </a:lnTo>
                <a:cubicBezTo>
                  <a:pt x="1396" y="16"/>
                  <a:pt x="1392" y="13"/>
                  <a:pt x="1392" y="8"/>
                </a:cubicBezTo>
                <a:cubicBezTo>
                  <a:pt x="1392" y="4"/>
                  <a:pt x="1396" y="0"/>
                  <a:pt x="1400" y="0"/>
                </a:cubicBezTo>
                <a:close/>
                <a:moveTo>
                  <a:pt x="1448" y="0"/>
                </a:moveTo>
                <a:lnTo>
                  <a:pt x="1464" y="0"/>
                </a:lnTo>
                <a:cubicBezTo>
                  <a:pt x="1469" y="0"/>
                  <a:pt x="1472" y="4"/>
                  <a:pt x="1472" y="8"/>
                </a:cubicBezTo>
                <a:cubicBezTo>
                  <a:pt x="1472" y="13"/>
                  <a:pt x="1469" y="16"/>
                  <a:pt x="1464" y="16"/>
                </a:cubicBezTo>
                <a:lnTo>
                  <a:pt x="1448" y="16"/>
                </a:lnTo>
                <a:cubicBezTo>
                  <a:pt x="1444" y="16"/>
                  <a:pt x="1440" y="13"/>
                  <a:pt x="1440" y="8"/>
                </a:cubicBezTo>
                <a:cubicBezTo>
                  <a:pt x="1440" y="4"/>
                  <a:pt x="1444" y="0"/>
                  <a:pt x="1448" y="0"/>
                </a:cubicBezTo>
                <a:close/>
                <a:moveTo>
                  <a:pt x="1496" y="0"/>
                </a:moveTo>
                <a:lnTo>
                  <a:pt x="1512" y="0"/>
                </a:lnTo>
                <a:cubicBezTo>
                  <a:pt x="1517" y="0"/>
                  <a:pt x="1520" y="4"/>
                  <a:pt x="1520" y="8"/>
                </a:cubicBezTo>
                <a:cubicBezTo>
                  <a:pt x="1520" y="13"/>
                  <a:pt x="1517" y="16"/>
                  <a:pt x="1512" y="16"/>
                </a:cubicBezTo>
                <a:lnTo>
                  <a:pt x="1496" y="16"/>
                </a:lnTo>
                <a:cubicBezTo>
                  <a:pt x="1492" y="16"/>
                  <a:pt x="1488" y="13"/>
                  <a:pt x="1488" y="8"/>
                </a:cubicBezTo>
                <a:cubicBezTo>
                  <a:pt x="1488" y="4"/>
                  <a:pt x="1492" y="0"/>
                  <a:pt x="1496" y="0"/>
                </a:cubicBezTo>
                <a:close/>
                <a:moveTo>
                  <a:pt x="1544" y="0"/>
                </a:moveTo>
                <a:lnTo>
                  <a:pt x="1560" y="0"/>
                </a:lnTo>
                <a:cubicBezTo>
                  <a:pt x="1565" y="0"/>
                  <a:pt x="1568" y="4"/>
                  <a:pt x="1568" y="8"/>
                </a:cubicBezTo>
                <a:cubicBezTo>
                  <a:pt x="1568" y="13"/>
                  <a:pt x="1565" y="16"/>
                  <a:pt x="1560" y="16"/>
                </a:cubicBezTo>
                <a:lnTo>
                  <a:pt x="1544" y="16"/>
                </a:lnTo>
                <a:cubicBezTo>
                  <a:pt x="1540" y="16"/>
                  <a:pt x="1536" y="13"/>
                  <a:pt x="1536" y="8"/>
                </a:cubicBezTo>
                <a:cubicBezTo>
                  <a:pt x="1536" y="4"/>
                  <a:pt x="1540" y="0"/>
                  <a:pt x="1544" y="0"/>
                </a:cubicBezTo>
                <a:close/>
                <a:moveTo>
                  <a:pt x="1592" y="0"/>
                </a:moveTo>
                <a:lnTo>
                  <a:pt x="1608" y="0"/>
                </a:lnTo>
                <a:cubicBezTo>
                  <a:pt x="1613" y="0"/>
                  <a:pt x="1616" y="4"/>
                  <a:pt x="1616" y="8"/>
                </a:cubicBezTo>
                <a:cubicBezTo>
                  <a:pt x="1616" y="13"/>
                  <a:pt x="1613" y="16"/>
                  <a:pt x="1608" y="16"/>
                </a:cubicBezTo>
                <a:lnTo>
                  <a:pt x="1592" y="16"/>
                </a:lnTo>
                <a:cubicBezTo>
                  <a:pt x="1588" y="16"/>
                  <a:pt x="1584" y="13"/>
                  <a:pt x="1584" y="8"/>
                </a:cubicBezTo>
                <a:cubicBezTo>
                  <a:pt x="1584" y="4"/>
                  <a:pt x="1588" y="0"/>
                  <a:pt x="1592" y="0"/>
                </a:cubicBezTo>
                <a:close/>
                <a:moveTo>
                  <a:pt x="1640" y="0"/>
                </a:moveTo>
                <a:lnTo>
                  <a:pt x="1656" y="0"/>
                </a:lnTo>
                <a:cubicBezTo>
                  <a:pt x="1661" y="0"/>
                  <a:pt x="1664" y="4"/>
                  <a:pt x="1664" y="8"/>
                </a:cubicBezTo>
                <a:cubicBezTo>
                  <a:pt x="1664" y="13"/>
                  <a:pt x="1661" y="16"/>
                  <a:pt x="1656" y="16"/>
                </a:cubicBezTo>
                <a:lnTo>
                  <a:pt x="1640" y="16"/>
                </a:lnTo>
                <a:cubicBezTo>
                  <a:pt x="1636" y="16"/>
                  <a:pt x="1632" y="13"/>
                  <a:pt x="1632" y="8"/>
                </a:cubicBezTo>
                <a:cubicBezTo>
                  <a:pt x="1632" y="4"/>
                  <a:pt x="1636" y="0"/>
                  <a:pt x="1640" y="0"/>
                </a:cubicBezTo>
                <a:close/>
                <a:moveTo>
                  <a:pt x="1688" y="0"/>
                </a:moveTo>
                <a:lnTo>
                  <a:pt x="1704" y="0"/>
                </a:lnTo>
                <a:cubicBezTo>
                  <a:pt x="1709" y="0"/>
                  <a:pt x="1712" y="4"/>
                  <a:pt x="1712" y="8"/>
                </a:cubicBezTo>
                <a:cubicBezTo>
                  <a:pt x="1712" y="13"/>
                  <a:pt x="1709" y="16"/>
                  <a:pt x="1704" y="16"/>
                </a:cubicBezTo>
                <a:lnTo>
                  <a:pt x="1688" y="16"/>
                </a:lnTo>
                <a:cubicBezTo>
                  <a:pt x="1684" y="16"/>
                  <a:pt x="1680" y="13"/>
                  <a:pt x="1680" y="8"/>
                </a:cubicBezTo>
                <a:cubicBezTo>
                  <a:pt x="1680" y="4"/>
                  <a:pt x="1684" y="0"/>
                  <a:pt x="1688" y="0"/>
                </a:cubicBezTo>
                <a:close/>
                <a:moveTo>
                  <a:pt x="1736" y="0"/>
                </a:moveTo>
                <a:lnTo>
                  <a:pt x="1752" y="0"/>
                </a:lnTo>
                <a:cubicBezTo>
                  <a:pt x="1757" y="0"/>
                  <a:pt x="1760" y="4"/>
                  <a:pt x="1760" y="8"/>
                </a:cubicBezTo>
                <a:cubicBezTo>
                  <a:pt x="1760" y="13"/>
                  <a:pt x="1757" y="16"/>
                  <a:pt x="1752" y="16"/>
                </a:cubicBezTo>
                <a:lnTo>
                  <a:pt x="1736" y="16"/>
                </a:lnTo>
                <a:cubicBezTo>
                  <a:pt x="1732" y="16"/>
                  <a:pt x="1728" y="13"/>
                  <a:pt x="1728" y="8"/>
                </a:cubicBezTo>
                <a:cubicBezTo>
                  <a:pt x="1728" y="4"/>
                  <a:pt x="1732" y="0"/>
                  <a:pt x="1736" y="0"/>
                </a:cubicBezTo>
                <a:close/>
                <a:moveTo>
                  <a:pt x="1784" y="0"/>
                </a:moveTo>
                <a:lnTo>
                  <a:pt x="1800" y="0"/>
                </a:lnTo>
                <a:cubicBezTo>
                  <a:pt x="1805" y="0"/>
                  <a:pt x="1808" y="4"/>
                  <a:pt x="1808" y="8"/>
                </a:cubicBezTo>
                <a:cubicBezTo>
                  <a:pt x="1808" y="13"/>
                  <a:pt x="1805" y="16"/>
                  <a:pt x="1800" y="16"/>
                </a:cubicBezTo>
                <a:lnTo>
                  <a:pt x="1784" y="16"/>
                </a:lnTo>
                <a:cubicBezTo>
                  <a:pt x="1780" y="16"/>
                  <a:pt x="1776" y="13"/>
                  <a:pt x="1776" y="8"/>
                </a:cubicBezTo>
                <a:cubicBezTo>
                  <a:pt x="1776" y="4"/>
                  <a:pt x="1780" y="0"/>
                  <a:pt x="1784" y="0"/>
                </a:cubicBezTo>
                <a:close/>
                <a:moveTo>
                  <a:pt x="1832" y="0"/>
                </a:moveTo>
                <a:lnTo>
                  <a:pt x="1848" y="0"/>
                </a:lnTo>
                <a:cubicBezTo>
                  <a:pt x="1853" y="0"/>
                  <a:pt x="1856" y="4"/>
                  <a:pt x="1856" y="8"/>
                </a:cubicBezTo>
                <a:cubicBezTo>
                  <a:pt x="1856" y="13"/>
                  <a:pt x="1853" y="16"/>
                  <a:pt x="1848" y="16"/>
                </a:cubicBezTo>
                <a:lnTo>
                  <a:pt x="1832" y="16"/>
                </a:lnTo>
                <a:cubicBezTo>
                  <a:pt x="1828" y="16"/>
                  <a:pt x="1824" y="13"/>
                  <a:pt x="1824" y="8"/>
                </a:cubicBezTo>
                <a:cubicBezTo>
                  <a:pt x="1824" y="4"/>
                  <a:pt x="1828" y="0"/>
                  <a:pt x="1832" y="0"/>
                </a:cubicBezTo>
                <a:close/>
                <a:moveTo>
                  <a:pt x="1880" y="0"/>
                </a:moveTo>
                <a:lnTo>
                  <a:pt x="1896" y="0"/>
                </a:lnTo>
                <a:cubicBezTo>
                  <a:pt x="1901" y="0"/>
                  <a:pt x="1904" y="4"/>
                  <a:pt x="1904" y="8"/>
                </a:cubicBezTo>
                <a:cubicBezTo>
                  <a:pt x="1904" y="13"/>
                  <a:pt x="1901" y="16"/>
                  <a:pt x="1896" y="16"/>
                </a:cubicBezTo>
                <a:lnTo>
                  <a:pt x="1880" y="16"/>
                </a:lnTo>
                <a:cubicBezTo>
                  <a:pt x="1876" y="16"/>
                  <a:pt x="1872" y="13"/>
                  <a:pt x="1872" y="8"/>
                </a:cubicBezTo>
                <a:cubicBezTo>
                  <a:pt x="1872" y="4"/>
                  <a:pt x="1876" y="0"/>
                  <a:pt x="1880" y="0"/>
                </a:cubicBezTo>
                <a:close/>
                <a:moveTo>
                  <a:pt x="1928" y="0"/>
                </a:moveTo>
                <a:lnTo>
                  <a:pt x="1944" y="0"/>
                </a:lnTo>
                <a:cubicBezTo>
                  <a:pt x="1949" y="0"/>
                  <a:pt x="1952" y="4"/>
                  <a:pt x="1952" y="8"/>
                </a:cubicBezTo>
                <a:cubicBezTo>
                  <a:pt x="1952" y="13"/>
                  <a:pt x="1949" y="16"/>
                  <a:pt x="1944" y="16"/>
                </a:cubicBezTo>
                <a:lnTo>
                  <a:pt x="1928" y="16"/>
                </a:lnTo>
                <a:cubicBezTo>
                  <a:pt x="1924" y="16"/>
                  <a:pt x="1920" y="13"/>
                  <a:pt x="1920" y="8"/>
                </a:cubicBezTo>
                <a:cubicBezTo>
                  <a:pt x="1920" y="4"/>
                  <a:pt x="1924" y="0"/>
                  <a:pt x="1928" y="0"/>
                </a:cubicBezTo>
                <a:close/>
                <a:moveTo>
                  <a:pt x="1976" y="0"/>
                </a:moveTo>
                <a:lnTo>
                  <a:pt x="1992" y="0"/>
                </a:lnTo>
                <a:cubicBezTo>
                  <a:pt x="1997" y="0"/>
                  <a:pt x="2000" y="4"/>
                  <a:pt x="2000" y="8"/>
                </a:cubicBezTo>
                <a:cubicBezTo>
                  <a:pt x="2000" y="13"/>
                  <a:pt x="1997" y="16"/>
                  <a:pt x="1992" y="16"/>
                </a:cubicBezTo>
                <a:lnTo>
                  <a:pt x="1976" y="16"/>
                </a:lnTo>
                <a:cubicBezTo>
                  <a:pt x="1972" y="16"/>
                  <a:pt x="1968" y="13"/>
                  <a:pt x="1968" y="8"/>
                </a:cubicBezTo>
                <a:cubicBezTo>
                  <a:pt x="1968" y="4"/>
                  <a:pt x="1972" y="0"/>
                  <a:pt x="1976" y="0"/>
                </a:cubicBezTo>
                <a:close/>
                <a:moveTo>
                  <a:pt x="2024" y="0"/>
                </a:moveTo>
                <a:lnTo>
                  <a:pt x="2040" y="0"/>
                </a:lnTo>
                <a:cubicBezTo>
                  <a:pt x="2045" y="0"/>
                  <a:pt x="2048" y="4"/>
                  <a:pt x="2048" y="8"/>
                </a:cubicBezTo>
                <a:cubicBezTo>
                  <a:pt x="2048" y="13"/>
                  <a:pt x="2045" y="16"/>
                  <a:pt x="2040" y="16"/>
                </a:cubicBezTo>
                <a:lnTo>
                  <a:pt x="2024" y="16"/>
                </a:lnTo>
                <a:cubicBezTo>
                  <a:pt x="2020" y="16"/>
                  <a:pt x="2016" y="13"/>
                  <a:pt x="2016" y="8"/>
                </a:cubicBezTo>
                <a:cubicBezTo>
                  <a:pt x="2016" y="4"/>
                  <a:pt x="2020" y="0"/>
                  <a:pt x="2024" y="0"/>
                </a:cubicBezTo>
                <a:close/>
                <a:moveTo>
                  <a:pt x="2072" y="0"/>
                </a:moveTo>
                <a:lnTo>
                  <a:pt x="2088" y="0"/>
                </a:lnTo>
                <a:cubicBezTo>
                  <a:pt x="2093" y="0"/>
                  <a:pt x="2096" y="4"/>
                  <a:pt x="2096" y="8"/>
                </a:cubicBezTo>
                <a:cubicBezTo>
                  <a:pt x="2096" y="13"/>
                  <a:pt x="2093" y="16"/>
                  <a:pt x="2088" y="16"/>
                </a:cubicBezTo>
                <a:lnTo>
                  <a:pt x="2072" y="16"/>
                </a:lnTo>
                <a:cubicBezTo>
                  <a:pt x="2068" y="16"/>
                  <a:pt x="2064" y="13"/>
                  <a:pt x="2064" y="8"/>
                </a:cubicBezTo>
                <a:cubicBezTo>
                  <a:pt x="2064" y="4"/>
                  <a:pt x="2068" y="0"/>
                  <a:pt x="2072" y="0"/>
                </a:cubicBezTo>
                <a:close/>
                <a:moveTo>
                  <a:pt x="2120" y="0"/>
                </a:moveTo>
                <a:lnTo>
                  <a:pt x="2136" y="0"/>
                </a:lnTo>
                <a:cubicBezTo>
                  <a:pt x="2141" y="0"/>
                  <a:pt x="2144" y="4"/>
                  <a:pt x="2144" y="8"/>
                </a:cubicBezTo>
                <a:cubicBezTo>
                  <a:pt x="2144" y="13"/>
                  <a:pt x="2141" y="16"/>
                  <a:pt x="2136" y="16"/>
                </a:cubicBezTo>
                <a:lnTo>
                  <a:pt x="2120" y="16"/>
                </a:lnTo>
                <a:cubicBezTo>
                  <a:pt x="2116" y="16"/>
                  <a:pt x="2112" y="13"/>
                  <a:pt x="2112" y="8"/>
                </a:cubicBezTo>
                <a:cubicBezTo>
                  <a:pt x="2112" y="4"/>
                  <a:pt x="2116" y="0"/>
                  <a:pt x="2120" y="0"/>
                </a:cubicBezTo>
                <a:close/>
                <a:moveTo>
                  <a:pt x="2168" y="0"/>
                </a:moveTo>
                <a:lnTo>
                  <a:pt x="2184" y="0"/>
                </a:lnTo>
                <a:cubicBezTo>
                  <a:pt x="2189" y="0"/>
                  <a:pt x="2192" y="4"/>
                  <a:pt x="2192" y="8"/>
                </a:cubicBezTo>
                <a:cubicBezTo>
                  <a:pt x="2192" y="13"/>
                  <a:pt x="2189" y="16"/>
                  <a:pt x="2184" y="16"/>
                </a:cubicBezTo>
                <a:lnTo>
                  <a:pt x="2168" y="16"/>
                </a:lnTo>
                <a:cubicBezTo>
                  <a:pt x="2164" y="16"/>
                  <a:pt x="2160" y="13"/>
                  <a:pt x="2160" y="8"/>
                </a:cubicBezTo>
                <a:cubicBezTo>
                  <a:pt x="2160" y="4"/>
                  <a:pt x="2164" y="0"/>
                  <a:pt x="2168" y="0"/>
                </a:cubicBezTo>
                <a:close/>
                <a:moveTo>
                  <a:pt x="2216" y="0"/>
                </a:moveTo>
                <a:lnTo>
                  <a:pt x="2232" y="0"/>
                </a:lnTo>
                <a:cubicBezTo>
                  <a:pt x="2237" y="0"/>
                  <a:pt x="2240" y="4"/>
                  <a:pt x="2240" y="8"/>
                </a:cubicBezTo>
                <a:cubicBezTo>
                  <a:pt x="2240" y="13"/>
                  <a:pt x="2237" y="16"/>
                  <a:pt x="2232" y="16"/>
                </a:cubicBezTo>
                <a:lnTo>
                  <a:pt x="2216" y="16"/>
                </a:lnTo>
                <a:cubicBezTo>
                  <a:pt x="2212" y="16"/>
                  <a:pt x="2208" y="13"/>
                  <a:pt x="2208" y="8"/>
                </a:cubicBezTo>
                <a:cubicBezTo>
                  <a:pt x="2208" y="4"/>
                  <a:pt x="2212" y="0"/>
                  <a:pt x="2216" y="0"/>
                </a:cubicBezTo>
                <a:close/>
                <a:moveTo>
                  <a:pt x="2264" y="0"/>
                </a:moveTo>
                <a:lnTo>
                  <a:pt x="2280" y="0"/>
                </a:lnTo>
                <a:cubicBezTo>
                  <a:pt x="2285" y="0"/>
                  <a:pt x="2288" y="4"/>
                  <a:pt x="2288" y="8"/>
                </a:cubicBezTo>
                <a:cubicBezTo>
                  <a:pt x="2288" y="13"/>
                  <a:pt x="2285" y="16"/>
                  <a:pt x="2280" y="16"/>
                </a:cubicBezTo>
                <a:lnTo>
                  <a:pt x="2264" y="16"/>
                </a:lnTo>
                <a:cubicBezTo>
                  <a:pt x="2260" y="16"/>
                  <a:pt x="2256" y="13"/>
                  <a:pt x="2256" y="8"/>
                </a:cubicBezTo>
                <a:cubicBezTo>
                  <a:pt x="2256" y="4"/>
                  <a:pt x="2260" y="0"/>
                  <a:pt x="2264" y="0"/>
                </a:cubicBezTo>
                <a:close/>
                <a:moveTo>
                  <a:pt x="2312" y="0"/>
                </a:moveTo>
                <a:lnTo>
                  <a:pt x="2328" y="0"/>
                </a:lnTo>
                <a:cubicBezTo>
                  <a:pt x="2333" y="0"/>
                  <a:pt x="2336" y="4"/>
                  <a:pt x="2336" y="8"/>
                </a:cubicBezTo>
                <a:cubicBezTo>
                  <a:pt x="2336" y="13"/>
                  <a:pt x="2333" y="16"/>
                  <a:pt x="2328" y="16"/>
                </a:cubicBezTo>
                <a:lnTo>
                  <a:pt x="2312" y="16"/>
                </a:lnTo>
                <a:cubicBezTo>
                  <a:pt x="2308" y="16"/>
                  <a:pt x="2304" y="13"/>
                  <a:pt x="2304" y="8"/>
                </a:cubicBezTo>
                <a:cubicBezTo>
                  <a:pt x="2304" y="4"/>
                  <a:pt x="2308" y="0"/>
                  <a:pt x="2312" y="0"/>
                </a:cubicBezTo>
                <a:close/>
                <a:moveTo>
                  <a:pt x="2360" y="0"/>
                </a:moveTo>
                <a:lnTo>
                  <a:pt x="2376" y="0"/>
                </a:lnTo>
                <a:cubicBezTo>
                  <a:pt x="2381" y="0"/>
                  <a:pt x="2384" y="4"/>
                  <a:pt x="2384" y="8"/>
                </a:cubicBezTo>
                <a:cubicBezTo>
                  <a:pt x="2384" y="13"/>
                  <a:pt x="2381" y="16"/>
                  <a:pt x="2376" y="16"/>
                </a:cubicBezTo>
                <a:lnTo>
                  <a:pt x="2360" y="16"/>
                </a:lnTo>
                <a:cubicBezTo>
                  <a:pt x="2356" y="16"/>
                  <a:pt x="2352" y="13"/>
                  <a:pt x="2352" y="8"/>
                </a:cubicBezTo>
                <a:cubicBezTo>
                  <a:pt x="2352" y="4"/>
                  <a:pt x="2356" y="0"/>
                  <a:pt x="2360" y="0"/>
                </a:cubicBezTo>
                <a:close/>
                <a:moveTo>
                  <a:pt x="2408" y="0"/>
                </a:moveTo>
                <a:lnTo>
                  <a:pt x="2424" y="0"/>
                </a:lnTo>
                <a:cubicBezTo>
                  <a:pt x="2429" y="0"/>
                  <a:pt x="2432" y="4"/>
                  <a:pt x="2432" y="8"/>
                </a:cubicBezTo>
                <a:cubicBezTo>
                  <a:pt x="2432" y="13"/>
                  <a:pt x="2429" y="16"/>
                  <a:pt x="2424" y="16"/>
                </a:cubicBezTo>
                <a:lnTo>
                  <a:pt x="2408" y="16"/>
                </a:lnTo>
                <a:cubicBezTo>
                  <a:pt x="2404" y="16"/>
                  <a:pt x="2400" y="13"/>
                  <a:pt x="2400" y="8"/>
                </a:cubicBezTo>
                <a:cubicBezTo>
                  <a:pt x="2400" y="4"/>
                  <a:pt x="2404" y="0"/>
                  <a:pt x="2408" y="0"/>
                </a:cubicBezTo>
                <a:close/>
                <a:moveTo>
                  <a:pt x="2456" y="0"/>
                </a:moveTo>
                <a:lnTo>
                  <a:pt x="2472" y="0"/>
                </a:lnTo>
                <a:cubicBezTo>
                  <a:pt x="2477" y="0"/>
                  <a:pt x="2480" y="4"/>
                  <a:pt x="2480" y="8"/>
                </a:cubicBezTo>
                <a:cubicBezTo>
                  <a:pt x="2480" y="13"/>
                  <a:pt x="2477" y="16"/>
                  <a:pt x="2472" y="16"/>
                </a:cubicBezTo>
                <a:lnTo>
                  <a:pt x="2456" y="16"/>
                </a:lnTo>
                <a:cubicBezTo>
                  <a:pt x="2452" y="16"/>
                  <a:pt x="2448" y="13"/>
                  <a:pt x="2448" y="8"/>
                </a:cubicBezTo>
                <a:cubicBezTo>
                  <a:pt x="2448" y="4"/>
                  <a:pt x="2452" y="0"/>
                  <a:pt x="2456" y="0"/>
                </a:cubicBezTo>
                <a:close/>
                <a:moveTo>
                  <a:pt x="2504" y="0"/>
                </a:moveTo>
                <a:lnTo>
                  <a:pt x="2520" y="0"/>
                </a:lnTo>
                <a:cubicBezTo>
                  <a:pt x="2525" y="0"/>
                  <a:pt x="2528" y="4"/>
                  <a:pt x="2528" y="8"/>
                </a:cubicBezTo>
                <a:cubicBezTo>
                  <a:pt x="2528" y="13"/>
                  <a:pt x="2525" y="16"/>
                  <a:pt x="2520" y="16"/>
                </a:cubicBezTo>
                <a:lnTo>
                  <a:pt x="2504" y="16"/>
                </a:lnTo>
                <a:cubicBezTo>
                  <a:pt x="2500" y="16"/>
                  <a:pt x="2496" y="13"/>
                  <a:pt x="2496" y="8"/>
                </a:cubicBezTo>
                <a:cubicBezTo>
                  <a:pt x="2496" y="4"/>
                  <a:pt x="2500" y="0"/>
                  <a:pt x="2504" y="0"/>
                </a:cubicBezTo>
                <a:close/>
                <a:moveTo>
                  <a:pt x="2552" y="0"/>
                </a:moveTo>
                <a:lnTo>
                  <a:pt x="2568" y="0"/>
                </a:lnTo>
                <a:cubicBezTo>
                  <a:pt x="2573" y="0"/>
                  <a:pt x="2576" y="4"/>
                  <a:pt x="2576" y="8"/>
                </a:cubicBezTo>
                <a:cubicBezTo>
                  <a:pt x="2576" y="13"/>
                  <a:pt x="2573" y="16"/>
                  <a:pt x="2568" y="16"/>
                </a:cubicBezTo>
                <a:lnTo>
                  <a:pt x="2552" y="16"/>
                </a:lnTo>
                <a:cubicBezTo>
                  <a:pt x="2548" y="16"/>
                  <a:pt x="2544" y="13"/>
                  <a:pt x="2544" y="8"/>
                </a:cubicBezTo>
                <a:cubicBezTo>
                  <a:pt x="2544" y="4"/>
                  <a:pt x="2548" y="0"/>
                  <a:pt x="2552" y="0"/>
                </a:cubicBezTo>
                <a:close/>
                <a:moveTo>
                  <a:pt x="2600" y="0"/>
                </a:moveTo>
                <a:lnTo>
                  <a:pt x="2616" y="0"/>
                </a:lnTo>
                <a:cubicBezTo>
                  <a:pt x="2621" y="0"/>
                  <a:pt x="2624" y="4"/>
                  <a:pt x="2624" y="8"/>
                </a:cubicBezTo>
                <a:cubicBezTo>
                  <a:pt x="2624" y="13"/>
                  <a:pt x="2621" y="16"/>
                  <a:pt x="2616" y="16"/>
                </a:cubicBezTo>
                <a:lnTo>
                  <a:pt x="2600" y="16"/>
                </a:lnTo>
                <a:cubicBezTo>
                  <a:pt x="2596" y="16"/>
                  <a:pt x="2592" y="13"/>
                  <a:pt x="2592" y="8"/>
                </a:cubicBezTo>
                <a:cubicBezTo>
                  <a:pt x="2592" y="4"/>
                  <a:pt x="2596" y="0"/>
                  <a:pt x="2600" y="0"/>
                </a:cubicBezTo>
                <a:close/>
                <a:moveTo>
                  <a:pt x="2648" y="0"/>
                </a:moveTo>
                <a:lnTo>
                  <a:pt x="2664" y="0"/>
                </a:lnTo>
                <a:cubicBezTo>
                  <a:pt x="2669" y="0"/>
                  <a:pt x="2672" y="4"/>
                  <a:pt x="2672" y="8"/>
                </a:cubicBezTo>
                <a:cubicBezTo>
                  <a:pt x="2672" y="13"/>
                  <a:pt x="2669" y="16"/>
                  <a:pt x="2664" y="16"/>
                </a:cubicBezTo>
                <a:lnTo>
                  <a:pt x="2648" y="16"/>
                </a:lnTo>
                <a:cubicBezTo>
                  <a:pt x="2644" y="16"/>
                  <a:pt x="2640" y="13"/>
                  <a:pt x="2640" y="8"/>
                </a:cubicBezTo>
                <a:cubicBezTo>
                  <a:pt x="2640" y="4"/>
                  <a:pt x="2644" y="0"/>
                  <a:pt x="2648" y="0"/>
                </a:cubicBezTo>
                <a:close/>
                <a:moveTo>
                  <a:pt x="2696" y="0"/>
                </a:moveTo>
                <a:lnTo>
                  <a:pt x="2712" y="0"/>
                </a:lnTo>
                <a:cubicBezTo>
                  <a:pt x="2717" y="0"/>
                  <a:pt x="2720" y="4"/>
                  <a:pt x="2720" y="8"/>
                </a:cubicBezTo>
                <a:cubicBezTo>
                  <a:pt x="2720" y="13"/>
                  <a:pt x="2717" y="16"/>
                  <a:pt x="2712" y="16"/>
                </a:cubicBezTo>
                <a:lnTo>
                  <a:pt x="2696" y="16"/>
                </a:lnTo>
                <a:cubicBezTo>
                  <a:pt x="2692" y="16"/>
                  <a:pt x="2688" y="13"/>
                  <a:pt x="2688" y="8"/>
                </a:cubicBezTo>
                <a:cubicBezTo>
                  <a:pt x="2688" y="4"/>
                  <a:pt x="2692" y="0"/>
                  <a:pt x="2696" y="0"/>
                </a:cubicBezTo>
                <a:close/>
                <a:moveTo>
                  <a:pt x="2744" y="0"/>
                </a:moveTo>
                <a:lnTo>
                  <a:pt x="2760" y="0"/>
                </a:lnTo>
                <a:cubicBezTo>
                  <a:pt x="2765" y="0"/>
                  <a:pt x="2768" y="4"/>
                  <a:pt x="2768" y="8"/>
                </a:cubicBezTo>
                <a:cubicBezTo>
                  <a:pt x="2768" y="13"/>
                  <a:pt x="2765" y="16"/>
                  <a:pt x="2760" y="16"/>
                </a:cubicBezTo>
                <a:lnTo>
                  <a:pt x="2744" y="16"/>
                </a:lnTo>
                <a:cubicBezTo>
                  <a:pt x="2740" y="16"/>
                  <a:pt x="2736" y="13"/>
                  <a:pt x="2736" y="8"/>
                </a:cubicBezTo>
                <a:cubicBezTo>
                  <a:pt x="2736" y="4"/>
                  <a:pt x="2740" y="0"/>
                  <a:pt x="2744" y="0"/>
                </a:cubicBezTo>
                <a:close/>
                <a:moveTo>
                  <a:pt x="2792" y="0"/>
                </a:moveTo>
                <a:lnTo>
                  <a:pt x="2808" y="0"/>
                </a:lnTo>
                <a:cubicBezTo>
                  <a:pt x="2813" y="0"/>
                  <a:pt x="2816" y="4"/>
                  <a:pt x="2816" y="8"/>
                </a:cubicBezTo>
                <a:cubicBezTo>
                  <a:pt x="2816" y="13"/>
                  <a:pt x="2813" y="16"/>
                  <a:pt x="2808" y="16"/>
                </a:cubicBezTo>
                <a:lnTo>
                  <a:pt x="2792" y="16"/>
                </a:lnTo>
                <a:cubicBezTo>
                  <a:pt x="2788" y="16"/>
                  <a:pt x="2784" y="13"/>
                  <a:pt x="2784" y="8"/>
                </a:cubicBezTo>
                <a:cubicBezTo>
                  <a:pt x="2784" y="4"/>
                  <a:pt x="2788" y="0"/>
                  <a:pt x="2792" y="0"/>
                </a:cubicBezTo>
                <a:close/>
                <a:moveTo>
                  <a:pt x="2840" y="0"/>
                </a:moveTo>
                <a:lnTo>
                  <a:pt x="2856" y="0"/>
                </a:lnTo>
                <a:cubicBezTo>
                  <a:pt x="2861" y="0"/>
                  <a:pt x="2864" y="4"/>
                  <a:pt x="2864" y="8"/>
                </a:cubicBezTo>
                <a:cubicBezTo>
                  <a:pt x="2864" y="13"/>
                  <a:pt x="2861" y="16"/>
                  <a:pt x="2856" y="16"/>
                </a:cubicBezTo>
                <a:lnTo>
                  <a:pt x="2840" y="16"/>
                </a:lnTo>
                <a:cubicBezTo>
                  <a:pt x="2836" y="16"/>
                  <a:pt x="2832" y="13"/>
                  <a:pt x="2832" y="8"/>
                </a:cubicBezTo>
                <a:cubicBezTo>
                  <a:pt x="2832" y="4"/>
                  <a:pt x="2836" y="0"/>
                  <a:pt x="2840" y="0"/>
                </a:cubicBezTo>
                <a:close/>
                <a:moveTo>
                  <a:pt x="2888" y="0"/>
                </a:moveTo>
                <a:lnTo>
                  <a:pt x="2904" y="0"/>
                </a:lnTo>
                <a:cubicBezTo>
                  <a:pt x="2909" y="0"/>
                  <a:pt x="2912" y="4"/>
                  <a:pt x="2912" y="8"/>
                </a:cubicBezTo>
                <a:cubicBezTo>
                  <a:pt x="2912" y="13"/>
                  <a:pt x="2909" y="16"/>
                  <a:pt x="2904" y="16"/>
                </a:cubicBezTo>
                <a:lnTo>
                  <a:pt x="2888" y="16"/>
                </a:lnTo>
                <a:cubicBezTo>
                  <a:pt x="2884" y="16"/>
                  <a:pt x="2880" y="13"/>
                  <a:pt x="2880" y="8"/>
                </a:cubicBezTo>
                <a:cubicBezTo>
                  <a:pt x="2880" y="4"/>
                  <a:pt x="2884" y="0"/>
                  <a:pt x="2888" y="0"/>
                </a:cubicBezTo>
                <a:close/>
                <a:moveTo>
                  <a:pt x="2936" y="0"/>
                </a:moveTo>
                <a:lnTo>
                  <a:pt x="2952" y="0"/>
                </a:lnTo>
                <a:cubicBezTo>
                  <a:pt x="2957" y="0"/>
                  <a:pt x="2960" y="4"/>
                  <a:pt x="2960" y="8"/>
                </a:cubicBezTo>
                <a:cubicBezTo>
                  <a:pt x="2960" y="13"/>
                  <a:pt x="2957" y="16"/>
                  <a:pt x="2952" y="16"/>
                </a:cubicBezTo>
                <a:lnTo>
                  <a:pt x="2936" y="16"/>
                </a:lnTo>
                <a:cubicBezTo>
                  <a:pt x="2932" y="16"/>
                  <a:pt x="2928" y="13"/>
                  <a:pt x="2928" y="8"/>
                </a:cubicBezTo>
                <a:cubicBezTo>
                  <a:pt x="2928" y="4"/>
                  <a:pt x="2932" y="0"/>
                  <a:pt x="2936" y="0"/>
                </a:cubicBezTo>
                <a:close/>
                <a:moveTo>
                  <a:pt x="2984" y="0"/>
                </a:moveTo>
                <a:lnTo>
                  <a:pt x="3000" y="0"/>
                </a:lnTo>
                <a:cubicBezTo>
                  <a:pt x="3005" y="0"/>
                  <a:pt x="3008" y="4"/>
                  <a:pt x="3008" y="8"/>
                </a:cubicBezTo>
                <a:cubicBezTo>
                  <a:pt x="3008" y="13"/>
                  <a:pt x="3005" y="16"/>
                  <a:pt x="3000" y="16"/>
                </a:cubicBezTo>
                <a:lnTo>
                  <a:pt x="2984" y="16"/>
                </a:lnTo>
                <a:cubicBezTo>
                  <a:pt x="2980" y="16"/>
                  <a:pt x="2976" y="13"/>
                  <a:pt x="2976" y="8"/>
                </a:cubicBezTo>
                <a:cubicBezTo>
                  <a:pt x="2976" y="4"/>
                  <a:pt x="2980" y="0"/>
                  <a:pt x="2984" y="0"/>
                </a:cubicBezTo>
                <a:close/>
                <a:moveTo>
                  <a:pt x="3032" y="0"/>
                </a:moveTo>
                <a:lnTo>
                  <a:pt x="3048" y="0"/>
                </a:lnTo>
                <a:cubicBezTo>
                  <a:pt x="3053" y="0"/>
                  <a:pt x="3056" y="4"/>
                  <a:pt x="3056" y="8"/>
                </a:cubicBezTo>
                <a:cubicBezTo>
                  <a:pt x="3056" y="13"/>
                  <a:pt x="3053" y="16"/>
                  <a:pt x="3048" y="16"/>
                </a:cubicBezTo>
                <a:lnTo>
                  <a:pt x="3032" y="16"/>
                </a:lnTo>
                <a:cubicBezTo>
                  <a:pt x="3028" y="16"/>
                  <a:pt x="3024" y="13"/>
                  <a:pt x="3024" y="8"/>
                </a:cubicBezTo>
                <a:cubicBezTo>
                  <a:pt x="3024" y="4"/>
                  <a:pt x="3028" y="0"/>
                  <a:pt x="3032" y="0"/>
                </a:cubicBezTo>
                <a:close/>
                <a:moveTo>
                  <a:pt x="3080" y="0"/>
                </a:moveTo>
                <a:lnTo>
                  <a:pt x="3096" y="0"/>
                </a:lnTo>
                <a:cubicBezTo>
                  <a:pt x="3101" y="0"/>
                  <a:pt x="3104" y="4"/>
                  <a:pt x="3104" y="8"/>
                </a:cubicBezTo>
                <a:cubicBezTo>
                  <a:pt x="3104" y="13"/>
                  <a:pt x="3101" y="16"/>
                  <a:pt x="3096" y="16"/>
                </a:cubicBezTo>
                <a:lnTo>
                  <a:pt x="3080" y="16"/>
                </a:lnTo>
                <a:cubicBezTo>
                  <a:pt x="3076" y="16"/>
                  <a:pt x="3072" y="13"/>
                  <a:pt x="3072" y="8"/>
                </a:cubicBezTo>
                <a:cubicBezTo>
                  <a:pt x="3072" y="4"/>
                  <a:pt x="3076" y="0"/>
                  <a:pt x="3080" y="0"/>
                </a:cubicBezTo>
                <a:close/>
                <a:moveTo>
                  <a:pt x="3128" y="0"/>
                </a:moveTo>
                <a:lnTo>
                  <a:pt x="3144" y="0"/>
                </a:lnTo>
                <a:cubicBezTo>
                  <a:pt x="3149" y="0"/>
                  <a:pt x="3152" y="4"/>
                  <a:pt x="3152" y="8"/>
                </a:cubicBezTo>
                <a:cubicBezTo>
                  <a:pt x="3152" y="13"/>
                  <a:pt x="3149" y="16"/>
                  <a:pt x="3144" y="16"/>
                </a:cubicBezTo>
                <a:lnTo>
                  <a:pt x="3128" y="16"/>
                </a:lnTo>
                <a:cubicBezTo>
                  <a:pt x="3124" y="16"/>
                  <a:pt x="3120" y="13"/>
                  <a:pt x="3120" y="8"/>
                </a:cubicBezTo>
                <a:cubicBezTo>
                  <a:pt x="3120" y="4"/>
                  <a:pt x="3124" y="0"/>
                  <a:pt x="3128" y="0"/>
                </a:cubicBezTo>
                <a:close/>
                <a:moveTo>
                  <a:pt x="3176" y="0"/>
                </a:moveTo>
                <a:lnTo>
                  <a:pt x="3192" y="0"/>
                </a:lnTo>
                <a:cubicBezTo>
                  <a:pt x="3197" y="0"/>
                  <a:pt x="3200" y="4"/>
                  <a:pt x="3200" y="8"/>
                </a:cubicBezTo>
                <a:cubicBezTo>
                  <a:pt x="3200" y="13"/>
                  <a:pt x="3197" y="16"/>
                  <a:pt x="3192" y="16"/>
                </a:cubicBezTo>
                <a:lnTo>
                  <a:pt x="3176" y="16"/>
                </a:lnTo>
                <a:cubicBezTo>
                  <a:pt x="3172" y="16"/>
                  <a:pt x="3168" y="13"/>
                  <a:pt x="3168" y="8"/>
                </a:cubicBezTo>
                <a:cubicBezTo>
                  <a:pt x="3168" y="4"/>
                  <a:pt x="3172" y="0"/>
                  <a:pt x="3176" y="0"/>
                </a:cubicBezTo>
                <a:close/>
                <a:moveTo>
                  <a:pt x="3224" y="0"/>
                </a:moveTo>
                <a:lnTo>
                  <a:pt x="3240" y="0"/>
                </a:lnTo>
                <a:cubicBezTo>
                  <a:pt x="3245" y="0"/>
                  <a:pt x="3248" y="4"/>
                  <a:pt x="3248" y="8"/>
                </a:cubicBezTo>
                <a:cubicBezTo>
                  <a:pt x="3248" y="13"/>
                  <a:pt x="3245" y="16"/>
                  <a:pt x="3240" y="16"/>
                </a:cubicBezTo>
                <a:lnTo>
                  <a:pt x="3224" y="16"/>
                </a:lnTo>
                <a:cubicBezTo>
                  <a:pt x="3220" y="16"/>
                  <a:pt x="3216" y="13"/>
                  <a:pt x="3216" y="8"/>
                </a:cubicBezTo>
                <a:cubicBezTo>
                  <a:pt x="3216" y="4"/>
                  <a:pt x="3220" y="0"/>
                  <a:pt x="3224" y="0"/>
                </a:cubicBezTo>
                <a:close/>
                <a:moveTo>
                  <a:pt x="3272" y="0"/>
                </a:moveTo>
                <a:lnTo>
                  <a:pt x="3288" y="0"/>
                </a:lnTo>
                <a:cubicBezTo>
                  <a:pt x="3293" y="0"/>
                  <a:pt x="3296" y="4"/>
                  <a:pt x="3296" y="8"/>
                </a:cubicBezTo>
                <a:cubicBezTo>
                  <a:pt x="3296" y="13"/>
                  <a:pt x="3293" y="16"/>
                  <a:pt x="3288" y="16"/>
                </a:cubicBezTo>
                <a:lnTo>
                  <a:pt x="3272" y="16"/>
                </a:lnTo>
                <a:cubicBezTo>
                  <a:pt x="3268" y="16"/>
                  <a:pt x="3264" y="13"/>
                  <a:pt x="3264" y="8"/>
                </a:cubicBezTo>
                <a:cubicBezTo>
                  <a:pt x="3264" y="4"/>
                  <a:pt x="3268" y="0"/>
                  <a:pt x="3272" y="0"/>
                </a:cubicBezTo>
                <a:close/>
                <a:moveTo>
                  <a:pt x="3320" y="0"/>
                </a:moveTo>
                <a:lnTo>
                  <a:pt x="3336" y="0"/>
                </a:lnTo>
                <a:cubicBezTo>
                  <a:pt x="3341" y="0"/>
                  <a:pt x="3344" y="4"/>
                  <a:pt x="3344" y="8"/>
                </a:cubicBezTo>
                <a:cubicBezTo>
                  <a:pt x="3344" y="13"/>
                  <a:pt x="3341" y="16"/>
                  <a:pt x="3336" y="16"/>
                </a:cubicBezTo>
                <a:lnTo>
                  <a:pt x="3320" y="16"/>
                </a:lnTo>
                <a:cubicBezTo>
                  <a:pt x="3316" y="16"/>
                  <a:pt x="3312" y="13"/>
                  <a:pt x="3312" y="8"/>
                </a:cubicBezTo>
                <a:cubicBezTo>
                  <a:pt x="3312" y="4"/>
                  <a:pt x="3316" y="0"/>
                  <a:pt x="3320" y="0"/>
                </a:cubicBezTo>
                <a:close/>
                <a:moveTo>
                  <a:pt x="3368" y="0"/>
                </a:moveTo>
                <a:lnTo>
                  <a:pt x="3384" y="0"/>
                </a:lnTo>
                <a:cubicBezTo>
                  <a:pt x="3389" y="0"/>
                  <a:pt x="3392" y="4"/>
                  <a:pt x="3392" y="8"/>
                </a:cubicBezTo>
                <a:cubicBezTo>
                  <a:pt x="3392" y="13"/>
                  <a:pt x="3389" y="16"/>
                  <a:pt x="3384" y="16"/>
                </a:cubicBezTo>
                <a:lnTo>
                  <a:pt x="3368" y="16"/>
                </a:lnTo>
                <a:cubicBezTo>
                  <a:pt x="3364" y="16"/>
                  <a:pt x="3360" y="13"/>
                  <a:pt x="3360" y="8"/>
                </a:cubicBezTo>
                <a:cubicBezTo>
                  <a:pt x="3360" y="4"/>
                  <a:pt x="3364" y="0"/>
                  <a:pt x="3368" y="0"/>
                </a:cubicBezTo>
                <a:close/>
                <a:moveTo>
                  <a:pt x="3416" y="0"/>
                </a:moveTo>
                <a:lnTo>
                  <a:pt x="3432" y="0"/>
                </a:lnTo>
                <a:cubicBezTo>
                  <a:pt x="3437" y="0"/>
                  <a:pt x="3440" y="4"/>
                  <a:pt x="3440" y="8"/>
                </a:cubicBezTo>
                <a:cubicBezTo>
                  <a:pt x="3440" y="13"/>
                  <a:pt x="3437" y="16"/>
                  <a:pt x="3432" y="16"/>
                </a:cubicBezTo>
                <a:lnTo>
                  <a:pt x="3416" y="16"/>
                </a:lnTo>
                <a:cubicBezTo>
                  <a:pt x="3412" y="16"/>
                  <a:pt x="3408" y="13"/>
                  <a:pt x="3408" y="8"/>
                </a:cubicBezTo>
                <a:cubicBezTo>
                  <a:pt x="3408" y="4"/>
                  <a:pt x="3412" y="0"/>
                  <a:pt x="3416" y="0"/>
                </a:cubicBezTo>
                <a:close/>
                <a:moveTo>
                  <a:pt x="3464" y="0"/>
                </a:moveTo>
                <a:lnTo>
                  <a:pt x="3480" y="0"/>
                </a:lnTo>
                <a:cubicBezTo>
                  <a:pt x="3485" y="0"/>
                  <a:pt x="3488" y="4"/>
                  <a:pt x="3488" y="8"/>
                </a:cubicBezTo>
                <a:cubicBezTo>
                  <a:pt x="3488" y="13"/>
                  <a:pt x="3485" y="16"/>
                  <a:pt x="3480" y="16"/>
                </a:cubicBezTo>
                <a:lnTo>
                  <a:pt x="3464" y="16"/>
                </a:lnTo>
                <a:cubicBezTo>
                  <a:pt x="3460" y="16"/>
                  <a:pt x="3456" y="13"/>
                  <a:pt x="3456" y="8"/>
                </a:cubicBezTo>
                <a:cubicBezTo>
                  <a:pt x="3456" y="4"/>
                  <a:pt x="3460" y="0"/>
                  <a:pt x="3464" y="0"/>
                </a:cubicBezTo>
                <a:close/>
                <a:moveTo>
                  <a:pt x="3512" y="0"/>
                </a:moveTo>
                <a:lnTo>
                  <a:pt x="3528" y="0"/>
                </a:lnTo>
                <a:cubicBezTo>
                  <a:pt x="3533" y="0"/>
                  <a:pt x="3536" y="4"/>
                  <a:pt x="3536" y="8"/>
                </a:cubicBezTo>
                <a:cubicBezTo>
                  <a:pt x="3536" y="13"/>
                  <a:pt x="3533" y="16"/>
                  <a:pt x="3528" y="16"/>
                </a:cubicBezTo>
                <a:lnTo>
                  <a:pt x="3512" y="16"/>
                </a:lnTo>
                <a:cubicBezTo>
                  <a:pt x="3508" y="16"/>
                  <a:pt x="3504" y="13"/>
                  <a:pt x="3504" y="8"/>
                </a:cubicBezTo>
                <a:cubicBezTo>
                  <a:pt x="3504" y="4"/>
                  <a:pt x="3508" y="0"/>
                  <a:pt x="3512" y="0"/>
                </a:cubicBezTo>
                <a:close/>
                <a:moveTo>
                  <a:pt x="3560" y="0"/>
                </a:moveTo>
                <a:lnTo>
                  <a:pt x="3576" y="0"/>
                </a:lnTo>
                <a:cubicBezTo>
                  <a:pt x="3581" y="0"/>
                  <a:pt x="3584" y="4"/>
                  <a:pt x="3584" y="8"/>
                </a:cubicBezTo>
                <a:cubicBezTo>
                  <a:pt x="3584" y="13"/>
                  <a:pt x="3581" y="16"/>
                  <a:pt x="3576" y="16"/>
                </a:cubicBezTo>
                <a:lnTo>
                  <a:pt x="3560" y="16"/>
                </a:lnTo>
                <a:cubicBezTo>
                  <a:pt x="3556" y="16"/>
                  <a:pt x="3552" y="13"/>
                  <a:pt x="3552" y="8"/>
                </a:cubicBezTo>
                <a:cubicBezTo>
                  <a:pt x="3552" y="4"/>
                  <a:pt x="3556" y="0"/>
                  <a:pt x="3560" y="0"/>
                </a:cubicBezTo>
                <a:close/>
                <a:moveTo>
                  <a:pt x="3608" y="0"/>
                </a:moveTo>
                <a:lnTo>
                  <a:pt x="3624" y="0"/>
                </a:lnTo>
                <a:cubicBezTo>
                  <a:pt x="3629" y="0"/>
                  <a:pt x="3632" y="4"/>
                  <a:pt x="3632" y="8"/>
                </a:cubicBezTo>
                <a:cubicBezTo>
                  <a:pt x="3632" y="13"/>
                  <a:pt x="3629" y="16"/>
                  <a:pt x="3624" y="16"/>
                </a:cubicBezTo>
                <a:lnTo>
                  <a:pt x="3608" y="16"/>
                </a:lnTo>
                <a:cubicBezTo>
                  <a:pt x="3604" y="16"/>
                  <a:pt x="3600" y="13"/>
                  <a:pt x="3600" y="8"/>
                </a:cubicBezTo>
                <a:cubicBezTo>
                  <a:pt x="3600" y="4"/>
                  <a:pt x="3604" y="0"/>
                  <a:pt x="3608" y="0"/>
                </a:cubicBezTo>
                <a:close/>
                <a:moveTo>
                  <a:pt x="3656" y="0"/>
                </a:moveTo>
                <a:lnTo>
                  <a:pt x="3672" y="0"/>
                </a:lnTo>
                <a:cubicBezTo>
                  <a:pt x="3677" y="0"/>
                  <a:pt x="3680" y="4"/>
                  <a:pt x="3680" y="8"/>
                </a:cubicBezTo>
                <a:cubicBezTo>
                  <a:pt x="3680" y="13"/>
                  <a:pt x="3677" y="16"/>
                  <a:pt x="3672" y="16"/>
                </a:cubicBezTo>
                <a:lnTo>
                  <a:pt x="3656" y="16"/>
                </a:lnTo>
                <a:cubicBezTo>
                  <a:pt x="3652" y="16"/>
                  <a:pt x="3648" y="13"/>
                  <a:pt x="3648" y="8"/>
                </a:cubicBezTo>
                <a:cubicBezTo>
                  <a:pt x="3648" y="4"/>
                  <a:pt x="3652" y="0"/>
                  <a:pt x="3656" y="0"/>
                </a:cubicBezTo>
                <a:close/>
                <a:moveTo>
                  <a:pt x="3704" y="0"/>
                </a:moveTo>
                <a:lnTo>
                  <a:pt x="3720" y="0"/>
                </a:lnTo>
                <a:cubicBezTo>
                  <a:pt x="3725" y="0"/>
                  <a:pt x="3728" y="4"/>
                  <a:pt x="3728" y="8"/>
                </a:cubicBezTo>
                <a:cubicBezTo>
                  <a:pt x="3728" y="13"/>
                  <a:pt x="3725" y="16"/>
                  <a:pt x="3720" y="16"/>
                </a:cubicBezTo>
                <a:lnTo>
                  <a:pt x="3704" y="16"/>
                </a:lnTo>
                <a:cubicBezTo>
                  <a:pt x="3700" y="16"/>
                  <a:pt x="3696" y="13"/>
                  <a:pt x="3696" y="8"/>
                </a:cubicBezTo>
                <a:cubicBezTo>
                  <a:pt x="3696" y="4"/>
                  <a:pt x="3700" y="0"/>
                  <a:pt x="3704" y="0"/>
                </a:cubicBezTo>
                <a:close/>
                <a:moveTo>
                  <a:pt x="3752" y="0"/>
                </a:moveTo>
                <a:lnTo>
                  <a:pt x="3768" y="0"/>
                </a:lnTo>
                <a:cubicBezTo>
                  <a:pt x="3773" y="0"/>
                  <a:pt x="3776" y="4"/>
                  <a:pt x="3776" y="8"/>
                </a:cubicBezTo>
                <a:cubicBezTo>
                  <a:pt x="3776" y="13"/>
                  <a:pt x="3773" y="16"/>
                  <a:pt x="3768" y="16"/>
                </a:cubicBezTo>
                <a:lnTo>
                  <a:pt x="3752" y="16"/>
                </a:lnTo>
                <a:cubicBezTo>
                  <a:pt x="3748" y="16"/>
                  <a:pt x="3744" y="13"/>
                  <a:pt x="3744" y="8"/>
                </a:cubicBezTo>
                <a:cubicBezTo>
                  <a:pt x="3744" y="4"/>
                  <a:pt x="3748" y="0"/>
                  <a:pt x="3752" y="0"/>
                </a:cubicBezTo>
                <a:close/>
                <a:moveTo>
                  <a:pt x="3800" y="0"/>
                </a:moveTo>
                <a:lnTo>
                  <a:pt x="3816" y="0"/>
                </a:lnTo>
                <a:cubicBezTo>
                  <a:pt x="3821" y="0"/>
                  <a:pt x="3824" y="4"/>
                  <a:pt x="3824" y="8"/>
                </a:cubicBezTo>
                <a:cubicBezTo>
                  <a:pt x="3824" y="13"/>
                  <a:pt x="3821" y="16"/>
                  <a:pt x="3816" y="16"/>
                </a:cubicBezTo>
                <a:lnTo>
                  <a:pt x="3800" y="16"/>
                </a:lnTo>
                <a:cubicBezTo>
                  <a:pt x="3796" y="16"/>
                  <a:pt x="3792" y="13"/>
                  <a:pt x="3792" y="8"/>
                </a:cubicBezTo>
                <a:cubicBezTo>
                  <a:pt x="3792" y="4"/>
                  <a:pt x="3796" y="0"/>
                  <a:pt x="3800" y="0"/>
                </a:cubicBezTo>
                <a:close/>
                <a:moveTo>
                  <a:pt x="3848" y="0"/>
                </a:moveTo>
                <a:lnTo>
                  <a:pt x="3864" y="0"/>
                </a:lnTo>
                <a:cubicBezTo>
                  <a:pt x="3869" y="0"/>
                  <a:pt x="3872" y="4"/>
                  <a:pt x="3872" y="8"/>
                </a:cubicBezTo>
                <a:cubicBezTo>
                  <a:pt x="3872" y="13"/>
                  <a:pt x="3869" y="16"/>
                  <a:pt x="3864" y="16"/>
                </a:cubicBezTo>
                <a:lnTo>
                  <a:pt x="3848" y="16"/>
                </a:lnTo>
                <a:cubicBezTo>
                  <a:pt x="3844" y="16"/>
                  <a:pt x="3840" y="13"/>
                  <a:pt x="3840" y="8"/>
                </a:cubicBezTo>
                <a:cubicBezTo>
                  <a:pt x="3840" y="4"/>
                  <a:pt x="3844" y="0"/>
                  <a:pt x="3848" y="0"/>
                </a:cubicBezTo>
                <a:close/>
                <a:moveTo>
                  <a:pt x="3896" y="0"/>
                </a:moveTo>
                <a:lnTo>
                  <a:pt x="3912" y="0"/>
                </a:lnTo>
                <a:cubicBezTo>
                  <a:pt x="3917" y="0"/>
                  <a:pt x="3920" y="4"/>
                  <a:pt x="3920" y="8"/>
                </a:cubicBezTo>
                <a:cubicBezTo>
                  <a:pt x="3920" y="13"/>
                  <a:pt x="3917" y="16"/>
                  <a:pt x="3912" y="16"/>
                </a:cubicBezTo>
                <a:lnTo>
                  <a:pt x="3896" y="16"/>
                </a:lnTo>
                <a:cubicBezTo>
                  <a:pt x="3892" y="16"/>
                  <a:pt x="3888" y="13"/>
                  <a:pt x="3888" y="8"/>
                </a:cubicBezTo>
                <a:cubicBezTo>
                  <a:pt x="3888" y="4"/>
                  <a:pt x="3892" y="0"/>
                  <a:pt x="3896" y="0"/>
                </a:cubicBezTo>
                <a:close/>
                <a:moveTo>
                  <a:pt x="3944" y="0"/>
                </a:moveTo>
                <a:lnTo>
                  <a:pt x="3960" y="0"/>
                </a:lnTo>
                <a:cubicBezTo>
                  <a:pt x="3965" y="0"/>
                  <a:pt x="3968" y="4"/>
                  <a:pt x="3968" y="8"/>
                </a:cubicBezTo>
                <a:cubicBezTo>
                  <a:pt x="3968" y="13"/>
                  <a:pt x="3965" y="16"/>
                  <a:pt x="3960" y="16"/>
                </a:cubicBezTo>
                <a:lnTo>
                  <a:pt x="3944" y="16"/>
                </a:lnTo>
                <a:cubicBezTo>
                  <a:pt x="3940" y="16"/>
                  <a:pt x="3936" y="13"/>
                  <a:pt x="3936" y="8"/>
                </a:cubicBezTo>
                <a:cubicBezTo>
                  <a:pt x="3936" y="4"/>
                  <a:pt x="3940" y="0"/>
                  <a:pt x="3944" y="0"/>
                </a:cubicBezTo>
                <a:close/>
                <a:moveTo>
                  <a:pt x="3992" y="0"/>
                </a:moveTo>
                <a:lnTo>
                  <a:pt x="4008" y="0"/>
                </a:lnTo>
                <a:cubicBezTo>
                  <a:pt x="4013" y="0"/>
                  <a:pt x="4016" y="4"/>
                  <a:pt x="4016" y="8"/>
                </a:cubicBezTo>
                <a:cubicBezTo>
                  <a:pt x="4016" y="13"/>
                  <a:pt x="4013" y="16"/>
                  <a:pt x="4008" y="16"/>
                </a:cubicBezTo>
                <a:lnTo>
                  <a:pt x="3992" y="16"/>
                </a:lnTo>
                <a:cubicBezTo>
                  <a:pt x="3988" y="16"/>
                  <a:pt x="3984" y="13"/>
                  <a:pt x="3984" y="8"/>
                </a:cubicBezTo>
                <a:cubicBezTo>
                  <a:pt x="3984" y="4"/>
                  <a:pt x="3988" y="0"/>
                  <a:pt x="3992" y="0"/>
                </a:cubicBezTo>
                <a:close/>
                <a:moveTo>
                  <a:pt x="4040" y="0"/>
                </a:moveTo>
                <a:lnTo>
                  <a:pt x="4056" y="0"/>
                </a:lnTo>
                <a:cubicBezTo>
                  <a:pt x="4061" y="0"/>
                  <a:pt x="4064" y="4"/>
                  <a:pt x="4064" y="8"/>
                </a:cubicBezTo>
                <a:cubicBezTo>
                  <a:pt x="4064" y="13"/>
                  <a:pt x="4061" y="16"/>
                  <a:pt x="4056" y="16"/>
                </a:cubicBezTo>
                <a:lnTo>
                  <a:pt x="4040" y="16"/>
                </a:lnTo>
                <a:cubicBezTo>
                  <a:pt x="4036" y="16"/>
                  <a:pt x="4032" y="13"/>
                  <a:pt x="4032" y="8"/>
                </a:cubicBezTo>
                <a:cubicBezTo>
                  <a:pt x="4032" y="4"/>
                  <a:pt x="4036" y="0"/>
                  <a:pt x="4040" y="0"/>
                </a:cubicBezTo>
                <a:close/>
                <a:moveTo>
                  <a:pt x="4088" y="0"/>
                </a:moveTo>
                <a:lnTo>
                  <a:pt x="4104" y="0"/>
                </a:lnTo>
                <a:cubicBezTo>
                  <a:pt x="4109" y="0"/>
                  <a:pt x="4112" y="4"/>
                  <a:pt x="4112" y="8"/>
                </a:cubicBezTo>
                <a:cubicBezTo>
                  <a:pt x="4112" y="13"/>
                  <a:pt x="4109" y="16"/>
                  <a:pt x="4104" y="16"/>
                </a:cubicBezTo>
                <a:lnTo>
                  <a:pt x="4088" y="16"/>
                </a:lnTo>
                <a:cubicBezTo>
                  <a:pt x="4084" y="16"/>
                  <a:pt x="4080" y="13"/>
                  <a:pt x="4080" y="8"/>
                </a:cubicBezTo>
                <a:cubicBezTo>
                  <a:pt x="4080" y="4"/>
                  <a:pt x="4084" y="0"/>
                  <a:pt x="4088" y="0"/>
                </a:cubicBezTo>
                <a:close/>
                <a:moveTo>
                  <a:pt x="4136" y="0"/>
                </a:moveTo>
                <a:lnTo>
                  <a:pt x="4152" y="0"/>
                </a:lnTo>
                <a:cubicBezTo>
                  <a:pt x="4157" y="0"/>
                  <a:pt x="4160" y="4"/>
                  <a:pt x="4160" y="8"/>
                </a:cubicBezTo>
                <a:cubicBezTo>
                  <a:pt x="4160" y="13"/>
                  <a:pt x="4157" y="16"/>
                  <a:pt x="4152" y="16"/>
                </a:cubicBezTo>
                <a:lnTo>
                  <a:pt x="4136" y="16"/>
                </a:lnTo>
                <a:cubicBezTo>
                  <a:pt x="4132" y="16"/>
                  <a:pt x="4128" y="13"/>
                  <a:pt x="4128" y="8"/>
                </a:cubicBezTo>
                <a:cubicBezTo>
                  <a:pt x="4128" y="4"/>
                  <a:pt x="4132" y="0"/>
                  <a:pt x="4136" y="0"/>
                </a:cubicBezTo>
                <a:close/>
                <a:moveTo>
                  <a:pt x="4184" y="0"/>
                </a:moveTo>
                <a:lnTo>
                  <a:pt x="4200" y="0"/>
                </a:lnTo>
                <a:cubicBezTo>
                  <a:pt x="4205" y="0"/>
                  <a:pt x="4208" y="4"/>
                  <a:pt x="4208" y="8"/>
                </a:cubicBezTo>
                <a:cubicBezTo>
                  <a:pt x="4208" y="13"/>
                  <a:pt x="4205" y="16"/>
                  <a:pt x="4200" y="16"/>
                </a:cubicBezTo>
                <a:lnTo>
                  <a:pt x="4184" y="16"/>
                </a:lnTo>
                <a:cubicBezTo>
                  <a:pt x="4180" y="16"/>
                  <a:pt x="4176" y="13"/>
                  <a:pt x="4176" y="8"/>
                </a:cubicBezTo>
                <a:cubicBezTo>
                  <a:pt x="4176" y="4"/>
                  <a:pt x="4180" y="0"/>
                  <a:pt x="4184" y="0"/>
                </a:cubicBezTo>
                <a:close/>
                <a:moveTo>
                  <a:pt x="4232" y="0"/>
                </a:moveTo>
                <a:lnTo>
                  <a:pt x="4248" y="0"/>
                </a:lnTo>
                <a:cubicBezTo>
                  <a:pt x="4253" y="0"/>
                  <a:pt x="4256" y="4"/>
                  <a:pt x="4256" y="8"/>
                </a:cubicBezTo>
                <a:cubicBezTo>
                  <a:pt x="4256" y="13"/>
                  <a:pt x="4253" y="16"/>
                  <a:pt x="4248" y="16"/>
                </a:cubicBezTo>
                <a:lnTo>
                  <a:pt x="4232" y="16"/>
                </a:lnTo>
                <a:cubicBezTo>
                  <a:pt x="4228" y="16"/>
                  <a:pt x="4224" y="13"/>
                  <a:pt x="4224" y="8"/>
                </a:cubicBezTo>
                <a:cubicBezTo>
                  <a:pt x="4224" y="4"/>
                  <a:pt x="4228" y="0"/>
                  <a:pt x="4232" y="0"/>
                </a:cubicBezTo>
                <a:close/>
                <a:moveTo>
                  <a:pt x="4280" y="0"/>
                </a:moveTo>
                <a:lnTo>
                  <a:pt x="4296" y="0"/>
                </a:lnTo>
                <a:cubicBezTo>
                  <a:pt x="4301" y="0"/>
                  <a:pt x="4304" y="4"/>
                  <a:pt x="4304" y="8"/>
                </a:cubicBezTo>
                <a:cubicBezTo>
                  <a:pt x="4304" y="13"/>
                  <a:pt x="4301" y="16"/>
                  <a:pt x="4296" y="16"/>
                </a:cubicBezTo>
                <a:lnTo>
                  <a:pt x="4280" y="16"/>
                </a:lnTo>
                <a:cubicBezTo>
                  <a:pt x="4276" y="16"/>
                  <a:pt x="4272" y="13"/>
                  <a:pt x="4272" y="8"/>
                </a:cubicBezTo>
                <a:cubicBezTo>
                  <a:pt x="4272" y="4"/>
                  <a:pt x="4276" y="0"/>
                  <a:pt x="4280" y="0"/>
                </a:cubicBezTo>
                <a:close/>
                <a:moveTo>
                  <a:pt x="4328" y="0"/>
                </a:moveTo>
                <a:lnTo>
                  <a:pt x="4344" y="0"/>
                </a:lnTo>
                <a:cubicBezTo>
                  <a:pt x="4349" y="0"/>
                  <a:pt x="4352" y="4"/>
                  <a:pt x="4352" y="8"/>
                </a:cubicBezTo>
                <a:cubicBezTo>
                  <a:pt x="4352" y="13"/>
                  <a:pt x="4349" y="16"/>
                  <a:pt x="4344" y="16"/>
                </a:cubicBezTo>
                <a:lnTo>
                  <a:pt x="4328" y="16"/>
                </a:lnTo>
                <a:cubicBezTo>
                  <a:pt x="4324" y="16"/>
                  <a:pt x="4320" y="13"/>
                  <a:pt x="4320" y="8"/>
                </a:cubicBezTo>
                <a:cubicBezTo>
                  <a:pt x="4320" y="4"/>
                  <a:pt x="4324" y="0"/>
                  <a:pt x="4328" y="0"/>
                </a:cubicBezTo>
                <a:close/>
                <a:moveTo>
                  <a:pt x="4376" y="0"/>
                </a:moveTo>
                <a:lnTo>
                  <a:pt x="4392" y="0"/>
                </a:lnTo>
                <a:cubicBezTo>
                  <a:pt x="4397" y="0"/>
                  <a:pt x="4400" y="4"/>
                  <a:pt x="4400" y="8"/>
                </a:cubicBezTo>
                <a:cubicBezTo>
                  <a:pt x="4400" y="13"/>
                  <a:pt x="4397" y="16"/>
                  <a:pt x="4392" y="16"/>
                </a:cubicBezTo>
                <a:lnTo>
                  <a:pt x="4376" y="16"/>
                </a:lnTo>
                <a:cubicBezTo>
                  <a:pt x="4372" y="16"/>
                  <a:pt x="4368" y="13"/>
                  <a:pt x="4368" y="8"/>
                </a:cubicBezTo>
                <a:cubicBezTo>
                  <a:pt x="4368" y="4"/>
                  <a:pt x="4372" y="0"/>
                  <a:pt x="4376" y="0"/>
                </a:cubicBezTo>
                <a:close/>
                <a:moveTo>
                  <a:pt x="4424" y="0"/>
                </a:moveTo>
                <a:lnTo>
                  <a:pt x="4440" y="0"/>
                </a:lnTo>
                <a:cubicBezTo>
                  <a:pt x="4445" y="0"/>
                  <a:pt x="4448" y="4"/>
                  <a:pt x="4448" y="8"/>
                </a:cubicBezTo>
                <a:cubicBezTo>
                  <a:pt x="4448" y="13"/>
                  <a:pt x="4445" y="16"/>
                  <a:pt x="4440" y="16"/>
                </a:cubicBezTo>
                <a:lnTo>
                  <a:pt x="4424" y="16"/>
                </a:lnTo>
                <a:cubicBezTo>
                  <a:pt x="4420" y="16"/>
                  <a:pt x="4416" y="13"/>
                  <a:pt x="4416" y="8"/>
                </a:cubicBezTo>
                <a:cubicBezTo>
                  <a:pt x="4416" y="4"/>
                  <a:pt x="4420" y="0"/>
                  <a:pt x="4424" y="0"/>
                </a:cubicBezTo>
                <a:close/>
                <a:moveTo>
                  <a:pt x="4472" y="0"/>
                </a:moveTo>
                <a:lnTo>
                  <a:pt x="4488" y="0"/>
                </a:lnTo>
                <a:cubicBezTo>
                  <a:pt x="4493" y="0"/>
                  <a:pt x="4496" y="4"/>
                  <a:pt x="4496" y="8"/>
                </a:cubicBezTo>
                <a:cubicBezTo>
                  <a:pt x="4496" y="13"/>
                  <a:pt x="4493" y="16"/>
                  <a:pt x="4488" y="16"/>
                </a:cubicBezTo>
                <a:lnTo>
                  <a:pt x="4472" y="16"/>
                </a:lnTo>
                <a:cubicBezTo>
                  <a:pt x="4468" y="16"/>
                  <a:pt x="4464" y="13"/>
                  <a:pt x="4464" y="8"/>
                </a:cubicBezTo>
                <a:cubicBezTo>
                  <a:pt x="4464" y="4"/>
                  <a:pt x="4468" y="0"/>
                  <a:pt x="4472" y="0"/>
                </a:cubicBezTo>
                <a:close/>
                <a:moveTo>
                  <a:pt x="4520" y="0"/>
                </a:moveTo>
                <a:lnTo>
                  <a:pt x="4536" y="0"/>
                </a:lnTo>
                <a:cubicBezTo>
                  <a:pt x="4541" y="0"/>
                  <a:pt x="4544" y="4"/>
                  <a:pt x="4544" y="8"/>
                </a:cubicBezTo>
                <a:cubicBezTo>
                  <a:pt x="4544" y="13"/>
                  <a:pt x="4541" y="16"/>
                  <a:pt x="4536" y="16"/>
                </a:cubicBezTo>
                <a:lnTo>
                  <a:pt x="4520" y="16"/>
                </a:lnTo>
                <a:cubicBezTo>
                  <a:pt x="4516" y="16"/>
                  <a:pt x="4512" y="13"/>
                  <a:pt x="4512" y="8"/>
                </a:cubicBezTo>
                <a:cubicBezTo>
                  <a:pt x="4512" y="4"/>
                  <a:pt x="4516" y="0"/>
                  <a:pt x="4520" y="0"/>
                </a:cubicBezTo>
                <a:close/>
                <a:moveTo>
                  <a:pt x="4568" y="0"/>
                </a:moveTo>
                <a:lnTo>
                  <a:pt x="4584" y="0"/>
                </a:lnTo>
                <a:cubicBezTo>
                  <a:pt x="4589" y="0"/>
                  <a:pt x="4592" y="4"/>
                  <a:pt x="4592" y="8"/>
                </a:cubicBezTo>
                <a:cubicBezTo>
                  <a:pt x="4592" y="13"/>
                  <a:pt x="4589" y="16"/>
                  <a:pt x="4584" y="16"/>
                </a:cubicBezTo>
                <a:lnTo>
                  <a:pt x="4568" y="16"/>
                </a:lnTo>
                <a:cubicBezTo>
                  <a:pt x="4564" y="16"/>
                  <a:pt x="4560" y="13"/>
                  <a:pt x="4560" y="8"/>
                </a:cubicBezTo>
                <a:cubicBezTo>
                  <a:pt x="4560" y="4"/>
                  <a:pt x="4564" y="0"/>
                  <a:pt x="4568" y="0"/>
                </a:cubicBezTo>
                <a:close/>
                <a:moveTo>
                  <a:pt x="4616" y="0"/>
                </a:moveTo>
                <a:lnTo>
                  <a:pt x="4632" y="0"/>
                </a:lnTo>
                <a:cubicBezTo>
                  <a:pt x="4637" y="0"/>
                  <a:pt x="4640" y="4"/>
                  <a:pt x="4640" y="8"/>
                </a:cubicBezTo>
                <a:cubicBezTo>
                  <a:pt x="4640" y="13"/>
                  <a:pt x="4637" y="16"/>
                  <a:pt x="4632" y="16"/>
                </a:cubicBezTo>
                <a:lnTo>
                  <a:pt x="4616" y="16"/>
                </a:lnTo>
                <a:cubicBezTo>
                  <a:pt x="4612" y="16"/>
                  <a:pt x="4608" y="13"/>
                  <a:pt x="4608" y="8"/>
                </a:cubicBezTo>
                <a:cubicBezTo>
                  <a:pt x="4608" y="4"/>
                  <a:pt x="4612" y="0"/>
                  <a:pt x="4616" y="0"/>
                </a:cubicBezTo>
                <a:close/>
                <a:moveTo>
                  <a:pt x="4664" y="0"/>
                </a:moveTo>
                <a:lnTo>
                  <a:pt x="4680" y="0"/>
                </a:lnTo>
                <a:cubicBezTo>
                  <a:pt x="4685" y="0"/>
                  <a:pt x="4688" y="4"/>
                  <a:pt x="4688" y="8"/>
                </a:cubicBezTo>
                <a:cubicBezTo>
                  <a:pt x="4688" y="13"/>
                  <a:pt x="4685" y="16"/>
                  <a:pt x="4680" y="16"/>
                </a:cubicBezTo>
                <a:lnTo>
                  <a:pt x="4664" y="16"/>
                </a:lnTo>
                <a:cubicBezTo>
                  <a:pt x="4660" y="16"/>
                  <a:pt x="4656" y="13"/>
                  <a:pt x="4656" y="8"/>
                </a:cubicBezTo>
                <a:cubicBezTo>
                  <a:pt x="4656" y="4"/>
                  <a:pt x="4660" y="0"/>
                  <a:pt x="4664" y="0"/>
                </a:cubicBezTo>
                <a:close/>
                <a:moveTo>
                  <a:pt x="4712" y="0"/>
                </a:moveTo>
                <a:lnTo>
                  <a:pt x="4728" y="0"/>
                </a:lnTo>
                <a:cubicBezTo>
                  <a:pt x="4733" y="0"/>
                  <a:pt x="4736" y="4"/>
                  <a:pt x="4736" y="8"/>
                </a:cubicBezTo>
                <a:cubicBezTo>
                  <a:pt x="4736" y="13"/>
                  <a:pt x="4733" y="16"/>
                  <a:pt x="4728" y="16"/>
                </a:cubicBezTo>
                <a:lnTo>
                  <a:pt x="4712" y="16"/>
                </a:lnTo>
                <a:cubicBezTo>
                  <a:pt x="4708" y="16"/>
                  <a:pt x="4704" y="13"/>
                  <a:pt x="4704" y="8"/>
                </a:cubicBezTo>
                <a:cubicBezTo>
                  <a:pt x="4704" y="4"/>
                  <a:pt x="4708" y="0"/>
                  <a:pt x="4712" y="0"/>
                </a:cubicBezTo>
                <a:close/>
                <a:moveTo>
                  <a:pt x="4760" y="0"/>
                </a:moveTo>
                <a:lnTo>
                  <a:pt x="4776" y="0"/>
                </a:lnTo>
                <a:cubicBezTo>
                  <a:pt x="4781" y="0"/>
                  <a:pt x="4784" y="4"/>
                  <a:pt x="4784" y="8"/>
                </a:cubicBezTo>
                <a:cubicBezTo>
                  <a:pt x="4784" y="13"/>
                  <a:pt x="4781" y="16"/>
                  <a:pt x="4776" y="16"/>
                </a:cubicBezTo>
                <a:lnTo>
                  <a:pt x="4760" y="16"/>
                </a:lnTo>
                <a:cubicBezTo>
                  <a:pt x="4756" y="16"/>
                  <a:pt x="4752" y="13"/>
                  <a:pt x="4752" y="8"/>
                </a:cubicBezTo>
                <a:cubicBezTo>
                  <a:pt x="4752" y="4"/>
                  <a:pt x="4756" y="0"/>
                  <a:pt x="4760" y="0"/>
                </a:cubicBezTo>
                <a:close/>
                <a:moveTo>
                  <a:pt x="4808" y="0"/>
                </a:moveTo>
                <a:lnTo>
                  <a:pt x="4824" y="0"/>
                </a:lnTo>
                <a:cubicBezTo>
                  <a:pt x="4829" y="0"/>
                  <a:pt x="4832" y="4"/>
                  <a:pt x="4832" y="8"/>
                </a:cubicBezTo>
                <a:cubicBezTo>
                  <a:pt x="4832" y="13"/>
                  <a:pt x="4829" y="16"/>
                  <a:pt x="4824" y="16"/>
                </a:cubicBezTo>
                <a:lnTo>
                  <a:pt x="4808" y="16"/>
                </a:lnTo>
                <a:cubicBezTo>
                  <a:pt x="4804" y="16"/>
                  <a:pt x="4800" y="13"/>
                  <a:pt x="4800" y="8"/>
                </a:cubicBezTo>
                <a:cubicBezTo>
                  <a:pt x="4800" y="4"/>
                  <a:pt x="4804" y="0"/>
                  <a:pt x="4808" y="0"/>
                </a:cubicBezTo>
                <a:close/>
                <a:moveTo>
                  <a:pt x="4856" y="0"/>
                </a:moveTo>
                <a:lnTo>
                  <a:pt x="4872" y="0"/>
                </a:lnTo>
                <a:cubicBezTo>
                  <a:pt x="4877" y="0"/>
                  <a:pt x="4880" y="4"/>
                  <a:pt x="4880" y="8"/>
                </a:cubicBezTo>
                <a:cubicBezTo>
                  <a:pt x="4880" y="13"/>
                  <a:pt x="4877" y="16"/>
                  <a:pt x="4872" y="16"/>
                </a:cubicBezTo>
                <a:lnTo>
                  <a:pt x="4856" y="16"/>
                </a:lnTo>
                <a:cubicBezTo>
                  <a:pt x="4852" y="16"/>
                  <a:pt x="4848" y="13"/>
                  <a:pt x="4848" y="8"/>
                </a:cubicBezTo>
                <a:cubicBezTo>
                  <a:pt x="4848" y="4"/>
                  <a:pt x="4852" y="0"/>
                  <a:pt x="4856" y="0"/>
                </a:cubicBezTo>
                <a:close/>
                <a:moveTo>
                  <a:pt x="4904" y="0"/>
                </a:moveTo>
                <a:lnTo>
                  <a:pt x="4920" y="0"/>
                </a:lnTo>
                <a:cubicBezTo>
                  <a:pt x="4925" y="0"/>
                  <a:pt x="4928" y="4"/>
                  <a:pt x="4928" y="8"/>
                </a:cubicBezTo>
                <a:cubicBezTo>
                  <a:pt x="4928" y="13"/>
                  <a:pt x="4925" y="16"/>
                  <a:pt x="4920" y="16"/>
                </a:cubicBezTo>
                <a:lnTo>
                  <a:pt x="4904" y="16"/>
                </a:lnTo>
                <a:cubicBezTo>
                  <a:pt x="4900" y="16"/>
                  <a:pt x="4896" y="13"/>
                  <a:pt x="4896" y="8"/>
                </a:cubicBezTo>
                <a:cubicBezTo>
                  <a:pt x="4896" y="4"/>
                  <a:pt x="4900" y="0"/>
                  <a:pt x="4904" y="0"/>
                </a:cubicBezTo>
                <a:close/>
                <a:moveTo>
                  <a:pt x="4952" y="0"/>
                </a:moveTo>
                <a:lnTo>
                  <a:pt x="4968" y="0"/>
                </a:lnTo>
                <a:cubicBezTo>
                  <a:pt x="4973" y="0"/>
                  <a:pt x="4976" y="4"/>
                  <a:pt x="4976" y="8"/>
                </a:cubicBezTo>
                <a:cubicBezTo>
                  <a:pt x="4976" y="13"/>
                  <a:pt x="4973" y="16"/>
                  <a:pt x="4968" y="16"/>
                </a:cubicBezTo>
                <a:lnTo>
                  <a:pt x="4952" y="16"/>
                </a:lnTo>
                <a:cubicBezTo>
                  <a:pt x="4948" y="16"/>
                  <a:pt x="4944" y="13"/>
                  <a:pt x="4944" y="8"/>
                </a:cubicBezTo>
                <a:cubicBezTo>
                  <a:pt x="4944" y="4"/>
                  <a:pt x="4948" y="0"/>
                  <a:pt x="4952" y="0"/>
                </a:cubicBezTo>
                <a:close/>
                <a:moveTo>
                  <a:pt x="5000" y="0"/>
                </a:moveTo>
                <a:lnTo>
                  <a:pt x="5016" y="0"/>
                </a:lnTo>
                <a:cubicBezTo>
                  <a:pt x="5021" y="0"/>
                  <a:pt x="5024" y="4"/>
                  <a:pt x="5024" y="8"/>
                </a:cubicBezTo>
                <a:cubicBezTo>
                  <a:pt x="5024" y="13"/>
                  <a:pt x="5021" y="16"/>
                  <a:pt x="5016" y="16"/>
                </a:cubicBezTo>
                <a:lnTo>
                  <a:pt x="5000" y="16"/>
                </a:lnTo>
                <a:cubicBezTo>
                  <a:pt x="4996" y="16"/>
                  <a:pt x="4992" y="13"/>
                  <a:pt x="4992" y="8"/>
                </a:cubicBezTo>
                <a:cubicBezTo>
                  <a:pt x="4992" y="4"/>
                  <a:pt x="4996" y="0"/>
                  <a:pt x="5000" y="0"/>
                </a:cubicBezTo>
                <a:close/>
                <a:moveTo>
                  <a:pt x="5048" y="0"/>
                </a:moveTo>
                <a:lnTo>
                  <a:pt x="5064" y="0"/>
                </a:lnTo>
                <a:cubicBezTo>
                  <a:pt x="5069" y="0"/>
                  <a:pt x="5072" y="4"/>
                  <a:pt x="5072" y="8"/>
                </a:cubicBezTo>
                <a:cubicBezTo>
                  <a:pt x="5072" y="13"/>
                  <a:pt x="5069" y="16"/>
                  <a:pt x="5064" y="16"/>
                </a:cubicBezTo>
                <a:lnTo>
                  <a:pt x="5048" y="16"/>
                </a:lnTo>
                <a:cubicBezTo>
                  <a:pt x="5044" y="16"/>
                  <a:pt x="5040" y="13"/>
                  <a:pt x="5040" y="8"/>
                </a:cubicBezTo>
                <a:cubicBezTo>
                  <a:pt x="5040" y="4"/>
                  <a:pt x="5044" y="0"/>
                  <a:pt x="5048" y="0"/>
                </a:cubicBezTo>
                <a:close/>
                <a:moveTo>
                  <a:pt x="5096" y="0"/>
                </a:moveTo>
                <a:lnTo>
                  <a:pt x="5112" y="0"/>
                </a:lnTo>
                <a:cubicBezTo>
                  <a:pt x="5117" y="0"/>
                  <a:pt x="5120" y="4"/>
                  <a:pt x="5120" y="8"/>
                </a:cubicBezTo>
                <a:cubicBezTo>
                  <a:pt x="5120" y="13"/>
                  <a:pt x="5117" y="16"/>
                  <a:pt x="5112" y="16"/>
                </a:cubicBezTo>
                <a:lnTo>
                  <a:pt x="5096" y="16"/>
                </a:lnTo>
                <a:cubicBezTo>
                  <a:pt x="5092" y="16"/>
                  <a:pt x="5088" y="13"/>
                  <a:pt x="5088" y="8"/>
                </a:cubicBezTo>
                <a:cubicBezTo>
                  <a:pt x="5088" y="4"/>
                  <a:pt x="5092" y="0"/>
                  <a:pt x="5096" y="0"/>
                </a:cubicBezTo>
                <a:close/>
                <a:moveTo>
                  <a:pt x="5144" y="0"/>
                </a:moveTo>
                <a:lnTo>
                  <a:pt x="5160" y="0"/>
                </a:lnTo>
                <a:cubicBezTo>
                  <a:pt x="5165" y="0"/>
                  <a:pt x="5168" y="4"/>
                  <a:pt x="5168" y="8"/>
                </a:cubicBezTo>
                <a:cubicBezTo>
                  <a:pt x="5168" y="13"/>
                  <a:pt x="5165" y="16"/>
                  <a:pt x="5160" y="16"/>
                </a:cubicBezTo>
                <a:lnTo>
                  <a:pt x="5144" y="16"/>
                </a:lnTo>
                <a:cubicBezTo>
                  <a:pt x="5140" y="16"/>
                  <a:pt x="5136" y="13"/>
                  <a:pt x="5136" y="8"/>
                </a:cubicBezTo>
                <a:cubicBezTo>
                  <a:pt x="5136" y="4"/>
                  <a:pt x="5140" y="0"/>
                  <a:pt x="5144" y="0"/>
                </a:cubicBezTo>
                <a:close/>
                <a:moveTo>
                  <a:pt x="5192" y="0"/>
                </a:moveTo>
                <a:lnTo>
                  <a:pt x="5208" y="0"/>
                </a:lnTo>
                <a:cubicBezTo>
                  <a:pt x="5213" y="0"/>
                  <a:pt x="5216" y="4"/>
                  <a:pt x="5216" y="8"/>
                </a:cubicBezTo>
                <a:cubicBezTo>
                  <a:pt x="5216" y="13"/>
                  <a:pt x="5213" y="16"/>
                  <a:pt x="5208" y="16"/>
                </a:cubicBezTo>
                <a:lnTo>
                  <a:pt x="5192" y="16"/>
                </a:lnTo>
                <a:cubicBezTo>
                  <a:pt x="5188" y="16"/>
                  <a:pt x="5184" y="13"/>
                  <a:pt x="5184" y="8"/>
                </a:cubicBezTo>
                <a:cubicBezTo>
                  <a:pt x="5184" y="4"/>
                  <a:pt x="5188" y="0"/>
                  <a:pt x="5192" y="0"/>
                </a:cubicBezTo>
                <a:close/>
                <a:moveTo>
                  <a:pt x="5240" y="0"/>
                </a:moveTo>
                <a:lnTo>
                  <a:pt x="5256" y="0"/>
                </a:lnTo>
                <a:cubicBezTo>
                  <a:pt x="5261" y="0"/>
                  <a:pt x="5264" y="4"/>
                  <a:pt x="5264" y="8"/>
                </a:cubicBezTo>
                <a:cubicBezTo>
                  <a:pt x="5264" y="13"/>
                  <a:pt x="5261" y="16"/>
                  <a:pt x="5256" y="16"/>
                </a:cubicBezTo>
                <a:lnTo>
                  <a:pt x="5240" y="16"/>
                </a:lnTo>
                <a:cubicBezTo>
                  <a:pt x="5236" y="16"/>
                  <a:pt x="5232" y="13"/>
                  <a:pt x="5232" y="8"/>
                </a:cubicBezTo>
                <a:cubicBezTo>
                  <a:pt x="5232" y="4"/>
                  <a:pt x="5236" y="0"/>
                  <a:pt x="5240" y="0"/>
                </a:cubicBezTo>
                <a:close/>
                <a:moveTo>
                  <a:pt x="5288" y="0"/>
                </a:moveTo>
                <a:lnTo>
                  <a:pt x="5304" y="0"/>
                </a:lnTo>
                <a:cubicBezTo>
                  <a:pt x="5309" y="0"/>
                  <a:pt x="5312" y="4"/>
                  <a:pt x="5312" y="8"/>
                </a:cubicBezTo>
                <a:cubicBezTo>
                  <a:pt x="5312" y="13"/>
                  <a:pt x="5309" y="16"/>
                  <a:pt x="5304" y="16"/>
                </a:cubicBezTo>
                <a:lnTo>
                  <a:pt x="5288" y="16"/>
                </a:lnTo>
                <a:cubicBezTo>
                  <a:pt x="5284" y="16"/>
                  <a:pt x="5280" y="13"/>
                  <a:pt x="5280" y="8"/>
                </a:cubicBezTo>
                <a:cubicBezTo>
                  <a:pt x="5280" y="4"/>
                  <a:pt x="5284" y="0"/>
                  <a:pt x="5288" y="0"/>
                </a:cubicBezTo>
                <a:close/>
              </a:path>
            </a:pathLst>
          </a:custGeom>
          <a:solidFill>
            <a:srgbClr val="FF0000"/>
          </a:solidFill>
          <a:ln w="6350" cap="flat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80" name="Freeform 36">
            <a:extLst>
              <a:ext uri="{FF2B5EF4-FFF2-40B4-BE49-F238E27FC236}">
                <a16:creationId xmlns:a16="http://schemas.microsoft.com/office/drawing/2014/main" id="{E7F2E3BF-8CE5-F570-6E99-7FEF075EFFED}"/>
              </a:ext>
            </a:extLst>
          </p:cNvPr>
          <p:cNvSpPr>
            <a:spLocks noEditPoints="1"/>
          </p:cNvSpPr>
          <p:nvPr/>
        </p:nvSpPr>
        <p:spPr bwMode="auto">
          <a:xfrm>
            <a:off x="5815013" y="2982913"/>
            <a:ext cx="2671762" cy="6350"/>
          </a:xfrm>
          <a:custGeom>
            <a:avLst/>
            <a:gdLst/>
            <a:ahLst/>
            <a:cxnLst>
              <a:cxn ang="0">
                <a:pos x="48" y="8"/>
              </a:cxn>
              <a:cxn ang="0">
                <a:pos x="152" y="16"/>
              </a:cxn>
              <a:cxn ang="0">
                <a:pos x="264" y="16"/>
              </a:cxn>
              <a:cxn ang="0">
                <a:pos x="368" y="8"/>
              </a:cxn>
              <a:cxn ang="0">
                <a:pos x="456" y="0"/>
              </a:cxn>
              <a:cxn ang="0">
                <a:pos x="536" y="0"/>
              </a:cxn>
              <a:cxn ang="0">
                <a:pos x="584" y="0"/>
              </a:cxn>
              <a:cxn ang="0">
                <a:pos x="672" y="8"/>
              </a:cxn>
              <a:cxn ang="0">
                <a:pos x="776" y="16"/>
              </a:cxn>
              <a:cxn ang="0">
                <a:pos x="888" y="16"/>
              </a:cxn>
              <a:cxn ang="0">
                <a:pos x="992" y="8"/>
              </a:cxn>
              <a:cxn ang="0">
                <a:pos x="1080" y="0"/>
              </a:cxn>
              <a:cxn ang="0">
                <a:pos x="1160" y="0"/>
              </a:cxn>
              <a:cxn ang="0">
                <a:pos x="1208" y="0"/>
              </a:cxn>
              <a:cxn ang="0">
                <a:pos x="1296" y="8"/>
              </a:cxn>
              <a:cxn ang="0">
                <a:pos x="1400" y="16"/>
              </a:cxn>
              <a:cxn ang="0">
                <a:pos x="1512" y="16"/>
              </a:cxn>
              <a:cxn ang="0">
                <a:pos x="1616" y="8"/>
              </a:cxn>
              <a:cxn ang="0">
                <a:pos x="1704" y="0"/>
              </a:cxn>
              <a:cxn ang="0">
                <a:pos x="1784" y="0"/>
              </a:cxn>
              <a:cxn ang="0">
                <a:pos x="1832" y="0"/>
              </a:cxn>
              <a:cxn ang="0">
                <a:pos x="1920" y="8"/>
              </a:cxn>
              <a:cxn ang="0">
                <a:pos x="2024" y="16"/>
              </a:cxn>
              <a:cxn ang="0">
                <a:pos x="2136" y="16"/>
              </a:cxn>
              <a:cxn ang="0">
                <a:pos x="2240" y="8"/>
              </a:cxn>
              <a:cxn ang="0">
                <a:pos x="2328" y="0"/>
              </a:cxn>
              <a:cxn ang="0">
                <a:pos x="2408" y="0"/>
              </a:cxn>
              <a:cxn ang="0">
                <a:pos x="2456" y="0"/>
              </a:cxn>
              <a:cxn ang="0">
                <a:pos x="2544" y="8"/>
              </a:cxn>
              <a:cxn ang="0">
                <a:pos x="2648" y="16"/>
              </a:cxn>
              <a:cxn ang="0">
                <a:pos x="2760" y="16"/>
              </a:cxn>
              <a:cxn ang="0">
                <a:pos x="2864" y="8"/>
              </a:cxn>
              <a:cxn ang="0">
                <a:pos x="2952" y="0"/>
              </a:cxn>
              <a:cxn ang="0">
                <a:pos x="3032" y="0"/>
              </a:cxn>
              <a:cxn ang="0">
                <a:pos x="3080" y="0"/>
              </a:cxn>
              <a:cxn ang="0">
                <a:pos x="3168" y="8"/>
              </a:cxn>
              <a:cxn ang="0">
                <a:pos x="3272" y="16"/>
              </a:cxn>
              <a:cxn ang="0">
                <a:pos x="3384" y="16"/>
              </a:cxn>
              <a:cxn ang="0">
                <a:pos x="3488" y="8"/>
              </a:cxn>
              <a:cxn ang="0">
                <a:pos x="3576" y="0"/>
              </a:cxn>
              <a:cxn ang="0">
                <a:pos x="3656" y="0"/>
              </a:cxn>
              <a:cxn ang="0">
                <a:pos x="3704" y="0"/>
              </a:cxn>
              <a:cxn ang="0">
                <a:pos x="3792" y="8"/>
              </a:cxn>
              <a:cxn ang="0">
                <a:pos x="3896" y="16"/>
              </a:cxn>
              <a:cxn ang="0">
                <a:pos x="4008" y="16"/>
              </a:cxn>
              <a:cxn ang="0">
                <a:pos x="4112" y="8"/>
              </a:cxn>
              <a:cxn ang="0">
                <a:pos x="4200" y="0"/>
              </a:cxn>
              <a:cxn ang="0">
                <a:pos x="4280" y="0"/>
              </a:cxn>
              <a:cxn ang="0">
                <a:pos x="4328" y="0"/>
              </a:cxn>
              <a:cxn ang="0">
                <a:pos x="4416" y="8"/>
              </a:cxn>
              <a:cxn ang="0">
                <a:pos x="4520" y="16"/>
              </a:cxn>
              <a:cxn ang="0">
                <a:pos x="4632" y="16"/>
              </a:cxn>
              <a:cxn ang="0">
                <a:pos x="4736" y="8"/>
              </a:cxn>
              <a:cxn ang="0">
                <a:pos x="4824" y="0"/>
              </a:cxn>
              <a:cxn ang="0">
                <a:pos x="4904" y="0"/>
              </a:cxn>
              <a:cxn ang="0">
                <a:pos x="4952" y="0"/>
              </a:cxn>
              <a:cxn ang="0">
                <a:pos x="5040" y="8"/>
              </a:cxn>
              <a:cxn ang="0">
                <a:pos x="5144" y="16"/>
              </a:cxn>
              <a:cxn ang="0">
                <a:pos x="5256" y="16"/>
              </a:cxn>
            </a:cxnLst>
            <a:rect l="0" t="0" r="r" b="b"/>
            <a:pathLst>
              <a:path w="5312" h="16">
                <a:moveTo>
                  <a:pt x="8" y="0"/>
                </a:moveTo>
                <a:lnTo>
                  <a:pt x="24" y="0"/>
                </a:lnTo>
                <a:cubicBezTo>
                  <a:pt x="29" y="0"/>
                  <a:pt x="32" y="4"/>
                  <a:pt x="32" y="8"/>
                </a:cubicBezTo>
                <a:cubicBezTo>
                  <a:pt x="32" y="13"/>
                  <a:pt x="29" y="16"/>
                  <a:pt x="24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56" y="0"/>
                </a:moveTo>
                <a:lnTo>
                  <a:pt x="72" y="0"/>
                </a:lnTo>
                <a:cubicBezTo>
                  <a:pt x="77" y="0"/>
                  <a:pt x="80" y="4"/>
                  <a:pt x="80" y="8"/>
                </a:cubicBezTo>
                <a:cubicBezTo>
                  <a:pt x="80" y="13"/>
                  <a:pt x="77" y="16"/>
                  <a:pt x="72" y="16"/>
                </a:cubicBezTo>
                <a:lnTo>
                  <a:pt x="56" y="16"/>
                </a:lnTo>
                <a:cubicBezTo>
                  <a:pt x="52" y="16"/>
                  <a:pt x="48" y="13"/>
                  <a:pt x="48" y="8"/>
                </a:cubicBezTo>
                <a:cubicBezTo>
                  <a:pt x="48" y="4"/>
                  <a:pt x="52" y="0"/>
                  <a:pt x="56" y="0"/>
                </a:cubicBezTo>
                <a:close/>
                <a:moveTo>
                  <a:pt x="104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104" y="16"/>
                </a:lnTo>
                <a:cubicBezTo>
                  <a:pt x="100" y="16"/>
                  <a:pt x="96" y="13"/>
                  <a:pt x="96" y="8"/>
                </a:cubicBezTo>
                <a:cubicBezTo>
                  <a:pt x="96" y="4"/>
                  <a:pt x="100" y="0"/>
                  <a:pt x="104" y="0"/>
                </a:cubicBezTo>
                <a:close/>
                <a:moveTo>
                  <a:pt x="152" y="0"/>
                </a:moveTo>
                <a:lnTo>
                  <a:pt x="168" y="0"/>
                </a:lnTo>
                <a:cubicBezTo>
                  <a:pt x="173" y="0"/>
                  <a:pt x="176" y="4"/>
                  <a:pt x="176" y="8"/>
                </a:cubicBezTo>
                <a:cubicBezTo>
                  <a:pt x="176" y="13"/>
                  <a:pt x="173" y="16"/>
                  <a:pt x="168" y="16"/>
                </a:cubicBezTo>
                <a:lnTo>
                  <a:pt x="152" y="16"/>
                </a:lnTo>
                <a:cubicBezTo>
                  <a:pt x="148" y="16"/>
                  <a:pt x="144" y="13"/>
                  <a:pt x="144" y="8"/>
                </a:cubicBezTo>
                <a:cubicBezTo>
                  <a:pt x="144" y="4"/>
                  <a:pt x="148" y="0"/>
                  <a:pt x="152" y="0"/>
                </a:cubicBezTo>
                <a:close/>
                <a:moveTo>
                  <a:pt x="200" y="0"/>
                </a:moveTo>
                <a:lnTo>
                  <a:pt x="216" y="0"/>
                </a:lnTo>
                <a:cubicBezTo>
                  <a:pt x="221" y="0"/>
                  <a:pt x="224" y="4"/>
                  <a:pt x="224" y="8"/>
                </a:cubicBezTo>
                <a:cubicBezTo>
                  <a:pt x="224" y="13"/>
                  <a:pt x="221" y="16"/>
                  <a:pt x="216" y="16"/>
                </a:cubicBezTo>
                <a:lnTo>
                  <a:pt x="200" y="16"/>
                </a:lnTo>
                <a:cubicBezTo>
                  <a:pt x="196" y="16"/>
                  <a:pt x="192" y="13"/>
                  <a:pt x="192" y="8"/>
                </a:cubicBezTo>
                <a:cubicBezTo>
                  <a:pt x="192" y="4"/>
                  <a:pt x="196" y="0"/>
                  <a:pt x="200" y="0"/>
                </a:cubicBezTo>
                <a:close/>
                <a:moveTo>
                  <a:pt x="248" y="0"/>
                </a:moveTo>
                <a:lnTo>
                  <a:pt x="264" y="0"/>
                </a:lnTo>
                <a:cubicBezTo>
                  <a:pt x="269" y="0"/>
                  <a:pt x="272" y="4"/>
                  <a:pt x="272" y="8"/>
                </a:cubicBezTo>
                <a:cubicBezTo>
                  <a:pt x="272" y="13"/>
                  <a:pt x="269" y="16"/>
                  <a:pt x="264" y="16"/>
                </a:cubicBezTo>
                <a:lnTo>
                  <a:pt x="248" y="16"/>
                </a:lnTo>
                <a:cubicBezTo>
                  <a:pt x="244" y="16"/>
                  <a:pt x="240" y="13"/>
                  <a:pt x="240" y="8"/>
                </a:cubicBezTo>
                <a:cubicBezTo>
                  <a:pt x="240" y="4"/>
                  <a:pt x="244" y="0"/>
                  <a:pt x="248" y="0"/>
                </a:cubicBezTo>
                <a:close/>
                <a:moveTo>
                  <a:pt x="296" y="0"/>
                </a:moveTo>
                <a:lnTo>
                  <a:pt x="312" y="0"/>
                </a:lnTo>
                <a:cubicBezTo>
                  <a:pt x="317" y="0"/>
                  <a:pt x="320" y="4"/>
                  <a:pt x="320" y="8"/>
                </a:cubicBezTo>
                <a:cubicBezTo>
                  <a:pt x="320" y="13"/>
                  <a:pt x="317" y="16"/>
                  <a:pt x="312" y="16"/>
                </a:cubicBezTo>
                <a:lnTo>
                  <a:pt x="296" y="16"/>
                </a:lnTo>
                <a:cubicBezTo>
                  <a:pt x="292" y="16"/>
                  <a:pt x="288" y="13"/>
                  <a:pt x="288" y="8"/>
                </a:cubicBezTo>
                <a:cubicBezTo>
                  <a:pt x="288" y="4"/>
                  <a:pt x="292" y="0"/>
                  <a:pt x="296" y="0"/>
                </a:cubicBezTo>
                <a:close/>
                <a:moveTo>
                  <a:pt x="344" y="0"/>
                </a:moveTo>
                <a:lnTo>
                  <a:pt x="360" y="0"/>
                </a:lnTo>
                <a:cubicBezTo>
                  <a:pt x="365" y="0"/>
                  <a:pt x="368" y="4"/>
                  <a:pt x="368" y="8"/>
                </a:cubicBezTo>
                <a:cubicBezTo>
                  <a:pt x="368" y="13"/>
                  <a:pt x="365" y="16"/>
                  <a:pt x="360" y="16"/>
                </a:cubicBezTo>
                <a:lnTo>
                  <a:pt x="344" y="16"/>
                </a:lnTo>
                <a:cubicBezTo>
                  <a:pt x="340" y="16"/>
                  <a:pt x="336" y="13"/>
                  <a:pt x="336" y="8"/>
                </a:cubicBezTo>
                <a:cubicBezTo>
                  <a:pt x="336" y="4"/>
                  <a:pt x="340" y="0"/>
                  <a:pt x="344" y="0"/>
                </a:cubicBezTo>
                <a:close/>
                <a:moveTo>
                  <a:pt x="392" y="0"/>
                </a:moveTo>
                <a:lnTo>
                  <a:pt x="408" y="0"/>
                </a:lnTo>
                <a:cubicBezTo>
                  <a:pt x="413" y="0"/>
                  <a:pt x="416" y="4"/>
                  <a:pt x="416" y="8"/>
                </a:cubicBezTo>
                <a:cubicBezTo>
                  <a:pt x="416" y="13"/>
                  <a:pt x="413" y="16"/>
                  <a:pt x="408" y="16"/>
                </a:cubicBezTo>
                <a:lnTo>
                  <a:pt x="392" y="16"/>
                </a:lnTo>
                <a:cubicBezTo>
                  <a:pt x="388" y="16"/>
                  <a:pt x="384" y="13"/>
                  <a:pt x="384" y="8"/>
                </a:cubicBezTo>
                <a:cubicBezTo>
                  <a:pt x="384" y="4"/>
                  <a:pt x="388" y="0"/>
                  <a:pt x="392" y="0"/>
                </a:cubicBezTo>
                <a:close/>
                <a:moveTo>
                  <a:pt x="440" y="0"/>
                </a:moveTo>
                <a:lnTo>
                  <a:pt x="456" y="0"/>
                </a:lnTo>
                <a:cubicBezTo>
                  <a:pt x="461" y="0"/>
                  <a:pt x="464" y="4"/>
                  <a:pt x="464" y="8"/>
                </a:cubicBezTo>
                <a:cubicBezTo>
                  <a:pt x="464" y="13"/>
                  <a:pt x="461" y="16"/>
                  <a:pt x="456" y="16"/>
                </a:cubicBezTo>
                <a:lnTo>
                  <a:pt x="440" y="16"/>
                </a:lnTo>
                <a:cubicBezTo>
                  <a:pt x="436" y="16"/>
                  <a:pt x="432" y="13"/>
                  <a:pt x="432" y="8"/>
                </a:cubicBezTo>
                <a:cubicBezTo>
                  <a:pt x="432" y="4"/>
                  <a:pt x="436" y="0"/>
                  <a:pt x="440" y="0"/>
                </a:cubicBezTo>
                <a:close/>
                <a:moveTo>
                  <a:pt x="488" y="0"/>
                </a:moveTo>
                <a:lnTo>
                  <a:pt x="504" y="0"/>
                </a:lnTo>
                <a:cubicBezTo>
                  <a:pt x="509" y="0"/>
                  <a:pt x="512" y="4"/>
                  <a:pt x="512" y="8"/>
                </a:cubicBezTo>
                <a:cubicBezTo>
                  <a:pt x="512" y="13"/>
                  <a:pt x="509" y="16"/>
                  <a:pt x="504" y="16"/>
                </a:cubicBezTo>
                <a:lnTo>
                  <a:pt x="488" y="16"/>
                </a:lnTo>
                <a:cubicBezTo>
                  <a:pt x="484" y="16"/>
                  <a:pt x="480" y="13"/>
                  <a:pt x="480" y="8"/>
                </a:cubicBezTo>
                <a:cubicBezTo>
                  <a:pt x="480" y="4"/>
                  <a:pt x="484" y="0"/>
                  <a:pt x="488" y="0"/>
                </a:cubicBezTo>
                <a:close/>
                <a:moveTo>
                  <a:pt x="536" y="0"/>
                </a:moveTo>
                <a:lnTo>
                  <a:pt x="552" y="0"/>
                </a:lnTo>
                <a:cubicBezTo>
                  <a:pt x="557" y="0"/>
                  <a:pt x="560" y="4"/>
                  <a:pt x="560" y="8"/>
                </a:cubicBezTo>
                <a:cubicBezTo>
                  <a:pt x="560" y="13"/>
                  <a:pt x="557" y="16"/>
                  <a:pt x="552" y="16"/>
                </a:cubicBezTo>
                <a:lnTo>
                  <a:pt x="536" y="16"/>
                </a:lnTo>
                <a:cubicBezTo>
                  <a:pt x="532" y="16"/>
                  <a:pt x="528" y="13"/>
                  <a:pt x="528" y="8"/>
                </a:cubicBezTo>
                <a:cubicBezTo>
                  <a:pt x="528" y="4"/>
                  <a:pt x="532" y="0"/>
                  <a:pt x="536" y="0"/>
                </a:cubicBezTo>
                <a:close/>
                <a:moveTo>
                  <a:pt x="584" y="0"/>
                </a:moveTo>
                <a:lnTo>
                  <a:pt x="600" y="0"/>
                </a:lnTo>
                <a:cubicBezTo>
                  <a:pt x="605" y="0"/>
                  <a:pt x="608" y="4"/>
                  <a:pt x="608" y="8"/>
                </a:cubicBezTo>
                <a:cubicBezTo>
                  <a:pt x="608" y="13"/>
                  <a:pt x="605" y="16"/>
                  <a:pt x="600" y="16"/>
                </a:cubicBezTo>
                <a:lnTo>
                  <a:pt x="584" y="16"/>
                </a:lnTo>
                <a:cubicBezTo>
                  <a:pt x="580" y="16"/>
                  <a:pt x="576" y="13"/>
                  <a:pt x="576" y="8"/>
                </a:cubicBezTo>
                <a:cubicBezTo>
                  <a:pt x="576" y="4"/>
                  <a:pt x="580" y="0"/>
                  <a:pt x="584" y="0"/>
                </a:cubicBezTo>
                <a:close/>
                <a:moveTo>
                  <a:pt x="632" y="0"/>
                </a:moveTo>
                <a:lnTo>
                  <a:pt x="648" y="0"/>
                </a:lnTo>
                <a:cubicBezTo>
                  <a:pt x="653" y="0"/>
                  <a:pt x="656" y="4"/>
                  <a:pt x="656" y="8"/>
                </a:cubicBezTo>
                <a:cubicBezTo>
                  <a:pt x="656" y="13"/>
                  <a:pt x="653" y="16"/>
                  <a:pt x="648" y="16"/>
                </a:cubicBezTo>
                <a:lnTo>
                  <a:pt x="632" y="16"/>
                </a:lnTo>
                <a:cubicBezTo>
                  <a:pt x="628" y="16"/>
                  <a:pt x="624" y="13"/>
                  <a:pt x="624" y="8"/>
                </a:cubicBezTo>
                <a:cubicBezTo>
                  <a:pt x="624" y="4"/>
                  <a:pt x="628" y="0"/>
                  <a:pt x="632" y="0"/>
                </a:cubicBezTo>
                <a:close/>
                <a:moveTo>
                  <a:pt x="680" y="0"/>
                </a:moveTo>
                <a:lnTo>
                  <a:pt x="696" y="0"/>
                </a:lnTo>
                <a:cubicBezTo>
                  <a:pt x="701" y="0"/>
                  <a:pt x="704" y="4"/>
                  <a:pt x="704" y="8"/>
                </a:cubicBezTo>
                <a:cubicBezTo>
                  <a:pt x="704" y="13"/>
                  <a:pt x="701" y="16"/>
                  <a:pt x="696" y="16"/>
                </a:cubicBezTo>
                <a:lnTo>
                  <a:pt x="680" y="16"/>
                </a:lnTo>
                <a:cubicBezTo>
                  <a:pt x="676" y="16"/>
                  <a:pt x="672" y="13"/>
                  <a:pt x="672" y="8"/>
                </a:cubicBezTo>
                <a:cubicBezTo>
                  <a:pt x="672" y="4"/>
                  <a:pt x="676" y="0"/>
                  <a:pt x="680" y="0"/>
                </a:cubicBezTo>
                <a:close/>
                <a:moveTo>
                  <a:pt x="728" y="0"/>
                </a:moveTo>
                <a:lnTo>
                  <a:pt x="744" y="0"/>
                </a:lnTo>
                <a:cubicBezTo>
                  <a:pt x="749" y="0"/>
                  <a:pt x="752" y="4"/>
                  <a:pt x="752" y="8"/>
                </a:cubicBezTo>
                <a:cubicBezTo>
                  <a:pt x="752" y="13"/>
                  <a:pt x="749" y="16"/>
                  <a:pt x="744" y="16"/>
                </a:cubicBezTo>
                <a:lnTo>
                  <a:pt x="728" y="16"/>
                </a:lnTo>
                <a:cubicBezTo>
                  <a:pt x="724" y="16"/>
                  <a:pt x="720" y="13"/>
                  <a:pt x="720" y="8"/>
                </a:cubicBezTo>
                <a:cubicBezTo>
                  <a:pt x="720" y="4"/>
                  <a:pt x="724" y="0"/>
                  <a:pt x="728" y="0"/>
                </a:cubicBezTo>
                <a:close/>
                <a:moveTo>
                  <a:pt x="776" y="0"/>
                </a:moveTo>
                <a:lnTo>
                  <a:pt x="792" y="0"/>
                </a:lnTo>
                <a:cubicBezTo>
                  <a:pt x="797" y="0"/>
                  <a:pt x="800" y="4"/>
                  <a:pt x="800" y="8"/>
                </a:cubicBezTo>
                <a:cubicBezTo>
                  <a:pt x="800" y="13"/>
                  <a:pt x="797" y="16"/>
                  <a:pt x="792" y="16"/>
                </a:cubicBezTo>
                <a:lnTo>
                  <a:pt x="776" y="16"/>
                </a:lnTo>
                <a:cubicBezTo>
                  <a:pt x="772" y="16"/>
                  <a:pt x="768" y="13"/>
                  <a:pt x="768" y="8"/>
                </a:cubicBezTo>
                <a:cubicBezTo>
                  <a:pt x="768" y="4"/>
                  <a:pt x="772" y="0"/>
                  <a:pt x="776" y="0"/>
                </a:cubicBezTo>
                <a:close/>
                <a:moveTo>
                  <a:pt x="824" y="0"/>
                </a:moveTo>
                <a:lnTo>
                  <a:pt x="840" y="0"/>
                </a:lnTo>
                <a:cubicBezTo>
                  <a:pt x="845" y="0"/>
                  <a:pt x="848" y="4"/>
                  <a:pt x="848" y="8"/>
                </a:cubicBezTo>
                <a:cubicBezTo>
                  <a:pt x="848" y="13"/>
                  <a:pt x="845" y="16"/>
                  <a:pt x="840" y="16"/>
                </a:cubicBezTo>
                <a:lnTo>
                  <a:pt x="824" y="16"/>
                </a:lnTo>
                <a:cubicBezTo>
                  <a:pt x="820" y="16"/>
                  <a:pt x="816" y="13"/>
                  <a:pt x="816" y="8"/>
                </a:cubicBezTo>
                <a:cubicBezTo>
                  <a:pt x="816" y="4"/>
                  <a:pt x="820" y="0"/>
                  <a:pt x="824" y="0"/>
                </a:cubicBezTo>
                <a:close/>
                <a:moveTo>
                  <a:pt x="872" y="0"/>
                </a:moveTo>
                <a:lnTo>
                  <a:pt x="888" y="0"/>
                </a:lnTo>
                <a:cubicBezTo>
                  <a:pt x="893" y="0"/>
                  <a:pt x="896" y="4"/>
                  <a:pt x="896" y="8"/>
                </a:cubicBezTo>
                <a:cubicBezTo>
                  <a:pt x="896" y="13"/>
                  <a:pt x="893" y="16"/>
                  <a:pt x="888" y="16"/>
                </a:cubicBezTo>
                <a:lnTo>
                  <a:pt x="872" y="16"/>
                </a:lnTo>
                <a:cubicBezTo>
                  <a:pt x="868" y="16"/>
                  <a:pt x="864" y="13"/>
                  <a:pt x="864" y="8"/>
                </a:cubicBezTo>
                <a:cubicBezTo>
                  <a:pt x="864" y="4"/>
                  <a:pt x="868" y="0"/>
                  <a:pt x="872" y="0"/>
                </a:cubicBezTo>
                <a:close/>
                <a:moveTo>
                  <a:pt x="920" y="0"/>
                </a:moveTo>
                <a:lnTo>
                  <a:pt x="936" y="0"/>
                </a:lnTo>
                <a:cubicBezTo>
                  <a:pt x="941" y="0"/>
                  <a:pt x="944" y="4"/>
                  <a:pt x="944" y="8"/>
                </a:cubicBezTo>
                <a:cubicBezTo>
                  <a:pt x="944" y="13"/>
                  <a:pt x="941" y="16"/>
                  <a:pt x="936" y="16"/>
                </a:cubicBezTo>
                <a:lnTo>
                  <a:pt x="920" y="16"/>
                </a:lnTo>
                <a:cubicBezTo>
                  <a:pt x="916" y="16"/>
                  <a:pt x="912" y="13"/>
                  <a:pt x="912" y="8"/>
                </a:cubicBezTo>
                <a:cubicBezTo>
                  <a:pt x="912" y="4"/>
                  <a:pt x="916" y="0"/>
                  <a:pt x="920" y="0"/>
                </a:cubicBezTo>
                <a:close/>
                <a:moveTo>
                  <a:pt x="968" y="0"/>
                </a:moveTo>
                <a:lnTo>
                  <a:pt x="984" y="0"/>
                </a:lnTo>
                <a:cubicBezTo>
                  <a:pt x="989" y="0"/>
                  <a:pt x="992" y="4"/>
                  <a:pt x="992" y="8"/>
                </a:cubicBezTo>
                <a:cubicBezTo>
                  <a:pt x="992" y="13"/>
                  <a:pt x="989" y="16"/>
                  <a:pt x="984" y="16"/>
                </a:cubicBezTo>
                <a:lnTo>
                  <a:pt x="968" y="16"/>
                </a:lnTo>
                <a:cubicBezTo>
                  <a:pt x="964" y="16"/>
                  <a:pt x="960" y="13"/>
                  <a:pt x="960" y="8"/>
                </a:cubicBezTo>
                <a:cubicBezTo>
                  <a:pt x="960" y="4"/>
                  <a:pt x="964" y="0"/>
                  <a:pt x="968" y="0"/>
                </a:cubicBezTo>
                <a:close/>
                <a:moveTo>
                  <a:pt x="1016" y="0"/>
                </a:moveTo>
                <a:lnTo>
                  <a:pt x="1032" y="0"/>
                </a:lnTo>
                <a:cubicBezTo>
                  <a:pt x="1037" y="0"/>
                  <a:pt x="1040" y="4"/>
                  <a:pt x="1040" y="8"/>
                </a:cubicBezTo>
                <a:cubicBezTo>
                  <a:pt x="1040" y="13"/>
                  <a:pt x="1037" y="16"/>
                  <a:pt x="1032" y="16"/>
                </a:cubicBezTo>
                <a:lnTo>
                  <a:pt x="1016" y="16"/>
                </a:lnTo>
                <a:cubicBezTo>
                  <a:pt x="1012" y="16"/>
                  <a:pt x="1008" y="13"/>
                  <a:pt x="1008" y="8"/>
                </a:cubicBezTo>
                <a:cubicBezTo>
                  <a:pt x="1008" y="4"/>
                  <a:pt x="1012" y="0"/>
                  <a:pt x="1016" y="0"/>
                </a:cubicBezTo>
                <a:close/>
                <a:moveTo>
                  <a:pt x="1064" y="0"/>
                </a:moveTo>
                <a:lnTo>
                  <a:pt x="1080" y="0"/>
                </a:lnTo>
                <a:cubicBezTo>
                  <a:pt x="1085" y="0"/>
                  <a:pt x="1088" y="4"/>
                  <a:pt x="1088" y="8"/>
                </a:cubicBezTo>
                <a:cubicBezTo>
                  <a:pt x="1088" y="13"/>
                  <a:pt x="1085" y="16"/>
                  <a:pt x="1080" y="16"/>
                </a:cubicBezTo>
                <a:lnTo>
                  <a:pt x="1064" y="16"/>
                </a:lnTo>
                <a:cubicBezTo>
                  <a:pt x="1060" y="16"/>
                  <a:pt x="1056" y="13"/>
                  <a:pt x="1056" y="8"/>
                </a:cubicBezTo>
                <a:cubicBezTo>
                  <a:pt x="1056" y="4"/>
                  <a:pt x="1060" y="0"/>
                  <a:pt x="1064" y="0"/>
                </a:cubicBezTo>
                <a:close/>
                <a:moveTo>
                  <a:pt x="1112" y="0"/>
                </a:moveTo>
                <a:lnTo>
                  <a:pt x="1128" y="0"/>
                </a:lnTo>
                <a:cubicBezTo>
                  <a:pt x="1133" y="0"/>
                  <a:pt x="1136" y="4"/>
                  <a:pt x="1136" y="8"/>
                </a:cubicBezTo>
                <a:cubicBezTo>
                  <a:pt x="1136" y="13"/>
                  <a:pt x="1133" y="16"/>
                  <a:pt x="1128" y="16"/>
                </a:cubicBezTo>
                <a:lnTo>
                  <a:pt x="1112" y="16"/>
                </a:lnTo>
                <a:cubicBezTo>
                  <a:pt x="1108" y="16"/>
                  <a:pt x="1104" y="13"/>
                  <a:pt x="1104" y="8"/>
                </a:cubicBezTo>
                <a:cubicBezTo>
                  <a:pt x="1104" y="4"/>
                  <a:pt x="1108" y="0"/>
                  <a:pt x="1112" y="0"/>
                </a:cubicBezTo>
                <a:close/>
                <a:moveTo>
                  <a:pt x="1160" y="0"/>
                </a:moveTo>
                <a:lnTo>
                  <a:pt x="1176" y="0"/>
                </a:lnTo>
                <a:cubicBezTo>
                  <a:pt x="1181" y="0"/>
                  <a:pt x="1184" y="4"/>
                  <a:pt x="1184" y="8"/>
                </a:cubicBezTo>
                <a:cubicBezTo>
                  <a:pt x="1184" y="13"/>
                  <a:pt x="1181" y="16"/>
                  <a:pt x="1176" y="16"/>
                </a:cubicBezTo>
                <a:lnTo>
                  <a:pt x="1160" y="16"/>
                </a:lnTo>
                <a:cubicBezTo>
                  <a:pt x="1156" y="16"/>
                  <a:pt x="1152" y="13"/>
                  <a:pt x="1152" y="8"/>
                </a:cubicBezTo>
                <a:cubicBezTo>
                  <a:pt x="1152" y="4"/>
                  <a:pt x="1156" y="0"/>
                  <a:pt x="1160" y="0"/>
                </a:cubicBezTo>
                <a:close/>
                <a:moveTo>
                  <a:pt x="1208" y="0"/>
                </a:moveTo>
                <a:lnTo>
                  <a:pt x="1224" y="0"/>
                </a:lnTo>
                <a:cubicBezTo>
                  <a:pt x="1229" y="0"/>
                  <a:pt x="1232" y="4"/>
                  <a:pt x="1232" y="8"/>
                </a:cubicBezTo>
                <a:cubicBezTo>
                  <a:pt x="1232" y="13"/>
                  <a:pt x="1229" y="16"/>
                  <a:pt x="1224" y="16"/>
                </a:cubicBezTo>
                <a:lnTo>
                  <a:pt x="1208" y="16"/>
                </a:lnTo>
                <a:cubicBezTo>
                  <a:pt x="1204" y="16"/>
                  <a:pt x="1200" y="13"/>
                  <a:pt x="1200" y="8"/>
                </a:cubicBezTo>
                <a:cubicBezTo>
                  <a:pt x="1200" y="4"/>
                  <a:pt x="1204" y="0"/>
                  <a:pt x="1208" y="0"/>
                </a:cubicBezTo>
                <a:close/>
                <a:moveTo>
                  <a:pt x="1256" y="0"/>
                </a:moveTo>
                <a:lnTo>
                  <a:pt x="1272" y="0"/>
                </a:lnTo>
                <a:cubicBezTo>
                  <a:pt x="1277" y="0"/>
                  <a:pt x="1280" y="4"/>
                  <a:pt x="1280" y="8"/>
                </a:cubicBezTo>
                <a:cubicBezTo>
                  <a:pt x="1280" y="13"/>
                  <a:pt x="1277" y="16"/>
                  <a:pt x="1272" y="16"/>
                </a:cubicBezTo>
                <a:lnTo>
                  <a:pt x="1256" y="16"/>
                </a:lnTo>
                <a:cubicBezTo>
                  <a:pt x="1252" y="16"/>
                  <a:pt x="1248" y="13"/>
                  <a:pt x="1248" y="8"/>
                </a:cubicBezTo>
                <a:cubicBezTo>
                  <a:pt x="1248" y="4"/>
                  <a:pt x="1252" y="0"/>
                  <a:pt x="1256" y="0"/>
                </a:cubicBezTo>
                <a:close/>
                <a:moveTo>
                  <a:pt x="1304" y="0"/>
                </a:moveTo>
                <a:lnTo>
                  <a:pt x="1320" y="0"/>
                </a:lnTo>
                <a:cubicBezTo>
                  <a:pt x="1325" y="0"/>
                  <a:pt x="1328" y="4"/>
                  <a:pt x="1328" y="8"/>
                </a:cubicBezTo>
                <a:cubicBezTo>
                  <a:pt x="1328" y="13"/>
                  <a:pt x="1325" y="16"/>
                  <a:pt x="1320" y="16"/>
                </a:cubicBezTo>
                <a:lnTo>
                  <a:pt x="1304" y="16"/>
                </a:lnTo>
                <a:cubicBezTo>
                  <a:pt x="1300" y="16"/>
                  <a:pt x="1296" y="13"/>
                  <a:pt x="1296" y="8"/>
                </a:cubicBezTo>
                <a:cubicBezTo>
                  <a:pt x="1296" y="4"/>
                  <a:pt x="1300" y="0"/>
                  <a:pt x="1304" y="0"/>
                </a:cubicBezTo>
                <a:close/>
                <a:moveTo>
                  <a:pt x="1352" y="0"/>
                </a:moveTo>
                <a:lnTo>
                  <a:pt x="1368" y="0"/>
                </a:lnTo>
                <a:cubicBezTo>
                  <a:pt x="1373" y="0"/>
                  <a:pt x="1376" y="4"/>
                  <a:pt x="1376" y="8"/>
                </a:cubicBezTo>
                <a:cubicBezTo>
                  <a:pt x="1376" y="13"/>
                  <a:pt x="1373" y="16"/>
                  <a:pt x="1368" y="16"/>
                </a:cubicBezTo>
                <a:lnTo>
                  <a:pt x="1352" y="16"/>
                </a:lnTo>
                <a:cubicBezTo>
                  <a:pt x="1348" y="16"/>
                  <a:pt x="1344" y="13"/>
                  <a:pt x="1344" y="8"/>
                </a:cubicBezTo>
                <a:cubicBezTo>
                  <a:pt x="1344" y="4"/>
                  <a:pt x="1348" y="0"/>
                  <a:pt x="1352" y="0"/>
                </a:cubicBezTo>
                <a:close/>
                <a:moveTo>
                  <a:pt x="1400" y="0"/>
                </a:moveTo>
                <a:lnTo>
                  <a:pt x="1416" y="0"/>
                </a:lnTo>
                <a:cubicBezTo>
                  <a:pt x="1421" y="0"/>
                  <a:pt x="1424" y="4"/>
                  <a:pt x="1424" y="8"/>
                </a:cubicBezTo>
                <a:cubicBezTo>
                  <a:pt x="1424" y="13"/>
                  <a:pt x="1421" y="16"/>
                  <a:pt x="1416" y="16"/>
                </a:cubicBezTo>
                <a:lnTo>
                  <a:pt x="1400" y="16"/>
                </a:lnTo>
                <a:cubicBezTo>
                  <a:pt x="1396" y="16"/>
                  <a:pt x="1392" y="13"/>
                  <a:pt x="1392" y="8"/>
                </a:cubicBezTo>
                <a:cubicBezTo>
                  <a:pt x="1392" y="4"/>
                  <a:pt x="1396" y="0"/>
                  <a:pt x="1400" y="0"/>
                </a:cubicBezTo>
                <a:close/>
                <a:moveTo>
                  <a:pt x="1448" y="0"/>
                </a:moveTo>
                <a:lnTo>
                  <a:pt x="1464" y="0"/>
                </a:lnTo>
                <a:cubicBezTo>
                  <a:pt x="1469" y="0"/>
                  <a:pt x="1472" y="4"/>
                  <a:pt x="1472" y="8"/>
                </a:cubicBezTo>
                <a:cubicBezTo>
                  <a:pt x="1472" y="13"/>
                  <a:pt x="1469" y="16"/>
                  <a:pt x="1464" y="16"/>
                </a:cubicBezTo>
                <a:lnTo>
                  <a:pt x="1448" y="16"/>
                </a:lnTo>
                <a:cubicBezTo>
                  <a:pt x="1444" y="16"/>
                  <a:pt x="1440" y="13"/>
                  <a:pt x="1440" y="8"/>
                </a:cubicBezTo>
                <a:cubicBezTo>
                  <a:pt x="1440" y="4"/>
                  <a:pt x="1444" y="0"/>
                  <a:pt x="1448" y="0"/>
                </a:cubicBezTo>
                <a:close/>
                <a:moveTo>
                  <a:pt x="1496" y="0"/>
                </a:moveTo>
                <a:lnTo>
                  <a:pt x="1512" y="0"/>
                </a:lnTo>
                <a:cubicBezTo>
                  <a:pt x="1517" y="0"/>
                  <a:pt x="1520" y="4"/>
                  <a:pt x="1520" y="8"/>
                </a:cubicBezTo>
                <a:cubicBezTo>
                  <a:pt x="1520" y="13"/>
                  <a:pt x="1517" y="16"/>
                  <a:pt x="1512" y="16"/>
                </a:cubicBezTo>
                <a:lnTo>
                  <a:pt x="1496" y="16"/>
                </a:lnTo>
                <a:cubicBezTo>
                  <a:pt x="1492" y="16"/>
                  <a:pt x="1488" y="13"/>
                  <a:pt x="1488" y="8"/>
                </a:cubicBezTo>
                <a:cubicBezTo>
                  <a:pt x="1488" y="4"/>
                  <a:pt x="1492" y="0"/>
                  <a:pt x="1496" y="0"/>
                </a:cubicBezTo>
                <a:close/>
                <a:moveTo>
                  <a:pt x="1544" y="0"/>
                </a:moveTo>
                <a:lnTo>
                  <a:pt x="1560" y="0"/>
                </a:lnTo>
                <a:cubicBezTo>
                  <a:pt x="1565" y="0"/>
                  <a:pt x="1568" y="4"/>
                  <a:pt x="1568" y="8"/>
                </a:cubicBezTo>
                <a:cubicBezTo>
                  <a:pt x="1568" y="13"/>
                  <a:pt x="1565" y="16"/>
                  <a:pt x="1560" y="16"/>
                </a:cubicBezTo>
                <a:lnTo>
                  <a:pt x="1544" y="16"/>
                </a:lnTo>
                <a:cubicBezTo>
                  <a:pt x="1540" y="16"/>
                  <a:pt x="1536" y="13"/>
                  <a:pt x="1536" y="8"/>
                </a:cubicBezTo>
                <a:cubicBezTo>
                  <a:pt x="1536" y="4"/>
                  <a:pt x="1540" y="0"/>
                  <a:pt x="1544" y="0"/>
                </a:cubicBezTo>
                <a:close/>
                <a:moveTo>
                  <a:pt x="1592" y="0"/>
                </a:moveTo>
                <a:lnTo>
                  <a:pt x="1608" y="0"/>
                </a:lnTo>
                <a:cubicBezTo>
                  <a:pt x="1613" y="0"/>
                  <a:pt x="1616" y="4"/>
                  <a:pt x="1616" y="8"/>
                </a:cubicBezTo>
                <a:cubicBezTo>
                  <a:pt x="1616" y="13"/>
                  <a:pt x="1613" y="16"/>
                  <a:pt x="1608" y="16"/>
                </a:cubicBezTo>
                <a:lnTo>
                  <a:pt x="1592" y="16"/>
                </a:lnTo>
                <a:cubicBezTo>
                  <a:pt x="1588" y="16"/>
                  <a:pt x="1584" y="13"/>
                  <a:pt x="1584" y="8"/>
                </a:cubicBezTo>
                <a:cubicBezTo>
                  <a:pt x="1584" y="4"/>
                  <a:pt x="1588" y="0"/>
                  <a:pt x="1592" y="0"/>
                </a:cubicBezTo>
                <a:close/>
                <a:moveTo>
                  <a:pt x="1640" y="0"/>
                </a:moveTo>
                <a:lnTo>
                  <a:pt x="1656" y="0"/>
                </a:lnTo>
                <a:cubicBezTo>
                  <a:pt x="1661" y="0"/>
                  <a:pt x="1664" y="4"/>
                  <a:pt x="1664" y="8"/>
                </a:cubicBezTo>
                <a:cubicBezTo>
                  <a:pt x="1664" y="13"/>
                  <a:pt x="1661" y="16"/>
                  <a:pt x="1656" y="16"/>
                </a:cubicBezTo>
                <a:lnTo>
                  <a:pt x="1640" y="16"/>
                </a:lnTo>
                <a:cubicBezTo>
                  <a:pt x="1636" y="16"/>
                  <a:pt x="1632" y="13"/>
                  <a:pt x="1632" y="8"/>
                </a:cubicBezTo>
                <a:cubicBezTo>
                  <a:pt x="1632" y="4"/>
                  <a:pt x="1636" y="0"/>
                  <a:pt x="1640" y="0"/>
                </a:cubicBezTo>
                <a:close/>
                <a:moveTo>
                  <a:pt x="1688" y="0"/>
                </a:moveTo>
                <a:lnTo>
                  <a:pt x="1704" y="0"/>
                </a:lnTo>
                <a:cubicBezTo>
                  <a:pt x="1709" y="0"/>
                  <a:pt x="1712" y="4"/>
                  <a:pt x="1712" y="8"/>
                </a:cubicBezTo>
                <a:cubicBezTo>
                  <a:pt x="1712" y="13"/>
                  <a:pt x="1709" y="16"/>
                  <a:pt x="1704" y="16"/>
                </a:cubicBezTo>
                <a:lnTo>
                  <a:pt x="1688" y="16"/>
                </a:lnTo>
                <a:cubicBezTo>
                  <a:pt x="1684" y="16"/>
                  <a:pt x="1680" y="13"/>
                  <a:pt x="1680" y="8"/>
                </a:cubicBezTo>
                <a:cubicBezTo>
                  <a:pt x="1680" y="4"/>
                  <a:pt x="1684" y="0"/>
                  <a:pt x="1688" y="0"/>
                </a:cubicBezTo>
                <a:close/>
                <a:moveTo>
                  <a:pt x="1736" y="0"/>
                </a:moveTo>
                <a:lnTo>
                  <a:pt x="1752" y="0"/>
                </a:lnTo>
                <a:cubicBezTo>
                  <a:pt x="1757" y="0"/>
                  <a:pt x="1760" y="4"/>
                  <a:pt x="1760" y="8"/>
                </a:cubicBezTo>
                <a:cubicBezTo>
                  <a:pt x="1760" y="13"/>
                  <a:pt x="1757" y="16"/>
                  <a:pt x="1752" y="16"/>
                </a:cubicBezTo>
                <a:lnTo>
                  <a:pt x="1736" y="16"/>
                </a:lnTo>
                <a:cubicBezTo>
                  <a:pt x="1732" y="16"/>
                  <a:pt x="1728" y="13"/>
                  <a:pt x="1728" y="8"/>
                </a:cubicBezTo>
                <a:cubicBezTo>
                  <a:pt x="1728" y="4"/>
                  <a:pt x="1732" y="0"/>
                  <a:pt x="1736" y="0"/>
                </a:cubicBezTo>
                <a:close/>
                <a:moveTo>
                  <a:pt x="1784" y="0"/>
                </a:moveTo>
                <a:lnTo>
                  <a:pt x="1800" y="0"/>
                </a:lnTo>
                <a:cubicBezTo>
                  <a:pt x="1805" y="0"/>
                  <a:pt x="1808" y="4"/>
                  <a:pt x="1808" y="8"/>
                </a:cubicBezTo>
                <a:cubicBezTo>
                  <a:pt x="1808" y="13"/>
                  <a:pt x="1805" y="16"/>
                  <a:pt x="1800" y="16"/>
                </a:cubicBezTo>
                <a:lnTo>
                  <a:pt x="1784" y="16"/>
                </a:lnTo>
                <a:cubicBezTo>
                  <a:pt x="1780" y="16"/>
                  <a:pt x="1776" y="13"/>
                  <a:pt x="1776" y="8"/>
                </a:cubicBezTo>
                <a:cubicBezTo>
                  <a:pt x="1776" y="4"/>
                  <a:pt x="1780" y="0"/>
                  <a:pt x="1784" y="0"/>
                </a:cubicBezTo>
                <a:close/>
                <a:moveTo>
                  <a:pt x="1832" y="0"/>
                </a:moveTo>
                <a:lnTo>
                  <a:pt x="1848" y="0"/>
                </a:lnTo>
                <a:cubicBezTo>
                  <a:pt x="1853" y="0"/>
                  <a:pt x="1856" y="4"/>
                  <a:pt x="1856" y="8"/>
                </a:cubicBezTo>
                <a:cubicBezTo>
                  <a:pt x="1856" y="13"/>
                  <a:pt x="1853" y="16"/>
                  <a:pt x="1848" y="16"/>
                </a:cubicBezTo>
                <a:lnTo>
                  <a:pt x="1832" y="16"/>
                </a:lnTo>
                <a:cubicBezTo>
                  <a:pt x="1828" y="16"/>
                  <a:pt x="1824" y="13"/>
                  <a:pt x="1824" y="8"/>
                </a:cubicBezTo>
                <a:cubicBezTo>
                  <a:pt x="1824" y="4"/>
                  <a:pt x="1828" y="0"/>
                  <a:pt x="1832" y="0"/>
                </a:cubicBezTo>
                <a:close/>
                <a:moveTo>
                  <a:pt x="1880" y="0"/>
                </a:moveTo>
                <a:lnTo>
                  <a:pt x="1896" y="0"/>
                </a:lnTo>
                <a:cubicBezTo>
                  <a:pt x="1901" y="0"/>
                  <a:pt x="1904" y="4"/>
                  <a:pt x="1904" y="8"/>
                </a:cubicBezTo>
                <a:cubicBezTo>
                  <a:pt x="1904" y="13"/>
                  <a:pt x="1901" y="16"/>
                  <a:pt x="1896" y="16"/>
                </a:cubicBezTo>
                <a:lnTo>
                  <a:pt x="1880" y="16"/>
                </a:lnTo>
                <a:cubicBezTo>
                  <a:pt x="1876" y="16"/>
                  <a:pt x="1872" y="13"/>
                  <a:pt x="1872" y="8"/>
                </a:cubicBezTo>
                <a:cubicBezTo>
                  <a:pt x="1872" y="4"/>
                  <a:pt x="1876" y="0"/>
                  <a:pt x="1880" y="0"/>
                </a:cubicBezTo>
                <a:close/>
                <a:moveTo>
                  <a:pt x="1928" y="0"/>
                </a:moveTo>
                <a:lnTo>
                  <a:pt x="1944" y="0"/>
                </a:lnTo>
                <a:cubicBezTo>
                  <a:pt x="1949" y="0"/>
                  <a:pt x="1952" y="4"/>
                  <a:pt x="1952" y="8"/>
                </a:cubicBezTo>
                <a:cubicBezTo>
                  <a:pt x="1952" y="13"/>
                  <a:pt x="1949" y="16"/>
                  <a:pt x="1944" y="16"/>
                </a:cubicBezTo>
                <a:lnTo>
                  <a:pt x="1928" y="16"/>
                </a:lnTo>
                <a:cubicBezTo>
                  <a:pt x="1924" y="16"/>
                  <a:pt x="1920" y="13"/>
                  <a:pt x="1920" y="8"/>
                </a:cubicBezTo>
                <a:cubicBezTo>
                  <a:pt x="1920" y="4"/>
                  <a:pt x="1924" y="0"/>
                  <a:pt x="1928" y="0"/>
                </a:cubicBezTo>
                <a:close/>
                <a:moveTo>
                  <a:pt x="1976" y="0"/>
                </a:moveTo>
                <a:lnTo>
                  <a:pt x="1992" y="0"/>
                </a:lnTo>
                <a:cubicBezTo>
                  <a:pt x="1997" y="0"/>
                  <a:pt x="2000" y="4"/>
                  <a:pt x="2000" y="8"/>
                </a:cubicBezTo>
                <a:cubicBezTo>
                  <a:pt x="2000" y="13"/>
                  <a:pt x="1997" y="16"/>
                  <a:pt x="1992" y="16"/>
                </a:cubicBezTo>
                <a:lnTo>
                  <a:pt x="1976" y="16"/>
                </a:lnTo>
                <a:cubicBezTo>
                  <a:pt x="1972" y="16"/>
                  <a:pt x="1968" y="13"/>
                  <a:pt x="1968" y="8"/>
                </a:cubicBezTo>
                <a:cubicBezTo>
                  <a:pt x="1968" y="4"/>
                  <a:pt x="1972" y="0"/>
                  <a:pt x="1976" y="0"/>
                </a:cubicBezTo>
                <a:close/>
                <a:moveTo>
                  <a:pt x="2024" y="0"/>
                </a:moveTo>
                <a:lnTo>
                  <a:pt x="2040" y="0"/>
                </a:lnTo>
                <a:cubicBezTo>
                  <a:pt x="2045" y="0"/>
                  <a:pt x="2048" y="4"/>
                  <a:pt x="2048" y="8"/>
                </a:cubicBezTo>
                <a:cubicBezTo>
                  <a:pt x="2048" y="13"/>
                  <a:pt x="2045" y="16"/>
                  <a:pt x="2040" y="16"/>
                </a:cubicBezTo>
                <a:lnTo>
                  <a:pt x="2024" y="16"/>
                </a:lnTo>
                <a:cubicBezTo>
                  <a:pt x="2020" y="16"/>
                  <a:pt x="2016" y="13"/>
                  <a:pt x="2016" y="8"/>
                </a:cubicBezTo>
                <a:cubicBezTo>
                  <a:pt x="2016" y="4"/>
                  <a:pt x="2020" y="0"/>
                  <a:pt x="2024" y="0"/>
                </a:cubicBezTo>
                <a:close/>
                <a:moveTo>
                  <a:pt x="2072" y="0"/>
                </a:moveTo>
                <a:lnTo>
                  <a:pt x="2088" y="0"/>
                </a:lnTo>
                <a:cubicBezTo>
                  <a:pt x="2093" y="0"/>
                  <a:pt x="2096" y="4"/>
                  <a:pt x="2096" y="8"/>
                </a:cubicBezTo>
                <a:cubicBezTo>
                  <a:pt x="2096" y="13"/>
                  <a:pt x="2093" y="16"/>
                  <a:pt x="2088" y="16"/>
                </a:cubicBezTo>
                <a:lnTo>
                  <a:pt x="2072" y="16"/>
                </a:lnTo>
                <a:cubicBezTo>
                  <a:pt x="2068" y="16"/>
                  <a:pt x="2064" y="13"/>
                  <a:pt x="2064" y="8"/>
                </a:cubicBezTo>
                <a:cubicBezTo>
                  <a:pt x="2064" y="4"/>
                  <a:pt x="2068" y="0"/>
                  <a:pt x="2072" y="0"/>
                </a:cubicBezTo>
                <a:close/>
                <a:moveTo>
                  <a:pt x="2120" y="0"/>
                </a:moveTo>
                <a:lnTo>
                  <a:pt x="2136" y="0"/>
                </a:lnTo>
                <a:cubicBezTo>
                  <a:pt x="2141" y="0"/>
                  <a:pt x="2144" y="4"/>
                  <a:pt x="2144" y="8"/>
                </a:cubicBezTo>
                <a:cubicBezTo>
                  <a:pt x="2144" y="13"/>
                  <a:pt x="2141" y="16"/>
                  <a:pt x="2136" y="16"/>
                </a:cubicBezTo>
                <a:lnTo>
                  <a:pt x="2120" y="16"/>
                </a:lnTo>
                <a:cubicBezTo>
                  <a:pt x="2116" y="16"/>
                  <a:pt x="2112" y="13"/>
                  <a:pt x="2112" y="8"/>
                </a:cubicBezTo>
                <a:cubicBezTo>
                  <a:pt x="2112" y="4"/>
                  <a:pt x="2116" y="0"/>
                  <a:pt x="2120" y="0"/>
                </a:cubicBezTo>
                <a:close/>
                <a:moveTo>
                  <a:pt x="2168" y="0"/>
                </a:moveTo>
                <a:lnTo>
                  <a:pt x="2184" y="0"/>
                </a:lnTo>
                <a:cubicBezTo>
                  <a:pt x="2189" y="0"/>
                  <a:pt x="2192" y="4"/>
                  <a:pt x="2192" y="8"/>
                </a:cubicBezTo>
                <a:cubicBezTo>
                  <a:pt x="2192" y="13"/>
                  <a:pt x="2189" y="16"/>
                  <a:pt x="2184" y="16"/>
                </a:cubicBezTo>
                <a:lnTo>
                  <a:pt x="2168" y="16"/>
                </a:lnTo>
                <a:cubicBezTo>
                  <a:pt x="2164" y="16"/>
                  <a:pt x="2160" y="13"/>
                  <a:pt x="2160" y="8"/>
                </a:cubicBezTo>
                <a:cubicBezTo>
                  <a:pt x="2160" y="4"/>
                  <a:pt x="2164" y="0"/>
                  <a:pt x="2168" y="0"/>
                </a:cubicBezTo>
                <a:close/>
                <a:moveTo>
                  <a:pt x="2216" y="0"/>
                </a:moveTo>
                <a:lnTo>
                  <a:pt x="2232" y="0"/>
                </a:lnTo>
                <a:cubicBezTo>
                  <a:pt x="2237" y="0"/>
                  <a:pt x="2240" y="4"/>
                  <a:pt x="2240" y="8"/>
                </a:cubicBezTo>
                <a:cubicBezTo>
                  <a:pt x="2240" y="13"/>
                  <a:pt x="2237" y="16"/>
                  <a:pt x="2232" y="16"/>
                </a:cubicBezTo>
                <a:lnTo>
                  <a:pt x="2216" y="16"/>
                </a:lnTo>
                <a:cubicBezTo>
                  <a:pt x="2212" y="16"/>
                  <a:pt x="2208" y="13"/>
                  <a:pt x="2208" y="8"/>
                </a:cubicBezTo>
                <a:cubicBezTo>
                  <a:pt x="2208" y="4"/>
                  <a:pt x="2212" y="0"/>
                  <a:pt x="2216" y="0"/>
                </a:cubicBezTo>
                <a:close/>
                <a:moveTo>
                  <a:pt x="2264" y="0"/>
                </a:moveTo>
                <a:lnTo>
                  <a:pt x="2280" y="0"/>
                </a:lnTo>
                <a:cubicBezTo>
                  <a:pt x="2285" y="0"/>
                  <a:pt x="2288" y="4"/>
                  <a:pt x="2288" y="8"/>
                </a:cubicBezTo>
                <a:cubicBezTo>
                  <a:pt x="2288" y="13"/>
                  <a:pt x="2285" y="16"/>
                  <a:pt x="2280" y="16"/>
                </a:cubicBezTo>
                <a:lnTo>
                  <a:pt x="2264" y="16"/>
                </a:lnTo>
                <a:cubicBezTo>
                  <a:pt x="2260" y="16"/>
                  <a:pt x="2256" y="13"/>
                  <a:pt x="2256" y="8"/>
                </a:cubicBezTo>
                <a:cubicBezTo>
                  <a:pt x="2256" y="4"/>
                  <a:pt x="2260" y="0"/>
                  <a:pt x="2264" y="0"/>
                </a:cubicBezTo>
                <a:close/>
                <a:moveTo>
                  <a:pt x="2312" y="0"/>
                </a:moveTo>
                <a:lnTo>
                  <a:pt x="2328" y="0"/>
                </a:lnTo>
                <a:cubicBezTo>
                  <a:pt x="2333" y="0"/>
                  <a:pt x="2336" y="4"/>
                  <a:pt x="2336" y="8"/>
                </a:cubicBezTo>
                <a:cubicBezTo>
                  <a:pt x="2336" y="13"/>
                  <a:pt x="2333" y="16"/>
                  <a:pt x="2328" y="16"/>
                </a:cubicBezTo>
                <a:lnTo>
                  <a:pt x="2312" y="16"/>
                </a:lnTo>
                <a:cubicBezTo>
                  <a:pt x="2308" y="16"/>
                  <a:pt x="2304" y="13"/>
                  <a:pt x="2304" y="8"/>
                </a:cubicBezTo>
                <a:cubicBezTo>
                  <a:pt x="2304" y="4"/>
                  <a:pt x="2308" y="0"/>
                  <a:pt x="2312" y="0"/>
                </a:cubicBezTo>
                <a:close/>
                <a:moveTo>
                  <a:pt x="2360" y="0"/>
                </a:moveTo>
                <a:lnTo>
                  <a:pt x="2376" y="0"/>
                </a:lnTo>
                <a:cubicBezTo>
                  <a:pt x="2381" y="0"/>
                  <a:pt x="2384" y="4"/>
                  <a:pt x="2384" y="8"/>
                </a:cubicBezTo>
                <a:cubicBezTo>
                  <a:pt x="2384" y="13"/>
                  <a:pt x="2381" y="16"/>
                  <a:pt x="2376" y="16"/>
                </a:cubicBezTo>
                <a:lnTo>
                  <a:pt x="2360" y="16"/>
                </a:lnTo>
                <a:cubicBezTo>
                  <a:pt x="2356" y="16"/>
                  <a:pt x="2352" y="13"/>
                  <a:pt x="2352" y="8"/>
                </a:cubicBezTo>
                <a:cubicBezTo>
                  <a:pt x="2352" y="4"/>
                  <a:pt x="2356" y="0"/>
                  <a:pt x="2360" y="0"/>
                </a:cubicBezTo>
                <a:close/>
                <a:moveTo>
                  <a:pt x="2408" y="0"/>
                </a:moveTo>
                <a:lnTo>
                  <a:pt x="2424" y="0"/>
                </a:lnTo>
                <a:cubicBezTo>
                  <a:pt x="2429" y="0"/>
                  <a:pt x="2432" y="4"/>
                  <a:pt x="2432" y="8"/>
                </a:cubicBezTo>
                <a:cubicBezTo>
                  <a:pt x="2432" y="13"/>
                  <a:pt x="2429" y="16"/>
                  <a:pt x="2424" y="16"/>
                </a:cubicBezTo>
                <a:lnTo>
                  <a:pt x="2408" y="16"/>
                </a:lnTo>
                <a:cubicBezTo>
                  <a:pt x="2404" y="16"/>
                  <a:pt x="2400" y="13"/>
                  <a:pt x="2400" y="8"/>
                </a:cubicBezTo>
                <a:cubicBezTo>
                  <a:pt x="2400" y="4"/>
                  <a:pt x="2404" y="0"/>
                  <a:pt x="2408" y="0"/>
                </a:cubicBezTo>
                <a:close/>
                <a:moveTo>
                  <a:pt x="2456" y="0"/>
                </a:moveTo>
                <a:lnTo>
                  <a:pt x="2472" y="0"/>
                </a:lnTo>
                <a:cubicBezTo>
                  <a:pt x="2477" y="0"/>
                  <a:pt x="2480" y="4"/>
                  <a:pt x="2480" y="8"/>
                </a:cubicBezTo>
                <a:cubicBezTo>
                  <a:pt x="2480" y="13"/>
                  <a:pt x="2477" y="16"/>
                  <a:pt x="2472" y="16"/>
                </a:cubicBezTo>
                <a:lnTo>
                  <a:pt x="2456" y="16"/>
                </a:lnTo>
                <a:cubicBezTo>
                  <a:pt x="2452" y="16"/>
                  <a:pt x="2448" y="13"/>
                  <a:pt x="2448" y="8"/>
                </a:cubicBezTo>
                <a:cubicBezTo>
                  <a:pt x="2448" y="4"/>
                  <a:pt x="2452" y="0"/>
                  <a:pt x="2456" y="0"/>
                </a:cubicBezTo>
                <a:close/>
                <a:moveTo>
                  <a:pt x="2504" y="0"/>
                </a:moveTo>
                <a:lnTo>
                  <a:pt x="2520" y="0"/>
                </a:lnTo>
                <a:cubicBezTo>
                  <a:pt x="2525" y="0"/>
                  <a:pt x="2528" y="4"/>
                  <a:pt x="2528" y="8"/>
                </a:cubicBezTo>
                <a:cubicBezTo>
                  <a:pt x="2528" y="13"/>
                  <a:pt x="2525" y="16"/>
                  <a:pt x="2520" y="16"/>
                </a:cubicBezTo>
                <a:lnTo>
                  <a:pt x="2504" y="16"/>
                </a:lnTo>
                <a:cubicBezTo>
                  <a:pt x="2500" y="16"/>
                  <a:pt x="2496" y="13"/>
                  <a:pt x="2496" y="8"/>
                </a:cubicBezTo>
                <a:cubicBezTo>
                  <a:pt x="2496" y="4"/>
                  <a:pt x="2500" y="0"/>
                  <a:pt x="2504" y="0"/>
                </a:cubicBezTo>
                <a:close/>
                <a:moveTo>
                  <a:pt x="2552" y="0"/>
                </a:moveTo>
                <a:lnTo>
                  <a:pt x="2568" y="0"/>
                </a:lnTo>
                <a:cubicBezTo>
                  <a:pt x="2573" y="0"/>
                  <a:pt x="2576" y="4"/>
                  <a:pt x="2576" y="8"/>
                </a:cubicBezTo>
                <a:cubicBezTo>
                  <a:pt x="2576" y="13"/>
                  <a:pt x="2573" y="16"/>
                  <a:pt x="2568" y="16"/>
                </a:cubicBezTo>
                <a:lnTo>
                  <a:pt x="2552" y="16"/>
                </a:lnTo>
                <a:cubicBezTo>
                  <a:pt x="2548" y="16"/>
                  <a:pt x="2544" y="13"/>
                  <a:pt x="2544" y="8"/>
                </a:cubicBezTo>
                <a:cubicBezTo>
                  <a:pt x="2544" y="4"/>
                  <a:pt x="2548" y="0"/>
                  <a:pt x="2552" y="0"/>
                </a:cubicBezTo>
                <a:close/>
                <a:moveTo>
                  <a:pt x="2600" y="0"/>
                </a:moveTo>
                <a:lnTo>
                  <a:pt x="2616" y="0"/>
                </a:lnTo>
                <a:cubicBezTo>
                  <a:pt x="2621" y="0"/>
                  <a:pt x="2624" y="4"/>
                  <a:pt x="2624" y="8"/>
                </a:cubicBezTo>
                <a:cubicBezTo>
                  <a:pt x="2624" y="13"/>
                  <a:pt x="2621" y="16"/>
                  <a:pt x="2616" y="16"/>
                </a:cubicBezTo>
                <a:lnTo>
                  <a:pt x="2600" y="16"/>
                </a:lnTo>
                <a:cubicBezTo>
                  <a:pt x="2596" y="16"/>
                  <a:pt x="2592" y="13"/>
                  <a:pt x="2592" y="8"/>
                </a:cubicBezTo>
                <a:cubicBezTo>
                  <a:pt x="2592" y="4"/>
                  <a:pt x="2596" y="0"/>
                  <a:pt x="2600" y="0"/>
                </a:cubicBezTo>
                <a:close/>
                <a:moveTo>
                  <a:pt x="2648" y="0"/>
                </a:moveTo>
                <a:lnTo>
                  <a:pt x="2664" y="0"/>
                </a:lnTo>
                <a:cubicBezTo>
                  <a:pt x="2669" y="0"/>
                  <a:pt x="2672" y="4"/>
                  <a:pt x="2672" y="8"/>
                </a:cubicBezTo>
                <a:cubicBezTo>
                  <a:pt x="2672" y="13"/>
                  <a:pt x="2669" y="16"/>
                  <a:pt x="2664" y="16"/>
                </a:cubicBezTo>
                <a:lnTo>
                  <a:pt x="2648" y="16"/>
                </a:lnTo>
                <a:cubicBezTo>
                  <a:pt x="2644" y="16"/>
                  <a:pt x="2640" y="13"/>
                  <a:pt x="2640" y="8"/>
                </a:cubicBezTo>
                <a:cubicBezTo>
                  <a:pt x="2640" y="4"/>
                  <a:pt x="2644" y="0"/>
                  <a:pt x="2648" y="0"/>
                </a:cubicBezTo>
                <a:close/>
                <a:moveTo>
                  <a:pt x="2696" y="0"/>
                </a:moveTo>
                <a:lnTo>
                  <a:pt x="2712" y="0"/>
                </a:lnTo>
                <a:cubicBezTo>
                  <a:pt x="2717" y="0"/>
                  <a:pt x="2720" y="4"/>
                  <a:pt x="2720" y="8"/>
                </a:cubicBezTo>
                <a:cubicBezTo>
                  <a:pt x="2720" y="13"/>
                  <a:pt x="2717" y="16"/>
                  <a:pt x="2712" y="16"/>
                </a:cubicBezTo>
                <a:lnTo>
                  <a:pt x="2696" y="16"/>
                </a:lnTo>
                <a:cubicBezTo>
                  <a:pt x="2692" y="16"/>
                  <a:pt x="2688" y="13"/>
                  <a:pt x="2688" y="8"/>
                </a:cubicBezTo>
                <a:cubicBezTo>
                  <a:pt x="2688" y="4"/>
                  <a:pt x="2692" y="0"/>
                  <a:pt x="2696" y="0"/>
                </a:cubicBezTo>
                <a:close/>
                <a:moveTo>
                  <a:pt x="2744" y="0"/>
                </a:moveTo>
                <a:lnTo>
                  <a:pt x="2760" y="0"/>
                </a:lnTo>
                <a:cubicBezTo>
                  <a:pt x="2765" y="0"/>
                  <a:pt x="2768" y="4"/>
                  <a:pt x="2768" y="8"/>
                </a:cubicBezTo>
                <a:cubicBezTo>
                  <a:pt x="2768" y="13"/>
                  <a:pt x="2765" y="16"/>
                  <a:pt x="2760" y="16"/>
                </a:cubicBezTo>
                <a:lnTo>
                  <a:pt x="2744" y="16"/>
                </a:lnTo>
                <a:cubicBezTo>
                  <a:pt x="2740" y="16"/>
                  <a:pt x="2736" y="13"/>
                  <a:pt x="2736" y="8"/>
                </a:cubicBezTo>
                <a:cubicBezTo>
                  <a:pt x="2736" y="4"/>
                  <a:pt x="2740" y="0"/>
                  <a:pt x="2744" y="0"/>
                </a:cubicBezTo>
                <a:close/>
                <a:moveTo>
                  <a:pt x="2792" y="0"/>
                </a:moveTo>
                <a:lnTo>
                  <a:pt x="2808" y="0"/>
                </a:lnTo>
                <a:cubicBezTo>
                  <a:pt x="2813" y="0"/>
                  <a:pt x="2816" y="4"/>
                  <a:pt x="2816" y="8"/>
                </a:cubicBezTo>
                <a:cubicBezTo>
                  <a:pt x="2816" y="13"/>
                  <a:pt x="2813" y="16"/>
                  <a:pt x="2808" y="16"/>
                </a:cubicBezTo>
                <a:lnTo>
                  <a:pt x="2792" y="16"/>
                </a:lnTo>
                <a:cubicBezTo>
                  <a:pt x="2788" y="16"/>
                  <a:pt x="2784" y="13"/>
                  <a:pt x="2784" y="8"/>
                </a:cubicBezTo>
                <a:cubicBezTo>
                  <a:pt x="2784" y="4"/>
                  <a:pt x="2788" y="0"/>
                  <a:pt x="2792" y="0"/>
                </a:cubicBezTo>
                <a:close/>
                <a:moveTo>
                  <a:pt x="2840" y="0"/>
                </a:moveTo>
                <a:lnTo>
                  <a:pt x="2856" y="0"/>
                </a:lnTo>
                <a:cubicBezTo>
                  <a:pt x="2861" y="0"/>
                  <a:pt x="2864" y="4"/>
                  <a:pt x="2864" y="8"/>
                </a:cubicBezTo>
                <a:cubicBezTo>
                  <a:pt x="2864" y="13"/>
                  <a:pt x="2861" y="16"/>
                  <a:pt x="2856" y="16"/>
                </a:cubicBezTo>
                <a:lnTo>
                  <a:pt x="2840" y="16"/>
                </a:lnTo>
                <a:cubicBezTo>
                  <a:pt x="2836" y="16"/>
                  <a:pt x="2832" y="13"/>
                  <a:pt x="2832" y="8"/>
                </a:cubicBezTo>
                <a:cubicBezTo>
                  <a:pt x="2832" y="4"/>
                  <a:pt x="2836" y="0"/>
                  <a:pt x="2840" y="0"/>
                </a:cubicBezTo>
                <a:close/>
                <a:moveTo>
                  <a:pt x="2888" y="0"/>
                </a:moveTo>
                <a:lnTo>
                  <a:pt x="2904" y="0"/>
                </a:lnTo>
                <a:cubicBezTo>
                  <a:pt x="2909" y="0"/>
                  <a:pt x="2912" y="4"/>
                  <a:pt x="2912" y="8"/>
                </a:cubicBezTo>
                <a:cubicBezTo>
                  <a:pt x="2912" y="13"/>
                  <a:pt x="2909" y="16"/>
                  <a:pt x="2904" y="16"/>
                </a:cubicBezTo>
                <a:lnTo>
                  <a:pt x="2888" y="16"/>
                </a:lnTo>
                <a:cubicBezTo>
                  <a:pt x="2884" y="16"/>
                  <a:pt x="2880" y="13"/>
                  <a:pt x="2880" y="8"/>
                </a:cubicBezTo>
                <a:cubicBezTo>
                  <a:pt x="2880" y="4"/>
                  <a:pt x="2884" y="0"/>
                  <a:pt x="2888" y="0"/>
                </a:cubicBezTo>
                <a:close/>
                <a:moveTo>
                  <a:pt x="2936" y="0"/>
                </a:moveTo>
                <a:lnTo>
                  <a:pt x="2952" y="0"/>
                </a:lnTo>
                <a:cubicBezTo>
                  <a:pt x="2957" y="0"/>
                  <a:pt x="2960" y="4"/>
                  <a:pt x="2960" y="8"/>
                </a:cubicBezTo>
                <a:cubicBezTo>
                  <a:pt x="2960" y="13"/>
                  <a:pt x="2957" y="16"/>
                  <a:pt x="2952" y="16"/>
                </a:cubicBezTo>
                <a:lnTo>
                  <a:pt x="2936" y="16"/>
                </a:lnTo>
                <a:cubicBezTo>
                  <a:pt x="2932" y="16"/>
                  <a:pt x="2928" y="13"/>
                  <a:pt x="2928" y="8"/>
                </a:cubicBezTo>
                <a:cubicBezTo>
                  <a:pt x="2928" y="4"/>
                  <a:pt x="2932" y="0"/>
                  <a:pt x="2936" y="0"/>
                </a:cubicBezTo>
                <a:close/>
                <a:moveTo>
                  <a:pt x="2984" y="0"/>
                </a:moveTo>
                <a:lnTo>
                  <a:pt x="3000" y="0"/>
                </a:lnTo>
                <a:cubicBezTo>
                  <a:pt x="3005" y="0"/>
                  <a:pt x="3008" y="4"/>
                  <a:pt x="3008" y="8"/>
                </a:cubicBezTo>
                <a:cubicBezTo>
                  <a:pt x="3008" y="13"/>
                  <a:pt x="3005" y="16"/>
                  <a:pt x="3000" y="16"/>
                </a:cubicBezTo>
                <a:lnTo>
                  <a:pt x="2984" y="16"/>
                </a:lnTo>
                <a:cubicBezTo>
                  <a:pt x="2980" y="16"/>
                  <a:pt x="2976" y="13"/>
                  <a:pt x="2976" y="8"/>
                </a:cubicBezTo>
                <a:cubicBezTo>
                  <a:pt x="2976" y="4"/>
                  <a:pt x="2980" y="0"/>
                  <a:pt x="2984" y="0"/>
                </a:cubicBezTo>
                <a:close/>
                <a:moveTo>
                  <a:pt x="3032" y="0"/>
                </a:moveTo>
                <a:lnTo>
                  <a:pt x="3048" y="0"/>
                </a:lnTo>
                <a:cubicBezTo>
                  <a:pt x="3053" y="0"/>
                  <a:pt x="3056" y="4"/>
                  <a:pt x="3056" y="8"/>
                </a:cubicBezTo>
                <a:cubicBezTo>
                  <a:pt x="3056" y="13"/>
                  <a:pt x="3053" y="16"/>
                  <a:pt x="3048" y="16"/>
                </a:cubicBezTo>
                <a:lnTo>
                  <a:pt x="3032" y="16"/>
                </a:lnTo>
                <a:cubicBezTo>
                  <a:pt x="3028" y="16"/>
                  <a:pt x="3024" y="13"/>
                  <a:pt x="3024" y="8"/>
                </a:cubicBezTo>
                <a:cubicBezTo>
                  <a:pt x="3024" y="4"/>
                  <a:pt x="3028" y="0"/>
                  <a:pt x="3032" y="0"/>
                </a:cubicBezTo>
                <a:close/>
                <a:moveTo>
                  <a:pt x="3080" y="0"/>
                </a:moveTo>
                <a:lnTo>
                  <a:pt x="3096" y="0"/>
                </a:lnTo>
                <a:cubicBezTo>
                  <a:pt x="3101" y="0"/>
                  <a:pt x="3104" y="4"/>
                  <a:pt x="3104" y="8"/>
                </a:cubicBezTo>
                <a:cubicBezTo>
                  <a:pt x="3104" y="13"/>
                  <a:pt x="3101" y="16"/>
                  <a:pt x="3096" y="16"/>
                </a:cubicBezTo>
                <a:lnTo>
                  <a:pt x="3080" y="16"/>
                </a:lnTo>
                <a:cubicBezTo>
                  <a:pt x="3076" y="16"/>
                  <a:pt x="3072" y="13"/>
                  <a:pt x="3072" y="8"/>
                </a:cubicBezTo>
                <a:cubicBezTo>
                  <a:pt x="3072" y="4"/>
                  <a:pt x="3076" y="0"/>
                  <a:pt x="3080" y="0"/>
                </a:cubicBezTo>
                <a:close/>
                <a:moveTo>
                  <a:pt x="3128" y="0"/>
                </a:moveTo>
                <a:lnTo>
                  <a:pt x="3144" y="0"/>
                </a:lnTo>
                <a:cubicBezTo>
                  <a:pt x="3149" y="0"/>
                  <a:pt x="3152" y="4"/>
                  <a:pt x="3152" y="8"/>
                </a:cubicBezTo>
                <a:cubicBezTo>
                  <a:pt x="3152" y="13"/>
                  <a:pt x="3149" y="16"/>
                  <a:pt x="3144" y="16"/>
                </a:cubicBezTo>
                <a:lnTo>
                  <a:pt x="3128" y="16"/>
                </a:lnTo>
                <a:cubicBezTo>
                  <a:pt x="3124" y="16"/>
                  <a:pt x="3120" y="13"/>
                  <a:pt x="3120" y="8"/>
                </a:cubicBezTo>
                <a:cubicBezTo>
                  <a:pt x="3120" y="4"/>
                  <a:pt x="3124" y="0"/>
                  <a:pt x="3128" y="0"/>
                </a:cubicBezTo>
                <a:close/>
                <a:moveTo>
                  <a:pt x="3176" y="0"/>
                </a:moveTo>
                <a:lnTo>
                  <a:pt x="3192" y="0"/>
                </a:lnTo>
                <a:cubicBezTo>
                  <a:pt x="3197" y="0"/>
                  <a:pt x="3200" y="4"/>
                  <a:pt x="3200" y="8"/>
                </a:cubicBezTo>
                <a:cubicBezTo>
                  <a:pt x="3200" y="13"/>
                  <a:pt x="3197" y="16"/>
                  <a:pt x="3192" y="16"/>
                </a:cubicBezTo>
                <a:lnTo>
                  <a:pt x="3176" y="16"/>
                </a:lnTo>
                <a:cubicBezTo>
                  <a:pt x="3172" y="16"/>
                  <a:pt x="3168" y="13"/>
                  <a:pt x="3168" y="8"/>
                </a:cubicBezTo>
                <a:cubicBezTo>
                  <a:pt x="3168" y="4"/>
                  <a:pt x="3172" y="0"/>
                  <a:pt x="3176" y="0"/>
                </a:cubicBezTo>
                <a:close/>
                <a:moveTo>
                  <a:pt x="3224" y="0"/>
                </a:moveTo>
                <a:lnTo>
                  <a:pt x="3240" y="0"/>
                </a:lnTo>
                <a:cubicBezTo>
                  <a:pt x="3245" y="0"/>
                  <a:pt x="3248" y="4"/>
                  <a:pt x="3248" y="8"/>
                </a:cubicBezTo>
                <a:cubicBezTo>
                  <a:pt x="3248" y="13"/>
                  <a:pt x="3245" y="16"/>
                  <a:pt x="3240" y="16"/>
                </a:cubicBezTo>
                <a:lnTo>
                  <a:pt x="3224" y="16"/>
                </a:lnTo>
                <a:cubicBezTo>
                  <a:pt x="3220" y="16"/>
                  <a:pt x="3216" y="13"/>
                  <a:pt x="3216" y="8"/>
                </a:cubicBezTo>
                <a:cubicBezTo>
                  <a:pt x="3216" y="4"/>
                  <a:pt x="3220" y="0"/>
                  <a:pt x="3224" y="0"/>
                </a:cubicBezTo>
                <a:close/>
                <a:moveTo>
                  <a:pt x="3272" y="0"/>
                </a:moveTo>
                <a:lnTo>
                  <a:pt x="3288" y="0"/>
                </a:lnTo>
                <a:cubicBezTo>
                  <a:pt x="3293" y="0"/>
                  <a:pt x="3296" y="4"/>
                  <a:pt x="3296" y="8"/>
                </a:cubicBezTo>
                <a:cubicBezTo>
                  <a:pt x="3296" y="13"/>
                  <a:pt x="3293" y="16"/>
                  <a:pt x="3288" y="16"/>
                </a:cubicBezTo>
                <a:lnTo>
                  <a:pt x="3272" y="16"/>
                </a:lnTo>
                <a:cubicBezTo>
                  <a:pt x="3268" y="16"/>
                  <a:pt x="3264" y="13"/>
                  <a:pt x="3264" y="8"/>
                </a:cubicBezTo>
                <a:cubicBezTo>
                  <a:pt x="3264" y="4"/>
                  <a:pt x="3268" y="0"/>
                  <a:pt x="3272" y="0"/>
                </a:cubicBezTo>
                <a:close/>
                <a:moveTo>
                  <a:pt x="3320" y="0"/>
                </a:moveTo>
                <a:lnTo>
                  <a:pt x="3336" y="0"/>
                </a:lnTo>
                <a:cubicBezTo>
                  <a:pt x="3341" y="0"/>
                  <a:pt x="3344" y="4"/>
                  <a:pt x="3344" y="8"/>
                </a:cubicBezTo>
                <a:cubicBezTo>
                  <a:pt x="3344" y="13"/>
                  <a:pt x="3341" y="16"/>
                  <a:pt x="3336" y="16"/>
                </a:cubicBezTo>
                <a:lnTo>
                  <a:pt x="3320" y="16"/>
                </a:lnTo>
                <a:cubicBezTo>
                  <a:pt x="3316" y="16"/>
                  <a:pt x="3312" y="13"/>
                  <a:pt x="3312" y="8"/>
                </a:cubicBezTo>
                <a:cubicBezTo>
                  <a:pt x="3312" y="4"/>
                  <a:pt x="3316" y="0"/>
                  <a:pt x="3320" y="0"/>
                </a:cubicBezTo>
                <a:close/>
                <a:moveTo>
                  <a:pt x="3368" y="0"/>
                </a:moveTo>
                <a:lnTo>
                  <a:pt x="3384" y="0"/>
                </a:lnTo>
                <a:cubicBezTo>
                  <a:pt x="3389" y="0"/>
                  <a:pt x="3392" y="4"/>
                  <a:pt x="3392" y="8"/>
                </a:cubicBezTo>
                <a:cubicBezTo>
                  <a:pt x="3392" y="13"/>
                  <a:pt x="3389" y="16"/>
                  <a:pt x="3384" y="16"/>
                </a:cubicBezTo>
                <a:lnTo>
                  <a:pt x="3368" y="16"/>
                </a:lnTo>
                <a:cubicBezTo>
                  <a:pt x="3364" y="16"/>
                  <a:pt x="3360" y="13"/>
                  <a:pt x="3360" y="8"/>
                </a:cubicBezTo>
                <a:cubicBezTo>
                  <a:pt x="3360" y="4"/>
                  <a:pt x="3364" y="0"/>
                  <a:pt x="3368" y="0"/>
                </a:cubicBezTo>
                <a:close/>
                <a:moveTo>
                  <a:pt x="3416" y="0"/>
                </a:moveTo>
                <a:lnTo>
                  <a:pt x="3432" y="0"/>
                </a:lnTo>
                <a:cubicBezTo>
                  <a:pt x="3437" y="0"/>
                  <a:pt x="3440" y="4"/>
                  <a:pt x="3440" y="8"/>
                </a:cubicBezTo>
                <a:cubicBezTo>
                  <a:pt x="3440" y="13"/>
                  <a:pt x="3437" y="16"/>
                  <a:pt x="3432" y="16"/>
                </a:cubicBezTo>
                <a:lnTo>
                  <a:pt x="3416" y="16"/>
                </a:lnTo>
                <a:cubicBezTo>
                  <a:pt x="3412" y="16"/>
                  <a:pt x="3408" y="13"/>
                  <a:pt x="3408" y="8"/>
                </a:cubicBezTo>
                <a:cubicBezTo>
                  <a:pt x="3408" y="4"/>
                  <a:pt x="3412" y="0"/>
                  <a:pt x="3416" y="0"/>
                </a:cubicBezTo>
                <a:close/>
                <a:moveTo>
                  <a:pt x="3464" y="0"/>
                </a:moveTo>
                <a:lnTo>
                  <a:pt x="3480" y="0"/>
                </a:lnTo>
                <a:cubicBezTo>
                  <a:pt x="3485" y="0"/>
                  <a:pt x="3488" y="4"/>
                  <a:pt x="3488" y="8"/>
                </a:cubicBezTo>
                <a:cubicBezTo>
                  <a:pt x="3488" y="13"/>
                  <a:pt x="3485" y="16"/>
                  <a:pt x="3480" y="16"/>
                </a:cubicBezTo>
                <a:lnTo>
                  <a:pt x="3464" y="16"/>
                </a:lnTo>
                <a:cubicBezTo>
                  <a:pt x="3460" y="16"/>
                  <a:pt x="3456" y="13"/>
                  <a:pt x="3456" y="8"/>
                </a:cubicBezTo>
                <a:cubicBezTo>
                  <a:pt x="3456" y="4"/>
                  <a:pt x="3460" y="0"/>
                  <a:pt x="3464" y="0"/>
                </a:cubicBezTo>
                <a:close/>
                <a:moveTo>
                  <a:pt x="3512" y="0"/>
                </a:moveTo>
                <a:lnTo>
                  <a:pt x="3528" y="0"/>
                </a:lnTo>
                <a:cubicBezTo>
                  <a:pt x="3533" y="0"/>
                  <a:pt x="3536" y="4"/>
                  <a:pt x="3536" y="8"/>
                </a:cubicBezTo>
                <a:cubicBezTo>
                  <a:pt x="3536" y="13"/>
                  <a:pt x="3533" y="16"/>
                  <a:pt x="3528" y="16"/>
                </a:cubicBezTo>
                <a:lnTo>
                  <a:pt x="3512" y="16"/>
                </a:lnTo>
                <a:cubicBezTo>
                  <a:pt x="3508" y="16"/>
                  <a:pt x="3504" y="13"/>
                  <a:pt x="3504" y="8"/>
                </a:cubicBezTo>
                <a:cubicBezTo>
                  <a:pt x="3504" y="4"/>
                  <a:pt x="3508" y="0"/>
                  <a:pt x="3512" y="0"/>
                </a:cubicBezTo>
                <a:close/>
                <a:moveTo>
                  <a:pt x="3560" y="0"/>
                </a:moveTo>
                <a:lnTo>
                  <a:pt x="3576" y="0"/>
                </a:lnTo>
                <a:cubicBezTo>
                  <a:pt x="3581" y="0"/>
                  <a:pt x="3584" y="4"/>
                  <a:pt x="3584" y="8"/>
                </a:cubicBezTo>
                <a:cubicBezTo>
                  <a:pt x="3584" y="13"/>
                  <a:pt x="3581" y="16"/>
                  <a:pt x="3576" y="16"/>
                </a:cubicBezTo>
                <a:lnTo>
                  <a:pt x="3560" y="16"/>
                </a:lnTo>
                <a:cubicBezTo>
                  <a:pt x="3556" y="16"/>
                  <a:pt x="3552" y="13"/>
                  <a:pt x="3552" y="8"/>
                </a:cubicBezTo>
                <a:cubicBezTo>
                  <a:pt x="3552" y="4"/>
                  <a:pt x="3556" y="0"/>
                  <a:pt x="3560" y="0"/>
                </a:cubicBezTo>
                <a:close/>
                <a:moveTo>
                  <a:pt x="3608" y="0"/>
                </a:moveTo>
                <a:lnTo>
                  <a:pt x="3624" y="0"/>
                </a:lnTo>
                <a:cubicBezTo>
                  <a:pt x="3629" y="0"/>
                  <a:pt x="3632" y="4"/>
                  <a:pt x="3632" y="8"/>
                </a:cubicBezTo>
                <a:cubicBezTo>
                  <a:pt x="3632" y="13"/>
                  <a:pt x="3629" y="16"/>
                  <a:pt x="3624" y="16"/>
                </a:cubicBezTo>
                <a:lnTo>
                  <a:pt x="3608" y="16"/>
                </a:lnTo>
                <a:cubicBezTo>
                  <a:pt x="3604" y="16"/>
                  <a:pt x="3600" y="13"/>
                  <a:pt x="3600" y="8"/>
                </a:cubicBezTo>
                <a:cubicBezTo>
                  <a:pt x="3600" y="4"/>
                  <a:pt x="3604" y="0"/>
                  <a:pt x="3608" y="0"/>
                </a:cubicBezTo>
                <a:close/>
                <a:moveTo>
                  <a:pt x="3656" y="0"/>
                </a:moveTo>
                <a:lnTo>
                  <a:pt x="3672" y="0"/>
                </a:lnTo>
                <a:cubicBezTo>
                  <a:pt x="3677" y="0"/>
                  <a:pt x="3680" y="4"/>
                  <a:pt x="3680" y="8"/>
                </a:cubicBezTo>
                <a:cubicBezTo>
                  <a:pt x="3680" y="13"/>
                  <a:pt x="3677" y="16"/>
                  <a:pt x="3672" y="16"/>
                </a:cubicBezTo>
                <a:lnTo>
                  <a:pt x="3656" y="16"/>
                </a:lnTo>
                <a:cubicBezTo>
                  <a:pt x="3652" y="16"/>
                  <a:pt x="3648" y="13"/>
                  <a:pt x="3648" y="8"/>
                </a:cubicBezTo>
                <a:cubicBezTo>
                  <a:pt x="3648" y="4"/>
                  <a:pt x="3652" y="0"/>
                  <a:pt x="3656" y="0"/>
                </a:cubicBezTo>
                <a:close/>
                <a:moveTo>
                  <a:pt x="3704" y="0"/>
                </a:moveTo>
                <a:lnTo>
                  <a:pt x="3720" y="0"/>
                </a:lnTo>
                <a:cubicBezTo>
                  <a:pt x="3725" y="0"/>
                  <a:pt x="3728" y="4"/>
                  <a:pt x="3728" y="8"/>
                </a:cubicBezTo>
                <a:cubicBezTo>
                  <a:pt x="3728" y="13"/>
                  <a:pt x="3725" y="16"/>
                  <a:pt x="3720" y="16"/>
                </a:cubicBezTo>
                <a:lnTo>
                  <a:pt x="3704" y="16"/>
                </a:lnTo>
                <a:cubicBezTo>
                  <a:pt x="3700" y="16"/>
                  <a:pt x="3696" y="13"/>
                  <a:pt x="3696" y="8"/>
                </a:cubicBezTo>
                <a:cubicBezTo>
                  <a:pt x="3696" y="4"/>
                  <a:pt x="3700" y="0"/>
                  <a:pt x="3704" y="0"/>
                </a:cubicBezTo>
                <a:close/>
                <a:moveTo>
                  <a:pt x="3752" y="0"/>
                </a:moveTo>
                <a:lnTo>
                  <a:pt x="3768" y="0"/>
                </a:lnTo>
                <a:cubicBezTo>
                  <a:pt x="3773" y="0"/>
                  <a:pt x="3776" y="4"/>
                  <a:pt x="3776" y="8"/>
                </a:cubicBezTo>
                <a:cubicBezTo>
                  <a:pt x="3776" y="13"/>
                  <a:pt x="3773" y="16"/>
                  <a:pt x="3768" y="16"/>
                </a:cubicBezTo>
                <a:lnTo>
                  <a:pt x="3752" y="16"/>
                </a:lnTo>
                <a:cubicBezTo>
                  <a:pt x="3748" y="16"/>
                  <a:pt x="3744" y="13"/>
                  <a:pt x="3744" y="8"/>
                </a:cubicBezTo>
                <a:cubicBezTo>
                  <a:pt x="3744" y="4"/>
                  <a:pt x="3748" y="0"/>
                  <a:pt x="3752" y="0"/>
                </a:cubicBezTo>
                <a:close/>
                <a:moveTo>
                  <a:pt x="3800" y="0"/>
                </a:moveTo>
                <a:lnTo>
                  <a:pt x="3816" y="0"/>
                </a:lnTo>
                <a:cubicBezTo>
                  <a:pt x="3821" y="0"/>
                  <a:pt x="3824" y="4"/>
                  <a:pt x="3824" y="8"/>
                </a:cubicBezTo>
                <a:cubicBezTo>
                  <a:pt x="3824" y="13"/>
                  <a:pt x="3821" y="16"/>
                  <a:pt x="3816" y="16"/>
                </a:cubicBezTo>
                <a:lnTo>
                  <a:pt x="3800" y="16"/>
                </a:lnTo>
                <a:cubicBezTo>
                  <a:pt x="3796" y="16"/>
                  <a:pt x="3792" y="13"/>
                  <a:pt x="3792" y="8"/>
                </a:cubicBezTo>
                <a:cubicBezTo>
                  <a:pt x="3792" y="4"/>
                  <a:pt x="3796" y="0"/>
                  <a:pt x="3800" y="0"/>
                </a:cubicBezTo>
                <a:close/>
                <a:moveTo>
                  <a:pt x="3848" y="0"/>
                </a:moveTo>
                <a:lnTo>
                  <a:pt x="3864" y="0"/>
                </a:lnTo>
                <a:cubicBezTo>
                  <a:pt x="3869" y="0"/>
                  <a:pt x="3872" y="4"/>
                  <a:pt x="3872" y="8"/>
                </a:cubicBezTo>
                <a:cubicBezTo>
                  <a:pt x="3872" y="13"/>
                  <a:pt x="3869" y="16"/>
                  <a:pt x="3864" y="16"/>
                </a:cubicBezTo>
                <a:lnTo>
                  <a:pt x="3848" y="16"/>
                </a:lnTo>
                <a:cubicBezTo>
                  <a:pt x="3844" y="16"/>
                  <a:pt x="3840" y="13"/>
                  <a:pt x="3840" y="8"/>
                </a:cubicBezTo>
                <a:cubicBezTo>
                  <a:pt x="3840" y="4"/>
                  <a:pt x="3844" y="0"/>
                  <a:pt x="3848" y="0"/>
                </a:cubicBezTo>
                <a:close/>
                <a:moveTo>
                  <a:pt x="3896" y="0"/>
                </a:moveTo>
                <a:lnTo>
                  <a:pt x="3912" y="0"/>
                </a:lnTo>
                <a:cubicBezTo>
                  <a:pt x="3917" y="0"/>
                  <a:pt x="3920" y="4"/>
                  <a:pt x="3920" y="8"/>
                </a:cubicBezTo>
                <a:cubicBezTo>
                  <a:pt x="3920" y="13"/>
                  <a:pt x="3917" y="16"/>
                  <a:pt x="3912" y="16"/>
                </a:cubicBezTo>
                <a:lnTo>
                  <a:pt x="3896" y="16"/>
                </a:lnTo>
                <a:cubicBezTo>
                  <a:pt x="3892" y="16"/>
                  <a:pt x="3888" y="13"/>
                  <a:pt x="3888" y="8"/>
                </a:cubicBezTo>
                <a:cubicBezTo>
                  <a:pt x="3888" y="4"/>
                  <a:pt x="3892" y="0"/>
                  <a:pt x="3896" y="0"/>
                </a:cubicBezTo>
                <a:close/>
                <a:moveTo>
                  <a:pt x="3944" y="0"/>
                </a:moveTo>
                <a:lnTo>
                  <a:pt x="3960" y="0"/>
                </a:lnTo>
                <a:cubicBezTo>
                  <a:pt x="3965" y="0"/>
                  <a:pt x="3968" y="4"/>
                  <a:pt x="3968" y="8"/>
                </a:cubicBezTo>
                <a:cubicBezTo>
                  <a:pt x="3968" y="13"/>
                  <a:pt x="3965" y="16"/>
                  <a:pt x="3960" y="16"/>
                </a:cubicBezTo>
                <a:lnTo>
                  <a:pt x="3944" y="16"/>
                </a:lnTo>
                <a:cubicBezTo>
                  <a:pt x="3940" y="16"/>
                  <a:pt x="3936" y="13"/>
                  <a:pt x="3936" y="8"/>
                </a:cubicBezTo>
                <a:cubicBezTo>
                  <a:pt x="3936" y="4"/>
                  <a:pt x="3940" y="0"/>
                  <a:pt x="3944" y="0"/>
                </a:cubicBezTo>
                <a:close/>
                <a:moveTo>
                  <a:pt x="3992" y="0"/>
                </a:moveTo>
                <a:lnTo>
                  <a:pt x="4008" y="0"/>
                </a:lnTo>
                <a:cubicBezTo>
                  <a:pt x="4013" y="0"/>
                  <a:pt x="4016" y="4"/>
                  <a:pt x="4016" y="8"/>
                </a:cubicBezTo>
                <a:cubicBezTo>
                  <a:pt x="4016" y="13"/>
                  <a:pt x="4013" y="16"/>
                  <a:pt x="4008" y="16"/>
                </a:cubicBezTo>
                <a:lnTo>
                  <a:pt x="3992" y="16"/>
                </a:lnTo>
                <a:cubicBezTo>
                  <a:pt x="3988" y="16"/>
                  <a:pt x="3984" y="13"/>
                  <a:pt x="3984" y="8"/>
                </a:cubicBezTo>
                <a:cubicBezTo>
                  <a:pt x="3984" y="4"/>
                  <a:pt x="3988" y="0"/>
                  <a:pt x="3992" y="0"/>
                </a:cubicBezTo>
                <a:close/>
                <a:moveTo>
                  <a:pt x="4040" y="0"/>
                </a:moveTo>
                <a:lnTo>
                  <a:pt x="4056" y="0"/>
                </a:lnTo>
                <a:cubicBezTo>
                  <a:pt x="4061" y="0"/>
                  <a:pt x="4064" y="4"/>
                  <a:pt x="4064" y="8"/>
                </a:cubicBezTo>
                <a:cubicBezTo>
                  <a:pt x="4064" y="13"/>
                  <a:pt x="4061" y="16"/>
                  <a:pt x="4056" y="16"/>
                </a:cubicBezTo>
                <a:lnTo>
                  <a:pt x="4040" y="16"/>
                </a:lnTo>
                <a:cubicBezTo>
                  <a:pt x="4036" y="16"/>
                  <a:pt x="4032" y="13"/>
                  <a:pt x="4032" y="8"/>
                </a:cubicBezTo>
                <a:cubicBezTo>
                  <a:pt x="4032" y="4"/>
                  <a:pt x="4036" y="0"/>
                  <a:pt x="4040" y="0"/>
                </a:cubicBezTo>
                <a:close/>
                <a:moveTo>
                  <a:pt x="4088" y="0"/>
                </a:moveTo>
                <a:lnTo>
                  <a:pt x="4104" y="0"/>
                </a:lnTo>
                <a:cubicBezTo>
                  <a:pt x="4109" y="0"/>
                  <a:pt x="4112" y="4"/>
                  <a:pt x="4112" y="8"/>
                </a:cubicBezTo>
                <a:cubicBezTo>
                  <a:pt x="4112" y="13"/>
                  <a:pt x="4109" y="16"/>
                  <a:pt x="4104" y="16"/>
                </a:cubicBezTo>
                <a:lnTo>
                  <a:pt x="4088" y="16"/>
                </a:lnTo>
                <a:cubicBezTo>
                  <a:pt x="4084" y="16"/>
                  <a:pt x="4080" y="13"/>
                  <a:pt x="4080" y="8"/>
                </a:cubicBezTo>
                <a:cubicBezTo>
                  <a:pt x="4080" y="4"/>
                  <a:pt x="4084" y="0"/>
                  <a:pt x="4088" y="0"/>
                </a:cubicBezTo>
                <a:close/>
                <a:moveTo>
                  <a:pt x="4136" y="0"/>
                </a:moveTo>
                <a:lnTo>
                  <a:pt x="4152" y="0"/>
                </a:lnTo>
                <a:cubicBezTo>
                  <a:pt x="4157" y="0"/>
                  <a:pt x="4160" y="4"/>
                  <a:pt x="4160" y="8"/>
                </a:cubicBezTo>
                <a:cubicBezTo>
                  <a:pt x="4160" y="13"/>
                  <a:pt x="4157" y="16"/>
                  <a:pt x="4152" y="16"/>
                </a:cubicBezTo>
                <a:lnTo>
                  <a:pt x="4136" y="16"/>
                </a:lnTo>
                <a:cubicBezTo>
                  <a:pt x="4132" y="16"/>
                  <a:pt x="4128" y="13"/>
                  <a:pt x="4128" y="8"/>
                </a:cubicBezTo>
                <a:cubicBezTo>
                  <a:pt x="4128" y="4"/>
                  <a:pt x="4132" y="0"/>
                  <a:pt x="4136" y="0"/>
                </a:cubicBezTo>
                <a:close/>
                <a:moveTo>
                  <a:pt x="4184" y="0"/>
                </a:moveTo>
                <a:lnTo>
                  <a:pt x="4200" y="0"/>
                </a:lnTo>
                <a:cubicBezTo>
                  <a:pt x="4205" y="0"/>
                  <a:pt x="4208" y="4"/>
                  <a:pt x="4208" y="8"/>
                </a:cubicBezTo>
                <a:cubicBezTo>
                  <a:pt x="4208" y="13"/>
                  <a:pt x="4205" y="16"/>
                  <a:pt x="4200" y="16"/>
                </a:cubicBezTo>
                <a:lnTo>
                  <a:pt x="4184" y="16"/>
                </a:lnTo>
                <a:cubicBezTo>
                  <a:pt x="4180" y="16"/>
                  <a:pt x="4176" y="13"/>
                  <a:pt x="4176" y="8"/>
                </a:cubicBezTo>
                <a:cubicBezTo>
                  <a:pt x="4176" y="4"/>
                  <a:pt x="4180" y="0"/>
                  <a:pt x="4184" y="0"/>
                </a:cubicBezTo>
                <a:close/>
                <a:moveTo>
                  <a:pt x="4232" y="0"/>
                </a:moveTo>
                <a:lnTo>
                  <a:pt x="4248" y="0"/>
                </a:lnTo>
                <a:cubicBezTo>
                  <a:pt x="4253" y="0"/>
                  <a:pt x="4256" y="4"/>
                  <a:pt x="4256" y="8"/>
                </a:cubicBezTo>
                <a:cubicBezTo>
                  <a:pt x="4256" y="13"/>
                  <a:pt x="4253" y="16"/>
                  <a:pt x="4248" y="16"/>
                </a:cubicBezTo>
                <a:lnTo>
                  <a:pt x="4232" y="16"/>
                </a:lnTo>
                <a:cubicBezTo>
                  <a:pt x="4228" y="16"/>
                  <a:pt x="4224" y="13"/>
                  <a:pt x="4224" y="8"/>
                </a:cubicBezTo>
                <a:cubicBezTo>
                  <a:pt x="4224" y="4"/>
                  <a:pt x="4228" y="0"/>
                  <a:pt x="4232" y="0"/>
                </a:cubicBezTo>
                <a:close/>
                <a:moveTo>
                  <a:pt x="4280" y="0"/>
                </a:moveTo>
                <a:lnTo>
                  <a:pt x="4296" y="0"/>
                </a:lnTo>
                <a:cubicBezTo>
                  <a:pt x="4301" y="0"/>
                  <a:pt x="4304" y="4"/>
                  <a:pt x="4304" y="8"/>
                </a:cubicBezTo>
                <a:cubicBezTo>
                  <a:pt x="4304" y="13"/>
                  <a:pt x="4301" y="16"/>
                  <a:pt x="4296" y="16"/>
                </a:cubicBezTo>
                <a:lnTo>
                  <a:pt x="4280" y="16"/>
                </a:lnTo>
                <a:cubicBezTo>
                  <a:pt x="4276" y="16"/>
                  <a:pt x="4272" y="13"/>
                  <a:pt x="4272" y="8"/>
                </a:cubicBezTo>
                <a:cubicBezTo>
                  <a:pt x="4272" y="4"/>
                  <a:pt x="4276" y="0"/>
                  <a:pt x="4280" y="0"/>
                </a:cubicBezTo>
                <a:close/>
                <a:moveTo>
                  <a:pt x="4328" y="0"/>
                </a:moveTo>
                <a:lnTo>
                  <a:pt x="4344" y="0"/>
                </a:lnTo>
                <a:cubicBezTo>
                  <a:pt x="4349" y="0"/>
                  <a:pt x="4352" y="4"/>
                  <a:pt x="4352" y="8"/>
                </a:cubicBezTo>
                <a:cubicBezTo>
                  <a:pt x="4352" y="13"/>
                  <a:pt x="4349" y="16"/>
                  <a:pt x="4344" y="16"/>
                </a:cubicBezTo>
                <a:lnTo>
                  <a:pt x="4328" y="16"/>
                </a:lnTo>
                <a:cubicBezTo>
                  <a:pt x="4324" y="16"/>
                  <a:pt x="4320" y="13"/>
                  <a:pt x="4320" y="8"/>
                </a:cubicBezTo>
                <a:cubicBezTo>
                  <a:pt x="4320" y="4"/>
                  <a:pt x="4324" y="0"/>
                  <a:pt x="4328" y="0"/>
                </a:cubicBezTo>
                <a:close/>
                <a:moveTo>
                  <a:pt x="4376" y="0"/>
                </a:moveTo>
                <a:lnTo>
                  <a:pt x="4392" y="0"/>
                </a:lnTo>
                <a:cubicBezTo>
                  <a:pt x="4397" y="0"/>
                  <a:pt x="4400" y="4"/>
                  <a:pt x="4400" y="8"/>
                </a:cubicBezTo>
                <a:cubicBezTo>
                  <a:pt x="4400" y="13"/>
                  <a:pt x="4397" y="16"/>
                  <a:pt x="4392" y="16"/>
                </a:cubicBezTo>
                <a:lnTo>
                  <a:pt x="4376" y="16"/>
                </a:lnTo>
                <a:cubicBezTo>
                  <a:pt x="4372" y="16"/>
                  <a:pt x="4368" y="13"/>
                  <a:pt x="4368" y="8"/>
                </a:cubicBezTo>
                <a:cubicBezTo>
                  <a:pt x="4368" y="4"/>
                  <a:pt x="4372" y="0"/>
                  <a:pt x="4376" y="0"/>
                </a:cubicBezTo>
                <a:close/>
                <a:moveTo>
                  <a:pt x="4424" y="0"/>
                </a:moveTo>
                <a:lnTo>
                  <a:pt x="4440" y="0"/>
                </a:lnTo>
                <a:cubicBezTo>
                  <a:pt x="4445" y="0"/>
                  <a:pt x="4448" y="4"/>
                  <a:pt x="4448" y="8"/>
                </a:cubicBezTo>
                <a:cubicBezTo>
                  <a:pt x="4448" y="13"/>
                  <a:pt x="4445" y="16"/>
                  <a:pt x="4440" y="16"/>
                </a:cubicBezTo>
                <a:lnTo>
                  <a:pt x="4424" y="16"/>
                </a:lnTo>
                <a:cubicBezTo>
                  <a:pt x="4420" y="16"/>
                  <a:pt x="4416" y="13"/>
                  <a:pt x="4416" y="8"/>
                </a:cubicBezTo>
                <a:cubicBezTo>
                  <a:pt x="4416" y="4"/>
                  <a:pt x="4420" y="0"/>
                  <a:pt x="4424" y="0"/>
                </a:cubicBezTo>
                <a:close/>
                <a:moveTo>
                  <a:pt x="4472" y="0"/>
                </a:moveTo>
                <a:lnTo>
                  <a:pt x="4488" y="0"/>
                </a:lnTo>
                <a:cubicBezTo>
                  <a:pt x="4493" y="0"/>
                  <a:pt x="4496" y="4"/>
                  <a:pt x="4496" y="8"/>
                </a:cubicBezTo>
                <a:cubicBezTo>
                  <a:pt x="4496" y="13"/>
                  <a:pt x="4493" y="16"/>
                  <a:pt x="4488" y="16"/>
                </a:cubicBezTo>
                <a:lnTo>
                  <a:pt x="4472" y="16"/>
                </a:lnTo>
                <a:cubicBezTo>
                  <a:pt x="4468" y="16"/>
                  <a:pt x="4464" y="13"/>
                  <a:pt x="4464" y="8"/>
                </a:cubicBezTo>
                <a:cubicBezTo>
                  <a:pt x="4464" y="4"/>
                  <a:pt x="4468" y="0"/>
                  <a:pt x="4472" y="0"/>
                </a:cubicBezTo>
                <a:close/>
                <a:moveTo>
                  <a:pt x="4520" y="0"/>
                </a:moveTo>
                <a:lnTo>
                  <a:pt x="4536" y="0"/>
                </a:lnTo>
                <a:cubicBezTo>
                  <a:pt x="4541" y="0"/>
                  <a:pt x="4544" y="4"/>
                  <a:pt x="4544" y="8"/>
                </a:cubicBezTo>
                <a:cubicBezTo>
                  <a:pt x="4544" y="13"/>
                  <a:pt x="4541" y="16"/>
                  <a:pt x="4536" y="16"/>
                </a:cubicBezTo>
                <a:lnTo>
                  <a:pt x="4520" y="16"/>
                </a:lnTo>
                <a:cubicBezTo>
                  <a:pt x="4516" y="16"/>
                  <a:pt x="4512" y="13"/>
                  <a:pt x="4512" y="8"/>
                </a:cubicBezTo>
                <a:cubicBezTo>
                  <a:pt x="4512" y="4"/>
                  <a:pt x="4516" y="0"/>
                  <a:pt x="4520" y="0"/>
                </a:cubicBezTo>
                <a:close/>
                <a:moveTo>
                  <a:pt x="4568" y="0"/>
                </a:moveTo>
                <a:lnTo>
                  <a:pt x="4584" y="0"/>
                </a:lnTo>
                <a:cubicBezTo>
                  <a:pt x="4589" y="0"/>
                  <a:pt x="4592" y="4"/>
                  <a:pt x="4592" y="8"/>
                </a:cubicBezTo>
                <a:cubicBezTo>
                  <a:pt x="4592" y="13"/>
                  <a:pt x="4589" y="16"/>
                  <a:pt x="4584" y="16"/>
                </a:cubicBezTo>
                <a:lnTo>
                  <a:pt x="4568" y="16"/>
                </a:lnTo>
                <a:cubicBezTo>
                  <a:pt x="4564" y="16"/>
                  <a:pt x="4560" y="13"/>
                  <a:pt x="4560" y="8"/>
                </a:cubicBezTo>
                <a:cubicBezTo>
                  <a:pt x="4560" y="4"/>
                  <a:pt x="4564" y="0"/>
                  <a:pt x="4568" y="0"/>
                </a:cubicBezTo>
                <a:close/>
                <a:moveTo>
                  <a:pt x="4616" y="0"/>
                </a:moveTo>
                <a:lnTo>
                  <a:pt x="4632" y="0"/>
                </a:lnTo>
                <a:cubicBezTo>
                  <a:pt x="4637" y="0"/>
                  <a:pt x="4640" y="4"/>
                  <a:pt x="4640" y="8"/>
                </a:cubicBezTo>
                <a:cubicBezTo>
                  <a:pt x="4640" y="13"/>
                  <a:pt x="4637" y="16"/>
                  <a:pt x="4632" y="16"/>
                </a:cubicBezTo>
                <a:lnTo>
                  <a:pt x="4616" y="16"/>
                </a:lnTo>
                <a:cubicBezTo>
                  <a:pt x="4612" y="16"/>
                  <a:pt x="4608" y="13"/>
                  <a:pt x="4608" y="8"/>
                </a:cubicBezTo>
                <a:cubicBezTo>
                  <a:pt x="4608" y="4"/>
                  <a:pt x="4612" y="0"/>
                  <a:pt x="4616" y="0"/>
                </a:cubicBezTo>
                <a:close/>
                <a:moveTo>
                  <a:pt x="4664" y="0"/>
                </a:moveTo>
                <a:lnTo>
                  <a:pt x="4680" y="0"/>
                </a:lnTo>
                <a:cubicBezTo>
                  <a:pt x="4685" y="0"/>
                  <a:pt x="4688" y="4"/>
                  <a:pt x="4688" y="8"/>
                </a:cubicBezTo>
                <a:cubicBezTo>
                  <a:pt x="4688" y="13"/>
                  <a:pt x="4685" y="16"/>
                  <a:pt x="4680" y="16"/>
                </a:cubicBezTo>
                <a:lnTo>
                  <a:pt x="4664" y="16"/>
                </a:lnTo>
                <a:cubicBezTo>
                  <a:pt x="4660" y="16"/>
                  <a:pt x="4656" y="13"/>
                  <a:pt x="4656" y="8"/>
                </a:cubicBezTo>
                <a:cubicBezTo>
                  <a:pt x="4656" y="4"/>
                  <a:pt x="4660" y="0"/>
                  <a:pt x="4664" y="0"/>
                </a:cubicBezTo>
                <a:close/>
                <a:moveTo>
                  <a:pt x="4712" y="0"/>
                </a:moveTo>
                <a:lnTo>
                  <a:pt x="4728" y="0"/>
                </a:lnTo>
                <a:cubicBezTo>
                  <a:pt x="4733" y="0"/>
                  <a:pt x="4736" y="4"/>
                  <a:pt x="4736" y="8"/>
                </a:cubicBezTo>
                <a:cubicBezTo>
                  <a:pt x="4736" y="13"/>
                  <a:pt x="4733" y="16"/>
                  <a:pt x="4728" y="16"/>
                </a:cubicBezTo>
                <a:lnTo>
                  <a:pt x="4712" y="16"/>
                </a:lnTo>
                <a:cubicBezTo>
                  <a:pt x="4708" y="16"/>
                  <a:pt x="4704" y="13"/>
                  <a:pt x="4704" y="8"/>
                </a:cubicBezTo>
                <a:cubicBezTo>
                  <a:pt x="4704" y="4"/>
                  <a:pt x="4708" y="0"/>
                  <a:pt x="4712" y="0"/>
                </a:cubicBezTo>
                <a:close/>
                <a:moveTo>
                  <a:pt x="4760" y="0"/>
                </a:moveTo>
                <a:lnTo>
                  <a:pt x="4776" y="0"/>
                </a:lnTo>
                <a:cubicBezTo>
                  <a:pt x="4781" y="0"/>
                  <a:pt x="4784" y="4"/>
                  <a:pt x="4784" y="8"/>
                </a:cubicBezTo>
                <a:cubicBezTo>
                  <a:pt x="4784" y="13"/>
                  <a:pt x="4781" y="16"/>
                  <a:pt x="4776" y="16"/>
                </a:cubicBezTo>
                <a:lnTo>
                  <a:pt x="4760" y="16"/>
                </a:lnTo>
                <a:cubicBezTo>
                  <a:pt x="4756" y="16"/>
                  <a:pt x="4752" y="13"/>
                  <a:pt x="4752" y="8"/>
                </a:cubicBezTo>
                <a:cubicBezTo>
                  <a:pt x="4752" y="4"/>
                  <a:pt x="4756" y="0"/>
                  <a:pt x="4760" y="0"/>
                </a:cubicBezTo>
                <a:close/>
                <a:moveTo>
                  <a:pt x="4808" y="0"/>
                </a:moveTo>
                <a:lnTo>
                  <a:pt x="4824" y="0"/>
                </a:lnTo>
                <a:cubicBezTo>
                  <a:pt x="4829" y="0"/>
                  <a:pt x="4832" y="4"/>
                  <a:pt x="4832" y="8"/>
                </a:cubicBezTo>
                <a:cubicBezTo>
                  <a:pt x="4832" y="13"/>
                  <a:pt x="4829" y="16"/>
                  <a:pt x="4824" y="16"/>
                </a:cubicBezTo>
                <a:lnTo>
                  <a:pt x="4808" y="16"/>
                </a:lnTo>
                <a:cubicBezTo>
                  <a:pt x="4804" y="16"/>
                  <a:pt x="4800" y="13"/>
                  <a:pt x="4800" y="8"/>
                </a:cubicBezTo>
                <a:cubicBezTo>
                  <a:pt x="4800" y="4"/>
                  <a:pt x="4804" y="0"/>
                  <a:pt x="4808" y="0"/>
                </a:cubicBezTo>
                <a:close/>
                <a:moveTo>
                  <a:pt x="4856" y="0"/>
                </a:moveTo>
                <a:lnTo>
                  <a:pt x="4872" y="0"/>
                </a:lnTo>
                <a:cubicBezTo>
                  <a:pt x="4877" y="0"/>
                  <a:pt x="4880" y="4"/>
                  <a:pt x="4880" y="8"/>
                </a:cubicBezTo>
                <a:cubicBezTo>
                  <a:pt x="4880" y="13"/>
                  <a:pt x="4877" y="16"/>
                  <a:pt x="4872" y="16"/>
                </a:cubicBezTo>
                <a:lnTo>
                  <a:pt x="4856" y="16"/>
                </a:lnTo>
                <a:cubicBezTo>
                  <a:pt x="4852" y="16"/>
                  <a:pt x="4848" y="13"/>
                  <a:pt x="4848" y="8"/>
                </a:cubicBezTo>
                <a:cubicBezTo>
                  <a:pt x="4848" y="4"/>
                  <a:pt x="4852" y="0"/>
                  <a:pt x="4856" y="0"/>
                </a:cubicBezTo>
                <a:close/>
                <a:moveTo>
                  <a:pt x="4904" y="0"/>
                </a:moveTo>
                <a:lnTo>
                  <a:pt x="4920" y="0"/>
                </a:lnTo>
                <a:cubicBezTo>
                  <a:pt x="4925" y="0"/>
                  <a:pt x="4928" y="4"/>
                  <a:pt x="4928" y="8"/>
                </a:cubicBezTo>
                <a:cubicBezTo>
                  <a:pt x="4928" y="13"/>
                  <a:pt x="4925" y="16"/>
                  <a:pt x="4920" y="16"/>
                </a:cubicBezTo>
                <a:lnTo>
                  <a:pt x="4904" y="16"/>
                </a:lnTo>
                <a:cubicBezTo>
                  <a:pt x="4900" y="16"/>
                  <a:pt x="4896" y="13"/>
                  <a:pt x="4896" y="8"/>
                </a:cubicBezTo>
                <a:cubicBezTo>
                  <a:pt x="4896" y="4"/>
                  <a:pt x="4900" y="0"/>
                  <a:pt x="4904" y="0"/>
                </a:cubicBezTo>
                <a:close/>
                <a:moveTo>
                  <a:pt x="4952" y="0"/>
                </a:moveTo>
                <a:lnTo>
                  <a:pt x="4968" y="0"/>
                </a:lnTo>
                <a:cubicBezTo>
                  <a:pt x="4973" y="0"/>
                  <a:pt x="4976" y="4"/>
                  <a:pt x="4976" y="8"/>
                </a:cubicBezTo>
                <a:cubicBezTo>
                  <a:pt x="4976" y="13"/>
                  <a:pt x="4973" y="16"/>
                  <a:pt x="4968" y="16"/>
                </a:cubicBezTo>
                <a:lnTo>
                  <a:pt x="4952" y="16"/>
                </a:lnTo>
                <a:cubicBezTo>
                  <a:pt x="4948" y="16"/>
                  <a:pt x="4944" y="13"/>
                  <a:pt x="4944" y="8"/>
                </a:cubicBezTo>
                <a:cubicBezTo>
                  <a:pt x="4944" y="4"/>
                  <a:pt x="4948" y="0"/>
                  <a:pt x="4952" y="0"/>
                </a:cubicBezTo>
                <a:close/>
                <a:moveTo>
                  <a:pt x="5000" y="0"/>
                </a:moveTo>
                <a:lnTo>
                  <a:pt x="5016" y="0"/>
                </a:lnTo>
                <a:cubicBezTo>
                  <a:pt x="5021" y="0"/>
                  <a:pt x="5024" y="4"/>
                  <a:pt x="5024" y="8"/>
                </a:cubicBezTo>
                <a:cubicBezTo>
                  <a:pt x="5024" y="13"/>
                  <a:pt x="5021" y="16"/>
                  <a:pt x="5016" y="16"/>
                </a:cubicBezTo>
                <a:lnTo>
                  <a:pt x="5000" y="16"/>
                </a:lnTo>
                <a:cubicBezTo>
                  <a:pt x="4996" y="16"/>
                  <a:pt x="4992" y="13"/>
                  <a:pt x="4992" y="8"/>
                </a:cubicBezTo>
                <a:cubicBezTo>
                  <a:pt x="4992" y="4"/>
                  <a:pt x="4996" y="0"/>
                  <a:pt x="5000" y="0"/>
                </a:cubicBezTo>
                <a:close/>
                <a:moveTo>
                  <a:pt x="5048" y="0"/>
                </a:moveTo>
                <a:lnTo>
                  <a:pt x="5064" y="0"/>
                </a:lnTo>
                <a:cubicBezTo>
                  <a:pt x="5069" y="0"/>
                  <a:pt x="5072" y="4"/>
                  <a:pt x="5072" y="8"/>
                </a:cubicBezTo>
                <a:cubicBezTo>
                  <a:pt x="5072" y="13"/>
                  <a:pt x="5069" y="16"/>
                  <a:pt x="5064" y="16"/>
                </a:cubicBezTo>
                <a:lnTo>
                  <a:pt x="5048" y="16"/>
                </a:lnTo>
                <a:cubicBezTo>
                  <a:pt x="5044" y="16"/>
                  <a:pt x="5040" y="13"/>
                  <a:pt x="5040" y="8"/>
                </a:cubicBezTo>
                <a:cubicBezTo>
                  <a:pt x="5040" y="4"/>
                  <a:pt x="5044" y="0"/>
                  <a:pt x="5048" y="0"/>
                </a:cubicBezTo>
                <a:close/>
                <a:moveTo>
                  <a:pt x="5096" y="0"/>
                </a:moveTo>
                <a:lnTo>
                  <a:pt x="5112" y="0"/>
                </a:lnTo>
                <a:cubicBezTo>
                  <a:pt x="5117" y="0"/>
                  <a:pt x="5120" y="4"/>
                  <a:pt x="5120" y="8"/>
                </a:cubicBezTo>
                <a:cubicBezTo>
                  <a:pt x="5120" y="13"/>
                  <a:pt x="5117" y="16"/>
                  <a:pt x="5112" y="16"/>
                </a:cubicBezTo>
                <a:lnTo>
                  <a:pt x="5096" y="16"/>
                </a:lnTo>
                <a:cubicBezTo>
                  <a:pt x="5092" y="16"/>
                  <a:pt x="5088" y="13"/>
                  <a:pt x="5088" y="8"/>
                </a:cubicBezTo>
                <a:cubicBezTo>
                  <a:pt x="5088" y="4"/>
                  <a:pt x="5092" y="0"/>
                  <a:pt x="5096" y="0"/>
                </a:cubicBezTo>
                <a:close/>
                <a:moveTo>
                  <a:pt x="5144" y="0"/>
                </a:moveTo>
                <a:lnTo>
                  <a:pt x="5160" y="0"/>
                </a:lnTo>
                <a:cubicBezTo>
                  <a:pt x="5165" y="0"/>
                  <a:pt x="5168" y="4"/>
                  <a:pt x="5168" y="8"/>
                </a:cubicBezTo>
                <a:cubicBezTo>
                  <a:pt x="5168" y="13"/>
                  <a:pt x="5165" y="16"/>
                  <a:pt x="5160" y="16"/>
                </a:cubicBezTo>
                <a:lnTo>
                  <a:pt x="5144" y="16"/>
                </a:lnTo>
                <a:cubicBezTo>
                  <a:pt x="5140" y="16"/>
                  <a:pt x="5136" y="13"/>
                  <a:pt x="5136" y="8"/>
                </a:cubicBezTo>
                <a:cubicBezTo>
                  <a:pt x="5136" y="4"/>
                  <a:pt x="5140" y="0"/>
                  <a:pt x="5144" y="0"/>
                </a:cubicBezTo>
                <a:close/>
                <a:moveTo>
                  <a:pt x="5192" y="0"/>
                </a:moveTo>
                <a:lnTo>
                  <a:pt x="5208" y="0"/>
                </a:lnTo>
                <a:cubicBezTo>
                  <a:pt x="5213" y="0"/>
                  <a:pt x="5216" y="4"/>
                  <a:pt x="5216" y="8"/>
                </a:cubicBezTo>
                <a:cubicBezTo>
                  <a:pt x="5216" y="13"/>
                  <a:pt x="5213" y="16"/>
                  <a:pt x="5208" y="16"/>
                </a:cubicBezTo>
                <a:lnTo>
                  <a:pt x="5192" y="16"/>
                </a:lnTo>
                <a:cubicBezTo>
                  <a:pt x="5188" y="16"/>
                  <a:pt x="5184" y="13"/>
                  <a:pt x="5184" y="8"/>
                </a:cubicBezTo>
                <a:cubicBezTo>
                  <a:pt x="5184" y="4"/>
                  <a:pt x="5188" y="0"/>
                  <a:pt x="5192" y="0"/>
                </a:cubicBezTo>
                <a:close/>
                <a:moveTo>
                  <a:pt x="5240" y="0"/>
                </a:moveTo>
                <a:lnTo>
                  <a:pt x="5256" y="0"/>
                </a:lnTo>
                <a:cubicBezTo>
                  <a:pt x="5261" y="0"/>
                  <a:pt x="5264" y="4"/>
                  <a:pt x="5264" y="8"/>
                </a:cubicBezTo>
                <a:cubicBezTo>
                  <a:pt x="5264" y="13"/>
                  <a:pt x="5261" y="16"/>
                  <a:pt x="5256" y="16"/>
                </a:cubicBezTo>
                <a:lnTo>
                  <a:pt x="5240" y="16"/>
                </a:lnTo>
                <a:cubicBezTo>
                  <a:pt x="5236" y="16"/>
                  <a:pt x="5232" y="13"/>
                  <a:pt x="5232" y="8"/>
                </a:cubicBezTo>
                <a:cubicBezTo>
                  <a:pt x="5232" y="4"/>
                  <a:pt x="5236" y="0"/>
                  <a:pt x="5240" y="0"/>
                </a:cubicBezTo>
                <a:close/>
                <a:moveTo>
                  <a:pt x="5288" y="0"/>
                </a:moveTo>
                <a:lnTo>
                  <a:pt x="5304" y="0"/>
                </a:lnTo>
                <a:cubicBezTo>
                  <a:pt x="5309" y="0"/>
                  <a:pt x="5312" y="4"/>
                  <a:pt x="5312" y="8"/>
                </a:cubicBezTo>
                <a:cubicBezTo>
                  <a:pt x="5312" y="13"/>
                  <a:pt x="5309" y="16"/>
                  <a:pt x="5304" y="16"/>
                </a:cubicBezTo>
                <a:lnTo>
                  <a:pt x="5288" y="16"/>
                </a:lnTo>
                <a:cubicBezTo>
                  <a:pt x="5284" y="16"/>
                  <a:pt x="5280" y="13"/>
                  <a:pt x="5280" y="8"/>
                </a:cubicBezTo>
                <a:cubicBezTo>
                  <a:pt x="5280" y="4"/>
                  <a:pt x="5284" y="0"/>
                  <a:pt x="5288" y="0"/>
                </a:cubicBezTo>
                <a:close/>
              </a:path>
            </a:pathLst>
          </a:custGeom>
          <a:solidFill>
            <a:srgbClr val="FF0000"/>
          </a:solidFill>
          <a:ln w="6350" cap="flat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81" name="Rectangle 37">
            <a:extLst>
              <a:ext uri="{FF2B5EF4-FFF2-40B4-BE49-F238E27FC236}">
                <a16:creationId xmlns:a16="http://schemas.microsoft.com/office/drawing/2014/main" id="{0F4D2989-BEEE-4377-7903-84597AB71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8050" y="2352675"/>
            <a:ext cx="93663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000000"/>
                </a:solidFill>
              </a:rPr>
              <a:t>T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382" name="Rectangle 38">
            <a:extLst>
              <a:ext uri="{FF2B5EF4-FFF2-40B4-BE49-F238E27FC236}">
                <a16:creationId xmlns:a16="http://schemas.microsoft.com/office/drawing/2014/main" id="{F2F3DAC5-459C-345A-36BA-8E959559E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5050" y="2455863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800">
                <a:solidFill>
                  <a:srgbClr val="000000"/>
                </a:solidFill>
              </a:rPr>
              <a:t>0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383" name="Rectangle 39">
            <a:extLst>
              <a:ext uri="{FF2B5EF4-FFF2-40B4-BE49-F238E27FC236}">
                <a16:creationId xmlns:a16="http://schemas.microsoft.com/office/drawing/2014/main" id="{7B4AF5A6-B20C-6EDE-EAEC-996B9F280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2175" y="2843213"/>
            <a:ext cx="93663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000000"/>
                </a:solidFill>
              </a:rPr>
              <a:t>T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384" name="Rectangle 40">
            <a:extLst>
              <a:ext uri="{FF2B5EF4-FFF2-40B4-BE49-F238E27FC236}">
                <a16:creationId xmlns:a16="http://schemas.microsoft.com/office/drawing/2014/main" id="{D7DF77DE-D68A-E6B6-43E4-60F4C16F2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5" y="2947988"/>
            <a:ext cx="73025" cy="1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800">
                <a:solidFill>
                  <a:srgbClr val="000000"/>
                </a:solidFill>
              </a:rPr>
              <a:t>C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385" name="Freeform 41">
            <a:extLst>
              <a:ext uri="{FF2B5EF4-FFF2-40B4-BE49-F238E27FC236}">
                <a16:creationId xmlns:a16="http://schemas.microsoft.com/office/drawing/2014/main" id="{CA9DDFA9-10C4-21C4-77A1-C25292296A94}"/>
              </a:ext>
            </a:extLst>
          </p:cNvPr>
          <p:cNvSpPr>
            <a:spLocks/>
          </p:cNvSpPr>
          <p:nvPr/>
        </p:nvSpPr>
        <p:spPr bwMode="auto">
          <a:xfrm>
            <a:off x="6372225" y="2501900"/>
            <a:ext cx="1319213" cy="1196975"/>
          </a:xfrm>
          <a:custGeom>
            <a:avLst/>
            <a:gdLst/>
            <a:ahLst/>
            <a:cxnLst>
              <a:cxn ang="0">
                <a:pos x="590" y="0"/>
              </a:cxn>
              <a:cxn ang="0">
                <a:pos x="0" y="483"/>
              </a:cxn>
            </a:cxnLst>
            <a:rect l="0" t="0" r="r" b="b"/>
            <a:pathLst>
              <a:path w="590" h="483">
                <a:moveTo>
                  <a:pt x="590" y="0"/>
                </a:moveTo>
                <a:cubicBezTo>
                  <a:pt x="443" y="221"/>
                  <a:pt x="213" y="371"/>
                  <a:pt x="0" y="483"/>
                </a:cubicBezTo>
              </a:path>
            </a:pathLst>
          </a:custGeom>
          <a:noFill/>
          <a:ln w="23813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86" name="Oval 42">
            <a:extLst>
              <a:ext uri="{FF2B5EF4-FFF2-40B4-BE49-F238E27FC236}">
                <a16:creationId xmlns:a16="http://schemas.microsoft.com/office/drawing/2014/main" id="{E14C4523-7B4D-B93D-8760-849073CFC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2936875"/>
            <a:ext cx="74612" cy="87313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87" name="Oval 43">
            <a:extLst>
              <a:ext uri="{FF2B5EF4-FFF2-40B4-BE49-F238E27FC236}">
                <a16:creationId xmlns:a16="http://schemas.microsoft.com/office/drawing/2014/main" id="{7101BC27-B22F-67D0-DB62-70041B2D3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2936875"/>
            <a:ext cx="74612" cy="87313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88" name="Oval 44">
            <a:extLst>
              <a:ext uri="{FF2B5EF4-FFF2-40B4-BE49-F238E27FC236}">
                <a16:creationId xmlns:a16="http://schemas.microsoft.com/office/drawing/2014/main" id="{DC600739-40A7-FEC3-0F0D-935909B3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3641725"/>
            <a:ext cx="76200" cy="87313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89" name="Oval 45">
            <a:extLst>
              <a:ext uri="{FF2B5EF4-FFF2-40B4-BE49-F238E27FC236}">
                <a16:creationId xmlns:a16="http://schemas.microsoft.com/office/drawing/2014/main" id="{4DE7EC59-CFAA-881C-0936-C41A2E3BA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0" y="3641725"/>
            <a:ext cx="76200" cy="87313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90" name="Line 46">
            <a:extLst>
              <a:ext uri="{FF2B5EF4-FFF2-40B4-BE49-F238E27FC236}">
                <a16:creationId xmlns:a16="http://schemas.microsoft.com/office/drawing/2014/main" id="{F675B9C4-D6C0-6D04-91D2-90665E2888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67625" y="1565275"/>
            <a:ext cx="1588" cy="911225"/>
          </a:xfrm>
          <a:prstGeom prst="line">
            <a:avLst/>
          </a:prstGeom>
          <a:noFill/>
          <a:ln w="23813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91" name="Freeform 47">
            <a:extLst>
              <a:ext uri="{FF2B5EF4-FFF2-40B4-BE49-F238E27FC236}">
                <a16:creationId xmlns:a16="http://schemas.microsoft.com/office/drawing/2014/main" id="{7266B854-AA21-3FBC-3673-34576ECA634E}"/>
              </a:ext>
            </a:extLst>
          </p:cNvPr>
          <p:cNvSpPr>
            <a:spLocks/>
          </p:cNvSpPr>
          <p:nvPr/>
        </p:nvSpPr>
        <p:spPr bwMode="auto">
          <a:xfrm>
            <a:off x="7019925" y="1565275"/>
            <a:ext cx="676275" cy="865188"/>
          </a:xfrm>
          <a:custGeom>
            <a:avLst/>
            <a:gdLst/>
            <a:ahLst/>
            <a:cxnLst>
              <a:cxn ang="0">
                <a:pos x="592" y="0"/>
              </a:cxn>
              <a:cxn ang="0">
                <a:pos x="0" y="566"/>
              </a:cxn>
            </a:cxnLst>
            <a:rect l="0" t="0" r="r" b="b"/>
            <a:pathLst>
              <a:path w="592" h="566">
                <a:moveTo>
                  <a:pt x="592" y="0"/>
                </a:moveTo>
                <a:cubicBezTo>
                  <a:pt x="449" y="244"/>
                  <a:pt x="216" y="426"/>
                  <a:pt x="0" y="566"/>
                </a:cubicBezTo>
              </a:path>
            </a:pathLst>
          </a:custGeom>
          <a:noFill/>
          <a:ln w="23813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95" name="Oval 51">
            <a:extLst>
              <a:ext uri="{FF2B5EF4-FFF2-40B4-BE49-F238E27FC236}">
                <a16:creationId xmlns:a16="http://schemas.microsoft.com/office/drawing/2014/main" id="{07B38A3B-6C56-CD1A-082C-07C754D40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2430463"/>
            <a:ext cx="76200" cy="85725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396" name="Oval 52">
            <a:extLst>
              <a:ext uri="{FF2B5EF4-FFF2-40B4-BE49-F238E27FC236}">
                <a16:creationId xmlns:a16="http://schemas.microsoft.com/office/drawing/2014/main" id="{BC76BA70-C291-47BB-F3E2-1DCA25384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1565275"/>
            <a:ext cx="76200" cy="8572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400" name="Rectangle 56">
            <a:extLst>
              <a:ext uri="{FF2B5EF4-FFF2-40B4-BE49-F238E27FC236}">
                <a16:creationId xmlns:a16="http://schemas.microsoft.com/office/drawing/2014/main" id="{668C824D-5863-F6DB-2DD9-851105434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6175" y="2967038"/>
            <a:ext cx="762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5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401" name="Rectangle 57">
            <a:extLst>
              <a:ext uri="{FF2B5EF4-FFF2-40B4-BE49-F238E27FC236}">
                <a16:creationId xmlns:a16="http://schemas.microsoft.com/office/drawing/2014/main" id="{540B3C9C-AB7E-5CD0-4E47-639FA1B0E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838" y="2243138"/>
            <a:ext cx="76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5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402" name="Rectangle 58">
            <a:extLst>
              <a:ext uri="{FF2B5EF4-FFF2-40B4-BE49-F238E27FC236}">
                <a16:creationId xmlns:a16="http://schemas.microsoft.com/office/drawing/2014/main" id="{7B60E426-F153-931A-F590-22B7C82A7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2243138"/>
            <a:ext cx="444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'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403" name="Rectangle 59">
            <a:extLst>
              <a:ext uri="{FF2B5EF4-FFF2-40B4-BE49-F238E27FC236}">
                <a16:creationId xmlns:a16="http://schemas.microsoft.com/office/drawing/2014/main" id="{E12E15A7-3469-DDE4-13CC-D9EE82EBA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6763" y="13335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3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404" name="Rectangle 60">
            <a:extLst>
              <a:ext uri="{FF2B5EF4-FFF2-40B4-BE49-F238E27FC236}">
                <a16:creationId xmlns:a16="http://schemas.microsoft.com/office/drawing/2014/main" id="{78B91EFC-D503-A5FB-7214-3389E55B1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5" y="1333500"/>
            <a:ext cx="444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'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405" name="Rectangle 61">
            <a:extLst>
              <a:ext uri="{FF2B5EF4-FFF2-40B4-BE49-F238E27FC236}">
                <a16:creationId xmlns:a16="http://schemas.microsoft.com/office/drawing/2014/main" id="{DB100970-95D0-9113-66A2-F4DD3B373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2088" y="134937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3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406" name="Rectangle 62">
            <a:extLst>
              <a:ext uri="{FF2B5EF4-FFF2-40B4-BE49-F238E27FC236}">
                <a16:creationId xmlns:a16="http://schemas.microsoft.com/office/drawing/2014/main" id="{ABFE576D-16BC-5796-42FC-9FEC44AFAD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5100" y="2208213"/>
            <a:ext cx="76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407" name="Rectangle 63">
            <a:extLst>
              <a:ext uri="{FF2B5EF4-FFF2-40B4-BE49-F238E27FC236}">
                <a16:creationId xmlns:a16="http://schemas.microsoft.com/office/drawing/2014/main" id="{21CFC623-AA49-9D7C-1569-D8F39FBE3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025" y="3019425"/>
            <a:ext cx="76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415" name="Freeform 71">
            <a:extLst>
              <a:ext uri="{FF2B5EF4-FFF2-40B4-BE49-F238E27FC236}">
                <a16:creationId xmlns:a16="http://schemas.microsoft.com/office/drawing/2014/main" id="{57F505E7-0ADA-573B-93F1-D10593C3E1F4}"/>
              </a:ext>
            </a:extLst>
          </p:cNvPr>
          <p:cNvSpPr>
            <a:spLocks/>
          </p:cNvSpPr>
          <p:nvPr/>
        </p:nvSpPr>
        <p:spPr bwMode="auto">
          <a:xfrm rot="5400000">
            <a:off x="8388351" y="4014787"/>
            <a:ext cx="144462" cy="144463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23" y="0"/>
              </a:cxn>
              <a:cxn ang="0">
                <a:pos x="45" y="67"/>
              </a:cxn>
              <a:cxn ang="0">
                <a:pos x="0" y="67"/>
              </a:cxn>
            </a:cxnLst>
            <a:rect l="0" t="0" r="r" b="b"/>
            <a:pathLst>
              <a:path w="45" h="67">
                <a:moveTo>
                  <a:pt x="0" y="67"/>
                </a:moveTo>
                <a:lnTo>
                  <a:pt x="23" y="0"/>
                </a:lnTo>
                <a:lnTo>
                  <a:pt x="45" y="67"/>
                </a:lnTo>
                <a:lnTo>
                  <a:pt x="0" y="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416" name="Oval 72">
            <a:extLst>
              <a:ext uri="{FF2B5EF4-FFF2-40B4-BE49-F238E27FC236}">
                <a16:creationId xmlns:a16="http://schemas.microsoft.com/office/drawing/2014/main" id="{C4F89AA8-CED1-8861-3BFC-545FF4239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2430463"/>
            <a:ext cx="76200" cy="87312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7417" name="Rectangle 73">
            <a:extLst>
              <a:ext uri="{FF2B5EF4-FFF2-40B4-BE49-F238E27FC236}">
                <a16:creationId xmlns:a16="http://schemas.microsoft.com/office/drawing/2014/main" id="{73220D91-E44A-592F-B108-3F6258507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2214563"/>
            <a:ext cx="76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4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97418" name="Freeform 74">
            <a:extLst>
              <a:ext uri="{FF2B5EF4-FFF2-40B4-BE49-F238E27FC236}">
                <a16:creationId xmlns:a16="http://schemas.microsoft.com/office/drawing/2014/main" id="{4F1D3FF2-C9A7-E9C6-93AB-B24C9DBA25EC}"/>
              </a:ext>
            </a:extLst>
          </p:cNvPr>
          <p:cNvSpPr>
            <a:spLocks/>
          </p:cNvSpPr>
          <p:nvPr/>
        </p:nvSpPr>
        <p:spPr bwMode="auto">
          <a:xfrm>
            <a:off x="6372225" y="2430463"/>
            <a:ext cx="647700" cy="576262"/>
          </a:xfrm>
          <a:custGeom>
            <a:avLst/>
            <a:gdLst/>
            <a:ahLst/>
            <a:cxnLst>
              <a:cxn ang="0">
                <a:pos x="592" y="0"/>
              </a:cxn>
              <a:cxn ang="0">
                <a:pos x="0" y="566"/>
              </a:cxn>
            </a:cxnLst>
            <a:rect l="0" t="0" r="r" b="b"/>
            <a:pathLst>
              <a:path w="592" h="566">
                <a:moveTo>
                  <a:pt x="592" y="0"/>
                </a:moveTo>
                <a:cubicBezTo>
                  <a:pt x="449" y="244"/>
                  <a:pt x="216" y="426"/>
                  <a:pt x="0" y="566"/>
                </a:cubicBezTo>
              </a:path>
            </a:pathLst>
          </a:custGeom>
          <a:noFill/>
          <a:ln w="23813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advTm="2081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9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9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9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9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69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9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9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385" grpId="0" animBg="1"/>
      <p:bldP spid="697391" grpId="0" animBg="1"/>
      <p:bldP spid="697395" grpId="0" animBg="1"/>
      <p:bldP spid="697396" grpId="0" animBg="1"/>
      <p:bldP spid="697405" grpId="0"/>
      <p:bldP spid="697406" grpId="0"/>
      <p:bldP spid="697416" grpId="0" animBg="1"/>
      <p:bldP spid="697417" grpId="0"/>
      <p:bldP spid="6974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7" name="Rectangle 3">
            <a:extLst>
              <a:ext uri="{FF2B5EF4-FFF2-40B4-BE49-F238E27FC236}">
                <a16:creationId xmlns:a16="http://schemas.microsoft.com/office/drawing/2014/main" id="{558AAC98-E611-E34F-72F0-7A5AE1500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7388" y="917575"/>
            <a:ext cx="1104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吸热量：</a:t>
            </a:r>
            <a:endParaRPr lang="zh-CN" altLang="en-US" sz="1800" i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02468" name="Rectangle 4">
            <a:extLst>
              <a:ext uri="{FF2B5EF4-FFF2-40B4-BE49-F238E27FC236}">
                <a16:creationId xmlns:a16="http://schemas.microsoft.com/office/drawing/2014/main" id="{16A4FF40-64D1-BE0D-8798-D4BEA9EE5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825" y="1998663"/>
            <a:ext cx="1104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放热量：</a:t>
            </a:r>
            <a:endParaRPr lang="zh-CN" altLang="en-US" sz="1800" i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02469" name="Rectangle 5">
            <a:extLst>
              <a:ext uri="{FF2B5EF4-FFF2-40B4-BE49-F238E27FC236}">
                <a16:creationId xmlns:a16="http://schemas.microsoft.com/office/drawing/2014/main" id="{C45D55A2-9F13-6669-0356-B32214F02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063" y="2501900"/>
            <a:ext cx="798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1600">
                <a:latin typeface="Arial" panose="020B0604020202020204" pitchFamily="34" charset="0"/>
                <a:sym typeface="Symbol" panose="05050102010706020507" pitchFamily="18" charset="2"/>
              </a:rPr>
              <a:t>无回热</a:t>
            </a:r>
          </a:p>
        </p:txBody>
      </p:sp>
      <p:sp>
        <p:nvSpPr>
          <p:cNvPr id="702470" name="Rectangle 6">
            <a:extLst>
              <a:ext uri="{FF2B5EF4-FFF2-40B4-BE49-F238E27FC236}">
                <a16:creationId xmlns:a16="http://schemas.microsoft.com/office/drawing/2014/main" id="{F92A91FF-DBEB-BFCA-C676-D2831AC5E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188" y="3006725"/>
            <a:ext cx="7223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1600">
                <a:latin typeface="Arial" panose="020B0604020202020204" pitchFamily="34" charset="0"/>
                <a:sym typeface="Symbol" panose="05050102010706020507" pitchFamily="18" charset="2"/>
              </a:rPr>
              <a:t>回热</a:t>
            </a:r>
          </a:p>
        </p:txBody>
      </p:sp>
      <p:graphicFrame>
        <p:nvGraphicFramePr>
          <p:cNvPr id="702471" name="Object 7">
            <a:extLst>
              <a:ext uri="{FF2B5EF4-FFF2-40B4-BE49-F238E27FC236}">
                <a16:creationId xmlns:a16="http://schemas.microsoft.com/office/drawing/2014/main" id="{FFDA6062-D545-7D68-89F0-87AA14E932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7250" y="1422400"/>
          <a:ext cx="36258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77760" imgH="253800" progId="Equation.DSMT4">
                  <p:embed/>
                </p:oleObj>
              </mc:Choice>
              <mc:Fallback>
                <p:oleObj name="Equation" r:id="rId3" imgW="97776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1422400"/>
                        <a:ext cx="362585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2472" name="Object 8">
            <a:extLst>
              <a:ext uri="{FF2B5EF4-FFF2-40B4-BE49-F238E27FC236}">
                <a16:creationId xmlns:a16="http://schemas.microsoft.com/office/drawing/2014/main" id="{47FCF36A-60CA-886D-04B3-5E98539F8B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3438" y="2430463"/>
          <a:ext cx="30591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15920" imgH="507960" progId="Equation.DSMT4">
                  <p:embed/>
                </p:oleObj>
              </mc:Choice>
              <mc:Fallback>
                <p:oleObj name="Equation" r:id="rId5" imgW="1015920" imgH="50796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2430463"/>
                        <a:ext cx="305911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2473" name="Rectangle 9">
            <a:extLst>
              <a:ext uri="{FF2B5EF4-FFF2-40B4-BE49-F238E27FC236}">
                <a16:creationId xmlns:a16="http://schemas.microsoft.com/office/drawing/2014/main" id="{021601AF-7D2B-AF99-3C28-37ACCA53A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3365500"/>
            <a:ext cx="1565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1800" i="1">
                <a:solidFill>
                  <a:srgbClr val="0000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 </a:t>
            </a:r>
            <a:r>
              <a:rPr kumimoji="1" lang="zh-CN" altLang="en-US" sz="1800" baseline="-25000">
                <a:solidFill>
                  <a:srgbClr val="0000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回热</a:t>
            </a:r>
            <a:r>
              <a:rPr kumimoji="1" lang="zh-CN" altLang="en-US" sz="1800">
                <a:solidFill>
                  <a:srgbClr val="0000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＝</a:t>
            </a:r>
            <a:r>
              <a:rPr lang="zh-CN" altLang="en-US" sz="1800" i="1">
                <a:solidFill>
                  <a:srgbClr val="0000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  </a:t>
            </a:r>
            <a:r>
              <a:rPr kumimoji="1" lang="zh-CN" altLang="en-US" sz="1800" baseline="-25000">
                <a:solidFill>
                  <a:srgbClr val="0000CC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非回热</a:t>
            </a:r>
            <a:endParaRPr lang="zh-CN" altLang="en-US" sz="1800" baseline="-25000">
              <a:solidFill>
                <a:srgbClr val="0000CC"/>
              </a:solidFill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7178" name="Rectangle 11">
            <a:extLst>
              <a:ext uri="{FF2B5EF4-FFF2-40B4-BE49-F238E27FC236}">
                <a16:creationId xmlns:a16="http://schemas.microsoft.com/office/drawing/2014/main" id="{B36300E9-A1D6-7705-48D9-B01CDCA4D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513" y="341313"/>
            <a:ext cx="54721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回热式压缩空气制冷循环性能</a:t>
            </a:r>
          </a:p>
        </p:txBody>
      </p:sp>
      <p:sp>
        <p:nvSpPr>
          <p:cNvPr id="702476" name="Rectangle 12">
            <a:extLst>
              <a:ext uri="{FF2B5EF4-FFF2-40B4-BE49-F238E27FC236}">
                <a16:creationId xmlns:a16="http://schemas.microsoft.com/office/drawing/2014/main" id="{4EE91A46-3BCB-55DE-CE24-DB8C26F70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1493838"/>
            <a:ext cx="644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FF0000"/>
                </a:solidFill>
              </a:rPr>
              <a:t>不变</a:t>
            </a:r>
          </a:p>
        </p:txBody>
      </p:sp>
      <p:sp>
        <p:nvSpPr>
          <p:cNvPr id="702477" name="Rectangle 13">
            <a:extLst>
              <a:ext uri="{FF2B5EF4-FFF2-40B4-BE49-F238E27FC236}">
                <a16:creationId xmlns:a16="http://schemas.microsoft.com/office/drawing/2014/main" id="{DB5B20ED-CD36-AF71-C0FE-54724E5A6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475" y="2790825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>
                <a:solidFill>
                  <a:srgbClr val="FF0000"/>
                </a:solidFill>
              </a:rPr>
              <a:t>相同</a:t>
            </a:r>
          </a:p>
        </p:txBody>
      </p:sp>
      <p:graphicFrame>
        <p:nvGraphicFramePr>
          <p:cNvPr id="702478" name="Object 14">
            <a:extLst>
              <a:ext uri="{FF2B5EF4-FFF2-40B4-BE49-F238E27FC236}">
                <a16:creationId xmlns:a16="http://schemas.microsoft.com/office/drawing/2014/main" id="{44E30877-2973-BB2B-01FD-72D340A29C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3798888"/>
          <a:ext cx="165735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71320" imgH="431640" progId="Equation.DSMT4">
                  <p:embed/>
                </p:oleObj>
              </mc:Choice>
              <mc:Fallback>
                <p:oleObj name="Equation" r:id="rId7" imgW="571320" imgH="4316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798888"/>
                        <a:ext cx="165735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2479" name="Rectangle 15">
            <a:extLst>
              <a:ext uri="{FF2B5EF4-FFF2-40B4-BE49-F238E27FC236}">
                <a16:creationId xmlns:a16="http://schemas.microsoft.com/office/drawing/2014/main" id="{1BB5367F-25B1-8806-03B7-BB71ECF36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446588"/>
            <a:ext cx="5440363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800"/>
              <a:t>适用于小压比大流量的叶轮式压气机空气制冷系统。</a:t>
            </a:r>
          </a:p>
        </p:txBody>
      </p:sp>
      <p:sp>
        <p:nvSpPr>
          <p:cNvPr id="702529" name="AutoShape 65">
            <a:extLst>
              <a:ext uri="{FF2B5EF4-FFF2-40B4-BE49-F238E27FC236}">
                <a16:creationId xmlns:a16="http://schemas.microsoft.com/office/drawing/2014/main" id="{6D072106-ECE6-29C7-46A5-78323DC439E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95288" y="1206500"/>
            <a:ext cx="3311525" cy="316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30" name="Line 66">
            <a:extLst>
              <a:ext uri="{FF2B5EF4-FFF2-40B4-BE49-F238E27FC236}">
                <a16:creationId xmlns:a16="http://schemas.microsoft.com/office/drawing/2014/main" id="{BB6BDE24-57FD-DA86-5005-883204A31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2574925"/>
            <a:ext cx="0" cy="1223963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31" name="Freeform 67">
            <a:extLst>
              <a:ext uri="{FF2B5EF4-FFF2-40B4-BE49-F238E27FC236}">
                <a16:creationId xmlns:a16="http://schemas.microsoft.com/office/drawing/2014/main" id="{12B7A229-1082-4039-362C-57B5C9C9C3E5}"/>
              </a:ext>
            </a:extLst>
          </p:cNvPr>
          <p:cNvSpPr>
            <a:spLocks/>
          </p:cNvSpPr>
          <p:nvPr/>
        </p:nvSpPr>
        <p:spPr bwMode="auto">
          <a:xfrm>
            <a:off x="755650" y="1638300"/>
            <a:ext cx="2598738" cy="254952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028"/>
              </a:cxn>
              <a:cxn ang="0">
                <a:pos x="1163" y="1028"/>
              </a:cxn>
            </a:cxnLst>
            <a:rect l="0" t="0" r="r" b="b"/>
            <a:pathLst>
              <a:path w="1163" h="1028">
                <a:moveTo>
                  <a:pt x="0" y="0"/>
                </a:moveTo>
                <a:lnTo>
                  <a:pt x="0" y="1028"/>
                </a:lnTo>
                <a:lnTo>
                  <a:pt x="1163" y="1028"/>
                </a:lnTo>
              </a:path>
            </a:pathLst>
          </a:custGeom>
          <a:noFill/>
          <a:ln w="15875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32" name="Freeform 68">
            <a:extLst>
              <a:ext uri="{FF2B5EF4-FFF2-40B4-BE49-F238E27FC236}">
                <a16:creationId xmlns:a16="http://schemas.microsoft.com/office/drawing/2014/main" id="{8FF50E24-9F5B-F80C-2910-C9DC5B32C767}"/>
              </a:ext>
            </a:extLst>
          </p:cNvPr>
          <p:cNvSpPr>
            <a:spLocks/>
          </p:cNvSpPr>
          <p:nvPr/>
        </p:nvSpPr>
        <p:spPr bwMode="auto">
          <a:xfrm>
            <a:off x="755650" y="1495425"/>
            <a:ext cx="101600" cy="166688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23" y="0"/>
              </a:cxn>
              <a:cxn ang="0">
                <a:pos x="45" y="67"/>
              </a:cxn>
              <a:cxn ang="0">
                <a:pos x="0" y="67"/>
              </a:cxn>
            </a:cxnLst>
            <a:rect l="0" t="0" r="r" b="b"/>
            <a:pathLst>
              <a:path w="45" h="67">
                <a:moveTo>
                  <a:pt x="0" y="67"/>
                </a:moveTo>
                <a:lnTo>
                  <a:pt x="23" y="0"/>
                </a:lnTo>
                <a:lnTo>
                  <a:pt x="45" y="67"/>
                </a:lnTo>
                <a:lnTo>
                  <a:pt x="0" y="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33" name="Rectangle 69">
            <a:extLst>
              <a:ext uri="{FF2B5EF4-FFF2-40B4-BE49-F238E27FC236}">
                <a16:creationId xmlns:a16="http://schemas.microsoft.com/office/drawing/2014/main" id="{262BF8CB-DF4E-DE5A-FD3E-B63FF9822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09738"/>
            <a:ext cx="936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000000"/>
                </a:solidFill>
              </a:rPr>
              <a:t>T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34" name="Line 70">
            <a:extLst>
              <a:ext uri="{FF2B5EF4-FFF2-40B4-BE49-F238E27FC236}">
                <a16:creationId xmlns:a16="http://schemas.microsoft.com/office/drawing/2014/main" id="{51A8F2A9-5A05-0BFE-4C86-D0268A6BE1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3079750"/>
            <a:ext cx="1587" cy="693738"/>
          </a:xfrm>
          <a:prstGeom prst="line">
            <a:avLst/>
          </a:prstGeom>
          <a:noFill/>
          <a:ln w="23813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35" name="Line 71">
            <a:extLst>
              <a:ext uri="{FF2B5EF4-FFF2-40B4-BE49-F238E27FC236}">
                <a16:creationId xmlns:a16="http://schemas.microsoft.com/office/drawing/2014/main" id="{F0406604-8B92-EC8F-60F3-71CC95628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1713" y="1662113"/>
            <a:ext cx="1587" cy="1417637"/>
          </a:xfrm>
          <a:prstGeom prst="line">
            <a:avLst/>
          </a:prstGeom>
          <a:noFill/>
          <a:ln w="23813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36" name="Freeform 72">
            <a:extLst>
              <a:ext uri="{FF2B5EF4-FFF2-40B4-BE49-F238E27FC236}">
                <a16:creationId xmlns:a16="http://schemas.microsoft.com/office/drawing/2014/main" id="{5EE66C8F-D847-00A5-9FFF-029EE357C6D8}"/>
              </a:ext>
            </a:extLst>
          </p:cNvPr>
          <p:cNvSpPr>
            <a:spLocks/>
          </p:cNvSpPr>
          <p:nvPr/>
        </p:nvSpPr>
        <p:spPr bwMode="auto">
          <a:xfrm>
            <a:off x="1331913" y="1638300"/>
            <a:ext cx="927100" cy="911225"/>
          </a:xfrm>
          <a:custGeom>
            <a:avLst/>
            <a:gdLst/>
            <a:ahLst/>
            <a:cxnLst>
              <a:cxn ang="0">
                <a:pos x="415" y="0"/>
              </a:cxn>
              <a:cxn ang="0">
                <a:pos x="0" y="368"/>
              </a:cxn>
            </a:cxnLst>
            <a:rect l="0" t="0" r="r" b="b"/>
            <a:pathLst>
              <a:path w="415" h="368">
                <a:moveTo>
                  <a:pt x="415" y="0"/>
                </a:moveTo>
                <a:cubicBezTo>
                  <a:pt x="310" y="159"/>
                  <a:pt x="149" y="277"/>
                  <a:pt x="0" y="368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37" name="Freeform 73">
            <a:extLst>
              <a:ext uri="{FF2B5EF4-FFF2-40B4-BE49-F238E27FC236}">
                <a16:creationId xmlns:a16="http://schemas.microsoft.com/office/drawing/2014/main" id="{2DCF3744-172C-B4D0-0C07-3A163C913A51}"/>
              </a:ext>
            </a:extLst>
          </p:cNvPr>
          <p:cNvSpPr>
            <a:spLocks/>
          </p:cNvSpPr>
          <p:nvPr/>
        </p:nvSpPr>
        <p:spPr bwMode="auto">
          <a:xfrm>
            <a:off x="1344613" y="3074988"/>
            <a:ext cx="923925" cy="684212"/>
          </a:xfrm>
          <a:custGeom>
            <a:avLst/>
            <a:gdLst/>
            <a:ahLst/>
            <a:cxnLst>
              <a:cxn ang="0">
                <a:pos x="414" y="0"/>
              </a:cxn>
              <a:cxn ang="0">
                <a:pos x="0" y="276"/>
              </a:cxn>
            </a:cxnLst>
            <a:rect l="0" t="0" r="r" b="b"/>
            <a:pathLst>
              <a:path w="414" h="276">
                <a:moveTo>
                  <a:pt x="414" y="0"/>
                </a:moveTo>
                <a:cubicBezTo>
                  <a:pt x="294" y="117"/>
                  <a:pt x="139" y="206"/>
                  <a:pt x="0" y="276"/>
                </a:cubicBezTo>
              </a:path>
            </a:pathLst>
          </a:custGeom>
          <a:noFill/>
          <a:ln w="23813" cap="rnd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38" name="Rectangle 74">
            <a:extLst>
              <a:ext uri="{FF2B5EF4-FFF2-40B4-BE49-F238E27FC236}">
                <a16:creationId xmlns:a16="http://schemas.microsoft.com/office/drawing/2014/main" id="{F417ED8A-99E2-E20C-F522-728085991A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368300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6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39" name="Oval 75">
            <a:extLst>
              <a:ext uri="{FF2B5EF4-FFF2-40B4-BE49-F238E27FC236}">
                <a16:creationId xmlns:a16="http://schemas.microsoft.com/office/drawing/2014/main" id="{2E7273D6-769D-BE9F-0FC4-3F54627C7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1628775"/>
            <a:ext cx="74613" cy="87313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40" name="Oval 76">
            <a:extLst>
              <a:ext uri="{FF2B5EF4-FFF2-40B4-BE49-F238E27FC236}">
                <a16:creationId xmlns:a16="http://schemas.microsoft.com/office/drawing/2014/main" id="{660E0D0E-C9F9-56EC-CA5F-00C498B8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1628775"/>
            <a:ext cx="74613" cy="87313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41" name="Oval 77">
            <a:extLst>
              <a:ext uri="{FF2B5EF4-FFF2-40B4-BE49-F238E27FC236}">
                <a16:creationId xmlns:a16="http://schemas.microsoft.com/office/drawing/2014/main" id="{B6A43717-7B24-E201-462A-5A8B12D1A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2524125"/>
            <a:ext cx="76200" cy="87313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42" name="Oval 78">
            <a:extLst>
              <a:ext uri="{FF2B5EF4-FFF2-40B4-BE49-F238E27FC236}">
                <a16:creationId xmlns:a16="http://schemas.microsoft.com/office/drawing/2014/main" id="{395F081C-989B-7B82-6E35-41FC335F9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513" y="2524125"/>
            <a:ext cx="76200" cy="87313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43" name="Freeform 79">
            <a:extLst>
              <a:ext uri="{FF2B5EF4-FFF2-40B4-BE49-F238E27FC236}">
                <a16:creationId xmlns:a16="http://schemas.microsoft.com/office/drawing/2014/main" id="{378E87BD-A098-CB76-B0D6-09C4C4A2EDC3}"/>
              </a:ext>
            </a:extLst>
          </p:cNvPr>
          <p:cNvSpPr>
            <a:spLocks noEditPoints="1"/>
          </p:cNvSpPr>
          <p:nvPr/>
        </p:nvSpPr>
        <p:spPr bwMode="auto">
          <a:xfrm>
            <a:off x="774700" y="2563813"/>
            <a:ext cx="2671763" cy="7937"/>
          </a:xfrm>
          <a:custGeom>
            <a:avLst/>
            <a:gdLst/>
            <a:ahLst/>
            <a:cxnLst>
              <a:cxn ang="0">
                <a:pos x="48" y="8"/>
              </a:cxn>
              <a:cxn ang="0">
                <a:pos x="152" y="16"/>
              </a:cxn>
              <a:cxn ang="0">
                <a:pos x="264" y="16"/>
              </a:cxn>
              <a:cxn ang="0">
                <a:pos x="368" y="8"/>
              </a:cxn>
              <a:cxn ang="0">
                <a:pos x="456" y="0"/>
              </a:cxn>
              <a:cxn ang="0">
                <a:pos x="536" y="0"/>
              </a:cxn>
              <a:cxn ang="0">
                <a:pos x="584" y="0"/>
              </a:cxn>
              <a:cxn ang="0">
                <a:pos x="672" y="8"/>
              </a:cxn>
              <a:cxn ang="0">
                <a:pos x="776" y="16"/>
              </a:cxn>
              <a:cxn ang="0">
                <a:pos x="888" y="16"/>
              </a:cxn>
              <a:cxn ang="0">
                <a:pos x="992" y="8"/>
              </a:cxn>
              <a:cxn ang="0">
                <a:pos x="1080" y="0"/>
              </a:cxn>
              <a:cxn ang="0">
                <a:pos x="1160" y="0"/>
              </a:cxn>
              <a:cxn ang="0">
                <a:pos x="1208" y="0"/>
              </a:cxn>
              <a:cxn ang="0">
                <a:pos x="1296" y="8"/>
              </a:cxn>
              <a:cxn ang="0">
                <a:pos x="1400" y="16"/>
              </a:cxn>
              <a:cxn ang="0">
                <a:pos x="1512" y="16"/>
              </a:cxn>
              <a:cxn ang="0">
                <a:pos x="1616" y="8"/>
              </a:cxn>
              <a:cxn ang="0">
                <a:pos x="1704" y="0"/>
              </a:cxn>
              <a:cxn ang="0">
                <a:pos x="1784" y="0"/>
              </a:cxn>
              <a:cxn ang="0">
                <a:pos x="1832" y="0"/>
              </a:cxn>
              <a:cxn ang="0">
                <a:pos x="1920" y="8"/>
              </a:cxn>
              <a:cxn ang="0">
                <a:pos x="2024" y="16"/>
              </a:cxn>
              <a:cxn ang="0">
                <a:pos x="2136" y="16"/>
              </a:cxn>
              <a:cxn ang="0">
                <a:pos x="2240" y="8"/>
              </a:cxn>
              <a:cxn ang="0">
                <a:pos x="2328" y="0"/>
              </a:cxn>
              <a:cxn ang="0">
                <a:pos x="2408" y="0"/>
              </a:cxn>
              <a:cxn ang="0">
                <a:pos x="2456" y="0"/>
              </a:cxn>
              <a:cxn ang="0">
                <a:pos x="2544" y="8"/>
              </a:cxn>
              <a:cxn ang="0">
                <a:pos x="2648" y="16"/>
              </a:cxn>
              <a:cxn ang="0">
                <a:pos x="2760" y="16"/>
              </a:cxn>
              <a:cxn ang="0">
                <a:pos x="2864" y="8"/>
              </a:cxn>
              <a:cxn ang="0">
                <a:pos x="2952" y="0"/>
              </a:cxn>
              <a:cxn ang="0">
                <a:pos x="3032" y="0"/>
              </a:cxn>
              <a:cxn ang="0">
                <a:pos x="3080" y="0"/>
              </a:cxn>
              <a:cxn ang="0">
                <a:pos x="3168" y="8"/>
              </a:cxn>
              <a:cxn ang="0">
                <a:pos x="3272" y="16"/>
              </a:cxn>
              <a:cxn ang="0">
                <a:pos x="3384" y="16"/>
              </a:cxn>
              <a:cxn ang="0">
                <a:pos x="3488" y="8"/>
              </a:cxn>
              <a:cxn ang="0">
                <a:pos x="3576" y="0"/>
              </a:cxn>
              <a:cxn ang="0">
                <a:pos x="3656" y="0"/>
              </a:cxn>
              <a:cxn ang="0">
                <a:pos x="3704" y="0"/>
              </a:cxn>
              <a:cxn ang="0">
                <a:pos x="3792" y="8"/>
              </a:cxn>
              <a:cxn ang="0">
                <a:pos x="3896" y="16"/>
              </a:cxn>
              <a:cxn ang="0">
                <a:pos x="4008" y="16"/>
              </a:cxn>
              <a:cxn ang="0">
                <a:pos x="4112" y="8"/>
              </a:cxn>
              <a:cxn ang="0">
                <a:pos x="4200" y="0"/>
              </a:cxn>
              <a:cxn ang="0">
                <a:pos x="4280" y="0"/>
              </a:cxn>
              <a:cxn ang="0">
                <a:pos x="4328" y="0"/>
              </a:cxn>
              <a:cxn ang="0">
                <a:pos x="4416" y="8"/>
              </a:cxn>
              <a:cxn ang="0">
                <a:pos x="4520" y="16"/>
              </a:cxn>
              <a:cxn ang="0">
                <a:pos x="4632" y="16"/>
              </a:cxn>
              <a:cxn ang="0">
                <a:pos x="4736" y="8"/>
              </a:cxn>
              <a:cxn ang="0">
                <a:pos x="4824" y="0"/>
              </a:cxn>
              <a:cxn ang="0">
                <a:pos x="4904" y="0"/>
              </a:cxn>
              <a:cxn ang="0">
                <a:pos x="4952" y="0"/>
              </a:cxn>
              <a:cxn ang="0">
                <a:pos x="5040" y="8"/>
              </a:cxn>
              <a:cxn ang="0">
                <a:pos x="5144" y="16"/>
              </a:cxn>
              <a:cxn ang="0">
                <a:pos x="5256" y="16"/>
              </a:cxn>
            </a:cxnLst>
            <a:rect l="0" t="0" r="r" b="b"/>
            <a:pathLst>
              <a:path w="5312" h="16">
                <a:moveTo>
                  <a:pt x="8" y="0"/>
                </a:moveTo>
                <a:lnTo>
                  <a:pt x="24" y="0"/>
                </a:lnTo>
                <a:cubicBezTo>
                  <a:pt x="29" y="0"/>
                  <a:pt x="32" y="4"/>
                  <a:pt x="32" y="8"/>
                </a:cubicBezTo>
                <a:cubicBezTo>
                  <a:pt x="32" y="13"/>
                  <a:pt x="29" y="16"/>
                  <a:pt x="24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56" y="0"/>
                </a:moveTo>
                <a:lnTo>
                  <a:pt x="72" y="0"/>
                </a:lnTo>
                <a:cubicBezTo>
                  <a:pt x="77" y="0"/>
                  <a:pt x="80" y="4"/>
                  <a:pt x="80" y="8"/>
                </a:cubicBezTo>
                <a:cubicBezTo>
                  <a:pt x="80" y="13"/>
                  <a:pt x="77" y="16"/>
                  <a:pt x="72" y="16"/>
                </a:cubicBezTo>
                <a:lnTo>
                  <a:pt x="56" y="16"/>
                </a:lnTo>
                <a:cubicBezTo>
                  <a:pt x="52" y="16"/>
                  <a:pt x="48" y="13"/>
                  <a:pt x="48" y="8"/>
                </a:cubicBezTo>
                <a:cubicBezTo>
                  <a:pt x="48" y="4"/>
                  <a:pt x="52" y="0"/>
                  <a:pt x="56" y="0"/>
                </a:cubicBezTo>
                <a:close/>
                <a:moveTo>
                  <a:pt x="104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104" y="16"/>
                </a:lnTo>
                <a:cubicBezTo>
                  <a:pt x="100" y="16"/>
                  <a:pt x="96" y="13"/>
                  <a:pt x="96" y="8"/>
                </a:cubicBezTo>
                <a:cubicBezTo>
                  <a:pt x="96" y="4"/>
                  <a:pt x="100" y="0"/>
                  <a:pt x="104" y="0"/>
                </a:cubicBezTo>
                <a:close/>
                <a:moveTo>
                  <a:pt x="152" y="0"/>
                </a:moveTo>
                <a:lnTo>
                  <a:pt x="168" y="0"/>
                </a:lnTo>
                <a:cubicBezTo>
                  <a:pt x="173" y="0"/>
                  <a:pt x="176" y="4"/>
                  <a:pt x="176" y="8"/>
                </a:cubicBezTo>
                <a:cubicBezTo>
                  <a:pt x="176" y="13"/>
                  <a:pt x="173" y="16"/>
                  <a:pt x="168" y="16"/>
                </a:cubicBezTo>
                <a:lnTo>
                  <a:pt x="152" y="16"/>
                </a:lnTo>
                <a:cubicBezTo>
                  <a:pt x="148" y="16"/>
                  <a:pt x="144" y="13"/>
                  <a:pt x="144" y="8"/>
                </a:cubicBezTo>
                <a:cubicBezTo>
                  <a:pt x="144" y="4"/>
                  <a:pt x="148" y="0"/>
                  <a:pt x="152" y="0"/>
                </a:cubicBezTo>
                <a:close/>
                <a:moveTo>
                  <a:pt x="200" y="0"/>
                </a:moveTo>
                <a:lnTo>
                  <a:pt x="216" y="0"/>
                </a:lnTo>
                <a:cubicBezTo>
                  <a:pt x="221" y="0"/>
                  <a:pt x="224" y="4"/>
                  <a:pt x="224" y="8"/>
                </a:cubicBezTo>
                <a:cubicBezTo>
                  <a:pt x="224" y="13"/>
                  <a:pt x="221" y="16"/>
                  <a:pt x="216" y="16"/>
                </a:cubicBezTo>
                <a:lnTo>
                  <a:pt x="200" y="16"/>
                </a:lnTo>
                <a:cubicBezTo>
                  <a:pt x="196" y="16"/>
                  <a:pt x="192" y="13"/>
                  <a:pt x="192" y="8"/>
                </a:cubicBezTo>
                <a:cubicBezTo>
                  <a:pt x="192" y="4"/>
                  <a:pt x="196" y="0"/>
                  <a:pt x="200" y="0"/>
                </a:cubicBezTo>
                <a:close/>
                <a:moveTo>
                  <a:pt x="248" y="0"/>
                </a:moveTo>
                <a:lnTo>
                  <a:pt x="264" y="0"/>
                </a:lnTo>
                <a:cubicBezTo>
                  <a:pt x="269" y="0"/>
                  <a:pt x="272" y="4"/>
                  <a:pt x="272" y="8"/>
                </a:cubicBezTo>
                <a:cubicBezTo>
                  <a:pt x="272" y="13"/>
                  <a:pt x="269" y="16"/>
                  <a:pt x="264" y="16"/>
                </a:cubicBezTo>
                <a:lnTo>
                  <a:pt x="248" y="16"/>
                </a:lnTo>
                <a:cubicBezTo>
                  <a:pt x="244" y="16"/>
                  <a:pt x="240" y="13"/>
                  <a:pt x="240" y="8"/>
                </a:cubicBezTo>
                <a:cubicBezTo>
                  <a:pt x="240" y="4"/>
                  <a:pt x="244" y="0"/>
                  <a:pt x="248" y="0"/>
                </a:cubicBezTo>
                <a:close/>
                <a:moveTo>
                  <a:pt x="296" y="0"/>
                </a:moveTo>
                <a:lnTo>
                  <a:pt x="312" y="0"/>
                </a:lnTo>
                <a:cubicBezTo>
                  <a:pt x="317" y="0"/>
                  <a:pt x="320" y="4"/>
                  <a:pt x="320" y="8"/>
                </a:cubicBezTo>
                <a:cubicBezTo>
                  <a:pt x="320" y="13"/>
                  <a:pt x="317" y="16"/>
                  <a:pt x="312" y="16"/>
                </a:cubicBezTo>
                <a:lnTo>
                  <a:pt x="296" y="16"/>
                </a:lnTo>
                <a:cubicBezTo>
                  <a:pt x="292" y="16"/>
                  <a:pt x="288" y="13"/>
                  <a:pt x="288" y="8"/>
                </a:cubicBezTo>
                <a:cubicBezTo>
                  <a:pt x="288" y="4"/>
                  <a:pt x="292" y="0"/>
                  <a:pt x="296" y="0"/>
                </a:cubicBezTo>
                <a:close/>
                <a:moveTo>
                  <a:pt x="344" y="0"/>
                </a:moveTo>
                <a:lnTo>
                  <a:pt x="360" y="0"/>
                </a:lnTo>
                <a:cubicBezTo>
                  <a:pt x="365" y="0"/>
                  <a:pt x="368" y="4"/>
                  <a:pt x="368" y="8"/>
                </a:cubicBezTo>
                <a:cubicBezTo>
                  <a:pt x="368" y="13"/>
                  <a:pt x="365" y="16"/>
                  <a:pt x="360" y="16"/>
                </a:cubicBezTo>
                <a:lnTo>
                  <a:pt x="344" y="16"/>
                </a:lnTo>
                <a:cubicBezTo>
                  <a:pt x="340" y="16"/>
                  <a:pt x="336" y="13"/>
                  <a:pt x="336" y="8"/>
                </a:cubicBezTo>
                <a:cubicBezTo>
                  <a:pt x="336" y="4"/>
                  <a:pt x="340" y="0"/>
                  <a:pt x="344" y="0"/>
                </a:cubicBezTo>
                <a:close/>
                <a:moveTo>
                  <a:pt x="392" y="0"/>
                </a:moveTo>
                <a:lnTo>
                  <a:pt x="408" y="0"/>
                </a:lnTo>
                <a:cubicBezTo>
                  <a:pt x="413" y="0"/>
                  <a:pt x="416" y="4"/>
                  <a:pt x="416" y="8"/>
                </a:cubicBezTo>
                <a:cubicBezTo>
                  <a:pt x="416" y="13"/>
                  <a:pt x="413" y="16"/>
                  <a:pt x="408" y="16"/>
                </a:cubicBezTo>
                <a:lnTo>
                  <a:pt x="392" y="16"/>
                </a:lnTo>
                <a:cubicBezTo>
                  <a:pt x="388" y="16"/>
                  <a:pt x="384" y="13"/>
                  <a:pt x="384" y="8"/>
                </a:cubicBezTo>
                <a:cubicBezTo>
                  <a:pt x="384" y="4"/>
                  <a:pt x="388" y="0"/>
                  <a:pt x="392" y="0"/>
                </a:cubicBezTo>
                <a:close/>
                <a:moveTo>
                  <a:pt x="440" y="0"/>
                </a:moveTo>
                <a:lnTo>
                  <a:pt x="456" y="0"/>
                </a:lnTo>
                <a:cubicBezTo>
                  <a:pt x="461" y="0"/>
                  <a:pt x="464" y="4"/>
                  <a:pt x="464" y="8"/>
                </a:cubicBezTo>
                <a:cubicBezTo>
                  <a:pt x="464" y="13"/>
                  <a:pt x="461" y="16"/>
                  <a:pt x="456" y="16"/>
                </a:cubicBezTo>
                <a:lnTo>
                  <a:pt x="440" y="16"/>
                </a:lnTo>
                <a:cubicBezTo>
                  <a:pt x="436" y="16"/>
                  <a:pt x="432" y="13"/>
                  <a:pt x="432" y="8"/>
                </a:cubicBezTo>
                <a:cubicBezTo>
                  <a:pt x="432" y="4"/>
                  <a:pt x="436" y="0"/>
                  <a:pt x="440" y="0"/>
                </a:cubicBezTo>
                <a:close/>
                <a:moveTo>
                  <a:pt x="488" y="0"/>
                </a:moveTo>
                <a:lnTo>
                  <a:pt x="504" y="0"/>
                </a:lnTo>
                <a:cubicBezTo>
                  <a:pt x="509" y="0"/>
                  <a:pt x="512" y="4"/>
                  <a:pt x="512" y="8"/>
                </a:cubicBezTo>
                <a:cubicBezTo>
                  <a:pt x="512" y="13"/>
                  <a:pt x="509" y="16"/>
                  <a:pt x="504" y="16"/>
                </a:cubicBezTo>
                <a:lnTo>
                  <a:pt x="488" y="16"/>
                </a:lnTo>
                <a:cubicBezTo>
                  <a:pt x="484" y="16"/>
                  <a:pt x="480" y="13"/>
                  <a:pt x="480" y="8"/>
                </a:cubicBezTo>
                <a:cubicBezTo>
                  <a:pt x="480" y="4"/>
                  <a:pt x="484" y="0"/>
                  <a:pt x="488" y="0"/>
                </a:cubicBezTo>
                <a:close/>
                <a:moveTo>
                  <a:pt x="536" y="0"/>
                </a:moveTo>
                <a:lnTo>
                  <a:pt x="552" y="0"/>
                </a:lnTo>
                <a:cubicBezTo>
                  <a:pt x="557" y="0"/>
                  <a:pt x="560" y="4"/>
                  <a:pt x="560" y="8"/>
                </a:cubicBezTo>
                <a:cubicBezTo>
                  <a:pt x="560" y="13"/>
                  <a:pt x="557" y="16"/>
                  <a:pt x="552" y="16"/>
                </a:cubicBezTo>
                <a:lnTo>
                  <a:pt x="536" y="16"/>
                </a:lnTo>
                <a:cubicBezTo>
                  <a:pt x="532" y="16"/>
                  <a:pt x="528" y="13"/>
                  <a:pt x="528" y="8"/>
                </a:cubicBezTo>
                <a:cubicBezTo>
                  <a:pt x="528" y="4"/>
                  <a:pt x="532" y="0"/>
                  <a:pt x="536" y="0"/>
                </a:cubicBezTo>
                <a:close/>
                <a:moveTo>
                  <a:pt x="584" y="0"/>
                </a:moveTo>
                <a:lnTo>
                  <a:pt x="600" y="0"/>
                </a:lnTo>
                <a:cubicBezTo>
                  <a:pt x="605" y="0"/>
                  <a:pt x="608" y="4"/>
                  <a:pt x="608" y="8"/>
                </a:cubicBezTo>
                <a:cubicBezTo>
                  <a:pt x="608" y="13"/>
                  <a:pt x="605" y="16"/>
                  <a:pt x="600" y="16"/>
                </a:cubicBezTo>
                <a:lnTo>
                  <a:pt x="584" y="16"/>
                </a:lnTo>
                <a:cubicBezTo>
                  <a:pt x="580" y="16"/>
                  <a:pt x="576" y="13"/>
                  <a:pt x="576" y="8"/>
                </a:cubicBezTo>
                <a:cubicBezTo>
                  <a:pt x="576" y="4"/>
                  <a:pt x="580" y="0"/>
                  <a:pt x="584" y="0"/>
                </a:cubicBezTo>
                <a:close/>
                <a:moveTo>
                  <a:pt x="632" y="0"/>
                </a:moveTo>
                <a:lnTo>
                  <a:pt x="648" y="0"/>
                </a:lnTo>
                <a:cubicBezTo>
                  <a:pt x="653" y="0"/>
                  <a:pt x="656" y="4"/>
                  <a:pt x="656" y="8"/>
                </a:cubicBezTo>
                <a:cubicBezTo>
                  <a:pt x="656" y="13"/>
                  <a:pt x="653" y="16"/>
                  <a:pt x="648" y="16"/>
                </a:cubicBezTo>
                <a:lnTo>
                  <a:pt x="632" y="16"/>
                </a:lnTo>
                <a:cubicBezTo>
                  <a:pt x="628" y="16"/>
                  <a:pt x="624" y="13"/>
                  <a:pt x="624" y="8"/>
                </a:cubicBezTo>
                <a:cubicBezTo>
                  <a:pt x="624" y="4"/>
                  <a:pt x="628" y="0"/>
                  <a:pt x="632" y="0"/>
                </a:cubicBezTo>
                <a:close/>
                <a:moveTo>
                  <a:pt x="680" y="0"/>
                </a:moveTo>
                <a:lnTo>
                  <a:pt x="696" y="0"/>
                </a:lnTo>
                <a:cubicBezTo>
                  <a:pt x="701" y="0"/>
                  <a:pt x="704" y="4"/>
                  <a:pt x="704" y="8"/>
                </a:cubicBezTo>
                <a:cubicBezTo>
                  <a:pt x="704" y="13"/>
                  <a:pt x="701" y="16"/>
                  <a:pt x="696" y="16"/>
                </a:cubicBezTo>
                <a:lnTo>
                  <a:pt x="680" y="16"/>
                </a:lnTo>
                <a:cubicBezTo>
                  <a:pt x="676" y="16"/>
                  <a:pt x="672" y="13"/>
                  <a:pt x="672" y="8"/>
                </a:cubicBezTo>
                <a:cubicBezTo>
                  <a:pt x="672" y="4"/>
                  <a:pt x="676" y="0"/>
                  <a:pt x="680" y="0"/>
                </a:cubicBezTo>
                <a:close/>
                <a:moveTo>
                  <a:pt x="728" y="0"/>
                </a:moveTo>
                <a:lnTo>
                  <a:pt x="744" y="0"/>
                </a:lnTo>
                <a:cubicBezTo>
                  <a:pt x="749" y="0"/>
                  <a:pt x="752" y="4"/>
                  <a:pt x="752" y="8"/>
                </a:cubicBezTo>
                <a:cubicBezTo>
                  <a:pt x="752" y="13"/>
                  <a:pt x="749" y="16"/>
                  <a:pt x="744" y="16"/>
                </a:cubicBezTo>
                <a:lnTo>
                  <a:pt x="728" y="16"/>
                </a:lnTo>
                <a:cubicBezTo>
                  <a:pt x="724" y="16"/>
                  <a:pt x="720" y="13"/>
                  <a:pt x="720" y="8"/>
                </a:cubicBezTo>
                <a:cubicBezTo>
                  <a:pt x="720" y="4"/>
                  <a:pt x="724" y="0"/>
                  <a:pt x="728" y="0"/>
                </a:cubicBezTo>
                <a:close/>
                <a:moveTo>
                  <a:pt x="776" y="0"/>
                </a:moveTo>
                <a:lnTo>
                  <a:pt x="792" y="0"/>
                </a:lnTo>
                <a:cubicBezTo>
                  <a:pt x="797" y="0"/>
                  <a:pt x="800" y="4"/>
                  <a:pt x="800" y="8"/>
                </a:cubicBezTo>
                <a:cubicBezTo>
                  <a:pt x="800" y="13"/>
                  <a:pt x="797" y="16"/>
                  <a:pt x="792" y="16"/>
                </a:cubicBezTo>
                <a:lnTo>
                  <a:pt x="776" y="16"/>
                </a:lnTo>
                <a:cubicBezTo>
                  <a:pt x="772" y="16"/>
                  <a:pt x="768" y="13"/>
                  <a:pt x="768" y="8"/>
                </a:cubicBezTo>
                <a:cubicBezTo>
                  <a:pt x="768" y="4"/>
                  <a:pt x="772" y="0"/>
                  <a:pt x="776" y="0"/>
                </a:cubicBezTo>
                <a:close/>
                <a:moveTo>
                  <a:pt x="824" y="0"/>
                </a:moveTo>
                <a:lnTo>
                  <a:pt x="840" y="0"/>
                </a:lnTo>
                <a:cubicBezTo>
                  <a:pt x="845" y="0"/>
                  <a:pt x="848" y="4"/>
                  <a:pt x="848" y="8"/>
                </a:cubicBezTo>
                <a:cubicBezTo>
                  <a:pt x="848" y="13"/>
                  <a:pt x="845" y="16"/>
                  <a:pt x="840" y="16"/>
                </a:cubicBezTo>
                <a:lnTo>
                  <a:pt x="824" y="16"/>
                </a:lnTo>
                <a:cubicBezTo>
                  <a:pt x="820" y="16"/>
                  <a:pt x="816" y="13"/>
                  <a:pt x="816" y="8"/>
                </a:cubicBezTo>
                <a:cubicBezTo>
                  <a:pt x="816" y="4"/>
                  <a:pt x="820" y="0"/>
                  <a:pt x="824" y="0"/>
                </a:cubicBezTo>
                <a:close/>
                <a:moveTo>
                  <a:pt x="872" y="0"/>
                </a:moveTo>
                <a:lnTo>
                  <a:pt x="888" y="0"/>
                </a:lnTo>
                <a:cubicBezTo>
                  <a:pt x="893" y="0"/>
                  <a:pt x="896" y="4"/>
                  <a:pt x="896" y="8"/>
                </a:cubicBezTo>
                <a:cubicBezTo>
                  <a:pt x="896" y="13"/>
                  <a:pt x="893" y="16"/>
                  <a:pt x="888" y="16"/>
                </a:cubicBezTo>
                <a:lnTo>
                  <a:pt x="872" y="16"/>
                </a:lnTo>
                <a:cubicBezTo>
                  <a:pt x="868" y="16"/>
                  <a:pt x="864" y="13"/>
                  <a:pt x="864" y="8"/>
                </a:cubicBezTo>
                <a:cubicBezTo>
                  <a:pt x="864" y="4"/>
                  <a:pt x="868" y="0"/>
                  <a:pt x="872" y="0"/>
                </a:cubicBezTo>
                <a:close/>
                <a:moveTo>
                  <a:pt x="920" y="0"/>
                </a:moveTo>
                <a:lnTo>
                  <a:pt x="936" y="0"/>
                </a:lnTo>
                <a:cubicBezTo>
                  <a:pt x="941" y="0"/>
                  <a:pt x="944" y="4"/>
                  <a:pt x="944" y="8"/>
                </a:cubicBezTo>
                <a:cubicBezTo>
                  <a:pt x="944" y="13"/>
                  <a:pt x="941" y="16"/>
                  <a:pt x="936" y="16"/>
                </a:cubicBezTo>
                <a:lnTo>
                  <a:pt x="920" y="16"/>
                </a:lnTo>
                <a:cubicBezTo>
                  <a:pt x="916" y="16"/>
                  <a:pt x="912" y="13"/>
                  <a:pt x="912" y="8"/>
                </a:cubicBezTo>
                <a:cubicBezTo>
                  <a:pt x="912" y="4"/>
                  <a:pt x="916" y="0"/>
                  <a:pt x="920" y="0"/>
                </a:cubicBezTo>
                <a:close/>
                <a:moveTo>
                  <a:pt x="968" y="0"/>
                </a:moveTo>
                <a:lnTo>
                  <a:pt x="984" y="0"/>
                </a:lnTo>
                <a:cubicBezTo>
                  <a:pt x="989" y="0"/>
                  <a:pt x="992" y="4"/>
                  <a:pt x="992" y="8"/>
                </a:cubicBezTo>
                <a:cubicBezTo>
                  <a:pt x="992" y="13"/>
                  <a:pt x="989" y="16"/>
                  <a:pt x="984" y="16"/>
                </a:cubicBezTo>
                <a:lnTo>
                  <a:pt x="968" y="16"/>
                </a:lnTo>
                <a:cubicBezTo>
                  <a:pt x="964" y="16"/>
                  <a:pt x="960" y="13"/>
                  <a:pt x="960" y="8"/>
                </a:cubicBezTo>
                <a:cubicBezTo>
                  <a:pt x="960" y="4"/>
                  <a:pt x="964" y="0"/>
                  <a:pt x="968" y="0"/>
                </a:cubicBezTo>
                <a:close/>
                <a:moveTo>
                  <a:pt x="1016" y="0"/>
                </a:moveTo>
                <a:lnTo>
                  <a:pt x="1032" y="0"/>
                </a:lnTo>
                <a:cubicBezTo>
                  <a:pt x="1037" y="0"/>
                  <a:pt x="1040" y="4"/>
                  <a:pt x="1040" y="8"/>
                </a:cubicBezTo>
                <a:cubicBezTo>
                  <a:pt x="1040" y="13"/>
                  <a:pt x="1037" y="16"/>
                  <a:pt x="1032" y="16"/>
                </a:cubicBezTo>
                <a:lnTo>
                  <a:pt x="1016" y="16"/>
                </a:lnTo>
                <a:cubicBezTo>
                  <a:pt x="1012" y="16"/>
                  <a:pt x="1008" y="13"/>
                  <a:pt x="1008" y="8"/>
                </a:cubicBezTo>
                <a:cubicBezTo>
                  <a:pt x="1008" y="4"/>
                  <a:pt x="1012" y="0"/>
                  <a:pt x="1016" y="0"/>
                </a:cubicBezTo>
                <a:close/>
                <a:moveTo>
                  <a:pt x="1064" y="0"/>
                </a:moveTo>
                <a:lnTo>
                  <a:pt x="1080" y="0"/>
                </a:lnTo>
                <a:cubicBezTo>
                  <a:pt x="1085" y="0"/>
                  <a:pt x="1088" y="4"/>
                  <a:pt x="1088" y="8"/>
                </a:cubicBezTo>
                <a:cubicBezTo>
                  <a:pt x="1088" y="13"/>
                  <a:pt x="1085" y="16"/>
                  <a:pt x="1080" y="16"/>
                </a:cubicBezTo>
                <a:lnTo>
                  <a:pt x="1064" y="16"/>
                </a:lnTo>
                <a:cubicBezTo>
                  <a:pt x="1060" y="16"/>
                  <a:pt x="1056" y="13"/>
                  <a:pt x="1056" y="8"/>
                </a:cubicBezTo>
                <a:cubicBezTo>
                  <a:pt x="1056" y="4"/>
                  <a:pt x="1060" y="0"/>
                  <a:pt x="1064" y="0"/>
                </a:cubicBezTo>
                <a:close/>
                <a:moveTo>
                  <a:pt x="1112" y="0"/>
                </a:moveTo>
                <a:lnTo>
                  <a:pt x="1128" y="0"/>
                </a:lnTo>
                <a:cubicBezTo>
                  <a:pt x="1133" y="0"/>
                  <a:pt x="1136" y="4"/>
                  <a:pt x="1136" y="8"/>
                </a:cubicBezTo>
                <a:cubicBezTo>
                  <a:pt x="1136" y="13"/>
                  <a:pt x="1133" y="16"/>
                  <a:pt x="1128" y="16"/>
                </a:cubicBezTo>
                <a:lnTo>
                  <a:pt x="1112" y="16"/>
                </a:lnTo>
                <a:cubicBezTo>
                  <a:pt x="1108" y="16"/>
                  <a:pt x="1104" y="13"/>
                  <a:pt x="1104" y="8"/>
                </a:cubicBezTo>
                <a:cubicBezTo>
                  <a:pt x="1104" y="4"/>
                  <a:pt x="1108" y="0"/>
                  <a:pt x="1112" y="0"/>
                </a:cubicBezTo>
                <a:close/>
                <a:moveTo>
                  <a:pt x="1160" y="0"/>
                </a:moveTo>
                <a:lnTo>
                  <a:pt x="1176" y="0"/>
                </a:lnTo>
                <a:cubicBezTo>
                  <a:pt x="1181" y="0"/>
                  <a:pt x="1184" y="4"/>
                  <a:pt x="1184" y="8"/>
                </a:cubicBezTo>
                <a:cubicBezTo>
                  <a:pt x="1184" y="13"/>
                  <a:pt x="1181" y="16"/>
                  <a:pt x="1176" y="16"/>
                </a:cubicBezTo>
                <a:lnTo>
                  <a:pt x="1160" y="16"/>
                </a:lnTo>
                <a:cubicBezTo>
                  <a:pt x="1156" y="16"/>
                  <a:pt x="1152" y="13"/>
                  <a:pt x="1152" y="8"/>
                </a:cubicBezTo>
                <a:cubicBezTo>
                  <a:pt x="1152" y="4"/>
                  <a:pt x="1156" y="0"/>
                  <a:pt x="1160" y="0"/>
                </a:cubicBezTo>
                <a:close/>
                <a:moveTo>
                  <a:pt x="1208" y="0"/>
                </a:moveTo>
                <a:lnTo>
                  <a:pt x="1224" y="0"/>
                </a:lnTo>
                <a:cubicBezTo>
                  <a:pt x="1229" y="0"/>
                  <a:pt x="1232" y="4"/>
                  <a:pt x="1232" y="8"/>
                </a:cubicBezTo>
                <a:cubicBezTo>
                  <a:pt x="1232" y="13"/>
                  <a:pt x="1229" y="16"/>
                  <a:pt x="1224" y="16"/>
                </a:cubicBezTo>
                <a:lnTo>
                  <a:pt x="1208" y="16"/>
                </a:lnTo>
                <a:cubicBezTo>
                  <a:pt x="1204" y="16"/>
                  <a:pt x="1200" y="13"/>
                  <a:pt x="1200" y="8"/>
                </a:cubicBezTo>
                <a:cubicBezTo>
                  <a:pt x="1200" y="4"/>
                  <a:pt x="1204" y="0"/>
                  <a:pt x="1208" y="0"/>
                </a:cubicBezTo>
                <a:close/>
                <a:moveTo>
                  <a:pt x="1256" y="0"/>
                </a:moveTo>
                <a:lnTo>
                  <a:pt x="1272" y="0"/>
                </a:lnTo>
                <a:cubicBezTo>
                  <a:pt x="1277" y="0"/>
                  <a:pt x="1280" y="4"/>
                  <a:pt x="1280" y="8"/>
                </a:cubicBezTo>
                <a:cubicBezTo>
                  <a:pt x="1280" y="13"/>
                  <a:pt x="1277" y="16"/>
                  <a:pt x="1272" y="16"/>
                </a:cubicBezTo>
                <a:lnTo>
                  <a:pt x="1256" y="16"/>
                </a:lnTo>
                <a:cubicBezTo>
                  <a:pt x="1252" y="16"/>
                  <a:pt x="1248" y="13"/>
                  <a:pt x="1248" y="8"/>
                </a:cubicBezTo>
                <a:cubicBezTo>
                  <a:pt x="1248" y="4"/>
                  <a:pt x="1252" y="0"/>
                  <a:pt x="1256" y="0"/>
                </a:cubicBezTo>
                <a:close/>
                <a:moveTo>
                  <a:pt x="1304" y="0"/>
                </a:moveTo>
                <a:lnTo>
                  <a:pt x="1320" y="0"/>
                </a:lnTo>
                <a:cubicBezTo>
                  <a:pt x="1325" y="0"/>
                  <a:pt x="1328" y="4"/>
                  <a:pt x="1328" y="8"/>
                </a:cubicBezTo>
                <a:cubicBezTo>
                  <a:pt x="1328" y="13"/>
                  <a:pt x="1325" y="16"/>
                  <a:pt x="1320" y="16"/>
                </a:cubicBezTo>
                <a:lnTo>
                  <a:pt x="1304" y="16"/>
                </a:lnTo>
                <a:cubicBezTo>
                  <a:pt x="1300" y="16"/>
                  <a:pt x="1296" y="13"/>
                  <a:pt x="1296" y="8"/>
                </a:cubicBezTo>
                <a:cubicBezTo>
                  <a:pt x="1296" y="4"/>
                  <a:pt x="1300" y="0"/>
                  <a:pt x="1304" y="0"/>
                </a:cubicBezTo>
                <a:close/>
                <a:moveTo>
                  <a:pt x="1352" y="0"/>
                </a:moveTo>
                <a:lnTo>
                  <a:pt x="1368" y="0"/>
                </a:lnTo>
                <a:cubicBezTo>
                  <a:pt x="1373" y="0"/>
                  <a:pt x="1376" y="4"/>
                  <a:pt x="1376" y="8"/>
                </a:cubicBezTo>
                <a:cubicBezTo>
                  <a:pt x="1376" y="13"/>
                  <a:pt x="1373" y="16"/>
                  <a:pt x="1368" y="16"/>
                </a:cubicBezTo>
                <a:lnTo>
                  <a:pt x="1352" y="16"/>
                </a:lnTo>
                <a:cubicBezTo>
                  <a:pt x="1348" y="16"/>
                  <a:pt x="1344" y="13"/>
                  <a:pt x="1344" y="8"/>
                </a:cubicBezTo>
                <a:cubicBezTo>
                  <a:pt x="1344" y="4"/>
                  <a:pt x="1348" y="0"/>
                  <a:pt x="1352" y="0"/>
                </a:cubicBezTo>
                <a:close/>
                <a:moveTo>
                  <a:pt x="1400" y="0"/>
                </a:moveTo>
                <a:lnTo>
                  <a:pt x="1416" y="0"/>
                </a:lnTo>
                <a:cubicBezTo>
                  <a:pt x="1421" y="0"/>
                  <a:pt x="1424" y="4"/>
                  <a:pt x="1424" y="8"/>
                </a:cubicBezTo>
                <a:cubicBezTo>
                  <a:pt x="1424" y="13"/>
                  <a:pt x="1421" y="16"/>
                  <a:pt x="1416" y="16"/>
                </a:cubicBezTo>
                <a:lnTo>
                  <a:pt x="1400" y="16"/>
                </a:lnTo>
                <a:cubicBezTo>
                  <a:pt x="1396" y="16"/>
                  <a:pt x="1392" y="13"/>
                  <a:pt x="1392" y="8"/>
                </a:cubicBezTo>
                <a:cubicBezTo>
                  <a:pt x="1392" y="4"/>
                  <a:pt x="1396" y="0"/>
                  <a:pt x="1400" y="0"/>
                </a:cubicBezTo>
                <a:close/>
                <a:moveTo>
                  <a:pt x="1448" y="0"/>
                </a:moveTo>
                <a:lnTo>
                  <a:pt x="1464" y="0"/>
                </a:lnTo>
                <a:cubicBezTo>
                  <a:pt x="1469" y="0"/>
                  <a:pt x="1472" y="4"/>
                  <a:pt x="1472" y="8"/>
                </a:cubicBezTo>
                <a:cubicBezTo>
                  <a:pt x="1472" y="13"/>
                  <a:pt x="1469" y="16"/>
                  <a:pt x="1464" y="16"/>
                </a:cubicBezTo>
                <a:lnTo>
                  <a:pt x="1448" y="16"/>
                </a:lnTo>
                <a:cubicBezTo>
                  <a:pt x="1444" y="16"/>
                  <a:pt x="1440" y="13"/>
                  <a:pt x="1440" y="8"/>
                </a:cubicBezTo>
                <a:cubicBezTo>
                  <a:pt x="1440" y="4"/>
                  <a:pt x="1444" y="0"/>
                  <a:pt x="1448" y="0"/>
                </a:cubicBezTo>
                <a:close/>
                <a:moveTo>
                  <a:pt x="1496" y="0"/>
                </a:moveTo>
                <a:lnTo>
                  <a:pt x="1512" y="0"/>
                </a:lnTo>
                <a:cubicBezTo>
                  <a:pt x="1517" y="0"/>
                  <a:pt x="1520" y="4"/>
                  <a:pt x="1520" y="8"/>
                </a:cubicBezTo>
                <a:cubicBezTo>
                  <a:pt x="1520" y="13"/>
                  <a:pt x="1517" y="16"/>
                  <a:pt x="1512" y="16"/>
                </a:cubicBezTo>
                <a:lnTo>
                  <a:pt x="1496" y="16"/>
                </a:lnTo>
                <a:cubicBezTo>
                  <a:pt x="1492" y="16"/>
                  <a:pt x="1488" y="13"/>
                  <a:pt x="1488" y="8"/>
                </a:cubicBezTo>
                <a:cubicBezTo>
                  <a:pt x="1488" y="4"/>
                  <a:pt x="1492" y="0"/>
                  <a:pt x="1496" y="0"/>
                </a:cubicBezTo>
                <a:close/>
                <a:moveTo>
                  <a:pt x="1544" y="0"/>
                </a:moveTo>
                <a:lnTo>
                  <a:pt x="1560" y="0"/>
                </a:lnTo>
                <a:cubicBezTo>
                  <a:pt x="1565" y="0"/>
                  <a:pt x="1568" y="4"/>
                  <a:pt x="1568" y="8"/>
                </a:cubicBezTo>
                <a:cubicBezTo>
                  <a:pt x="1568" y="13"/>
                  <a:pt x="1565" y="16"/>
                  <a:pt x="1560" y="16"/>
                </a:cubicBezTo>
                <a:lnTo>
                  <a:pt x="1544" y="16"/>
                </a:lnTo>
                <a:cubicBezTo>
                  <a:pt x="1540" y="16"/>
                  <a:pt x="1536" y="13"/>
                  <a:pt x="1536" y="8"/>
                </a:cubicBezTo>
                <a:cubicBezTo>
                  <a:pt x="1536" y="4"/>
                  <a:pt x="1540" y="0"/>
                  <a:pt x="1544" y="0"/>
                </a:cubicBezTo>
                <a:close/>
                <a:moveTo>
                  <a:pt x="1592" y="0"/>
                </a:moveTo>
                <a:lnTo>
                  <a:pt x="1608" y="0"/>
                </a:lnTo>
                <a:cubicBezTo>
                  <a:pt x="1613" y="0"/>
                  <a:pt x="1616" y="4"/>
                  <a:pt x="1616" y="8"/>
                </a:cubicBezTo>
                <a:cubicBezTo>
                  <a:pt x="1616" y="13"/>
                  <a:pt x="1613" y="16"/>
                  <a:pt x="1608" y="16"/>
                </a:cubicBezTo>
                <a:lnTo>
                  <a:pt x="1592" y="16"/>
                </a:lnTo>
                <a:cubicBezTo>
                  <a:pt x="1588" y="16"/>
                  <a:pt x="1584" y="13"/>
                  <a:pt x="1584" y="8"/>
                </a:cubicBezTo>
                <a:cubicBezTo>
                  <a:pt x="1584" y="4"/>
                  <a:pt x="1588" y="0"/>
                  <a:pt x="1592" y="0"/>
                </a:cubicBezTo>
                <a:close/>
                <a:moveTo>
                  <a:pt x="1640" y="0"/>
                </a:moveTo>
                <a:lnTo>
                  <a:pt x="1656" y="0"/>
                </a:lnTo>
                <a:cubicBezTo>
                  <a:pt x="1661" y="0"/>
                  <a:pt x="1664" y="4"/>
                  <a:pt x="1664" y="8"/>
                </a:cubicBezTo>
                <a:cubicBezTo>
                  <a:pt x="1664" y="13"/>
                  <a:pt x="1661" y="16"/>
                  <a:pt x="1656" y="16"/>
                </a:cubicBezTo>
                <a:lnTo>
                  <a:pt x="1640" y="16"/>
                </a:lnTo>
                <a:cubicBezTo>
                  <a:pt x="1636" y="16"/>
                  <a:pt x="1632" y="13"/>
                  <a:pt x="1632" y="8"/>
                </a:cubicBezTo>
                <a:cubicBezTo>
                  <a:pt x="1632" y="4"/>
                  <a:pt x="1636" y="0"/>
                  <a:pt x="1640" y="0"/>
                </a:cubicBezTo>
                <a:close/>
                <a:moveTo>
                  <a:pt x="1688" y="0"/>
                </a:moveTo>
                <a:lnTo>
                  <a:pt x="1704" y="0"/>
                </a:lnTo>
                <a:cubicBezTo>
                  <a:pt x="1709" y="0"/>
                  <a:pt x="1712" y="4"/>
                  <a:pt x="1712" y="8"/>
                </a:cubicBezTo>
                <a:cubicBezTo>
                  <a:pt x="1712" y="13"/>
                  <a:pt x="1709" y="16"/>
                  <a:pt x="1704" y="16"/>
                </a:cubicBezTo>
                <a:lnTo>
                  <a:pt x="1688" y="16"/>
                </a:lnTo>
                <a:cubicBezTo>
                  <a:pt x="1684" y="16"/>
                  <a:pt x="1680" y="13"/>
                  <a:pt x="1680" y="8"/>
                </a:cubicBezTo>
                <a:cubicBezTo>
                  <a:pt x="1680" y="4"/>
                  <a:pt x="1684" y="0"/>
                  <a:pt x="1688" y="0"/>
                </a:cubicBezTo>
                <a:close/>
                <a:moveTo>
                  <a:pt x="1736" y="0"/>
                </a:moveTo>
                <a:lnTo>
                  <a:pt x="1752" y="0"/>
                </a:lnTo>
                <a:cubicBezTo>
                  <a:pt x="1757" y="0"/>
                  <a:pt x="1760" y="4"/>
                  <a:pt x="1760" y="8"/>
                </a:cubicBezTo>
                <a:cubicBezTo>
                  <a:pt x="1760" y="13"/>
                  <a:pt x="1757" y="16"/>
                  <a:pt x="1752" y="16"/>
                </a:cubicBezTo>
                <a:lnTo>
                  <a:pt x="1736" y="16"/>
                </a:lnTo>
                <a:cubicBezTo>
                  <a:pt x="1732" y="16"/>
                  <a:pt x="1728" y="13"/>
                  <a:pt x="1728" y="8"/>
                </a:cubicBezTo>
                <a:cubicBezTo>
                  <a:pt x="1728" y="4"/>
                  <a:pt x="1732" y="0"/>
                  <a:pt x="1736" y="0"/>
                </a:cubicBezTo>
                <a:close/>
                <a:moveTo>
                  <a:pt x="1784" y="0"/>
                </a:moveTo>
                <a:lnTo>
                  <a:pt x="1800" y="0"/>
                </a:lnTo>
                <a:cubicBezTo>
                  <a:pt x="1805" y="0"/>
                  <a:pt x="1808" y="4"/>
                  <a:pt x="1808" y="8"/>
                </a:cubicBezTo>
                <a:cubicBezTo>
                  <a:pt x="1808" y="13"/>
                  <a:pt x="1805" y="16"/>
                  <a:pt x="1800" y="16"/>
                </a:cubicBezTo>
                <a:lnTo>
                  <a:pt x="1784" y="16"/>
                </a:lnTo>
                <a:cubicBezTo>
                  <a:pt x="1780" y="16"/>
                  <a:pt x="1776" y="13"/>
                  <a:pt x="1776" y="8"/>
                </a:cubicBezTo>
                <a:cubicBezTo>
                  <a:pt x="1776" y="4"/>
                  <a:pt x="1780" y="0"/>
                  <a:pt x="1784" y="0"/>
                </a:cubicBezTo>
                <a:close/>
                <a:moveTo>
                  <a:pt x="1832" y="0"/>
                </a:moveTo>
                <a:lnTo>
                  <a:pt x="1848" y="0"/>
                </a:lnTo>
                <a:cubicBezTo>
                  <a:pt x="1853" y="0"/>
                  <a:pt x="1856" y="4"/>
                  <a:pt x="1856" y="8"/>
                </a:cubicBezTo>
                <a:cubicBezTo>
                  <a:pt x="1856" y="13"/>
                  <a:pt x="1853" y="16"/>
                  <a:pt x="1848" y="16"/>
                </a:cubicBezTo>
                <a:lnTo>
                  <a:pt x="1832" y="16"/>
                </a:lnTo>
                <a:cubicBezTo>
                  <a:pt x="1828" y="16"/>
                  <a:pt x="1824" y="13"/>
                  <a:pt x="1824" y="8"/>
                </a:cubicBezTo>
                <a:cubicBezTo>
                  <a:pt x="1824" y="4"/>
                  <a:pt x="1828" y="0"/>
                  <a:pt x="1832" y="0"/>
                </a:cubicBezTo>
                <a:close/>
                <a:moveTo>
                  <a:pt x="1880" y="0"/>
                </a:moveTo>
                <a:lnTo>
                  <a:pt x="1896" y="0"/>
                </a:lnTo>
                <a:cubicBezTo>
                  <a:pt x="1901" y="0"/>
                  <a:pt x="1904" y="4"/>
                  <a:pt x="1904" y="8"/>
                </a:cubicBezTo>
                <a:cubicBezTo>
                  <a:pt x="1904" y="13"/>
                  <a:pt x="1901" y="16"/>
                  <a:pt x="1896" y="16"/>
                </a:cubicBezTo>
                <a:lnTo>
                  <a:pt x="1880" y="16"/>
                </a:lnTo>
                <a:cubicBezTo>
                  <a:pt x="1876" y="16"/>
                  <a:pt x="1872" y="13"/>
                  <a:pt x="1872" y="8"/>
                </a:cubicBezTo>
                <a:cubicBezTo>
                  <a:pt x="1872" y="4"/>
                  <a:pt x="1876" y="0"/>
                  <a:pt x="1880" y="0"/>
                </a:cubicBezTo>
                <a:close/>
                <a:moveTo>
                  <a:pt x="1928" y="0"/>
                </a:moveTo>
                <a:lnTo>
                  <a:pt x="1944" y="0"/>
                </a:lnTo>
                <a:cubicBezTo>
                  <a:pt x="1949" y="0"/>
                  <a:pt x="1952" y="4"/>
                  <a:pt x="1952" y="8"/>
                </a:cubicBezTo>
                <a:cubicBezTo>
                  <a:pt x="1952" y="13"/>
                  <a:pt x="1949" y="16"/>
                  <a:pt x="1944" y="16"/>
                </a:cubicBezTo>
                <a:lnTo>
                  <a:pt x="1928" y="16"/>
                </a:lnTo>
                <a:cubicBezTo>
                  <a:pt x="1924" y="16"/>
                  <a:pt x="1920" y="13"/>
                  <a:pt x="1920" y="8"/>
                </a:cubicBezTo>
                <a:cubicBezTo>
                  <a:pt x="1920" y="4"/>
                  <a:pt x="1924" y="0"/>
                  <a:pt x="1928" y="0"/>
                </a:cubicBezTo>
                <a:close/>
                <a:moveTo>
                  <a:pt x="1976" y="0"/>
                </a:moveTo>
                <a:lnTo>
                  <a:pt x="1992" y="0"/>
                </a:lnTo>
                <a:cubicBezTo>
                  <a:pt x="1997" y="0"/>
                  <a:pt x="2000" y="4"/>
                  <a:pt x="2000" y="8"/>
                </a:cubicBezTo>
                <a:cubicBezTo>
                  <a:pt x="2000" y="13"/>
                  <a:pt x="1997" y="16"/>
                  <a:pt x="1992" y="16"/>
                </a:cubicBezTo>
                <a:lnTo>
                  <a:pt x="1976" y="16"/>
                </a:lnTo>
                <a:cubicBezTo>
                  <a:pt x="1972" y="16"/>
                  <a:pt x="1968" y="13"/>
                  <a:pt x="1968" y="8"/>
                </a:cubicBezTo>
                <a:cubicBezTo>
                  <a:pt x="1968" y="4"/>
                  <a:pt x="1972" y="0"/>
                  <a:pt x="1976" y="0"/>
                </a:cubicBezTo>
                <a:close/>
                <a:moveTo>
                  <a:pt x="2024" y="0"/>
                </a:moveTo>
                <a:lnTo>
                  <a:pt x="2040" y="0"/>
                </a:lnTo>
                <a:cubicBezTo>
                  <a:pt x="2045" y="0"/>
                  <a:pt x="2048" y="4"/>
                  <a:pt x="2048" y="8"/>
                </a:cubicBezTo>
                <a:cubicBezTo>
                  <a:pt x="2048" y="13"/>
                  <a:pt x="2045" y="16"/>
                  <a:pt x="2040" y="16"/>
                </a:cubicBezTo>
                <a:lnTo>
                  <a:pt x="2024" y="16"/>
                </a:lnTo>
                <a:cubicBezTo>
                  <a:pt x="2020" y="16"/>
                  <a:pt x="2016" y="13"/>
                  <a:pt x="2016" y="8"/>
                </a:cubicBezTo>
                <a:cubicBezTo>
                  <a:pt x="2016" y="4"/>
                  <a:pt x="2020" y="0"/>
                  <a:pt x="2024" y="0"/>
                </a:cubicBezTo>
                <a:close/>
                <a:moveTo>
                  <a:pt x="2072" y="0"/>
                </a:moveTo>
                <a:lnTo>
                  <a:pt x="2088" y="0"/>
                </a:lnTo>
                <a:cubicBezTo>
                  <a:pt x="2093" y="0"/>
                  <a:pt x="2096" y="4"/>
                  <a:pt x="2096" y="8"/>
                </a:cubicBezTo>
                <a:cubicBezTo>
                  <a:pt x="2096" y="13"/>
                  <a:pt x="2093" y="16"/>
                  <a:pt x="2088" y="16"/>
                </a:cubicBezTo>
                <a:lnTo>
                  <a:pt x="2072" y="16"/>
                </a:lnTo>
                <a:cubicBezTo>
                  <a:pt x="2068" y="16"/>
                  <a:pt x="2064" y="13"/>
                  <a:pt x="2064" y="8"/>
                </a:cubicBezTo>
                <a:cubicBezTo>
                  <a:pt x="2064" y="4"/>
                  <a:pt x="2068" y="0"/>
                  <a:pt x="2072" y="0"/>
                </a:cubicBezTo>
                <a:close/>
                <a:moveTo>
                  <a:pt x="2120" y="0"/>
                </a:moveTo>
                <a:lnTo>
                  <a:pt x="2136" y="0"/>
                </a:lnTo>
                <a:cubicBezTo>
                  <a:pt x="2141" y="0"/>
                  <a:pt x="2144" y="4"/>
                  <a:pt x="2144" y="8"/>
                </a:cubicBezTo>
                <a:cubicBezTo>
                  <a:pt x="2144" y="13"/>
                  <a:pt x="2141" y="16"/>
                  <a:pt x="2136" y="16"/>
                </a:cubicBezTo>
                <a:lnTo>
                  <a:pt x="2120" y="16"/>
                </a:lnTo>
                <a:cubicBezTo>
                  <a:pt x="2116" y="16"/>
                  <a:pt x="2112" y="13"/>
                  <a:pt x="2112" y="8"/>
                </a:cubicBezTo>
                <a:cubicBezTo>
                  <a:pt x="2112" y="4"/>
                  <a:pt x="2116" y="0"/>
                  <a:pt x="2120" y="0"/>
                </a:cubicBezTo>
                <a:close/>
                <a:moveTo>
                  <a:pt x="2168" y="0"/>
                </a:moveTo>
                <a:lnTo>
                  <a:pt x="2184" y="0"/>
                </a:lnTo>
                <a:cubicBezTo>
                  <a:pt x="2189" y="0"/>
                  <a:pt x="2192" y="4"/>
                  <a:pt x="2192" y="8"/>
                </a:cubicBezTo>
                <a:cubicBezTo>
                  <a:pt x="2192" y="13"/>
                  <a:pt x="2189" y="16"/>
                  <a:pt x="2184" y="16"/>
                </a:cubicBezTo>
                <a:lnTo>
                  <a:pt x="2168" y="16"/>
                </a:lnTo>
                <a:cubicBezTo>
                  <a:pt x="2164" y="16"/>
                  <a:pt x="2160" y="13"/>
                  <a:pt x="2160" y="8"/>
                </a:cubicBezTo>
                <a:cubicBezTo>
                  <a:pt x="2160" y="4"/>
                  <a:pt x="2164" y="0"/>
                  <a:pt x="2168" y="0"/>
                </a:cubicBezTo>
                <a:close/>
                <a:moveTo>
                  <a:pt x="2216" y="0"/>
                </a:moveTo>
                <a:lnTo>
                  <a:pt x="2232" y="0"/>
                </a:lnTo>
                <a:cubicBezTo>
                  <a:pt x="2237" y="0"/>
                  <a:pt x="2240" y="4"/>
                  <a:pt x="2240" y="8"/>
                </a:cubicBezTo>
                <a:cubicBezTo>
                  <a:pt x="2240" y="13"/>
                  <a:pt x="2237" y="16"/>
                  <a:pt x="2232" y="16"/>
                </a:cubicBezTo>
                <a:lnTo>
                  <a:pt x="2216" y="16"/>
                </a:lnTo>
                <a:cubicBezTo>
                  <a:pt x="2212" y="16"/>
                  <a:pt x="2208" y="13"/>
                  <a:pt x="2208" y="8"/>
                </a:cubicBezTo>
                <a:cubicBezTo>
                  <a:pt x="2208" y="4"/>
                  <a:pt x="2212" y="0"/>
                  <a:pt x="2216" y="0"/>
                </a:cubicBezTo>
                <a:close/>
                <a:moveTo>
                  <a:pt x="2264" y="0"/>
                </a:moveTo>
                <a:lnTo>
                  <a:pt x="2280" y="0"/>
                </a:lnTo>
                <a:cubicBezTo>
                  <a:pt x="2285" y="0"/>
                  <a:pt x="2288" y="4"/>
                  <a:pt x="2288" y="8"/>
                </a:cubicBezTo>
                <a:cubicBezTo>
                  <a:pt x="2288" y="13"/>
                  <a:pt x="2285" y="16"/>
                  <a:pt x="2280" y="16"/>
                </a:cubicBezTo>
                <a:lnTo>
                  <a:pt x="2264" y="16"/>
                </a:lnTo>
                <a:cubicBezTo>
                  <a:pt x="2260" y="16"/>
                  <a:pt x="2256" y="13"/>
                  <a:pt x="2256" y="8"/>
                </a:cubicBezTo>
                <a:cubicBezTo>
                  <a:pt x="2256" y="4"/>
                  <a:pt x="2260" y="0"/>
                  <a:pt x="2264" y="0"/>
                </a:cubicBezTo>
                <a:close/>
                <a:moveTo>
                  <a:pt x="2312" y="0"/>
                </a:moveTo>
                <a:lnTo>
                  <a:pt x="2328" y="0"/>
                </a:lnTo>
                <a:cubicBezTo>
                  <a:pt x="2333" y="0"/>
                  <a:pt x="2336" y="4"/>
                  <a:pt x="2336" y="8"/>
                </a:cubicBezTo>
                <a:cubicBezTo>
                  <a:pt x="2336" y="13"/>
                  <a:pt x="2333" y="16"/>
                  <a:pt x="2328" y="16"/>
                </a:cubicBezTo>
                <a:lnTo>
                  <a:pt x="2312" y="16"/>
                </a:lnTo>
                <a:cubicBezTo>
                  <a:pt x="2308" y="16"/>
                  <a:pt x="2304" y="13"/>
                  <a:pt x="2304" y="8"/>
                </a:cubicBezTo>
                <a:cubicBezTo>
                  <a:pt x="2304" y="4"/>
                  <a:pt x="2308" y="0"/>
                  <a:pt x="2312" y="0"/>
                </a:cubicBezTo>
                <a:close/>
                <a:moveTo>
                  <a:pt x="2360" y="0"/>
                </a:moveTo>
                <a:lnTo>
                  <a:pt x="2376" y="0"/>
                </a:lnTo>
                <a:cubicBezTo>
                  <a:pt x="2381" y="0"/>
                  <a:pt x="2384" y="4"/>
                  <a:pt x="2384" y="8"/>
                </a:cubicBezTo>
                <a:cubicBezTo>
                  <a:pt x="2384" y="13"/>
                  <a:pt x="2381" y="16"/>
                  <a:pt x="2376" y="16"/>
                </a:cubicBezTo>
                <a:lnTo>
                  <a:pt x="2360" y="16"/>
                </a:lnTo>
                <a:cubicBezTo>
                  <a:pt x="2356" y="16"/>
                  <a:pt x="2352" y="13"/>
                  <a:pt x="2352" y="8"/>
                </a:cubicBezTo>
                <a:cubicBezTo>
                  <a:pt x="2352" y="4"/>
                  <a:pt x="2356" y="0"/>
                  <a:pt x="2360" y="0"/>
                </a:cubicBezTo>
                <a:close/>
                <a:moveTo>
                  <a:pt x="2408" y="0"/>
                </a:moveTo>
                <a:lnTo>
                  <a:pt x="2424" y="0"/>
                </a:lnTo>
                <a:cubicBezTo>
                  <a:pt x="2429" y="0"/>
                  <a:pt x="2432" y="4"/>
                  <a:pt x="2432" y="8"/>
                </a:cubicBezTo>
                <a:cubicBezTo>
                  <a:pt x="2432" y="13"/>
                  <a:pt x="2429" y="16"/>
                  <a:pt x="2424" y="16"/>
                </a:cubicBezTo>
                <a:lnTo>
                  <a:pt x="2408" y="16"/>
                </a:lnTo>
                <a:cubicBezTo>
                  <a:pt x="2404" y="16"/>
                  <a:pt x="2400" y="13"/>
                  <a:pt x="2400" y="8"/>
                </a:cubicBezTo>
                <a:cubicBezTo>
                  <a:pt x="2400" y="4"/>
                  <a:pt x="2404" y="0"/>
                  <a:pt x="2408" y="0"/>
                </a:cubicBezTo>
                <a:close/>
                <a:moveTo>
                  <a:pt x="2456" y="0"/>
                </a:moveTo>
                <a:lnTo>
                  <a:pt x="2472" y="0"/>
                </a:lnTo>
                <a:cubicBezTo>
                  <a:pt x="2477" y="0"/>
                  <a:pt x="2480" y="4"/>
                  <a:pt x="2480" y="8"/>
                </a:cubicBezTo>
                <a:cubicBezTo>
                  <a:pt x="2480" y="13"/>
                  <a:pt x="2477" y="16"/>
                  <a:pt x="2472" y="16"/>
                </a:cubicBezTo>
                <a:lnTo>
                  <a:pt x="2456" y="16"/>
                </a:lnTo>
                <a:cubicBezTo>
                  <a:pt x="2452" y="16"/>
                  <a:pt x="2448" y="13"/>
                  <a:pt x="2448" y="8"/>
                </a:cubicBezTo>
                <a:cubicBezTo>
                  <a:pt x="2448" y="4"/>
                  <a:pt x="2452" y="0"/>
                  <a:pt x="2456" y="0"/>
                </a:cubicBezTo>
                <a:close/>
                <a:moveTo>
                  <a:pt x="2504" y="0"/>
                </a:moveTo>
                <a:lnTo>
                  <a:pt x="2520" y="0"/>
                </a:lnTo>
                <a:cubicBezTo>
                  <a:pt x="2525" y="0"/>
                  <a:pt x="2528" y="4"/>
                  <a:pt x="2528" y="8"/>
                </a:cubicBezTo>
                <a:cubicBezTo>
                  <a:pt x="2528" y="13"/>
                  <a:pt x="2525" y="16"/>
                  <a:pt x="2520" y="16"/>
                </a:cubicBezTo>
                <a:lnTo>
                  <a:pt x="2504" y="16"/>
                </a:lnTo>
                <a:cubicBezTo>
                  <a:pt x="2500" y="16"/>
                  <a:pt x="2496" y="13"/>
                  <a:pt x="2496" y="8"/>
                </a:cubicBezTo>
                <a:cubicBezTo>
                  <a:pt x="2496" y="4"/>
                  <a:pt x="2500" y="0"/>
                  <a:pt x="2504" y="0"/>
                </a:cubicBezTo>
                <a:close/>
                <a:moveTo>
                  <a:pt x="2552" y="0"/>
                </a:moveTo>
                <a:lnTo>
                  <a:pt x="2568" y="0"/>
                </a:lnTo>
                <a:cubicBezTo>
                  <a:pt x="2573" y="0"/>
                  <a:pt x="2576" y="4"/>
                  <a:pt x="2576" y="8"/>
                </a:cubicBezTo>
                <a:cubicBezTo>
                  <a:pt x="2576" y="13"/>
                  <a:pt x="2573" y="16"/>
                  <a:pt x="2568" y="16"/>
                </a:cubicBezTo>
                <a:lnTo>
                  <a:pt x="2552" y="16"/>
                </a:lnTo>
                <a:cubicBezTo>
                  <a:pt x="2548" y="16"/>
                  <a:pt x="2544" y="13"/>
                  <a:pt x="2544" y="8"/>
                </a:cubicBezTo>
                <a:cubicBezTo>
                  <a:pt x="2544" y="4"/>
                  <a:pt x="2548" y="0"/>
                  <a:pt x="2552" y="0"/>
                </a:cubicBezTo>
                <a:close/>
                <a:moveTo>
                  <a:pt x="2600" y="0"/>
                </a:moveTo>
                <a:lnTo>
                  <a:pt x="2616" y="0"/>
                </a:lnTo>
                <a:cubicBezTo>
                  <a:pt x="2621" y="0"/>
                  <a:pt x="2624" y="4"/>
                  <a:pt x="2624" y="8"/>
                </a:cubicBezTo>
                <a:cubicBezTo>
                  <a:pt x="2624" y="13"/>
                  <a:pt x="2621" y="16"/>
                  <a:pt x="2616" y="16"/>
                </a:cubicBezTo>
                <a:lnTo>
                  <a:pt x="2600" y="16"/>
                </a:lnTo>
                <a:cubicBezTo>
                  <a:pt x="2596" y="16"/>
                  <a:pt x="2592" y="13"/>
                  <a:pt x="2592" y="8"/>
                </a:cubicBezTo>
                <a:cubicBezTo>
                  <a:pt x="2592" y="4"/>
                  <a:pt x="2596" y="0"/>
                  <a:pt x="2600" y="0"/>
                </a:cubicBezTo>
                <a:close/>
                <a:moveTo>
                  <a:pt x="2648" y="0"/>
                </a:moveTo>
                <a:lnTo>
                  <a:pt x="2664" y="0"/>
                </a:lnTo>
                <a:cubicBezTo>
                  <a:pt x="2669" y="0"/>
                  <a:pt x="2672" y="4"/>
                  <a:pt x="2672" y="8"/>
                </a:cubicBezTo>
                <a:cubicBezTo>
                  <a:pt x="2672" y="13"/>
                  <a:pt x="2669" y="16"/>
                  <a:pt x="2664" y="16"/>
                </a:cubicBezTo>
                <a:lnTo>
                  <a:pt x="2648" y="16"/>
                </a:lnTo>
                <a:cubicBezTo>
                  <a:pt x="2644" y="16"/>
                  <a:pt x="2640" y="13"/>
                  <a:pt x="2640" y="8"/>
                </a:cubicBezTo>
                <a:cubicBezTo>
                  <a:pt x="2640" y="4"/>
                  <a:pt x="2644" y="0"/>
                  <a:pt x="2648" y="0"/>
                </a:cubicBezTo>
                <a:close/>
                <a:moveTo>
                  <a:pt x="2696" y="0"/>
                </a:moveTo>
                <a:lnTo>
                  <a:pt x="2712" y="0"/>
                </a:lnTo>
                <a:cubicBezTo>
                  <a:pt x="2717" y="0"/>
                  <a:pt x="2720" y="4"/>
                  <a:pt x="2720" y="8"/>
                </a:cubicBezTo>
                <a:cubicBezTo>
                  <a:pt x="2720" y="13"/>
                  <a:pt x="2717" y="16"/>
                  <a:pt x="2712" y="16"/>
                </a:cubicBezTo>
                <a:lnTo>
                  <a:pt x="2696" y="16"/>
                </a:lnTo>
                <a:cubicBezTo>
                  <a:pt x="2692" y="16"/>
                  <a:pt x="2688" y="13"/>
                  <a:pt x="2688" y="8"/>
                </a:cubicBezTo>
                <a:cubicBezTo>
                  <a:pt x="2688" y="4"/>
                  <a:pt x="2692" y="0"/>
                  <a:pt x="2696" y="0"/>
                </a:cubicBezTo>
                <a:close/>
                <a:moveTo>
                  <a:pt x="2744" y="0"/>
                </a:moveTo>
                <a:lnTo>
                  <a:pt x="2760" y="0"/>
                </a:lnTo>
                <a:cubicBezTo>
                  <a:pt x="2765" y="0"/>
                  <a:pt x="2768" y="4"/>
                  <a:pt x="2768" y="8"/>
                </a:cubicBezTo>
                <a:cubicBezTo>
                  <a:pt x="2768" y="13"/>
                  <a:pt x="2765" y="16"/>
                  <a:pt x="2760" y="16"/>
                </a:cubicBezTo>
                <a:lnTo>
                  <a:pt x="2744" y="16"/>
                </a:lnTo>
                <a:cubicBezTo>
                  <a:pt x="2740" y="16"/>
                  <a:pt x="2736" y="13"/>
                  <a:pt x="2736" y="8"/>
                </a:cubicBezTo>
                <a:cubicBezTo>
                  <a:pt x="2736" y="4"/>
                  <a:pt x="2740" y="0"/>
                  <a:pt x="2744" y="0"/>
                </a:cubicBezTo>
                <a:close/>
                <a:moveTo>
                  <a:pt x="2792" y="0"/>
                </a:moveTo>
                <a:lnTo>
                  <a:pt x="2808" y="0"/>
                </a:lnTo>
                <a:cubicBezTo>
                  <a:pt x="2813" y="0"/>
                  <a:pt x="2816" y="4"/>
                  <a:pt x="2816" y="8"/>
                </a:cubicBezTo>
                <a:cubicBezTo>
                  <a:pt x="2816" y="13"/>
                  <a:pt x="2813" y="16"/>
                  <a:pt x="2808" y="16"/>
                </a:cubicBezTo>
                <a:lnTo>
                  <a:pt x="2792" y="16"/>
                </a:lnTo>
                <a:cubicBezTo>
                  <a:pt x="2788" y="16"/>
                  <a:pt x="2784" y="13"/>
                  <a:pt x="2784" y="8"/>
                </a:cubicBezTo>
                <a:cubicBezTo>
                  <a:pt x="2784" y="4"/>
                  <a:pt x="2788" y="0"/>
                  <a:pt x="2792" y="0"/>
                </a:cubicBezTo>
                <a:close/>
                <a:moveTo>
                  <a:pt x="2840" y="0"/>
                </a:moveTo>
                <a:lnTo>
                  <a:pt x="2856" y="0"/>
                </a:lnTo>
                <a:cubicBezTo>
                  <a:pt x="2861" y="0"/>
                  <a:pt x="2864" y="4"/>
                  <a:pt x="2864" y="8"/>
                </a:cubicBezTo>
                <a:cubicBezTo>
                  <a:pt x="2864" y="13"/>
                  <a:pt x="2861" y="16"/>
                  <a:pt x="2856" y="16"/>
                </a:cubicBezTo>
                <a:lnTo>
                  <a:pt x="2840" y="16"/>
                </a:lnTo>
                <a:cubicBezTo>
                  <a:pt x="2836" y="16"/>
                  <a:pt x="2832" y="13"/>
                  <a:pt x="2832" y="8"/>
                </a:cubicBezTo>
                <a:cubicBezTo>
                  <a:pt x="2832" y="4"/>
                  <a:pt x="2836" y="0"/>
                  <a:pt x="2840" y="0"/>
                </a:cubicBezTo>
                <a:close/>
                <a:moveTo>
                  <a:pt x="2888" y="0"/>
                </a:moveTo>
                <a:lnTo>
                  <a:pt x="2904" y="0"/>
                </a:lnTo>
                <a:cubicBezTo>
                  <a:pt x="2909" y="0"/>
                  <a:pt x="2912" y="4"/>
                  <a:pt x="2912" y="8"/>
                </a:cubicBezTo>
                <a:cubicBezTo>
                  <a:pt x="2912" y="13"/>
                  <a:pt x="2909" y="16"/>
                  <a:pt x="2904" y="16"/>
                </a:cubicBezTo>
                <a:lnTo>
                  <a:pt x="2888" y="16"/>
                </a:lnTo>
                <a:cubicBezTo>
                  <a:pt x="2884" y="16"/>
                  <a:pt x="2880" y="13"/>
                  <a:pt x="2880" y="8"/>
                </a:cubicBezTo>
                <a:cubicBezTo>
                  <a:pt x="2880" y="4"/>
                  <a:pt x="2884" y="0"/>
                  <a:pt x="2888" y="0"/>
                </a:cubicBezTo>
                <a:close/>
                <a:moveTo>
                  <a:pt x="2936" y="0"/>
                </a:moveTo>
                <a:lnTo>
                  <a:pt x="2952" y="0"/>
                </a:lnTo>
                <a:cubicBezTo>
                  <a:pt x="2957" y="0"/>
                  <a:pt x="2960" y="4"/>
                  <a:pt x="2960" y="8"/>
                </a:cubicBezTo>
                <a:cubicBezTo>
                  <a:pt x="2960" y="13"/>
                  <a:pt x="2957" y="16"/>
                  <a:pt x="2952" y="16"/>
                </a:cubicBezTo>
                <a:lnTo>
                  <a:pt x="2936" y="16"/>
                </a:lnTo>
                <a:cubicBezTo>
                  <a:pt x="2932" y="16"/>
                  <a:pt x="2928" y="13"/>
                  <a:pt x="2928" y="8"/>
                </a:cubicBezTo>
                <a:cubicBezTo>
                  <a:pt x="2928" y="4"/>
                  <a:pt x="2932" y="0"/>
                  <a:pt x="2936" y="0"/>
                </a:cubicBezTo>
                <a:close/>
                <a:moveTo>
                  <a:pt x="2984" y="0"/>
                </a:moveTo>
                <a:lnTo>
                  <a:pt x="3000" y="0"/>
                </a:lnTo>
                <a:cubicBezTo>
                  <a:pt x="3005" y="0"/>
                  <a:pt x="3008" y="4"/>
                  <a:pt x="3008" y="8"/>
                </a:cubicBezTo>
                <a:cubicBezTo>
                  <a:pt x="3008" y="13"/>
                  <a:pt x="3005" y="16"/>
                  <a:pt x="3000" y="16"/>
                </a:cubicBezTo>
                <a:lnTo>
                  <a:pt x="2984" y="16"/>
                </a:lnTo>
                <a:cubicBezTo>
                  <a:pt x="2980" y="16"/>
                  <a:pt x="2976" y="13"/>
                  <a:pt x="2976" y="8"/>
                </a:cubicBezTo>
                <a:cubicBezTo>
                  <a:pt x="2976" y="4"/>
                  <a:pt x="2980" y="0"/>
                  <a:pt x="2984" y="0"/>
                </a:cubicBezTo>
                <a:close/>
                <a:moveTo>
                  <a:pt x="3032" y="0"/>
                </a:moveTo>
                <a:lnTo>
                  <a:pt x="3048" y="0"/>
                </a:lnTo>
                <a:cubicBezTo>
                  <a:pt x="3053" y="0"/>
                  <a:pt x="3056" y="4"/>
                  <a:pt x="3056" y="8"/>
                </a:cubicBezTo>
                <a:cubicBezTo>
                  <a:pt x="3056" y="13"/>
                  <a:pt x="3053" y="16"/>
                  <a:pt x="3048" y="16"/>
                </a:cubicBezTo>
                <a:lnTo>
                  <a:pt x="3032" y="16"/>
                </a:lnTo>
                <a:cubicBezTo>
                  <a:pt x="3028" y="16"/>
                  <a:pt x="3024" y="13"/>
                  <a:pt x="3024" y="8"/>
                </a:cubicBezTo>
                <a:cubicBezTo>
                  <a:pt x="3024" y="4"/>
                  <a:pt x="3028" y="0"/>
                  <a:pt x="3032" y="0"/>
                </a:cubicBezTo>
                <a:close/>
                <a:moveTo>
                  <a:pt x="3080" y="0"/>
                </a:moveTo>
                <a:lnTo>
                  <a:pt x="3096" y="0"/>
                </a:lnTo>
                <a:cubicBezTo>
                  <a:pt x="3101" y="0"/>
                  <a:pt x="3104" y="4"/>
                  <a:pt x="3104" y="8"/>
                </a:cubicBezTo>
                <a:cubicBezTo>
                  <a:pt x="3104" y="13"/>
                  <a:pt x="3101" y="16"/>
                  <a:pt x="3096" y="16"/>
                </a:cubicBezTo>
                <a:lnTo>
                  <a:pt x="3080" y="16"/>
                </a:lnTo>
                <a:cubicBezTo>
                  <a:pt x="3076" y="16"/>
                  <a:pt x="3072" y="13"/>
                  <a:pt x="3072" y="8"/>
                </a:cubicBezTo>
                <a:cubicBezTo>
                  <a:pt x="3072" y="4"/>
                  <a:pt x="3076" y="0"/>
                  <a:pt x="3080" y="0"/>
                </a:cubicBezTo>
                <a:close/>
                <a:moveTo>
                  <a:pt x="3128" y="0"/>
                </a:moveTo>
                <a:lnTo>
                  <a:pt x="3144" y="0"/>
                </a:lnTo>
                <a:cubicBezTo>
                  <a:pt x="3149" y="0"/>
                  <a:pt x="3152" y="4"/>
                  <a:pt x="3152" y="8"/>
                </a:cubicBezTo>
                <a:cubicBezTo>
                  <a:pt x="3152" y="13"/>
                  <a:pt x="3149" y="16"/>
                  <a:pt x="3144" y="16"/>
                </a:cubicBezTo>
                <a:lnTo>
                  <a:pt x="3128" y="16"/>
                </a:lnTo>
                <a:cubicBezTo>
                  <a:pt x="3124" y="16"/>
                  <a:pt x="3120" y="13"/>
                  <a:pt x="3120" y="8"/>
                </a:cubicBezTo>
                <a:cubicBezTo>
                  <a:pt x="3120" y="4"/>
                  <a:pt x="3124" y="0"/>
                  <a:pt x="3128" y="0"/>
                </a:cubicBezTo>
                <a:close/>
                <a:moveTo>
                  <a:pt x="3176" y="0"/>
                </a:moveTo>
                <a:lnTo>
                  <a:pt x="3192" y="0"/>
                </a:lnTo>
                <a:cubicBezTo>
                  <a:pt x="3197" y="0"/>
                  <a:pt x="3200" y="4"/>
                  <a:pt x="3200" y="8"/>
                </a:cubicBezTo>
                <a:cubicBezTo>
                  <a:pt x="3200" y="13"/>
                  <a:pt x="3197" y="16"/>
                  <a:pt x="3192" y="16"/>
                </a:cubicBezTo>
                <a:lnTo>
                  <a:pt x="3176" y="16"/>
                </a:lnTo>
                <a:cubicBezTo>
                  <a:pt x="3172" y="16"/>
                  <a:pt x="3168" y="13"/>
                  <a:pt x="3168" y="8"/>
                </a:cubicBezTo>
                <a:cubicBezTo>
                  <a:pt x="3168" y="4"/>
                  <a:pt x="3172" y="0"/>
                  <a:pt x="3176" y="0"/>
                </a:cubicBezTo>
                <a:close/>
                <a:moveTo>
                  <a:pt x="3224" y="0"/>
                </a:moveTo>
                <a:lnTo>
                  <a:pt x="3240" y="0"/>
                </a:lnTo>
                <a:cubicBezTo>
                  <a:pt x="3245" y="0"/>
                  <a:pt x="3248" y="4"/>
                  <a:pt x="3248" y="8"/>
                </a:cubicBezTo>
                <a:cubicBezTo>
                  <a:pt x="3248" y="13"/>
                  <a:pt x="3245" y="16"/>
                  <a:pt x="3240" y="16"/>
                </a:cubicBezTo>
                <a:lnTo>
                  <a:pt x="3224" y="16"/>
                </a:lnTo>
                <a:cubicBezTo>
                  <a:pt x="3220" y="16"/>
                  <a:pt x="3216" y="13"/>
                  <a:pt x="3216" y="8"/>
                </a:cubicBezTo>
                <a:cubicBezTo>
                  <a:pt x="3216" y="4"/>
                  <a:pt x="3220" y="0"/>
                  <a:pt x="3224" y="0"/>
                </a:cubicBezTo>
                <a:close/>
                <a:moveTo>
                  <a:pt x="3272" y="0"/>
                </a:moveTo>
                <a:lnTo>
                  <a:pt x="3288" y="0"/>
                </a:lnTo>
                <a:cubicBezTo>
                  <a:pt x="3293" y="0"/>
                  <a:pt x="3296" y="4"/>
                  <a:pt x="3296" y="8"/>
                </a:cubicBezTo>
                <a:cubicBezTo>
                  <a:pt x="3296" y="13"/>
                  <a:pt x="3293" y="16"/>
                  <a:pt x="3288" y="16"/>
                </a:cubicBezTo>
                <a:lnTo>
                  <a:pt x="3272" y="16"/>
                </a:lnTo>
                <a:cubicBezTo>
                  <a:pt x="3268" y="16"/>
                  <a:pt x="3264" y="13"/>
                  <a:pt x="3264" y="8"/>
                </a:cubicBezTo>
                <a:cubicBezTo>
                  <a:pt x="3264" y="4"/>
                  <a:pt x="3268" y="0"/>
                  <a:pt x="3272" y="0"/>
                </a:cubicBezTo>
                <a:close/>
                <a:moveTo>
                  <a:pt x="3320" y="0"/>
                </a:moveTo>
                <a:lnTo>
                  <a:pt x="3336" y="0"/>
                </a:lnTo>
                <a:cubicBezTo>
                  <a:pt x="3341" y="0"/>
                  <a:pt x="3344" y="4"/>
                  <a:pt x="3344" y="8"/>
                </a:cubicBezTo>
                <a:cubicBezTo>
                  <a:pt x="3344" y="13"/>
                  <a:pt x="3341" y="16"/>
                  <a:pt x="3336" y="16"/>
                </a:cubicBezTo>
                <a:lnTo>
                  <a:pt x="3320" y="16"/>
                </a:lnTo>
                <a:cubicBezTo>
                  <a:pt x="3316" y="16"/>
                  <a:pt x="3312" y="13"/>
                  <a:pt x="3312" y="8"/>
                </a:cubicBezTo>
                <a:cubicBezTo>
                  <a:pt x="3312" y="4"/>
                  <a:pt x="3316" y="0"/>
                  <a:pt x="3320" y="0"/>
                </a:cubicBezTo>
                <a:close/>
                <a:moveTo>
                  <a:pt x="3368" y="0"/>
                </a:moveTo>
                <a:lnTo>
                  <a:pt x="3384" y="0"/>
                </a:lnTo>
                <a:cubicBezTo>
                  <a:pt x="3389" y="0"/>
                  <a:pt x="3392" y="4"/>
                  <a:pt x="3392" y="8"/>
                </a:cubicBezTo>
                <a:cubicBezTo>
                  <a:pt x="3392" y="13"/>
                  <a:pt x="3389" y="16"/>
                  <a:pt x="3384" y="16"/>
                </a:cubicBezTo>
                <a:lnTo>
                  <a:pt x="3368" y="16"/>
                </a:lnTo>
                <a:cubicBezTo>
                  <a:pt x="3364" y="16"/>
                  <a:pt x="3360" y="13"/>
                  <a:pt x="3360" y="8"/>
                </a:cubicBezTo>
                <a:cubicBezTo>
                  <a:pt x="3360" y="4"/>
                  <a:pt x="3364" y="0"/>
                  <a:pt x="3368" y="0"/>
                </a:cubicBezTo>
                <a:close/>
                <a:moveTo>
                  <a:pt x="3416" y="0"/>
                </a:moveTo>
                <a:lnTo>
                  <a:pt x="3432" y="0"/>
                </a:lnTo>
                <a:cubicBezTo>
                  <a:pt x="3437" y="0"/>
                  <a:pt x="3440" y="4"/>
                  <a:pt x="3440" y="8"/>
                </a:cubicBezTo>
                <a:cubicBezTo>
                  <a:pt x="3440" y="13"/>
                  <a:pt x="3437" y="16"/>
                  <a:pt x="3432" y="16"/>
                </a:cubicBezTo>
                <a:lnTo>
                  <a:pt x="3416" y="16"/>
                </a:lnTo>
                <a:cubicBezTo>
                  <a:pt x="3412" y="16"/>
                  <a:pt x="3408" y="13"/>
                  <a:pt x="3408" y="8"/>
                </a:cubicBezTo>
                <a:cubicBezTo>
                  <a:pt x="3408" y="4"/>
                  <a:pt x="3412" y="0"/>
                  <a:pt x="3416" y="0"/>
                </a:cubicBezTo>
                <a:close/>
                <a:moveTo>
                  <a:pt x="3464" y="0"/>
                </a:moveTo>
                <a:lnTo>
                  <a:pt x="3480" y="0"/>
                </a:lnTo>
                <a:cubicBezTo>
                  <a:pt x="3485" y="0"/>
                  <a:pt x="3488" y="4"/>
                  <a:pt x="3488" y="8"/>
                </a:cubicBezTo>
                <a:cubicBezTo>
                  <a:pt x="3488" y="13"/>
                  <a:pt x="3485" y="16"/>
                  <a:pt x="3480" y="16"/>
                </a:cubicBezTo>
                <a:lnTo>
                  <a:pt x="3464" y="16"/>
                </a:lnTo>
                <a:cubicBezTo>
                  <a:pt x="3460" y="16"/>
                  <a:pt x="3456" y="13"/>
                  <a:pt x="3456" y="8"/>
                </a:cubicBezTo>
                <a:cubicBezTo>
                  <a:pt x="3456" y="4"/>
                  <a:pt x="3460" y="0"/>
                  <a:pt x="3464" y="0"/>
                </a:cubicBezTo>
                <a:close/>
                <a:moveTo>
                  <a:pt x="3512" y="0"/>
                </a:moveTo>
                <a:lnTo>
                  <a:pt x="3528" y="0"/>
                </a:lnTo>
                <a:cubicBezTo>
                  <a:pt x="3533" y="0"/>
                  <a:pt x="3536" y="4"/>
                  <a:pt x="3536" y="8"/>
                </a:cubicBezTo>
                <a:cubicBezTo>
                  <a:pt x="3536" y="13"/>
                  <a:pt x="3533" y="16"/>
                  <a:pt x="3528" y="16"/>
                </a:cubicBezTo>
                <a:lnTo>
                  <a:pt x="3512" y="16"/>
                </a:lnTo>
                <a:cubicBezTo>
                  <a:pt x="3508" y="16"/>
                  <a:pt x="3504" y="13"/>
                  <a:pt x="3504" y="8"/>
                </a:cubicBezTo>
                <a:cubicBezTo>
                  <a:pt x="3504" y="4"/>
                  <a:pt x="3508" y="0"/>
                  <a:pt x="3512" y="0"/>
                </a:cubicBezTo>
                <a:close/>
                <a:moveTo>
                  <a:pt x="3560" y="0"/>
                </a:moveTo>
                <a:lnTo>
                  <a:pt x="3576" y="0"/>
                </a:lnTo>
                <a:cubicBezTo>
                  <a:pt x="3581" y="0"/>
                  <a:pt x="3584" y="4"/>
                  <a:pt x="3584" y="8"/>
                </a:cubicBezTo>
                <a:cubicBezTo>
                  <a:pt x="3584" y="13"/>
                  <a:pt x="3581" y="16"/>
                  <a:pt x="3576" y="16"/>
                </a:cubicBezTo>
                <a:lnTo>
                  <a:pt x="3560" y="16"/>
                </a:lnTo>
                <a:cubicBezTo>
                  <a:pt x="3556" y="16"/>
                  <a:pt x="3552" y="13"/>
                  <a:pt x="3552" y="8"/>
                </a:cubicBezTo>
                <a:cubicBezTo>
                  <a:pt x="3552" y="4"/>
                  <a:pt x="3556" y="0"/>
                  <a:pt x="3560" y="0"/>
                </a:cubicBezTo>
                <a:close/>
                <a:moveTo>
                  <a:pt x="3608" y="0"/>
                </a:moveTo>
                <a:lnTo>
                  <a:pt x="3624" y="0"/>
                </a:lnTo>
                <a:cubicBezTo>
                  <a:pt x="3629" y="0"/>
                  <a:pt x="3632" y="4"/>
                  <a:pt x="3632" y="8"/>
                </a:cubicBezTo>
                <a:cubicBezTo>
                  <a:pt x="3632" y="13"/>
                  <a:pt x="3629" y="16"/>
                  <a:pt x="3624" y="16"/>
                </a:cubicBezTo>
                <a:lnTo>
                  <a:pt x="3608" y="16"/>
                </a:lnTo>
                <a:cubicBezTo>
                  <a:pt x="3604" y="16"/>
                  <a:pt x="3600" y="13"/>
                  <a:pt x="3600" y="8"/>
                </a:cubicBezTo>
                <a:cubicBezTo>
                  <a:pt x="3600" y="4"/>
                  <a:pt x="3604" y="0"/>
                  <a:pt x="3608" y="0"/>
                </a:cubicBezTo>
                <a:close/>
                <a:moveTo>
                  <a:pt x="3656" y="0"/>
                </a:moveTo>
                <a:lnTo>
                  <a:pt x="3672" y="0"/>
                </a:lnTo>
                <a:cubicBezTo>
                  <a:pt x="3677" y="0"/>
                  <a:pt x="3680" y="4"/>
                  <a:pt x="3680" y="8"/>
                </a:cubicBezTo>
                <a:cubicBezTo>
                  <a:pt x="3680" y="13"/>
                  <a:pt x="3677" y="16"/>
                  <a:pt x="3672" y="16"/>
                </a:cubicBezTo>
                <a:lnTo>
                  <a:pt x="3656" y="16"/>
                </a:lnTo>
                <a:cubicBezTo>
                  <a:pt x="3652" y="16"/>
                  <a:pt x="3648" y="13"/>
                  <a:pt x="3648" y="8"/>
                </a:cubicBezTo>
                <a:cubicBezTo>
                  <a:pt x="3648" y="4"/>
                  <a:pt x="3652" y="0"/>
                  <a:pt x="3656" y="0"/>
                </a:cubicBezTo>
                <a:close/>
                <a:moveTo>
                  <a:pt x="3704" y="0"/>
                </a:moveTo>
                <a:lnTo>
                  <a:pt x="3720" y="0"/>
                </a:lnTo>
                <a:cubicBezTo>
                  <a:pt x="3725" y="0"/>
                  <a:pt x="3728" y="4"/>
                  <a:pt x="3728" y="8"/>
                </a:cubicBezTo>
                <a:cubicBezTo>
                  <a:pt x="3728" y="13"/>
                  <a:pt x="3725" y="16"/>
                  <a:pt x="3720" y="16"/>
                </a:cubicBezTo>
                <a:lnTo>
                  <a:pt x="3704" y="16"/>
                </a:lnTo>
                <a:cubicBezTo>
                  <a:pt x="3700" y="16"/>
                  <a:pt x="3696" y="13"/>
                  <a:pt x="3696" y="8"/>
                </a:cubicBezTo>
                <a:cubicBezTo>
                  <a:pt x="3696" y="4"/>
                  <a:pt x="3700" y="0"/>
                  <a:pt x="3704" y="0"/>
                </a:cubicBezTo>
                <a:close/>
                <a:moveTo>
                  <a:pt x="3752" y="0"/>
                </a:moveTo>
                <a:lnTo>
                  <a:pt x="3768" y="0"/>
                </a:lnTo>
                <a:cubicBezTo>
                  <a:pt x="3773" y="0"/>
                  <a:pt x="3776" y="4"/>
                  <a:pt x="3776" y="8"/>
                </a:cubicBezTo>
                <a:cubicBezTo>
                  <a:pt x="3776" y="13"/>
                  <a:pt x="3773" y="16"/>
                  <a:pt x="3768" y="16"/>
                </a:cubicBezTo>
                <a:lnTo>
                  <a:pt x="3752" y="16"/>
                </a:lnTo>
                <a:cubicBezTo>
                  <a:pt x="3748" y="16"/>
                  <a:pt x="3744" y="13"/>
                  <a:pt x="3744" y="8"/>
                </a:cubicBezTo>
                <a:cubicBezTo>
                  <a:pt x="3744" y="4"/>
                  <a:pt x="3748" y="0"/>
                  <a:pt x="3752" y="0"/>
                </a:cubicBezTo>
                <a:close/>
                <a:moveTo>
                  <a:pt x="3800" y="0"/>
                </a:moveTo>
                <a:lnTo>
                  <a:pt x="3816" y="0"/>
                </a:lnTo>
                <a:cubicBezTo>
                  <a:pt x="3821" y="0"/>
                  <a:pt x="3824" y="4"/>
                  <a:pt x="3824" y="8"/>
                </a:cubicBezTo>
                <a:cubicBezTo>
                  <a:pt x="3824" y="13"/>
                  <a:pt x="3821" y="16"/>
                  <a:pt x="3816" y="16"/>
                </a:cubicBezTo>
                <a:lnTo>
                  <a:pt x="3800" y="16"/>
                </a:lnTo>
                <a:cubicBezTo>
                  <a:pt x="3796" y="16"/>
                  <a:pt x="3792" y="13"/>
                  <a:pt x="3792" y="8"/>
                </a:cubicBezTo>
                <a:cubicBezTo>
                  <a:pt x="3792" y="4"/>
                  <a:pt x="3796" y="0"/>
                  <a:pt x="3800" y="0"/>
                </a:cubicBezTo>
                <a:close/>
                <a:moveTo>
                  <a:pt x="3848" y="0"/>
                </a:moveTo>
                <a:lnTo>
                  <a:pt x="3864" y="0"/>
                </a:lnTo>
                <a:cubicBezTo>
                  <a:pt x="3869" y="0"/>
                  <a:pt x="3872" y="4"/>
                  <a:pt x="3872" y="8"/>
                </a:cubicBezTo>
                <a:cubicBezTo>
                  <a:pt x="3872" y="13"/>
                  <a:pt x="3869" y="16"/>
                  <a:pt x="3864" y="16"/>
                </a:cubicBezTo>
                <a:lnTo>
                  <a:pt x="3848" y="16"/>
                </a:lnTo>
                <a:cubicBezTo>
                  <a:pt x="3844" y="16"/>
                  <a:pt x="3840" y="13"/>
                  <a:pt x="3840" y="8"/>
                </a:cubicBezTo>
                <a:cubicBezTo>
                  <a:pt x="3840" y="4"/>
                  <a:pt x="3844" y="0"/>
                  <a:pt x="3848" y="0"/>
                </a:cubicBezTo>
                <a:close/>
                <a:moveTo>
                  <a:pt x="3896" y="0"/>
                </a:moveTo>
                <a:lnTo>
                  <a:pt x="3912" y="0"/>
                </a:lnTo>
                <a:cubicBezTo>
                  <a:pt x="3917" y="0"/>
                  <a:pt x="3920" y="4"/>
                  <a:pt x="3920" y="8"/>
                </a:cubicBezTo>
                <a:cubicBezTo>
                  <a:pt x="3920" y="13"/>
                  <a:pt x="3917" y="16"/>
                  <a:pt x="3912" y="16"/>
                </a:cubicBezTo>
                <a:lnTo>
                  <a:pt x="3896" y="16"/>
                </a:lnTo>
                <a:cubicBezTo>
                  <a:pt x="3892" y="16"/>
                  <a:pt x="3888" y="13"/>
                  <a:pt x="3888" y="8"/>
                </a:cubicBezTo>
                <a:cubicBezTo>
                  <a:pt x="3888" y="4"/>
                  <a:pt x="3892" y="0"/>
                  <a:pt x="3896" y="0"/>
                </a:cubicBezTo>
                <a:close/>
                <a:moveTo>
                  <a:pt x="3944" y="0"/>
                </a:moveTo>
                <a:lnTo>
                  <a:pt x="3960" y="0"/>
                </a:lnTo>
                <a:cubicBezTo>
                  <a:pt x="3965" y="0"/>
                  <a:pt x="3968" y="4"/>
                  <a:pt x="3968" y="8"/>
                </a:cubicBezTo>
                <a:cubicBezTo>
                  <a:pt x="3968" y="13"/>
                  <a:pt x="3965" y="16"/>
                  <a:pt x="3960" y="16"/>
                </a:cubicBezTo>
                <a:lnTo>
                  <a:pt x="3944" y="16"/>
                </a:lnTo>
                <a:cubicBezTo>
                  <a:pt x="3940" y="16"/>
                  <a:pt x="3936" y="13"/>
                  <a:pt x="3936" y="8"/>
                </a:cubicBezTo>
                <a:cubicBezTo>
                  <a:pt x="3936" y="4"/>
                  <a:pt x="3940" y="0"/>
                  <a:pt x="3944" y="0"/>
                </a:cubicBezTo>
                <a:close/>
                <a:moveTo>
                  <a:pt x="3992" y="0"/>
                </a:moveTo>
                <a:lnTo>
                  <a:pt x="4008" y="0"/>
                </a:lnTo>
                <a:cubicBezTo>
                  <a:pt x="4013" y="0"/>
                  <a:pt x="4016" y="4"/>
                  <a:pt x="4016" y="8"/>
                </a:cubicBezTo>
                <a:cubicBezTo>
                  <a:pt x="4016" y="13"/>
                  <a:pt x="4013" y="16"/>
                  <a:pt x="4008" y="16"/>
                </a:cubicBezTo>
                <a:lnTo>
                  <a:pt x="3992" y="16"/>
                </a:lnTo>
                <a:cubicBezTo>
                  <a:pt x="3988" y="16"/>
                  <a:pt x="3984" y="13"/>
                  <a:pt x="3984" y="8"/>
                </a:cubicBezTo>
                <a:cubicBezTo>
                  <a:pt x="3984" y="4"/>
                  <a:pt x="3988" y="0"/>
                  <a:pt x="3992" y="0"/>
                </a:cubicBezTo>
                <a:close/>
                <a:moveTo>
                  <a:pt x="4040" y="0"/>
                </a:moveTo>
                <a:lnTo>
                  <a:pt x="4056" y="0"/>
                </a:lnTo>
                <a:cubicBezTo>
                  <a:pt x="4061" y="0"/>
                  <a:pt x="4064" y="4"/>
                  <a:pt x="4064" y="8"/>
                </a:cubicBezTo>
                <a:cubicBezTo>
                  <a:pt x="4064" y="13"/>
                  <a:pt x="4061" y="16"/>
                  <a:pt x="4056" y="16"/>
                </a:cubicBezTo>
                <a:lnTo>
                  <a:pt x="4040" y="16"/>
                </a:lnTo>
                <a:cubicBezTo>
                  <a:pt x="4036" y="16"/>
                  <a:pt x="4032" y="13"/>
                  <a:pt x="4032" y="8"/>
                </a:cubicBezTo>
                <a:cubicBezTo>
                  <a:pt x="4032" y="4"/>
                  <a:pt x="4036" y="0"/>
                  <a:pt x="4040" y="0"/>
                </a:cubicBezTo>
                <a:close/>
                <a:moveTo>
                  <a:pt x="4088" y="0"/>
                </a:moveTo>
                <a:lnTo>
                  <a:pt x="4104" y="0"/>
                </a:lnTo>
                <a:cubicBezTo>
                  <a:pt x="4109" y="0"/>
                  <a:pt x="4112" y="4"/>
                  <a:pt x="4112" y="8"/>
                </a:cubicBezTo>
                <a:cubicBezTo>
                  <a:pt x="4112" y="13"/>
                  <a:pt x="4109" y="16"/>
                  <a:pt x="4104" y="16"/>
                </a:cubicBezTo>
                <a:lnTo>
                  <a:pt x="4088" y="16"/>
                </a:lnTo>
                <a:cubicBezTo>
                  <a:pt x="4084" y="16"/>
                  <a:pt x="4080" y="13"/>
                  <a:pt x="4080" y="8"/>
                </a:cubicBezTo>
                <a:cubicBezTo>
                  <a:pt x="4080" y="4"/>
                  <a:pt x="4084" y="0"/>
                  <a:pt x="4088" y="0"/>
                </a:cubicBezTo>
                <a:close/>
                <a:moveTo>
                  <a:pt x="4136" y="0"/>
                </a:moveTo>
                <a:lnTo>
                  <a:pt x="4152" y="0"/>
                </a:lnTo>
                <a:cubicBezTo>
                  <a:pt x="4157" y="0"/>
                  <a:pt x="4160" y="4"/>
                  <a:pt x="4160" y="8"/>
                </a:cubicBezTo>
                <a:cubicBezTo>
                  <a:pt x="4160" y="13"/>
                  <a:pt x="4157" y="16"/>
                  <a:pt x="4152" y="16"/>
                </a:cubicBezTo>
                <a:lnTo>
                  <a:pt x="4136" y="16"/>
                </a:lnTo>
                <a:cubicBezTo>
                  <a:pt x="4132" y="16"/>
                  <a:pt x="4128" y="13"/>
                  <a:pt x="4128" y="8"/>
                </a:cubicBezTo>
                <a:cubicBezTo>
                  <a:pt x="4128" y="4"/>
                  <a:pt x="4132" y="0"/>
                  <a:pt x="4136" y="0"/>
                </a:cubicBezTo>
                <a:close/>
                <a:moveTo>
                  <a:pt x="4184" y="0"/>
                </a:moveTo>
                <a:lnTo>
                  <a:pt x="4200" y="0"/>
                </a:lnTo>
                <a:cubicBezTo>
                  <a:pt x="4205" y="0"/>
                  <a:pt x="4208" y="4"/>
                  <a:pt x="4208" y="8"/>
                </a:cubicBezTo>
                <a:cubicBezTo>
                  <a:pt x="4208" y="13"/>
                  <a:pt x="4205" y="16"/>
                  <a:pt x="4200" y="16"/>
                </a:cubicBezTo>
                <a:lnTo>
                  <a:pt x="4184" y="16"/>
                </a:lnTo>
                <a:cubicBezTo>
                  <a:pt x="4180" y="16"/>
                  <a:pt x="4176" y="13"/>
                  <a:pt x="4176" y="8"/>
                </a:cubicBezTo>
                <a:cubicBezTo>
                  <a:pt x="4176" y="4"/>
                  <a:pt x="4180" y="0"/>
                  <a:pt x="4184" y="0"/>
                </a:cubicBezTo>
                <a:close/>
                <a:moveTo>
                  <a:pt x="4232" y="0"/>
                </a:moveTo>
                <a:lnTo>
                  <a:pt x="4248" y="0"/>
                </a:lnTo>
                <a:cubicBezTo>
                  <a:pt x="4253" y="0"/>
                  <a:pt x="4256" y="4"/>
                  <a:pt x="4256" y="8"/>
                </a:cubicBezTo>
                <a:cubicBezTo>
                  <a:pt x="4256" y="13"/>
                  <a:pt x="4253" y="16"/>
                  <a:pt x="4248" y="16"/>
                </a:cubicBezTo>
                <a:lnTo>
                  <a:pt x="4232" y="16"/>
                </a:lnTo>
                <a:cubicBezTo>
                  <a:pt x="4228" y="16"/>
                  <a:pt x="4224" y="13"/>
                  <a:pt x="4224" y="8"/>
                </a:cubicBezTo>
                <a:cubicBezTo>
                  <a:pt x="4224" y="4"/>
                  <a:pt x="4228" y="0"/>
                  <a:pt x="4232" y="0"/>
                </a:cubicBezTo>
                <a:close/>
                <a:moveTo>
                  <a:pt x="4280" y="0"/>
                </a:moveTo>
                <a:lnTo>
                  <a:pt x="4296" y="0"/>
                </a:lnTo>
                <a:cubicBezTo>
                  <a:pt x="4301" y="0"/>
                  <a:pt x="4304" y="4"/>
                  <a:pt x="4304" y="8"/>
                </a:cubicBezTo>
                <a:cubicBezTo>
                  <a:pt x="4304" y="13"/>
                  <a:pt x="4301" y="16"/>
                  <a:pt x="4296" y="16"/>
                </a:cubicBezTo>
                <a:lnTo>
                  <a:pt x="4280" y="16"/>
                </a:lnTo>
                <a:cubicBezTo>
                  <a:pt x="4276" y="16"/>
                  <a:pt x="4272" y="13"/>
                  <a:pt x="4272" y="8"/>
                </a:cubicBezTo>
                <a:cubicBezTo>
                  <a:pt x="4272" y="4"/>
                  <a:pt x="4276" y="0"/>
                  <a:pt x="4280" y="0"/>
                </a:cubicBezTo>
                <a:close/>
                <a:moveTo>
                  <a:pt x="4328" y="0"/>
                </a:moveTo>
                <a:lnTo>
                  <a:pt x="4344" y="0"/>
                </a:lnTo>
                <a:cubicBezTo>
                  <a:pt x="4349" y="0"/>
                  <a:pt x="4352" y="4"/>
                  <a:pt x="4352" y="8"/>
                </a:cubicBezTo>
                <a:cubicBezTo>
                  <a:pt x="4352" y="13"/>
                  <a:pt x="4349" y="16"/>
                  <a:pt x="4344" y="16"/>
                </a:cubicBezTo>
                <a:lnTo>
                  <a:pt x="4328" y="16"/>
                </a:lnTo>
                <a:cubicBezTo>
                  <a:pt x="4324" y="16"/>
                  <a:pt x="4320" y="13"/>
                  <a:pt x="4320" y="8"/>
                </a:cubicBezTo>
                <a:cubicBezTo>
                  <a:pt x="4320" y="4"/>
                  <a:pt x="4324" y="0"/>
                  <a:pt x="4328" y="0"/>
                </a:cubicBezTo>
                <a:close/>
                <a:moveTo>
                  <a:pt x="4376" y="0"/>
                </a:moveTo>
                <a:lnTo>
                  <a:pt x="4392" y="0"/>
                </a:lnTo>
                <a:cubicBezTo>
                  <a:pt x="4397" y="0"/>
                  <a:pt x="4400" y="4"/>
                  <a:pt x="4400" y="8"/>
                </a:cubicBezTo>
                <a:cubicBezTo>
                  <a:pt x="4400" y="13"/>
                  <a:pt x="4397" y="16"/>
                  <a:pt x="4392" y="16"/>
                </a:cubicBezTo>
                <a:lnTo>
                  <a:pt x="4376" y="16"/>
                </a:lnTo>
                <a:cubicBezTo>
                  <a:pt x="4372" y="16"/>
                  <a:pt x="4368" y="13"/>
                  <a:pt x="4368" y="8"/>
                </a:cubicBezTo>
                <a:cubicBezTo>
                  <a:pt x="4368" y="4"/>
                  <a:pt x="4372" y="0"/>
                  <a:pt x="4376" y="0"/>
                </a:cubicBezTo>
                <a:close/>
                <a:moveTo>
                  <a:pt x="4424" y="0"/>
                </a:moveTo>
                <a:lnTo>
                  <a:pt x="4440" y="0"/>
                </a:lnTo>
                <a:cubicBezTo>
                  <a:pt x="4445" y="0"/>
                  <a:pt x="4448" y="4"/>
                  <a:pt x="4448" y="8"/>
                </a:cubicBezTo>
                <a:cubicBezTo>
                  <a:pt x="4448" y="13"/>
                  <a:pt x="4445" y="16"/>
                  <a:pt x="4440" y="16"/>
                </a:cubicBezTo>
                <a:lnTo>
                  <a:pt x="4424" y="16"/>
                </a:lnTo>
                <a:cubicBezTo>
                  <a:pt x="4420" y="16"/>
                  <a:pt x="4416" y="13"/>
                  <a:pt x="4416" y="8"/>
                </a:cubicBezTo>
                <a:cubicBezTo>
                  <a:pt x="4416" y="4"/>
                  <a:pt x="4420" y="0"/>
                  <a:pt x="4424" y="0"/>
                </a:cubicBezTo>
                <a:close/>
                <a:moveTo>
                  <a:pt x="4472" y="0"/>
                </a:moveTo>
                <a:lnTo>
                  <a:pt x="4488" y="0"/>
                </a:lnTo>
                <a:cubicBezTo>
                  <a:pt x="4493" y="0"/>
                  <a:pt x="4496" y="4"/>
                  <a:pt x="4496" y="8"/>
                </a:cubicBezTo>
                <a:cubicBezTo>
                  <a:pt x="4496" y="13"/>
                  <a:pt x="4493" y="16"/>
                  <a:pt x="4488" y="16"/>
                </a:cubicBezTo>
                <a:lnTo>
                  <a:pt x="4472" y="16"/>
                </a:lnTo>
                <a:cubicBezTo>
                  <a:pt x="4468" y="16"/>
                  <a:pt x="4464" y="13"/>
                  <a:pt x="4464" y="8"/>
                </a:cubicBezTo>
                <a:cubicBezTo>
                  <a:pt x="4464" y="4"/>
                  <a:pt x="4468" y="0"/>
                  <a:pt x="4472" y="0"/>
                </a:cubicBezTo>
                <a:close/>
                <a:moveTo>
                  <a:pt x="4520" y="0"/>
                </a:moveTo>
                <a:lnTo>
                  <a:pt x="4536" y="0"/>
                </a:lnTo>
                <a:cubicBezTo>
                  <a:pt x="4541" y="0"/>
                  <a:pt x="4544" y="4"/>
                  <a:pt x="4544" y="8"/>
                </a:cubicBezTo>
                <a:cubicBezTo>
                  <a:pt x="4544" y="13"/>
                  <a:pt x="4541" y="16"/>
                  <a:pt x="4536" y="16"/>
                </a:cubicBezTo>
                <a:lnTo>
                  <a:pt x="4520" y="16"/>
                </a:lnTo>
                <a:cubicBezTo>
                  <a:pt x="4516" y="16"/>
                  <a:pt x="4512" y="13"/>
                  <a:pt x="4512" y="8"/>
                </a:cubicBezTo>
                <a:cubicBezTo>
                  <a:pt x="4512" y="4"/>
                  <a:pt x="4516" y="0"/>
                  <a:pt x="4520" y="0"/>
                </a:cubicBezTo>
                <a:close/>
                <a:moveTo>
                  <a:pt x="4568" y="0"/>
                </a:moveTo>
                <a:lnTo>
                  <a:pt x="4584" y="0"/>
                </a:lnTo>
                <a:cubicBezTo>
                  <a:pt x="4589" y="0"/>
                  <a:pt x="4592" y="4"/>
                  <a:pt x="4592" y="8"/>
                </a:cubicBezTo>
                <a:cubicBezTo>
                  <a:pt x="4592" y="13"/>
                  <a:pt x="4589" y="16"/>
                  <a:pt x="4584" y="16"/>
                </a:cubicBezTo>
                <a:lnTo>
                  <a:pt x="4568" y="16"/>
                </a:lnTo>
                <a:cubicBezTo>
                  <a:pt x="4564" y="16"/>
                  <a:pt x="4560" y="13"/>
                  <a:pt x="4560" y="8"/>
                </a:cubicBezTo>
                <a:cubicBezTo>
                  <a:pt x="4560" y="4"/>
                  <a:pt x="4564" y="0"/>
                  <a:pt x="4568" y="0"/>
                </a:cubicBezTo>
                <a:close/>
                <a:moveTo>
                  <a:pt x="4616" y="0"/>
                </a:moveTo>
                <a:lnTo>
                  <a:pt x="4632" y="0"/>
                </a:lnTo>
                <a:cubicBezTo>
                  <a:pt x="4637" y="0"/>
                  <a:pt x="4640" y="4"/>
                  <a:pt x="4640" y="8"/>
                </a:cubicBezTo>
                <a:cubicBezTo>
                  <a:pt x="4640" y="13"/>
                  <a:pt x="4637" y="16"/>
                  <a:pt x="4632" y="16"/>
                </a:cubicBezTo>
                <a:lnTo>
                  <a:pt x="4616" y="16"/>
                </a:lnTo>
                <a:cubicBezTo>
                  <a:pt x="4612" y="16"/>
                  <a:pt x="4608" y="13"/>
                  <a:pt x="4608" y="8"/>
                </a:cubicBezTo>
                <a:cubicBezTo>
                  <a:pt x="4608" y="4"/>
                  <a:pt x="4612" y="0"/>
                  <a:pt x="4616" y="0"/>
                </a:cubicBezTo>
                <a:close/>
                <a:moveTo>
                  <a:pt x="4664" y="0"/>
                </a:moveTo>
                <a:lnTo>
                  <a:pt x="4680" y="0"/>
                </a:lnTo>
                <a:cubicBezTo>
                  <a:pt x="4685" y="0"/>
                  <a:pt x="4688" y="4"/>
                  <a:pt x="4688" y="8"/>
                </a:cubicBezTo>
                <a:cubicBezTo>
                  <a:pt x="4688" y="13"/>
                  <a:pt x="4685" y="16"/>
                  <a:pt x="4680" y="16"/>
                </a:cubicBezTo>
                <a:lnTo>
                  <a:pt x="4664" y="16"/>
                </a:lnTo>
                <a:cubicBezTo>
                  <a:pt x="4660" y="16"/>
                  <a:pt x="4656" y="13"/>
                  <a:pt x="4656" y="8"/>
                </a:cubicBezTo>
                <a:cubicBezTo>
                  <a:pt x="4656" y="4"/>
                  <a:pt x="4660" y="0"/>
                  <a:pt x="4664" y="0"/>
                </a:cubicBezTo>
                <a:close/>
                <a:moveTo>
                  <a:pt x="4712" y="0"/>
                </a:moveTo>
                <a:lnTo>
                  <a:pt x="4728" y="0"/>
                </a:lnTo>
                <a:cubicBezTo>
                  <a:pt x="4733" y="0"/>
                  <a:pt x="4736" y="4"/>
                  <a:pt x="4736" y="8"/>
                </a:cubicBezTo>
                <a:cubicBezTo>
                  <a:pt x="4736" y="13"/>
                  <a:pt x="4733" y="16"/>
                  <a:pt x="4728" y="16"/>
                </a:cubicBezTo>
                <a:lnTo>
                  <a:pt x="4712" y="16"/>
                </a:lnTo>
                <a:cubicBezTo>
                  <a:pt x="4708" y="16"/>
                  <a:pt x="4704" y="13"/>
                  <a:pt x="4704" y="8"/>
                </a:cubicBezTo>
                <a:cubicBezTo>
                  <a:pt x="4704" y="4"/>
                  <a:pt x="4708" y="0"/>
                  <a:pt x="4712" y="0"/>
                </a:cubicBezTo>
                <a:close/>
                <a:moveTo>
                  <a:pt x="4760" y="0"/>
                </a:moveTo>
                <a:lnTo>
                  <a:pt x="4776" y="0"/>
                </a:lnTo>
                <a:cubicBezTo>
                  <a:pt x="4781" y="0"/>
                  <a:pt x="4784" y="4"/>
                  <a:pt x="4784" y="8"/>
                </a:cubicBezTo>
                <a:cubicBezTo>
                  <a:pt x="4784" y="13"/>
                  <a:pt x="4781" y="16"/>
                  <a:pt x="4776" y="16"/>
                </a:cubicBezTo>
                <a:lnTo>
                  <a:pt x="4760" y="16"/>
                </a:lnTo>
                <a:cubicBezTo>
                  <a:pt x="4756" y="16"/>
                  <a:pt x="4752" y="13"/>
                  <a:pt x="4752" y="8"/>
                </a:cubicBezTo>
                <a:cubicBezTo>
                  <a:pt x="4752" y="4"/>
                  <a:pt x="4756" y="0"/>
                  <a:pt x="4760" y="0"/>
                </a:cubicBezTo>
                <a:close/>
                <a:moveTo>
                  <a:pt x="4808" y="0"/>
                </a:moveTo>
                <a:lnTo>
                  <a:pt x="4824" y="0"/>
                </a:lnTo>
                <a:cubicBezTo>
                  <a:pt x="4829" y="0"/>
                  <a:pt x="4832" y="4"/>
                  <a:pt x="4832" y="8"/>
                </a:cubicBezTo>
                <a:cubicBezTo>
                  <a:pt x="4832" y="13"/>
                  <a:pt x="4829" y="16"/>
                  <a:pt x="4824" y="16"/>
                </a:cubicBezTo>
                <a:lnTo>
                  <a:pt x="4808" y="16"/>
                </a:lnTo>
                <a:cubicBezTo>
                  <a:pt x="4804" y="16"/>
                  <a:pt x="4800" y="13"/>
                  <a:pt x="4800" y="8"/>
                </a:cubicBezTo>
                <a:cubicBezTo>
                  <a:pt x="4800" y="4"/>
                  <a:pt x="4804" y="0"/>
                  <a:pt x="4808" y="0"/>
                </a:cubicBezTo>
                <a:close/>
                <a:moveTo>
                  <a:pt x="4856" y="0"/>
                </a:moveTo>
                <a:lnTo>
                  <a:pt x="4872" y="0"/>
                </a:lnTo>
                <a:cubicBezTo>
                  <a:pt x="4877" y="0"/>
                  <a:pt x="4880" y="4"/>
                  <a:pt x="4880" y="8"/>
                </a:cubicBezTo>
                <a:cubicBezTo>
                  <a:pt x="4880" y="13"/>
                  <a:pt x="4877" y="16"/>
                  <a:pt x="4872" y="16"/>
                </a:cubicBezTo>
                <a:lnTo>
                  <a:pt x="4856" y="16"/>
                </a:lnTo>
                <a:cubicBezTo>
                  <a:pt x="4852" y="16"/>
                  <a:pt x="4848" y="13"/>
                  <a:pt x="4848" y="8"/>
                </a:cubicBezTo>
                <a:cubicBezTo>
                  <a:pt x="4848" y="4"/>
                  <a:pt x="4852" y="0"/>
                  <a:pt x="4856" y="0"/>
                </a:cubicBezTo>
                <a:close/>
                <a:moveTo>
                  <a:pt x="4904" y="0"/>
                </a:moveTo>
                <a:lnTo>
                  <a:pt x="4920" y="0"/>
                </a:lnTo>
                <a:cubicBezTo>
                  <a:pt x="4925" y="0"/>
                  <a:pt x="4928" y="4"/>
                  <a:pt x="4928" y="8"/>
                </a:cubicBezTo>
                <a:cubicBezTo>
                  <a:pt x="4928" y="13"/>
                  <a:pt x="4925" y="16"/>
                  <a:pt x="4920" y="16"/>
                </a:cubicBezTo>
                <a:lnTo>
                  <a:pt x="4904" y="16"/>
                </a:lnTo>
                <a:cubicBezTo>
                  <a:pt x="4900" y="16"/>
                  <a:pt x="4896" y="13"/>
                  <a:pt x="4896" y="8"/>
                </a:cubicBezTo>
                <a:cubicBezTo>
                  <a:pt x="4896" y="4"/>
                  <a:pt x="4900" y="0"/>
                  <a:pt x="4904" y="0"/>
                </a:cubicBezTo>
                <a:close/>
                <a:moveTo>
                  <a:pt x="4952" y="0"/>
                </a:moveTo>
                <a:lnTo>
                  <a:pt x="4968" y="0"/>
                </a:lnTo>
                <a:cubicBezTo>
                  <a:pt x="4973" y="0"/>
                  <a:pt x="4976" y="4"/>
                  <a:pt x="4976" y="8"/>
                </a:cubicBezTo>
                <a:cubicBezTo>
                  <a:pt x="4976" y="13"/>
                  <a:pt x="4973" y="16"/>
                  <a:pt x="4968" y="16"/>
                </a:cubicBezTo>
                <a:lnTo>
                  <a:pt x="4952" y="16"/>
                </a:lnTo>
                <a:cubicBezTo>
                  <a:pt x="4948" y="16"/>
                  <a:pt x="4944" y="13"/>
                  <a:pt x="4944" y="8"/>
                </a:cubicBezTo>
                <a:cubicBezTo>
                  <a:pt x="4944" y="4"/>
                  <a:pt x="4948" y="0"/>
                  <a:pt x="4952" y="0"/>
                </a:cubicBezTo>
                <a:close/>
                <a:moveTo>
                  <a:pt x="5000" y="0"/>
                </a:moveTo>
                <a:lnTo>
                  <a:pt x="5016" y="0"/>
                </a:lnTo>
                <a:cubicBezTo>
                  <a:pt x="5021" y="0"/>
                  <a:pt x="5024" y="4"/>
                  <a:pt x="5024" y="8"/>
                </a:cubicBezTo>
                <a:cubicBezTo>
                  <a:pt x="5024" y="13"/>
                  <a:pt x="5021" y="16"/>
                  <a:pt x="5016" y="16"/>
                </a:cubicBezTo>
                <a:lnTo>
                  <a:pt x="5000" y="16"/>
                </a:lnTo>
                <a:cubicBezTo>
                  <a:pt x="4996" y="16"/>
                  <a:pt x="4992" y="13"/>
                  <a:pt x="4992" y="8"/>
                </a:cubicBezTo>
                <a:cubicBezTo>
                  <a:pt x="4992" y="4"/>
                  <a:pt x="4996" y="0"/>
                  <a:pt x="5000" y="0"/>
                </a:cubicBezTo>
                <a:close/>
                <a:moveTo>
                  <a:pt x="5048" y="0"/>
                </a:moveTo>
                <a:lnTo>
                  <a:pt x="5064" y="0"/>
                </a:lnTo>
                <a:cubicBezTo>
                  <a:pt x="5069" y="0"/>
                  <a:pt x="5072" y="4"/>
                  <a:pt x="5072" y="8"/>
                </a:cubicBezTo>
                <a:cubicBezTo>
                  <a:pt x="5072" y="13"/>
                  <a:pt x="5069" y="16"/>
                  <a:pt x="5064" y="16"/>
                </a:cubicBezTo>
                <a:lnTo>
                  <a:pt x="5048" y="16"/>
                </a:lnTo>
                <a:cubicBezTo>
                  <a:pt x="5044" y="16"/>
                  <a:pt x="5040" y="13"/>
                  <a:pt x="5040" y="8"/>
                </a:cubicBezTo>
                <a:cubicBezTo>
                  <a:pt x="5040" y="4"/>
                  <a:pt x="5044" y="0"/>
                  <a:pt x="5048" y="0"/>
                </a:cubicBezTo>
                <a:close/>
                <a:moveTo>
                  <a:pt x="5096" y="0"/>
                </a:moveTo>
                <a:lnTo>
                  <a:pt x="5112" y="0"/>
                </a:lnTo>
                <a:cubicBezTo>
                  <a:pt x="5117" y="0"/>
                  <a:pt x="5120" y="4"/>
                  <a:pt x="5120" y="8"/>
                </a:cubicBezTo>
                <a:cubicBezTo>
                  <a:pt x="5120" y="13"/>
                  <a:pt x="5117" y="16"/>
                  <a:pt x="5112" y="16"/>
                </a:cubicBezTo>
                <a:lnTo>
                  <a:pt x="5096" y="16"/>
                </a:lnTo>
                <a:cubicBezTo>
                  <a:pt x="5092" y="16"/>
                  <a:pt x="5088" y="13"/>
                  <a:pt x="5088" y="8"/>
                </a:cubicBezTo>
                <a:cubicBezTo>
                  <a:pt x="5088" y="4"/>
                  <a:pt x="5092" y="0"/>
                  <a:pt x="5096" y="0"/>
                </a:cubicBezTo>
                <a:close/>
                <a:moveTo>
                  <a:pt x="5144" y="0"/>
                </a:moveTo>
                <a:lnTo>
                  <a:pt x="5160" y="0"/>
                </a:lnTo>
                <a:cubicBezTo>
                  <a:pt x="5165" y="0"/>
                  <a:pt x="5168" y="4"/>
                  <a:pt x="5168" y="8"/>
                </a:cubicBezTo>
                <a:cubicBezTo>
                  <a:pt x="5168" y="13"/>
                  <a:pt x="5165" y="16"/>
                  <a:pt x="5160" y="16"/>
                </a:cubicBezTo>
                <a:lnTo>
                  <a:pt x="5144" y="16"/>
                </a:lnTo>
                <a:cubicBezTo>
                  <a:pt x="5140" y="16"/>
                  <a:pt x="5136" y="13"/>
                  <a:pt x="5136" y="8"/>
                </a:cubicBezTo>
                <a:cubicBezTo>
                  <a:pt x="5136" y="4"/>
                  <a:pt x="5140" y="0"/>
                  <a:pt x="5144" y="0"/>
                </a:cubicBezTo>
                <a:close/>
                <a:moveTo>
                  <a:pt x="5192" y="0"/>
                </a:moveTo>
                <a:lnTo>
                  <a:pt x="5208" y="0"/>
                </a:lnTo>
                <a:cubicBezTo>
                  <a:pt x="5213" y="0"/>
                  <a:pt x="5216" y="4"/>
                  <a:pt x="5216" y="8"/>
                </a:cubicBezTo>
                <a:cubicBezTo>
                  <a:pt x="5216" y="13"/>
                  <a:pt x="5213" y="16"/>
                  <a:pt x="5208" y="16"/>
                </a:cubicBezTo>
                <a:lnTo>
                  <a:pt x="5192" y="16"/>
                </a:lnTo>
                <a:cubicBezTo>
                  <a:pt x="5188" y="16"/>
                  <a:pt x="5184" y="13"/>
                  <a:pt x="5184" y="8"/>
                </a:cubicBezTo>
                <a:cubicBezTo>
                  <a:pt x="5184" y="4"/>
                  <a:pt x="5188" y="0"/>
                  <a:pt x="5192" y="0"/>
                </a:cubicBezTo>
                <a:close/>
                <a:moveTo>
                  <a:pt x="5240" y="0"/>
                </a:moveTo>
                <a:lnTo>
                  <a:pt x="5256" y="0"/>
                </a:lnTo>
                <a:cubicBezTo>
                  <a:pt x="5261" y="0"/>
                  <a:pt x="5264" y="4"/>
                  <a:pt x="5264" y="8"/>
                </a:cubicBezTo>
                <a:cubicBezTo>
                  <a:pt x="5264" y="13"/>
                  <a:pt x="5261" y="16"/>
                  <a:pt x="5256" y="16"/>
                </a:cubicBezTo>
                <a:lnTo>
                  <a:pt x="5240" y="16"/>
                </a:lnTo>
                <a:cubicBezTo>
                  <a:pt x="5236" y="16"/>
                  <a:pt x="5232" y="13"/>
                  <a:pt x="5232" y="8"/>
                </a:cubicBezTo>
                <a:cubicBezTo>
                  <a:pt x="5232" y="4"/>
                  <a:pt x="5236" y="0"/>
                  <a:pt x="5240" y="0"/>
                </a:cubicBezTo>
                <a:close/>
                <a:moveTo>
                  <a:pt x="5288" y="0"/>
                </a:moveTo>
                <a:lnTo>
                  <a:pt x="5304" y="0"/>
                </a:lnTo>
                <a:cubicBezTo>
                  <a:pt x="5309" y="0"/>
                  <a:pt x="5312" y="4"/>
                  <a:pt x="5312" y="8"/>
                </a:cubicBezTo>
                <a:cubicBezTo>
                  <a:pt x="5312" y="13"/>
                  <a:pt x="5309" y="16"/>
                  <a:pt x="5304" y="16"/>
                </a:cubicBezTo>
                <a:lnTo>
                  <a:pt x="5288" y="16"/>
                </a:lnTo>
                <a:cubicBezTo>
                  <a:pt x="5284" y="16"/>
                  <a:pt x="5280" y="13"/>
                  <a:pt x="5280" y="8"/>
                </a:cubicBezTo>
                <a:cubicBezTo>
                  <a:pt x="5280" y="4"/>
                  <a:pt x="5284" y="0"/>
                  <a:pt x="5288" y="0"/>
                </a:cubicBezTo>
                <a:close/>
              </a:path>
            </a:pathLst>
          </a:custGeom>
          <a:solidFill>
            <a:srgbClr val="FF0000"/>
          </a:solidFill>
          <a:ln w="6350" cap="flat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44" name="Freeform 80">
            <a:extLst>
              <a:ext uri="{FF2B5EF4-FFF2-40B4-BE49-F238E27FC236}">
                <a16:creationId xmlns:a16="http://schemas.microsoft.com/office/drawing/2014/main" id="{942817B5-8A5A-9072-2F34-AE7DE7BC7117}"/>
              </a:ext>
            </a:extLst>
          </p:cNvPr>
          <p:cNvSpPr>
            <a:spLocks noEditPoints="1"/>
          </p:cNvSpPr>
          <p:nvPr/>
        </p:nvSpPr>
        <p:spPr bwMode="auto">
          <a:xfrm>
            <a:off x="774700" y="3055938"/>
            <a:ext cx="2671763" cy="6350"/>
          </a:xfrm>
          <a:custGeom>
            <a:avLst/>
            <a:gdLst/>
            <a:ahLst/>
            <a:cxnLst>
              <a:cxn ang="0">
                <a:pos x="48" y="8"/>
              </a:cxn>
              <a:cxn ang="0">
                <a:pos x="152" y="16"/>
              </a:cxn>
              <a:cxn ang="0">
                <a:pos x="264" y="16"/>
              </a:cxn>
              <a:cxn ang="0">
                <a:pos x="368" y="8"/>
              </a:cxn>
              <a:cxn ang="0">
                <a:pos x="456" y="0"/>
              </a:cxn>
              <a:cxn ang="0">
                <a:pos x="536" y="0"/>
              </a:cxn>
              <a:cxn ang="0">
                <a:pos x="584" y="0"/>
              </a:cxn>
              <a:cxn ang="0">
                <a:pos x="672" y="8"/>
              </a:cxn>
              <a:cxn ang="0">
                <a:pos x="776" y="16"/>
              </a:cxn>
              <a:cxn ang="0">
                <a:pos x="888" y="16"/>
              </a:cxn>
              <a:cxn ang="0">
                <a:pos x="992" y="8"/>
              </a:cxn>
              <a:cxn ang="0">
                <a:pos x="1080" y="0"/>
              </a:cxn>
              <a:cxn ang="0">
                <a:pos x="1160" y="0"/>
              </a:cxn>
              <a:cxn ang="0">
                <a:pos x="1208" y="0"/>
              </a:cxn>
              <a:cxn ang="0">
                <a:pos x="1296" y="8"/>
              </a:cxn>
              <a:cxn ang="0">
                <a:pos x="1400" y="16"/>
              </a:cxn>
              <a:cxn ang="0">
                <a:pos x="1512" y="16"/>
              </a:cxn>
              <a:cxn ang="0">
                <a:pos x="1616" y="8"/>
              </a:cxn>
              <a:cxn ang="0">
                <a:pos x="1704" y="0"/>
              </a:cxn>
              <a:cxn ang="0">
                <a:pos x="1784" y="0"/>
              </a:cxn>
              <a:cxn ang="0">
                <a:pos x="1832" y="0"/>
              </a:cxn>
              <a:cxn ang="0">
                <a:pos x="1920" y="8"/>
              </a:cxn>
              <a:cxn ang="0">
                <a:pos x="2024" y="16"/>
              </a:cxn>
              <a:cxn ang="0">
                <a:pos x="2136" y="16"/>
              </a:cxn>
              <a:cxn ang="0">
                <a:pos x="2240" y="8"/>
              </a:cxn>
              <a:cxn ang="0">
                <a:pos x="2328" y="0"/>
              </a:cxn>
              <a:cxn ang="0">
                <a:pos x="2408" y="0"/>
              </a:cxn>
              <a:cxn ang="0">
                <a:pos x="2456" y="0"/>
              </a:cxn>
              <a:cxn ang="0">
                <a:pos x="2544" y="8"/>
              </a:cxn>
              <a:cxn ang="0">
                <a:pos x="2648" y="16"/>
              </a:cxn>
              <a:cxn ang="0">
                <a:pos x="2760" y="16"/>
              </a:cxn>
              <a:cxn ang="0">
                <a:pos x="2864" y="8"/>
              </a:cxn>
              <a:cxn ang="0">
                <a:pos x="2952" y="0"/>
              </a:cxn>
              <a:cxn ang="0">
                <a:pos x="3032" y="0"/>
              </a:cxn>
              <a:cxn ang="0">
                <a:pos x="3080" y="0"/>
              </a:cxn>
              <a:cxn ang="0">
                <a:pos x="3168" y="8"/>
              </a:cxn>
              <a:cxn ang="0">
                <a:pos x="3272" y="16"/>
              </a:cxn>
              <a:cxn ang="0">
                <a:pos x="3384" y="16"/>
              </a:cxn>
              <a:cxn ang="0">
                <a:pos x="3488" y="8"/>
              </a:cxn>
              <a:cxn ang="0">
                <a:pos x="3576" y="0"/>
              </a:cxn>
              <a:cxn ang="0">
                <a:pos x="3656" y="0"/>
              </a:cxn>
              <a:cxn ang="0">
                <a:pos x="3704" y="0"/>
              </a:cxn>
              <a:cxn ang="0">
                <a:pos x="3792" y="8"/>
              </a:cxn>
              <a:cxn ang="0">
                <a:pos x="3896" y="16"/>
              </a:cxn>
              <a:cxn ang="0">
                <a:pos x="4008" y="16"/>
              </a:cxn>
              <a:cxn ang="0">
                <a:pos x="4112" y="8"/>
              </a:cxn>
              <a:cxn ang="0">
                <a:pos x="4200" y="0"/>
              </a:cxn>
              <a:cxn ang="0">
                <a:pos x="4280" y="0"/>
              </a:cxn>
              <a:cxn ang="0">
                <a:pos x="4328" y="0"/>
              </a:cxn>
              <a:cxn ang="0">
                <a:pos x="4416" y="8"/>
              </a:cxn>
              <a:cxn ang="0">
                <a:pos x="4520" y="16"/>
              </a:cxn>
              <a:cxn ang="0">
                <a:pos x="4632" y="16"/>
              </a:cxn>
              <a:cxn ang="0">
                <a:pos x="4736" y="8"/>
              </a:cxn>
              <a:cxn ang="0">
                <a:pos x="4824" y="0"/>
              </a:cxn>
              <a:cxn ang="0">
                <a:pos x="4904" y="0"/>
              </a:cxn>
              <a:cxn ang="0">
                <a:pos x="4952" y="0"/>
              </a:cxn>
              <a:cxn ang="0">
                <a:pos x="5040" y="8"/>
              </a:cxn>
              <a:cxn ang="0">
                <a:pos x="5144" y="16"/>
              </a:cxn>
              <a:cxn ang="0">
                <a:pos x="5256" y="16"/>
              </a:cxn>
            </a:cxnLst>
            <a:rect l="0" t="0" r="r" b="b"/>
            <a:pathLst>
              <a:path w="5312" h="16">
                <a:moveTo>
                  <a:pt x="8" y="0"/>
                </a:moveTo>
                <a:lnTo>
                  <a:pt x="24" y="0"/>
                </a:lnTo>
                <a:cubicBezTo>
                  <a:pt x="29" y="0"/>
                  <a:pt x="32" y="4"/>
                  <a:pt x="32" y="8"/>
                </a:cubicBezTo>
                <a:cubicBezTo>
                  <a:pt x="32" y="13"/>
                  <a:pt x="29" y="16"/>
                  <a:pt x="24" y="16"/>
                </a:cubicBezTo>
                <a:lnTo>
                  <a:pt x="8" y="16"/>
                </a:lnTo>
                <a:cubicBezTo>
                  <a:pt x="4" y="16"/>
                  <a:pt x="0" y="13"/>
                  <a:pt x="0" y="8"/>
                </a:cubicBezTo>
                <a:cubicBezTo>
                  <a:pt x="0" y="4"/>
                  <a:pt x="4" y="0"/>
                  <a:pt x="8" y="0"/>
                </a:cubicBezTo>
                <a:close/>
                <a:moveTo>
                  <a:pt x="56" y="0"/>
                </a:moveTo>
                <a:lnTo>
                  <a:pt x="72" y="0"/>
                </a:lnTo>
                <a:cubicBezTo>
                  <a:pt x="77" y="0"/>
                  <a:pt x="80" y="4"/>
                  <a:pt x="80" y="8"/>
                </a:cubicBezTo>
                <a:cubicBezTo>
                  <a:pt x="80" y="13"/>
                  <a:pt x="77" y="16"/>
                  <a:pt x="72" y="16"/>
                </a:cubicBezTo>
                <a:lnTo>
                  <a:pt x="56" y="16"/>
                </a:lnTo>
                <a:cubicBezTo>
                  <a:pt x="52" y="16"/>
                  <a:pt x="48" y="13"/>
                  <a:pt x="48" y="8"/>
                </a:cubicBezTo>
                <a:cubicBezTo>
                  <a:pt x="48" y="4"/>
                  <a:pt x="52" y="0"/>
                  <a:pt x="56" y="0"/>
                </a:cubicBezTo>
                <a:close/>
                <a:moveTo>
                  <a:pt x="104" y="0"/>
                </a:moveTo>
                <a:lnTo>
                  <a:pt x="120" y="0"/>
                </a:lnTo>
                <a:cubicBezTo>
                  <a:pt x="125" y="0"/>
                  <a:pt x="128" y="4"/>
                  <a:pt x="128" y="8"/>
                </a:cubicBezTo>
                <a:cubicBezTo>
                  <a:pt x="128" y="13"/>
                  <a:pt x="125" y="16"/>
                  <a:pt x="120" y="16"/>
                </a:cubicBezTo>
                <a:lnTo>
                  <a:pt x="104" y="16"/>
                </a:lnTo>
                <a:cubicBezTo>
                  <a:pt x="100" y="16"/>
                  <a:pt x="96" y="13"/>
                  <a:pt x="96" y="8"/>
                </a:cubicBezTo>
                <a:cubicBezTo>
                  <a:pt x="96" y="4"/>
                  <a:pt x="100" y="0"/>
                  <a:pt x="104" y="0"/>
                </a:cubicBezTo>
                <a:close/>
                <a:moveTo>
                  <a:pt x="152" y="0"/>
                </a:moveTo>
                <a:lnTo>
                  <a:pt x="168" y="0"/>
                </a:lnTo>
                <a:cubicBezTo>
                  <a:pt x="173" y="0"/>
                  <a:pt x="176" y="4"/>
                  <a:pt x="176" y="8"/>
                </a:cubicBezTo>
                <a:cubicBezTo>
                  <a:pt x="176" y="13"/>
                  <a:pt x="173" y="16"/>
                  <a:pt x="168" y="16"/>
                </a:cubicBezTo>
                <a:lnTo>
                  <a:pt x="152" y="16"/>
                </a:lnTo>
                <a:cubicBezTo>
                  <a:pt x="148" y="16"/>
                  <a:pt x="144" y="13"/>
                  <a:pt x="144" y="8"/>
                </a:cubicBezTo>
                <a:cubicBezTo>
                  <a:pt x="144" y="4"/>
                  <a:pt x="148" y="0"/>
                  <a:pt x="152" y="0"/>
                </a:cubicBezTo>
                <a:close/>
                <a:moveTo>
                  <a:pt x="200" y="0"/>
                </a:moveTo>
                <a:lnTo>
                  <a:pt x="216" y="0"/>
                </a:lnTo>
                <a:cubicBezTo>
                  <a:pt x="221" y="0"/>
                  <a:pt x="224" y="4"/>
                  <a:pt x="224" y="8"/>
                </a:cubicBezTo>
                <a:cubicBezTo>
                  <a:pt x="224" y="13"/>
                  <a:pt x="221" y="16"/>
                  <a:pt x="216" y="16"/>
                </a:cubicBezTo>
                <a:lnTo>
                  <a:pt x="200" y="16"/>
                </a:lnTo>
                <a:cubicBezTo>
                  <a:pt x="196" y="16"/>
                  <a:pt x="192" y="13"/>
                  <a:pt x="192" y="8"/>
                </a:cubicBezTo>
                <a:cubicBezTo>
                  <a:pt x="192" y="4"/>
                  <a:pt x="196" y="0"/>
                  <a:pt x="200" y="0"/>
                </a:cubicBezTo>
                <a:close/>
                <a:moveTo>
                  <a:pt x="248" y="0"/>
                </a:moveTo>
                <a:lnTo>
                  <a:pt x="264" y="0"/>
                </a:lnTo>
                <a:cubicBezTo>
                  <a:pt x="269" y="0"/>
                  <a:pt x="272" y="4"/>
                  <a:pt x="272" y="8"/>
                </a:cubicBezTo>
                <a:cubicBezTo>
                  <a:pt x="272" y="13"/>
                  <a:pt x="269" y="16"/>
                  <a:pt x="264" y="16"/>
                </a:cubicBezTo>
                <a:lnTo>
                  <a:pt x="248" y="16"/>
                </a:lnTo>
                <a:cubicBezTo>
                  <a:pt x="244" y="16"/>
                  <a:pt x="240" y="13"/>
                  <a:pt x="240" y="8"/>
                </a:cubicBezTo>
                <a:cubicBezTo>
                  <a:pt x="240" y="4"/>
                  <a:pt x="244" y="0"/>
                  <a:pt x="248" y="0"/>
                </a:cubicBezTo>
                <a:close/>
                <a:moveTo>
                  <a:pt x="296" y="0"/>
                </a:moveTo>
                <a:lnTo>
                  <a:pt x="312" y="0"/>
                </a:lnTo>
                <a:cubicBezTo>
                  <a:pt x="317" y="0"/>
                  <a:pt x="320" y="4"/>
                  <a:pt x="320" y="8"/>
                </a:cubicBezTo>
                <a:cubicBezTo>
                  <a:pt x="320" y="13"/>
                  <a:pt x="317" y="16"/>
                  <a:pt x="312" y="16"/>
                </a:cubicBezTo>
                <a:lnTo>
                  <a:pt x="296" y="16"/>
                </a:lnTo>
                <a:cubicBezTo>
                  <a:pt x="292" y="16"/>
                  <a:pt x="288" y="13"/>
                  <a:pt x="288" y="8"/>
                </a:cubicBezTo>
                <a:cubicBezTo>
                  <a:pt x="288" y="4"/>
                  <a:pt x="292" y="0"/>
                  <a:pt x="296" y="0"/>
                </a:cubicBezTo>
                <a:close/>
                <a:moveTo>
                  <a:pt x="344" y="0"/>
                </a:moveTo>
                <a:lnTo>
                  <a:pt x="360" y="0"/>
                </a:lnTo>
                <a:cubicBezTo>
                  <a:pt x="365" y="0"/>
                  <a:pt x="368" y="4"/>
                  <a:pt x="368" y="8"/>
                </a:cubicBezTo>
                <a:cubicBezTo>
                  <a:pt x="368" y="13"/>
                  <a:pt x="365" y="16"/>
                  <a:pt x="360" y="16"/>
                </a:cubicBezTo>
                <a:lnTo>
                  <a:pt x="344" y="16"/>
                </a:lnTo>
                <a:cubicBezTo>
                  <a:pt x="340" y="16"/>
                  <a:pt x="336" y="13"/>
                  <a:pt x="336" y="8"/>
                </a:cubicBezTo>
                <a:cubicBezTo>
                  <a:pt x="336" y="4"/>
                  <a:pt x="340" y="0"/>
                  <a:pt x="344" y="0"/>
                </a:cubicBezTo>
                <a:close/>
                <a:moveTo>
                  <a:pt x="392" y="0"/>
                </a:moveTo>
                <a:lnTo>
                  <a:pt x="408" y="0"/>
                </a:lnTo>
                <a:cubicBezTo>
                  <a:pt x="413" y="0"/>
                  <a:pt x="416" y="4"/>
                  <a:pt x="416" y="8"/>
                </a:cubicBezTo>
                <a:cubicBezTo>
                  <a:pt x="416" y="13"/>
                  <a:pt x="413" y="16"/>
                  <a:pt x="408" y="16"/>
                </a:cubicBezTo>
                <a:lnTo>
                  <a:pt x="392" y="16"/>
                </a:lnTo>
                <a:cubicBezTo>
                  <a:pt x="388" y="16"/>
                  <a:pt x="384" y="13"/>
                  <a:pt x="384" y="8"/>
                </a:cubicBezTo>
                <a:cubicBezTo>
                  <a:pt x="384" y="4"/>
                  <a:pt x="388" y="0"/>
                  <a:pt x="392" y="0"/>
                </a:cubicBezTo>
                <a:close/>
                <a:moveTo>
                  <a:pt x="440" y="0"/>
                </a:moveTo>
                <a:lnTo>
                  <a:pt x="456" y="0"/>
                </a:lnTo>
                <a:cubicBezTo>
                  <a:pt x="461" y="0"/>
                  <a:pt x="464" y="4"/>
                  <a:pt x="464" y="8"/>
                </a:cubicBezTo>
                <a:cubicBezTo>
                  <a:pt x="464" y="13"/>
                  <a:pt x="461" y="16"/>
                  <a:pt x="456" y="16"/>
                </a:cubicBezTo>
                <a:lnTo>
                  <a:pt x="440" y="16"/>
                </a:lnTo>
                <a:cubicBezTo>
                  <a:pt x="436" y="16"/>
                  <a:pt x="432" y="13"/>
                  <a:pt x="432" y="8"/>
                </a:cubicBezTo>
                <a:cubicBezTo>
                  <a:pt x="432" y="4"/>
                  <a:pt x="436" y="0"/>
                  <a:pt x="440" y="0"/>
                </a:cubicBezTo>
                <a:close/>
                <a:moveTo>
                  <a:pt x="488" y="0"/>
                </a:moveTo>
                <a:lnTo>
                  <a:pt x="504" y="0"/>
                </a:lnTo>
                <a:cubicBezTo>
                  <a:pt x="509" y="0"/>
                  <a:pt x="512" y="4"/>
                  <a:pt x="512" y="8"/>
                </a:cubicBezTo>
                <a:cubicBezTo>
                  <a:pt x="512" y="13"/>
                  <a:pt x="509" y="16"/>
                  <a:pt x="504" y="16"/>
                </a:cubicBezTo>
                <a:lnTo>
                  <a:pt x="488" y="16"/>
                </a:lnTo>
                <a:cubicBezTo>
                  <a:pt x="484" y="16"/>
                  <a:pt x="480" y="13"/>
                  <a:pt x="480" y="8"/>
                </a:cubicBezTo>
                <a:cubicBezTo>
                  <a:pt x="480" y="4"/>
                  <a:pt x="484" y="0"/>
                  <a:pt x="488" y="0"/>
                </a:cubicBezTo>
                <a:close/>
                <a:moveTo>
                  <a:pt x="536" y="0"/>
                </a:moveTo>
                <a:lnTo>
                  <a:pt x="552" y="0"/>
                </a:lnTo>
                <a:cubicBezTo>
                  <a:pt x="557" y="0"/>
                  <a:pt x="560" y="4"/>
                  <a:pt x="560" y="8"/>
                </a:cubicBezTo>
                <a:cubicBezTo>
                  <a:pt x="560" y="13"/>
                  <a:pt x="557" y="16"/>
                  <a:pt x="552" y="16"/>
                </a:cubicBezTo>
                <a:lnTo>
                  <a:pt x="536" y="16"/>
                </a:lnTo>
                <a:cubicBezTo>
                  <a:pt x="532" y="16"/>
                  <a:pt x="528" y="13"/>
                  <a:pt x="528" y="8"/>
                </a:cubicBezTo>
                <a:cubicBezTo>
                  <a:pt x="528" y="4"/>
                  <a:pt x="532" y="0"/>
                  <a:pt x="536" y="0"/>
                </a:cubicBezTo>
                <a:close/>
                <a:moveTo>
                  <a:pt x="584" y="0"/>
                </a:moveTo>
                <a:lnTo>
                  <a:pt x="600" y="0"/>
                </a:lnTo>
                <a:cubicBezTo>
                  <a:pt x="605" y="0"/>
                  <a:pt x="608" y="4"/>
                  <a:pt x="608" y="8"/>
                </a:cubicBezTo>
                <a:cubicBezTo>
                  <a:pt x="608" y="13"/>
                  <a:pt x="605" y="16"/>
                  <a:pt x="600" y="16"/>
                </a:cubicBezTo>
                <a:lnTo>
                  <a:pt x="584" y="16"/>
                </a:lnTo>
                <a:cubicBezTo>
                  <a:pt x="580" y="16"/>
                  <a:pt x="576" y="13"/>
                  <a:pt x="576" y="8"/>
                </a:cubicBezTo>
                <a:cubicBezTo>
                  <a:pt x="576" y="4"/>
                  <a:pt x="580" y="0"/>
                  <a:pt x="584" y="0"/>
                </a:cubicBezTo>
                <a:close/>
                <a:moveTo>
                  <a:pt x="632" y="0"/>
                </a:moveTo>
                <a:lnTo>
                  <a:pt x="648" y="0"/>
                </a:lnTo>
                <a:cubicBezTo>
                  <a:pt x="653" y="0"/>
                  <a:pt x="656" y="4"/>
                  <a:pt x="656" y="8"/>
                </a:cubicBezTo>
                <a:cubicBezTo>
                  <a:pt x="656" y="13"/>
                  <a:pt x="653" y="16"/>
                  <a:pt x="648" y="16"/>
                </a:cubicBezTo>
                <a:lnTo>
                  <a:pt x="632" y="16"/>
                </a:lnTo>
                <a:cubicBezTo>
                  <a:pt x="628" y="16"/>
                  <a:pt x="624" y="13"/>
                  <a:pt x="624" y="8"/>
                </a:cubicBezTo>
                <a:cubicBezTo>
                  <a:pt x="624" y="4"/>
                  <a:pt x="628" y="0"/>
                  <a:pt x="632" y="0"/>
                </a:cubicBezTo>
                <a:close/>
                <a:moveTo>
                  <a:pt x="680" y="0"/>
                </a:moveTo>
                <a:lnTo>
                  <a:pt x="696" y="0"/>
                </a:lnTo>
                <a:cubicBezTo>
                  <a:pt x="701" y="0"/>
                  <a:pt x="704" y="4"/>
                  <a:pt x="704" y="8"/>
                </a:cubicBezTo>
                <a:cubicBezTo>
                  <a:pt x="704" y="13"/>
                  <a:pt x="701" y="16"/>
                  <a:pt x="696" y="16"/>
                </a:cubicBezTo>
                <a:lnTo>
                  <a:pt x="680" y="16"/>
                </a:lnTo>
                <a:cubicBezTo>
                  <a:pt x="676" y="16"/>
                  <a:pt x="672" y="13"/>
                  <a:pt x="672" y="8"/>
                </a:cubicBezTo>
                <a:cubicBezTo>
                  <a:pt x="672" y="4"/>
                  <a:pt x="676" y="0"/>
                  <a:pt x="680" y="0"/>
                </a:cubicBezTo>
                <a:close/>
                <a:moveTo>
                  <a:pt x="728" y="0"/>
                </a:moveTo>
                <a:lnTo>
                  <a:pt x="744" y="0"/>
                </a:lnTo>
                <a:cubicBezTo>
                  <a:pt x="749" y="0"/>
                  <a:pt x="752" y="4"/>
                  <a:pt x="752" y="8"/>
                </a:cubicBezTo>
                <a:cubicBezTo>
                  <a:pt x="752" y="13"/>
                  <a:pt x="749" y="16"/>
                  <a:pt x="744" y="16"/>
                </a:cubicBezTo>
                <a:lnTo>
                  <a:pt x="728" y="16"/>
                </a:lnTo>
                <a:cubicBezTo>
                  <a:pt x="724" y="16"/>
                  <a:pt x="720" y="13"/>
                  <a:pt x="720" y="8"/>
                </a:cubicBezTo>
                <a:cubicBezTo>
                  <a:pt x="720" y="4"/>
                  <a:pt x="724" y="0"/>
                  <a:pt x="728" y="0"/>
                </a:cubicBezTo>
                <a:close/>
                <a:moveTo>
                  <a:pt x="776" y="0"/>
                </a:moveTo>
                <a:lnTo>
                  <a:pt x="792" y="0"/>
                </a:lnTo>
                <a:cubicBezTo>
                  <a:pt x="797" y="0"/>
                  <a:pt x="800" y="4"/>
                  <a:pt x="800" y="8"/>
                </a:cubicBezTo>
                <a:cubicBezTo>
                  <a:pt x="800" y="13"/>
                  <a:pt x="797" y="16"/>
                  <a:pt x="792" y="16"/>
                </a:cubicBezTo>
                <a:lnTo>
                  <a:pt x="776" y="16"/>
                </a:lnTo>
                <a:cubicBezTo>
                  <a:pt x="772" y="16"/>
                  <a:pt x="768" y="13"/>
                  <a:pt x="768" y="8"/>
                </a:cubicBezTo>
                <a:cubicBezTo>
                  <a:pt x="768" y="4"/>
                  <a:pt x="772" y="0"/>
                  <a:pt x="776" y="0"/>
                </a:cubicBezTo>
                <a:close/>
                <a:moveTo>
                  <a:pt x="824" y="0"/>
                </a:moveTo>
                <a:lnTo>
                  <a:pt x="840" y="0"/>
                </a:lnTo>
                <a:cubicBezTo>
                  <a:pt x="845" y="0"/>
                  <a:pt x="848" y="4"/>
                  <a:pt x="848" y="8"/>
                </a:cubicBezTo>
                <a:cubicBezTo>
                  <a:pt x="848" y="13"/>
                  <a:pt x="845" y="16"/>
                  <a:pt x="840" y="16"/>
                </a:cubicBezTo>
                <a:lnTo>
                  <a:pt x="824" y="16"/>
                </a:lnTo>
                <a:cubicBezTo>
                  <a:pt x="820" y="16"/>
                  <a:pt x="816" y="13"/>
                  <a:pt x="816" y="8"/>
                </a:cubicBezTo>
                <a:cubicBezTo>
                  <a:pt x="816" y="4"/>
                  <a:pt x="820" y="0"/>
                  <a:pt x="824" y="0"/>
                </a:cubicBezTo>
                <a:close/>
                <a:moveTo>
                  <a:pt x="872" y="0"/>
                </a:moveTo>
                <a:lnTo>
                  <a:pt x="888" y="0"/>
                </a:lnTo>
                <a:cubicBezTo>
                  <a:pt x="893" y="0"/>
                  <a:pt x="896" y="4"/>
                  <a:pt x="896" y="8"/>
                </a:cubicBezTo>
                <a:cubicBezTo>
                  <a:pt x="896" y="13"/>
                  <a:pt x="893" y="16"/>
                  <a:pt x="888" y="16"/>
                </a:cubicBezTo>
                <a:lnTo>
                  <a:pt x="872" y="16"/>
                </a:lnTo>
                <a:cubicBezTo>
                  <a:pt x="868" y="16"/>
                  <a:pt x="864" y="13"/>
                  <a:pt x="864" y="8"/>
                </a:cubicBezTo>
                <a:cubicBezTo>
                  <a:pt x="864" y="4"/>
                  <a:pt x="868" y="0"/>
                  <a:pt x="872" y="0"/>
                </a:cubicBezTo>
                <a:close/>
                <a:moveTo>
                  <a:pt x="920" y="0"/>
                </a:moveTo>
                <a:lnTo>
                  <a:pt x="936" y="0"/>
                </a:lnTo>
                <a:cubicBezTo>
                  <a:pt x="941" y="0"/>
                  <a:pt x="944" y="4"/>
                  <a:pt x="944" y="8"/>
                </a:cubicBezTo>
                <a:cubicBezTo>
                  <a:pt x="944" y="13"/>
                  <a:pt x="941" y="16"/>
                  <a:pt x="936" y="16"/>
                </a:cubicBezTo>
                <a:lnTo>
                  <a:pt x="920" y="16"/>
                </a:lnTo>
                <a:cubicBezTo>
                  <a:pt x="916" y="16"/>
                  <a:pt x="912" y="13"/>
                  <a:pt x="912" y="8"/>
                </a:cubicBezTo>
                <a:cubicBezTo>
                  <a:pt x="912" y="4"/>
                  <a:pt x="916" y="0"/>
                  <a:pt x="920" y="0"/>
                </a:cubicBezTo>
                <a:close/>
                <a:moveTo>
                  <a:pt x="968" y="0"/>
                </a:moveTo>
                <a:lnTo>
                  <a:pt x="984" y="0"/>
                </a:lnTo>
                <a:cubicBezTo>
                  <a:pt x="989" y="0"/>
                  <a:pt x="992" y="4"/>
                  <a:pt x="992" y="8"/>
                </a:cubicBezTo>
                <a:cubicBezTo>
                  <a:pt x="992" y="13"/>
                  <a:pt x="989" y="16"/>
                  <a:pt x="984" y="16"/>
                </a:cubicBezTo>
                <a:lnTo>
                  <a:pt x="968" y="16"/>
                </a:lnTo>
                <a:cubicBezTo>
                  <a:pt x="964" y="16"/>
                  <a:pt x="960" y="13"/>
                  <a:pt x="960" y="8"/>
                </a:cubicBezTo>
                <a:cubicBezTo>
                  <a:pt x="960" y="4"/>
                  <a:pt x="964" y="0"/>
                  <a:pt x="968" y="0"/>
                </a:cubicBezTo>
                <a:close/>
                <a:moveTo>
                  <a:pt x="1016" y="0"/>
                </a:moveTo>
                <a:lnTo>
                  <a:pt x="1032" y="0"/>
                </a:lnTo>
                <a:cubicBezTo>
                  <a:pt x="1037" y="0"/>
                  <a:pt x="1040" y="4"/>
                  <a:pt x="1040" y="8"/>
                </a:cubicBezTo>
                <a:cubicBezTo>
                  <a:pt x="1040" y="13"/>
                  <a:pt x="1037" y="16"/>
                  <a:pt x="1032" y="16"/>
                </a:cubicBezTo>
                <a:lnTo>
                  <a:pt x="1016" y="16"/>
                </a:lnTo>
                <a:cubicBezTo>
                  <a:pt x="1012" y="16"/>
                  <a:pt x="1008" y="13"/>
                  <a:pt x="1008" y="8"/>
                </a:cubicBezTo>
                <a:cubicBezTo>
                  <a:pt x="1008" y="4"/>
                  <a:pt x="1012" y="0"/>
                  <a:pt x="1016" y="0"/>
                </a:cubicBezTo>
                <a:close/>
                <a:moveTo>
                  <a:pt x="1064" y="0"/>
                </a:moveTo>
                <a:lnTo>
                  <a:pt x="1080" y="0"/>
                </a:lnTo>
                <a:cubicBezTo>
                  <a:pt x="1085" y="0"/>
                  <a:pt x="1088" y="4"/>
                  <a:pt x="1088" y="8"/>
                </a:cubicBezTo>
                <a:cubicBezTo>
                  <a:pt x="1088" y="13"/>
                  <a:pt x="1085" y="16"/>
                  <a:pt x="1080" y="16"/>
                </a:cubicBezTo>
                <a:lnTo>
                  <a:pt x="1064" y="16"/>
                </a:lnTo>
                <a:cubicBezTo>
                  <a:pt x="1060" y="16"/>
                  <a:pt x="1056" y="13"/>
                  <a:pt x="1056" y="8"/>
                </a:cubicBezTo>
                <a:cubicBezTo>
                  <a:pt x="1056" y="4"/>
                  <a:pt x="1060" y="0"/>
                  <a:pt x="1064" y="0"/>
                </a:cubicBezTo>
                <a:close/>
                <a:moveTo>
                  <a:pt x="1112" y="0"/>
                </a:moveTo>
                <a:lnTo>
                  <a:pt x="1128" y="0"/>
                </a:lnTo>
                <a:cubicBezTo>
                  <a:pt x="1133" y="0"/>
                  <a:pt x="1136" y="4"/>
                  <a:pt x="1136" y="8"/>
                </a:cubicBezTo>
                <a:cubicBezTo>
                  <a:pt x="1136" y="13"/>
                  <a:pt x="1133" y="16"/>
                  <a:pt x="1128" y="16"/>
                </a:cubicBezTo>
                <a:lnTo>
                  <a:pt x="1112" y="16"/>
                </a:lnTo>
                <a:cubicBezTo>
                  <a:pt x="1108" y="16"/>
                  <a:pt x="1104" y="13"/>
                  <a:pt x="1104" y="8"/>
                </a:cubicBezTo>
                <a:cubicBezTo>
                  <a:pt x="1104" y="4"/>
                  <a:pt x="1108" y="0"/>
                  <a:pt x="1112" y="0"/>
                </a:cubicBezTo>
                <a:close/>
                <a:moveTo>
                  <a:pt x="1160" y="0"/>
                </a:moveTo>
                <a:lnTo>
                  <a:pt x="1176" y="0"/>
                </a:lnTo>
                <a:cubicBezTo>
                  <a:pt x="1181" y="0"/>
                  <a:pt x="1184" y="4"/>
                  <a:pt x="1184" y="8"/>
                </a:cubicBezTo>
                <a:cubicBezTo>
                  <a:pt x="1184" y="13"/>
                  <a:pt x="1181" y="16"/>
                  <a:pt x="1176" y="16"/>
                </a:cubicBezTo>
                <a:lnTo>
                  <a:pt x="1160" y="16"/>
                </a:lnTo>
                <a:cubicBezTo>
                  <a:pt x="1156" y="16"/>
                  <a:pt x="1152" y="13"/>
                  <a:pt x="1152" y="8"/>
                </a:cubicBezTo>
                <a:cubicBezTo>
                  <a:pt x="1152" y="4"/>
                  <a:pt x="1156" y="0"/>
                  <a:pt x="1160" y="0"/>
                </a:cubicBezTo>
                <a:close/>
                <a:moveTo>
                  <a:pt x="1208" y="0"/>
                </a:moveTo>
                <a:lnTo>
                  <a:pt x="1224" y="0"/>
                </a:lnTo>
                <a:cubicBezTo>
                  <a:pt x="1229" y="0"/>
                  <a:pt x="1232" y="4"/>
                  <a:pt x="1232" y="8"/>
                </a:cubicBezTo>
                <a:cubicBezTo>
                  <a:pt x="1232" y="13"/>
                  <a:pt x="1229" y="16"/>
                  <a:pt x="1224" y="16"/>
                </a:cubicBezTo>
                <a:lnTo>
                  <a:pt x="1208" y="16"/>
                </a:lnTo>
                <a:cubicBezTo>
                  <a:pt x="1204" y="16"/>
                  <a:pt x="1200" y="13"/>
                  <a:pt x="1200" y="8"/>
                </a:cubicBezTo>
                <a:cubicBezTo>
                  <a:pt x="1200" y="4"/>
                  <a:pt x="1204" y="0"/>
                  <a:pt x="1208" y="0"/>
                </a:cubicBezTo>
                <a:close/>
                <a:moveTo>
                  <a:pt x="1256" y="0"/>
                </a:moveTo>
                <a:lnTo>
                  <a:pt x="1272" y="0"/>
                </a:lnTo>
                <a:cubicBezTo>
                  <a:pt x="1277" y="0"/>
                  <a:pt x="1280" y="4"/>
                  <a:pt x="1280" y="8"/>
                </a:cubicBezTo>
                <a:cubicBezTo>
                  <a:pt x="1280" y="13"/>
                  <a:pt x="1277" y="16"/>
                  <a:pt x="1272" y="16"/>
                </a:cubicBezTo>
                <a:lnTo>
                  <a:pt x="1256" y="16"/>
                </a:lnTo>
                <a:cubicBezTo>
                  <a:pt x="1252" y="16"/>
                  <a:pt x="1248" y="13"/>
                  <a:pt x="1248" y="8"/>
                </a:cubicBezTo>
                <a:cubicBezTo>
                  <a:pt x="1248" y="4"/>
                  <a:pt x="1252" y="0"/>
                  <a:pt x="1256" y="0"/>
                </a:cubicBezTo>
                <a:close/>
                <a:moveTo>
                  <a:pt x="1304" y="0"/>
                </a:moveTo>
                <a:lnTo>
                  <a:pt x="1320" y="0"/>
                </a:lnTo>
                <a:cubicBezTo>
                  <a:pt x="1325" y="0"/>
                  <a:pt x="1328" y="4"/>
                  <a:pt x="1328" y="8"/>
                </a:cubicBezTo>
                <a:cubicBezTo>
                  <a:pt x="1328" y="13"/>
                  <a:pt x="1325" y="16"/>
                  <a:pt x="1320" y="16"/>
                </a:cubicBezTo>
                <a:lnTo>
                  <a:pt x="1304" y="16"/>
                </a:lnTo>
                <a:cubicBezTo>
                  <a:pt x="1300" y="16"/>
                  <a:pt x="1296" y="13"/>
                  <a:pt x="1296" y="8"/>
                </a:cubicBezTo>
                <a:cubicBezTo>
                  <a:pt x="1296" y="4"/>
                  <a:pt x="1300" y="0"/>
                  <a:pt x="1304" y="0"/>
                </a:cubicBezTo>
                <a:close/>
                <a:moveTo>
                  <a:pt x="1352" y="0"/>
                </a:moveTo>
                <a:lnTo>
                  <a:pt x="1368" y="0"/>
                </a:lnTo>
                <a:cubicBezTo>
                  <a:pt x="1373" y="0"/>
                  <a:pt x="1376" y="4"/>
                  <a:pt x="1376" y="8"/>
                </a:cubicBezTo>
                <a:cubicBezTo>
                  <a:pt x="1376" y="13"/>
                  <a:pt x="1373" y="16"/>
                  <a:pt x="1368" y="16"/>
                </a:cubicBezTo>
                <a:lnTo>
                  <a:pt x="1352" y="16"/>
                </a:lnTo>
                <a:cubicBezTo>
                  <a:pt x="1348" y="16"/>
                  <a:pt x="1344" y="13"/>
                  <a:pt x="1344" y="8"/>
                </a:cubicBezTo>
                <a:cubicBezTo>
                  <a:pt x="1344" y="4"/>
                  <a:pt x="1348" y="0"/>
                  <a:pt x="1352" y="0"/>
                </a:cubicBezTo>
                <a:close/>
                <a:moveTo>
                  <a:pt x="1400" y="0"/>
                </a:moveTo>
                <a:lnTo>
                  <a:pt x="1416" y="0"/>
                </a:lnTo>
                <a:cubicBezTo>
                  <a:pt x="1421" y="0"/>
                  <a:pt x="1424" y="4"/>
                  <a:pt x="1424" y="8"/>
                </a:cubicBezTo>
                <a:cubicBezTo>
                  <a:pt x="1424" y="13"/>
                  <a:pt x="1421" y="16"/>
                  <a:pt x="1416" y="16"/>
                </a:cubicBezTo>
                <a:lnTo>
                  <a:pt x="1400" y="16"/>
                </a:lnTo>
                <a:cubicBezTo>
                  <a:pt x="1396" y="16"/>
                  <a:pt x="1392" y="13"/>
                  <a:pt x="1392" y="8"/>
                </a:cubicBezTo>
                <a:cubicBezTo>
                  <a:pt x="1392" y="4"/>
                  <a:pt x="1396" y="0"/>
                  <a:pt x="1400" y="0"/>
                </a:cubicBezTo>
                <a:close/>
                <a:moveTo>
                  <a:pt x="1448" y="0"/>
                </a:moveTo>
                <a:lnTo>
                  <a:pt x="1464" y="0"/>
                </a:lnTo>
                <a:cubicBezTo>
                  <a:pt x="1469" y="0"/>
                  <a:pt x="1472" y="4"/>
                  <a:pt x="1472" y="8"/>
                </a:cubicBezTo>
                <a:cubicBezTo>
                  <a:pt x="1472" y="13"/>
                  <a:pt x="1469" y="16"/>
                  <a:pt x="1464" y="16"/>
                </a:cubicBezTo>
                <a:lnTo>
                  <a:pt x="1448" y="16"/>
                </a:lnTo>
                <a:cubicBezTo>
                  <a:pt x="1444" y="16"/>
                  <a:pt x="1440" y="13"/>
                  <a:pt x="1440" y="8"/>
                </a:cubicBezTo>
                <a:cubicBezTo>
                  <a:pt x="1440" y="4"/>
                  <a:pt x="1444" y="0"/>
                  <a:pt x="1448" y="0"/>
                </a:cubicBezTo>
                <a:close/>
                <a:moveTo>
                  <a:pt x="1496" y="0"/>
                </a:moveTo>
                <a:lnTo>
                  <a:pt x="1512" y="0"/>
                </a:lnTo>
                <a:cubicBezTo>
                  <a:pt x="1517" y="0"/>
                  <a:pt x="1520" y="4"/>
                  <a:pt x="1520" y="8"/>
                </a:cubicBezTo>
                <a:cubicBezTo>
                  <a:pt x="1520" y="13"/>
                  <a:pt x="1517" y="16"/>
                  <a:pt x="1512" y="16"/>
                </a:cubicBezTo>
                <a:lnTo>
                  <a:pt x="1496" y="16"/>
                </a:lnTo>
                <a:cubicBezTo>
                  <a:pt x="1492" y="16"/>
                  <a:pt x="1488" y="13"/>
                  <a:pt x="1488" y="8"/>
                </a:cubicBezTo>
                <a:cubicBezTo>
                  <a:pt x="1488" y="4"/>
                  <a:pt x="1492" y="0"/>
                  <a:pt x="1496" y="0"/>
                </a:cubicBezTo>
                <a:close/>
                <a:moveTo>
                  <a:pt x="1544" y="0"/>
                </a:moveTo>
                <a:lnTo>
                  <a:pt x="1560" y="0"/>
                </a:lnTo>
                <a:cubicBezTo>
                  <a:pt x="1565" y="0"/>
                  <a:pt x="1568" y="4"/>
                  <a:pt x="1568" y="8"/>
                </a:cubicBezTo>
                <a:cubicBezTo>
                  <a:pt x="1568" y="13"/>
                  <a:pt x="1565" y="16"/>
                  <a:pt x="1560" y="16"/>
                </a:cubicBezTo>
                <a:lnTo>
                  <a:pt x="1544" y="16"/>
                </a:lnTo>
                <a:cubicBezTo>
                  <a:pt x="1540" y="16"/>
                  <a:pt x="1536" y="13"/>
                  <a:pt x="1536" y="8"/>
                </a:cubicBezTo>
                <a:cubicBezTo>
                  <a:pt x="1536" y="4"/>
                  <a:pt x="1540" y="0"/>
                  <a:pt x="1544" y="0"/>
                </a:cubicBezTo>
                <a:close/>
                <a:moveTo>
                  <a:pt x="1592" y="0"/>
                </a:moveTo>
                <a:lnTo>
                  <a:pt x="1608" y="0"/>
                </a:lnTo>
                <a:cubicBezTo>
                  <a:pt x="1613" y="0"/>
                  <a:pt x="1616" y="4"/>
                  <a:pt x="1616" y="8"/>
                </a:cubicBezTo>
                <a:cubicBezTo>
                  <a:pt x="1616" y="13"/>
                  <a:pt x="1613" y="16"/>
                  <a:pt x="1608" y="16"/>
                </a:cubicBezTo>
                <a:lnTo>
                  <a:pt x="1592" y="16"/>
                </a:lnTo>
                <a:cubicBezTo>
                  <a:pt x="1588" y="16"/>
                  <a:pt x="1584" y="13"/>
                  <a:pt x="1584" y="8"/>
                </a:cubicBezTo>
                <a:cubicBezTo>
                  <a:pt x="1584" y="4"/>
                  <a:pt x="1588" y="0"/>
                  <a:pt x="1592" y="0"/>
                </a:cubicBezTo>
                <a:close/>
                <a:moveTo>
                  <a:pt x="1640" y="0"/>
                </a:moveTo>
                <a:lnTo>
                  <a:pt x="1656" y="0"/>
                </a:lnTo>
                <a:cubicBezTo>
                  <a:pt x="1661" y="0"/>
                  <a:pt x="1664" y="4"/>
                  <a:pt x="1664" y="8"/>
                </a:cubicBezTo>
                <a:cubicBezTo>
                  <a:pt x="1664" y="13"/>
                  <a:pt x="1661" y="16"/>
                  <a:pt x="1656" y="16"/>
                </a:cubicBezTo>
                <a:lnTo>
                  <a:pt x="1640" y="16"/>
                </a:lnTo>
                <a:cubicBezTo>
                  <a:pt x="1636" y="16"/>
                  <a:pt x="1632" y="13"/>
                  <a:pt x="1632" y="8"/>
                </a:cubicBezTo>
                <a:cubicBezTo>
                  <a:pt x="1632" y="4"/>
                  <a:pt x="1636" y="0"/>
                  <a:pt x="1640" y="0"/>
                </a:cubicBezTo>
                <a:close/>
                <a:moveTo>
                  <a:pt x="1688" y="0"/>
                </a:moveTo>
                <a:lnTo>
                  <a:pt x="1704" y="0"/>
                </a:lnTo>
                <a:cubicBezTo>
                  <a:pt x="1709" y="0"/>
                  <a:pt x="1712" y="4"/>
                  <a:pt x="1712" y="8"/>
                </a:cubicBezTo>
                <a:cubicBezTo>
                  <a:pt x="1712" y="13"/>
                  <a:pt x="1709" y="16"/>
                  <a:pt x="1704" y="16"/>
                </a:cubicBezTo>
                <a:lnTo>
                  <a:pt x="1688" y="16"/>
                </a:lnTo>
                <a:cubicBezTo>
                  <a:pt x="1684" y="16"/>
                  <a:pt x="1680" y="13"/>
                  <a:pt x="1680" y="8"/>
                </a:cubicBezTo>
                <a:cubicBezTo>
                  <a:pt x="1680" y="4"/>
                  <a:pt x="1684" y="0"/>
                  <a:pt x="1688" y="0"/>
                </a:cubicBezTo>
                <a:close/>
                <a:moveTo>
                  <a:pt x="1736" y="0"/>
                </a:moveTo>
                <a:lnTo>
                  <a:pt x="1752" y="0"/>
                </a:lnTo>
                <a:cubicBezTo>
                  <a:pt x="1757" y="0"/>
                  <a:pt x="1760" y="4"/>
                  <a:pt x="1760" y="8"/>
                </a:cubicBezTo>
                <a:cubicBezTo>
                  <a:pt x="1760" y="13"/>
                  <a:pt x="1757" y="16"/>
                  <a:pt x="1752" y="16"/>
                </a:cubicBezTo>
                <a:lnTo>
                  <a:pt x="1736" y="16"/>
                </a:lnTo>
                <a:cubicBezTo>
                  <a:pt x="1732" y="16"/>
                  <a:pt x="1728" y="13"/>
                  <a:pt x="1728" y="8"/>
                </a:cubicBezTo>
                <a:cubicBezTo>
                  <a:pt x="1728" y="4"/>
                  <a:pt x="1732" y="0"/>
                  <a:pt x="1736" y="0"/>
                </a:cubicBezTo>
                <a:close/>
                <a:moveTo>
                  <a:pt x="1784" y="0"/>
                </a:moveTo>
                <a:lnTo>
                  <a:pt x="1800" y="0"/>
                </a:lnTo>
                <a:cubicBezTo>
                  <a:pt x="1805" y="0"/>
                  <a:pt x="1808" y="4"/>
                  <a:pt x="1808" y="8"/>
                </a:cubicBezTo>
                <a:cubicBezTo>
                  <a:pt x="1808" y="13"/>
                  <a:pt x="1805" y="16"/>
                  <a:pt x="1800" y="16"/>
                </a:cubicBezTo>
                <a:lnTo>
                  <a:pt x="1784" y="16"/>
                </a:lnTo>
                <a:cubicBezTo>
                  <a:pt x="1780" y="16"/>
                  <a:pt x="1776" y="13"/>
                  <a:pt x="1776" y="8"/>
                </a:cubicBezTo>
                <a:cubicBezTo>
                  <a:pt x="1776" y="4"/>
                  <a:pt x="1780" y="0"/>
                  <a:pt x="1784" y="0"/>
                </a:cubicBezTo>
                <a:close/>
                <a:moveTo>
                  <a:pt x="1832" y="0"/>
                </a:moveTo>
                <a:lnTo>
                  <a:pt x="1848" y="0"/>
                </a:lnTo>
                <a:cubicBezTo>
                  <a:pt x="1853" y="0"/>
                  <a:pt x="1856" y="4"/>
                  <a:pt x="1856" y="8"/>
                </a:cubicBezTo>
                <a:cubicBezTo>
                  <a:pt x="1856" y="13"/>
                  <a:pt x="1853" y="16"/>
                  <a:pt x="1848" y="16"/>
                </a:cubicBezTo>
                <a:lnTo>
                  <a:pt x="1832" y="16"/>
                </a:lnTo>
                <a:cubicBezTo>
                  <a:pt x="1828" y="16"/>
                  <a:pt x="1824" y="13"/>
                  <a:pt x="1824" y="8"/>
                </a:cubicBezTo>
                <a:cubicBezTo>
                  <a:pt x="1824" y="4"/>
                  <a:pt x="1828" y="0"/>
                  <a:pt x="1832" y="0"/>
                </a:cubicBezTo>
                <a:close/>
                <a:moveTo>
                  <a:pt x="1880" y="0"/>
                </a:moveTo>
                <a:lnTo>
                  <a:pt x="1896" y="0"/>
                </a:lnTo>
                <a:cubicBezTo>
                  <a:pt x="1901" y="0"/>
                  <a:pt x="1904" y="4"/>
                  <a:pt x="1904" y="8"/>
                </a:cubicBezTo>
                <a:cubicBezTo>
                  <a:pt x="1904" y="13"/>
                  <a:pt x="1901" y="16"/>
                  <a:pt x="1896" y="16"/>
                </a:cubicBezTo>
                <a:lnTo>
                  <a:pt x="1880" y="16"/>
                </a:lnTo>
                <a:cubicBezTo>
                  <a:pt x="1876" y="16"/>
                  <a:pt x="1872" y="13"/>
                  <a:pt x="1872" y="8"/>
                </a:cubicBezTo>
                <a:cubicBezTo>
                  <a:pt x="1872" y="4"/>
                  <a:pt x="1876" y="0"/>
                  <a:pt x="1880" y="0"/>
                </a:cubicBezTo>
                <a:close/>
                <a:moveTo>
                  <a:pt x="1928" y="0"/>
                </a:moveTo>
                <a:lnTo>
                  <a:pt x="1944" y="0"/>
                </a:lnTo>
                <a:cubicBezTo>
                  <a:pt x="1949" y="0"/>
                  <a:pt x="1952" y="4"/>
                  <a:pt x="1952" y="8"/>
                </a:cubicBezTo>
                <a:cubicBezTo>
                  <a:pt x="1952" y="13"/>
                  <a:pt x="1949" y="16"/>
                  <a:pt x="1944" y="16"/>
                </a:cubicBezTo>
                <a:lnTo>
                  <a:pt x="1928" y="16"/>
                </a:lnTo>
                <a:cubicBezTo>
                  <a:pt x="1924" y="16"/>
                  <a:pt x="1920" y="13"/>
                  <a:pt x="1920" y="8"/>
                </a:cubicBezTo>
                <a:cubicBezTo>
                  <a:pt x="1920" y="4"/>
                  <a:pt x="1924" y="0"/>
                  <a:pt x="1928" y="0"/>
                </a:cubicBezTo>
                <a:close/>
                <a:moveTo>
                  <a:pt x="1976" y="0"/>
                </a:moveTo>
                <a:lnTo>
                  <a:pt x="1992" y="0"/>
                </a:lnTo>
                <a:cubicBezTo>
                  <a:pt x="1997" y="0"/>
                  <a:pt x="2000" y="4"/>
                  <a:pt x="2000" y="8"/>
                </a:cubicBezTo>
                <a:cubicBezTo>
                  <a:pt x="2000" y="13"/>
                  <a:pt x="1997" y="16"/>
                  <a:pt x="1992" y="16"/>
                </a:cubicBezTo>
                <a:lnTo>
                  <a:pt x="1976" y="16"/>
                </a:lnTo>
                <a:cubicBezTo>
                  <a:pt x="1972" y="16"/>
                  <a:pt x="1968" y="13"/>
                  <a:pt x="1968" y="8"/>
                </a:cubicBezTo>
                <a:cubicBezTo>
                  <a:pt x="1968" y="4"/>
                  <a:pt x="1972" y="0"/>
                  <a:pt x="1976" y="0"/>
                </a:cubicBezTo>
                <a:close/>
                <a:moveTo>
                  <a:pt x="2024" y="0"/>
                </a:moveTo>
                <a:lnTo>
                  <a:pt x="2040" y="0"/>
                </a:lnTo>
                <a:cubicBezTo>
                  <a:pt x="2045" y="0"/>
                  <a:pt x="2048" y="4"/>
                  <a:pt x="2048" y="8"/>
                </a:cubicBezTo>
                <a:cubicBezTo>
                  <a:pt x="2048" y="13"/>
                  <a:pt x="2045" y="16"/>
                  <a:pt x="2040" y="16"/>
                </a:cubicBezTo>
                <a:lnTo>
                  <a:pt x="2024" y="16"/>
                </a:lnTo>
                <a:cubicBezTo>
                  <a:pt x="2020" y="16"/>
                  <a:pt x="2016" y="13"/>
                  <a:pt x="2016" y="8"/>
                </a:cubicBezTo>
                <a:cubicBezTo>
                  <a:pt x="2016" y="4"/>
                  <a:pt x="2020" y="0"/>
                  <a:pt x="2024" y="0"/>
                </a:cubicBezTo>
                <a:close/>
                <a:moveTo>
                  <a:pt x="2072" y="0"/>
                </a:moveTo>
                <a:lnTo>
                  <a:pt x="2088" y="0"/>
                </a:lnTo>
                <a:cubicBezTo>
                  <a:pt x="2093" y="0"/>
                  <a:pt x="2096" y="4"/>
                  <a:pt x="2096" y="8"/>
                </a:cubicBezTo>
                <a:cubicBezTo>
                  <a:pt x="2096" y="13"/>
                  <a:pt x="2093" y="16"/>
                  <a:pt x="2088" y="16"/>
                </a:cubicBezTo>
                <a:lnTo>
                  <a:pt x="2072" y="16"/>
                </a:lnTo>
                <a:cubicBezTo>
                  <a:pt x="2068" y="16"/>
                  <a:pt x="2064" y="13"/>
                  <a:pt x="2064" y="8"/>
                </a:cubicBezTo>
                <a:cubicBezTo>
                  <a:pt x="2064" y="4"/>
                  <a:pt x="2068" y="0"/>
                  <a:pt x="2072" y="0"/>
                </a:cubicBezTo>
                <a:close/>
                <a:moveTo>
                  <a:pt x="2120" y="0"/>
                </a:moveTo>
                <a:lnTo>
                  <a:pt x="2136" y="0"/>
                </a:lnTo>
                <a:cubicBezTo>
                  <a:pt x="2141" y="0"/>
                  <a:pt x="2144" y="4"/>
                  <a:pt x="2144" y="8"/>
                </a:cubicBezTo>
                <a:cubicBezTo>
                  <a:pt x="2144" y="13"/>
                  <a:pt x="2141" y="16"/>
                  <a:pt x="2136" y="16"/>
                </a:cubicBezTo>
                <a:lnTo>
                  <a:pt x="2120" y="16"/>
                </a:lnTo>
                <a:cubicBezTo>
                  <a:pt x="2116" y="16"/>
                  <a:pt x="2112" y="13"/>
                  <a:pt x="2112" y="8"/>
                </a:cubicBezTo>
                <a:cubicBezTo>
                  <a:pt x="2112" y="4"/>
                  <a:pt x="2116" y="0"/>
                  <a:pt x="2120" y="0"/>
                </a:cubicBezTo>
                <a:close/>
                <a:moveTo>
                  <a:pt x="2168" y="0"/>
                </a:moveTo>
                <a:lnTo>
                  <a:pt x="2184" y="0"/>
                </a:lnTo>
                <a:cubicBezTo>
                  <a:pt x="2189" y="0"/>
                  <a:pt x="2192" y="4"/>
                  <a:pt x="2192" y="8"/>
                </a:cubicBezTo>
                <a:cubicBezTo>
                  <a:pt x="2192" y="13"/>
                  <a:pt x="2189" y="16"/>
                  <a:pt x="2184" y="16"/>
                </a:cubicBezTo>
                <a:lnTo>
                  <a:pt x="2168" y="16"/>
                </a:lnTo>
                <a:cubicBezTo>
                  <a:pt x="2164" y="16"/>
                  <a:pt x="2160" y="13"/>
                  <a:pt x="2160" y="8"/>
                </a:cubicBezTo>
                <a:cubicBezTo>
                  <a:pt x="2160" y="4"/>
                  <a:pt x="2164" y="0"/>
                  <a:pt x="2168" y="0"/>
                </a:cubicBezTo>
                <a:close/>
                <a:moveTo>
                  <a:pt x="2216" y="0"/>
                </a:moveTo>
                <a:lnTo>
                  <a:pt x="2232" y="0"/>
                </a:lnTo>
                <a:cubicBezTo>
                  <a:pt x="2237" y="0"/>
                  <a:pt x="2240" y="4"/>
                  <a:pt x="2240" y="8"/>
                </a:cubicBezTo>
                <a:cubicBezTo>
                  <a:pt x="2240" y="13"/>
                  <a:pt x="2237" y="16"/>
                  <a:pt x="2232" y="16"/>
                </a:cubicBezTo>
                <a:lnTo>
                  <a:pt x="2216" y="16"/>
                </a:lnTo>
                <a:cubicBezTo>
                  <a:pt x="2212" y="16"/>
                  <a:pt x="2208" y="13"/>
                  <a:pt x="2208" y="8"/>
                </a:cubicBezTo>
                <a:cubicBezTo>
                  <a:pt x="2208" y="4"/>
                  <a:pt x="2212" y="0"/>
                  <a:pt x="2216" y="0"/>
                </a:cubicBezTo>
                <a:close/>
                <a:moveTo>
                  <a:pt x="2264" y="0"/>
                </a:moveTo>
                <a:lnTo>
                  <a:pt x="2280" y="0"/>
                </a:lnTo>
                <a:cubicBezTo>
                  <a:pt x="2285" y="0"/>
                  <a:pt x="2288" y="4"/>
                  <a:pt x="2288" y="8"/>
                </a:cubicBezTo>
                <a:cubicBezTo>
                  <a:pt x="2288" y="13"/>
                  <a:pt x="2285" y="16"/>
                  <a:pt x="2280" y="16"/>
                </a:cubicBezTo>
                <a:lnTo>
                  <a:pt x="2264" y="16"/>
                </a:lnTo>
                <a:cubicBezTo>
                  <a:pt x="2260" y="16"/>
                  <a:pt x="2256" y="13"/>
                  <a:pt x="2256" y="8"/>
                </a:cubicBezTo>
                <a:cubicBezTo>
                  <a:pt x="2256" y="4"/>
                  <a:pt x="2260" y="0"/>
                  <a:pt x="2264" y="0"/>
                </a:cubicBezTo>
                <a:close/>
                <a:moveTo>
                  <a:pt x="2312" y="0"/>
                </a:moveTo>
                <a:lnTo>
                  <a:pt x="2328" y="0"/>
                </a:lnTo>
                <a:cubicBezTo>
                  <a:pt x="2333" y="0"/>
                  <a:pt x="2336" y="4"/>
                  <a:pt x="2336" y="8"/>
                </a:cubicBezTo>
                <a:cubicBezTo>
                  <a:pt x="2336" y="13"/>
                  <a:pt x="2333" y="16"/>
                  <a:pt x="2328" y="16"/>
                </a:cubicBezTo>
                <a:lnTo>
                  <a:pt x="2312" y="16"/>
                </a:lnTo>
                <a:cubicBezTo>
                  <a:pt x="2308" y="16"/>
                  <a:pt x="2304" y="13"/>
                  <a:pt x="2304" y="8"/>
                </a:cubicBezTo>
                <a:cubicBezTo>
                  <a:pt x="2304" y="4"/>
                  <a:pt x="2308" y="0"/>
                  <a:pt x="2312" y="0"/>
                </a:cubicBezTo>
                <a:close/>
                <a:moveTo>
                  <a:pt x="2360" y="0"/>
                </a:moveTo>
                <a:lnTo>
                  <a:pt x="2376" y="0"/>
                </a:lnTo>
                <a:cubicBezTo>
                  <a:pt x="2381" y="0"/>
                  <a:pt x="2384" y="4"/>
                  <a:pt x="2384" y="8"/>
                </a:cubicBezTo>
                <a:cubicBezTo>
                  <a:pt x="2384" y="13"/>
                  <a:pt x="2381" y="16"/>
                  <a:pt x="2376" y="16"/>
                </a:cubicBezTo>
                <a:lnTo>
                  <a:pt x="2360" y="16"/>
                </a:lnTo>
                <a:cubicBezTo>
                  <a:pt x="2356" y="16"/>
                  <a:pt x="2352" y="13"/>
                  <a:pt x="2352" y="8"/>
                </a:cubicBezTo>
                <a:cubicBezTo>
                  <a:pt x="2352" y="4"/>
                  <a:pt x="2356" y="0"/>
                  <a:pt x="2360" y="0"/>
                </a:cubicBezTo>
                <a:close/>
                <a:moveTo>
                  <a:pt x="2408" y="0"/>
                </a:moveTo>
                <a:lnTo>
                  <a:pt x="2424" y="0"/>
                </a:lnTo>
                <a:cubicBezTo>
                  <a:pt x="2429" y="0"/>
                  <a:pt x="2432" y="4"/>
                  <a:pt x="2432" y="8"/>
                </a:cubicBezTo>
                <a:cubicBezTo>
                  <a:pt x="2432" y="13"/>
                  <a:pt x="2429" y="16"/>
                  <a:pt x="2424" y="16"/>
                </a:cubicBezTo>
                <a:lnTo>
                  <a:pt x="2408" y="16"/>
                </a:lnTo>
                <a:cubicBezTo>
                  <a:pt x="2404" y="16"/>
                  <a:pt x="2400" y="13"/>
                  <a:pt x="2400" y="8"/>
                </a:cubicBezTo>
                <a:cubicBezTo>
                  <a:pt x="2400" y="4"/>
                  <a:pt x="2404" y="0"/>
                  <a:pt x="2408" y="0"/>
                </a:cubicBezTo>
                <a:close/>
                <a:moveTo>
                  <a:pt x="2456" y="0"/>
                </a:moveTo>
                <a:lnTo>
                  <a:pt x="2472" y="0"/>
                </a:lnTo>
                <a:cubicBezTo>
                  <a:pt x="2477" y="0"/>
                  <a:pt x="2480" y="4"/>
                  <a:pt x="2480" y="8"/>
                </a:cubicBezTo>
                <a:cubicBezTo>
                  <a:pt x="2480" y="13"/>
                  <a:pt x="2477" y="16"/>
                  <a:pt x="2472" y="16"/>
                </a:cubicBezTo>
                <a:lnTo>
                  <a:pt x="2456" y="16"/>
                </a:lnTo>
                <a:cubicBezTo>
                  <a:pt x="2452" y="16"/>
                  <a:pt x="2448" y="13"/>
                  <a:pt x="2448" y="8"/>
                </a:cubicBezTo>
                <a:cubicBezTo>
                  <a:pt x="2448" y="4"/>
                  <a:pt x="2452" y="0"/>
                  <a:pt x="2456" y="0"/>
                </a:cubicBezTo>
                <a:close/>
                <a:moveTo>
                  <a:pt x="2504" y="0"/>
                </a:moveTo>
                <a:lnTo>
                  <a:pt x="2520" y="0"/>
                </a:lnTo>
                <a:cubicBezTo>
                  <a:pt x="2525" y="0"/>
                  <a:pt x="2528" y="4"/>
                  <a:pt x="2528" y="8"/>
                </a:cubicBezTo>
                <a:cubicBezTo>
                  <a:pt x="2528" y="13"/>
                  <a:pt x="2525" y="16"/>
                  <a:pt x="2520" y="16"/>
                </a:cubicBezTo>
                <a:lnTo>
                  <a:pt x="2504" y="16"/>
                </a:lnTo>
                <a:cubicBezTo>
                  <a:pt x="2500" y="16"/>
                  <a:pt x="2496" y="13"/>
                  <a:pt x="2496" y="8"/>
                </a:cubicBezTo>
                <a:cubicBezTo>
                  <a:pt x="2496" y="4"/>
                  <a:pt x="2500" y="0"/>
                  <a:pt x="2504" y="0"/>
                </a:cubicBezTo>
                <a:close/>
                <a:moveTo>
                  <a:pt x="2552" y="0"/>
                </a:moveTo>
                <a:lnTo>
                  <a:pt x="2568" y="0"/>
                </a:lnTo>
                <a:cubicBezTo>
                  <a:pt x="2573" y="0"/>
                  <a:pt x="2576" y="4"/>
                  <a:pt x="2576" y="8"/>
                </a:cubicBezTo>
                <a:cubicBezTo>
                  <a:pt x="2576" y="13"/>
                  <a:pt x="2573" y="16"/>
                  <a:pt x="2568" y="16"/>
                </a:cubicBezTo>
                <a:lnTo>
                  <a:pt x="2552" y="16"/>
                </a:lnTo>
                <a:cubicBezTo>
                  <a:pt x="2548" y="16"/>
                  <a:pt x="2544" y="13"/>
                  <a:pt x="2544" y="8"/>
                </a:cubicBezTo>
                <a:cubicBezTo>
                  <a:pt x="2544" y="4"/>
                  <a:pt x="2548" y="0"/>
                  <a:pt x="2552" y="0"/>
                </a:cubicBezTo>
                <a:close/>
                <a:moveTo>
                  <a:pt x="2600" y="0"/>
                </a:moveTo>
                <a:lnTo>
                  <a:pt x="2616" y="0"/>
                </a:lnTo>
                <a:cubicBezTo>
                  <a:pt x="2621" y="0"/>
                  <a:pt x="2624" y="4"/>
                  <a:pt x="2624" y="8"/>
                </a:cubicBezTo>
                <a:cubicBezTo>
                  <a:pt x="2624" y="13"/>
                  <a:pt x="2621" y="16"/>
                  <a:pt x="2616" y="16"/>
                </a:cubicBezTo>
                <a:lnTo>
                  <a:pt x="2600" y="16"/>
                </a:lnTo>
                <a:cubicBezTo>
                  <a:pt x="2596" y="16"/>
                  <a:pt x="2592" y="13"/>
                  <a:pt x="2592" y="8"/>
                </a:cubicBezTo>
                <a:cubicBezTo>
                  <a:pt x="2592" y="4"/>
                  <a:pt x="2596" y="0"/>
                  <a:pt x="2600" y="0"/>
                </a:cubicBezTo>
                <a:close/>
                <a:moveTo>
                  <a:pt x="2648" y="0"/>
                </a:moveTo>
                <a:lnTo>
                  <a:pt x="2664" y="0"/>
                </a:lnTo>
                <a:cubicBezTo>
                  <a:pt x="2669" y="0"/>
                  <a:pt x="2672" y="4"/>
                  <a:pt x="2672" y="8"/>
                </a:cubicBezTo>
                <a:cubicBezTo>
                  <a:pt x="2672" y="13"/>
                  <a:pt x="2669" y="16"/>
                  <a:pt x="2664" y="16"/>
                </a:cubicBezTo>
                <a:lnTo>
                  <a:pt x="2648" y="16"/>
                </a:lnTo>
                <a:cubicBezTo>
                  <a:pt x="2644" y="16"/>
                  <a:pt x="2640" y="13"/>
                  <a:pt x="2640" y="8"/>
                </a:cubicBezTo>
                <a:cubicBezTo>
                  <a:pt x="2640" y="4"/>
                  <a:pt x="2644" y="0"/>
                  <a:pt x="2648" y="0"/>
                </a:cubicBezTo>
                <a:close/>
                <a:moveTo>
                  <a:pt x="2696" y="0"/>
                </a:moveTo>
                <a:lnTo>
                  <a:pt x="2712" y="0"/>
                </a:lnTo>
                <a:cubicBezTo>
                  <a:pt x="2717" y="0"/>
                  <a:pt x="2720" y="4"/>
                  <a:pt x="2720" y="8"/>
                </a:cubicBezTo>
                <a:cubicBezTo>
                  <a:pt x="2720" y="13"/>
                  <a:pt x="2717" y="16"/>
                  <a:pt x="2712" y="16"/>
                </a:cubicBezTo>
                <a:lnTo>
                  <a:pt x="2696" y="16"/>
                </a:lnTo>
                <a:cubicBezTo>
                  <a:pt x="2692" y="16"/>
                  <a:pt x="2688" y="13"/>
                  <a:pt x="2688" y="8"/>
                </a:cubicBezTo>
                <a:cubicBezTo>
                  <a:pt x="2688" y="4"/>
                  <a:pt x="2692" y="0"/>
                  <a:pt x="2696" y="0"/>
                </a:cubicBezTo>
                <a:close/>
                <a:moveTo>
                  <a:pt x="2744" y="0"/>
                </a:moveTo>
                <a:lnTo>
                  <a:pt x="2760" y="0"/>
                </a:lnTo>
                <a:cubicBezTo>
                  <a:pt x="2765" y="0"/>
                  <a:pt x="2768" y="4"/>
                  <a:pt x="2768" y="8"/>
                </a:cubicBezTo>
                <a:cubicBezTo>
                  <a:pt x="2768" y="13"/>
                  <a:pt x="2765" y="16"/>
                  <a:pt x="2760" y="16"/>
                </a:cubicBezTo>
                <a:lnTo>
                  <a:pt x="2744" y="16"/>
                </a:lnTo>
                <a:cubicBezTo>
                  <a:pt x="2740" y="16"/>
                  <a:pt x="2736" y="13"/>
                  <a:pt x="2736" y="8"/>
                </a:cubicBezTo>
                <a:cubicBezTo>
                  <a:pt x="2736" y="4"/>
                  <a:pt x="2740" y="0"/>
                  <a:pt x="2744" y="0"/>
                </a:cubicBezTo>
                <a:close/>
                <a:moveTo>
                  <a:pt x="2792" y="0"/>
                </a:moveTo>
                <a:lnTo>
                  <a:pt x="2808" y="0"/>
                </a:lnTo>
                <a:cubicBezTo>
                  <a:pt x="2813" y="0"/>
                  <a:pt x="2816" y="4"/>
                  <a:pt x="2816" y="8"/>
                </a:cubicBezTo>
                <a:cubicBezTo>
                  <a:pt x="2816" y="13"/>
                  <a:pt x="2813" y="16"/>
                  <a:pt x="2808" y="16"/>
                </a:cubicBezTo>
                <a:lnTo>
                  <a:pt x="2792" y="16"/>
                </a:lnTo>
                <a:cubicBezTo>
                  <a:pt x="2788" y="16"/>
                  <a:pt x="2784" y="13"/>
                  <a:pt x="2784" y="8"/>
                </a:cubicBezTo>
                <a:cubicBezTo>
                  <a:pt x="2784" y="4"/>
                  <a:pt x="2788" y="0"/>
                  <a:pt x="2792" y="0"/>
                </a:cubicBezTo>
                <a:close/>
                <a:moveTo>
                  <a:pt x="2840" y="0"/>
                </a:moveTo>
                <a:lnTo>
                  <a:pt x="2856" y="0"/>
                </a:lnTo>
                <a:cubicBezTo>
                  <a:pt x="2861" y="0"/>
                  <a:pt x="2864" y="4"/>
                  <a:pt x="2864" y="8"/>
                </a:cubicBezTo>
                <a:cubicBezTo>
                  <a:pt x="2864" y="13"/>
                  <a:pt x="2861" y="16"/>
                  <a:pt x="2856" y="16"/>
                </a:cubicBezTo>
                <a:lnTo>
                  <a:pt x="2840" y="16"/>
                </a:lnTo>
                <a:cubicBezTo>
                  <a:pt x="2836" y="16"/>
                  <a:pt x="2832" y="13"/>
                  <a:pt x="2832" y="8"/>
                </a:cubicBezTo>
                <a:cubicBezTo>
                  <a:pt x="2832" y="4"/>
                  <a:pt x="2836" y="0"/>
                  <a:pt x="2840" y="0"/>
                </a:cubicBezTo>
                <a:close/>
                <a:moveTo>
                  <a:pt x="2888" y="0"/>
                </a:moveTo>
                <a:lnTo>
                  <a:pt x="2904" y="0"/>
                </a:lnTo>
                <a:cubicBezTo>
                  <a:pt x="2909" y="0"/>
                  <a:pt x="2912" y="4"/>
                  <a:pt x="2912" y="8"/>
                </a:cubicBezTo>
                <a:cubicBezTo>
                  <a:pt x="2912" y="13"/>
                  <a:pt x="2909" y="16"/>
                  <a:pt x="2904" y="16"/>
                </a:cubicBezTo>
                <a:lnTo>
                  <a:pt x="2888" y="16"/>
                </a:lnTo>
                <a:cubicBezTo>
                  <a:pt x="2884" y="16"/>
                  <a:pt x="2880" y="13"/>
                  <a:pt x="2880" y="8"/>
                </a:cubicBezTo>
                <a:cubicBezTo>
                  <a:pt x="2880" y="4"/>
                  <a:pt x="2884" y="0"/>
                  <a:pt x="2888" y="0"/>
                </a:cubicBezTo>
                <a:close/>
                <a:moveTo>
                  <a:pt x="2936" y="0"/>
                </a:moveTo>
                <a:lnTo>
                  <a:pt x="2952" y="0"/>
                </a:lnTo>
                <a:cubicBezTo>
                  <a:pt x="2957" y="0"/>
                  <a:pt x="2960" y="4"/>
                  <a:pt x="2960" y="8"/>
                </a:cubicBezTo>
                <a:cubicBezTo>
                  <a:pt x="2960" y="13"/>
                  <a:pt x="2957" y="16"/>
                  <a:pt x="2952" y="16"/>
                </a:cubicBezTo>
                <a:lnTo>
                  <a:pt x="2936" y="16"/>
                </a:lnTo>
                <a:cubicBezTo>
                  <a:pt x="2932" y="16"/>
                  <a:pt x="2928" y="13"/>
                  <a:pt x="2928" y="8"/>
                </a:cubicBezTo>
                <a:cubicBezTo>
                  <a:pt x="2928" y="4"/>
                  <a:pt x="2932" y="0"/>
                  <a:pt x="2936" y="0"/>
                </a:cubicBezTo>
                <a:close/>
                <a:moveTo>
                  <a:pt x="2984" y="0"/>
                </a:moveTo>
                <a:lnTo>
                  <a:pt x="3000" y="0"/>
                </a:lnTo>
                <a:cubicBezTo>
                  <a:pt x="3005" y="0"/>
                  <a:pt x="3008" y="4"/>
                  <a:pt x="3008" y="8"/>
                </a:cubicBezTo>
                <a:cubicBezTo>
                  <a:pt x="3008" y="13"/>
                  <a:pt x="3005" y="16"/>
                  <a:pt x="3000" y="16"/>
                </a:cubicBezTo>
                <a:lnTo>
                  <a:pt x="2984" y="16"/>
                </a:lnTo>
                <a:cubicBezTo>
                  <a:pt x="2980" y="16"/>
                  <a:pt x="2976" y="13"/>
                  <a:pt x="2976" y="8"/>
                </a:cubicBezTo>
                <a:cubicBezTo>
                  <a:pt x="2976" y="4"/>
                  <a:pt x="2980" y="0"/>
                  <a:pt x="2984" y="0"/>
                </a:cubicBezTo>
                <a:close/>
                <a:moveTo>
                  <a:pt x="3032" y="0"/>
                </a:moveTo>
                <a:lnTo>
                  <a:pt x="3048" y="0"/>
                </a:lnTo>
                <a:cubicBezTo>
                  <a:pt x="3053" y="0"/>
                  <a:pt x="3056" y="4"/>
                  <a:pt x="3056" y="8"/>
                </a:cubicBezTo>
                <a:cubicBezTo>
                  <a:pt x="3056" y="13"/>
                  <a:pt x="3053" y="16"/>
                  <a:pt x="3048" y="16"/>
                </a:cubicBezTo>
                <a:lnTo>
                  <a:pt x="3032" y="16"/>
                </a:lnTo>
                <a:cubicBezTo>
                  <a:pt x="3028" y="16"/>
                  <a:pt x="3024" y="13"/>
                  <a:pt x="3024" y="8"/>
                </a:cubicBezTo>
                <a:cubicBezTo>
                  <a:pt x="3024" y="4"/>
                  <a:pt x="3028" y="0"/>
                  <a:pt x="3032" y="0"/>
                </a:cubicBezTo>
                <a:close/>
                <a:moveTo>
                  <a:pt x="3080" y="0"/>
                </a:moveTo>
                <a:lnTo>
                  <a:pt x="3096" y="0"/>
                </a:lnTo>
                <a:cubicBezTo>
                  <a:pt x="3101" y="0"/>
                  <a:pt x="3104" y="4"/>
                  <a:pt x="3104" y="8"/>
                </a:cubicBezTo>
                <a:cubicBezTo>
                  <a:pt x="3104" y="13"/>
                  <a:pt x="3101" y="16"/>
                  <a:pt x="3096" y="16"/>
                </a:cubicBezTo>
                <a:lnTo>
                  <a:pt x="3080" y="16"/>
                </a:lnTo>
                <a:cubicBezTo>
                  <a:pt x="3076" y="16"/>
                  <a:pt x="3072" y="13"/>
                  <a:pt x="3072" y="8"/>
                </a:cubicBezTo>
                <a:cubicBezTo>
                  <a:pt x="3072" y="4"/>
                  <a:pt x="3076" y="0"/>
                  <a:pt x="3080" y="0"/>
                </a:cubicBezTo>
                <a:close/>
                <a:moveTo>
                  <a:pt x="3128" y="0"/>
                </a:moveTo>
                <a:lnTo>
                  <a:pt x="3144" y="0"/>
                </a:lnTo>
                <a:cubicBezTo>
                  <a:pt x="3149" y="0"/>
                  <a:pt x="3152" y="4"/>
                  <a:pt x="3152" y="8"/>
                </a:cubicBezTo>
                <a:cubicBezTo>
                  <a:pt x="3152" y="13"/>
                  <a:pt x="3149" y="16"/>
                  <a:pt x="3144" y="16"/>
                </a:cubicBezTo>
                <a:lnTo>
                  <a:pt x="3128" y="16"/>
                </a:lnTo>
                <a:cubicBezTo>
                  <a:pt x="3124" y="16"/>
                  <a:pt x="3120" y="13"/>
                  <a:pt x="3120" y="8"/>
                </a:cubicBezTo>
                <a:cubicBezTo>
                  <a:pt x="3120" y="4"/>
                  <a:pt x="3124" y="0"/>
                  <a:pt x="3128" y="0"/>
                </a:cubicBezTo>
                <a:close/>
                <a:moveTo>
                  <a:pt x="3176" y="0"/>
                </a:moveTo>
                <a:lnTo>
                  <a:pt x="3192" y="0"/>
                </a:lnTo>
                <a:cubicBezTo>
                  <a:pt x="3197" y="0"/>
                  <a:pt x="3200" y="4"/>
                  <a:pt x="3200" y="8"/>
                </a:cubicBezTo>
                <a:cubicBezTo>
                  <a:pt x="3200" y="13"/>
                  <a:pt x="3197" y="16"/>
                  <a:pt x="3192" y="16"/>
                </a:cubicBezTo>
                <a:lnTo>
                  <a:pt x="3176" y="16"/>
                </a:lnTo>
                <a:cubicBezTo>
                  <a:pt x="3172" y="16"/>
                  <a:pt x="3168" y="13"/>
                  <a:pt x="3168" y="8"/>
                </a:cubicBezTo>
                <a:cubicBezTo>
                  <a:pt x="3168" y="4"/>
                  <a:pt x="3172" y="0"/>
                  <a:pt x="3176" y="0"/>
                </a:cubicBezTo>
                <a:close/>
                <a:moveTo>
                  <a:pt x="3224" y="0"/>
                </a:moveTo>
                <a:lnTo>
                  <a:pt x="3240" y="0"/>
                </a:lnTo>
                <a:cubicBezTo>
                  <a:pt x="3245" y="0"/>
                  <a:pt x="3248" y="4"/>
                  <a:pt x="3248" y="8"/>
                </a:cubicBezTo>
                <a:cubicBezTo>
                  <a:pt x="3248" y="13"/>
                  <a:pt x="3245" y="16"/>
                  <a:pt x="3240" y="16"/>
                </a:cubicBezTo>
                <a:lnTo>
                  <a:pt x="3224" y="16"/>
                </a:lnTo>
                <a:cubicBezTo>
                  <a:pt x="3220" y="16"/>
                  <a:pt x="3216" y="13"/>
                  <a:pt x="3216" y="8"/>
                </a:cubicBezTo>
                <a:cubicBezTo>
                  <a:pt x="3216" y="4"/>
                  <a:pt x="3220" y="0"/>
                  <a:pt x="3224" y="0"/>
                </a:cubicBezTo>
                <a:close/>
                <a:moveTo>
                  <a:pt x="3272" y="0"/>
                </a:moveTo>
                <a:lnTo>
                  <a:pt x="3288" y="0"/>
                </a:lnTo>
                <a:cubicBezTo>
                  <a:pt x="3293" y="0"/>
                  <a:pt x="3296" y="4"/>
                  <a:pt x="3296" y="8"/>
                </a:cubicBezTo>
                <a:cubicBezTo>
                  <a:pt x="3296" y="13"/>
                  <a:pt x="3293" y="16"/>
                  <a:pt x="3288" y="16"/>
                </a:cubicBezTo>
                <a:lnTo>
                  <a:pt x="3272" y="16"/>
                </a:lnTo>
                <a:cubicBezTo>
                  <a:pt x="3268" y="16"/>
                  <a:pt x="3264" y="13"/>
                  <a:pt x="3264" y="8"/>
                </a:cubicBezTo>
                <a:cubicBezTo>
                  <a:pt x="3264" y="4"/>
                  <a:pt x="3268" y="0"/>
                  <a:pt x="3272" y="0"/>
                </a:cubicBezTo>
                <a:close/>
                <a:moveTo>
                  <a:pt x="3320" y="0"/>
                </a:moveTo>
                <a:lnTo>
                  <a:pt x="3336" y="0"/>
                </a:lnTo>
                <a:cubicBezTo>
                  <a:pt x="3341" y="0"/>
                  <a:pt x="3344" y="4"/>
                  <a:pt x="3344" y="8"/>
                </a:cubicBezTo>
                <a:cubicBezTo>
                  <a:pt x="3344" y="13"/>
                  <a:pt x="3341" y="16"/>
                  <a:pt x="3336" y="16"/>
                </a:cubicBezTo>
                <a:lnTo>
                  <a:pt x="3320" y="16"/>
                </a:lnTo>
                <a:cubicBezTo>
                  <a:pt x="3316" y="16"/>
                  <a:pt x="3312" y="13"/>
                  <a:pt x="3312" y="8"/>
                </a:cubicBezTo>
                <a:cubicBezTo>
                  <a:pt x="3312" y="4"/>
                  <a:pt x="3316" y="0"/>
                  <a:pt x="3320" y="0"/>
                </a:cubicBezTo>
                <a:close/>
                <a:moveTo>
                  <a:pt x="3368" y="0"/>
                </a:moveTo>
                <a:lnTo>
                  <a:pt x="3384" y="0"/>
                </a:lnTo>
                <a:cubicBezTo>
                  <a:pt x="3389" y="0"/>
                  <a:pt x="3392" y="4"/>
                  <a:pt x="3392" y="8"/>
                </a:cubicBezTo>
                <a:cubicBezTo>
                  <a:pt x="3392" y="13"/>
                  <a:pt x="3389" y="16"/>
                  <a:pt x="3384" y="16"/>
                </a:cubicBezTo>
                <a:lnTo>
                  <a:pt x="3368" y="16"/>
                </a:lnTo>
                <a:cubicBezTo>
                  <a:pt x="3364" y="16"/>
                  <a:pt x="3360" y="13"/>
                  <a:pt x="3360" y="8"/>
                </a:cubicBezTo>
                <a:cubicBezTo>
                  <a:pt x="3360" y="4"/>
                  <a:pt x="3364" y="0"/>
                  <a:pt x="3368" y="0"/>
                </a:cubicBezTo>
                <a:close/>
                <a:moveTo>
                  <a:pt x="3416" y="0"/>
                </a:moveTo>
                <a:lnTo>
                  <a:pt x="3432" y="0"/>
                </a:lnTo>
                <a:cubicBezTo>
                  <a:pt x="3437" y="0"/>
                  <a:pt x="3440" y="4"/>
                  <a:pt x="3440" y="8"/>
                </a:cubicBezTo>
                <a:cubicBezTo>
                  <a:pt x="3440" y="13"/>
                  <a:pt x="3437" y="16"/>
                  <a:pt x="3432" y="16"/>
                </a:cubicBezTo>
                <a:lnTo>
                  <a:pt x="3416" y="16"/>
                </a:lnTo>
                <a:cubicBezTo>
                  <a:pt x="3412" y="16"/>
                  <a:pt x="3408" y="13"/>
                  <a:pt x="3408" y="8"/>
                </a:cubicBezTo>
                <a:cubicBezTo>
                  <a:pt x="3408" y="4"/>
                  <a:pt x="3412" y="0"/>
                  <a:pt x="3416" y="0"/>
                </a:cubicBezTo>
                <a:close/>
                <a:moveTo>
                  <a:pt x="3464" y="0"/>
                </a:moveTo>
                <a:lnTo>
                  <a:pt x="3480" y="0"/>
                </a:lnTo>
                <a:cubicBezTo>
                  <a:pt x="3485" y="0"/>
                  <a:pt x="3488" y="4"/>
                  <a:pt x="3488" y="8"/>
                </a:cubicBezTo>
                <a:cubicBezTo>
                  <a:pt x="3488" y="13"/>
                  <a:pt x="3485" y="16"/>
                  <a:pt x="3480" y="16"/>
                </a:cubicBezTo>
                <a:lnTo>
                  <a:pt x="3464" y="16"/>
                </a:lnTo>
                <a:cubicBezTo>
                  <a:pt x="3460" y="16"/>
                  <a:pt x="3456" y="13"/>
                  <a:pt x="3456" y="8"/>
                </a:cubicBezTo>
                <a:cubicBezTo>
                  <a:pt x="3456" y="4"/>
                  <a:pt x="3460" y="0"/>
                  <a:pt x="3464" y="0"/>
                </a:cubicBezTo>
                <a:close/>
                <a:moveTo>
                  <a:pt x="3512" y="0"/>
                </a:moveTo>
                <a:lnTo>
                  <a:pt x="3528" y="0"/>
                </a:lnTo>
                <a:cubicBezTo>
                  <a:pt x="3533" y="0"/>
                  <a:pt x="3536" y="4"/>
                  <a:pt x="3536" y="8"/>
                </a:cubicBezTo>
                <a:cubicBezTo>
                  <a:pt x="3536" y="13"/>
                  <a:pt x="3533" y="16"/>
                  <a:pt x="3528" y="16"/>
                </a:cubicBezTo>
                <a:lnTo>
                  <a:pt x="3512" y="16"/>
                </a:lnTo>
                <a:cubicBezTo>
                  <a:pt x="3508" y="16"/>
                  <a:pt x="3504" y="13"/>
                  <a:pt x="3504" y="8"/>
                </a:cubicBezTo>
                <a:cubicBezTo>
                  <a:pt x="3504" y="4"/>
                  <a:pt x="3508" y="0"/>
                  <a:pt x="3512" y="0"/>
                </a:cubicBezTo>
                <a:close/>
                <a:moveTo>
                  <a:pt x="3560" y="0"/>
                </a:moveTo>
                <a:lnTo>
                  <a:pt x="3576" y="0"/>
                </a:lnTo>
                <a:cubicBezTo>
                  <a:pt x="3581" y="0"/>
                  <a:pt x="3584" y="4"/>
                  <a:pt x="3584" y="8"/>
                </a:cubicBezTo>
                <a:cubicBezTo>
                  <a:pt x="3584" y="13"/>
                  <a:pt x="3581" y="16"/>
                  <a:pt x="3576" y="16"/>
                </a:cubicBezTo>
                <a:lnTo>
                  <a:pt x="3560" y="16"/>
                </a:lnTo>
                <a:cubicBezTo>
                  <a:pt x="3556" y="16"/>
                  <a:pt x="3552" y="13"/>
                  <a:pt x="3552" y="8"/>
                </a:cubicBezTo>
                <a:cubicBezTo>
                  <a:pt x="3552" y="4"/>
                  <a:pt x="3556" y="0"/>
                  <a:pt x="3560" y="0"/>
                </a:cubicBezTo>
                <a:close/>
                <a:moveTo>
                  <a:pt x="3608" y="0"/>
                </a:moveTo>
                <a:lnTo>
                  <a:pt x="3624" y="0"/>
                </a:lnTo>
                <a:cubicBezTo>
                  <a:pt x="3629" y="0"/>
                  <a:pt x="3632" y="4"/>
                  <a:pt x="3632" y="8"/>
                </a:cubicBezTo>
                <a:cubicBezTo>
                  <a:pt x="3632" y="13"/>
                  <a:pt x="3629" y="16"/>
                  <a:pt x="3624" y="16"/>
                </a:cubicBezTo>
                <a:lnTo>
                  <a:pt x="3608" y="16"/>
                </a:lnTo>
                <a:cubicBezTo>
                  <a:pt x="3604" y="16"/>
                  <a:pt x="3600" y="13"/>
                  <a:pt x="3600" y="8"/>
                </a:cubicBezTo>
                <a:cubicBezTo>
                  <a:pt x="3600" y="4"/>
                  <a:pt x="3604" y="0"/>
                  <a:pt x="3608" y="0"/>
                </a:cubicBezTo>
                <a:close/>
                <a:moveTo>
                  <a:pt x="3656" y="0"/>
                </a:moveTo>
                <a:lnTo>
                  <a:pt x="3672" y="0"/>
                </a:lnTo>
                <a:cubicBezTo>
                  <a:pt x="3677" y="0"/>
                  <a:pt x="3680" y="4"/>
                  <a:pt x="3680" y="8"/>
                </a:cubicBezTo>
                <a:cubicBezTo>
                  <a:pt x="3680" y="13"/>
                  <a:pt x="3677" y="16"/>
                  <a:pt x="3672" y="16"/>
                </a:cubicBezTo>
                <a:lnTo>
                  <a:pt x="3656" y="16"/>
                </a:lnTo>
                <a:cubicBezTo>
                  <a:pt x="3652" y="16"/>
                  <a:pt x="3648" y="13"/>
                  <a:pt x="3648" y="8"/>
                </a:cubicBezTo>
                <a:cubicBezTo>
                  <a:pt x="3648" y="4"/>
                  <a:pt x="3652" y="0"/>
                  <a:pt x="3656" y="0"/>
                </a:cubicBezTo>
                <a:close/>
                <a:moveTo>
                  <a:pt x="3704" y="0"/>
                </a:moveTo>
                <a:lnTo>
                  <a:pt x="3720" y="0"/>
                </a:lnTo>
                <a:cubicBezTo>
                  <a:pt x="3725" y="0"/>
                  <a:pt x="3728" y="4"/>
                  <a:pt x="3728" y="8"/>
                </a:cubicBezTo>
                <a:cubicBezTo>
                  <a:pt x="3728" y="13"/>
                  <a:pt x="3725" y="16"/>
                  <a:pt x="3720" y="16"/>
                </a:cubicBezTo>
                <a:lnTo>
                  <a:pt x="3704" y="16"/>
                </a:lnTo>
                <a:cubicBezTo>
                  <a:pt x="3700" y="16"/>
                  <a:pt x="3696" y="13"/>
                  <a:pt x="3696" y="8"/>
                </a:cubicBezTo>
                <a:cubicBezTo>
                  <a:pt x="3696" y="4"/>
                  <a:pt x="3700" y="0"/>
                  <a:pt x="3704" y="0"/>
                </a:cubicBezTo>
                <a:close/>
                <a:moveTo>
                  <a:pt x="3752" y="0"/>
                </a:moveTo>
                <a:lnTo>
                  <a:pt x="3768" y="0"/>
                </a:lnTo>
                <a:cubicBezTo>
                  <a:pt x="3773" y="0"/>
                  <a:pt x="3776" y="4"/>
                  <a:pt x="3776" y="8"/>
                </a:cubicBezTo>
                <a:cubicBezTo>
                  <a:pt x="3776" y="13"/>
                  <a:pt x="3773" y="16"/>
                  <a:pt x="3768" y="16"/>
                </a:cubicBezTo>
                <a:lnTo>
                  <a:pt x="3752" y="16"/>
                </a:lnTo>
                <a:cubicBezTo>
                  <a:pt x="3748" y="16"/>
                  <a:pt x="3744" y="13"/>
                  <a:pt x="3744" y="8"/>
                </a:cubicBezTo>
                <a:cubicBezTo>
                  <a:pt x="3744" y="4"/>
                  <a:pt x="3748" y="0"/>
                  <a:pt x="3752" y="0"/>
                </a:cubicBezTo>
                <a:close/>
                <a:moveTo>
                  <a:pt x="3800" y="0"/>
                </a:moveTo>
                <a:lnTo>
                  <a:pt x="3816" y="0"/>
                </a:lnTo>
                <a:cubicBezTo>
                  <a:pt x="3821" y="0"/>
                  <a:pt x="3824" y="4"/>
                  <a:pt x="3824" y="8"/>
                </a:cubicBezTo>
                <a:cubicBezTo>
                  <a:pt x="3824" y="13"/>
                  <a:pt x="3821" y="16"/>
                  <a:pt x="3816" y="16"/>
                </a:cubicBezTo>
                <a:lnTo>
                  <a:pt x="3800" y="16"/>
                </a:lnTo>
                <a:cubicBezTo>
                  <a:pt x="3796" y="16"/>
                  <a:pt x="3792" y="13"/>
                  <a:pt x="3792" y="8"/>
                </a:cubicBezTo>
                <a:cubicBezTo>
                  <a:pt x="3792" y="4"/>
                  <a:pt x="3796" y="0"/>
                  <a:pt x="3800" y="0"/>
                </a:cubicBezTo>
                <a:close/>
                <a:moveTo>
                  <a:pt x="3848" y="0"/>
                </a:moveTo>
                <a:lnTo>
                  <a:pt x="3864" y="0"/>
                </a:lnTo>
                <a:cubicBezTo>
                  <a:pt x="3869" y="0"/>
                  <a:pt x="3872" y="4"/>
                  <a:pt x="3872" y="8"/>
                </a:cubicBezTo>
                <a:cubicBezTo>
                  <a:pt x="3872" y="13"/>
                  <a:pt x="3869" y="16"/>
                  <a:pt x="3864" y="16"/>
                </a:cubicBezTo>
                <a:lnTo>
                  <a:pt x="3848" y="16"/>
                </a:lnTo>
                <a:cubicBezTo>
                  <a:pt x="3844" y="16"/>
                  <a:pt x="3840" y="13"/>
                  <a:pt x="3840" y="8"/>
                </a:cubicBezTo>
                <a:cubicBezTo>
                  <a:pt x="3840" y="4"/>
                  <a:pt x="3844" y="0"/>
                  <a:pt x="3848" y="0"/>
                </a:cubicBezTo>
                <a:close/>
                <a:moveTo>
                  <a:pt x="3896" y="0"/>
                </a:moveTo>
                <a:lnTo>
                  <a:pt x="3912" y="0"/>
                </a:lnTo>
                <a:cubicBezTo>
                  <a:pt x="3917" y="0"/>
                  <a:pt x="3920" y="4"/>
                  <a:pt x="3920" y="8"/>
                </a:cubicBezTo>
                <a:cubicBezTo>
                  <a:pt x="3920" y="13"/>
                  <a:pt x="3917" y="16"/>
                  <a:pt x="3912" y="16"/>
                </a:cubicBezTo>
                <a:lnTo>
                  <a:pt x="3896" y="16"/>
                </a:lnTo>
                <a:cubicBezTo>
                  <a:pt x="3892" y="16"/>
                  <a:pt x="3888" y="13"/>
                  <a:pt x="3888" y="8"/>
                </a:cubicBezTo>
                <a:cubicBezTo>
                  <a:pt x="3888" y="4"/>
                  <a:pt x="3892" y="0"/>
                  <a:pt x="3896" y="0"/>
                </a:cubicBezTo>
                <a:close/>
                <a:moveTo>
                  <a:pt x="3944" y="0"/>
                </a:moveTo>
                <a:lnTo>
                  <a:pt x="3960" y="0"/>
                </a:lnTo>
                <a:cubicBezTo>
                  <a:pt x="3965" y="0"/>
                  <a:pt x="3968" y="4"/>
                  <a:pt x="3968" y="8"/>
                </a:cubicBezTo>
                <a:cubicBezTo>
                  <a:pt x="3968" y="13"/>
                  <a:pt x="3965" y="16"/>
                  <a:pt x="3960" y="16"/>
                </a:cubicBezTo>
                <a:lnTo>
                  <a:pt x="3944" y="16"/>
                </a:lnTo>
                <a:cubicBezTo>
                  <a:pt x="3940" y="16"/>
                  <a:pt x="3936" y="13"/>
                  <a:pt x="3936" y="8"/>
                </a:cubicBezTo>
                <a:cubicBezTo>
                  <a:pt x="3936" y="4"/>
                  <a:pt x="3940" y="0"/>
                  <a:pt x="3944" y="0"/>
                </a:cubicBezTo>
                <a:close/>
                <a:moveTo>
                  <a:pt x="3992" y="0"/>
                </a:moveTo>
                <a:lnTo>
                  <a:pt x="4008" y="0"/>
                </a:lnTo>
                <a:cubicBezTo>
                  <a:pt x="4013" y="0"/>
                  <a:pt x="4016" y="4"/>
                  <a:pt x="4016" y="8"/>
                </a:cubicBezTo>
                <a:cubicBezTo>
                  <a:pt x="4016" y="13"/>
                  <a:pt x="4013" y="16"/>
                  <a:pt x="4008" y="16"/>
                </a:cubicBezTo>
                <a:lnTo>
                  <a:pt x="3992" y="16"/>
                </a:lnTo>
                <a:cubicBezTo>
                  <a:pt x="3988" y="16"/>
                  <a:pt x="3984" y="13"/>
                  <a:pt x="3984" y="8"/>
                </a:cubicBezTo>
                <a:cubicBezTo>
                  <a:pt x="3984" y="4"/>
                  <a:pt x="3988" y="0"/>
                  <a:pt x="3992" y="0"/>
                </a:cubicBezTo>
                <a:close/>
                <a:moveTo>
                  <a:pt x="4040" y="0"/>
                </a:moveTo>
                <a:lnTo>
                  <a:pt x="4056" y="0"/>
                </a:lnTo>
                <a:cubicBezTo>
                  <a:pt x="4061" y="0"/>
                  <a:pt x="4064" y="4"/>
                  <a:pt x="4064" y="8"/>
                </a:cubicBezTo>
                <a:cubicBezTo>
                  <a:pt x="4064" y="13"/>
                  <a:pt x="4061" y="16"/>
                  <a:pt x="4056" y="16"/>
                </a:cubicBezTo>
                <a:lnTo>
                  <a:pt x="4040" y="16"/>
                </a:lnTo>
                <a:cubicBezTo>
                  <a:pt x="4036" y="16"/>
                  <a:pt x="4032" y="13"/>
                  <a:pt x="4032" y="8"/>
                </a:cubicBezTo>
                <a:cubicBezTo>
                  <a:pt x="4032" y="4"/>
                  <a:pt x="4036" y="0"/>
                  <a:pt x="4040" y="0"/>
                </a:cubicBezTo>
                <a:close/>
                <a:moveTo>
                  <a:pt x="4088" y="0"/>
                </a:moveTo>
                <a:lnTo>
                  <a:pt x="4104" y="0"/>
                </a:lnTo>
                <a:cubicBezTo>
                  <a:pt x="4109" y="0"/>
                  <a:pt x="4112" y="4"/>
                  <a:pt x="4112" y="8"/>
                </a:cubicBezTo>
                <a:cubicBezTo>
                  <a:pt x="4112" y="13"/>
                  <a:pt x="4109" y="16"/>
                  <a:pt x="4104" y="16"/>
                </a:cubicBezTo>
                <a:lnTo>
                  <a:pt x="4088" y="16"/>
                </a:lnTo>
                <a:cubicBezTo>
                  <a:pt x="4084" y="16"/>
                  <a:pt x="4080" y="13"/>
                  <a:pt x="4080" y="8"/>
                </a:cubicBezTo>
                <a:cubicBezTo>
                  <a:pt x="4080" y="4"/>
                  <a:pt x="4084" y="0"/>
                  <a:pt x="4088" y="0"/>
                </a:cubicBezTo>
                <a:close/>
                <a:moveTo>
                  <a:pt x="4136" y="0"/>
                </a:moveTo>
                <a:lnTo>
                  <a:pt x="4152" y="0"/>
                </a:lnTo>
                <a:cubicBezTo>
                  <a:pt x="4157" y="0"/>
                  <a:pt x="4160" y="4"/>
                  <a:pt x="4160" y="8"/>
                </a:cubicBezTo>
                <a:cubicBezTo>
                  <a:pt x="4160" y="13"/>
                  <a:pt x="4157" y="16"/>
                  <a:pt x="4152" y="16"/>
                </a:cubicBezTo>
                <a:lnTo>
                  <a:pt x="4136" y="16"/>
                </a:lnTo>
                <a:cubicBezTo>
                  <a:pt x="4132" y="16"/>
                  <a:pt x="4128" y="13"/>
                  <a:pt x="4128" y="8"/>
                </a:cubicBezTo>
                <a:cubicBezTo>
                  <a:pt x="4128" y="4"/>
                  <a:pt x="4132" y="0"/>
                  <a:pt x="4136" y="0"/>
                </a:cubicBezTo>
                <a:close/>
                <a:moveTo>
                  <a:pt x="4184" y="0"/>
                </a:moveTo>
                <a:lnTo>
                  <a:pt x="4200" y="0"/>
                </a:lnTo>
                <a:cubicBezTo>
                  <a:pt x="4205" y="0"/>
                  <a:pt x="4208" y="4"/>
                  <a:pt x="4208" y="8"/>
                </a:cubicBezTo>
                <a:cubicBezTo>
                  <a:pt x="4208" y="13"/>
                  <a:pt x="4205" y="16"/>
                  <a:pt x="4200" y="16"/>
                </a:cubicBezTo>
                <a:lnTo>
                  <a:pt x="4184" y="16"/>
                </a:lnTo>
                <a:cubicBezTo>
                  <a:pt x="4180" y="16"/>
                  <a:pt x="4176" y="13"/>
                  <a:pt x="4176" y="8"/>
                </a:cubicBezTo>
                <a:cubicBezTo>
                  <a:pt x="4176" y="4"/>
                  <a:pt x="4180" y="0"/>
                  <a:pt x="4184" y="0"/>
                </a:cubicBezTo>
                <a:close/>
                <a:moveTo>
                  <a:pt x="4232" y="0"/>
                </a:moveTo>
                <a:lnTo>
                  <a:pt x="4248" y="0"/>
                </a:lnTo>
                <a:cubicBezTo>
                  <a:pt x="4253" y="0"/>
                  <a:pt x="4256" y="4"/>
                  <a:pt x="4256" y="8"/>
                </a:cubicBezTo>
                <a:cubicBezTo>
                  <a:pt x="4256" y="13"/>
                  <a:pt x="4253" y="16"/>
                  <a:pt x="4248" y="16"/>
                </a:cubicBezTo>
                <a:lnTo>
                  <a:pt x="4232" y="16"/>
                </a:lnTo>
                <a:cubicBezTo>
                  <a:pt x="4228" y="16"/>
                  <a:pt x="4224" y="13"/>
                  <a:pt x="4224" y="8"/>
                </a:cubicBezTo>
                <a:cubicBezTo>
                  <a:pt x="4224" y="4"/>
                  <a:pt x="4228" y="0"/>
                  <a:pt x="4232" y="0"/>
                </a:cubicBezTo>
                <a:close/>
                <a:moveTo>
                  <a:pt x="4280" y="0"/>
                </a:moveTo>
                <a:lnTo>
                  <a:pt x="4296" y="0"/>
                </a:lnTo>
                <a:cubicBezTo>
                  <a:pt x="4301" y="0"/>
                  <a:pt x="4304" y="4"/>
                  <a:pt x="4304" y="8"/>
                </a:cubicBezTo>
                <a:cubicBezTo>
                  <a:pt x="4304" y="13"/>
                  <a:pt x="4301" y="16"/>
                  <a:pt x="4296" y="16"/>
                </a:cubicBezTo>
                <a:lnTo>
                  <a:pt x="4280" y="16"/>
                </a:lnTo>
                <a:cubicBezTo>
                  <a:pt x="4276" y="16"/>
                  <a:pt x="4272" y="13"/>
                  <a:pt x="4272" y="8"/>
                </a:cubicBezTo>
                <a:cubicBezTo>
                  <a:pt x="4272" y="4"/>
                  <a:pt x="4276" y="0"/>
                  <a:pt x="4280" y="0"/>
                </a:cubicBezTo>
                <a:close/>
                <a:moveTo>
                  <a:pt x="4328" y="0"/>
                </a:moveTo>
                <a:lnTo>
                  <a:pt x="4344" y="0"/>
                </a:lnTo>
                <a:cubicBezTo>
                  <a:pt x="4349" y="0"/>
                  <a:pt x="4352" y="4"/>
                  <a:pt x="4352" y="8"/>
                </a:cubicBezTo>
                <a:cubicBezTo>
                  <a:pt x="4352" y="13"/>
                  <a:pt x="4349" y="16"/>
                  <a:pt x="4344" y="16"/>
                </a:cubicBezTo>
                <a:lnTo>
                  <a:pt x="4328" y="16"/>
                </a:lnTo>
                <a:cubicBezTo>
                  <a:pt x="4324" y="16"/>
                  <a:pt x="4320" y="13"/>
                  <a:pt x="4320" y="8"/>
                </a:cubicBezTo>
                <a:cubicBezTo>
                  <a:pt x="4320" y="4"/>
                  <a:pt x="4324" y="0"/>
                  <a:pt x="4328" y="0"/>
                </a:cubicBezTo>
                <a:close/>
                <a:moveTo>
                  <a:pt x="4376" y="0"/>
                </a:moveTo>
                <a:lnTo>
                  <a:pt x="4392" y="0"/>
                </a:lnTo>
                <a:cubicBezTo>
                  <a:pt x="4397" y="0"/>
                  <a:pt x="4400" y="4"/>
                  <a:pt x="4400" y="8"/>
                </a:cubicBezTo>
                <a:cubicBezTo>
                  <a:pt x="4400" y="13"/>
                  <a:pt x="4397" y="16"/>
                  <a:pt x="4392" y="16"/>
                </a:cubicBezTo>
                <a:lnTo>
                  <a:pt x="4376" y="16"/>
                </a:lnTo>
                <a:cubicBezTo>
                  <a:pt x="4372" y="16"/>
                  <a:pt x="4368" y="13"/>
                  <a:pt x="4368" y="8"/>
                </a:cubicBezTo>
                <a:cubicBezTo>
                  <a:pt x="4368" y="4"/>
                  <a:pt x="4372" y="0"/>
                  <a:pt x="4376" y="0"/>
                </a:cubicBezTo>
                <a:close/>
                <a:moveTo>
                  <a:pt x="4424" y="0"/>
                </a:moveTo>
                <a:lnTo>
                  <a:pt x="4440" y="0"/>
                </a:lnTo>
                <a:cubicBezTo>
                  <a:pt x="4445" y="0"/>
                  <a:pt x="4448" y="4"/>
                  <a:pt x="4448" y="8"/>
                </a:cubicBezTo>
                <a:cubicBezTo>
                  <a:pt x="4448" y="13"/>
                  <a:pt x="4445" y="16"/>
                  <a:pt x="4440" y="16"/>
                </a:cubicBezTo>
                <a:lnTo>
                  <a:pt x="4424" y="16"/>
                </a:lnTo>
                <a:cubicBezTo>
                  <a:pt x="4420" y="16"/>
                  <a:pt x="4416" y="13"/>
                  <a:pt x="4416" y="8"/>
                </a:cubicBezTo>
                <a:cubicBezTo>
                  <a:pt x="4416" y="4"/>
                  <a:pt x="4420" y="0"/>
                  <a:pt x="4424" y="0"/>
                </a:cubicBezTo>
                <a:close/>
                <a:moveTo>
                  <a:pt x="4472" y="0"/>
                </a:moveTo>
                <a:lnTo>
                  <a:pt x="4488" y="0"/>
                </a:lnTo>
                <a:cubicBezTo>
                  <a:pt x="4493" y="0"/>
                  <a:pt x="4496" y="4"/>
                  <a:pt x="4496" y="8"/>
                </a:cubicBezTo>
                <a:cubicBezTo>
                  <a:pt x="4496" y="13"/>
                  <a:pt x="4493" y="16"/>
                  <a:pt x="4488" y="16"/>
                </a:cubicBezTo>
                <a:lnTo>
                  <a:pt x="4472" y="16"/>
                </a:lnTo>
                <a:cubicBezTo>
                  <a:pt x="4468" y="16"/>
                  <a:pt x="4464" y="13"/>
                  <a:pt x="4464" y="8"/>
                </a:cubicBezTo>
                <a:cubicBezTo>
                  <a:pt x="4464" y="4"/>
                  <a:pt x="4468" y="0"/>
                  <a:pt x="4472" y="0"/>
                </a:cubicBezTo>
                <a:close/>
                <a:moveTo>
                  <a:pt x="4520" y="0"/>
                </a:moveTo>
                <a:lnTo>
                  <a:pt x="4536" y="0"/>
                </a:lnTo>
                <a:cubicBezTo>
                  <a:pt x="4541" y="0"/>
                  <a:pt x="4544" y="4"/>
                  <a:pt x="4544" y="8"/>
                </a:cubicBezTo>
                <a:cubicBezTo>
                  <a:pt x="4544" y="13"/>
                  <a:pt x="4541" y="16"/>
                  <a:pt x="4536" y="16"/>
                </a:cubicBezTo>
                <a:lnTo>
                  <a:pt x="4520" y="16"/>
                </a:lnTo>
                <a:cubicBezTo>
                  <a:pt x="4516" y="16"/>
                  <a:pt x="4512" y="13"/>
                  <a:pt x="4512" y="8"/>
                </a:cubicBezTo>
                <a:cubicBezTo>
                  <a:pt x="4512" y="4"/>
                  <a:pt x="4516" y="0"/>
                  <a:pt x="4520" y="0"/>
                </a:cubicBezTo>
                <a:close/>
                <a:moveTo>
                  <a:pt x="4568" y="0"/>
                </a:moveTo>
                <a:lnTo>
                  <a:pt x="4584" y="0"/>
                </a:lnTo>
                <a:cubicBezTo>
                  <a:pt x="4589" y="0"/>
                  <a:pt x="4592" y="4"/>
                  <a:pt x="4592" y="8"/>
                </a:cubicBezTo>
                <a:cubicBezTo>
                  <a:pt x="4592" y="13"/>
                  <a:pt x="4589" y="16"/>
                  <a:pt x="4584" y="16"/>
                </a:cubicBezTo>
                <a:lnTo>
                  <a:pt x="4568" y="16"/>
                </a:lnTo>
                <a:cubicBezTo>
                  <a:pt x="4564" y="16"/>
                  <a:pt x="4560" y="13"/>
                  <a:pt x="4560" y="8"/>
                </a:cubicBezTo>
                <a:cubicBezTo>
                  <a:pt x="4560" y="4"/>
                  <a:pt x="4564" y="0"/>
                  <a:pt x="4568" y="0"/>
                </a:cubicBezTo>
                <a:close/>
                <a:moveTo>
                  <a:pt x="4616" y="0"/>
                </a:moveTo>
                <a:lnTo>
                  <a:pt x="4632" y="0"/>
                </a:lnTo>
                <a:cubicBezTo>
                  <a:pt x="4637" y="0"/>
                  <a:pt x="4640" y="4"/>
                  <a:pt x="4640" y="8"/>
                </a:cubicBezTo>
                <a:cubicBezTo>
                  <a:pt x="4640" y="13"/>
                  <a:pt x="4637" y="16"/>
                  <a:pt x="4632" y="16"/>
                </a:cubicBezTo>
                <a:lnTo>
                  <a:pt x="4616" y="16"/>
                </a:lnTo>
                <a:cubicBezTo>
                  <a:pt x="4612" y="16"/>
                  <a:pt x="4608" y="13"/>
                  <a:pt x="4608" y="8"/>
                </a:cubicBezTo>
                <a:cubicBezTo>
                  <a:pt x="4608" y="4"/>
                  <a:pt x="4612" y="0"/>
                  <a:pt x="4616" y="0"/>
                </a:cubicBezTo>
                <a:close/>
                <a:moveTo>
                  <a:pt x="4664" y="0"/>
                </a:moveTo>
                <a:lnTo>
                  <a:pt x="4680" y="0"/>
                </a:lnTo>
                <a:cubicBezTo>
                  <a:pt x="4685" y="0"/>
                  <a:pt x="4688" y="4"/>
                  <a:pt x="4688" y="8"/>
                </a:cubicBezTo>
                <a:cubicBezTo>
                  <a:pt x="4688" y="13"/>
                  <a:pt x="4685" y="16"/>
                  <a:pt x="4680" y="16"/>
                </a:cubicBezTo>
                <a:lnTo>
                  <a:pt x="4664" y="16"/>
                </a:lnTo>
                <a:cubicBezTo>
                  <a:pt x="4660" y="16"/>
                  <a:pt x="4656" y="13"/>
                  <a:pt x="4656" y="8"/>
                </a:cubicBezTo>
                <a:cubicBezTo>
                  <a:pt x="4656" y="4"/>
                  <a:pt x="4660" y="0"/>
                  <a:pt x="4664" y="0"/>
                </a:cubicBezTo>
                <a:close/>
                <a:moveTo>
                  <a:pt x="4712" y="0"/>
                </a:moveTo>
                <a:lnTo>
                  <a:pt x="4728" y="0"/>
                </a:lnTo>
                <a:cubicBezTo>
                  <a:pt x="4733" y="0"/>
                  <a:pt x="4736" y="4"/>
                  <a:pt x="4736" y="8"/>
                </a:cubicBezTo>
                <a:cubicBezTo>
                  <a:pt x="4736" y="13"/>
                  <a:pt x="4733" y="16"/>
                  <a:pt x="4728" y="16"/>
                </a:cubicBezTo>
                <a:lnTo>
                  <a:pt x="4712" y="16"/>
                </a:lnTo>
                <a:cubicBezTo>
                  <a:pt x="4708" y="16"/>
                  <a:pt x="4704" y="13"/>
                  <a:pt x="4704" y="8"/>
                </a:cubicBezTo>
                <a:cubicBezTo>
                  <a:pt x="4704" y="4"/>
                  <a:pt x="4708" y="0"/>
                  <a:pt x="4712" y="0"/>
                </a:cubicBezTo>
                <a:close/>
                <a:moveTo>
                  <a:pt x="4760" y="0"/>
                </a:moveTo>
                <a:lnTo>
                  <a:pt x="4776" y="0"/>
                </a:lnTo>
                <a:cubicBezTo>
                  <a:pt x="4781" y="0"/>
                  <a:pt x="4784" y="4"/>
                  <a:pt x="4784" y="8"/>
                </a:cubicBezTo>
                <a:cubicBezTo>
                  <a:pt x="4784" y="13"/>
                  <a:pt x="4781" y="16"/>
                  <a:pt x="4776" y="16"/>
                </a:cubicBezTo>
                <a:lnTo>
                  <a:pt x="4760" y="16"/>
                </a:lnTo>
                <a:cubicBezTo>
                  <a:pt x="4756" y="16"/>
                  <a:pt x="4752" y="13"/>
                  <a:pt x="4752" y="8"/>
                </a:cubicBezTo>
                <a:cubicBezTo>
                  <a:pt x="4752" y="4"/>
                  <a:pt x="4756" y="0"/>
                  <a:pt x="4760" y="0"/>
                </a:cubicBezTo>
                <a:close/>
                <a:moveTo>
                  <a:pt x="4808" y="0"/>
                </a:moveTo>
                <a:lnTo>
                  <a:pt x="4824" y="0"/>
                </a:lnTo>
                <a:cubicBezTo>
                  <a:pt x="4829" y="0"/>
                  <a:pt x="4832" y="4"/>
                  <a:pt x="4832" y="8"/>
                </a:cubicBezTo>
                <a:cubicBezTo>
                  <a:pt x="4832" y="13"/>
                  <a:pt x="4829" y="16"/>
                  <a:pt x="4824" y="16"/>
                </a:cubicBezTo>
                <a:lnTo>
                  <a:pt x="4808" y="16"/>
                </a:lnTo>
                <a:cubicBezTo>
                  <a:pt x="4804" y="16"/>
                  <a:pt x="4800" y="13"/>
                  <a:pt x="4800" y="8"/>
                </a:cubicBezTo>
                <a:cubicBezTo>
                  <a:pt x="4800" y="4"/>
                  <a:pt x="4804" y="0"/>
                  <a:pt x="4808" y="0"/>
                </a:cubicBezTo>
                <a:close/>
                <a:moveTo>
                  <a:pt x="4856" y="0"/>
                </a:moveTo>
                <a:lnTo>
                  <a:pt x="4872" y="0"/>
                </a:lnTo>
                <a:cubicBezTo>
                  <a:pt x="4877" y="0"/>
                  <a:pt x="4880" y="4"/>
                  <a:pt x="4880" y="8"/>
                </a:cubicBezTo>
                <a:cubicBezTo>
                  <a:pt x="4880" y="13"/>
                  <a:pt x="4877" y="16"/>
                  <a:pt x="4872" y="16"/>
                </a:cubicBezTo>
                <a:lnTo>
                  <a:pt x="4856" y="16"/>
                </a:lnTo>
                <a:cubicBezTo>
                  <a:pt x="4852" y="16"/>
                  <a:pt x="4848" y="13"/>
                  <a:pt x="4848" y="8"/>
                </a:cubicBezTo>
                <a:cubicBezTo>
                  <a:pt x="4848" y="4"/>
                  <a:pt x="4852" y="0"/>
                  <a:pt x="4856" y="0"/>
                </a:cubicBezTo>
                <a:close/>
                <a:moveTo>
                  <a:pt x="4904" y="0"/>
                </a:moveTo>
                <a:lnTo>
                  <a:pt x="4920" y="0"/>
                </a:lnTo>
                <a:cubicBezTo>
                  <a:pt x="4925" y="0"/>
                  <a:pt x="4928" y="4"/>
                  <a:pt x="4928" y="8"/>
                </a:cubicBezTo>
                <a:cubicBezTo>
                  <a:pt x="4928" y="13"/>
                  <a:pt x="4925" y="16"/>
                  <a:pt x="4920" y="16"/>
                </a:cubicBezTo>
                <a:lnTo>
                  <a:pt x="4904" y="16"/>
                </a:lnTo>
                <a:cubicBezTo>
                  <a:pt x="4900" y="16"/>
                  <a:pt x="4896" y="13"/>
                  <a:pt x="4896" y="8"/>
                </a:cubicBezTo>
                <a:cubicBezTo>
                  <a:pt x="4896" y="4"/>
                  <a:pt x="4900" y="0"/>
                  <a:pt x="4904" y="0"/>
                </a:cubicBezTo>
                <a:close/>
                <a:moveTo>
                  <a:pt x="4952" y="0"/>
                </a:moveTo>
                <a:lnTo>
                  <a:pt x="4968" y="0"/>
                </a:lnTo>
                <a:cubicBezTo>
                  <a:pt x="4973" y="0"/>
                  <a:pt x="4976" y="4"/>
                  <a:pt x="4976" y="8"/>
                </a:cubicBezTo>
                <a:cubicBezTo>
                  <a:pt x="4976" y="13"/>
                  <a:pt x="4973" y="16"/>
                  <a:pt x="4968" y="16"/>
                </a:cubicBezTo>
                <a:lnTo>
                  <a:pt x="4952" y="16"/>
                </a:lnTo>
                <a:cubicBezTo>
                  <a:pt x="4948" y="16"/>
                  <a:pt x="4944" y="13"/>
                  <a:pt x="4944" y="8"/>
                </a:cubicBezTo>
                <a:cubicBezTo>
                  <a:pt x="4944" y="4"/>
                  <a:pt x="4948" y="0"/>
                  <a:pt x="4952" y="0"/>
                </a:cubicBezTo>
                <a:close/>
                <a:moveTo>
                  <a:pt x="5000" y="0"/>
                </a:moveTo>
                <a:lnTo>
                  <a:pt x="5016" y="0"/>
                </a:lnTo>
                <a:cubicBezTo>
                  <a:pt x="5021" y="0"/>
                  <a:pt x="5024" y="4"/>
                  <a:pt x="5024" y="8"/>
                </a:cubicBezTo>
                <a:cubicBezTo>
                  <a:pt x="5024" y="13"/>
                  <a:pt x="5021" y="16"/>
                  <a:pt x="5016" y="16"/>
                </a:cubicBezTo>
                <a:lnTo>
                  <a:pt x="5000" y="16"/>
                </a:lnTo>
                <a:cubicBezTo>
                  <a:pt x="4996" y="16"/>
                  <a:pt x="4992" y="13"/>
                  <a:pt x="4992" y="8"/>
                </a:cubicBezTo>
                <a:cubicBezTo>
                  <a:pt x="4992" y="4"/>
                  <a:pt x="4996" y="0"/>
                  <a:pt x="5000" y="0"/>
                </a:cubicBezTo>
                <a:close/>
                <a:moveTo>
                  <a:pt x="5048" y="0"/>
                </a:moveTo>
                <a:lnTo>
                  <a:pt x="5064" y="0"/>
                </a:lnTo>
                <a:cubicBezTo>
                  <a:pt x="5069" y="0"/>
                  <a:pt x="5072" y="4"/>
                  <a:pt x="5072" y="8"/>
                </a:cubicBezTo>
                <a:cubicBezTo>
                  <a:pt x="5072" y="13"/>
                  <a:pt x="5069" y="16"/>
                  <a:pt x="5064" y="16"/>
                </a:cubicBezTo>
                <a:lnTo>
                  <a:pt x="5048" y="16"/>
                </a:lnTo>
                <a:cubicBezTo>
                  <a:pt x="5044" y="16"/>
                  <a:pt x="5040" y="13"/>
                  <a:pt x="5040" y="8"/>
                </a:cubicBezTo>
                <a:cubicBezTo>
                  <a:pt x="5040" y="4"/>
                  <a:pt x="5044" y="0"/>
                  <a:pt x="5048" y="0"/>
                </a:cubicBezTo>
                <a:close/>
                <a:moveTo>
                  <a:pt x="5096" y="0"/>
                </a:moveTo>
                <a:lnTo>
                  <a:pt x="5112" y="0"/>
                </a:lnTo>
                <a:cubicBezTo>
                  <a:pt x="5117" y="0"/>
                  <a:pt x="5120" y="4"/>
                  <a:pt x="5120" y="8"/>
                </a:cubicBezTo>
                <a:cubicBezTo>
                  <a:pt x="5120" y="13"/>
                  <a:pt x="5117" y="16"/>
                  <a:pt x="5112" y="16"/>
                </a:cubicBezTo>
                <a:lnTo>
                  <a:pt x="5096" y="16"/>
                </a:lnTo>
                <a:cubicBezTo>
                  <a:pt x="5092" y="16"/>
                  <a:pt x="5088" y="13"/>
                  <a:pt x="5088" y="8"/>
                </a:cubicBezTo>
                <a:cubicBezTo>
                  <a:pt x="5088" y="4"/>
                  <a:pt x="5092" y="0"/>
                  <a:pt x="5096" y="0"/>
                </a:cubicBezTo>
                <a:close/>
                <a:moveTo>
                  <a:pt x="5144" y="0"/>
                </a:moveTo>
                <a:lnTo>
                  <a:pt x="5160" y="0"/>
                </a:lnTo>
                <a:cubicBezTo>
                  <a:pt x="5165" y="0"/>
                  <a:pt x="5168" y="4"/>
                  <a:pt x="5168" y="8"/>
                </a:cubicBezTo>
                <a:cubicBezTo>
                  <a:pt x="5168" y="13"/>
                  <a:pt x="5165" y="16"/>
                  <a:pt x="5160" y="16"/>
                </a:cubicBezTo>
                <a:lnTo>
                  <a:pt x="5144" y="16"/>
                </a:lnTo>
                <a:cubicBezTo>
                  <a:pt x="5140" y="16"/>
                  <a:pt x="5136" y="13"/>
                  <a:pt x="5136" y="8"/>
                </a:cubicBezTo>
                <a:cubicBezTo>
                  <a:pt x="5136" y="4"/>
                  <a:pt x="5140" y="0"/>
                  <a:pt x="5144" y="0"/>
                </a:cubicBezTo>
                <a:close/>
                <a:moveTo>
                  <a:pt x="5192" y="0"/>
                </a:moveTo>
                <a:lnTo>
                  <a:pt x="5208" y="0"/>
                </a:lnTo>
                <a:cubicBezTo>
                  <a:pt x="5213" y="0"/>
                  <a:pt x="5216" y="4"/>
                  <a:pt x="5216" y="8"/>
                </a:cubicBezTo>
                <a:cubicBezTo>
                  <a:pt x="5216" y="13"/>
                  <a:pt x="5213" y="16"/>
                  <a:pt x="5208" y="16"/>
                </a:cubicBezTo>
                <a:lnTo>
                  <a:pt x="5192" y="16"/>
                </a:lnTo>
                <a:cubicBezTo>
                  <a:pt x="5188" y="16"/>
                  <a:pt x="5184" y="13"/>
                  <a:pt x="5184" y="8"/>
                </a:cubicBezTo>
                <a:cubicBezTo>
                  <a:pt x="5184" y="4"/>
                  <a:pt x="5188" y="0"/>
                  <a:pt x="5192" y="0"/>
                </a:cubicBezTo>
                <a:close/>
                <a:moveTo>
                  <a:pt x="5240" y="0"/>
                </a:moveTo>
                <a:lnTo>
                  <a:pt x="5256" y="0"/>
                </a:lnTo>
                <a:cubicBezTo>
                  <a:pt x="5261" y="0"/>
                  <a:pt x="5264" y="4"/>
                  <a:pt x="5264" y="8"/>
                </a:cubicBezTo>
                <a:cubicBezTo>
                  <a:pt x="5264" y="13"/>
                  <a:pt x="5261" y="16"/>
                  <a:pt x="5256" y="16"/>
                </a:cubicBezTo>
                <a:lnTo>
                  <a:pt x="5240" y="16"/>
                </a:lnTo>
                <a:cubicBezTo>
                  <a:pt x="5236" y="16"/>
                  <a:pt x="5232" y="13"/>
                  <a:pt x="5232" y="8"/>
                </a:cubicBezTo>
                <a:cubicBezTo>
                  <a:pt x="5232" y="4"/>
                  <a:pt x="5236" y="0"/>
                  <a:pt x="5240" y="0"/>
                </a:cubicBezTo>
                <a:close/>
                <a:moveTo>
                  <a:pt x="5288" y="0"/>
                </a:moveTo>
                <a:lnTo>
                  <a:pt x="5304" y="0"/>
                </a:lnTo>
                <a:cubicBezTo>
                  <a:pt x="5309" y="0"/>
                  <a:pt x="5312" y="4"/>
                  <a:pt x="5312" y="8"/>
                </a:cubicBezTo>
                <a:cubicBezTo>
                  <a:pt x="5312" y="13"/>
                  <a:pt x="5309" y="16"/>
                  <a:pt x="5304" y="16"/>
                </a:cubicBezTo>
                <a:lnTo>
                  <a:pt x="5288" y="16"/>
                </a:lnTo>
                <a:cubicBezTo>
                  <a:pt x="5284" y="16"/>
                  <a:pt x="5280" y="13"/>
                  <a:pt x="5280" y="8"/>
                </a:cubicBezTo>
                <a:cubicBezTo>
                  <a:pt x="5280" y="4"/>
                  <a:pt x="5284" y="0"/>
                  <a:pt x="5288" y="0"/>
                </a:cubicBezTo>
                <a:close/>
              </a:path>
            </a:pathLst>
          </a:custGeom>
          <a:solidFill>
            <a:srgbClr val="FF0000"/>
          </a:solidFill>
          <a:ln w="6350" cap="flat">
            <a:solidFill>
              <a:srgbClr val="FF0000"/>
            </a:solidFill>
            <a:prstDash val="solid"/>
            <a:bevel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45" name="Rectangle 81">
            <a:extLst>
              <a:ext uri="{FF2B5EF4-FFF2-40B4-BE49-F238E27FC236}">
                <a16:creationId xmlns:a16="http://schemas.microsoft.com/office/drawing/2014/main" id="{FFCF8DD8-74B6-9E37-A383-8441BD90D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738" y="2425700"/>
            <a:ext cx="93662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000000"/>
                </a:solidFill>
              </a:rPr>
              <a:t>T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46" name="Rectangle 82">
            <a:extLst>
              <a:ext uri="{FF2B5EF4-FFF2-40B4-BE49-F238E27FC236}">
                <a16:creationId xmlns:a16="http://schemas.microsoft.com/office/drawing/2014/main" id="{2A6376C8-861A-A4A6-8D92-C25FAD837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738" y="2528888"/>
            <a:ext cx="50800" cy="12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800">
                <a:solidFill>
                  <a:srgbClr val="000000"/>
                </a:solidFill>
              </a:rPr>
              <a:t>0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47" name="Rectangle 83">
            <a:extLst>
              <a:ext uri="{FF2B5EF4-FFF2-40B4-BE49-F238E27FC236}">
                <a16:creationId xmlns:a16="http://schemas.microsoft.com/office/drawing/2014/main" id="{D4010FD3-1398-01F3-96D9-02D417E6F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863" y="2916238"/>
            <a:ext cx="936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000000"/>
                </a:solidFill>
              </a:rPr>
              <a:t>T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48" name="Rectangle 84">
            <a:extLst>
              <a:ext uri="{FF2B5EF4-FFF2-40B4-BE49-F238E27FC236}">
                <a16:creationId xmlns:a16="http://schemas.microsoft.com/office/drawing/2014/main" id="{D6BF0775-F66A-25C5-04BD-C1CA0598D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863" y="3021013"/>
            <a:ext cx="73025" cy="12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800">
                <a:solidFill>
                  <a:srgbClr val="000000"/>
                </a:solidFill>
              </a:rPr>
              <a:t>C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49" name="Freeform 85">
            <a:extLst>
              <a:ext uri="{FF2B5EF4-FFF2-40B4-BE49-F238E27FC236}">
                <a16:creationId xmlns:a16="http://schemas.microsoft.com/office/drawing/2014/main" id="{E2A3EE4E-7D33-2A3E-5494-FC44B557BF92}"/>
              </a:ext>
            </a:extLst>
          </p:cNvPr>
          <p:cNvSpPr>
            <a:spLocks/>
          </p:cNvSpPr>
          <p:nvPr/>
        </p:nvSpPr>
        <p:spPr bwMode="auto">
          <a:xfrm>
            <a:off x="1331913" y="2574925"/>
            <a:ext cx="1319212" cy="1196975"/>
          </a:xfrm>
          <a:custGeom>
            <a:avLst/>
            <a:gdLst/>
            <a:ahLst/>
            <a:cxnLst>
              <a:cxn ang="0">
                <a:pos x="590" y="0"/>
              </a:cxn>
              <a:cxn ang="0">
                <a:pos x="0" y="483"/>
              </a:cxn>
            </a:cxnLst>
            <a:rect l="0" t="0" r="r" b="b"/>
            <a:pathLst>
              <a:path w="590" h="483">
                <a:moveTo>
                  <a:pt x="590" y="0"/>
                </a:moveTo>
                <a:cubicBezTo>
                  <a:pt x="443" y="221"/>
                  <a:pt x="213" y="371"/>
                  <a:pt x="0" y="483"/>
                </a:cubicBezTo>
              </a:path>
            </a:pathLst>
          </a:custGeom>
          <a:noFill/>
          <a:ln w="23813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50" name="Oval 86">
            <a:extLst>
              <a:ext uri="{FF2B5EF4-FFF2-40B4-BE49-F238E27FC236}">
                <a16:creationId xmlns:a16="http://schemas.microsoft.com/office/drawing/2014/main" id="{2EB21516-C44A-D916-1064-3633B56A8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3009900"/>
            <a:ext cx="74613" cy="87313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51" name="Oval 87">
            <a:extLst>
              <a:ext uri="{FF2B5EF4-FFF2-40B4-BE49-F238E27FC236}">
                <a16:creationId xmlns:a16="http://schemas.microsoft.com/office/drawing/2014/main" id="{3370C989-E53B-A0DC-D077-D539A2504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25" y="3009900"/>
            <a:ext cx="74613" cy="87313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52" name="Oval 88">
            <a:extLst>
              <a:ext uri="{FF2B5EF4-FFF2-40B4-BE49-F238E27FC236}">
                <a16:creationId xmlns:a16="http://schemas.microsoft.com/office/drawing/2014/main" id="{C344B0FE-BF45-A645-9A3C-E1AC57AE8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3714750"/>
            <a:ext cx="76200" cy="87313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53" name="Oval 89">
            <a:extLst>
              <a:ext uri="{FF2B5EF4-FFF2-40B4-BE49-F238E27FC236}">
                <a16:creationId xmlns:a16="http://schemas.microsoft.com/office/drawing/2014/main" id="{93419A24-9DBA-3999-C3E4-ED898F6A4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3714750"/>
            <a:ext cx="76200" cy="87313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54" name="Line 90">
            <a:extLst>
              <a:ext uri="{FF2B5EF4-FFF2-40B4-BE49-F238E27FC236}">
                <a16:creationId xmlns:a16="http://schemas.microsoft.com/office/drawing/2014/main" id="{2AF3F3CE-0D90-DDBD-159A-A4FBA1FC74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7313" y="1638300"/>
            <a:ext cx="1587" cy="911225"/>
          </a:xfrm>
          <a:prstGeom prst="line">
            <a:avLst/>
          </a:prstGeom>
          <a:noFill/>
          <a:ln w="23813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55" name="Freeform 91">
            <a:extLst>
              <a:ext uri="{FF2B5EF4-FFF2-40B4-BE49-F238E27FC236}">
                <a16:creationId xmlns:a16="http://schemas.microsoft.com/office/drawing/2014/main" id="{67E60BFF-588F-835F-75EE-82F9ADF11DEB}"/>
              </a:ext>
            </a:extLst>
          </p:cNvPr>
          <p:cNvSpPr>
            <a:spLocks/>
          </p:cNvSpPr>
          <p:nvPr/>
        </p:nvSpPr>
        <p:spPr bwMode="auto">
          <a:xfrm>
            <a:off x="1331913" y="1638300"/>
            <a:ext cx="1323975" cy="1404938"/>
          </a:xfrm>
          <a:custGeom>
            <a:avLst/>
            <a:gdLst/>
            <a:ahLst/>
            <a:cxnLst>
              <a:cxn ang="0">
                <a:pos x="592" y="0"/>
              </a:cxn>
              <a:cxn ang="0">
                <a:pos x="0" y="566"/>
              </a:cxn>
            </a:cxnLst>
            <a:rect l="0" t="0" r="r" b="b"/>
            <a:pathLst>
              <a:path w="592" h="566">
                <a:moveTo>
                  <a:pt x="592" y="0"/>
                </a:moveTo>
                <a:cubicBezTo>
                  <a:pt x="449" y="244"/>
                  <a:pt x="216" y="426"/>
                  <a:pt x="0" y="566"/>
                </a:cubicBezTo>
              </a:path>
            </a:pathLst>
          </a:custGeom>
          <a:noFill/>
          <a:ln w="23813" cap="rnd">
            <a:solidFill>
              <a:srgbClr val="FF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56" name="Oval 92">
            <a:extLst>
              <a:ext uri="{FF2B5EF4-FFF2-40B4-BE49-F238E27FC236}">
                <a16:creationId xmlns:a16="http://schemas.microsoft.com/office/drawing/2014/main" id="{3868E778-3227-C348-7C9C-02AF10806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3021013"/>
            <a:ext cx="76200" cy="8572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57" name="Oval 93">
            <a:extLst>
              <a:ext uri="{FF2B5EF4-FFF2-40B4-BE49-F238E27FC236}">
                <a16:creationId xmlns:a16="http://schemas.microsoft.com/office/drawing/2014/main" id="{A438F384-C0B4-3715-1ED5-CC3103A5F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006725"/>
            <a:ext cx="76200" cy="85725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58" name="Oval 94">
            <a:extLst>
              <a:ext uri="{FF2B5EF4-FFF2-40B4-BE49-F238E27FC236}">
                <a16:creationId xmlns:a16="http://schemas.microsoft.com/office/drawing/2014/main" id="{6AA913B8-A3CB-7E1C-EE28-636692F7D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517775"/>
            <a:ext cx="76200" cy="8572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59" name="Oval 95">
            <a:extLst>
              <a:ext uri="{FF2B5EF4-FFF2-40B4-BE49-F238E27FC236}">
                <a16:creationId xmlns:a16="http://schemas.microsoft.com/office/drawing/2014/main" id="{F4299622-650F-86D2-9C2C-D5FC6FD92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517775"/>
            <a:ext cx="76200" cy="85725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60" name="Oval 96">
            <a:extLst>
              <a:ext uri="{FF2B5EF4-FFF2-40B4-BE49-F238E27FC236}">
                <a16:creationId xmlns:a16="http://schemas.microsoft.com/office/drawing/2014/main" id="{49031C8F-0A7A-6E99-4D3D-7C744AE6D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622425"/>
            <a:ext cx="76200" cy="8572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61" name="Oval 97">
            <a:extLst>
              <a:ext uri="{FF2B5EF4-FFF2-40B4-BE49-F238E27FC236}">
                <a16:creationId xmlns:a16="http://schemas.microsoft.com/office/drawing/2014/main" id="{B4807D34-BE2D-64AE-71E3-2346F1770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1622425"/>
            <a:ext cx="76200" cy="85725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62" name="Oval 98">
            <a:extLst>
              <a:ext uri="{FF2B5EF4-FFF2-40B4-BE49-F238E27FC236}">
                <a16:creationId xmlns:a16="http://schemas.microsoft.com/office/drawing/2014/main" id="{2E155523-14D2-ECAD-FACB-D082AF3D3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24125"/>
            <a:ext cx="76200" cy="87313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63" name="Oval 99">
            <a:extLst>
              <a:ext uri="{FF2B5EF4-FFF2-40B4-BE49-F238E27FC236}">
                <a16:creationId xmlns:a16="http://schemas.microsoft.com/office/drawing/2014/main" id="{9530FA49-9425-9F39-E009-76735495C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24125"/>
            <a:ext cx="76200" cy="87313"/>
          </a:xfrm>
          <a:prstGeom prst="ellipse">
            <a:avLst/>
          </a:prstGeom>
          <a:noFill/>
          <a:ln w="15875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64" name="Rectangle 100">
            <a:extLst>
              <a:ext uri="{FF2B5EF4-FFF2-40B4-BE49-F238E27FC236}">
                <a16:creationId xmlns:a16="http://schemas.microsoft.com/office/drawing/2014/main" id="{6559F639-1D38-D50B-2545-13EB0FD91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3040063"/>
            <a:ext cx="76200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5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65" name="Rectangle 101">
            <a:extLst>
              <a:ext uri="{FF2B5EF4-FFF2-40B4-BE49-F238E27FC236}">
                <a16:creationId xmlns:a16="http://schemas.microsoft.com/office/drawing/2014/main" id="{F37A49FD-C116-FBD5-F4F0-2038D938E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525" y="2316163"/>
            <a:ext cx="76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5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66" name="Rectangle 102">
            <a:extLst>
              <a:ext uri="{FF2B5EF4-FFF2-40B4-BE49-F238E27FC236}">
                <a16:creationId xmlns:a16="http://schemas.microsoft.com/office/drawing/2014/main" id="{BACD15B0-7A31-6612-686D-507151A0F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300" y="2316163"/>
            <a:ext cx="4445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'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67" name="Rectangle 103">
            <a:extLst>
              <a:ext uri="{FF2B5EF4-FFF2-40B4-BE49-F238E27FC236}">
                <a16:creationId xmlns:a16="http://schemas.microsoft.com/office/drawing/2014/main" id="{78380DC9-9DC3-2E6F-87A6-E4013376B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1406525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3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68" name="Rectangle 104">
            <a:extLst>
              <a:ext uri="{FF2B5EF4-FFF2-40B4-BE49-F238E27FC236}">
                <a16:creationId xmlns:a16="http://schemas.microsoft.com/office/drawing/2014/main" id="{6549F10B-3019-94FB-2C32-640DC9136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813" y="1406525"/>
            <a:ext cx="4445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'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69" name="Rectangle 105">
            <a:extLst>
              <a:ext uri="{FF2B5EF4-FFF2-40B4-BE49-F238E27FC236}">
                <a16:creationId xmlns:a16="http://schemas.microsoft.com/office/drawing/2014/main" id="{683B19CC-C8C4-0E26-2A27-606A9AFFB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1441450"/>
            <a:ext cx="762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3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70" name="Rectangle 106">
            <a:extLst>
              <a:ext uri="{FF2B5EF4-FFF2-40B4-BE49-F238E27FC236}">
                <a16:creationId xmlns:a16="http://schemas.microsoft.com/office/drawing/2014/main" id="{5EB5B348-6F1D-F2B1-1B0B-323A06465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788" y="2281238"/>
            <a:ext cx="76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2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71" name="Rectangle 107">
            <a:extLst>
              <a:ext uri="{FF2B5EF4-FFF2-40B4-BE49-F238E27FC236}">
                <a16:creationId xmlns:a16="http://schemas.microsoft.com/office/drawing/2014/main" id="{11529AAA-6310-896A-5892-6ED6CF834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713" y="3092450"/>
            <a:ext cx="76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1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72" name="Rectangle 108">
            <a:extLst>
              <a:ext uri="{FF2B5EF4-FFF2-40B4-BE49-F238E27FC236}">
                <a16:creationId xmlns:a16="http://schemas.microsoft.com/office/drawing/2014/main" id="{78FD31D5-A508-3327-54D6-A239A7E4C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2287588"/>
            <a:ext cx="76200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4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73" name="Line 109">
            <a:extLst>
              <a:ext uri="{FF2B5EF4-FFF2-40B4-BE49-F238E27FC236}">
                <a16:creationId xmlns:a16="http://schemas.microsoft.com/office/drawing/2014/main" id="{EBA46B5E-E58C-B091-3BE8-9F1CFFD095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65413" y="2127250"/>
            <a:ext cx="1587" cy="185738"/>
          </a:xfrm>
          <a:prstGeom prst="line">
            <a:avLst/>
          </a:prstGeom>
          <a:noFill/>
          <a:ln w="4763" cap="rnd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74" name="Freeform 110">
            <a:extLst>
              <a:ext uri="{FF2B5EF4-FFF2-40B4-BE49-F238E27FC236}">
                <a16:creationId xmlns:a16="http://schemas.microsoft.com/office/drawing/2014/main" id="{620FDDBD-399A-565D-05ED-F2752D771EB0}"/>
              </a:ext>
            </a:extLst>
          </p:cNvPr>
          <p:cNvSpPr>
            <a:spLocks/>
          </p:cNvSpPr>
          <p:nvPr/>
        </p:nvSpPr>
        <p:spPr bwMode="auto">
          <a:xfrm>
            <a:off x="2628900" y="2020888"/>
            <a:ext cx="71438" cy="117475"/>
          </a:xfrm>
          <a:custGeom>
            <a:avLst/>
            <a:gdLst/>
            <a:ahLst/>
            <a:cxnLst>
              <a:cxn ang="0">
                <a:pos x="0" y="47"/>
              </a:cxn>
              <a:cxn ang="0">
                <a:pos x="16" y="0"/>
              </a:cxn>
              <a:cxn ang="0">
                <a:pos x="32" y="47"/>
              </a:cxn>
              <a:cxn ang="0">
                <a:pos x="0" y="47"/>
              </a:cxn>
            </a:cxnLst>
            <a:rect l="0" t="0" r="r" b="b"/>
            <a:pathLst>
              <a:path w="32" h="47">
                <a:moveTo>
                  <a:pt x="0" y="47"/>
                </a:moveTo>
                <a:lnTo>
                  <a:pt x="16" y="0"/>
                </a:lnTo>
                <a:lnTo>
                  <a:pt x="32" y="47"/>
                </a:lnTo>
                <a:lnTo>
                  <a:pt x="0" y="47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75" name="Freeform 111">
            <a:extLst>
              <a:ext uri="{FF2B5EF4-FFF2-40B4-BE49-F238E27FC236}">
                <a16:creationId xmlns:a16="http://schemas.microsoft.com/office/drawing/2014/main" id="{84E9F679-47E6-6340-8DAA-2DC4B6D4BD6A}"/>
              </a:ext>
            </a:extLst>
          </p:cNvPr>
          <p:cNvSpPr>
            <a:spLocks/>
          </p:cNvSpPr>
          <p:nvPr/>
        </p:nvSpPr>
        <p:spPr bwMode="auto">
          <a:xfrm rot="5400000">
            <a:off x="3348038" y="4087813"/>
            <a:ext cx="144462" cy="144462"/>
          </a:xfrm>
          <a:custGeom>
            <a:avLst/>
            <a:gdLst/>
            <a:ahLst/>
            <a:cxnLst>
              <a:cxn ang="0">
                <a:pos x="0" y="67"/>
              </a:cxn>
              <a:cxn ang="0">
                <a:pos x="23" y="0"/>
              </a:cxn>
              <a:cxn ang="0">
                <a:pos x="45" y="67"/>
              </a:cxn>
              <a:cxn ang="0">
                <a:pos x="0" y="67"/>
              </a:cxn>
            </a:cxnLst>
            <a:rect l="0" t="0" r="r" b="b"/>
            <a:pathLst>
              <a:path w="45" h="67">
                <a:moveTo>
                  <a:pt x="0" y="67"/>
                </a:moveTo>
                <a:lnTo>
                  <a:pt x="23" y="0"/>
                </a:lnTo>
                <a:lnTo>
                  <a:pt x="45" y="67"/>
                </a:lnTo>
                <a:lnTo>
                  <a:pt x="0" y="6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76" name="Rectangle 112">
            <a:extLst>
              <a:ext uri="{FF2B5EF4-FFF2-40B4-BE49-F238E27FC236}">
                <a16:creationId xmlns:a16="http://schemas.microsoft.com/office/drawing/2014/main" id="{FE6661A5-B7AE-71EC-0F78-C1F89E71B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302125"/>
            <a:ext cx="84138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i="1">
                <a:solidFill>
                  <a:srgbClr val="000000"/>
                </a:solidFill>
              </a:rPr>
              <a:t>S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02577" name="Line 113">
            <a:extLst>
              <a:ext uri="{FF2B5EF4-FFF2-40B4-BE49-F238E27FC236}">
                <a16:creationId xmlns:a16="http://schemas.microsoft.com/office/drawing/2014/main" id="{16B9C709-2F95-7EDA-805E-870F85D6D9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3798888"/>
            <a:ext cx="0" cy="431800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78" name="Line 114">
            <a:extLst>
              <a:ext uri="{FF2B5EF4-FFF2-40B4-BE49-F238E27FC236}">
                <a16:creationId xmlns:a16="http://schemas.microsoft.com/office/drawing/2014/main" id="{D0F10F5A-773E-223F-309E-A524A0343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8175" y="2574925"/>
            <a:ext cx="0" cy="1655763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79" name="Line 115">
            <a:extLst>
              <a:ext uri="{FF2B5EF4-FFF2-40B4-BE49-F238E27FC236}">
                <a16:creationId xmlns:a16="http://schemas.microsoft.com/office/drawing/2014/main" id="{D28DB0FB-339B-0B25-06B6-059F1D3BB1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7313" y="2574925"/>
            <a:ext cx="0" cy="1655763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80" name="Line 116">
            <a:extLst>
              <a:ext uri="{FF2B5EF4-FFF2-40B4-BE49-F238E27FC236}">
                <a16:creationId xmlns:a16="http://schemas.microsoft.com/office/drawing/2014/main" id="{2212D652-7102-C2CE-B3D0-6F5B1137AA09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3078163"/>
            <a:ext cx="0" cy="1152525"/>
          </a:xfrm>
          <a:prstGeom prst="line">
            <a:avLst/>
          </a:prstGeom>
          <a:noFill/>
          <a:ln w="28575">
            <a:solidFill>
              <a:schemeClr val="tx2"/>
            </a:solidFill>
            <a:prstDash val="sysDot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81" name="Line 117">
            <a:extLst>
              <a:ext uri="{FF2B5EF4-FFF2-40B4-BE49-F238E27FC236}">
                <a16:creationId xmlns:a16="http://schemas.microsoft.com/office/drawing/2014/main" id="{82444E30-95D3-0CDB-33A7-B67F130963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2717800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82" name="Line 118">
            <a:extLst>
              <a:ext uri="{FF2B5EF4-FFF2-40B4-BE49-F238E27FC236}">
                <a16:creationId xmlns:a16="http://schemas.microsoft.com/office/drawing/2014/main" id="{38D3F248-49EA-FAA6-8E5D-370C26101D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19250" y="2862263"/>
            <a:ext cx="288925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83" name="Line 119">
            <a:extLst>
              <a:ext uri="{FF2B5EF4-FFF2-40B4-BE49-F238E27FC236}">
                <a16:creationId xmlns:a16="http://schemas.microsoft.com/office/drawing/2014/main" id="{9F92B808-4209-C3C3-39E1-B18F89CDE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6375" y="2933700"/>
            <a:ext cx="3587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84" name="Line 120">
            <a:extLst>
              <a:ext uri="{FF2B5EF4-FFF2-40B4-BE49-F238E27FC236}">
                <a16:creationId xmlns:a16="http://schemas.microsoft.com/office/drawing/2014/main" id="{6B965C2E-4587-AEFA-62A6-E598121ECD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3149600"/>
            <a:ext cx="5762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85" name="Line 121">
            <a:extLst>
              <a:ext uri="{FF2B5EF4-FFF2-40B4-BE49-F238E27FC236}">
                <a16:creationId xmlns:a16="http://schemas.microsoft.com/office/drawing/2014/main" id="{3F101696-857E-F0BD-87F6-F44B72D4B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3365500"/>
            <a:ext cx="5762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86" name="Line 122">
            <a:extLst>
              <a:ext uri="{FF2B5EF4-FFF2-40B4-BE49-F238E27FC236}">
                <a16:creationId xmlns:a16="http://schemas.microsoft.com/office/drawing/2014/main" id="{3C473D5D-B1F1-C9C9-ECD8-FE696D1364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3509963"/>
            <a:ext cx="576262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87" name="Line 123">
            <a:extLst>
              <a:ext uri="{FF2B5EF4-FFF2-40B4-BE49-F238E27FC236}">
                <a16:creationId xmlns:a16="http://schemas.microsoft.com/office/drawing/2014/main" id="{02FF06D6-2A01-A07C-D21D-6D9A500DB7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03350" y="3006725"/>
            <a:ext cx="504825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88" name="Line 124">
            <a:extLst>
              <a:ext uri="{FF2B5EF4-FFF2-40B4-BE49-F238E27FC236}">
                <a16:creationId xmlns:a16="http://schemas.microsoft.com/office/drawing/2014/main" id="{F476B463-1B53-7872-55E9-725598712B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331913" y="3798888"/>
            <a:ext cx="3603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89" name="Line 125">
            <a:extLst>
              <a:ext uri="{FF2B5EF4-FFF2-40B4-BE49-F238E27FC236}">
                <a16:creationId xmlns:a16="http://schemas.microsoft.com/office/drawing/2014/main" id="{B73F6A6D-0A21-10B6-91ED-BF321AA77C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4438" y="2790825"/>
            <a:ext cx="1444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90" name="Line 126">
            <a:extLst>
              <a:ext uri="{FF2B5EF4-FFF2-40B4-BE49-F238E27FC236}">
                <a16:creationId xmlns:a16="http://schemas.microsoft.com/office/drawing/2014/main" id="{23976791-8245-802B-D45B-59BFE0EE7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413" y="2933700"/>
            <a:ext cx="2159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91" name="Line 127">
            <a:extLst>
              <a:ext uri="{FF2B5EF4-FFF2-40B4-BE49-F238E27FC236}">
                <a16:creationId xmlns:a16="http://schemas.microsoft.com/office/drawing/2014/main" id="{BA75A06E-FCE9-E267-1148-4DC18E418B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975" y="3006725"/>
            <a:ext cx="287338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92" name="Line 128">
            <a:extLst>
              <a:ext uri="{FF2B5EF4-FFF2-40B4-BE49-F238E27FC236}">
                <a16:creationId xmlns:a16="http://schemas.microsoft.com/office/drawing/2014/main" id="{2CF3722C-EF58-8776-7239-5E831C8B5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322262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93" name="Line 129">
            <a:extLst>
              <a:ext uri="{FF2B5EF4-FFF2-40B4-BE49-F238E27FC236}">
                <a16:creationId xmlns:a16="http://schemas.microsoft.com/office/drawing/2014/main" id="{27C5E595-CCF1-919B-61A3-3FEF8CB9B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3509963"/>
            <a:ext cx="35877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94" name="Line 130">
            <a:extLst>
              <a:ext uri="{FF2B5EF4-FFF2-40B4-BE49-F238E27FC236}">
                <a16:creationId xmlns:a16="http://schemas.microsoft.com/office/drawing/2014/main" id="{F17EEF62-CBAA-4EEE-0B5A-C9DE61015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3654425"/>
            <a:ext cx="358775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2595" name="Line 131">
            <a:extLst>
              <a:ext uri="{FF2B5EF4-FFF2-40B4-BE49-F238E27FC236}">
                <a16:creationId xmlns:a16="http://schemas.microsoft.com/office/drawing/2014/main" id="{78C9005C-2780-2FF9-52FA-B408C197C1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68538" y="3798888"/>
            <a:ext cx="287337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advTm="2209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0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70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0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0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0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0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02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0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0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70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2467" grpId="0"/>
      <p:bldP spid="702468" grpId="0"/>
      <p:bldP spid="702469" grpId="0"/>
      <p:bldP spid="702470" grpId="0"/>
      <p:bldP spid="702473" grpId="0"/>
      <p:bldP spid="702476" grpId="0"/>
      <p:bldP spid="702477" grpId="0"/>
      <p:bldP spid="7024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7387B56-8006-2BE8-D824-92E91BC9A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777875"/>
            <a:ext cx="16906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000">
                <a:solidFill>
                  <a:srgbClr val="FF0000"/>
                </a:solidFill>
                <a:latin typeface="Arial" panose="020B0604020202020204" pitchFamily="34" charset="0"/>
              </a:rPr>
              <a:t>基本要求：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2230005-D7FD-053B-15FC-86B9643AC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422400"/>
            <a:ext cx="7218362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360363" indent="-360363" eaLnBrk="0" hangingPunct="0">
              <a:tabLst>
                <a:tab pos="5715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5715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5715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5715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5715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r"/>
            </a:pPr>
            <a:r>
              <a:rPr kumimoji="1" lang="zh-CN" altLang="en-US" sz="1800"/>
              <a:t>了解制冷有关基础概念和基本知识。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r"/>
            </a:pPr>
            <a:r>
              <a:rPr kumimoji="1" lang="zh-CN" altLang="en-US" sz="1800"/>
              <a:t>掌握</a:t>
            </a:r>
            <a:r>
              <a:rPr kumimoji="1"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压缩空气制冷循环</a:t>
            </a:r>
            <a:r>
              <a:rPr kumimoji="1" lang="zh-CN" altLang="en-US" sz="1800"/>
              <a:t>的热力学分析，包括数学建模、热力性能分析。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r"/>
            </a:pPr>
            <a:r>
              <a:rPr kumimoji="1" lang="zh-CN" altLang="en-US" sz="1800"/>
              <a:t>熟练掌握</a:t>
            </a:r>
            <a:r>
              <a:rPr kumimoji="1" lang="zh-CN" altLang="en-US" sz="1800">
                <a:solidFill>
                  <a:srgbClr val="FF0000"/>
                </a:solidFill>
                <a:latin typeface="Arial" panose="020B0604020202020204" pitchFamily="34" charset="0"/>
              </a:rPr>
              <a:t>压缩蒸气制冷循环</a:t>
            </a:r>
            <a:r>
              <a:rPr kumimoji="1" lang="zh-CN" altLang="en-US" sz="1800"/>
              <a:t>的热力学分析，包括数学建模、热力性能分析。</a:t>
            </a:r>
          </a:p>
          <a:p>
            <a:pPr eaLnBrk="1" hangingPunct="1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r"/>
            </a:pPr>
            <a:r>
              <a:rPr kumimoji="1" lang="zh-CN" altLang="en-US" sz="1800">
                <a:solidFill>
                  <a:srgbClr val="FF0000"/>
                </a:solidFill>
              </a:rPr>
              <a:t>热泵循环</a:t>
            </a:r>
            <a:r>
              <a:rPr kumimoji="1" lang="zh-CN" altLang="en-US" sz="1800"/>
              <a:t>简单计算。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7D1312E1-3BF0-02F7-1759-3989A5623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0">
                <a:solidFill>
                  <a:schemeClr val="bg1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第十一章  制冷循环</a:t>
            </a:r>
          </a:p>
        </p:txBody>
      </p:sp>
    </p:spTree>
  </p:cSld>
  <p:clrMapOvr>
    <a:masterClrMapping/>
  </p:clrMapOvr>
  <p:transition advTm="6673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>
            <a:extLst>
              <a:ext uri="{FF2B5EF4-FFF2-40B4-BE49-F238E27FC236}">
                <a16:creationId xmlns:a16="http://schemas.microsoft.com/office/drawing/2014/main" id="{859DD0F7-0240-94CE-6806-F6DD639D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9450" y="2878138"/>
            <a:ext cx="2032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600" b="0">
                <a:ea typeface="华文仿宋" panose="02010600040101010101" pitchFamily="2" charset="-122"/>
              </a:rPr>
              <a:t> </a:t>
            </a:r>
            <a:endParaRPr kumimoji="1" lang="en-US" altLang="zh-CN" sz="2400" b="0">
              <a:ea typeface="宋体" panose="02010600030101010101" pitchFamily="2" charset="-122"/>
            </a:endParaRPr>
          </a:p>
        </p:txBody>
      </p:sp>
      <p:sp>
        <p:nvSpPr>
          <p:cNvPr id="1029" name="Rectangle 11">
            <a:extLst>
              <a:ext uri="{FF2B5EF4-FFF2-40B4-BE49-F238E27FC236}">
                <a16:creationId xmlns:a16="http://schemas.microsoft.com/office/drawing/2014/main" id="{3A81FF01-6BC7-AE50-EC1D-A8899D27C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41313"/>
            <a:ext cx="857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0">
                <a:solidFill>
                  <a:schemeClr val="bg1"/>
                </a:solidFill>
                <a:latin typeface="Clarendon Extended" pitchFamily="18" charset="0"/>
                <a:ea typeface="华文琥珀" panose="02010800040101010101" pitchFamily="2" charset="-122"/>
              </a:rPr>
              <a:t>11-1 </a:t>
            </a:r>
            <a:r>
              <a:rPr lang="zh-CN" altLang="en-US" sz="2800" b="0">
                <a:solidFill>
                  <a:schemeClr val="bg1"/>
                </a:solidFill>
                <a:latin typeface="Clarendon Extended" pitchFamily="18" charset="0"/>
                <a:ea typeface="华文琥珀" panose="02010800040101010101" pitchFamily="2" charset="-122"/>
              </a:rPr>
              <a:t>概  述</a:t>
            </a:r>
          </a:p>
        </p:txBody>
      </p:sp>
      <p:sp>
        <p:nvSpPr>
          <p:cNvPr id="692252" name="Line 28">
            <a:extLst>
              <a:ext uri="{FF2B5EF4-FFF2-40B4-BE49-F238E27FC236}">
                <a16:creationId xmlns:a16="http://schemas.microsoft.com/office/drawing/2014/main" id="{AEA5B3C0-4D23-96A2-8B34-B1D3DAD22D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1277938"/>
            <a:ext cx="0" cy="4286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2253" name="Line 29">
            <a:extLst>
              <a:ext uri="{FF2B5EF4-FFF2-40B4-BE49-F238E27FC236}">
                <a16:creationId xmlns:a16="http://schemas.microsoft.com/office/drawing/2014/main" id="{CA1FE75C-ACD8-FDD0-D01F-C431C6FAA9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3613" y="1277938"/>
            <a:ext cx="0" cy="4286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2" name="Text Box 31">
            <a:extLst>
              <a:ext uri="{FF2B5EF4-FFF2-40B4-BE49-F238E27FC236}">
                <a16:creationId xmlns:a16="http://schemas.microsoft.com/office/drawing/2014/main" id="{76463A0A-9243-1402-A78F-3732B6B55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1277938"/>
            <a:ext cx="1290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800" i="1"/>
              <a:t>T</a:t>
            </a:r>
            <a:r>
              <a:rPr kumimoji="1" lang="en-US" altLang="zh-CN" sz="1800" baseline="-25000"/>
              <a:t>0</a:t>
            </a:r>
            <a:r>
              <a:rPr kumimoji="1" lang="zh-CN" altLang="en-US" sz="1800"/>
              <a:t>环境</a:t>
            </a:r>
          </a:p>
        </p:txBody>
      </p:sp>
      <p:sp>
        <p:nvSpPr>
          <p:cNvPr id="692256" name="Line 32">
            <a:extLst>
              <a:ext uri="{FF2B5EF4-FFF2-40B4-BE49-F238E27FC236}">
                <a16:creationId xmlns:a16="http://schemas.microsoft.com/office/drawing/2014/main" id="{0F820020-51A6-7C0A-C161-835AB0F0279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403350" y="1711325"/>
            <a:ext cx="0" cy="576263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2257" name="Line 33">
            <a:extLst>
              <a:ext uri="{FF2B5EF4-FFF2-40B4-BE49-F238E27FC236}">
                <a16:creationId xmlns:a16="http://schemas.microsoft.com/office/drawing/2014/main" id="{9A5BA8DB-5711-A588-A7D4-AEF0DE5E14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1638" y="2516188"/>
            <a:ext cx="811212" cy="0"/>
          </a:xfrm>
          <a:prstGeom prst="lin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2258" name="Line 34">
            <a:extLst>
              <a:ext uri="{FF2B5EF4-FFF2-40B4-BE49-F238E27FC236}">
                <a16:creationId xmlns:a16="http://schemas.microsoft.com/office/drawing/2014/main" id="{8AEFFBE7-EBA1-C258-BBC8-0AC2C2BB0C8B}"/>
              </a:ext>
            </a:extLst>
          </p:cNvPr>
          <p:cNvSpPr>
            <a:spLocks noChangeShapeType="1"/>
          </p:cNvSpPr>
          <p:nvPr/>
        </p:nvSpPr>
        <p:spPr bwMode="auto">
          <a:xfrm rot="-10800000">
            <a:off x="1422400" y="2708275"/>
            <a:ext cx="0" cy="66675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2259" name="Line 35">
            <a:extLst>
              <a:ext uri="{FF2B5EF4-FFF2-40B4-BE49-F238E27FC236}">
                <a16:creationId xmlns:a16="http://schemas.microsoft.com/office/drawing/2014/main" id="{203AD2C5-10B8-A0A4-0B23-017953536437}"/>
              </a:ext>
            </a:extLst>
          </p:cNvPr>
          <p:cNvSpPr>
            <a:spLocks noChangeShapeType="1"/>
          </p:cNvSpPr>
          <p:nvPr/>
        </p:nvSpPr>
        <p:spPr bwMode="auto">
          <a:xfrm rot="63659">
            <a:off x="611188" y="3375025"/>
            <a:ext cx="1587" cy="4286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2260" name="Line 36">
            <a:extLst>
              <a:ext uri="{FF2B5EF4-FFF2-40B4-BE49-F238E27FC236}">
                <a16:creationId xmlns:a16="http://schemas.microsoft.com/office/drawing/2014/main" id="{9F6A2AE4-533A-8862-46C2-B0F8A7ECC9CF}"/>
              </a:ext>
            </a:extLst>
          </p:cNvPr>
          <p:cNvSpPr>
            <a:spLocks noChangeShapeType="1"/>
          </p:cNvSpPr>
          <p:nvPr/>
        </p:nvSpPr>
        <p:spPr bwMode="auto">
          <a:xfrm rot="63659" flipV="1">
            <a:off x="2233613" y="3375025"/>
            <a:ext cx="1587" cy="4286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8" name="Text Box 37">
            <a:extLst>
              <a:ext uri="{FF2B5EF4-FFF2-40B4-BE49-F238E27FC236}">
                <a16:creationId xmlns:a16="http://schemas.microsoft.com/office/drawing/2014/main" id="{6F4D48F6-5BCC-EBEC-D9FE-2234F777B1DA}"/>
              </a:ext>
            </a:extLst>
          </p:cNvPr>
          <p:cNvSpPr txBox="1">
            <a:spLocks noChangeArrowheads="1"/>
          </p:cNvSpPr>
          <p:nvPr/>
        </p:nvSpPr>
        <p:spPr bwMode="auto">
          <a:xfrm rot="67549">
            <a:off x="793750" y="3419475"/>
            <a:ext cx="1290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800" i="1"/>
              <a:t>T</a:t>
            </a:r>
            <a:r>
              <a:rPr kumimoji="1" lang="en-US" altLang="zh-CN" sz="1800" baseline="-25000"/>
              <a:t>c</a:t>
            </a:r>
            <a:r>
              <a:rPr kumimoji="1" lang="zh-CN" altLang="en-US" sz="1800"/>
              <a:t>冷库</a:t>
            </a:r>
          </a:p>
        </p:txBody>
      </p:sp>
      <p:sp>
        <p:nvSpPr>
          <p:cNvPr id="692262" name="Line 38">
            <a:extLst>
              <a:ext uri="{FF2B5EF4-FFF2-40B4-BE49-F238E27FC236}">
                <a16:creationId xmlns:a16="http://schemas.microsoft.com/office/drawing/2014/main" id="{987F5F44-53EE-4E8E-3E3B-F22C581928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3375025"/>
            <a:ext cx="16224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2263" name="Line 39">
            <a:extLst>
              <a:ext uri="{FF2B5EF4-FFF2-40B4-BE49-F238E27FC236}">
                <a16:creationId xmlns:a16="http://schemas.microsoft.com/office/drawing/2014/main" id="{6971E8FF-BF83-A3C8-09F5-DD58B4CB15A1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1706563"/>
            <a:ext cx="16224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2264" name="AutoShape 40">
            <a:extLst>
              <a:ext uri="{FF2B5EF4-FFF2-40B4-BE49-F238E27FC236}">
                <a16:creationId xmlns:a16="http://schemas.microsoft.com/office/drawing/2014/main" id="{4D062F5A-BA61-4BD9-B187-98C0D5FCC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88" y="2468563"/>
            <a:ext cx="249237" cy="144462"/>
          </a:xfrm>
          <a:prstGeom prst="curvedUpArrow">
            <a:avLst>
              <a:gd name="adj1" fmla="val 2045"/>
              <a:gd name="adj2" fmla="val 69011"/>
              <a:gd name="adj3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2" name="Rectangle 41">
            <a:extLst>
              <a:ext uri="{FF2B5EF4-FFF2-40B4-BE49-F238E27FC236}">
                <a16:creationId xmlns:a16="http://schemas.microsoft.com/office/drawing/2014/main" id="{2BE44370-46A6-98E3-EB03-2ADCBA921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782763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1800" i="1"/>
              <a:t>q</a:t>
            </a:r>
            <a:r>
              <a:rPr kumimoji="1" lang="en-US" altLang="zh-CN" sz="1800" baseline="-25000"/>
              <a:t>0</a:t>
            </a:r>
          </a:p>
        </p:txBody>
      </p:sp>
      <p:sp>
        <p:nvSpPr>
          <p:cNvPr id="1043" name="Rectangle 42">
            <a:extLst>
              <a:ext uri="{FF2B5EF4-FFF2-40B4-BE49-F238E27FC236}">
                <a16:creationId xmlns:a16="http://schemas.microsoft.com/office/drawing/2014/main" id="{2F837FC8-ECBB-C4E6-3C0B-FF08FAC16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790825"/>
            <a:ext cx="366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1800" i="1"/>
              <a:t>q</a:t>
            </a:r>
            <a:r>
              <a:rPr kumimoji="1" lang="en-US" altLang="zh-CN" sz="1800" baseline="-25000"/>
              <a:t>c</a:t>
            </a:r>
          </a:p>
        </p:txBody>
      </p:sp>
      <p:sp>
        <p:nvSpPr>
          <p:cNvPr id="1044" name="Rectangle 43">
            <a:extLst>
              <a:ext uri="{FF2B5EF4-FFF2-40B4-BE49-F238E27FC236}">
                <a16:creationId xmlns:a16="http://schemas.microsoft.com/office/drawing/2014/main" id="{8863DF18-FB91-D0A8-3837-DF2885794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0701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i="1"/>
              <a:t>w</a:t>
            </a:r>
            <a:endParaRPr kumimoji="1" lang="en-US" altLang="zh-CN" sz="2400" baseline="-25000"/>
          </a:p>
        </p:txBody>
      </p:sp>
      <p:graphicFrame>
        <p:nvGraphicFramePr>
          <p:cNvPr id="692285" name="Object 61">
            <a:extLst>
              <a:ext uri="{FF2B5EF4-FFF2-40B4-BE49-F238E27FC236}">
                <a16:creationId xmlns:a16="http://schemas.microsoft.com/office/drawing/2014/main" id="{0D2AAC2C-0CC9-127A-4AAF-AA76B56DA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917575"/>
          <a:ext cx="259238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98320" imgH="444240" progId="Equation.DSMT4">
                  <p:embed/>
                </p:oleObj>
              </mc:Choice>
              <mc:Fallback>
                <p:oleObj name="Equation" r:id="rId3" imgW="1498320" imgH="44424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917575"/>
                        <a:ext cx="2592388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2254" name="Oval 30">
            <a:extLst>
              <a:ext uri="{FF2B5EF4-FFF2-40B4-BE49-F238E27FC236}">
                <a16:creationId xmlns:a16="http://schemas.microsoft.com/office/drawing/2014/main" id="{DCC4E176-0E63-7A6A-6CB1-EA9E4A7BF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2286000"/>
            <a:ext cx="481013" cy="446088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2286" name="Rectangle 62">
            <a:extLst>
              <a:ext uri="{FF2B5EF4-FFF2-40B4-BE49-F238E27FC236}">
                <a16:creationId xmlns:a16="http://schemas.microsoft.com/office/drawing/2014/main" id="{F4DDFB1D-7AAB-64D9-2D66-24A699CF2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062038"/>
            <a:ext cx="1200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FF3300"/>
                </a:solidFill>
              </a:rPr>
              <a:t>制冷系数</a:t>
            </a:r>
          </a:p>
        </p:txBody>
      </p:sp>
      <p:sp>
        <p:nvSpPr>
          <p:cNvPr id="692287" name="Rectangle 63">
            <a:extLst>
              <a:ext uri="{FF2B5EF4-FFF2-40B4-BE49-F238E27FC236}">
                <a16:creationId xmlns:a16="http://schemas.microsoft.com/office/drawing/2014/main" id="{B4E3119F-10DB-BF3D-5791-0DF4E4DD1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1998663"/>
            <a:ext cx="1708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FF3300"/>
                </a:solidFill>
              </a:rPr>
              <a:t>工作性能系数</a:t>
            </a:r>
          </a:p>
        </p:txBody>
      </p:sp>
      <p:graphicFrame>
        <p:nvGraphicFramePr>
          <p:cNvPr id="692288" name="Object 64">
            <a:extLst>
              <a:ext uri="{FF2B5EF4-FFF2-40B4-BE49-F238E27FC236}">
                <a16:creationId xmlns:a16="http://schemas.microsoft.com/office/drawing/2014/main" id="{18C1C649-561C-851F-7C14-A2E41DEDDA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6463" y="1782763"/>
          <a:ext cx="29527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60160" imgH="431640" progId="Equation.DSMT4">
                  <p:embed/>
                </p:oleObj>
              </mc:Choice>
              <mc:Fallback>
                <p:oleObj name="Equation" r:id="rId5" imgW="1460160" imgH="43164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1782763"/>
                        <a:ext cx="29527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2289" name="Rectangle 65">
            <a:extLst>
              <a:ext uri="{FF2B5EF4-FFF2-40B4-BE49-F238E27FC236}">
                <a16:creationId xmlns:a16="http://schemas.microsoft.com/office/drawing/2014/main" id="{EA947349-D0B8-C7EC-82F1-C46777117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238" y="2646363"/>
            <a:ext cx="62277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FF3300"/>
                </a:solidFill>
                <a:ea typeface="华文仿宋" panose="02010600040101010101" pitchFamily="2" charset="-122"/>
              </a:rPr>
              <a:t>制冷能力：</a:t>
            </a:r>
            <a:r>
              <a:rPr lang="zh-CN" altLang="en-US" sz="2000">
                <a:ea typeface="华文仿宋" panose="02010600040101010101" pitchFamily="2" charset="-122"/>
              </a:rPr>
              <a:t>制冷设备单位时间内从冷库取走的热</a:t>
            </a:r>
            <a:r>
              <a:rPr lang="en-US" altLang="zh-CN" sz="2000">
                <a:ea typeface="华文仿宋" panose="02010600040101010101" pitchFamily="2" charset="-122"/>
              </a:rPr>
              <a:t>(kJ/s)</a:t>
            </a:r>
            <a:r>
              <a:rPr lang="zh-CN" altLang="en-US" sz="2000">
                <a:ea typeface="华文仿宋" panose="02010600040101010101" pitchFamily="2" charset="-122"/>
              </a:rPr>
              <a:t>。</a:t>
            </a:r>
          </a:p>
        </p:txBody>
      </p:sp>
      <p:sp>
        <p:nvSpPr>
          <p:cNvPr id="692290" name="Rectangle 66">
            <a:extLst>
              <a:ext uri="{FF2B5EF4-FFF2-40B4-BE49-F238E27FC236}">
                <a16:creationId xmlns:a16="http://schemas.microsoft.com/office/drawing/2014/main" id="{E6E19E17-0D02-BAFC-4AB1-75DCB7948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675" y="3222625"/>
            <a:ext cx="59055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SzPct val="85000"/>
            </a:pPr>
            <a:r>
              <a:rPr lang="en-US" altLang="zh-CN" sz="2000">
                <a:solidFill>
                  <a:srgbClr val="FF330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2000">
                <a:solidFill>
                  <a:srgbClr val="FF3300"/>
                </a:solidFill>
                <a:ea typeface="华文仿宋" panose="02010600040101010101" pitchFamily="2" charset="-122"/>
              </a:rPr>
              <a:t>冷吨：</a:t>
            </a:r>
            <a:r>
              <a:rPr lang="en-US" altLang="zh-CN" sz="2000">
                <a:solidFill>
                  <a:srgbClr val="FF330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2000">
                <a:ea typeface="华文仿宋" panose="02010600040101010101" pitchFamily="2" charset="-122"/>
              </a:rPr>
              <a:t>吨</a:t>
            </a:r>
            <a:r>
              <a:rPr lang="en-US" altLang="zh-CN" sz="2000">
                <a:solidFill>
                  <a:srgbClr val="FF3300"/>
                </a:solidFill>
                <a:ea typeface="华文仿宋" panose="02010600040101010101" pitchFamily="2" charset="-122"/>
              </a:rPr>
              <a:t>0</a:t>
            </a:r>
            <a:r>
              <a:rPr lang="en-US" altLang="zh-CN" sz="2000">
                <a:solidFill>
                  <a:srgbClr val="FF3300"/>
                </a:solidFill>
                <a:latin typeface="宋体" panose="02010600030101010101" pitchFamily="2" charset="-122"/>
                <a:ea typeface="宋体" panose="02010600030101010101" pitchFamily="2" charset="-122"/>
                <a:cs typeface="Arial" panose="020B0604020202020204" pitchFamily="34" charset="0"/>
              </a:rPr>
              <a:t>℃</a:t>
            </a:r>
            <a:r>
              <a:rPr lang="zh-CN" altLang="en-US" sz="2000">
                <a:ea typeface="华文仿宋" panose="02010600040101010101" pitchFamily="2" charset="-122"/>
              </a:rPr>
              <a:t>饱和</a:t>
            </a:r>
            <a:r>
              <a:rPr lang="zh-CN" altLang="en-US" sz="2000">
                <a:solidFill>
                  <a:srgbClr val="FF3300"/>
                </a:solidFill>
                <a:ea typeface="华文仿宋" panose="02010600040101010101" pitchFamily="2" charset="-122"/>
              </a:rPr>
              <a:t>水</a:t>
            </a:r>
            <a:r>
              <a:rPr lang="zh-CN" altLang="en-US" sz="2000">
                <a:ea typeface="华文仿宋" panose="02010600040101010101" pitchFamily="2" charset="-122"/>
              </a:rPr>
              <a:t>在</a:t>
            </a:r>
            <a:r>
              <a:rPr lang="en-US" altLang="zh-CN" sz="2000">
                <a:ea typeface="华文仿宋" panose="02010600040101010101" pitchFamily="2" charset="-122"/>
              </a:rPr>
              <a:t>24</a:t>
            </a:r>
            <a:r>
              <a:rPr lang="zh-CN" altLang="en-US" sz="2000">
                <a:ea typeface="华文仿宋" panose="02010600040101010101" pitchFamily="2" charset="-122"/>
              </a:rPr>
              <a:t>小时被冷冻到</a:t>
            </a:r>
            <a:r>
              <a:rPr lang="en-US" altLang="zh-CN" sz="2000">
                <a:solidFill>
                  <a:srgbClr val="FF3300"/>
                </a:solidFill>
                <a:ea typeface="华文仿宋" panose="02010600040101010101" pitchFamily="2" charset="-122"/>
              </a:rPr>
              <a:t>0 </a:t>
            </a:r>
            <a:r>
              <a:rPr lang="en-US" altLang="zh-CN" sz="2000">
                <a:solidFill>
                  <a:srgbClr val="FF3300"/>
                </a:solidFill>
              </a:rPr>
              <a:t>℃</a:t>
            </a:r>
            <a:r>
              <a:rPr lang="zh-CN" altLang="en-US" sz="2000">
                <a:ea typeface="华文仿宋" panose="02010600040101010101" pitchFamily="2" charset="-122"/>
              </a:rPr>
              <a:t>的</a:t>
            </a:r>
            <a:r>
              <a:rPr lang="zh-CN" altLang="en-US" sz="2000">
                <a:solidFill>
                  <a:srgbClr val="FF3300"/>
                </a:solidFill>
                <a:ea typeface="华文仿宋" panose="02010600040101010101" pitchFamily="2" charset="-122"/>
              </a:rPr>
              <a:t>冰</a:t>
            </a:r>
            <a:r>
              <a:rPr lang="zh-CN" altLang="en-US" sz="2000">
                <a:ea typeface="华文仿宋" panose="02010600040101010101" pitchFamily="2" charset="-122"/>
              </a:rPr>
              <a:t>所需冷量。</a:t>
            </a:r>
          </a:p>
        </p:txBody>
      </p:sp>
      <p:sp>
        <p:nvSpPr>
          <p:cNvPr id="692291" name="Rectangle 67">
            <a:extLst>
              <a:ext uri="{FF2B5EF4-FFF2-40B4-BE49-F238E27FC236}">
                <a16:creationId xmlns:a16="http://schemas.microsoft.com/office/drawing/2014/main" id="{3E1DC5FD-EE3B-A5DE-6053-84AFD2E77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157663"/>
            <a:ext cx="286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2400">
                <a:solidFill>
                  <a:srgbClr val="FF3300"/>
                </a:solidFill>
                <a:ea typeface="华文仿宋" panose="02010600040101010101" pitchFamily="2" charset="-122"/>
              </a:rPr>
              <a:t>日本</a:t>
            </a:r>
            <a:r>
              <a:rPr lang="zh-CN" altLang="en-US" sz="2400">
                <a:ea typeface="华文仿宋" panose="02010600040101010101" pitchFamily="2" charset="-122"/>
              </a:rPr>
              <a:t>冷吨</a:t>
            </a:r>
            <a:r>
              <a:rPr lang="en-US" altLang="zh-CN" sz="2400">
                <a:ea typeface="华文仿宋" panose="02010600040101010101" pitchFamily="2" charset="-122"/>
              </a:rPr>
              <a:t>=</a:t>
            </a:r>
            <a:r>
              <a:rPr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3.86 </a:t>
            </a:r>
            <a:r>
              <a:rPr lang="en-US" altLang="zh-CN" sz="2400">
                <a:ea typeface="华文仿宋" panose="02010600040101010101" pitchFamily="2" charset="-122"/>
              </a:rPr>
              <a:t>kJ/s</a:t>
            </a:r>
          </a:p>
        </p:txBody>
      </p:sp>
      <p:sp>
        <p:nvSpPr>
          <p:cNvPr id="692292" name="Rectangle 68">
            <a:extLst>
              <a:ext uri="{FF2B5EF4-FFF2-40B4-BE49-F238E27FC236}">
                <a16:creationId xmlns:a16="http://schemas.microsoft.com/office/drawing/2014/main" id="{F44E775C-F8C6-A639-EE11-F6549BA5B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4157663"/>
            <a:ext cx="3016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1</a:t>
            </a:r>
            <a:r>
              <a:rPr lang="zh-CN" altLang="en-US" sz="2400">
                <a:ea typeface="华文仿宋" panose="02010600040101010101" pitchFamily="2" charset="-122"/>
              </a:rPr>
              <a:t>美国冷吨</a:t>
            </a:r>
            <a:r>
              <a:rPr lang="en-US" altLang="zh-CN" sz="2400">
                <a:ea typeface="华文仿宋" panose="02010600040101010101" pitchFamily="2" charset="-122"/>
              </a:rPr>
              <a:t>=</a:t>
            </a:r>
            <a:r>
              <a:rPr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3.517</a:t>
            </a:r>
            <a:r>
              <a:rPr lang="en-US" altLang="zh-CN" sz="2400">
                <a:ea typeface="华文仿宋" panose="02010600040101010101" pitchFamily="2" charset="-122"/>
              </a:rPr>
              <a:t> kJ/s</a:t>
            </a:r>
          </a:p>
        </p:txBody>
      </p:sp>
    </p:spTree>
    <p:custDataLst>
      <p:tags r:id="rId1"/>
    </p:custDataLst>
  </p:cSld>
  <p:clrMapOvr>
    <a:masterClrMapping/>
  </p:clrMapOvr>
  <p:transition advTm="24198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9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86" grpId="0"/>
      <p:bldP spid="692287" grpId="0"/>
      <p:bldP spid="692289" grpId="0"/>
      <p:bldP spid="6922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CFD73AEF-0543-9CF7-CEF1-00BCAC239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963" y="2238375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 b="0">
                <a:ea typeface="华文仿宋" panose="02010600040101010101" pitchFamily="2" charset="-122"/>
              </a:rPr>
              <a:t> </a:t>
            </a:r>
            <a:endParaRPr kumimoji="1" lang="en-US" altLang="zh-CN" sz="2400" b="0">
              <a:ea typeface="宋体" panose="02010600030101010101" pitchFamily="2" charset="-122"/>
            </a:endParaRPr>
          </a:p>
        </p:txBody>
      </p:sp>
      <p:graphicFrame>
        <p:nvGraphicFramePr>
          <p:cNvPr id="700422" name="Object 6">
            <a:extLst>
              <a:ext uri="{FF2B5EF4-FFF2-40B4-BE49-F238E27FC236}">
                <a16:creationId xmlns:a16="http://schemas.microsoft.com/office/drawing/2014/main" id="{AEEF153E-6D80-0325-2C40-CD5C9030DD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798888"/>
          <a:ext cx="511175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38280" imgH="711000" progId="Equation.DSMT4">
                  <p:embed/>
                </p:oleObj>
              </mc:Choice>
              <mc:Fallback>
                <p:oleObj name="Equation" r:id="rId3" imgW="2438280" imgH="711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798888"/>
                        <a:ext cx="511175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7">
            <a:extLst>
              <a:ext uri="{FF2B5EF4-FFF2-40B4-BE49-F238E27FC236}">
                <a16:creationId xmlns:a16="http://schemas.microsoft.com/office/drawing/2014/main" id="{ADB29DB6-9AE8-EA8B-B9A2-3C1EF8866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41313"/>
            <a:ext cx="857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bg1"/>
                </a:solidFill>
              </a:rPr>
              <a:t>逆卡诺循环</a:t>
            </a:r>
            <a:r>
              <a:rPr kumimoji="1" lang="en-US" altLang="zh-CN" sz="2800">
                <a:solidFill>
                  <a:schemeClr val="bg1"/>
                </a:solidFill>
              </a:rPr>
              <a:t>(Reversed Carnot Cycle)</a:t>
            </a:r>
          </a:p>
        </p:txBody>
      </p:sp>
      <p:sp>
        <p:nvSpPr>
          <p:cNvPr id="700425" name="Rectangle 9">
            <a:extLst>
              <a:ext uri="{FF2B5EF4-FFF2-40B4-BE49-F238E27FC236}">
                <a16:creationId xmlns:a16="http://schemas.microsoft.com/office/drawing/2014/main" id="{130005F8-E8BC-CD76-81E2-8DD14C79A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014788"/>
            <a:ext cx="2873375" cy="66833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kumimoji="1" lang="en-US" altLang="zh-CN" sz="1800">
                <a:solidFill>
                  <a:srgbClr val="FF0000"/>
                </a:solidFill>
              </a:rPr>
              <a:t>            </a:t>
            </a:r>
            <a:r>
              <a:rPr kumimoji="1" lang="en-US" altLang="zh-CN" sz="1800" i="1">
                <a:solidFill>
                  <a:srgbClr val="0000CC"/>
                </a:solidFill>
              </a:rPr>
              <a:t>T</a:t>
            </a:r>
            <a:r>
              <a:rPr kumimoji="1" lang="en-US" altLang="zh-CN" sz="1800" baseline="-25000">
                <a:solidFill>
                  <a:srgbClr val="0000CC"/>
                </a:solidFill>
              </a:rPr>
              <a:t>0</a:t>
            </a:r>
            <a:r>
              <a:rPr lang="zh-CN" altLang="en-US" sz="1800">
                <a:solidFill>
                  <a:srgbClr val="0000CC"/>
                </a:solidFill>
              </a:rPr>
              <a:t>不变</a:t>
            </a:r>
            <a:r>
              <a:rPr lang="en-US" altLang="zh-CN" sz="1800">
                <a:solidFill>
                  <a:srgbClr val="0000CC"/>
                </a:solidFill>
              </a:rPr>
              <a:t>, </a:t>
            </a:r>
            <a:r>
              <a:rPr kumimoji="1" lang="en-US" altLang="zh-CN" sz="1800" i="1">
                <a:solidFill>
                  <a:srgbClr val="0000CC"/>
                </a:solidFill>
              </a:rPr>
              <a:t>T</a:t>
            </a:r>
            <a:r>
              <a:rPr kumimoji="1" lang="en-US" altLang="zh-CN" sz="1800" baseline="-25000">
                <a:solidFill>
                  <a:srgbClr val="0000CC"/>
                </a:solidFill>
              </a:rPr>
              <a:t>c          </a:t>
            </a:r>
            <a:r>
              <a:rPr lang="en-US" altLang="zh-CN" sz="1800" i="1">
                <a:solidFill>
                  <a:srgbClr val="0000CC"/>
                </a:solidFill>
              </a:rPr>
              <a:t> </a:t>
            </a:r>
            <a:r>
              <a:rPr lang="en-US" altLang="zh-CN" sz="1800" i="1">
                <a:solidFill>
                  <a:srgbClr val="0000CC"/>
                </a:solidFill>
                <a:cs typeface="Arial" charset="0"/>
                <a:sym typeface="Symbol" pitchFamily="18" charset="2"/>
              </a:rPr>
              <a:t></a:t>
            </a:r>
            <a:r>
              <a:rPr lang="en-US" altLang="zh-CN" sz="1800" baseline="-25000">
                <a:solidFill>
                  <a:srgbClr val="0000CC"/>
                </a:solidFill>
                <a:cs typeface="Arial" charset="0"/>
              </a:rPr>
              <a:t>C</a:t>
            </a:r>
          </a:p>
          <a:p>
            <a:pPr>
              <a:spcBef>
                <a:spcPct val="10000"/>
              </a:spcBef>
              <a:defRPr/>
            </a:pPr>
            <a:r>
              <a:rPr kumimoji="1" lang="en-US" altLang="zh-CN" sz="18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T</a:t>
            </a:r>
            <a:r>
              <a:rPr kumimoji="1" lang="en-US" altLang="zh-CN" sz="1800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1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不变</a:t>
            </a:r>
            <a:r>
              <a:rPr lang="en-US" altLang="zh-CN" sz="1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kumimoji="1" lang="en-US" altLang="zh-CN" sz="18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kumimoji="1" lang="en-US" altLang="zh-CN" sz="1800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18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</a:t>
            </a:r>
            <a:r>
              <a:rPr lang="en-US" altLang="zh-CN" sz="18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</a:t>
            </a:r>
            <a:r>
              <a:rPr lang="en-US" altLang="zh-CN" sz="1800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</a:p>
        </p:txBody>
      </p:sp>
      <p:sp>
        <p:nvSpPr>
          <p:cNvPr id="700426" name="AutoShape 10">
            <a:extLst>
              <a:ext uri="{FF2B5EF4-FFF2-40B4-BE49-F238E27FC236}">
                <a16:creationId xmlns:a16="http://schemas.microsoft.com/office/drawing/2014/main" id="{240E5B25-2DC4-E1C4-8667-2D76F503594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667625" y="4373563"/>
            <a:ext cx="215900" cy="322262"/>
          </a:xfrm>
          <a:prstGeom prst="downArrow">
            <a:avLst>
              <a:gd name="adj1" fmla="val 50000"/>
              <a:gd name="adj2" fmla="val 37316"/>
            </a:avLst>
          </a:prstGeom>
          <a:solidFill>
            <a:srgbClr val="66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0428" name="AutoShape 12">
            <a:extLst>
              <a:ext uri="{FF2B5EF4-FFF2-40B4-BE49-F238E27FC236}">
                <a16:creationId xmlns:a16="http://schemas.microsoft.com/office/drawing/2014/main" id="{FF9C18C4-614B-7FF9-0F9A-C70C1D31CB5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16913" y="4014788"/>
            <a:ext cx="215900" cy="250825"/>
          </a:xfrm>
          <a:prstGeom prst="downArrow">
            <a:avLst>
              <a:gd name="adj1" fmla="val 50000"/>
              <a:gd name="adj2" fmla="val 29044"/>
            </a:avLst>
          </a:prstGeom>
          <a:solidFill>
            <a:srgbClr val="66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0429" name="AutoShape 13">
            <a:extLst>
              <a:ext uri="{FF2B5EF4-FFF2-40B4-BE49-F238E27FC236}">
                <a16:creationId xmlns:a16="http://schemas.microsoft.com/office/drawing/2014/main" id="{2198BDFA-45B8-3804-5EB9-873CB742F45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667625" y="4014788"/>
            <a:ext cx="217488" cy="287337"/>
          </a:xfrm>
          <a:prstGeom prst="downArrow">
            <a:avLst>
              <a:gd name="adj1" fmla="val 50000"/>
              <a:gd name="adj2" fmla="val 33029"/>
            </a:avLst>
          </a:prstGeom>
          <a:solidFill>
            <a:srgbClr val="66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44">
            <a:extLst>
              <a:ext uri="{FF2B5EF4-FFF2-40B4-BE49-F238E27FC236}">
                <a16:creationId xmlns:a16="http://schemas.microsoft.com/office/drawing/2014/main" id="{DD3E2441-7270-9A4F-6C44-50BFB2D55694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919163"/>
            <a:ext cx="2952750" cy="3159125"/>
            <a:chOff x="3168" y="1728"/>
            <a:chExt cx="2400" cy="2301"/>
          </a:xfrm>
        </p:grpSpPr>
        <p:sp>
          <p:nvSpPr>
            <p:cNvPr id="700461" name="Line 45">
              <a:extLst>
                <a:ext uri="{FF2B5EF4-FFF2-40B4-BE49-F238E27FC236}">
                  <a16:creationId xmlns:a16="http://schemas.microsoft.com/office/drawing/2014/main" id="{DD82E11A-CD1F-5871-49F3-1EC86469ED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824"/>
              <a:ext cx="0" cy="1823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0462" name="Line 46">
              <a:extLst>
                <a:ext uri="{FF2B5EF4-FFF2-40B4-BE49-F238E27FC236}">
                  <a16:creationId xmlns:a16="http://schemas.microsoft.com/office/drawing/2014/main" id="{15834DD1-841A-EBDF-2B36-13BDC5223E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647"/>
              <a:ext cx="211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87" name="Text Box 47">
              <a:extLst>
                <a:ext uri="{FF2B5EF4-FFF2-40B4-BE49-F238E27FC236}">
                  <a16:creationId xmlns:a16="http://schemas.microsoft.com/office/drawing/2014/main" id="{EE17E250-F2DF-B452-DD31-2B2D267B1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728"/>
              <a:ext cx="24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400" i="1">
                  <a:ea typeface="华文仿宋" panose="02010600040101010101" pitchFamily="2" charset="-122"/>
                </a:rPr>
                <a:t>T</a:t>
              </a:r>
            </a:p>
          </p:txBody>
        </p:sp>
        <p:sp>
          <p:nvSpPr>
            <p:cNvPr id="2088" name="Text Box 48">
              <a:extLst>
                <a:ext uri="{FF2B5EF4-FFF2-40B4-BE49-F238E27FC236}">
                  <a16:creationId xmlns:a16="http://schemas.microsoft.com/office/drawing/2014/main" id="{15965670-9C8E-2EFF-E0A5-09F57DC973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3696"/>
              <a:ext cx="24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400" i="1">
                  <a:solidFill>
                    <a:schemeClr val="tx2"/>
                  </a:solidFill>
                  <a:ea typeface="华文仿宋" panose="02010600040101010101" pitchFamily="2" charset="-122"/>
                </a:rPr>
                <a:t>s</a:t>
              </a:r>
            </a:p>
          </p:txBody>
        </p:sp>
      </p:grpSp>
      <p:grpSp>
        <p:nvGrpSpPr>
          <p:cNvPr id="3" name="Group 49">
            <a:extLst>
              <a:ext uri="{FF2B5EF4-FFF2-40B4-BE49-F238E27FC236}">
                <a16:creationId xmlns:a16="http://schemas.microsoft.com/office/drawing/2014/main" id="{E5D958B7-6CEE-553B-C336-9C9A47D91C9E}"/>
              </a:ext>
            </a:extLst>
          </p:cNvPr>
          <p:cNvGrpSpPr>
            <a:grpSpLocks/>
          </p:cNvGrpSpPr>
          <p:nvPr/>
        </p:nvGrpSpPr>
        <p:grpSpPr bwMode="auto">
          <a:xfrm>
            <a:off x="5651500" y="2214563"/>
            <a:ext cx="2914650" cy="1103312"/>
            <a:chOff x="3456" y="2654"/>
            <a:chExt cx="2139" cy="878"/>
          </a:xfrm>
        </p:grpSpPr>
        <p:sp>
          <p:nvSpPr>
            <p:cNvPr id="2079" name="Text Box 50">
              <a:extLst>
                <a:ext uri="{FF2B5EF4-FFF2-40B4-BE49-F238E27FC236}">
                  <a16:creationId xmlns:a16="http://schemas.microsoft.com/office/drawing/2014/main" id="{1E9FE7E1-6F29-E120-0048-1AB70C243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4" y="3168"/>
              <a:ext cx="480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400" i="1">
                  <a:ea typeface="华文仿宋" panose="02010600040101010101" pitchFamily="2" charset="-122"/>
                </a:rPr>
                <a:t>T</a:t>
              </a:r>
              <a:r>
                <a:rPr kumimoji="1" lang="en-US" altLang="zh-CN" sz="2400" baseline="-25000">
                  <a:ea typeface="华文仿宋" panose="02010600040101010101" pitchFamily="2" charset="-122"/>
                </a:rPr>
                <a:t>c</a:t>
              </a:r>
            </a:p>
          </p:txBody>
        </p:sp>
        <p:sp>
          <p:nvSpPr>
            <p:cNvPr id="2080" name="Text Box 51">
              <a:extLst>
                <a:ext uri="{FF2B5EF4-FFF2-40B4-BE49-F238E27FC236}">
                  <a16:creationId xmlns:a16="http://schemas.microsoft.com/office/drawing/2014/main" id="{1E7AB307-054A-F20D-37EB-DC6BA1640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9" y="2654"/>
              <a:ext cx="346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400" i="1">
                  <a:solidFill>
                    <a:srgbClr val="FF3300"/>
                  </a:solidFill>
                  <a:ea typeface="华文仿宋" panose="02010600040101010101" pitchFamily="2" charset="-122"/>
                </a:rPr>
                <a:t>T</a:t>
              </a:r>
              <a:r>
                <a:rPr kumimoji="1" lang="en-US" altLang="zh-CN" sz="2400" baseline="-25000">
                  <a:solidFill>
                    <a:srgbClr val="FF3300"/>
                  </a:solidFill>
                  <a:ea typeface="华文仿宋" panose="02010600040101010101" pitchFamily="2" charset="-122"/>
                </a:rPr>
                <a:t>0</a:t>
              </a:r>
            </a:p>
          </p:txBody>
        </p:sp>
        <p:sp>
          <p:nvSpPr>
            <p:cNvPr id="700468" name="Line 52">
              <a:extLst>
                <a:ext uri="{FF2B5EF4-FFF2-40B4-BE49-F238E27FC236}">
                  <a16:creationId xmlns:a16="http://schemas.microsoft.com/office/drawing/2014/main" id="{B175C8A8-65D0-A274-EC5E-1E810F612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784"/>
              <a:ext cx="1776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0469" name="Rectangle 53">
              <a:extLst>
                <a:ext uri="{FF2B5EF4-FFF2-40B4-BE49-F238E27FC236}">
                  <a16:creationId xmlns:a16="http://schemas.microsoft.com/office/drawing/2014/main" id="{14D8DC17-0EB1-FBEA-F070-13274E29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784"/>
              <a:ext cx="1056" cy="576"/>
            </a:xfrm>
            <a:prstGeom prst="rect">
              <a:avLst/>
            </a:prstGeom>
            <a:noFill/>
            <a:ln w="25400" cap="sq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0470" name="Line 54">
              <a:extLst>
                <a:ext uri="{FF2B5EF4-FFF2-40B4-BE49-F238E27FC236}">
                  <a16:creationId xmlns:a16="http://schemas.microsoft.com/office/drawing/2014/main" id="{A201DA4B-D8FE-A7D4-92D2-0F389A675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2976"/>
              <a:ext cx="0" cy="192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0471" name="Line 55">
              <a:extLst>
                <a:ext uri="{FF2B5EF4-FFF2-40B4-BE49-F238E27FC236}">
                  <a16:creationId xmlns:a16="http://schemas.microsoft.com/office/drawing/2014/main" id="{208587AC-1510-510B-DD44-AEE6D234D45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V="1">
              <a:off x="3888" y="2976"/>
              <a:ext cx="0" cy="192"/>
            </a:xfrm>
            <a:prstGeom prst="line">
              <a:avLst/>
            </a:prstGeom>
            <a:noFill/>
            <a:ln w="25400" cap="sq">
              <a:solidFill>
                <a:schemeClr val="tx2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00472" name="Line 56">
            <a:extLst>
              <a:ext uri="{FF2B5EF4-FFF2-40B4-BE49-F238E27FC236}">
                <a16:creationId xmlns:a16="http://schemas.microsoft.com/office/drawing/2014/main" id="{7E7A74D0-3EDC-5010-414D-D40193B4C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3988" y="1119188"/>
            <a:ext cx="0" cy="4286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0473" name="Line 57">
            <a:extLst>
              <a:ext uri="{FF2B5EF4-FFF2-40B4-BE49-F238E27FC236}">
                <a16:creationId xmlns:a16="http://schemas.microsoft.com/office/drawing/2014/main" id="{50DD34C4-E776-2FF1-2CFF-A2BAA8D7D7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6413" y="1119188"/>
            <a:ext cx="0" cy="4286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61" name="Text Box 58">
            <a:extLst>
              <a:ext uri="{FF2B5EF4-FFF2-40B4-BE49-F238E27FC236}">
                <a16:creationId xmlns:a16="http://schemas.microsoft.com/office/drawing/2014/main" id="{417A979C-B323-EDBE-AD70-8B45DA23E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9400" y="1119188"/>
            <a:ext cx="1290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800" i="1"/>
              <a:t>T</a:t>
            </a:r>
            <a:r>
              <a:rPr kumimoji="1" lang="en-US" altLang="zh-CN" sz="1800" baseline="-25000"/>
              <a:t>0</a:t>
            </a:r>
            <a:r>
              <a:rPr kumimoji="1" lang="zh-CN" altLang="en-US" sz="1800"/>
              <a:t>环境</a:t>
            </a:r>
          </a:p>
        </p:txBody>
      </p:sp>
      <p:sp>
        <p:nvSpPr>
          <p:cNvPr id="700475" name="Line 59">
            <a:extLst>
              <a:ext uri="{FF2B5EF4-FFF2-40B4-BE49-F238E27FC236}">
                <a16:creationId xmlns:a16="http://schemas.microsoft.com/office/drawing/2014/main" id="{E3CB4A58-40F9-F38D-8762-B2905E1020C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216150" y="1552575"/>
            <a:ext cx="0" cy="576263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0476" name="Line 60">
            <a:extLst>
              <a:ext uri="{FF2B5EF4-FFF2-40B4-BE49-F238E27FC236}">
                <a16:creationId xmlns:a16="http://schemas.microsoft.com/office/drawing/2014/main" id="{C417665C-882C-E997-0CC8-82EA55A2F1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4438" y="2357438"/>
            <a:ext cx="811212" cy="0"/>
          </a:xfrm>
          <a:prstGeom prst="lin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0477" name="Line 61">
            <a:extLst>
              <a:ext uri="{FF2B5EF4-FFF2-40B4-BE49-F238E27FC236}">
                <a16:creationId xmlns:a16="http://schemas.microsoft.com/office/drawing/2014/main" id="{91E5613B-145A-6045-43D7-8992552DD102}"/>
              </a:ext>
            </a:extLst>
          </p:cNvPr>
          <p:cNvSpPr>
            <a:spLocks noChangeShapeType="1"/>
          </p:cNvSpPr>
          <p:nvPr/>
        </p:nvSpPr>
        <p:spPr bwMode="auto">
          <a:xfrm rot="-10800000">
            <a:off x="2235200" y="2549525"/>
            <a:ext cx="0" cy="66675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0478" name="Line 62">
            <a:extLst>
              <a:ext uri="{FF2B5EF4-FFF2-40B4-BE49-F238E27FC236}">
                <a16:creationId xmlns:a16="http://schemas.microsoft.com/office/drawing/2014/main" id="{0A32421F-0145-FD06-B8CF-128FCA363077}"/>
              </a:ext>
            </a:extLst>
          </p:cNvPr>
          <p:cNvSpPr>
            <a:spLocks noChangeShapeType="1"/>
          </p:cNvSpPr>
          <p:nvPr/>
        </p:nvSpPr>
        <p:spPr bwMode="auto">
          <a:xfrm rot="63659">
            <a:off x="1423988" y="3216275"/>
            <a:ext cx="1587" cy="4286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0479" name="Line 63">
            <a:extLst>
              <a:ext uri="{FF2B5EF4-FFF2-40B4-BE49-F238E27FC236}">
                <a16:creationId xmlns:a16="http://schemas.microsoft.com/office/drawing/2014/main" id="{D770F70D-3815-9267-DCD7-3D12A702CB63}"/>
              </a:ext>
            </a:extLst>
          </p:cNvPr>
          <p:cNvSpPr>
            <a:spLocks noChangeShapeType="1"/>
          </p:cNvSpPr>
          <p:nvPr/>
        </p:nvSpPr>
        <p:spPr bwMode="auto">
          <a:xfrm rot="63659" flipV="1">
            <a:off x="3046413" y="3216275"/>
            <a:ext cx="1587" cy="428625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67" name="Text Box 64">
            <a:extLst>
              <a:ext uri="{FF2B5EF4-FFF2-40B4-BE49-F238E27FC236}">
                <a16:creationId xmlns:a16="http://schemas.microsoft.com/office/drawing/2014/main" id="{FE182B6A-509D-B56C-777D-F8EF5A4CC680}"/>
              </a:ext>
            </a:extLst>
          </p:cNvPr>
          <p:cNvSpPr txBox="1">
            <a:spLocks noChangeArrowheads="1"/>
          </p:cNvSpPr>
          <p:nvPr/>
        </p:nvSpPr>
        <p:spPr bwMode="auto">
          <a:xfrm rot="67549">
            <a:off x="1606550" y="3260725"/>
            <a:ext cx="1290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1800" i="1"/>
              <a:t>T</a:t>
            </a:r>
            <a:r>
              <a:rPr kumimoji="1" lang="en-US" altLang="zh-CN" sz="1800" baseline="-25000"/>
              <a:t>c</a:t>
            </a:r>
            <a:r>
              <a:rPr kumimoji="1" lang="zh-CN" altLang="en-US" sz="1800"/>
              <a:t>冷库</a:t>
            </a:r>
          </a:p>
        </p:txBody>
      </p:sp>
      <p:sp>
        <p:nvSpPr>
          <p:cNvPr id="700481" name="Line 65">
            <a:extLst>
              <a:ext uri="{FF2B5EF4-FFF2-40B4-BE49-F238E27FC236}">
                <a16:creationId xmlns:a16="http://schemas.microsoft.com/office/drawing/2014/main" id="{D5607BA3-15F4-35F6-AD12-C965099C1B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3988" y="3216275"/>
            <a:ext cx="16224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0482" name="Line 66">
            <a:extLst>
              <a:ext uri="{FF2B5EF4-FFF2-40B4-BE49-F238E27FC236}">
                <a16:creationId xmlns:a16="http://schemas.microsoft.com/office/drawing/2014/main" id="{DA9A20B3-2F2B-38D5-7459-C4C18B3C9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3988" y="1547813"/>
            <a:ext cx="162242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0483" name="AutoShape 67">
            <a:extLst>
              <a:ext uri="{FF2B5EF4-FFF2-40B4-BE49-F238E27FC236}">
                <a16:creationId xmlns:a16="http://schemas.microsoft.com/office/drawing/2014/main" id="{9C45E965-52A5-A468-0D55-707C2A8B3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288" y="2309813"/>
            <a:ext cx="249237" cy="144462"/>
          </a:xfrm>
          <a:prstGeom prst="curvedUpArrow">
            <a:avLst>
              <a:gd name="adj1" fmla="val 2045"/>
              <a:gd name="adj2" fmla="val 69011"/>
              <a:gd name="adj3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71" name="Rectangle 68">
            <a:extLst>
              <a:ext uri="{FF2B5EF4-FFF2-40B4-BE49-F238E27FC236}">
                <a16:creationId xmlns:a16="http://schemas.microsoft.com/office/drawing/2014/main" id="{59A0B2A8-F706-BED1-BF55-638E14C9D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3" y="1624013"/>
            <a:ext cx="374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1800" i="1"/>
              <a:t>q</a:t>
            </a:r>
            <a:r>
              <a:rPr kumimoji="1" lang="en-US" altLang="zh-CN" sz="1800" baseline="-25000"/>
              <a:t>0</a:t>
            </a:r>
          </a:p>
        </p:txBody>
      </p:sp>
      <p:sp>
        <p:nvSpPr>
          <p:cNvPr id="2072" name="Rectangle 69">
            <a:extLst>
              <a:ext uri="{FF2B5EF4-FFF2-40B4-BE49-F238E27FC236}">
                <a16:creationId xmlns:a16="http://schemas.microsoft.com/office/drawing/2014/main" id="{B6768D69-395B-9EE7-1A97-F38DB1E6A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0613" y="2632075"/>
            <a:ext cx="366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1800" i="1"/>
              <a:t>q</a:t>
            </a:r>
            <a:r>
              <a:rPr kumimoji="1" lang="en-US" altLang="zh-CN" sz="1800" baseline="-25000"/>
              <a:t>c</a:t>
            </a:r>
          </a:p>
        </p:txBody>
      </p:sp>
      <p:sp>
        <p:nvSpPr>
          <p:cNvPr id="2073" name="Rectangle 70">
            <a:extLst>
              <a:ext uri="{FF2B5EF4-FFF2-40B4-BE49-F238E27FC236}">
                <a16:creationId xmlns:a16="http://schemas.microsoft.com/office/drawing/2014/main" id="{3600ABEE-88E9-1EBE-A92A-9CBB1140A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850" y="19113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i="1"/>
              <a:t>w</a:t>
            </a:r>
            <a:endParaRPr kumimoji="1" lang="en-US" altLang="zh-CN" sz="2400" baseline="-25000"/>
          </a:p>
        </p:txBody>
      </p:sp>
      <p:sp>
        <p:nvSpPr>
          <p:cNvPr id="700487" name="Oval 71">
            <a:extLst>
              <a:ext uri="{FF2B5EF4-FFF2-40B4-BE49-F238E27FC236}">
                <a16:creationId xmlns:a16="http://schemas.microsoft.com/office/drawing/2014/main" id="{10C27ECD-B782-28E9-E986-F12FDD74D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2127250"/>
            <a:ext cx="481013" cy="446088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0488" name="AutoShape 72">
            <a:extLst>
              <a:ext uri="{FF2B5EF4-FFF2-40B4-BE49-F238E27FC236}">
                <a16:creationId xmlns:a16="http://schemas.microsoft.com/office/drawing/2014/main" id="{01A1C412-4CD3-8930-2B55-59B0B2783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2286000"/>
            <a:ext cx="576263" cy="431800"/>
          </a:xfrm>
          <a:prstGeom prst="rightArrow">
            <a:avLst>
              <a:gd name="adj1" fmla="val 50000"/>
              <a:gd name="adj2" fmla="val 33364"/>
            </a:avLst>
          </a:prstGeom>
          <a:solidFill>
            <a:schemeClr val="accent1"/>
          </a:solidFill>
          <a:ln w="9525" algn="ctr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0489" name="Line 73">
            <a:extLst>
              <a:ext uri="{FF2B5EF4-FFF2-40B4-BE49-F238E27FC236}">
                <a16:creationId xmlns:a16="http://schemas.microsoft.com/office/drawing/2014/main" id="{3FBC257F-F9A0-5696-2892-7EB50B3D3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7763" y="3078163"/>
            <a:ext cx="0" cy="57626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0490" name="Line 74">
            <a:extLst>
              <a:ext uri="{FF2B5EF4-FFF2-40B4-BE49-F238E27FC236}">
                <a16:creationId xmlns:a16="http://schemas.microsoft.com/office/drawing/2014/main" id="{724961BF-C7AC-715A-CD4A-7243EC8FA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7625" y="3078163"/>
            <a:ext cx="0" cy="576262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0491" name="AutoShape 75">
            <a:extLst>
              <a:ext uri="{FF2B5EF4-FFF2-40B4-BE49-F238E27FC236}">
                <a16:creationId xmlns:a16="http://schemas.microsoft.com/office/drawing/2014/main" id="{661427CA-BE5C-E1EB-980A-896D11F96D3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16913" y="4446588"/>
            <a:ext cx="215900" cy="250825"/>
          </a:xfrm>
          <a:prstGeom prst="downArrow">
            <a:avLst>
              <a:gd name="adj1" fmla="val 50000"/>
              <a:gd name="adj2" fmla="val 29044"/>
            </a:avLst>
          </a:prstGeom>
          <a:solidFill>
            <a:srgbClr val="6699FF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 advTm="24442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0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0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0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0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25" grpId="0"/>
      <p:bldP spid="700426" grpId="0" animBg="1"/>
      <p:bldP spid="700428" grpId="0" animBg="1"/>
      <p:bldP spid="700429" grpId="0" animBg="1"/>
      <p:bldP spid="700488" grpId="0" animBg="1"/>
      <p:bldP spid="70049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843C277-C087-CA14-9C01-3D25C284D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bg1"/>
                </a:solidFill>
                <a:sym typeface="Symbol" panose="05050102010706020507" pitchFamily="18" charset="2"/>
              </a:rPr>
              <a:t>制冷循环种类</a:t>
            </a:r>
          </a:p>
        </p:txBody>
      </p:sp>
      <p:graphicFrame>
        <p:nvGraphicFramePr>
          <p:cNvPr id="693269" name="Group 21">
            <a:extLst>
              <a:ext uri="{FF2B5EF4-FFF2-40B4-BE49-F238E27FC236}">
                <a16:creationId xmlns:a16="http://schemas.microsoft.com/office/drawing/2014/main" id="{92C51153-A263-8572-9A41-553C07A81775}"/>
              </a:ext>
            </a:extLst>
          </p:cNvPr>
          <p:cNvGraphicFramePr>
            <a:graphicFrameLocks noGrp="1"/>
          </p:cNvGraphicFramePr>
          <p:nvPr/>
        </p:nvGraphicFramePr>
        <p:xfrm>
          <a:off x="1547813" y="1349375"/>
          <a:ext cx="6627812" cy="3054350"/>
        </p:xfrm>
        <a:graphic>
          <a:graphicData uri="http://schemas.openxmlformats.org/drawingml/2006/table">
            <a:tbl>
              <a:tblPr/>
              <a:tblGrid>
                <a:gridCol w="6627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54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黑体" pitchFamily="49" charset="-122"/>
                        </a:rPr>
                        <a:t>                                           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压缩空气制冷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                    压缩制冷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                                           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压缩蒸气制冷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                    吸收式制冷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制冷循环      吸附式制冷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                    蒸气喷射制冷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                    半导体制冷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                    热声制冷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黑体" pitchFamily="49" charset="-122"/>
                        </a:rPr>
                        <a:t>                    磁制冷</a:t>
                      </a:r>
                    </a:p>
                  </a:txBody>
                  <a:tcPr marT="46219" marB="46219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3258" name="AutoShape 10">
            <a:extLst>
              <a:ext uri="{FF2B5EF4-FFF2-40B4-BE49-F238E27FC236}">
                <a16:creationId xmlns:a16="http://schemas.microsoft.com/office/drawing/2014/main" id="{B5F2737D-E9B0-C199-E7A8-0859DE703B4B}"/>
              </a:ext>
            </a:extLst>
          </p:cNvPr>
          <p:cNvSpPr>
            <a:spLocks/>
          </p:cNvSpPr>
          <p:nvPr/>
        </p:nvSpPr>
        <p:spPr bwMode="auto">
          <a:xfrm>
            <a:off x="2771775" y="1925638"/>
            <a:ext cx="104775" cy="2376487"/>
          </a:xfrm>
          <a:prstGeom prst="leftBrace">
            <a:avLst>
              <a:gd name="adj1" fmla="val 189015"/>
              <a:gd name="adj2" fmla="val 41218"/>
            </a:avLst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3259" name="AutoShape 11">
            <a:extLst>
              <a:ext uri="{FF2B5EF4-FFF2-40B4-BE49-F238E27FC236}">
                <a16:creationId xmlns:a16="http://schemas.microsoft.com/office/drawing/2014/main" id="{7BF64D78-0CD7-3F71-103F-C1DFB3238810}"/>
              </a:ext>
            </a:extLst>
          </p:cNvPr>
          <p:cNvSpPr>
            <a:spLocks/>
          </p:cNvSpPr>
          <p:nvPr/>
        </p:nvSpPr>
        <p:spPr bwMode="auto">
          <a:xfrm>
            <a:off x="4211638" y="1565275"/>
            <a:ext cx="215900" cy="719138"/>
          </a:xfrm>
          <a:prstGeom prst="leftBrace">
            <a:avLst>
              <a:gd name="adj1" fmla="val 27757"/>
              <a:gd name="adj2" fmla="val 54046"/>
            </a:avLst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3260" name="Rectangle 12">
            <a:extLst>
              <a:ext uri="{FF2B5EF4-FFF2-40B4-BE49-F238E27FC236}">
                <a16:creationId xmlns:a16="http://schemas.microsoft.com/office/drawing/2014/main" id="{9DC3F1C3-A0A9-C9F7-28CB-314A86637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349375"/>
            <a:ext cx="1965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/>
              <a:t>如：飞机制冷</a:t>
            </a:r>
          </a:p>
        </p:txBody>
      </p:sp>
      <p:sp>
        <p:nvSpPr>
          <p:cNvPr id="693261" name="Rectangle 13">
            <a:extLst>
              <a:ext uri="{FF2B5EF4-FFF2-40B4-BE49-F238E27FC236}">
                <a16:creationId xmlns:a16="http://schemas.microsoft.com/office/drawing/2014/main" id="{932391BD-8A51-52DD-D9D0-556E69CE7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997075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000">
                <a:solidFill>
                  <a:srgbClr val="FF0000"/>
                </a:solidFill>
              </a:rPr>
              <a:t>主流</a:t>
            </a:r>
          </a:p>
        </p:txBody>
      </p:sp>
    </p:spTree>
    <p:custDataLst>
      <p:tags r:id="rId1"/>
    </p:custDataLst>
  </p:cSld>
  <p:clrMapOvr>
    <a:masterClrMapping/>
  </p:clrMapOvr>
  <p:transition advTm="983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60" grpId="0"/>
      <p:bldP spid="6932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>
            <a:extLst>
              <a:ext uri="{FF2B5EF4-FFF2-40B4-BE49-F238E27FC236}">
                <a16:creationId xmlns:a16="http://schemas.microsoft.com/office/drawing/2014/main" id="{E99C29E0-E422-A2C3-21CC-22B45077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814388"/>
            <a:ext cx="52832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14313" algn="l"/>
                <a:tab pos="266700" algn="l"/>
              </a:tabLst>
              <a:defRPr/>
            </a:pPr>
            <a:r>
              <a:rPr kumimoji="1" lang="zh-CN" altLang="en-US" sz="2000">
                <a:solidFill>
                  <a:srgbClr val="FF0000"/>
                </a:solidFill>
              </a:rPr>
              <a:t>逆布雷顿循环 </a:t>
            </a:r>
            <a:r>
              <a:rPr kumimoji="1" lang="en-US" altLang="zh-CN" sz="2000">
                <a:solidFill>
                  <a:srgbClr val="FF0000"/>
                </a:solidFill>
              </a:rPr>
              <a:t>(Reverse Brayton Cycle)</a:t>
            </a:r>
            <a:r>
              <a:rPr kumimoji="1"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 </a:t>
            </a:r>
          </a:p>
        </p:txBody>
      </p:sp>
      <p:sp>
        <p:nvSpPr>
          <p:cNvPr id="694276" name="Rectangle 4">
            <a:extLst>
              <a:ext uri="{FF2B5EF4-FFF2-40B4-BE49-F238E27FC236}">
                <a16:creationId xmlns:a16="http://schemas.microsoft.com/office/drawing/2014/main" id="{6BFF8C8D-2FD0-9507-AA72-07C281B9F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225" y="1493838"/>
            <a:ext cx="5184775" cy="20732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265113" indent="-265113">
              <a:lnSpc>
                <a:spcPct val="120000"/>
              </a:lnSpc>
              <a:defRPr/>
            </a:pPr>
            <a:r>
              <a:rPr kumimoji="1" lang="en-US" altLang="zh-CN" sz="1800">
                <a:solidFill>
                  <a:schemeClr val="tx2"/>
                </a:solidFill>
              </a:rPr>
              <a:t>    </a:t>
            </a:r>
            <a:r>
              <a:rPr kumimoji="1" lang="zh-CN" altLang="en-US" sz="1800">
                <a:solidFill>
                  <a:srgbClr val="FF0000"/>
                </a:solidFill>
              </a:rPr>
              <a:t>工质：</a:t>
            </a:r>
            <a:r>
              <a:rPr kumimoji="1" lang="zh-CN" altLang="en-US" sz="1800"/>
              <a:t>空气</a:t>
            </a:r>
          </a:p>
          <a:p>
            <a:pPr marL="265113" indent="-265113">
              <a:lnSpc>
                <a:spcPct val="120000"/>
              </a:lnSpc>
              <a:defRPr/>
            </a:pPr>
            <a:r>
              <a:rPr kumimoji="1" lang="zh-CN" altLang="en-US" sz="1800"/>
              <a:t>    </a:t>
            </a:r>
            <a:r>
              <a:rPr kumimoji="1" lang="zh-CN" altLang="en-US" sz="1800">
                <a:solidFill>
                  <a:srgbClr val="FF0000"/>
                </a:solidFill>
              </a:rPr>
              <a:t>过程：</a:t>
            </a:r>
            <a:endParaRPr kumimoji="1" lang="zh-CN" altLang="en-US" sz="1800"/>
          </a:p>
          <a:p>
            <a:pPr marL="265113" indent="-265113">
              <a:lnSpc>
                <a:spcPct val="120000"/>
              </a:lnSpc>
              <a:buClr>
                <a:srgbClr val="0000CC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1800">
                <a:solidFill>
                  <a:srgbClr val="FF0000"/>
                </a:solidFill>
              </a:rPr>
              <a:t>           压缩机：</a:t>
            </a:r>
            <a:r>
              <a:rPr kumimoji="1" lang="zh-CN" altLang="en-US" sz="1800"/>
              <a:t>定熵压缩   </a:t>
            </a:r>
            <a:r>
              <a:rPr kumimoji="1" lang="en-US" altLang="zh-CN" sz="1800" i="1"/>
              <a:t>p</a:t>
            </a:r>
            <a:r>
              <a:rPr kumimoji="1" lang="en-US" altLang="zh-CN" sz="1800"/>
              <a:t>↑  </a:t>
            </a:r>
            <a:r>
              <a:rPr kumimoji="1" lang="en-US" altLang="zh-CN" sz="1800" i="1"/>
              <a:t>T</a:t>
            </a:r>
            <a:r>
              <a:rPr kumimoji="1" lang="en-US" altLang="zh-CN" sz="1800"/>
              <a:t>↑ </a:t>
            </a:r>
            <a:r>
              <a:rPr kumimoji="1" lang="zh-CN" altLang="en-US" sz="1800"/>
              <a:t>高于环境温度</a:t>
            </a:r>
          </a:p>
          <a:p>
            <a:pPr marL="265113" indent="-265113">
              <a:lnSpc>
                <a:spcPct val="120000"/>
              </a:lnSpc>
              <a:buClr>
                <a:srgbClr val="0000CC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 sz="1800"/>
              <a:t>           </a:t>
            </a:r>
            <a:r>
              <a:rPr kumimoji="1" lang="zh-CN" altLang="en-US" sz="1800">
                <a:solidFill>
                  <a:srgbClr val="FF0000"/>
                </a:solidFill>
              </a:rPr>
              <a:t>冷却器：</a:t>
            </a:r>
            <a:r>
              <a:rPr lang="zh-CN" altLang="en-US" sz="1800"/>
              <a:t>定压冷却，向环境放热</a:t>
            </a:r>
            <a:endParaRPr kumimoji="1" lang="zh-CN" altLang="en-US" sz="1800"/>
          </a:p>
          <a:p>
            <a:pPr marL="265113" indent="-265113">
              <a:lnSpc>
                <a:spcPct val="120000"/>
              </a:lnSpc>
              <a:defRPr/>
            </a:pPr>
            <a:r>
              <a:rPr kumimoji="1" lang="zh-CN" altLang="en-US" sz="1800"/>
              <a:t>          </a:t>
            </a:r>
            <a:r>
              <a:rPr kumimoji="1" lang="zh-CN" altLang="en-US" sz="1800">
                <a:solidFill>
                  <a:srgbClr val="FF0000"/>
                </a:solidFill>
              </a:rPr>
              <a:t> 膨胀机：</a:t>
            </a:r>
            <a:r>
              <a:rPr kumimoji="1" lang="zh-CN" altLang="en-US" sz="1800"/>
              <a:t>定熵膨胀   </a:t>
            </a:r>
            <a:r>
              <a:rPr kumimoji="1" lang="en-US" altLang="zh-CN" sz="1800" i="1"/>
              <a:t>p </a:t>
            </a:r>
            <a:r>
              <a:rPr kumimoji="1" lang="en-US" altLang="zh-CN" sz="1800"/>
              <a:t>↓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1800" i="1"/>
              <a:t>T</a:t>
            </a:r>
            <a:r>
              <a:rPr kumimoji="1" lang="en-US" altLang="zh-CN" sz="1800"/>
              <a:t> ↓</a:t>
            </a:r>
            <a:r>
              <a:rPr kumimoji="1" lang="zh-CN" altLang="en-US" sz="1800"/>
              <a:t>低于冷库温度</a:t>
            </a:r>
          </a:p>
          <a:p>
            <a:pPr marL="265113" indent="-265113">
              <a:lnSpc>
                <a:spcPct val="120000"/>
              </a:lnSpc>
              <a:defRPr/>
            </a:pPr>
            <a:r>
              <a:rPr kumimoji="1" lang="zh-CN" altLang="en-US" sz="1800"/>
              <a:t>           </a:t>
            </a:r>
            <a:r>
              <a:rPr kumimoji="1" lang="zh-CN" altLang="en-US" sz="1800">
                <a:solidFill>
                  <a:srgbClr val="FF0000"/>
                </a:solidFill>
              </a:rPr>
              <a:t>冷    库：</a:t>
            </a:r>
            <a:r>
              <a:rPr lang="zh-CN" altLang="en-US" sz="1800"/>
              <a:t>定压吸热，从对象吸热 </a:t>
            </a:r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7A9D5912-1220-332B-DE48-7F5C0A33D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41313"/>
            <a:ext cx="857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11-2 </a:t>
            </a:r>
            <a:r>
              <a:rPr lang="zh-CN" altLang="en-US" sz="28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压缩空气制冷循环</a:t>
            </a:r>
          </a:p>
        </p:txBody>
      </p:sp>
      <p:graphicFrame>
        <p:nvGraphicFramePr>
          <p:cNvPr id="3074" name="Object 7">
            <a:extLst>
              <a:ext uri="{FF2B5EF4-FFF2-40B4-BE49-F238E27FC236}">
                <a16:creationId xmlns:a16="http://schemas.microsoft.com/office/drawing/2014/main" id="{136DD128-1173-A852-A92C-6DEEA0EFB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1422400"/>
          <a:ext cx="4111625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898190" imgH="4543087" progId="Visio.Drawing.11">
                  <p:embed/>
                </p:oleObj>
              </mc:Choice>
              <mc:Fallback>
                <p:oleObj name="Visio" r:id="rId3" imgW="6898190" imgH="4543087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22400"/>
                        <a:ext cx="4111625" cy="270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4280" name="Rectangle 8">
            <a:extLst>
              <a:ext uri="{FF2B5EF4-FFF2-40B4-BE49-F238E27FC236}">
                <a16:creationId xmlns:a16="http://schemas.microsoft.com/office/drawing/2014/main" id="{9867F9A9-6461-BF90-620A-EE66F7E1E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4302125"/>
            <a:ext cx="600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zh-CN" altLang="en-US" sz="2400">
                <a:ea typeface="华文仿宋" panose="02010600040101010101" pitchFamily="2" charset="-122"/>
              </a:rPr>
              <a:t>理想化处理：</a:t>
            </a:r>
            <a:r>
              <a:rPr lang="zh-CN" altLang="en-US" sz="2400">
                <a:solidFill>
                  <a:srgbClr val="FF3300"/>
                </a:solidFill>
                <a:ea typeface="华文仿宋" panose="02010600040101010101" pitchFamily="2" charset="-122"/>
                <a:cs typeface="Arial" panose="020B0604020202020204" pitchFamily="34" charset="0"/>
              </a:rPr>
              <a:t>①</a:t>
            </a:r>
            <a:r>
              <a:rPr lang="zh-CN" altLang="en-US" sz="2400">
                <a:ea typeface="华文仿宋" panose="02010600040101010101" pitchFamily="2" charset="-122"/>
              </a:rPr>
              <a:t>理气；</a:t>
            </a:r>
            <a:r>
              <a:rPr lang="zh-CN" altLang="en-US" sz="2400">
                <a:solidFill>
                  <a:srgbClr val="FF3300"/>
                </a:solidFill>
                <a:ea typeface="华文仿宋" panose="02010600040101010101" pitchFamily="2" charset="-122"/>
              </a:rPr>
              <a:t> ②</a:t>
            </a:r>
            <a:r>
              <a:rPr lang="zh-CN" altLang="en-US" sz="2400">
                <a:ea typeface="华文仿宋" panose="02010600040101010101" pitchFamily="2" charset="-122"/>
              </a:rPr>
              <a:t>定比热</a:t>
            </a:r>
            <a:r>
              <a:rPr lang="en-US" altLang="zh-CN" sz="2400">
                <a:ea typeface="华文仿宋" panose="02010600040101010101" pitchFamily="2" charset="-122"/>
              </a:rPr>
              <a:t>; </a:t>
            </a:r>
            <a:r>
              <a:rPr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③ </a:t>
            </a:r>
            <a:r>
              <a:rPr lang="zh-CN" altLang="en-US" sz="2400">
                <a:ea typeface="华文仿宋" panose="02010600040101010101" pitchFamily="2" charset="-122"/>
              </a:rPr>
              <a:t>可逆；</a:t>
            </a:r>
          </a:p>
        </p:txBody>
      </p:sp>
    </p:spTree>
    <p:custDataLst>
      <p:tags r:id="rId1"/>
    </p:custDataLst>
  </p:cSld>
  <p:clrMapOvr>
    <a:masterClrMapping/>
  </p:clrMapOvr>
  <p:transition advTm="22709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4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4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94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9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4274" grpId="0"/>
      <p:bldP spid="69428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F20E214-40C4-A96B-2D0B-A93A481CB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269875"/>
            <a:ext cx="5638800" cy="619125"/>
          </a:xfrm>
        </p:spPr>
        <p:txBody>
          <a:bodyPr/>
          <a:lstStyle/>
          <a:p>
            <a:pPr algn="ctr" eaLnBrk="1" hangingPunct="1"/>
            <a:r>
              <a:rPr lang="zh-CN" altLang="en-US" sz="2800">
                <a:latin typeface="Times New Roman" panose="02020603050405020304" pitchFamily="18" charset="0"/>
                <a:ea typeface="华文仿宋" panose="02010600040101010101" pitchFamily="2" charset="-122"/>
              </a:rPr>
              <a:t>压缩空气制冷循环的</a:t>
            </a:r>
            <a:r>
              <a:rPr lang="en-US" altLang="zh-CN" sz="2800" i="1">
                <a:latin typeface="Times New Roman" panose="02020603050405020304" pitchFamily="18" charset="0"/>
                <a:ea typeface="华文仿宋" panose="02010600040101010101" pitchFamily="2" charset="-122"/>
              </a:rPr>
              <a:t>pv</a:t>
            </a:r>
            <a:r>
              <a:rPr lang="zh-CN" altLang="en-US" sz="2800">
                <a:latin typeface="Times New Roman" panose="02020603050405020304" pitchFamily="18" charset="0"/>
                <a:ea typeface="华文仿宋" panose="02010600040101010101" pitchFamily="2" charset="-122"/>
              </a:rPr>
              <a:t>图和</a:t>
            </a:r>
            <a:r>
              <a:rPr lang="en-US" altLang="zh-CN" sz="2800" i="1">
                <a:latin typeface="Times New Roman" panose="02020603050405020304" pitchFamily="18" charset="0"/>
                <a:ea typeface="华文仿宋" panose="02010600040101010101" pitchFamily="2" charset="-122"/>
              </a:rPr>
              <a:t>Ts</a:t>
            </a:r>
            <a:r>
              <a:rPr lang="zh-CN" altLang="en-US" sz="2800">
                <a:latin typeface="Times New Roman" panose="02020603050405020304" pitchFamily="18" charset="0"/>
                <a:ea typeface="华文仿宋" panose="02010600040101010101" pitchFamily="2" charset="-122"/>
              </a:rPr>
              <a:t>图</a:t>
            </a:r>
          </a:p>
        </p:txBody>
      </p:sp>
      <p:sp>
        <p:nvSpPr>
          <p:cNvPr id="13315" name="Rectangle 35">
            <a:extLst>
              <a:ext uri="{FF2B5EF4-FFF2-40B4-BE49-F238E27FC236}">
                <a16:creationId xmlns:a16="http://schemas.microsoft.com/office/drawing/2014/main" id="{208566D5-B474-8FE7-86F3-9C9BFD0D3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88" y="3844925"/>
            <a:ext cx="2940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>
                <a:solidFill>
                  <a:srgbClr val="FF3300"/>
                </a:solidFill>
                <a:ea typeface="华文仿宋" panose="02010600040101010101" pitchFamily="2" charset="-122"/>
              </a:rPr>
              <a:t>1       2    </a:t>
            </a:r>
            <a:r>
              <a:rPr lang="zh-CN" altLang="en-US" sz="2800">
                <a:solidFill>
                  <a:srgbClr val="FF3300"/>
                </a:solidFill>
                <a:ea typeface="华文仿宋" panose="02010600040101010101" pitchFamily="2" charset="-122"/>
              </a:rPr>
              <a:t>定熵</a:t>
            </a:r>
            <a:r>
              <a:rPr lang="zh-CN" altLang="en-US" sz="2800">
                <a:ea typeface="华文仿宋" panose="02010600040101010101" pitchFamily="2" charset="-122"/>
              </a:rPr>
              <a:t>压缩</a:t>
            </a:r>
            <a:endParaRPr lang="zh-CN" altLang="en-US" sz="2800" i="1">
              <a:ea typeface="华文仿宋" panose="02010600040101010101" pitchFamily="2" charset="-122"/>
            </a:endParaRPr>
          </a:p>
        </p:txBody>
      </p:sp>
      <p:sp>
        <p:nvSpPr>
          <p:cNvPr id="330788" name="Line 36">
            <a:extLst>
              <a:ext uri="{FF2B5EF4-FFF2-40B4-BE49-F238E27FC236}">
                <a16:creationId xmlns:a16="http://schemas.microsoft.com/office/drawing/2014/main" id="{6D176151-981F-8224-91FA-BD08188B14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4086225"/>
            <a:ext cx="4318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7" name="Rectangle 40">
            <a:extLst>
              <a:ext uri="{FF2B5EF4-FFF2-40B4-BE49-F238E27FC236}">
                <a16:creationId xmlns:a16="http://schemas.microsoft.com/office/drawing/2014/main" id="{D80A4DAB-0455-CBCD-AEB8-F12FA8395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157663"/>
            <a:ext cx="2940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>
                <a:solidFill>
                  <a:srgbClr val="FF3300"/>
                </a:solidFill>
                <a:ea typeface="华文仿宋" panose="02010600040101010101" pitchFamily="2" charset="-122"/>
              </a:rPr>
              <a:t>2       3    </a:t>
            </a:r>
            <a:r>
              <a:rPr lang="zh-CN" altLang="en-US" sz="2800">
                <a:ea typeface="华文仿宋" panose="02010600040101010101" pitchFamily="2" charset="-122"/>
              </a:rPr>
              <a:t>等压冷却</a:t>
            </a:r>
            <a:endParaRPr lang="zh-CN" altLang="en-US" sz="2800" i="1">
              <a:ea typeface="华文仿宋" panose="02010600040101010101" pitchFamily="2" charset="-122"/>
            </a:endParaRPr>
          </a:p>
        </p:txBody>
      </p:sp>
      <p:sp>
        <p:nvSpPr>
          <p:cNvPr id="330794" name="Line 42">
            <a:extLst>
              <a:ext uri="{FF2B5EF4-FFF2-40B4-BE49-F238E27FC236}">
                <a16:creationId xmlns:a16="http://schemas.microsoft.com/office/drawing/2014/main" id="{9B70B430-0A80-22A1-B066-46202762B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4373563"/>
            <a:ext cx="3937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19" name="Rectangle 44">
            <a:extLst>
              <a:ext uri="{FF2B5EF4-FFF2-40B4-BE49-F238E27FC236}">
                <a16:creationId xmlns:a16="http://schemas.microsoft.com/office/drawing/2014/main" id="{41A44D03-61E9-0ED4-2404-61CBE8EA0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2550" y="3849688"/>
            <a:ext cx="2940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>
                <a:solidFill>
                  <a:srgbClr val="FF3300"/>
                </a:solidFill>
                <a:ea typeface="华文仿宋" panose="02010600040101010101" pitchFamily="2" charset="-122"/>
              </a:rPr>
              <a:t>3       4    </a:t>
            </a:r>
            <a:r>
              <a:rPr lang="zh-CN" altLang="en-US" sz="2800">
                <a:ea typeface="华文仿宋" panose="02010600040101010101" pitchFamily="2" charset="-122"/>
              </a:rPr>
              <a:t>定熵膨胀</a:t>
            </a:r>
          </a:p>
        </p:txBody>
      </p:sp>
      <p:sp>
        <p:nvSpPr>
          <p:cNvPr id="330797" name="Line 45">
            <a:extLst>
              <a:ext uri="{FF2B5EF4-FFF2-40B4-BE49-F238E27FC236}">
                <a16:creationId xmlns:a16="http://schemas.microsoft.com/office/drawing/2014/main" id="{D155C404-8F95-19D8-DA96-8DA029C9E8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4086225"/>
            <a:ext cx="4318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1" name="Rectangle 48">
            <a:extLst>
              <a:ext uri="{FF2B5EF4-FFF2-40B4-BE49-F238E27FC236}">
                <a16:creationId xmlns:a16="http://schemas.microsoft.com/office/drawing/2014/main" id="{B68B1974-7956-151C-C175-C47602234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4230688"/>
            <a:ext cx="2940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>
                <a:solidFill>
                  <a:srgbClr val="FF3300"/>
                </a:solidFill>
                <a:ea typeface="华文仿宋" panose="02010600040101010101" pitchFamily="2" charset="-122"/>
              </a:rPr>
              <a:t>4       1    </a:t>
            </a:r>
            <a:r>
              <a:rPr lang="zh-CN" altLang="en-US" sz="2800">
                <a:ea typeface="华文仿宋" panose="02010600040101010101" pitchFamily="2" charset="-122"/>
              </a:rPr>
              <a:t>等压吸热</a:t>
            </a:r>
          </a:p>
        </p:txBody>
      </p:sp>
      <p:sp>
        <p:nvSpPr>
          <p:cNvPr id="330801" name="Line 49">
            <a:extLst>
              <a:ext uri="{FF2B5EF4-FFF2-40B4-BE49-F238E27FC236}">
                <a16:creationId xmlns:a16="http://schemas.microsoft.com/office/drawing/2014/main" id="{6AB62CA8-921D-F09F-3D99-0A3647C6FD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4446588"/>
            <a:ext cx="358775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triangle" w="med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0804" name="Line 52">
            <a:extLst>
              <a:ext uri="{FF2B5EF4-FFF2-40B4-BE49-F238E27FC236}">
                <a16:creationId xmlns:a16="http://schemas.microsoft.com/office/drawing/2014/main" id="{DBCD4AF3-C3D4-02B7-FE2E-D9AE7C6098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800100"/>
            <a:ext cx="0" cy="24606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0805" name="Line 53">
            <a:extLst>
              <a:ext uri="{FF2B5EF4-FFF2-40B4-BE49-F238E27FC236}">
                <a16:creationId xmlns:a16="http://schemas.microsoft.com/office/drawing/2014/main" id="{D3B4D727-8683-6337-874D-292FFA392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260725"/>
            <a:ext cx="3124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0806" name="Line 54">
            <a:extLst>
              <a:ext uri="{FF2B5EF4-FFF2-40B4-BE49-F238E27FC236}">
                <a16:creationId xmlns:a16="http://schemas.microsoft.com/office/drawing/2014/main" id="{B499A57B-2F1A-DAB6-F329-90E6CDE28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2875" y="1531938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0807" name="Line 55">
            <a:extLst>
              <a:ext uri="{FF2B5EF4-FFF2-40B4-BE49-F238E27FC236}">
                <a16:creationId xmlns:a16="http://schemas.microsoft.com/office/drawing/2014/main" id="{FD08BF04-39BF-6F3E-82A4-EDDECB205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2000" y="2479675"/>
            <a:ext cx="12985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0808" name="Arc 56">
            <a:extLst>
              <a:ext uri="{FF2B5EF4-FFF2-40B4-BE49-F238E27FC236}">
                <a16:creationId xmlns:a16="http://schemas.microsoft.com/office/drawing/2014/main" id="{452BCD91-C16D-6F98-E7A6-DF8A5D831DD3}"/>
              </a:ext>
            </a:extLst>
          </p:cNvPr>
          <p:cNvSpPr>
            <a:spLocks/>
          </p:cNvSpPr>
          <p:nvPr/>
        </p:nvSpPr>
        <p:spPr bwMode="auto">
          <a:xfrm rot="21000000" flipH="1" flipV="1">
            <a:off x="1524000" y="1487488"/>
            <a:ext cx="533400" cy="1028700"/>
          </a:xfrm>
          <a:custGeom>
            <a:avLst/>
            <a:gdLst>
              <a:gd name="G0" fmla="+- 0 0 0"/>
              <a:gd name="G1" fmla="+- 21100 0 0"/>
              <a:gd name="G2" fmla="+- 21600 0 0"/>
              <a:gd name="T0" fmla="*/ 4619 w 21600"/>
              <a:gd name="T1" fmla="*/ 0 h 21100"/>
              <a:gd name="T2" fmla="*/ 21600 w 21600"/>
              <a:gd name="T3" fmla="*/ 21100 h 21100"/>
              <a:gd name="T4" fmla="*/ 0 w 21600"/>
              <a:gd name="T5" fmla="*/ 21100 h 2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100" fill="none" extrusionOk="0">
                <a:moveTo>
                  <a:pt x="4619" y="-1"/>
                </a:moveTo>
                <a:cubicBezTo>
                  <a:pt x="14533" y="2170"/>
                  <a:pt x="21600" y="10950"/>
                  <a:pt x="21600" y="21100"/>
                </a:cubicBezTo>
              </a:path>
              <a:path w="21600" h="21100" stroke="0" extrusionOk="0">
                <a:moveTo>
                  <a:pt x="4619" y="-1"/>
                </a:moveTo>
                <a:cubicBezTo>
                  <a:pt x="14533" y="2170"/>
                  <a:pt x="21600" y="10950"/>
                  <a:pt x="21600" y="21100"/>
                </a:cubicBezTo>
                <a:lnTo>
                  <a:pt x="0" y="21100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0809" name="Arc 57">
            <a:extLst>
              <a:ext uri="{FF2B5EF4-FFF2-40B4-BE49-F238E27FC236}">
                <a16:creationId xmlns:a16="http://schemas.microsoft.com/office/drawing/2014/main" id="{1AFB7022-1058-0971-6B23-D4C7A5D30009}"/>
              </a:ext>
            </a:extLst>
          </p:cNvPr>
          <p:cNvSpPr>
            <a:spLocks/>
          </p:cNvSpPr>
          <p:nvPr/>
        </p:nvSpPr>
        <p:spPr bwMode="auto">
          <a:xfrm rot="21000000" flipH="1" flipV="1">
            <a:off x="2819400" y="1487488"/>
            <a:ext cx="533400" cy="1028700"/>
          </a:xfrm>
          <a:custGeom>
            <a:avLst/>
            <a:gdLst>
              <a:gd name="G0" fmla="+- 0 0 0"/>
              <a:gd name="G1" fmla="+- 21100 0 0"/>
              <a:gd name="G2" fmla="+- 21600 0 0"/>
              <a:gd name="T0" fmla="*/ 4619 w 21600"/>
              <a:gd name="T1" fmla="*/ 0 h 21100"/>
              <a:gd name="T2" fmla="*/ 21600 w 21600"/>
              <a:gd name="T3" fmla="*/ 21100 h 21100"/>
              <a:gd name="T4" fmla="*/ 0 w 21600"/>
              <a:gd name="T5" fmla="*/ 21100 h 21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100" fill="none" extrusionOk="0">
                <a:moveTo>
                  <a:pt x="4619" y="-1"/>
                </a:moveTo>
                <a:cubicBezTo>
                  <a:pt x="14533" y="2170"/>
                  <a:pt x="21600" y="10950"/>
                  <a:pt x="21600" y="21100"/>
                </a:cubicBezTo>
              </a:path>
              <a:path w="21600" h="21100" stroke="0" extrusionOk="0">
                <a:moveTo>
                  <a:pt x="4619" y="-1"/>
                </a:moveTo>
                <a:cubicBezTo>
                  <a:pt x="14533" y="2170"/>
                  <a:pt x="21600" y="10950"/>
                  <a:pt x="21600" y="21100"/>
                </a:cubicBezTo>
                <a:lnTo>
                  <a:pt x="0" y="21100"/>
                </a:lnTo>
                <a:close/>
              </a:path>
            </a:pathLst>
          </a:custGeom>
          <a:noFill/>
          <a:ln w="25400">
            <a:solidFill>
              <a:schemeClr val="tx2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29" name="Text Box 58">
            <a:extLst>
              <a:ext uri="{FF2B5EF4-FFF2-40B4-BE49-F238E27FC236}">
                <a16:creationId xmlns:a16="http://schemas.microsoft.com/office/drawing/2014/main" id="{0164226A-6E61-0FF6-BDBF-3FC391540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3" y="814388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ea typeface="华文仿宋" panose="02010600040101010101" pitchFamily="2" charset="-122"/>
              </a:rPr>
              <a:t> </a:t>
            </a:r>
            <a:r>
              <a:rPr lang="en-US" altLang="zh-CN" sz="2400" i="1">
                <a:ea typeface="华文仿宋" panose="02010600040101010101" pitchFamily="2" charset="-122"/>
              </a:rPr>
              <a:t>p</a:t>
            </a:r>
          </a:p>
        </p:txBody>
      </p:sp>
      <p:sp>
        <p:nvSpPr>
          <p:cNvPr id="13330" name="Text Box 59">
            <a:extLst>
              <a:ext uri="{FF2B5EF4-FFF2-40B4-BE49-F238E27FC236}">
                <a16:creationId xmlns:a16="http://schemas.microsoft.com/office/drawing/2014/main" id="{5002F769-6F2A-74E5-173F-E0C797755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850" y="3362325"/>
            <a:ext cx="365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3200" i="1">
                <a:solidFill>
                  <a:schemeClr val="tx2"/>
                </a:solidFill>
                <a:ea typeface="华文仿宋" panose="02010600040101010101" pitchFamily="2" charset="-122"/>
              </a:rPr>
              <a:t>v</a:t>
            </a:r>
          </a:p>
        </p:txBody>
      </p:sp>
      <p:sp>
        <p:nvSpPr>
          <p:cNvPr id="330812" name="Text Box 60">
            <a:extLst>
              <a:ext uri="{FF2B5EF4-FFF2-40B4-BE49-F238E27FC236}">
                <a16:creationId xmlns:a16="http://schemas.microsoft.com/office/drawing/2014/main" id="{703412A5-A291-15BF-88AA-8224DA26C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0613" y="13176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330813" name="Text Box 61">
            <a:extLst>
              <a:ext uri="{FF2B5EF4-FFF2-40B4-BE49-F238E27FC236}">
                <a16:creationId xmlns:a16="http://schemas.microsoft.com/office/drawing/2014/main" id="{A0A228D0-395A-E84D-7C59-91229C430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330814" name="Text Box 62">
            <a:extLst>
              <a:ext uri="{FF2B5EF4-FFF2-40B4-BE49-F238E27FC236}">
                <a16:creationId xmlns:a16="http://schemas.microsoft.com/office/drawing/2014/main" id="{A230932D-796D-1D80-62B0-3980A4634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6613" y="23479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330815" name="Text Box 63">
            <a:extLst>
              <a:ext uri="{FF2B5EF4-FFF2-40B4-BE49-F238E27FC236}">
                <a16:creationId xmlns:a16="http://schemas.microsoft.com/office/drawing/2014/main" id="{9CE46353-AE10-E375-7D23-71257C97E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24622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330816" name="Line 64">
            <a:extLst>
              <a:ext uri="{FF2B5EF4-FFF2-40B4-BE49-F238E27FC236}">
                <a16:creationId xmlns:a16="http://schemas.microsoft.com/office/drawing/2014/main" id="{8C18182E-4B4C-E03B-9444-E4E34F703B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800100"/>
            <a:ext cx="0" cy="24606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0817" name="Line 65">
            <a:extLst>
              <a:ext uri="{FF2B5EF4-FFF2-40B4-BE49-F238E27FC236}">
                <a16:creationId xmlns:a16="http://schemas.microsoft.com/office/drawing/2014/main" id="{7B59DD81-41C8-6606-134A-F43E58C880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260725"/>
            <a:ext cx="3200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0818" name="Arc 66">
            <a:extLst>
              <a:ext uri="{FF2B5EF4-FFF2-40B4-BE49-F238E27FC236}">
                <a16:creationId xmlns:a16="http://schemas.microsoft.com/office/drawing/2014/main" id="{1F92689B-DEBD-3BE5-55A0-1781C4B7BBB3}"/>
              </a:ext>
            </a:extLst>
          </p:cNvPr>
          <p:cNvSpPr>
            <a:spLocks/>
          </p:cNvSpPr>
          <p:nvPr/>
        </p:nvSpPr>
        <p:spPr bwMode="auto">
          <a:xfrm rot="20655461" flipV="1">
            <a:off x="5638800" y="1658938"/>
            <a:ext cx="1447800" cy="107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178"/>
              <a:gd name="T1" fmla="*/ 0 h 21600"/>
              <a:gd name="T2" fmla="*/ 20178 w 20178"/>
              <a:gd name="T3" fmla="*/ 13891 h 21600"/>
              <a:gd name="T4" fmla="*/ 0 w 2017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78" h="21600" fill="none" extrusionOk="0">
                <a:moveTo>
                  <a:pt x="-1" y="0"/>
                </a:moveTo>
                <a:cubicBezTo>
                  <a:pt x="8955" y="0"/>
                  <a:pt x="16981" y="5525"/>
                  <a:pt x="20177" y="13891"/>
                </a:cubicBezTo>
              </a:path>
              <a:path w="20178" h="21600" stroke="0" extrusionOk="0">
                <a:moveTo>
                  <a:pt x="-1" y="0"/>
                </a:moveTo>
                <a:cubicBezTo>
                  <a:pt x="8955" y="0"/>
                  <a:pt x="16981" y="5525"/>
                  <a:pt x="20177" y="13891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0819" name="Line 67">
            <a:extLst>
              <a:ext uri="{FF2B5EF4-FFF2-40B4-BE49-F238E27FC236}">
                <a16:creationId xmlns:a16="http://schemas.microsoft.com/office/drawing/2014/main" id="{C9B42FCA-86EF-9842-BA27-43DF5EB9C29D}"/>
              </a:ext>
            </a:extLst>
          </p:cNvPr>
          <p:cNvSpPr>
            <a:spLocks noChangeShapeType="1"/>
          </p:cNvSpPr>
          <p:nvPr/>
        </p:nvSpPr>
        <p:spPr bwMode="auto">
          <a:xfrm rot="-9513">
            <a:off x="5694363" y="1905000"/>
            <a:ext cx="1587" cy="8524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0820" name="Arc 68">
            <a:extLst>
              <a:ext uri="{FF2B5EF4-FFF2-40B4-BE49-F238E27FC236}">
                <a16:creationId xmlns:a16="http://schemas.microsoft.com/office/drawing/2014/main" id="{5F26CC4C-B4AC-EB7F-D493-88DEB42CD059}"/>
              </a:ext>
            </a:extLst>
          </p:cNvPr>
          <p:cNvSpPr>
            <a:spLocks/>
          </p:cNvSpPr>
          <p:nvPr/>
        </p:nvSpPr>
        <p:spPr bwMode="auto">
          <a:xfrm rot="20993501" flipV="1">
            <a:off x="5534025" y="1652588"/>
            <a:ext cx="1430338" cy="1014412"/>
          </a:xfrm>
          <a:custGeom>
            <a:avLst/>
            <a:gdLst>
              <a:gd name="G0" fmla="+- 0 0 0"/>
              <a:gd name="G1" fmla="+- 21597 0 0"/>
              <a:gd name="G2" fmla="+- 21600 0 0"/>
              <a:gd name="T0" fmla="*/ 343 w 9557"/>
              <a:gd name="T1" fmla="*/ 0 h 21597"/>
              <a:gd name="T2" fmla="*/ 9557 w 9557"/>
              <a:gd name="T3" fmla="*/ 2226 h 21597"/>
              <a:gd name="T4" fmla="*/ 0 w 9557"/>
              <a:gd name="T5" fmla="*/ 21597 h 2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57" h="21597" fill="none" extrusionOk="0">
                <a:moveTo>
                  <a:pt x="343" y="-1"/>
                </a:moveTo>
                <a:cubicBezTo>
                  <a:pt x="3541" y="50"/>
                  <a:pt x="6688" y="811"/>
                  <a:pt x="9556" y="2226"/>
                </a:cubicBezTo>
              </a:path>
              <a:path w="9557" h="21597" stroke="0" extrusionOk="0">
                <a:moveTo>
                  <a:pt x="343" y="-1"/>
                </a:moveTo>
                <a:cubicBezTo>
                  <a:pt x="3541" y="50"/>
                  <a:pt x="6688" y="811"/>
                  <a:pt x="9556" y="2226"/>
                </a:cubicBezTo>
                <a:lnTo>
                  <a:pt x="0" y="21597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0821" name="Line 69">
            <a:extLst>
              <a:ext uri="{FF2B5EF4-FFF2-40B4-BE49-F238E27FC236}">
                <a16:creationId xmlns:a16="http://schemas.microsoft.com/office/drawing/2014/main" id="{BA84D9E8-6A1F-F4AE-1D85-0DD1F34D6A03}"/>
              </a:ext>
            </a:extLst>
          </p:cNvPr>
          <p:cNvSpPr>
            <a:spLocks noChangeShapeType="1"/>
          </p:cNvSpPr>
          <p:nvPr/>
        </p:nvSpPr>
        <p:spPr bwMode="auto">
          <a:xfrm rot="-8387">
            <a:off x="7065963" y="1539875"/>
            <a:ext cx="1587" cy="93186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1" name="Rectangle 72">
            <a:extLst>
              <a:ext uri="{FF2B5EF4-FFF2-40B4-BE49-F238E27FC236}">
                <a16:creationId xmlns:a16="http://schemas.microsoft.com/office/drawing/2014/main" id="{5D7778D3-C12D-3362-B915-E5FFCFFBB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10541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i="1">
                <a:solidFill>
                  <a:schemeClr val="tx2"/>
                </a:solidFill>
                <a:ea typeface="华文仿宋" panose="02010600040101010101" pitchFamily="2" charset="-122"/>
              </a:rPr>
              <a:t>T</a:t>
            </a:r>
          </a:p>
        </p:txBody>
      </p:sp>
      <p:sp>
        <p:nvSpPr>
          <p:cNvPr id="13342" name="Rectangle 73">
            <a:extLst>
              <a:ext uri="{FF2B5EF4-FFF2-40B4-BE49-F238E27FC236}">
                <a16:creationId xmlns:a16="http://schemas.microsoft.com/office/drawing/2014/main" id="{CECB678C-29CA-3084-D5BC-7C809A6F2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0" y="3362325"/>
            <a:ext cx="342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3200" i="1">
                <a:solidFill>
                  <a:schemeClr val="tx2"/>
                </a:solidFill>
                <a:ea typeface="华文仿宋" panose="02010600040101010101" pitchFamily="2" charset="-122"/>
              </a:rPr>
              <a:t>s</a:t>
            </a:r>
          </a:p>
        </p:txBody>
      </p:sp>
      <p:sp>
        <p:nvSpPr>
          <p:cNvPr id="330828" name="Text Box 76">
            <a:extLst>
              <a:ext uri="{FF2B5EF4-FFF2-40B4-BE49-F238E27FC236}">
                <a16:creationId xmlns:a16="http://schemas.microsoft.com/office/drawing/2014/main" id="{A5BA4293-5E85-8486-3624-F9E1DA65E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2519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330829" name="Text Box 77">
            <a:extLst>
              <a:ext uri="{FF2B5EF4-FFF2-40B4-BE49-F238E27FC236}">
                <a16:creationId xmlns:a16="http://schemas.microsoft.com/office/drawing/2014/main" id="{CE510124-6DE4-650F-A768-7CA3E9A66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388" y="1349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330830" name="Text Box 78">
            <a:extLst>
              <a:ext uri="{FF2B5EF4-FFF2-40B4-BE49-F238E27FC236}">
                <a16:creationId xmlns:a16="http://schemas.microsoft.com/office/drawing/2014/main" id="{D3F8B744-1A10-B947-930E-6B50C259F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16049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330831" name="Text Box 79">
            <a:extLst>
              <a:ext uri="{FF2B5EF4-FFF2-40B4-BE49-F238E27FC236}">
                <a16:creationId xmlns:a16="http://schemas.microsoft.com/office/drawing/2014/main" id="{AE39BF96-ADA1-A71B-4583-40DBD78F4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7813" y="26908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13347" name="Rectangle 81">
            <a:extLst>
              <a:ext uri="{FF2B5EF4-FFF2-40B4-BE49-F238E27FC236}">
                <a16:creationId xmlns:a16="http://schemas.microsoft.com/office/drawing/2014/main" id="{2D6F1960-35D4-16CE-242B-248C01BFE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8" y="3762375"/>
            <a:ext cx="3222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 i="1">
                <a:solidFill>
                  <a:schemeClr val="tx2"/>
                </a:solidFill>
                <a:ea typeface="华文仿宋" panose="02010600040101010101" pitchFamily="2" charset="-122"/>
              </a:rPr>
              <a:t>s</a:t>
            </a:r>
          </a:p>
        </p:txBody>
      </p:sp>
      <p:sp>
        <p:nvSpPr>
          <p:cNvPr id="330834" name="Oval 82">
            <a:extLst>
              <a:ext uri="{FF2B5EF4-FFF2-40B4-BE49-F238E27FC236}">
                <a16:creationId xmlns:a16="http://schemas.microsoft.com/office/drawing/2014/main" id="{F465E169-ACB8-E0A5-879F-735140052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3798888"/>
            <a:ext cx="431800" cy="431800"/>
          </a:xfrm>
          <a:prstGeom prst="ellips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49" name="Rectangle 83">
            <a:extLst>
              <a:ext uri="{FF2B5EF4-FFF2-40B4-BE49-F238E27FC236}">
                <a16:creationId xmlns:a16="http://schemas.microsoft.com/office/drawing/2014/main" id="{8D9EFFAF-A8B6-8415-004D-7EE2E8A46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3725863"/>
            <a:ext cx="3222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 i="1">
                <a:ea typeface="华文仿宋" panose="02010600040101010101" pitchFamily="2" charset="-122"/>
              </a:rPr>
              <a:t>s</a:t>
            </a:r>
          </a:p>
        </p:txBody>
      </p:sp>
      <p:sp>
        <p:nvSpPr>
          <p:cNvPr id="330836" name="Oval 84">
            <a:extLst>
              <a:ext uri="{FF2B5EF4-FFF2-40B4-BE49-F238E27FC236}">
                <a16:creationId xmlns:a16="http://schemas.microsoft.com/office/drawing/2014/main" id="{07AF4625-4EC8-4D81-51D8-F052F8EB1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3798888"/>
            <a:ext cx="431800" cy="400050"/>
          </a:xfrm>
          <a:prstGeom prst="ellips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1" name="Rectangle 85">
            <a:extLst>
              <a:ext uri="{FF2B5EF4-FFF2-40B4-BE49-F238E27FC236}">
                <a16:creationId xmlns:a16="http://schemas.microsoft.com/office/drawing/2014/main" id="{54551121-E655-26DB-3690-0ABDB8A05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463" y="419576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 i="1">
                <a:ea typeface="华文仿宋" panose="02010600040101010101" pitchFamily="2" charset="-122"/>
              </a:rPr>
              <a:t>p</a:t>
            </a:r>
          </a:p>
        </p:txBody>
      </p:sp>
      <p:sp>
        <p:nvSpPr>
          <p:cNvPr id="330838" name="Oval 86">
            <a:extLst>
              <a:ext uri="{FF2B5EF4-FFF2-40B4-BE49-F238E27FC236}">
                <a16:creationId xmlns:a16="http://schemas.microsoft.com/office/drawing/2014/main" id="{975273C0-4BE6-C325-99BC-05FC2A13F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4302125"/>
            <a:ext cx="433388" cy="431800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353" name="Rectangle 87">
            <a:extLst>
              <a:ext uri="{FF2B5EF4-FFF2-40B4-BE49-F238E27FC236}">
                <a16:creationId xmlns:a16="http://schemas.microsoft.com/office/drawing/2014/main" id="{A92A9CB4-6141-7DFB-F9F7-210376D68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3888" y="42306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800" i="1">
                <a:ea typeface="华文仿宋" panose="02010600040101010101" pitchFamily="2" charset="-122"/>
              </a:rPr>
              <a:t>p</a:t>
            </a:r>
          </a:p>
        </p:txBody>
      </p:sp>
      <p:sp>
        <p:nvSpPr>
          <p:cNvPr id="330840" name="Oval 88">
            <a:extLst>
              <a:ext uri="{FF2B5EF4-FFF2-40B4-BE49-F238E27FC236}">
                <a16:creationId xmlns:a16="http://schemas.microsoft.com/office/drawing/2014/main" id="{E75A694F-B6D4-E42B-3502-274B240E0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450" y="4302125"/>
            <a:ext cx="433388" cy="431800"/>
          </a:xfrm>
          <a:prstGeom prst="ellips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3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3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3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3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3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3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3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808" grpId="0" animBg="1"/>
      <p:bldP spid="330809" grpId="0" animBg="1"/>
      <p:bldP spid="330812" grpId="0" autoUpdateAnimBg="0"/>
      <p:bldP spid="330813" grpId="0" autoUpdateAnimBg="0"/>
      <p:bldP spid="330814" grpId="0" autoUpdateAnimBg="0"/>
      <p:bldP spid="330815" grpId="0" autoUpdateAnimBg="0"/>
      <p:bldP spid="330818" grpId="0" animBg="1"/>
      <p:bldP spid="330820" grpId="0" animBg="1"/>
      <p:bldP spid="330828" grpId="0" autoUpdateAnimBg="0"/>
      <p:bldP spid="330829" grpId="0" autoUpdateAnimBg="0"/>
      <p:bldP spid="330830" grpId="0" autoUpdateAnimBg="0"/>
      <p:bldP spid="33083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42DF650-A0AC-7142-9887-97544FEDE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269875"/>
            <a:ext cx="6121400" cy="619125"/>
          </a:xfrm>
        </p:spPr>
        <p:txBody>
          <a:bodyPr/>
          <a:lstStyle/>
          <a:p>
            <a:pPr algn="ctr" eaLnBrk="1" hangingPunct="1"/>
            <a:r>
              <a:rPr lang="zh-CN" altLang="en-US" sz="2800">
                <a:latin typeface="Times New Roman" panose="02020603050405020304" pitchFamily="18" charset="0"/>
                <a:ea typeface="华文仿宋" panose="02010600040101010101" pitchFamily="2" charset="-122"/>
              </a:rPr>
              <a:t>压缩空气制冷循环与逆卡诺循环对比</a:t>
            </a:r>
          </a:p>
        </p:txBody>
      </p:sp>
      <p:sp>
        <p:nvSpPr>
          <p:cNvPr id="701463" name="Line 23">
            <a:extLst>
              <a:ext uri="{FF2B5EF4-FFF2-40B4-BE49-F238E27FC236}">
                <a16:creationId xmlns:a16="http://schemas.microsoft.com/office/drawing/2014/main" id="{718E8DB6-9041-09BB-497E-9D4F772416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6013" y="1193800"/>
            <a:ext cx="0" cy="2460625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1464" name="Line 24">
            <a:extLst>
              <a:ext uri="{FF2B5EF4-FFF2-40B4-BE49-F238E27FC236}">
                <a16:creationId xmlns:a16="http://schemas.microsoft.com/office/drawing/2014/main" id="{DD06589B-CB0F-A1F9-DEAB-E47D4374E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3654425"/>
            <a:ext cx="3200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stealth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1465" name="Arc 25">
            <a:extLst>
              <a:ext uri="{FF2B5EF4-FFF2-40B4-BE49-F238E27FC236}">
                <a16:creationId xmlns:a16="http://schemas.microsoft.com/office/drawing/2014/main" id="{FAEB6E3E-619A-CAE1-9F2E-5774C2A89831}"/>
              </a:ext>
            </a:extLst>
          </p:cNvPr>
          <p:cNvSpPr>
            <a:spLocks/>
          </p:cNvSpPr>
          <p:nvPr/>
        </p:nvSpPr>
        <p:spPr bwMode="auto">
          <a:xfrm rot="20655461" flipV="1">
            <a:off x="1878013" y="2052638"/>
            <a:ext cx="1447800" cy="10795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0178"/>
              <a:gd name="T1" fmla="*/ 0 h 21600"/>
              <a:gd name="T2" fmla="*/ 20178 w 20178"/>
              <a:gd name="T3" fmla="*/ 13891 h 21600"/>
              <a:gd name="T4" fmla="*/ 0 w 2017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78" h="21600" fill="none" extrusionOk="0">
                <a:moveTo>
                  <a:pt x="-1" y="0"/>
                </a:moveTo>
                <a:cubicBezTo>
                  <a:pt x="8955" y="0"/>
                  <a:pt x="16981" y="5525"/>
                  <a:pt x="20177" y="13891"/>
                </a:cubicBezTo>
              </a:path>
              <a:path w="20178" h="21600" stroke="0" extrusionOk="0">
                <a:moveTo>
                  <a:pt x="-1" y="0"/>
                </a:moveTo>
                <a:cubicBezTo>
                  <a:pt x="8955" y="0"/>
                  <a:pt x="16981" y="5525"/>
                  <a:pt x="20177" y="13891"/>
                </a:cubicBezTo>
                <a:lnTo>
                  <a:pt x="0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1466" name="Line 26">
            <a:extLst>
              <a:ext uri="{FF2B5EF4-FFF2-40B4-BE49-F238E27FC236}">
                <a16:creationId xmlns:a16="http://schemas.microsoft.com/office/drawing/2014/main" id="{761D60D2-94B6-F54D-76A9-734CB75D9F47}"/>
              </a:ext>
            </a:extLst>
          </p:cNvPr>
          <p:cNvSpPr>
            <a:spLocks noChangeShapeType="1"/>
          </p:cNvSpPr>
          <p:nvPr/>
        </p:nvSpPr>
        <p:spPr bwMode="auto">
          <a:xfrm rot="-9513">
            <a:off x="1933575" y="2298700"/>
            <a:ext cx="1588" cy="852488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1467" name="Arc 27">
            <a:extLst>
              <a:ext uri="{FF2B5EF4-FFF2-40B4-BE49-F238E27FC236}">
                <a16:creationId xmlns:a16="http://schemas.microsoft.com/office/drawing/2014/main" id="{164E09FE-6BAF-04D3-7246-D8747A1F6317}"/>
              </a:ext>
            </a:extLst>
          </p:cNvPr>
          <p:cNvSpPr>
            <a:spLocks/>
          </p:cNvSpPr>
          <p:nvPr/>
        </p:nvSpPr>
        <p:spPr bwMode="auto">
          <a:xfrm rot="20993501" flipV="1">
            <a:off x="1773238" y="2046288"/>
            <a:ext cx="1430337" cy="1014412"/>
          </a:xfrm>
          <a:custGeom>
            <a:avLst/>
            <a:gdLst>
              <a:gd name="G0" fmla="+- 0 0 0"/>
              <a:gd name="G1" fmla="+- 21597 0 0"/>
              <a:gd name="G2" fmla="+- 21600 0 0"/>
              <a:gd name="T0" fmla="*/ 343 w 9557"/>
              <a:gd name="T1" fmla="*/ 0 h 21597"/>
              <a:gd name="T2" fmla="*/ 9557 w 9557"/>
              <a:gd name="T3" fmla="*/ 2226 h 21597"/>
              <a:gd name="T4" fmla="*/ 0 w 9557"/>
              <a:gd name="T5" fmla="*/ 21597 h 21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557" h="21597" fill="none" extrusionOk="0">
                <a:moveTo>
                  <a:pt x="343" y="-1"/>
                </a:moveTo>
                <a:cubicBezTo>
                  <a:pt x="3541" y="50"/>
                  <a:pt x="6688" y="811"/>
                  <a:pt x="9556" y="2226"/>
                </a:cubicBezTo>
              </a:path>
              <a:path w="9557" h="21597" stroke="0" extrusionOk="0">
                <a:moveTo>
                  <a:pt x="343" y="-1"/>
                </a:moveTo>
                <a:cubicBezTo>
                  <a:pt x="3541" y="50"/>
                  <a:pt x="6688" y="811"/>
                  <a:pt x="9556" y="2226"/>
                </a:cubicBezTo>
                <a:lnTo>
                  <a:pt x="0" y="21597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1468" name="Line 28">
            <a:extLst>
              <a:ext uri="{FF2B5EF4-FFF2-40B4-BE49-F238E27FC236}">
                <a16:creationId xmlns:a16="http://schemas.microsoft.com/office/drawing/2014/main" id="{6782DC14-32A1-F097-534F-DBCB1C0FA38B}"/>
              </a:ext>
            </a:extLst>
          </p:cNvPr>
          <p:cNvSpPr>
            <a:spLocks noChangeShapeType="1"/>
          </p:cNvSpPr>
          <p:nvPr/>
        </p:nvSpPr>
        <p:spPr bwMode="auto">
          <a:xfrm rot="-8387">
            <a:off x="3276600" y="1925638"/>
            <a:ext cx="1588" cy="93186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none" w="sm" len="sm"/>
            <a:tailEnd type="none" w="lg" len="lg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45" name="Rectangle 29">
            <a:extLst>
              <a:ext uri="{FF2B5EF4-FFF2-40B4-BE49-F238E27FC236}">
                <a16:creationId xmlns:a16="http://schemas.microsoft.com/office/drawing/2014/main" id="{539AAFF6-3D2B-5B80-EF68-3A02ABD6D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75" y="1447800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2400" i="1">
                <a:solidFill>
                  <a:schemeClr val="tx2"/>
                </a:solidFill>
                <a:ea typeface="华文仿宋" panose="02010600040101010101" pitchFamily="2" charset="-122"/>
              </a:rPr>
              <a:t>T</a:t>
            </a:r>
          </a:p>
        </p:txBody>
      </p:sp>
      <p:sp>
        <p:nvSpPr>
          <p:cNvPr id="14346" name="Rectangle 30">
            <a:extLst>
              <a:ext uri="{FF2B5EF4-FFF2-40B4-BE49-F238E27FC236}">
                <a16:creationId xmlns:a16="http://schemas.microsoft.com/office/drawing/2014/main" id="{552F7F63-2DE4-9446-ED50-D4E5E5C0E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713" y="3756025"/>
            <a:ext cx="3429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3200" i="1">
                <a:solidFill>
                  <a:schemeClr val="tx2"/>
                </a:solidFill>
                <a:ea typeface="华文仿宋" panose="02010600040101010101" pitchFamily="2" charset="-122"/>
              </a:rPr>
              <a:t>s</a:t>
            </a:r>
          </a:p>
        </p:txBody>
      </p:sp>
      <p:sp>
        <p:nvSpPr>
          <p:cNvPr id="14347" name="Text Box 31">
            <a:extLst>
              <a:ext uri="{FF2B5EF4-FFF2-40B4-BE49-F238E27FC236}">
                <a16:creationId xmlns:a16="http://schemas.microsoft.com/office/drawing/2014/main" id="{275FEC24-E62F-79B6-4E3E-FB44C3C15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3425" y="29130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1</a:t>
            </a:r>
          </a:p>
        </p:txBody>
      </p:sp>
      <p:sp>
        <p:nvSpPr>
          <p:cNvPr id="14348" name="Text Box 32">
            <a:extLst>
              <a:ext uri="{FF2B5EF4-FFF2-40B4-BE49-F238E27FC236}">
                <a16:creationId xmlns:a16="http://schemas.microsoft.com/office/drawing/2014/main" id="{6AD7F37B-B4CD-BE5D-8DC6-0940A47A4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3600" y="1743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2</a:t>
            </a:r>
          </a:p>
        </p:txBody>
      </p:sp>
      <p:sp>
        <p:nvSpPr>
          <p:cNvPr id="14349" name="Text Box 33">
            <a:extLst>
              <a:ext uri="{FF2B5EF4-FFF2-40B4-BE49-F238E27FC236}">
                <a16:creationId xmlns:a16="http://schemas.microsoft.com/office/drawing/2014/main" id="{FBA5B03C-FDB3-5BD8-A9D9-CEDB03092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19986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3</a:t>
            </a:r>
          </a:p>
        </p:txBody>
      </p:sp>
      <p:sp>
        <p:nvSpPr>
          <p:cNvPr id="14350" name="Text Box 34">
            <a:extLst>
              <a:ext uri="{FF2B5EF4-FFF2-40B4-BE49-F238E27FC236}">
                <a16:creationId xmlns:a16="http://schemas.microsoft.com/office/drawing/2014/main" id="{6756E985-85C6-B4C5-93D7-C8CA92ED0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3084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>
                <a:solidFill>
                  <a:srgbClr val="FF3300"/>
                </a:solidFill>
                <a:ea typeface="华文仿宋" panose="02010600040101010101" pitchFamily="2" charset="-122"/>
              </a:rPr>
              <a:t>4</a:t>
            </a:r>
          </a:p>
        </p:txBody>
      </p:sp>
      <p:sp>
        <p:nvSpPr>
          <p:cNvPr id="701483" name="Rectangle 43">
            <a:extLst>
              <a:ext uri="{FF2B5EF4-FFF2-40B4-BE49-F238E27FC236}">
                <a16:creationId xmlns:a16="http://schemas.microsoft.com/office/drawing/2014/main" id="{EC2BBB0A-8685-029F-0CAA-96592DE68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7963" y="2238375"/>
            <a:ext cx="260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 b="0">
                <a:ea typeface="华文仿宋" panose="02010600040101010101" pitchFamily="2" charset="-122"/>
              </a:rPr>
              <a:t> </a:t>
            </a:r>
            <a:endParaRPr kumimoji="1" lang="en-US" altLang="zh-CN" sz="2400" b="0">
              <a:ea typeface="宋体" panose="02010600030101010101" pitchFamily="2" charset="-122"/>
            </a:endParaRPr>
          </a:p>
        </p:txBody>
      </p:sp>
      <p:grpSp>
        <p:nvGrpSpPr>
          <p:cNvPr id="2" name="Group 46">
            <a:extLst>
              <a:ext uri="{FF2B5EF4-FFF2-40B4-BE49-F238E27FC236}">
                <a16:creationId xmlns:a16="http://schemas.microsoft.com/office/drawing/2014/main" id="{07C355DF-9787-1A03-D56D-153898D0E2C5}"/>
              </a:ext>
            </a:extLst>
          </p:cNvPr>
          <p:cNvGrpSpPr>
            <a:grpSpLocks/>
          </p:cNvGrpSpPr>
          <p:nvPr/>
        </p:nvGrpSpPr>
        <p:grpSpPr bwMode="auto">
          <a:xfrm>
            <a:off x="5435600" y="919163"/>
            <a:ext cx="2952750" cy="3159125"/>
            <a:chOff x="3168" y="1728"/>
            <a:chExt cx="2400" cy="2301"/>
          </a:xfrm>
        </p:grpSpPr>
        <p:sp>
          <p:nvSpPr>
            <p:cNvPr id="701487" name="Line 47">
              <a:extLst>
                <a:ext uri="{FF2B5EF4-FFF2-40B4-BE49-F238E27FC236}">
                  <a16:creationId xmlns:a16="http://schemas.microsoft.com/office/drawing/2014/main" id="{801A897D-FAC6-99AB-EAF2-CEA6C6DD5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824"/>
              <a:ext cx="0" cy="1823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01488" name="Line 48">
              <a:extLst>
                <a:ext uri="{FF2B5EF4-FFF2-40B4-BE49-F238E27FC236}">
                  <a16:creationId xmlns:a16="http://schemas.microsoft.com/office/drawing/2014/main" id="{499229AA-4EF9-436E-FBBF-0857194AC6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647"/>
              <a:ext cx="2112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365" name="Text Box 49">
              <a:extLst>
                <a:ext uri="{FF2B5EF4-FFF2-40B4-BE49-F238E27FC236}">
                  <a16:creationId xmlns:a16="http://schemas.microsoft.com/office/drawing/2014/main" id="{69EF9C25-D66C-3951-BB7C-05BFD3999C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728"/>
              <a:ext cx="24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400" i="1">
                  <a:ea typeface="华文仿宋" panose="02010600040101010101" pitchFamily="2" charset="-122"/>
                </a:rPr>
                <a:t>T</a:t>
              </a:r>
            </a:p>
          </p:txBody>
        </p:sp>
        <p:sp>
          <p:nvSpPr>
            <p:cNvPr id="14366" name="Text Box 50">
              <a:extLst>
                <a:ext uri="{FF2B5EF4-FFF2-40B4-BE49-F238E27FC236}">
                  <a16:creationId xmlns:a16="http://schemas.microsoft.com/office/drawing/2014/main" id="{8A212EB1-F912-93E6-F499-7E0587E350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3696"/>
              <a:ext cx="240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400" i="1">
                  <a:solidFill>
                    <a:schemeClr val="tx2"/>
                  </a:solidFill>
                  <a:ea typeface="华文仿宋" panose="02010600040101010101" pitchFamily="2" charset="-122"/>
                </a:rPr>
                <a:t>s</a:t>
              </a:r>
            </a:p>
          </p:txBody>
        </p:sp>
      </p:grpSp>
      <p:sp>
        <p:nvSpPr>
          <p:cNvPr id="701492" name="Text Box 52">
            <a:extLst>
              <a:ext uri="{FF2B5EF4-FFF2-40B4-BE49-F238E27FC236}">
                <a16:creationId xmlns:a16="http://schemas.microsoft.com/office/drawing/2014/main" id="{7AC5E106-2C0A-4105-5602-B5B8F073F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738" y="2860675"/>
            <a:ext cx="65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i="1">
                <a:ea typeface="华文仿宋" panose="02010600040101010101" pitchFamily="2" charset="-122"/>
              </a:rPr>
              <a:t>T</a:t>
            </a:r>
            <a:r>
              <a:rPr kumimoji="1" lang="en-US" altLang="zh-CN" sz="2400" baseline="-25000">
                <a:ea typeface="华文仿宋" panose="02010600040101010101" pitchFamily="2" charset="-122"/>
              </a:rPr>
              <a:t>c</a:t>
            </a:r>
          </a:p>
        </p:txBody>
      </p:sp>
      <p:sp>
        <p:nvSpPr>
          <p:cNvPr id="701493" name="Text Box 53">
            <a:extLst>
              <a:ext uri="{FF2B5EF4-FFF2-40B4-BE49-F238E27FC236}">
                <a16:creationId xmlns:a16="http://schemas.microsoft.com/office/drawing/2014/main" id="{AA4E65C7-ECDB-6DF7-D743-1968D92C7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4663" y="2214563"/>
            <a:ext cx="471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i="1">
                <a:solidFill>
                  <a:srgbClr val="FF3300"/>
                </a:solidFill>
                <a:ea typeface="华文仿宋" panose="02010600040101010101" pitchFamily="2" charset="-122"/>
              </a:rPr>
              <a:t>T</a:t>
            </a:r>
            <a:r>
              <a:rPr kumimoji="1" lang="en-US" altLang="zh-CN" sz="2400" baseline="-25000">
                <a:solidFill>
                  <a:srgbClr val="FF3300"/>
                </a:solidFill>
                <a:ea typeface="华文仿宋" panose="02010600040101010101" pitchFamily="2" charset="-122"/>
              </a:rPr>
              <a:t>0</a:t>
            </a:r>
          </a:p>
        </p:txBody>
      </p:sp>
      <p:sp>
        <p:nvSpPr>
          <p:cNvPr id="701494" name="Line 54">
            <a:extLst>
              <a:ext uri="{FF2B5EF4-FFF2-40B4-BE49-F238E27FC236}">
                <a16:creationId xmlns:a16="http://schemas.microsoft.com/office/drawing/2014/main" id="{6D7B3C59-44B8-9204-0261-8DCE1578BE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500" y="2357438"/>
            <a:ext cx="2419350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1495" name="Rectangle 55">
            <a:extLst>
              <a:ext uri="{FF2B5EF4-FFF2-40B4-BE49-F238E27FC236}">
                <a16:creationId xmlns:a16="http://schemas.microsoft.com/office/drawing/2014/main" id="{73B8C0AB-9483-5114-6626-021413B1F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2378075"/>
            <a:ext cx="1438275" cy="723900"/>
          </a:xfrm>
          <a:prstGeom prst="rect">
            <a:avLst/>
          </a:prstGeom>
          <a:noFill/>
          <a:ln w="254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1496" name="Line 56">
            <a:extLst>
              <a:ext uri="{FF2B5EF4-FFF2-40B4-BE49-F238E27FC236}">
                <a16:creationId xmlns:a16="http://schemas.microsoft.com/office/drawing/2014/main" id="{002DEB64-B001-C796-FA50-A814359BC9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78738" y="2619375"/>
            <a:ext cx="0" cy="241300"/>
          </a:xfrm>
          <a:prstGeom prst="lin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1497" name="Line 57">
            <a:extLst>
              <a:ext uri="{FF2B5EF4-FFF2-40B4-BE49-F238E27FC236}">
                <a16:creationId xmlns:a16="http://schemas.microsoft.com/office/drawing/2014/main" id="{7B24BFFF-0867-1ABC-C452-B0CC51830943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6240463" y="2619375"/>
            <a:ext cx="0" cy="241300"/>
          </a:xfrm>
          <a:prstGeom prst="line">
            <a:avLst/>
          </a:prstGeom>
          <a:noFill/>
          <a:ln w="25400" cap="sq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1499" name="Line 59">
            <a:extLst>
              <a:ext uri="{FF2B5EF4-FFF2-40B4-BE49-F238E27FC236}">
                <a16:creationId xmlns:a16="http://schemas.microsoft.com/office/drawing/2014/main" id="{FC6ECD38-B675-5993-92E5-853B1E684F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7450" y="2790825"/>
            <a:ext cx="2447925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1501" name="Text Box 61">
            <a:extLst>
              <a:ext uri="{FF2B5EF4-FFF2-40B4-BE49-F238E27FC236}">
                <a16:creationId xmlns:a16="http://schemas.microsoft.com/office/drawing/2014/main" id="{211FA5A4-4C46-D3E1-2240-3DE4BFE68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2574925"/>
            <a:ext cx="654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i="1">
                <a:ea typeface="华文仿宋" panose="02010600040101010101" pitchFamily="2" charset="-122"/>
              </a:rPr>
              <a:t>T</a:t>
            </a:r>
            <a:r>
              <a:rPr kumimoji="1" lang="en-US" altLang="zh-CN" sz="2400" baseline="-25000">
                <a:ea typeface="华文仿宋" panose="02010600040101010101" pitchFamily="2" charset="-122"/>
              </a:rPr>
              <a:t>c</a:t>
            </a:r>
          </a:p>
        </p:txBody>
      </p:sp>
      <p:sp>
        <p:nvSpPr>
          <p:cNvPr id="701502" name="Line 62">
            <a:extLst>
              <a:ext uri="{FF2B5EF4-FFF2-40B4-BE49-F238E27FC236}">
                <a16:creationId xmlns:a16="http://schemas.microsoft.com/office/drawing/2014/main" id="{46FA392E-CBF8-A509-C700-0AFE64931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6013" y="2357438"/>
            <a:ext cx="2490787" cy="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  <a:effectLst/>
        </p:spPr>
        <p:txBody>
          <a:bodyPr wrap="none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1503" name="Text Box 63">
            <a:extLst>
              <a:ext uri="{FF2B5EF4-FFF2-40B4-BE49-F238E27FC236}">
                <a16:creationId xmlns:a16="http://schemas.microsoft.com/office/drawing/2014/main" id="{19C1A059-0108-7D5D-8A03-1414CED70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2070100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en-US" altLang="zh-CN" sz="2400" i="1">
                <a:solidFill>
                  <a:srgbClr val="FF3300"/>
                </a:solidFill>
                <a:ea typeface="华文仿宋" panose="02010600040101010101" pitchFamily="2" charset="-122"/>
              </a:rPr>
              <a:t>T</a:t>
            </a:r>
            <a:r>
              <a:rPr kumimoji="1" lang="en-US" altLang="zh-CN" sz="2400" baseline="-25000">
                <a:solidFill>
                  <a:srgbClr val="FF3300"/>
                </a:solidFill>
                <a:ea typeface="华文仿宋" panose="02010600040101010101" pitchFamily="2" charset="-122"/>
              </a:rPr>
              <a:t>0</a:t>
            </a:r>
          </a:p>
        </p:txBody>
      </p:sp>
    </p:spTree>
    <p:custDataLst>
      <p:tags r:id="rId1"/>
    </p:custDataLst>
  </p:cSld>
  <p:clrMapOvr>
    <a:masterClrMapping/>
  </p:clrMapOvr>
  <p:transition advTm="5152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1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0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0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0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0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01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0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0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0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0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83" grpId="0"/>
      <p:bldP spid="701492" grpId="0"/>
      <p:bldP spid="701493" grpId="0"/>
      <p:bldP spid="701495" grpId="0" animBg="1"/>
      <p:bldP spid="701501" grpId="0"/>
      <p:bldP spid="70150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5298" name="Object 2">
            <a:extLst>
              <a:ext uri="{FF2B5EF4-FFF2-40B4-BE49-F238E27FC236}">
                <a16:creationId xmlns:a16="http://schemas.microsoft.com/office/drawing/2014/main" id="{2FBF6626-0886-0107-4952-9F67552D71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846138"/>
          <a:ext cx="8964612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84320" imgH="647640" progId="Equation.DSMT4">
                  <p:embed/>
                </p:oleObj>
              </mc:Choice>
              <mc:Fallback>
                <p:oleObj name="Equation" r:id="rId2" imgW="3784320" imgH="647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846138"/>
                        <a:ext cx="8964612" cy="1155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5">
            <a:extLst>
              <a:ext uri="{FF2B5EF4-FFF2-40B4-BE49-F238E27FC236}">
                <a16:creationId xmlns:a16="http://schemas.microsoft.com/office/drawing/2014/main" id="{FF31C450-BB5B-3B6E-8C63-CDF4052AE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41313"/>
            <a:ext cx="857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>
                <a:solidFill>
                  <a:schemeClr val="bg1"/>
                </a:solidFill>
                <a:latin typeface="Clarendon Extended" pitchFamily="18" charset="0"/>
                <a:ea typeface="宋体" panose="02010600030101010101" pitchFamily="2" charset="-122"/>
              </a:rPr>
              <a:t>压缩空气制冷循环制冷系数</a:t>
            </a:r>
          </a:p>
        </p:txBody>
      </p:sp>
      <p:sp>
        <p:nvSpPr>
          <p:cNvPr id="695303" name="Rectangle 7">
            <a:extLst>
              <a:ext uri="{FF2B5EF4-FFF2-40B4-BE49-F238E27FC236}">
                <a16:creationId xmlns:a16="http://schemas.microsoft.com/office/drawing/2014/main" id="{6AA8FEE4-2341-37C1-CA56-7D9BBA35E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709738"/>
            <a:ext cx="22320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1800"/>
              <a:t>1-2</a:t>
            </a:r>
            <a:r>
              <a:rPr kumimoji="1" lang="zh-CN" altLang="en-US" sz="1800"/>
              <a:t>、</a:t>
            </a:r>
            <a:r>
              <a:rPr kumimoji="1" lang="en-US" altLang="zh-CN" sz="1800"/>
              <a:t>3-4</a:t>
            </a:r>
            <a:r>
              <a:rPr kumimoji="1" lang="zh-CN" altLang="en-US" sz="1800"/>
              <a:t>等熵过程： </a:t>
            </a:r>
          </a:p>
        </p:txBody>
      </p:sp>
      <p:graphicFrame>
        <p:nvGraphicFramePr>
          <p:cNvPr id="695304" name="Object 8">
            <a:extLst>
              <a:ext uri="{FF2B5EF4-FFF2-40B4-BE49-F238E27FC236}">
                <a16:creationId xmlns:a16="http://schemas.microsoft.com/office/drawing/2014/main" id="{9B9CDBAD-A1B9-BA3A-33E3-D953DFA239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2141538"/>
          <a:ext cx="5832475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74560" imgH="571320" progId="Equation.DSMT4">
                  <p:embed/>
                </p:oleObj>
              </mc:Choice>
              <mc:Fallback>
                <p:oleObj name="Equation" r:id="rId4" imgW="2374560" imgH="571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141538"/>
                        <a:ext cx="5832475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 algn="ctr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5305" name="Object 9">
            <a:extLst>
              <a:ext uri="{FF2B5EF4-FFF2-40B4-BE49-F238E27FC236}">
                <a16:creationId xmlns:a16="http://schemas.microsoft.com/office/drawing/2014/main" id="{59A6A7B8-AB13-4ACA-9F8A-90BBBE0FAC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3078163"/>
          <a:ext cx="5688012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7960" imgH="749160" progId="Equation.DSMT4">
                  <p:embed/>
                </p:oleObj>
              </mc:Choice>
              <mc:Fallback>
                <p:oleObj name="Equation" r:id="rId6" imgW="2577960" imgH="7491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078163"/>
                        <a:ext cx="5688012" cy="124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06" name="Rectangle 10">
            <a:extLst>
              <a:ext uri="{FF2B5EF4-FFF2-40B4-BE49-F238E27FC236}">
                <a16:creationId xmlns:a16="http://schemas.microsoft.com/office/drawing/2014/main" id="{ED967408-6B64-5124-78BC-E0B1EDBF5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4356100"/>
            <a:ext cx="3529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rgbClr val="FF0000"/>
                </a:solidFill>
              </a:rPr>
              <a:t>可见：</a:t>
            </a:r>
            <a:r>
              <a:rPr kumimoji="1" lang="zh-CN" altLang="en-US" sz="2400" i="1">
                <a:solidFill>
                  <a:srgbClr val="0000CC"/>
                </a:solidFill>
                <a:sym typeface="Symbol" panose="05050102010706020507" pitchFamily="18" charset="2"/>
              </a:rPr>
              <a:t></a:t>
            </a:r>
            <a:r>
              <a:rPr kumimoji="1" lang="zh-CN" altLang="en-US" sz="2400">
                <a:solidFill>
                  <a:srgbClr val="0000CC"/>
                </a:solidFill>
              </a:rPr>
              <a:t>↑、</a:t>
            </a:r>
            <a:r>
              <a:rPr kumimoji="1" lang="el-GR" altLang="zh-CN" sz="2400" i="1">
                <a:solidFill>
                  <a:srgbClr val="0000CC"/>
                </a:solidFill>
                <a:cs typeface="Times New Roman" panose="02020603050405020304" pitchFamily="18" charset="0"/>
              </a:rPr>
              <a:t>ε</a:t>
            </a:r>
            <a:r>
              <a:rPr kumimoji="1" lang="en-US" altLang="zh-CN" sz="2400">
                <a:solidFill>
                  <a:srgbClr val="0000CC"/>
                </a:solidFill>
                <a:latin typeface="黑体" panose="02010609060101010101" pitchFamily="49" charset="-122"/>
              </a:rPr>
              <a:t>↓</a:t>
            </a:r>
            <a:r>
              <a:rPr kumimoji="1" lang="en-US" altLang="zh-CN" sz="2400">
                <a:solidFill>
                  <a:srgbClr val="0000CC"/>
                </a:solidFill>
              </a:rPr>
              <a:t> </a:t>
            </a:r>
            <a:endParaRPr kumimoji="1" lang="en-US" altLang="en-US" sz="2400">
              <a:solidFill>
                <a:srgbClr val="0000CC"/>
              </a:solidFill>
              <a:latin typeface="黑体" panose="02010609060101010101" pitchFamily="49" charset="-122"/>
            </a:endParaRPr>
          </a:p>
        </p:txBody>
      </p:sp>
      <p:grpSp>
        <p:nvGrpSpPr>
          <p:cNvPr id="4106" name="Group 23">
            <a:extLst>
              <a:ext uri="{FF2B5EF4-FFF2-40B4-BE49-F238E27FC236}">
                <a16:creationId xmlns:a16="http://schemas.microsoft.com/office/drawing/2014/main" id="{7CCA8164-7144-4A0D-E8D4-678586B5E95E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2214563"/>
            <a:ext cx="2789238" cy="2457450"/>
            <a:chOff x="2651" y="504"/>
            <a:chExt cx="2485" cy="2111"/>
          </a:xfrm>
        </p:grpSpPr>
        <p:sp>
          <p:nvSpPr>
            <p:cNvPr id="695307" name="Line 11">
              <a:extLst>
                <a:ext uri="{FF2B5EF4-FFF2-40B4-BE49-F238E27FC236}">
                  <a16:creationId xmlns:a16="http://schemas.microsoft.com/office/drawing/2014/main" id="{46874014-D31F-4DBD-E948-739EC01E4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504"/>
              <a:ext cx="0" cy="1551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5308" name="Line 12">
              <a:extLst>
                <a:ext uri="{FF2B5EF4-FFF2-40B4-BE49-F238E27FC236}">
                  <a16:creationId xmlns:a16="http://schemas.microsoft.com/office/drawing/2014/main" id="{CD7FE68E-BDB4-5677-C32C-14963F4FC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055"/>
              <a:ext cx="2015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5309" name="Arc 13">
              <a:extLst>
                <a:ext uri="{FF2B5EF4-FFF2-40B4-BE49-F238E27FC236}">
                  <a16:creationId xmlns:a16="http://schemas.microsoft.com/office/drawing/2014/main" id="{F4112C27-52F3-763F-AC95-6C478BE96CB5}"/>
                </a:ext>
              </a:extLst>
            </p:cNvPr>
            <p:cNvSpPr>
              <a:spLocks/>
            </p:cNvSpPr>
            <p:nvPr/>
          </p:nvSpPr>
          <p:spPr bwMode="auto">
            <a:xfrm rot="20655461" flipV="1">
              <a:off x="3552" y="1045"/>
              <a:ext cx="912" cy="6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0178"/>
                <a:gd name="T1" fmla="*/ 0 h 21600"/>
                <a:gd name="T2" fmla="*/ 20178 w 20178"/>
                <a:gd name="T3" fmla="*/ 13891 h 21600"/>
                <a:gd name="T4" fmla="*/ 0 w 2017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178" h="21600" fill="none" extrusionOk="0">
                  <a:moveTo>
                    <a:pt x="-1" y="0"/>
                  </a:moveTo>
                  <a:cubicBezTo>
                    <a:pt x="8955" y="0"/>
                    <a:pt x="16981" y="5525"/>
                    <a:pt x="20177" y="13891"/>
                  </a:cubicBezTo>
                </a:path>
                <a:path w="20178" h="21600" stroke="0" extrusionOk="0">
                  <a:moveTo>
                    <a:pt x="-1" y="0"/>
                  </a:moveTo>
                  <a:cubicBezTo>
                    <a:pt x="8955" y="0"/>
                    <a:pt x="16981" y="5525"/>
                    <a:pt x="20177" y="1389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5310" name="Line 14">
              <a:extLst>
                <a:ext uri="{FF2B5EF4-FFF2-40B4-BE49-F238E27FC236}">
                  <a16:creationId xmlns:a16="http://schemas.microsoft.com/office/drawing/2014/main" id="{757A3761-C125-2FC4-73FB-0BCFC9781C8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9513">
              <a:off x="3587" y="1199"/>
              <a:ext cx="0" cy="537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5311" name="Arc 15">
              <a:extLst>
                <a:ext uri="{FF2B5EF4-FFF2-40B4-BE49-F238E27FC236}">
                  <a16:creationId xmlns:a16="http://schemas.microsoft.com/office/drawing/2014/main" id="{F72B1A9A-A374-BED4-6BAA-9E75FC76D20D}"/>
                </a:ext>
              </a:extLst>
            </p:cNvPr>
            <p:cNvSpPr>
              <a:spLocks/>
            </p:cNvSpPr>
            <p:nvPr/>
          </p:nvSpPr>
          <p:spPr bwMode="auto">
            <a:xfrm rot="20993501" flipV="1">
              <a:off x="3485" y="1041"/>
              <a:ext cx="901" cy="638"/>
            </a:xfrm>
            <a:custGeom>
              <a:avLst/>
              <a:gdLst>
                <a:gd name="G0" fmla="+- 0 0 0"/>
                <a:gd name="G1" fmla="+- 21597 0 0"/>
                <a:gd name="G2" fmla="+- 21600 0 0"/>
                <a:gd name="T0" fmla="*/ 343 w 9557"/>
                <a:gd name="T1" fmla="*/ 0 h 21597"/>
                <a:gd name="T2" fmla="*/ 9557 w 9557"/>
                <a:gd name="T3" fmla="*/ 2226 h 21597"/>
                <a:gd name="T4" fmla="*/ 0 w 9557"/>
                <a:gd name="T5" fmla="*/ 21597 h 21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557" h="21597" fill="none" extrusionOk="0">
                  <a:moveTo>
                    <a:pt x="343" y="-1"/>
                  </a:moveTo>
                  <a:cubicBezTo>
                    <a:pt x="3541" y="50"/>
                    <a:pt x="6688" y="811"/>
                    <a:pt x="9556" y="2226"/>
                  </a:cubicBezTo>
                </a:path>
                <a:path w="9557" h="21597" stroke="0" extrusionOk="0">
                  <a:moveTo>
                    <a:pt x="343" y="-1"/>
                  </a:moveTo>
                  <a:cubicBezTo>
                    <a:pt x="3541" y="50"/>
                    <a:pt x="6688" y="811"/>
                    <a:pt x="9556" y="2226"/>
                  </a:cubicBezTo>
                  <a:lnTo>
                    <a:pt x="0" y="21597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95312" name="Line 16">
              <a:extLst>
                <a:ext uri="{FF2B5EF4-FFF2-40B4-BE49-F238E27FC236}">
                  <a16:creationId xmlns:a16="http://schemas.microsoft.com/office/drawing/2014/main" id="{2B878EF9-7F25-C848-A587-0A959ACE215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8387">
              <a:off x="4451" y="970"/>
              <a:ext cx="0" cy="586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none" w="sm" len="sm"/>
              <a:tailEnd type="none" w="lg" len="lg"/>
            </a:ln>
            <a:effectLst/>
          </p:spPr>
          <p:txBody>
            <a:bodyPr wrap="none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15" name="Rectangle 17">
              <a:extLst>
                <a:ext uri="{FF2B5EF4-FFF2-40B4-BE49-F238E27FC236}">
                  <a16:creationId xmlns:a16="http://schemas.microsoft.com/office/drawing/2014/main" id="{143DBA8B-B89E-728D-4522-61F51228A2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664"/>
              <a:ext cx="329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2400" i="1">
                  <a:solidFill>
                    <a:schemeClr val="tx2"/>
                  </a:solidFill>
                  <a:ea typeface="华文仿宋" panose="02010600040101010101" pitchFamily="2" charset="-122"/>
                </a:rPr>
                <a:t>T</a:t>
              </a:r>
            </a:p>
          </p:txBody>
        </p:sp>
        <p:sp>
          <p:nvSpPr>
            <p:cNvPr id="4116" name="Rectangle 18">
              <a:extLst>
                <a:ext uri="{FF2B5EF4-FFF2-40B4-BE49-F238E27FC236}">
                  <a16:creationId xmlns:a16="http://schemas.microsoft.com/office/drawing/2014/main" id="{232B55C1-93CB-656A-A134-245DA8B3F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2117"/>
              <a:ext cx="216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en-US" altLang="zh-CN" sz="3200" i="1">
                  <a:solidFill>
                    <a:schemeClr val="tx2"/>
                  </a:solidFill>
                  <a:ea typeface="华文仿宋" panose="02010600040101010101" pitchFamily="2" charset="-122"/>
                </a:rPr>
                <a:t>s</a:t>
              </a:r>
            </a:p>
          </p:txBody>
        </p:sp>
        <p:sp>
          <p:nvSpPr>
            <p:cNvPr id="4117" name="Text Box 19">
              <a:extLst>
                <a:ext uri="{FF2B5EF4-FFF2-40B4-BE49-F238E27FC236}">
                  <a16:creationId xmlns:a16="http://schemas.microsoft.com/office/drawing/2014/main" id="{EE2CD0E6-4586-1EF1-6577-7B9D915F2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" y="1587"/>
              <a:ext cx="300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400">
                  <a:solidFill>
                    <a:srgbClr val="FF3300"/>
                  </a:solidFill>
                  <a:ea typeface="华文仿宋" panose="02010600040101010101" pitchFamily="2" charset="-122"/>
                </a:rPr>
                <a:t>1</a:t>
              </a:r>
            </a:p>
          </p:txBody>
        </p:sp>
        <p:sp>
          <p:nvSpPr>
            <p:cNvPr id="4118" name="Text Box 20">
              <a:extLst>
                <a:ext uri="{FF2B5EF4-FFF2-40B4-BE49-F238E27FC236}">
                  <a16:creationId xmlns:a16="http://schemas.microsoft.com/office/drawing/2014/main" id="{8D2381BD-C4DE-3B16-4CFD-5EC0C3146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0" y="850"/>
              <a:ext cx="300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400">
                  <a:solidFill>
                    <a:srgbClr val="FF3300"/>
                  </a:solidFill>
                  <a:ea typeface="华文仿宋" panose="02010600040101010101" pitchFamily="2" charset="-122"/>
                </a:rPr>
                <a:t>2</a:t>
              </a:r>
            </a:p>
          </p:txBody>
        </p:sp>
        <p:sp>
          <p:nvSpPr>
            <p:cNvPr id="4119" name="Text Box 21">
              <a:extLst>
                <a:ext uri="{FF2B5EF4-FFF2-40B4-BE49-F238E27FC236}">
                  <a16:creationId xmlns:a16="http://schemas.microsoft.com/office/drawing/2014/main" id="{075F4EC9-A7E7-1108-6E23-36BEE4462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1" y="1011"/>
              <a:ext cx="300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400">
                  <a:solidFill>
                    <a:srgbClr val="FF3300"/>
                  </a:solidFill>
                  <a:ea typeface="华文仿宋" panose="02010600040101010101" pitchFamily="2" charset="-122"/>
                </a:rPr>
                <a:t>3</a:t>
              </a:r>
            </a:p>
          </p:txBody>
        </p:sp>
        <p:sp>
          <p:nvSpPr>
            <p:cNvPr id="4120" name="Text Box 22">
              <a:extLst>
                <a:ext uri="{FF2B5EF4-FFF2-40B4-BE49-F238E27FC236}">
                  <a16:creationId xmlns:a16="http://schemas.microsoft.com/office/drawing/2014/main" id="{071FE391-42A2-B89B-84CE-3E92CDC16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1" y="1695"/>
              <a:ext cx="300" cy="3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 type="none" w="sm" len="sm"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2400">
                  <a:solidFill>
                    <a:srgbClr val="FF3300"/>
                  </a:solidFill>
                  <a:ea typeface="华文仿宋" panose="02010600040101010101" pitchFamily="2" charset="-122"/>
                </a:rPr>
                <a:t>4</a:t>
              </a:r>
            </a:p>
          </p:txBody>
        </p:sp>
      </p:grpSp>
      <p:graphicFrame>
        <p:nvGraphicFramePr>
          <p:cNvPr id="4101" name="Object 28">
            <a:extLst>
              <a:ext uri="{FF2B5EF4-FFF2-40B4-BE49-F238E27FC236}">
                <a16:creationId xmlns:a16="http://schemas.microsoft.com/office/drawing/2014/main" id="{9F4426B7-2A1B-E04C-F319-F66248CA68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67625" y="2214563"/>
          <a:ext cx="2873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228600" progId="Equation.DSMT4">
                  <p:embed/>
                </p:oleObj>
              </mc:Choice>
              <mc:Fallback>
                <p:oleObj name="Equation" r:id="rId8" imgW="15228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25" y="2214563"/>
                        <a:ext cx="2873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29">
            <a:extLst>
              <a:ext uri="{FF2B5EF4-FFF2-40B4-BE49-F238E27FC236}">
                <a16:creationId xmlns:a16="http://schemas.microsoft.com/office/drawing/2014/main" id="{70F56305-17F4-BEA5-3CCB-CE77304788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40650" y="3509963"/>
          <a:ext cx="3206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509963"/>
                        <a:ext cx="3206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5326" name="Line 30">
            <a:extLst>
              <a:ext uri="{FF2B5EF4-FFF2-40B4-BE49-F238E27FC236}">
                <a16:creationId xmlns:a16="http://schemas.microsoft.com/office/drawing/2014/main" id="{A151BE2E-50A8-8A94-A182-7B5F3BF6E7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67625" y="3365500"/>
            <a:ext cx="73025" cy="4333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arrow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95327" name="Line 31">
            <a:extLst>
              <a:ext uri="{FF2B5EF4-FFF2-40B4-BE49-F238E27FC236}">
                <a16:creationId xmlns:a16="http://schemas.microsoft.com/office/drawing/2014/main" id="{26B47B40-D981-DEFA-7939-543024CC83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67625" y="2717800"/>
            <a:ext cx="73025" cy="4333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arrow" w="sm" len="sm"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5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95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5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5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9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303" grpId="0"/>
      <p:bldP spid="69530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7|8.6|45.7|4|20.6|25.6|24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5|24.9|8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9|3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3|10.7|20.7|46.7|37.8|28.2|9.4|11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6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11.4|66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|17.6|25.4|39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37|9.2|0.9|21.5|21.2"/>
</p:tagLst>
</file>

<file path=ppt/theme/theme1.xml><?xml version="1.0" encoding="utf-8"?>
<a:theme xmlns:a="http://schemas.openxmlformats.org/drawingml/2006/main" name="tempelate">
  <a:themeElements>
    <a:clrScheme name="tempelat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tempelate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lnDef>
  </a:objectDefaults>
  <a:extraClrSchemeLst>
    <a:extraClrScheme>
      <a:clrScheme name="tempelat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elat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elat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empelate">
  <a:themeElements>
    <a:clrScheme name="1_tempelat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1_tempelate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黑体" pitchFamily="49" charset="-122"/>
          </a:defRPr>
        </a:defPPr>
      </a:lstStyle>
    </a:lnDef>
  </a:objectDefaults>
  <a:extraClrSchemeLst>
    <a:extraClrScheme>
      <a:clrScheme name="1_tempelat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elat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empelat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工程热力学课件模板 - 副本</Template>
  <TotalTime>11096</TotalTime>
  <Words>572</Words>
  <Application>Microsoft Office PowerPoint</Application>
  <PresentationFormat>自定义</PresentationFormat>
  <Paragraphs>189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Times New Roman</vt:lpstr>
      <vt:lpstr>黑体</vt:lpstr>
      <vt:lpstr>Arial</vt:lpstr>
      <vt:lpstr>Wingdings</vt:lpstr>
      <vt:lpstr>宋体</vt:lpstr>
      <vt:lpstr>方正舒体</vt:lpstr>
      <vt:lpstr>Blackoak Std</vt:lpstr>
      <vt:lpstr>华文中宋</vt:lpstr>
      <vt:lpstr>华文仿宋</vt:lpstr>
      <vt:lpstr>华文琥珀</vt:lpstr>
      <vt:lpstr>Clarendon Extended</vt:lpstr>
      <vt:lpstr>Symbol</vt:lpstr>
      <vt:lpstr>Verdana</vt:lpstr>
      <vt:lpstr>tempelate</vt:lpstr>
      <vt:lpstr>1_tempelate</vt:lpstr>
      <vt:lpstr>MathType 7.0 Equation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压缩空气制冷循环的pv图和Ts图</vt:lpstr>
      <vt:lpstr>压缩空气制冷循环与逆卡诺循环对比</vt:lpstr>
      <vt:lpstr>PowerPoint 演示文稿</vt:lpstr>
      <vt:lpstr>PowerPoint 演示文稿</vt:lpstr>
      <vt:lpstr>PowerPoint 演示文稿</vt:lpstr>
      <vt:lpstr>PowerPoint 演示文稿</vt:lpstr>
    </vt:vector>
  </TitlesOfParts>
  <Company>Tsinghua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清华（TH）系列绿色制冷剂 TH  Series Of Environment-Friendly Refrigerants</dc:title>
  <dc:creator>dyy</dc:creator>
  <cp:lastModifiedBy>崇浩 唐</cp:lastModifiedBy>
  <cp:revision>932</cp:revision>
  <dcterms:created xsi:type="dcterms:W3CDTF">1999-06-28T01:28:23Z</dcterms:created>
  <dcterms:modified xsi:type="dcterms:W3CDTF">2025-08-21T09:27:03Z</dcterms:modified>
</cp:coreProperties>
</file>