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61" r:id="rId2"/>
    <p:sldId id="366" r:id="rId3"/>
    <p:sldId id="277" r:id="rId4"/>
    <p:sldId id="279" r:id="rId5"/>
    <p:sldId id="280" r:id="rId6"/>
    <p:sldId id="358" r:id="rId7"/>
    <p:sldId id="359" r:id="rId8"/>
    <p:sldId id="377" r:id="rId9"/>
    <p:sldId id="285" r:id="rId10"/>
    <p:sldId id="360" r:id="rId11"/>
    <p:sldId id="293" r:id="rId12"/>
    <p:sldId id="294" r:id="rId13"/>
    <p:sldId id="295" r:id="rId14"/>
    <p:sldId id="296" r:id="rId15"/>
    <p:sldId id="385" r:id="rId16"/>
    <p:sldId id="306" r:id="rId17"/>
    <p:sldId id="298" r:id="rId18"/>
    <p:sldId id="299" r:id="rId19"/>
    <p:sldId id="300" r:id="rId20"/>
    <p:sldId id="301" r:id="rId21"/>
    <p:sldId id="425" r:id="rId22"/>
  </p:sldIdLst>
  <p:sldSz cx="1219041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FFCC99"/>
    <a:srgbClr val="FFCC00"/>
    <a:srgbClr val="000000"/>
    <a:srgbClr val="FF9933"/>
    <a:srgbClr val="CC0066"/>
    <a:srgbClr val="FF0000"/>
    <a:srgbClr val="CC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9" autoAdjust="0"/>
    <p:restoredTop sz="88701" autoAdjust="0"/>
  </p:normalViewPr>
  <p:slideViewPr>
    <p:cSldViewPr>
      <p:cViewPr varScale="1">
        <p:scale>
          <a:sx n="75" d="100"/>
          <a:sy n="75" d="100"/>
        </p:scale>
        <p:origin x="912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04BF70D5-D203-04E4-91FF-EF2A40BA93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32DE6FA-4640-C2C4-2323-1C9BD35F7F4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438DACB3-C5A0-6AEE-D148-7E57865A6C2E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1561BABA-15A8-0EF4-E42B-00B69F5D08F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3105A1A-D9E2-3DEF-EED8-B123C34175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217351E5-9EB5-0BE2-734D-C0ACBFD331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B7C67E5C-7BB2-4EA0-8202-6395967F857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655C2659-6406-2E15-E93C-D612EB6CAF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B32457E1-A729-4106-957B-95475F3CE6A5}" type="slidenum"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CA7FEE31-F411-6CAA-6E93-63366DC2753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A9E7AB79-0AEE-C07C-EF1C-18E91D673E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>
            <a:extLst>
              <a:ext uri="{FF2B5EF4-FFF2-40B4-BE49-F238E27FC236}">
                <a16:creationId xmlns:a16="http://schemas.microsoft.com/office/drawing/2014/main" id="{5DD7BE8D-1DD5-4809-CE0C-5F7DF3F060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备注占位符 2">
            <a:extLst>
              <a:ext uri="{FF2B5EF4-FFF2-40B4-BE49-F238E27FC236}">
                <a16:creationId xmlns:a16="http://schemas.microsoft.com/office/drawing/2014/main" id="{DA4C625D-EBF4-5DA0-B952-E12E2DAE9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8B59ADA7-B99F-010F-4C03-F5A8ACE207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D358E4FA-AA6D-42B1-BA83-72C3CB4499D6}" type="slidenum"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10</a:t>
            </a:fld>
            <a:endParaRPr lang="en-US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FAB8D25-CA40-8300-E28E-8995B320EA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D595109E-EE35-498B-B030-A4255E7494BD}" type="slidenum"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11</a:t>
            </a:fld>
            <a:endParaRPr lang="en-US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27432836-6887-857D-DD3B-19B41CD65C0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6D58AE0A-40CC-CBE8-F401-7599A9C22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zh-CN">
                <a:latin typeface="Arial" panose="020B0604020202020204" pitchFamily="34" charset="0"/>
              </a:rPr>
              <a:t>Quantity of flow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A0FEE5A6-6F38-F270-CD8F-4F52A4D83B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08886648-0A4D-4413-832A-5590021BCBE9}" type="slidenum"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12</a:t>
            </a:fld>
            <a:endParaRPr lang="en-US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930BE9A6-FF0E-D614-8DD0-A498A70000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7D2D7948-DA9C-742A-782E-CD4978411C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3DDD085D-1D61-9CDE-B669-9E1FE7B6E6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27653EAB-DC9A-49CC-A962-A5AA59F6E5A7}" type="slidenum"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13</a:t>
            </a:fld>
            <a:endParaRPr lang="en-US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8EDF975B-51B6-EBEF-4D09-56F05392BCF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6BB205F4-4496-C304-85E0-3EFB6F771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D6C39251-FBB8-22A3-3DE2-782E04C4F0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E5038569-1C76-4F97-AC21-EFDB304E2108}" type="slidenum"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14</a:t>
            </a:fld>
            <a:endParaRPr lang="en-US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04781E4B-7DDD-2C3E-6A76-78FC1BFA0E0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35BDCFCE-DE45-89D3-5BAA-03B977F3B1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7EBB88C7-FB66-8C05-7F90-72D9BC0560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4E05D7D8-FCF6-4E68-972B-EB3CA9A0499F}" type="slidenum"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15</a:t>
            </a:fld>
            <a:endParaRPr lang="en-US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4DB2DE71-F5F0-3206-AF8E-4565F700D70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050F3286-DFDC-F951-3297-E6054A918F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84DB4A15-9FAC-50F3-EF53-92599F4AC0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82E9FF37-BB61-4A6F-A88E-D782316CF704}" type="slidenum"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16</a:t>
            </a:fld>
            <a:endParaRPr lang="en-US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D03C723-C4C9-D4C2-8BE1-F82C2197BAD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1C8C3B9D-6738-9F83-5DAD-634AFCF875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52068C49-B00F-951E-3293-80712ABB37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0E6D81E6-A9B7-40B3-85C4-592C8CBAD93C}" type="slidenum"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17</a:t>
            </a:fld>
            <a:endParaRPr lang="en-US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59E6B195-6C81-3ACA-D9E0-2D40CD989F8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4445B21F-A6CF-A828-6AF0-7663DFA224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我的理解：技术功的引入还不光是为了让能量方程式表达简洁一些，而是：</a:t>
            </a:r>
          </a:p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我们大量遇到开口系，求开口系的轴功（实际表现出的功）是一项重要工作。在忽略动能差、势能差下，技术功就是轴功！而技术功我们可以用状态参数</a:t>
            </a:r>
            <a:r>
              <a:rPr lang="en-US" altLang="zh-CN">
                <a:latin typeface="Arial" panose="020B0604020202020204" pitchFamily="34" charset="0"/>
              </a:rPr>
              <a:t>vdp</a:t>
            </a:r>
            <a:r>
              <a:rPr lang="zh-CN" altLang="en-US">
                <a:latin typeface="Arial" panose="020B0604020202020204" pitchFamily="34" charset="0"/>
              </a:rPr>
              <a:t>求的。这样有多了一种求解常见轴功的方法！！！这是问题的本质！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335125E2-E6E1-1530-37DC-DFC257898A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96D8FBAD-B8D9-444A-8289-3F1CC3860714}" type="slidenum"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18</a:t>
            </a:fld>
            <a:endParaRPr lang="en-US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43293F5F-42CC-9CB4-8169-2DF628CB2A5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759E548A-A74B-E5C6-88D8-039AD3650C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FB43BF90-F99E-0F0E-E086-F654A232B1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20463C2F-BD12-4E0B-BD39-E26C409A57B6}" type="slidenum"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19</a:t>
            </a:fld>
            <a:endParaRPr lang="en-US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E6316E9F-7B3E-4F51-F93D-3682A2ABD7E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6B018701-4FC6-A04C-F3A3-E414AABCE9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250547FA-0316-7DC2-1C5E-9D48163BA7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53823C16-4ED0-466F-A76A-2EE489002526}" type="slidenum"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632514E6-8D12-C2C3-16D3-ADB45107E2C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6713A49-F3D7-6734-AF65-C20038E616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74E3D5A8-E2C1-C87A-B477-719176CD29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9EC61C17-5224-45DD-A535-ED51AAE1CE40}" type="slidenum"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20</a:t>
            </a:fld>
            <a:endParaRPr lang="en-US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D6943AC6-ED8D-52F2-4B75-6AFD870D78A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52CC46EB-BD8B-3419-A14D-6834E76CCF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24B75DF0-E68E-3CDD-05C7-618DD344B2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908C5993-600C-4816-80BD-A771E7724B4D}" type="slidenum"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77384CD2-A238-4DF8-35D3-5F3683283D1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B7AA640-65C6-47D5-2188-9FFA95CFF5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66DBBAC4-44BA-9F21-AFFF-2E335AE0CE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FC60DCDA-BE3E-40B2-B16F-5DD553F1FADB}" type="slidenum"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3FD1B7C6-80B3-4569-CF6A-24ABD2B9111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48AA1DA0-191F-3D1C-5F39-BD60D6671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E3FDE59D-5E2D-AABE-7FBA-2A766C3B31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E4434007-2546-48FB-B5CE-4F995DF76C93}" type="slidenum"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C67BBA23-E1A7-3B77-3284-AE246E209A3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D2E1793E-5014-6D1A-16DA-EF7A63ED39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>
                <a:latin typeface="Arial" panose="020B0604020202020204" pitchFamily="34" charset="0"/>
              </a:rPr>
              <a:t>问题虽简单，但是想要说明：怎样用科学术语或者称为“行话”来说话，来定量评估，来规范自己的思维，训练自己的科学思维和善于抓住从纷乱实物中，善于抓主要矛盾的思维方式和能力。例如，这个回答大家能知道不对，可以说很所文字表述了回答，但是，怎样简洁的回答，切中要害，定量表述？需要得到启发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0D3A3724-9551-EFA4-F2B5-803B08CDB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B4789539-87C8-4751-976C-DF07D396D3EA}" type="slidenum"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3151FD45-A13E-2AA8-F1A9-03A793A4717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7EDA8A0-387F-E415-DE19-8B5979ABB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77582554-7314-0088-0426-5A9177B74F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E89563D5-DCF7-4DBF-84AC-46C2D45BECA5}" type="slidenum"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94C537A-01C6-B185-34F8-AB5D36E9A5F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C0E24EB-C4E6-497E-7BEF-CB5A81CE15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DAB8EFA4-E0B2-E119-659D-2B933156C9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8773DAD3-AD47-4A6D-8B3A-CD38E65657C8}" type="slidenum"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8</a:t>
            </a:fld>
            <a:endParaRPr lang="en-US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18621ABF-A921-CAE0-A39B-9CF98B56607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311655E5-6297-F604-D03F-73100ABFF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D7D4AC13-24EB-2ECE-2E6F-83A9CC3445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fld id="{1DF7B8D1-C846-4C18-977D-3242DF5BD1EF}" type="slidenum">
              <a:rPr lang="en-US" altLang="zh-CN" b="0">
                <a:latin typeface="Arial" panose="020B0604020202020204" pitchFamily="34" charset="0"/>
                <a:ea typeface="宋体" panose="02010600030101010101" pitchFamily="2" charset="-122"/>
              </a:rPr>
              <a:pPr eaLnBrk="1" hangingPunct="1"/>
              <a:t>9</a:t>
            </a:fld>
            <a:endParaRPr lang="en-US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9C5C13E5-3262-8E8A-2E8D-FA98F55E839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8A120F75-808A-5044-AAB4-474CDEA044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1613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2813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E1DAA42-B52A-A4B7-9B89-1969114040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982997-628E-888D-C2D6-07B58A3652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BD0E48-5CC8-26CD-0F65-1503052102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8587FD-AF09-4DE7-84A4-C2ADB74A50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6898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219F03-772A-FEFD-4AD2-22F72D520D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3B5B06-DD2C-6C2B-8815-0882291217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6587755-3423-2A0B-9E02-E16DB34B5A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4E73B3-9682-4DC6-A877-A2288AF9C5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362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1613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C42513-1909-EB6B-CDE8-60F5D6DA6B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F554340-BDE2-F0DD-C5EF-31FA94B8F55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217DEA-AE41-3EC4-A00E-419DDE8357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555C72-8800-4CB5-8750-6E42DD9542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5179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8"/>
            <a:ext cx="10971213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C9B508B-BC30-3468-F311-0511B6200C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F06BE3A-87E7-536D-FDF0-9711B8548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0525C17-D07F-8CF4-63A1-4B4B69FEEE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1D5122-89FB-45BA-A4A5-163E76D24D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1276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408613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0613" y="1600200"/>
            <a:ext cx="54102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0613" y="3938588"/>
            <a:ext cx="54102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CC4253B-479F-952A-212D-D59B0E7853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883862A-EC09-CFD9-F1B8-226B7B0050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60CBC7B-373E-F7FC-ABEE-613A839B73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F823E7-CAC0-432D-AC85-D0E0D798DC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0365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408613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600200"/>
            <a:ext cx="54102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2F5E07-176F-983B-0B99-CFAB01757D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A1D3FE-4C88-7799-25EC-FE4405CB53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16071A-3DF7-9597-AF7F-A4FAECADC8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32D7CA-55B9-4341-9CD0-2456374129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7990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1213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08613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0613" y="1600200"/>
            <a:ext cx="54102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70613" y="3938588"/>
            <a:ext cx="54102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ABD360E-E00A-8294-3036-4722F82190F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D4A1A1-3CFC-2F82-744C-A72E0FFFA7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768172D-F465-65AD-BE81-68DABCB05F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FEE011-501D-40B5-9D9C-2CE703A680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92189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1213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408613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70613" y="1600200"/>
            <a:ext cx="54102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8"/>
            <a:ext cx="5408613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0613" y="3938588"/>
            <a:ext cx="54102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D382688-6B33-C473-CDE3-783869F976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79655FF-BA37-86B8-E385-7E44962895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085E913-5EDB-F56B-6887-8E2C3EFC35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6DCD70-D78D-4495-8263-0419DA2AD1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7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E1FC734-F888-FACB-084E-D6F31A7ACC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6329B64-CC3B-CEBB-5C1D-9F1B3EC689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3EC739-174E-255E-BEFA-26E2E9E67B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6225F2-2BEC-4E1C-BABA-607025AB52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7769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161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1612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877595-CA5D-8930-8512-DE9296CE60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C9EF6A3-2FEE-8B81-BD43-AB0E219798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F19D703-16C3-9D58-13ED-B3BEFD4E13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822559-0E3E-4F6B-A2D2-83E0408C8A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3297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08613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0613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F6C6DF-E354-2970-5B64-84F847C4FD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74F57CF-8738-96A6-2FE4-594CF2B2437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5A17F7-758B-F903-86DD-543F62F3FC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22FCD3-BA14-4DE2-AC6B-043D6B040F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554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79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79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2205638-CA02-0EBC-5E98-E32C5B6F48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83F8BB1-7427-BB66-5544-55567EF9BC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DF317DD-7147-5014-7CF9-D22A756F7EA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C44C6E-B131-4444-8B97-1E7260183E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238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31A6FF8-B03B-0051-4AAF-99E4BD2C113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81A70C-B7AF-DBAD-1DF7-00D4DF0BC9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33540EA-F10E-9FA9-C9EC-12A8FDADEC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482F30-70C2-446D-8D95-3F55CA50DE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806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2052388-311F-F0FE-C586-821E3F757A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78CDE8E-26B3-5DD8-2E97-C74E76F95A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66F2659-07EA-F12A-6D6F-00FD584020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B025BF-ADEF-4E1E-A893-24DA59C9EB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6436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002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5675" y="273050"/>
            <a:ext cx="681513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002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1A165B-A25B-9897-9D92-E019505087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E50750-9E79-1276-CE7A-BA3D5B5F3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1F73B0-DCCC-F323-FE74-18ED04B776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CE3C06-95FB-47AA-BF18-F4558AC59EC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60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02F02-8297-8BC7-AD5C-CDED1B31724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DD55DE-49E0-D33F-CAA2-996B43B20A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B86B2E-C023-C26A-BB21-02B49A3AD6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651F1F-7A48-48C2-8135-19CCC04B14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65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389696A7-E56C-F832-FC2E-B32561DFF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1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678749E3-EA95-93EC-45AC-1217C06824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1213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AFA63F4-032E-3A11-799A-B87B323E47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FEC2776-A802-CD2A-687E-7586646783F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592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18E4DBE-3140-D01A-AF4C-E8273ED860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013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2B86C752-6B1C-49F2-963E-81E038D745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6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34.bin"/><Relationship Id="rId18" Type="http://schemas.openxmlformats.org/officeDocument/2006/relationships/image" Target="../media/image38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28.bin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7.e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5" Type="http://schemas.openxmlformats.org/officeDocument/2006/relationships/oleObject" Target="../embeddings/oleObject35.bin"/><Relationship Id="rId10" Type="http://schemas.openxmlformats.org/officeDocument/2006/relationships/image" Target="../media/image4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2.bin"/><Relationship Id="rId14" Type="http://schemas.openxmlformats.org/officeDocument/2006/relationships/image" Target="../media/image4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7" Type="http://schemas.openxmlformats.org/officeDocument/2006/relationships/image" Target="../media/image49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4.png"/><Relationship Id="rId4" Type="http://schemas.openxmlformats.org/officeDocument/2006/relationships/image" Target="../media/image48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13" Type="http://schemas.openxmlformats.org/officeDocument/2006/relationships/oleObject" Target="../embeddings/oleObject46.bin"/><Relationship Id="rId18" Type="http://schemas.openxmlformats.org/officeDocument/2006/relationships/image" Target="../media/image57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48.bin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56.wmf"/><Relationship Id="rId20" Type="http://schemas.openxmlformats.org/officeDocument/2006/relationships/image" Target="../media/image5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49.bin"/><Relationship Id="rId4" Type="http://schemas.openxmlformats.org/officeDocument/2006/relationships/image" Target="../media/image50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62.e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3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70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67.wmf"/><Relationship Id="rId17" Type="http://schemas.openxmlformats.org/officeDocument/2006/relationships/oleObject" Target="../embeddings/oleObject61.bin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69.wmf"/><Relationship Id="rId20" Type="http://schemas.openxmlformats.org/officeDocument/2006/relationships/image" Target="../media/image7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66.wmf"/><Relationship Id="rId19" Type="http://schemas.openxmlformats.org/officeDocument/2006/relationships/oleObject" Target="../embeddings/oleObject62.bin"/><Relationship Id="rId4" Type="http://schemas.openxmlformats.org/officeDocument/2006/relationships/image" Target="../media/image63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68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72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7.wmf"/><Relationship Id="rId18" Type="http://schemas.openxmlformats.org/officeDocument/2006/relationships/image" Target="../media/image10.wmf"/><Relationship Id="rId3" Type="http://schemas.openxmlformats.org/officeDocument/2006/relationships/image" Target="../media/image2.jpeg"/><Relationship Id="rId7" Type="http://schemas.openxmlformats.org/officeDocument/2006/relationships/image" Target="../media/image4.wmf"/><Relationship Id="rId12" Type="http://schemas.openxmlformats.org/officeDocument/2006/relationships/oleObject" Target="../embeddings/oleObject5.bin"/><Relationship Id="rId17" Type="http://schemas.openxmlformats.org/officeDocument/2006/relationships/oleObject" Target="../embeddings/oleObject7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jpeg"/><Relationship Id="rId20" Type="http://schemas.openxmlformats.org/officeDocument/2006/relationships/image" Target="../media/image1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4.bin"/><Relationship Id="rId19" Type="http://schemas.openxmlformats.org/officeDocument/2006/relationships/oleObject" Target="../embeddings/oleObject8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5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6.jpeg"/><Relationship Id="rId7" Type="http://schemas.openxmlformats.org/officeDocument/2006/relationships/image" Target="../media/image18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21.bin"/><Relationship Id="rId3" Type="http://schemas.openxmlformats.org/officeDocument/2006/relationships/image" Target="../media/image16.jpeg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18.bin"/><Relationship Id="rId17" Type="http://schemas.openxmlformats.org/officeDocument/2006/relationships/image" Target="../media/image27.wmf"/><Relationship Id="rId2" Type="http://schemas.openxmlformats.org/officeDocument/2006/relationships/notesSlide" Target="../notesSlides/notesSlide7.xml"/><Relationship Id="rId16" Type="http://schemas.openxmlformats.org/officeDocument/2006/relationships/oleObject" Target="../embeddings/oleObject2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17.bin"/><Relationship Id="rId19" Type="http://schemas.openxmlformats.org/officeDocument/2006/relationships/image" Target="../media/image19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CB840B1B-3CBE-7A55-D4F3-743FF35A694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19138" y="1196975"/>
            <a:ext cx="10361612" cy="1828800"/>
          </a:xfrm>
        </p:spPr>
        <p:txBody>
          <a:bodyPr/>
          <a:lstStyle/>
          <a:p>
            <a:pPr eaLnBrk="1" hangingPunct="1"/>
            <a:r>
              <a:rPr lang="zh-CN" altLang="en-US" sz="7200" b="1">
                <a:solidFill>
                  <a:srgbClr val="3333CC"/>
                </a:solidFill>
                <a:ea typeface="华文彩云" panose="02010800040101010101" pitchFamily="2" charset="-122"/>
              </a:rPr>
              <a:t>第二章  </a:t>
            </a:r>
            <a:endParaRPr lang="en-US" altLang="zh-CN" sz="7200" b="1">
              <a:solidFill>
                <a:srgbClr val="3333CC"/>
              </a:solidFill>
              <a:ea typeface="华文彩云" panose="02010800040101010101" pitchFamily="2" charset="-122"/>
            </a:endParaRPr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AEFB6D0B-B0F3-0142-0993-13EE1D1A253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814388" y="2997200"/>
            <a:ext cx="10895012" cy="2592388"/>
          </a:xfrm>
        </p:spPr>
        <p:txBody>
          <a:bodyPr/>
          <a:lstStyle/>
          <a:p>
            <a:pPr eaLnBrk="1" hangingPunct="1">
              <a:lnSpc>
                <a:spcPct val="120000"/>
              </a:lnSpc>
              <a:defRPr/>
            </a:pPr>
            <a:r>
              <a:rPr lang="zh-CN" altLang="en-US" sz="5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彩云" pitchFamily="2" charset="-122"/>
              </a:rPr>
              <a:t>热力学第一定律        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sz="36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华文彩云" pitchFamily="2" charset="-122"/>
              </a:rPr>
              <a:t>The First Law of Thermodynamics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93" name="Text Box 9">
            <a:extLst>
              <a:ext uri="{FF2B5EF4-FFF2-40B4-BE49-F238E27FC236}">
                <a16:creationId xmlns:a16="http://schemas.microsoft.com/office/drawing/2014/main" id="{FB04631B-4E55-1968-BB07-EFDA9D459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1341438"/>
            <a:ext cx="4895850" cy="5357812"/>
          </a:xfrm>
          <a:prstGeom prst="rect">
            <a:avLst/>
          </a:prstGeom>
          <a:solidFill>
            <a:schemeClr val="bg1"/>
          </a:solidFill>
          <a:ln w="38100">
            <a:solidFill>
              <a:srgbClr val="3333CC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altLang="zh-CN"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endParaRPr lang="en-US" altLang="zh-CN"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endParaRPr lang="en-US" altLang="zh-CN"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endParaRPr lang="en-US" altLang="zh-CN"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endParaRPr lang="en-US" altLang="zh-CN"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endParaRPr lang="en-US" altLang="zh-CN"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endParaRPr lang="en-US" altLang="zh-CN"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endParaRPr lang="en-US" altLang="zh-CN"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endParaRPr lang="en-US" altLang="zh-CN"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endParaRPr lang="en-US" altLang="zh-CN"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endParaRPr lang="en-US" altLang="zh-CN"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endParaRPr lang="en-US" altLang="zh-CN">
              <a:ea typeface="宋体" pitchFamily="2" charset="-122"/>
            </a:endParaRPr>
          </a:p>
          <a:p>
            <a:pPr>
              <a:spcBef>
                <a:spcPct val="50000"/>
              </a:spcBef>
              <a:defRPr/>
            </a:pPr>
            <a:endParaRPr lang="en-US" altLang="zh-CN">
              <a:ea typeface="宋体" pitchFamily="2" charset="-122"/>
            </a:endParaRPr>
          </a:p>
        </p:txBody>
      </p:sp>
      <p:pic>
        <p:nvPicPr>
          <p:cNvPr id="246787" name="Picture 3" descr="cen84959_05037">
            <a:extLst>
              <a:ext uri="{FF2B5EF4-FFF2-40B4-BE49-F238E27FC236}">
                <a16:creationId xmlns:a16="http://schemas.microsoft.com/office/drawing/2014/main" id="{1D737F2D-D174-221C-A411-6AA5B9FC5E6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189663" y="1341438"/>
            <a:ext cx="5500687" cy="5184775"/>
          </a:xfrm>
          <a:ln w="38100">
            <a:solidFill>
              <a:srgbClr val="3333CC"/>
            </a:solidFill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  <p:sp>
        <p:nvSpPr>
          <p:cNvPr id="20484" name="Rectangle 6">
            <a:extLst>
              <a:ext uri="{FF2B5EF4-FFF2-40B4-BE49-F238E27FC236}">
                <a16:creationId xmlns:a16="http://schemas.microsoft.com/office/drawing/2014/main" id="{C8F2C2B7-DA2A-72E2-5D25-82F574571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1089501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kumimoji="1" lang="en-US" altLang="zh-CN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2-6  </a:t>
            </a:r>
            <a:r>
              <a:rPr kumimoji="1"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稳定流动能量方程</a:t>
            </a:r>
            <a:endParaRPr kumimoji="1" lang="zh-CN" altLang="en-US" sz="440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485" name="Picture 7" descr="旋转轴3">
            <a:extLst>
              <a:ext uri="{FF2B5EF4-FFF2-40B4-BE49-F238E27FC236}">
                <a16:creationId xmlns:a16="http://schemas.microsoft.com/office/drawing/2014/main" id="{E709A863-79F9-3F70-9527-2058F0FE8C0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1773238"/>
            <a:ext cx="4894262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>
            <a:extLst>
              <a:ext uri="{FF2B5EF4-FFF2-40B4-BE49-F238E27FC236}">
                <a16:creationId xmlns:a16="http://schemas.microsoft.com/office/drawing/2014/main" id="{92F5E274-A0D7-221C-196C-30301B55A7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971213" cy="1143000"/>
          </a:xfrm>
        </p:spPr>
        <p:txBody>
          <a:bodyPr/>
          <a:lstStyle/>
          <a:p>
            <a:pPr algn="l" eaLnBrk="1" hangingPunct="1"/>
            <a:r>
              <a:rPr kumimoji="1" lang="en-US" altLang="zh-CN" sz="4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2-6 </a:t>
            </a:r>
            <a:r>
              <a:rPr kumimoji="1" lang="zh-CN" altLang="en-US" sz="4000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稳定流动能量方程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9153ECF1-622F-F0B8-E195-6563AF154D0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23888" y="1125538"/>
            <a:ext cx="11134725" cy="2447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b="1">
                <a:solidFill>
                  <a:srgbClr val="840000"/>
                </a:solidFill>
                <a:ea typeface="黑体" panose="02010609060101010101" pitchFamily="49" charset="-122"/>
              </a:rPr>
              <a:t>一、稳定流动及实现条件</a:t>
            </a:r>
            <a:r>
              <a:rPr lang="en-US" altLang="zh-CN" sz="2800" b="1">
                <a:solidFill>
                  <a:srgbClr val="84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(Steady-Flow Processes)</a:t>
            </a:r>
            <a:endParaRPr kumimoji="1" lang="en-US" altLang="zh-CN" sz="2800" b="1">
              <a:solidFill>
                <a:srgbClr val="99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定义：</a:t>
            </a: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系统内各点参数（包括热力参数和流速）  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zh-CN" altLang="en-US" sz="2800" b="1">
                <a:latin typeface="楷体_GB2312" pitchFamily="49" charset="-122"/>
                <a:ea typeface="楷体_GB2312" pitchFamily="49" charset="-122"/>
              </a:rPr>
              <a:t>         不随时间变化的流动。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</a:t>
            </a:r>
            <a:r>
              <a:rPr lang="zh-CN" altLang="en-US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实现条件：</a:t>
            </a:r>
          </a:p>
        </p:txBody>
      </p:sp>
      <p:sp>
        <p:nvSpPr>
          <p:cNvPr id="77831" name="Text Box 7">
            <a:extLst>
              <a:ext uri="{FF2B5EF4-FFF2-40B4-BE49-F238E27FC236}">
                <a16:creationId xmlns:a16="http://schemas.microsoft.com/office/drawing/2014/main" id="{8715A4DB-E41A-FC0C-BF6F-9FF6A6210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949950"/>
            <a:ext cx="5711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SzPct val="150000"/>
              <a:buFontTx/>
              <a:buBlip>
                <a:blip r:embed="rId3"/>
              </a:buBlip>
            </a:pPr>
            <a:r>
              <a:rPr lang="zh-CN" altLang="en-US" sz="240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40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3</a:t>
            </a:r>
            <a:r>
              <a:rPr lang="zh-CN" altLang="en-US" sz="240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）进出口的状态参数不随时间变化</a:t>
            </a:r>
            <a:r>
              <a:rPr lang="en-US" altLang="zh-CN" sz="240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77832" name="Text Box 8">
            <a:extLst>
              <a:ext uri="{FF2B5EF4-FFF2-40B4-BE49-F238E27FC236}">
                <a16:creationId xmlns:a16="http://schemas.microsoft.com/office/drawing/2014/main" id="{71544553-D6F2-EB3B-6FD1-13C69A338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3500438"/>
            <a:ext cx="5405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SzPct val="150000"/>
              <a:buFontTx/>
              <a:buBlip>
                <a:blip r:embed="rId3"/>
              </a:buBlip>
            </a:pPr>
            <a:r>
              <a:rPr lang="zh-CN" altLang="en-US" sz="240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40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1</a:t>
            </a:r>
            <a:r>
              <a:rPr lang="zh-CN" altLang="en-US" sz="240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）物质的相互作用不随时间变化</a:t>
            </a:r>
            <a:r>
              <a:rPr lang="en-US" altLang="zh-CN" sz="240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.</a:t>
            </a:r>
          </a:p>
        </p:txBody>
      </p:sp>
      <p:sp>
        <p:nvSpPr>
          <p:cNvPr id="77833" name="Text Box 9">
            <a:extLst>
              <a:ext uri="{FF2B5EF4-FFF2-40B4-BE49-F238E27FC236}">
                <a16:creationId xmlns:a16="http://schemas.microsoft.com/office/drawing/2014/main" id="{6D3FCE2D-CC0E-76C7-0D96-F89ECAB67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3738" y="4508500"/>
            <a:ext cx="5403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SzPct val="150000"/>
              <a:buFontTx/>
              <a:buBlip>
                <a:blip r:embed="rId3"/>
              </a:buBlip>
            </a:pPr>
            <a:r>
              <a:rPr lang="zh-CN" altLang="en-US" sz="240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（</a:t>
            </a:r>
            <a:r>
              <a:rPr lang="en-US" altLang="zh-CN" sz="240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40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）能量的相互作用不随时间变化</a:t>
            </a:r>
            <a:r>
              <a:rPr lang="en-US" altLang="zh-CN" sz="2400" b="0">
                <a:solidFill>
                  <a:srgbClr val="3333CC"/>
                </a:solidFill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.</a:t>
            </a:r>
          </a:p>
        </p:txBody>
      </p:sp>
      <p:graphicFrame>
        <p:nvGraphicFramePr>
          <p:cNvPr id="77835" name="Object 11">
            <a:extLst>
              <a:ext uri="{FF2B5EF4-FFF2-40B4-BE49-F238E27FC236}">
                <a16:creationId xmlns:a16="http://schemas.microsoft.com/office/drawing/2014/main" id="{B4CF45F4-BFA5-DA96-13FB-A4E7036DEE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3933825"/>
          <a:ext cx="2159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79280" imgH="228600" progId="Equation.DSMT4">
                  <p:embed/>
                </p:oleObj>
              </mc:Choice>
              <mc:Fallback>
                <p:oleObj name="Equation" r:id="rId4" imgW="107928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933825"/>
                        <a:ext cx="2159000" cy="4572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CC99"/>
                          </a:gs>
                          <a:gs pos="50000">
                            <a:srgbClr val="CCFFFF"/>
                          </a:gs>
                          <a:gs pos="100000">
                            <a:srgbClr val="00CC99"/>
                          </a:gs>
                        </a:gsLst>
                        <a:lin ang="2700000" scaled="1"/>
                      </a:gradFill>
                      <a:ln w="25400" algn="ctr">
                        <a:pattFill prst="solidDmnd">
                          <a:fgClr>
                            <a:schemeClr val="accent1"/>
                          </a:fgClr>
                          <a:bgClr>
                            <a:srgbClr val="CCFFFF"/>
                          </a:bgClr>
                        </a:pattFill>
                        <a:miter lim="800000"/>
                        <a:headEnd/>
                        <a:tailEnd/>
                      </a:ln>
                      <a:effectLst>
                        <a:outerShdw dist="63500" dir="3187806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6" name="Object 12">
            <a:extLst>
              <a:ext uri="{FF2B5EF4-FFF2-40B4-BE49-F238E27FC236}">
                <a16:creationId xmlns:a16="http://schemas.microsoft.com/office/drawing/2014/main" id="{FFBE1A8D-F53B-6E89-886A-FE95F48B2C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97400" y="5157788"/>
          <a:ext cx="2514600" cy="677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60160" imgH="393480" progId="Equation.DSMT4">
                  <p:embed/>
                </p:oleObj>
              </mc:Choice>
              <mc:Fallback>
                <p:oleObj name="Equation" r:id="rId6" imgW="1460160" imgH="393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5157788"/>
                        <a:ext cx="2514600" cy="677862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CC99"/>
                          </a:gs>
                          <a:gs pos="50000">
                            <a:srgbClr val="CCFFFF"/>
                          </a:gs>
                          <a:gs pos="100000">
                            <a:srgbClr val="00CC99"/>
                          </a:gs>
                        </a:gsLst>
                        <a:lin ang="2700000" scaled="1"/>
                      </a:gradFill>
                      <a:ln w="25400" algn="ctr">
                        <a:pattFill prst="solidDmnd">
                          <a:fgClr>
                            <a:schemeClr val="accent1"/>
                          </a:fgClr>
                          <a:bgClr>
                            <a:srgbClr val="CCFFFF"/>
                          </a:bgClr>
                        </a:pattFill>
                        <a:miter lim="800000"/>
                        <a:headEnd/>
                        <a:tailEnd/>
                      </a:ln>
                      <a:effectLst>
                        <a:outerShdw dist="63500" dir="3187806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7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77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77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  <p:bldP spid="77831" grpId="0"/>
      <p:bldP spid="77832" grpId="0"/>
      <p:bldP spid="778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14A52014-0A51-7C00-9BE0-CFB0FCB9B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3100" y="981075"/>
            <a:ext cx="4078288" cy="8636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</a:pPr>
            <a:r>
              <a:rPr lang="zh-CN" altLang="en-US" sz="3200" b="1">
                <a:solidFill>
                  <a:srgbClr val="840000"/>
                </a:solidFill>
                <a:ea typeface="黑体" panose="02010609060101010101" pitchFamily="49" charset="-122"/>
              </a:rPr>
              <a:t>二、能量方程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6D22D1F6-E45C-8517-38A6-746A21170E9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23888" y="2060575"/>
            <a:ext cx="5384800" cy="23050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b="1">
                <a:solidFill>
                  <a:srgbClr val="FF0000"/>
                </a:solidFill>
                <a:ea typeface="隶书" panose="02010509060101010101" pitchFamily="49" charset="-122"/>
              </a:rPr>
              <a:t>已知：</a:t>
            </a:r>
            <a:r>
              <a:rPr lang="zh-CN" altLang="en-US" sz="2800" b="1">
                <a:ea typeface="楷体_GB2312" pitchFamily="49" charset="-122"/>
              </a:rPr>
              <a:t>进口</a:t>
            </a:r>
            <a:r>
              <a:rPr lang="zh-CN" altLang="en-US" sz="2800" b="1"/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 i="1">
                <a:latin typeface="Times New Roman" panose="02020603050405020304" pitchFamily="18" charset="0"/>
              </a:rPr>
              <a:t> , T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 i="1">
                <a:latin typeface="Times New Roman" panose="02020603050405020304" pitchFamily="18" charset="0"/>
              </a:rPr>
              <a:t> , v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 i="1"/>
              <a:t>   </a:t>
            </a:r>
          </a:p>
          <a:p>
            <a:pPr eaLnBrk="1" hangingPunct="1">
              <a:buFontTx/>
              <a:buNone/>
            </a:pPr>
            <a:r>
              <a:rPr lang="en-US" altLang="zh-CN" sz="2800" b="1" i="1"/>
              <a:t>                    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f1, </a:t>
            </a:r>
            <a:r>
              <a:rPr lang="en-US" altLang="zh-CN" sz="2800" b="1" i="1">
                <a:latin typeface="Times New Roman" panose="02020603050405020304" pitchFamily="18" charset="0"/>
              </a:rPr>
              <a:t> z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  <a:r>
              <a:rPr lang="en-US" altLang="zh-CN" sz="2800" b="1" i="1">
                <a:latin typeface="Times New Roman" panose="02020603050405020304" pitchFamily="18" charset="0"/>
              </a:rPr>
              <a:t> , q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buFontTx/>
              <a:buNone/>
            </a:pPr>
            <a:r>
              <a:rPr lang="en-US" altLang="zh-CN" sz="2800" b="1" i="1"/>
              <a:t>            </a:t>
            </a:r>
            <a:r>
              <a:rPr lang="zh-CN" altLang="en-US" sz="2800" b="1">
                <a:ea typeface="楷体_GB2312" pitchFamily="49" charset="-122"/>
              </a:rPr>
              <a:t>出口</a:t>
            </a:r>
            <a:r>
              <a:rPr lang="zh-CN" altLang="en-US" sz="2800" b="1" i="1"/>
              <a:t> </a:t>
            </a:r>
            <a:r>
              <a:rPr lang="en-US" altLang="zh-CN" sz="2800" b="1" i="1">
                <a:latin typeface="Times New Roman" panose="02020603050405020304" pitchFamily="18" charset="0"/>
              </a:rPr>
              <a:t>p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 i="1">
                <a:latin typeface="Times New Roman" panose="02020603050405020304" pitchFamily="18" charset="0"/>
              </a:rPr>
              <a:t> , T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 i="1">
                <a:latin typeface="Times New Roman" panose="02020603050405020304" pitchFamily="18" charset="0"/>
              </a:rPr>
              <a:t> ,v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800" b="1" i="1"/>
              <a:t>                    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f2</a:t>
            </a:r>
            <a:r>
              <a:rPr lang="en-US" altLang="zh-CN" sz="2800" b="1" i="1">
                <a:latin typeface="Times New Roman" panose="02020603050405020304" pitchFamily="18" charset="0"/>
              </a:rPr>
              <a:t> , z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 ,</a:t>
            </a:r>
            <a:r>
              <a:rPr lang="en-US" altLang="zh-CN" sz="2800" b="1" i="1">
                <a:latin typeface="Times New Roman" panose="02020603050405020304" pitchFamily="18" charset="0"/>
              </a:rPr>
              <a:t> q</a:t>
            </a:r>
            <a:r>
              <a:rPr lang="en-US" altLang="zh-CN" sz="2800" b="1" i="1" baseline="-25000">
                <a:latin typeface="Times New Roman" panose="02020603050405020304" pitchFamily="18" charset="0"/>
              </a:rPr>
              <a:t>m</a:t>
            </a:r>
            <a:r>
              <a:rPr lang="en-US" altLang="zh-CN" sz="2800" b="1" baseline="-25000">
                <a:latin typeface="Times New Roman" panose="02020603050405020304" pitchFamily="18" charset="0"/>
              </a:rPr>
              <a:t>2</a:t>
            </a:r>
            <a:endParaRPr lang="en-US" altLang="zh-CN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174" name="Rectangle 8">
            <a:extLst>
              <a:ext uri="{FF2B5EF4-FFF2-40B4-BE49-F238E27FC236}">
                <a16:creationId xmlns:a16="http://schemas.microsoft.com/office/drawing/2014/main" id="{8CD49337-B08B-EC55-A9BF-09AE6650E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1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kumimoji="1" lang="en-US" altLang="zh-CN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2-6 </a:t>
            </a:r>
            <a:r>
              <a:rPr kumimoji="1"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稳定流动能量方程</a:t>
            </a:r>
          </a:p>
        </p:txBody>
      </p:sp>
      <p:grpSp>
        <p:nvGrpSpPr>
          <p:cNvPr id="7175" name="Group 24">
            <a:extLst>
              <a:ext uri="{FF2B5EF4-FFF2-40B4-BE49-F238E27FC236}">
                <a16:creationId xmlns:a16="http://schemas.microsoft.com/office/drawing/2014/main" id="{F1216B0A-E9F6-E944-1E77-ECA9383A6B8D}"/>
              </a:ext>
            </a:extLst>
          </p:cNvPr>
          <p:cNvGrpSpPr>
            <a:grpSpLocks/>
          </p:cNvGrpSpPr>
          <p:nvPr/>
        </p:nvGrpSpPr>
        <p:grpSpPr bwMode="auto">
          <a:xfrm>
            <a:off x="6288088" y="1484313"/>
            <a:ext cx="5662612" cy="4079875"/>
            <a:chOff x="2971" y="935"/>
            <a:chExt cx="2676" cy="2570"/>
          </a:xfrm>
        </p:grpSpPr>
        <p:grpSp>
          <p:nvGrpSpPr>
            <p:cNvPr id="7177" name="Group 13">
              <a:extLst>
                <a:ext uri="{FF2B5EF4-FFF2-40B4-BE49-F238E27FC236}">
                  <a16:creationId xmlns:a16="http://schemas.microsoft.com/office/drawing/2014/main" id="{477CB69E-363B-4DA7-2101-2A356C0DC1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1" y="935"/>
              <a:ext cx="2676" cy="2570"/>
              <a:chOff x="2971" y="935"/>
              <a:chExt cx="2676" cy="2570"/>
            </a:xfrm>
          </p:grpSpPr>
          <p:graphicFrame>
            <p:nvGraphicFramePr>
              <p:cNvPr id="7170" name="Object 7">
                <a:extLst>
                  <a:ext uri="{FF2B5EF4-FFF2-40B4-BE49-F238E27FC236}">
                    <a16:creationId xmlns:a16="http://schemas.microsoft.com/office/drawing/2014/main" id="{C70E1D53-F426-22AA-0747-020C256C6CE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71" y="935"/>
              <a:ext cx="2676" cy="25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Visio" r:id="rId3" imgW="3535985" imgH="3335122" progId="Visio.Drawing.6">
                      <p:embed/>
                    </p:oleObj>
                  </mc:Choice>
                  <mc:Fallback>
                    <p:oleObj name="Visio" r:id="rId3" imgW="3535985" imgH="3335122" progId="Visio.Drawing.6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1" y="935"/>
                            <a:ext cx="2676" cy="25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71" name="Object 12">
                <a:extLst>
                  <a:ext uri="{FF2B5EF4-FFF2-40B4-BE49-F238E27FC236}">
                    <a16:creationId xmlns:a16="http://schemas.microsoft.com/office/drawing/2014/main" id="{19B4142E-A575-24C4-3BF5-8466FB9275F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68" y="3203"/>
              <a:ext cx="388" cy="3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279360" imgH="228600" progId="Equation.DSMT4">
                      <p:embed/>
                    </p:oleObj>
                  </mc:Choice>
                  <mc:Fallback>
                    <p:oleObj name="Equation" r:id="rId5" imgW="279360" imgH="22860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68" y="3203"/>
                            <a:ext cx="388" cy="302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178" name="Text Box 22">
              <a:extLst>
                <a:ext uri="{FF2B5EF4-FFF2-40B4-BE49-F238E27FC236}">
                  <a16:creationId xmlns:a16="http://schemas.microsoft.com/office/drawing/2014/main" id="{837A7CF2-408D-3CBC-0091-DE13E31A7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" y="2251"/>
              <a:ext cx="182" cy="2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7179" name="Text Box 23">
              <a:extLst>
                <a:ext uri="{FF2B5EF4-FFF2-40B4-BE49-F238E27FC236}">
                  <a16:creationId xmlns:a16="http://schemas.microsoft.com/office/drawing/2014/main" id="{041A63C4-73AF-74B8-1417-8EC204D935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1" y="2251"/>
              <a:ext cx="182" cy="23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lang="zh-CN" altLang="zh-CN">
                <a:ea typeface="宋体" panose="02010600030101010101" pitchFamily="2" charset="-122"/>
              </a:endParaRPr>
            </a:p>
          </p:txBody>
        </p:sp>
      </p:grpSp>
      <p:sp>
        <p:nvSpPr>
          <p:cNvPr id="78873" name="Rectangle 25">
            <a:extLst>
              <a:ext uri="{FF2B5EF4-FFF2-40B4-BE49-F238E27FC236}">
                <a16:creationId xmlns:a16="http://schemas.microsoft.com/office/drawing/2014/main" id="{217D72B3-3967-69AC-870A-A2F62F40E4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3313" y="4292600"/>
            <a:ext cx="5383212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由于是稳定流动，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i="1">
                <a:latin typeface="Arial" panose="020B0604020202020204" pitchFamily="34" charset="0"/>
                <a:ea typeface="宋体" panose="02010600030101010101" pitchFamily="2" charset="-122"/>
              </a:rPr>
              <a:t>             </a:t>
            </a:r>
            <a:r>
              <a:rPr lang="en-US" altLang="zh-CN" sz="2800" i="1">
                <a:ea typeface="宋体" panose="02010600030101010101" pitchFamily="2" charset="-122"/>
              </a:rPr>
              <a:t>q</a:t>
            </a:r>
            <a:r>
              <a:rPr lang="en-US" altLang="zh-CN" sz="2800" i="1" baseline="-25000">
                <a:ea typeface="宋体" panose="02010600030101010101" pitchFamily="2" charset="-122"/>
              </a:rPr>
              <a:t>m</a:t>
            </a:r>
            <a:r>
              <a:rPr lang="en-US" altLang="zh-CN" sz="2800" baseline="-25000">
                <a:ea typeface="宋体" panose="02010600030101010101" pitchFamily="2" charset="-122"/>
              </a:rPr>
              <a:t>1</a:t>
            </a:r>
            <a:r>
              <a:rPr lang="en-US" altLang="zh-CN" sz="2800" i="1">
                <a:ea typeface="宋体" panose="02010600030101010101" pitchFamily="2" charset="-122"/>
              </a:rPr>
              <a:t>=q</a:t>
            </a:r>
            <a:r>
              <a:rPr lang="en-US" altLang="zh-CN" sz="2800" i="1" baseline="-25000">
                <a:ea typeface="宋体" panose="02010600030101010101" pitchFamily="2" charset="-122"/>
              </a:rPr>
              <a:t>m</a:t>
            </a:r>
            <a:r>
              <a:rPr lang="en-US" altLang="zh-CN" sz="2800" baseline="-25000">
                <a:ea typeface="宋体" panose="02010600030101010101" pitchFamily="2" charset="-122"/>
              </a:rPr>
              <a:t>2</a:t>
            </a:r>
            <a:r>
              <a:rPr lang="en-US" altLang="zh-CN" sz="2800" i="1">
                <a:ea typeface="宋体" panose="02010600030101010101" pitchFamily="2" charset="-122"/>
              </a:rPr>
              <a:t>=q</a:t>
            </a:r>
            <a:r>
              <a:rPr lang="en-US" altLang="zh-CN" sz="2800" i="1" baseline="-25000">
                <a:ea typeface="宋体" panose="02010600030101010101" pitchFamily="2" charset="-122"/>
              </a:rPr>
              <a:t>m</a:t>
            </a:r>
          </a:p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r>
              <a:rPr lang="en-US" altLang="zh-CN" sz="2800">
                <a:ea typeface="楷体_GB2312" pitchFamily="49" charset="-122"/>
              </a:rPr>
              <a:t>              </a:t>
            </a:r>
            <a:r>
              <a:rPr lang="en-US" altLang="zh-CN" sz="2800"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800" i="1">
                <a:ea typeface="楷体_GB2312" pitchFamily="49" charset="-122"/>
                <a:sym typeface="Symbol" panose="05050102010706020507" pitchFamily="18" charset="2"/>
              </a:rPr>
              <a:t>E</a:t>
            </a:r>
            <a:r>
              <a:rPr lang="en-US" altLang="zh-CN" sz="2800" baseline="-25000">
                <a:ea typeface="楷体_GB2312" pitchFamily="49" charset="-122"/>
                <a:sym typeface="Symbol" panose="05050102010706020507" pitchFamily="18" charset="2"/>
              </a:rPr>
              <a:t>CV</a:t>
            </a:r>
            <a:r>
              <a:rPr lang="en-US" altLang="zh-CN" sz="2800">
                <a:ea typeface="楷体_GB2312" pitchFamily="49" charset="-122"/>
                <a:sym typeface="Symbol" panose="05050102010706020507" pitchFamily="18" charset="2"/>
              </a:rPr>
              <a:t>=0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zh-CN" sz="240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8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  <p:bldP spid="7887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6" name="Object 4">
            <a:extLst>
              <a:ext uri="{FF2B5EF4-FFF2-40B4-BE49-F238E27FC236}">
                <a16:creationId xmlns:a16="http://schemas.microsoft.com/office/drawing/2014/main" id="{BCE74757-7136-E550-B5F8-9D754C48A5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6125" y="1125538"/>
          <a:ext cx="44037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11200" imgH="634680" progId="Equation.DSMT4">
                  <p:embed/>
                </p:oleObj>
              </mc:Choice>
              <mc:Fallback>
                <p:oleObj name="Equation" r:id="rId3" imgW="2311200" imgH="6346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1125538"/>
                        <a:ext cx="4403725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7" name="Object 5">
            <a:extLst>
              <a:ext uri="{FF2B5EF4-FFF2-40B4-BE49-F238E27FC236}">
                <a16:creationId xmlns:a16="http://schemas.microsoft.com/office/drawing/2014/main" id="{91AB6122-AE57-1906-596E-01FD9B5603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6125" y="2565400"/>
          <a:ext cx="4613275" cy="1233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374560" imgH="634680" progId="Equation.DSMT4">
                  <p:embed/>
                </p:oleObj>
              </mc:Choice>
              <mc:Fallback>
                <p:oleObj name="Equation" r:id="rId5" imgW="2374560" imgH="6346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2565400"/>
                        <a:ext cx="4613275" cy="1233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8" name="Object 6">
            <a:extLst>
              <a:ext uri="{FF2B5EF4-FFF2-40B4-BE49-F238E27FC236}">
                <a16:creationId xmlns:a16="http://schemas.microsoft.com/office/drawing/2014/main" id="{8B01B086-6E2F-C911-7CFD-E79C5F16B8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4325" y="3933825"/>
          <a:ext cx="69977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225600" imgH="393480" progId="Equation.DSMT4">
                  <p:embed/>
                </p:oleObj>
              </mc:Choice>
              <mc:Fallback>
                <p:oleObj name="Equation" r:id="rId7" imgW="322560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25" y="3933825"/>
                        <a:ext cx="69977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Rectangle 19">
            <a:extLst>
              <a:ext uri="{FF2B5EF4-FFF2-40B4-BE49-F238E27FC236}">
                <a16:creationId xmlns:a16="http://schemas.microsoft.com/office/drawing/2014/main" id="{92A82061-083F-2C2D-D8FC-E8CABD78F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971213" cy="1143000"/>
          </a:xfrm>
          <a:noFill/>
        </p:spPr>
        <p:txBody>
          <a:bodyPr/>
          <a:lstStyle/>
          <a:p>
            <a:pPr algn="l" eaLnBrk="1" hangingPunct="1"/>
            <a:r>
              <a:rPr kumimoji="1" lang="en-US" altLang="zh-CN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2-6 </a:t>
            </a:r>
            <a:r>
              <a:rPr kumimoji="1" lang="zh-CN" altLang="en-US" b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稳定流动能量方程</a:t>
            </a:r>
          </a:p>
        </p:txBody>
      </p:sp>
      <p:graphicFrame>
        <p:nvGraphicFramePr>
          <p:cNvPr id="79899" name="Object 27">
            <a:extLst>
              <a:ext uri="{FF2B5EF4-FFF2-40B4-BE49-F238E27FC236}">
                <a16:creationId xmlns:a16="http://schemas.microsoft.com/office/drawing/2014/main" id="{948157C6-BE9D-9856-FECC-29466197A6D9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2857500" y="5734050"/>
          <a:ext cx="30210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87240" imgH="393480" progId="Equation.DSMT4">
                  <p:embed/>
                </p:oleObj>
              </mc:Choice>
              <mc:Fallback>
                <p:oleObj name="Equation" r:id="rId9" imgW="1587240" imgH="39348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734050"/>
                        <a:ext cx="3021013" cy="7493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CC99"/>
                          </a:gs>
                          <a:gs pos="50000">
                            <a:srgbClr val="CCFFFF"/>
                          </a:gs>
                          <a:gs pos="100000">
                            <a:srgbClr val="00CC99"/>
                          </a:gs>
                        </a:gsLst>
                        <a:lin ang="2700000" scaled="1"/>
                      </a:gradFill>
                      <a:ln w="25400" algn="ctr">
                        <a:pattFill prst="solidDmnd">
                          <a:fgClr>
                            <a:schemeClr val="accent1"/>
                          </a:fgClr>
                          <a:bgClr>
                            <a:srgbClr val="CCFFFF"/>
                          </a:bgClr>
                        </a:pattFill>
                        <a:miter lim="800000"/>
                        <a:headEnd/>
                        <a:tailEnd/>
                      </a:ln>
                      <a:effectLst>
                        <a:outerShdw dist="63500" dir="3187806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2" name="Object 10">
            <a:extLst>
              <a:ext uri="{FF2B5EF4-FFF2-40B4-BE49-F238E27FC236}">
                <a16:creationId xmlns:a16="http://schemas.microsoft.com/office/drawing/2014/main" id="{85105225-A9DE-3AD2-4EA6-3479A17BDF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1313" y="4868863"/>
          <a:ext cx="608806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806560" imgH="393480" progId="Equation.DSMT4">
                  <p:embed/>
                </p:oleObj>
              </mc:Choice>
              <mc:Fallback>
                <p:oleObj name="Equation" r:id="rId11" imgW="2806560" imgH="3934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1313" y="4868863"/>
                        <a:ext cx="6088062" cy="8540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2" name="AutoShape 20">
            <a:extLst>
              <a:ext uri="{FF2B5EF4-FFF2-40B4-BE49-F238E27FC236}">
                <a16:creationId xmlns:a16="http://schemas.microsoft.com/office/drawing/2014/main" id="{F3CF1EBC-94E5-F255-5A67-88E46F29E498}"/>
              </a:ext>
            </a:extLst>
          </p:cNvPr>
          <p:cNvSpPr>
            <a:spLocks/>
          </p:cNvSpPr>
          <p:nvPr/>
        </p:nvSpPr>
        <p:spPr bwMode="auto">
          <a:xfrm>
            <a:off x="2832100" y="1484313"/>
            <a:ext cx="95250" cy="792162"/>
          </a:xfrm>
          <a:prstGeom prst="leftBrace">
            <a:avLst>
              <a:gd name="adj1" fmla="val 69306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9893" name="AutoShape 21">
            <a:extLst>
              <a:ext uri="{FF2B5EF4-FFF2-40B4-BE49-F238E27FC236}">
                <a16:creationId xmlns:a16="http://schemas.microsoft.com/office/drawing/2014/main" id="{073E978C-D52A-2FA1-9664-7E79D9058792}"/>
              </a:ext>
            </a:extLst>
          </p:cNvPr>
          <p:cNvSpPr>
            <a:spLocks/>
          </p:cNvSpPr>
          <p:nvPr/>
        </p:nvSpPr>
        <p:spPr bwMode="auto">
          <a:xfrm>
            <a:off x="2832100" y="2852738"/>
            <a:ext cx="95250" cy="792162"/>
          </a:xfrm>
          <a:prstGeom prst="leftBrace">
            <a:avLst>
              <a:gd name="adj1" fmla="val 69306"/>
              <a:gd name="adj2" fmla="val 50000"/>
            </a:avLst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9894" name="Text Box 22">
            <a:extLst>
              <a:ext uri="{FF2B5EF4-FFF2-40B4-BE49-F238E27FC236}">
                <a16:creationId xmlns:a16="http://schemas.microsoft.com/office/drawing/2014/main" id="{A304309D-0323-0FD6-2875-89F7D1B6F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674813"/>
            <a:ext cx="2301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进入系统能量</a:t>
            </a:r>
          </a:p>
        </p:txBody>
      </p:sp>
      <p:sp>
        <p:nvSpPr>
          <p:cNvPr id="79895" name="Text Box 23">
            <a:extLst>
              <a:ext uri="{FF2B5EF4-FFF2-40B4-BE49-F238E27FC236}">
                <a16:creationId xmlns:a16="http://schemas.microsoft.com/office/drawing/2014/main" id="{47F9EC18-0924-E7A6-2427-4EB9437F9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3043238"/>
            <a:ext cx="2400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离开系统能量</a:t>
            </a:r>
          </a:p>
        </p:txBody>
      </p:sp>
      <p:sp>
        <p:nvSpPr>
          <p:cNvPr id="79896" name="Text Box 24">
            <a:extLst>
              <a:ext uri="{FF2B5EF4-FFF2-40B4-BE49-F238E27FC236}">
                <a16:creationId xmlns:a16="http://schemas.microsoft.com/office/drawing/2014/main" id="{7E462048-BD57-3D53-DFCE-3BB669A3E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4005263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400" b="0">
                <a:latin typeface="Arial" panose="020B0604020202020204" pitchFamily="34" charset="0"/>
                <a:ea typeface="黑体" panose="02010609060101010101" pitchFamily="49" charset="-122"/>
              </a:rPr>
              <a:t>于是有</a:t>
            </a:r>
          </a:p>
        </p:txBody>
      </p:sp>
      <p:sp>
        <p:nvSpPr>
          <p:cNvPr id="79902" name="Oval 30">
            <a:extLst>
              <a:ext uri="{FF2B5EF4-FFF2-40B4-BE49-F238E27FC236}">
                <a16:creationId xmlns:a16="http://schemas.microsoft.com/office/drawing/2014/main" id="{B0BE5099-5AED-A227-39A4-70C45081A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07525" y="4076700"/>
            <a:ext cx="647700" cy="6477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31">
            <a:extLst>
              <a:ext uri="{FF2B5EF4-FFF2-40B4-BE49-F238E27FC236}">
                <a16:creationId xmlns:a16="http://schemas.microsoft.com/office/drawing/2014/main" id="{D8AF60C3-6092-49A0-1118-BE81306D01FE}"/>
              </a:ext>
            </a:extLst>
          </p:cNvPr>
          <p:cNvGrpSpPr>
            <a:grpSpLocks/>
          </p:cNvGrpSpPr>
          <p:nvPr/>
        </p:nvGrpSpPr>
        <p:grpSpPr bwMode="auto">
          <a:xfrm>
            <a:off x="8615363" y="3141663"/>
            <a:ext cx="2255837" cy="1079500"/>
            <a:chOff x="4332" y="1797"/>
            <a:chExt cx="1066" cy="816"/>
          </a:xfrm>
        </p:grpSpPr>
        <p:sp>
          <p:nvSpPr>
            <p:cNvPr id="8216" name="AutoShape 32">
              <a:extLst>
                <a:ext uri="{FF2B5EF4-FFF2-40B4-BE49-F238E27FC236}">
                  <a16:creationId xmlns:a16="http://schemas.microsoft.com/office/drawing/2014/main" id="{AAA225B2-D5B9-5A39-2842-92C336063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797"/>
              <a:ext cx="1066" cy="816"/>
            </a:xfrm>
            <a:prstGeom prst="downArrowCallout">
              <a:avLst>
                <a:gd name="adj1" fmla="val 32659"/>
                <a:gd name="adj2" fmla="val 32659"/>
                <a:gd name="adj3" fmla="val 16667"/>
                <a:gd name="adj4" fmla="val 66667"/>
              </a:avLst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8201" name="Object 33">
              <a:extLst>
                <a:ext uri="{FF2B5EF4-FFF2-40B4-BE49-F238E27FC236}">
                  <a16:creationId xmlns:a16="http://schemas.microsoft.com/office/drawing/2014/main" id="{CF048588-438F-5558-651E-0881D34D1B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7" y="1888"/>
            <a:ext cx="952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685800" imgH="228600" progId="Equation.DSMT4">
                    <p:embed/>
                  </p:oleObj>
                </mc:Choice>
                <mc:Fallback>
                  <p:oleObj name="Equation" r:id="rId13" imgW="685800" imgH="2286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1888"/>
                          <a:ext cx="952" cy="363"/>
                        </a:xfrm>
                        <a:prstGeom prst="rect">
                          <a:avLst/>
                        </a:prstGeom>
                        <a:solidFill>
                          <a:srgbClr val="FFCC00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10" name="Group 41">
            <a:extLst>
              <a:ext uri="{FF2B5EF4-FFF2-40B4-BE49-F238E27FC236}">
                <a16:creationId xmlns:a16="http://schemas.microsoft.com/office/drawing/2014/main" id="{FBAA759F-C327-5ABA-36D7-2F4371E2BDD2}"/>
              </a:ext>
            </a:extLst>
          </p:cNvPr>
          <p:cNvGrpSpPr>
            <a:grpSpLocks/>
          </p:cNvGrpSpPr>
          <p:nvPr/>
        </p:nvGrpSpPr>
        <p:grpSpPr bwMode="auto">
          <a:xfrm>
            <a:off x="8878888" y="981075"/>
            <a:ext cx="3311525" cy="2376488"/>
            <a:chOff x="4195" y="618"/>
            <a:chExt cx="1565" cy="1497"/>
          </a:xfrm>
        </p:grpSpPr>
        <p:graphicFrame>
          <p:nvGraphicFramePr>
            <p:cNvPr id="8199" name="Object 34">
              <a:extLst>
                <a:ext uri="{FF2B5EF4-FFF2-40B4-BE49-F238E27FC236}">
                  <a16:creationId xmlns:a16="http://schemas.microsoft.com/office/drawing/2014/main" id="{680C4208-7D6F-0AD9-7759-2B8012A2EB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5" y="618"/>
            <a:ext cx="1565" cy="1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15" imgW="3535985" imgH="3335122" progId="Visio.Drawing.6">
                    <p:embed/>
                  </p:oleObj>
                </mc:Choice>
                <mc:Fallback>
                  <p:oleObj name="Visio" r:id="rId15" imgW="3535985" imgH="3335122" progId="Visio.Drawing.6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618"/>
                          <a:ext cx="1565" cy="14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0" name="Object 37">
              <a:extLst>
                <a:ext uri="{FF2B5EF4-FFF2-40B4-BE49-F238E27FC236}">
                  <a16:creationId xmlns:a16="http://schemas.microsoft.com/office/drawing/2014/main" id="{9B54E3BE-33B0-6EA9-C5BF-F9BD1FA748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12" y="1929"/>
            <a:ext cx="227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79360" imgH="228600" progId="Equation.DSMT4">
                    <p:embed/>
                  </p:oleObj>
                </mc:Choice>
                <mc:Fallback>
                  <p:oleObj name="Equation" r:id="rId17" imgW="279360" imgH="2286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1929"/>
                          <a:ext cx="227" cy="186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4" name="Text Box 39">
              <a:extLst>
                <a:ext uri="{FF2B5EF4-FFF2-40B4-BE49-F238E27FC236}">
                  <a16:creationId xmlns:a16="http://schemas.microsoft.com/office/drawing/2014/main" id="{A60903EA-F375-335D-9426-452541933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1" y="1398"/>
              <a:ext cx="116" cy="1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lnSpc>
                  <a:spcPct val="40000"/>
                </a:lnSpc>
                <a:spcBef>
                  <a:spcPct val="50000"/>
                </a:spcBef>
              </a:pPr>
              <a:endParaRPr lang="zh-CN" altLang="zh-CN">
                <a:ea typeface="宋体" panose="02010600030101010101" pitchFamily="2" charset="-122"/>
              </a:endParaRPr>
            </a:p>
          </p:txBody>
        </p:sp>
        <p:sp>
          <p:nvSpPr>
            <p:cNvPr id="8215" name="Text Box 40">
              <a:extLst>
                <a:ext uri="{FF2B5EF4-FFF2-40B4-BE49-F238E27FC236}">
                  <a16:creationId xmlns:a16="http://schemas.microsoft.com/office/drawing/2014/main" id="{B74B0A3C-7B92-29F0-1EE6-BA3F8286E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5" y="1398"/>
              <a:ext cx="116" cy="127"/>
            </a:xfrm>
            <a:prstGeom prst="rect">
              <a:avLst/>
            </a:prstGeom>
            <a:solidFill>
              <a:srgbClr val="CCFF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lnSpc>
                  <a:spcPct val="40000"/>
                </a:lnSpc>
                <a:spcBef>
                  <a:spcPct val="50000"/>
                </a:spcBef>
              </a:pPr>
              <a:endParaRPr lang="zh-CN" altLang="zh-CN"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45">
            <a:extLst>
              <a:ext uri="{FF2B5EF4-FFF2-40B4-BE49-F238E27FC236}">
                <a16:creationId xmlns:a16="http://schemas.microsoft.com/office/drawing/2014/main" id="{5ADFC0AD-9062-51FE-32F0-2FE0BBCE05AE}"/>
              </a:ext>
            </a:extLst>
          </p:cNvPr>
          <p:cNvGrpSpPr>
            <a:grpSpLocks/>
          </p:cNvGrpSpPr>
          <p:nvPr/>
        </p:nvGrpSpPr>
        <p:grpSpPr bwMode="auto">
          <a:xfrm>
            <a:off x="5519738" y="3933825"/>
            <a:ext cx="3530600" cy="936625"/>
            <a:chOff x="2744" y="2750"/>
            <a:chExt cx="2042" cy="408"/>
          </a:xfrm>
        </p:grpSpPr>
        <p:sp>
          <p:nvSpPr>
            <p:cNvPr id="8212" name="Line 42">
              <a:extLst>
                <a:ext uri="{FF2B5EF4-FFF2-40B4-BE49-F238E27FC236}">
                  <a16:creationId xmlns:a16="http://schemas.microsoft.com/office/drawing/2014/main" id="{885693F8-1D92-53C9-A05A-8D6732C6C2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4" y="2795"/>
              <a:ext cx="182" cy="36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43">
              <a:extLst>
                <a:ext uri="{FF2B5EF4-FFF2-40B4-BE49-F238E27FC236}">
                  <a16:creationId xmlns:a16="http://schemas.microsoft.com/office/drawing/2014/main" id="{F102A246-9DB3-3A2B-DB34-1C8ADC69B4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4" y="2750"/>
              <a:ext cx="182" cy="36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9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7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7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92" grpId="0" animBg="1"/>
      <p:bldP spid="79893" grpId="0" animBg="1"/>
      <p:bldP spid="79894" grpId="0"/>
      <p:bldP spid="79895" grpId="0"/>
      <p:bldP spid="79896" grpId="0"/>
      <p:bldP spid="7990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4762FE4-E15C-FF47-38AB-F676FCA491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68500" y="1052513"/>
            <a:ext cx="1919288" cy="792162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注意</a:t>
            </a:r>
            <a:r>
              <a:rPr lang="en-US" altLang="zh-CN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B0401B0E-87D2-834D-A75E-CF3FEE2C02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68488" y="1773238"/>
            <a:ext cx="10321925" cy="1584325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buSzPct val="150000"/>
              <a:buFontTx/>
              <a:buBlip>
                <a:blip r:embed="rId3"/>
              </a:buBlip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）适用于任何工质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理想或实际气体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，     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   任何过程（可逆或不可逆）</a:t>
            </a:r>
          </a:p>
          <a:p>
            <a:pPr algn="just" eaLnBrk="1" hangingPunct="1">
              <a:lnSpc>
                <a:spcPct val="120000"/>
              </a:lnSpc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       只要进出口是平衡态，不管系统内平衡与否。</a:t>
            </a:r>
          </a:p>
        </p:txBody>
      </p:sp>
      <p:sp>
        <p:nvSpPr>
          <p:cNvPr id="21508" name="Rectangle 4">
            <a:extLst>
              <a:ext uri="{FF2B5EF4-FFF2-40B4-BE49-F238E27FC236}">
                <a16:creationId xmlns:a16="http://schemas.microsoft.com/office/drawing/2014/main" id="{79F68180-87FF-E6F5-7EBE-C36989771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971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kumimoji="1" lang="en-US" altLang="zh-CN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2-6 </a:t>
            </a:r>
            <a:r>
              <a:rPr kumimoji="1" lang="zh-CN" altLang="en-US" sz="40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稳定流动能量方程</a:t>
            </a:r>
          </a:p>
        </p:txBody>
      </p:sp>
      <p:sp>
        <p:nvSpPr>
          <p:cNvPr id="80901" name="Text Box 5">
            <a:extLst>
              <a:ext uri="{FF2B5EF4-FFF2-40B4-BE49-F238E27FC236}">
                <a16:creationId xmlns:a16="http://schemas.microsoft.com/office/drawing/2014/main" id="{2CF7DE7D-97C8-21DB-6267-F414E6597D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3284538"/>
            <a:ext cx="768032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20000"/>
              </a:spcBef>
              <a:buSzPct val="150000"/>
              <a:buFontTx/>
              <a:buBlip>
                <a:blip r:embed="rId4"/>
              </a:buBlip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</a:t>
            </a:r>
            <a:r>
              <a:rPr lang="en-US" altLang="zh-CN" sz="2400" i="1">
                <a:ea typeface="楷体_GB2312" pitchFamily="49" charset="-122"/>
              </a:rPr>
              <a:t>q, w</a:t>
            </a:r>
            <a:r>
              <a:rPr lang="en-US" altLang="zh-CN" sz="2400" baseline="-25000">
                <a:ea typeface="楷体_GB2312" pitchFamily="49" charset="-122"/>
              </a:rPr>
              <a:t>s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是代数符号，注意正负号。</a:t>
            </a:r>
          </a:p>
        </p:txBody>
      </p:sp>
      <p:sp>
        <p:nvSpPr>
          <p:cNvPr id="80902" name="Text Box 6">
            <a:extLst>
              <a:ext uri="{FF2B5EF4-FFF2-40B4-BE49-F238E27FC236}">
                <a16:creationId xmlns:a16="http://schemas.microsoft.com/office/drawing/2014/main" id="{B7C99FDB-F49B-1F18-E398-2B7F5BA8D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1663" y="4005263"/>
            <a:ext cx="9840912" cy="96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buSzPct val="150000"/>
              <a:buFontTx/>
              <a:buBlip>
                <a:blip r:embed="rId5"/>
              </a:buBlip>
            </a:pPr>
            <a:r>
              <a:rPr lang="zh-CN" altLang="en-US" sz="2400">
                <a:ea typeface="楷体_GB2312" pitchFamily="49" charset="-122"/>
              </a:rPr>
              <a:t>（</a:t>
            </a:r>
            <a:r>
              <a:rPr lang="en-US" altLang="zh-CN" sz="2400">
                <a:ea typeface="楷体_GB2312" pitchFamily="49" charset="-122"/>
              </a:rPr>
              <a:t>3</a:t>
            </a:r>
            <a:r>
              <a:rPr lang="zh-CN" altLang="en-US" sz="2400">
                <a:ea typeface="楷体_GB2312" pitchFamily="49" charset="-122"/>
              </a:rPr>
              <a:t>）</a:t>
            </a:r>
            <a:r>
              <a:rPr lang="zh-CN" altLang="en-US" sz="2400" i="1"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400" i="1">
                <a:ea typeface="楷体_GB2312" pitchFamily="49" charset="-122"/>
                <a:sym typeface="Symbol" panose="05050102010706020507" pitchFamily="18" charset="2"/>
              </a:rPr>
              <a:t>u,  h,  c</a:t>
            </a:r>
            <a:r>
              <a:rPr lang="en-US" altLang="zh-CN" sz="2400" baseline="-25000">
                <a:ea typeface="楷体_GB2312" pitchFamily="49" charset="-122"/>
                <a:sym typeface="Symbol" panose="05050102010706020507" pitchFamily="18" charset="2"/>
              </a:rPr>
              <a:t>f</a:t>
            </a:r>
            <a:r>
              <a:rPr lang="en-US" altLang="zh-CN" sz="240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400">
                <a:ea typeface="楷体_GB2312" pitchFamily="49" charset="-122"/>
              </a:rPr>
              <a:t>等不是系统不同时刻的变化量，</a:t>
            </a:r>
          </a:p>
          <a:p>
            <a:pPr eaLnBrk="1" hangingPunct="1">
              <a:lnSpc>
                <a:spcPct val="120000"/>
              </a:lnSpc>
              <a:buSzPct val="150000"/>
            </a:pPr>
            <a:r>
              <a:rPr lang="zh-CN" altLang="en-US" sz="2400">
                <a:ea typeface="楷体_GB2312" pitchFamily="49" charset="-122"/>
              </a:rPr>
              <a:t>              是进出口参数差。</a:t>
            </a:r>
          </a:p>
        </p:txBody>
      </p:sp>
      <p:sp>
        <p:nvSpPr>
          <p:cNvPr id="80903" name="Text Box 7">
            <a:extLst>
              <a:ext uri="{FF2B5EF4-FFF2-40B4-BE49-F238E27FC236}">
                <a16:creationId xmlns:a16="http://schemas.microsoft.com/office/drawing/2014/main" id="{D4C4D0DF-7CAD-8A8A-7209-ADB672931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5013325"/>
            <a:ext cx="421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buSzPct val="150000"/>
              <a:buFontTx/>
              <a:buBlip>
                <a:blip r:embed="rId3"/>
              </a:buBlip>
            </a:pP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）注意单位。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8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  <p:bldP spid="80901" grpId="0"/>
      <p:bldP spid="80902" grpId="0"/>
      <p:bldP spid="8090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>
            <a:extLst>
              <a:ext uri="{FF2B5EF4-FFF2-40B4-BE49-F238E27FC236}">
                <a16:creationId xmlns:a16="http://schemas.microsoft.com/office/drawing/2014/main" id="{B2FC6DAA-C462-A7DD-20F7-6627255283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8" y="44450"/>
            <a:ext cx="10869612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84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三、能量方程的分析与讨论</a:t>
            </a:r>
          </a:p>
        </p:txBody>
      </p:sp>
      <p:graphicFrame>
        <p:nvGraphicFramePr>
          <p:cNvPr id="303107" name="Object 3">
            <a:extLst>
              <a:ext uri="{FF2B5EF4-FFF2-40B4-BE49-F238E27FC236}">
                <a16:creationId xmlns:a16="http://schemas.microsoft.com/office/drawing/2014/main" id="{AEBD1FFD-8A88-E108-437A-60485409C4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4925" y="3381375"/>
          <a:ext cx="949325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7160" imgH="139680" progId="Equation.DSMT4">
                  <p:embed/>
                </p:oleObj>
              </mc:Choice>
              <mc:Fallback>
                <p:oleObj name="Equation" r:id="rId3" imgW="317160" imgH="1396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3381375"/>
                        <a:ext cx="949325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08" name="Text Box 4">
            <a:extLst>
              <a:ext uri="{FF2B5EF4-FFF2-40B4-BE49-F238E27FC236}">
                <a16:creationId xmlns:a16="http://schemas.microsoft.com/office/drawing/2014/main" id="{86906CAF-E315-CD35-8970-650F17D79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1052513"/>
            <a:ext cx="345598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FF0000"/>
                </a:solidFill>
                <a:latin typeface="隶书" panose="02010509060101010101" pitchFamily="49" charset="-122"/>
              </a:rPr>
              <a:t>1.</a:t>
            </a:r>
            <a:r>
              <a:rPr lang="zh-CN" altLang="en-US" sz="3600">
                <a:solidFill>
                  <a:srgbClr val="FF0000"/>
                </a:solidFill>
                <a:latin typeface="隶书" panose="02010509060101010101" pitchFamily="49" charset="-122"/>
              </a:rPr>
              <a:t>物理意义</a:t>
            </a:r>
          </a:p>
        </p:txBody>
      </p:sp>
      <p:graphicFrame>
        <p:nvGraphicFramePr>
          <p:cNvPr id="303109" name="Object 5">
            <a:extLst>
              <a:ext uri="{FF2B5EF4-FFF2-40B4-BE49-F238E27FC236}">
                <a16:creationId xmlns:a16="http://schemas.microsoft.com/office/drawing/2014/main" id="{FDB76D3E-1757-334C-C391-CD46EBC748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7463" y="1365250"/>
          <a:ext cx="302101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87240" imgH="393480" progId="Equation.DSMT4">
                  <p:embed/>
                </p:oleObj>
              </mc:Choice>
              <mc:Fallback>
                <p:oleObj name="Equation" r:id="rId5" imgW="158724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7463" y="1365250"/>
                        <a:ext cx="3021012" cy="7493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CC99"/>
                          </a:gs>
                          <a:gs pos="50000">
                            <a:srgbClr val="CCFFFF"/>
                          </a:gs>
                          <a:gs pos="100000">
                            <a:srgbClr val="00CC99"/>
                          </a:gs>
                        </a:gsLst>
                        <a:lin ang="2700000" scaled="1"/>
                      </a:gradFill>
                      <a:ln w="25400" algn="ctr">
                        <a:pattFill prst="solidDmnd">
                          <a:fgClr>
                            <a:schemeClr val="accent1"/>
                          </a:fgClr>
                          <a:bgClr>
                            <a:srgbClr val="CCFFFF"/>
                          </a:bgClr>
                        </a:pattFill>
                        <a:miter lim="800000"/>
                        <a:headEnd/>
                        <a:tailEnd/>
                      </a:ln>
                      <a:effectLst>
                        <a:outerShdw dist="63500" dir="3187806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10" name="Object 6">
            <a:extLst>
              <a:ext uri="{FF2B5EF4-FFF2-40B4-BE49-F238E27FC236}">
                <a16:creationId xmlns:a16="http://schemas.microsoft.com/office/drawing/2014/main" id="{645DA7EA-6D80-A0FD-482E-C753EEDAB3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8238" y="3092450"/>
          <a:ext cx="5688012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08160" imgH="393480" progId="Equation.DSMT4">
                  <p:embed/>
                </p:oleObj>
              </mc:Choice>
              <mc:Fallback>
                <p:oleObj name="Equation" r:id="rId7" imgW="2108160" imgH="3934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3092450"/>
                        <a:ext cx="5688012" cy="95408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CC99"/>
                          </a:gs>
                          <a:gs pos="50000">
                            <a:srgbClr val="CCFFFF"/>
                          </a:gs>
                          <a:gs pos="100000">
                            <a:srgbClr val="00CC99"/>
                          </a:gs>
                        </a:gsLst>
                        <a:lin ang="2700000" scaled="1"/>
                      </a:gradFill>
                      <a:ln w="25400" algn="ctr">
                        <a:pattFill prst="solidDmnd">
                          <a:fgClr>
                            <a:schemeClr val="accent1"/>
                          </a:fgClr>
                          <a:bgClr>
                            <a:srgbClr val="CCFFFF"/>
                          </a:bgClr>
                        </a:pattFill>
                        <a:miter lim="800000"/>
                        <a:headEnd/>
                        <a:tailEnd/>
                      </a:ln>
                      <a:effectLst>
                        <a:outerShdw dist="63500" dir="3187806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6BA6B040-F0BA-89DB-6E0A-786497D83D90}"/>
              </a:ext>
            </a:extLst>
          </p:cNvPr>
          <p:cNvGrpSpPr>
            <a:grpSpLocks/>
          </p:cNvGrpSpPr>
          <p:nvPr/>
        </p:nvGrpSpPr>
        <p:grpSpPr bwMode="auto">
          <a:xfrm>
            <a:off x="4975225" y="2444750"/>
            <a:ext cx="2209800" cy="1609725"/>
            <a:chOff x="1882" y="1797"/>
            <a:chExt cx="1044" cy="1014"/>
          </a:xfrm>
        </p:grpSpPr>
        <p:sp>
          <p:nvSpPr>
            <p:cNvPr id="9256" name="Oval 8">
              <a:extLst>
                <a:ext uri="{FF2B5EF4-FFF2-40B4-BE49-F238E27FC236}">
                  <a16:creationId xmlns:a16="http://schemas.microsoft.com/office/drawing/2014/main" id="{62122692-6B99-0021-D2DE-C5959CA639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2222"/>
              <a:ext cx="589" cy="589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     </a:t>
              </a:r>
            </a:p>
          </p:txBody>
        </p:sp>
        <p:grpSp>
          <p:nvGrpSpPr>
            <p:cNvPr id="9257" name="Group 9">
              <a:extLst>
                <a:ext uri="{FF2B5EF4-FFF2-40B4-BE49-F238E27FC236}">
                  <a16:creationId xmlns:a16="http://schemas.microsoft.com/office/drawing/2014/main" id="{2B6490EF-0C3C-6550-CE83-00E8031C87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90" y="1797"/>
              <a:ext cx="636" cy="318"/>
              <a:chOff x="2562" y="1797"/>
              <a:chExt cx="636" cy="318"/>
            </a:xfrm>
          </p:grpSpPr>
          <p:sp>
            <p:nvSpPr>
              <p:cNvPr id="9259" name="AutoShape 10">
                <a:extLst>
                  <a:ext uri="{FF2B5EF4-FFF2-40B4-BE49-F238E27FC236}">
                    <a16:creationId xmlns:a16="http://schemas.microsoft.com/office/drawing/2014/main" id="{DE753DCB-BF86-08B4-7429-8FC82DA9B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2" y="1797"/>
                <a:ext cx="636" cy="318"/>
              </a:xfrm>
              <a:prstGeom prst="horizontalScroll">
                <a:avLst>
                  <a:gd name="adj" fmla="val 12500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60" name="Text Box 11">
                <a:extLst>
                  <a:ext uri="{FF2B5EF4-FFF2-40B4-BE49-F238E27FC236}">
                    <a16:creationId xmlns:a16="http://schemas.microsoft.com/office/drawing/2014/main" id="{78AD264E-0486-F82E-92F4-BAEFB06881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8" y="1842"/>
                <a:ext cx="55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流动功</a:t>
                </a:r>
              </a:p>
            </p:txBody>
          </p:sp>
        </p:grpSp>
        <p:sp>
          <p:nvSpPr>
            <p:cNvPr id="9258" name="AutoShape 12">
              <a:extLst>
                <a:ext uri="{FF2B5EF4-FFF2-40B4-BE49-F238E27FC236}">
                  <a16:creationId xmlns:a16="http://schemas.microsoft.com/office/drawing/2014/main" id="{8E5C85CF-1F1D-3958-A43C-3C642199CA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V="1">
              <a:off x="2063" y="1933"/>
              <a:ext cx="318" cy="136"/>
            </a:xfrm>
            <a:custGeom>
              <a:avLst/>
              <a:gdLst>
                <a:gd name="T0" fmla="*/ 4 w 21600"/>
                <a:gd name="T1" fmla="*/ 0 h 21600"/>
                <a:gd name="T2" fmla="*/ 2 w 21600"/>
                <a:gd name="T3" fmla="*/ 0 h 21600"/>
                <a:gd name="T4" fmla="*/ 0 w 21600"/>
                <a:gd name="T5" fmla="*/ 1 h 21600"/>
                <a:gd name="T6" fmla="*/ 2 w 21600"/>
                <a:gd name="T7" fmla="*/ 1 h 21600"/>
                <a:gd name="T8" fmla="*/ 4 w 21600"/>
                <a:gd name="T9" fmla="*/ 1 h 21600"/>
                <a:gd name="T10" fmla="*/ 5 w 21600"/>
                <a:gd name="T11" fmla="*/ 0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6359 h 21600"/>
                <a:gd name="T20" fmla="*/ 18475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26" y="0"/>
                  </a:moveTo>
                  <a:lnTo>
                    <a:pt x="10852" y="8608"/>
                  </a:lnTo>
                  <a:lnTo>
                    <a:pt x="13977" y="8608"/>
                  </a:lnTo>
                  <a:lnTo>
                    <a:pt x="13977" y="16341"/>
                  </a:lnTo>
                  <a:lnTo>
                    <a:pt x="0" y="16341"/>
                  </a:lnTo>
                  <a:lnTo>
                    <a:pt x="0" y="21600"/>
                  </a:lnTo>
                  <a:lnTo>
                    <a:pt x="18475" y="21600"/>
                  </a:lnTo>
                  <a:lnTo>
                    <a:pt x="18475" y="8608"/>
                  </a:lnTo>
                  <a:lnTo>
                    <a:pt x="21600" y="8608"/>
                  </a:lnTo>
                  <a:close/>
                </a:path>
              </a:pathLst>
            </a:custGeom>
            <a:gradFill rotWithShape="1">
              <a:gsLst>
                <a:gs pos="0">
                  <a:srgbClr val="0000FF"/>
                </a:gs>
                <a:gs pos="100000">
                  <a:srgbClr val="6699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                 </a:t>
              </a:r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174BD024-401D-56B6-01D8-B5AA3060D81D}"/>
              </a:ext>
            </a:extLst>
          </p:cNvPr>
          <p:cNvGrpSpPr>
            <a:grpSpLocks/>
          </p:cNvGrpSpPr>
          <p:nvPr/>
        </p:nvGrpSpPr>
        <p:grpSpPr bwMode="auto">
          <a:xfrm>
            <a:off x="8812213" y="2635250"/>
            <a:ext cx="2427287" cy="1249363"/>
            <a:chOff x="3923" y="1888"/>
            <a:chExt cx="1147" cy="787"/>
          </a:xfrm>
        </p:grpSpPr>
        <p:sp>
          <p:nvSpPr>
            <p:cNvPr id="9251" name="Oval 14">
              <a:extLst>
                <a:ext uri="{FF2B5EF4-FFF2-40B4-BE49-F238E27FC236}">
                  <a16:creationId xmlns:a16="http://schemas.microsoft.com/office/drawing/2014/main" id="{714C7003-06E7-B7AE-B17E-A6EA4453A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358"/>
              <a:ext cx="317" cy="317"/>
            </a:xfrm>
            <a:prstGeom prst="ellips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9252" name="Group 15">
              <a:extLst>
                <a:ext uri="{FF2B5EF4-FFF2-40B4-BE49-F238E27FC236}">
                  <a16:creationId xmlns:a16="http://schemas.microsoft.com/office/drawing/2014/main" id="{43BE8DF8-B2F1-6917-038E-81319CE2A7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8" y="1888"/>
              <a:ext cx="602" cy="318"/>
              <a:chOff x="4513" y="1979"/>
              <a:chExt cx="602" cy="318"/>
            </a:xfrm>
          </p:grpSpPr>
          <p:sp>
            <p:nvSpPr>
              <p:cNvPr id="9254" name="AutoShape 16">
                <a:extLst>
                  <a:ext uri="{FF2B5EF4-FFF2-40B4-BE49-F238E27FC236}">
                    <a16:creationId xmlns:a16="http://schemas.microsoft.com/office/drawing/2014/main" id="{BC020880-5F3D-7D13-D71A-23B42A1D6D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3" y="1979"/>
                <a:ext cx="453" cy="318"/>
              </a:xfrm>
              <a:prstGeom prst="horizontalScroll">
                <a:avLst>
                  <a:gd name="adj" fmla="val 12500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55" name="Text Box 17">
                <a:extLst>
                  <a:ext uri="{FF2B5EF4-FFF2-40B4-BE49-F238E27FC236}">
                    <a16:creationId xmlns:a16="http://schemas.microsoft.com/office/drawing/2014/main" id="{E8296FEE-0B1B-C532-8B37-65729F1437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58" y="2024"/>
                <a:ext cx="557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r>
                  <a:rPr lang="zh-CN" altLang="en-US">
                    <a:solidFill>
                      <a:srgbClr val="0000FF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轴功</a:t>
                </a:r>
              </a:p>
            </p:txBody>
          </p:sp>
        </p:grpSp>
        <p:sp>
          <p:nvSpPr>
            <p:cNvPr id="9253" name="AutoShape 18">
              <a:extLst>
                <a:ext uri="{FF2B5EF4-FFF2-40B4-BE49-F238E27FC236}">
                  <a16:creationId xmlns:a16="http://schemas.microsoft.com/office/drawing/2014/main" id="{96C1E8C1-B054-E277-486D-261E148BB1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251"/>
              <a:ext cx="272" cy="301"/>
            </a:xfrm>
            <a:custGeom>
              <a:avLst/>
              <a:gdLst>
                <a:gd name="T0" fmla="*/ 3 w 21600"/>
                <a:gd name="T1" fmla="*/ 0 h 21600"/>
                <a:gd name="T2" fmla="*/ 2 w 21600"/>
                <a:gd name="T3" fmla="*/ 1 h 21600"/>
                <a:gd name="T4" fmla="*/ 0 w 21600"/>
                <a:gd name="T5" fmla="*/ 4 h 21600"/>
                <a:gd name="T6" fmla="*/ 1 w 21600"/>
                <a:gd name="T7" fmla="*/ 4 h 21600"/>
                <a:gd name="T8" fmla="*/ 3 w 21600"/>
                <a:gd name="T9" fmla="*/ 3 h 21600"/>
                <a:gd name="T10" fmla="*/ 3 w 21600"/>
                <a:gd name="T11" fmla="*/ 1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16361 h 21600"/>
                <a:gd name="T20" fmla="*/ 18503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6226" y="0"/>
                  </a:moveTo>
                  <a:lnTo>
                    <a:pt x="10852" y="6366"/>
                  </a:lnTo>
                  <a:lnTo>
                    <a:pt x="13976" y="6366"/>
                  </a:lnTo>
                  <a:lnTo>
                    <a:pt x="13976" y="16339"/>
                  </a:lnTo>
                  <a:lnTo>
                    <a:pt x="0" y="16339"/>
                  </a:lnTo>
                  <a:lnTo>
                    <a:pt x="0" y="21600"/>
                  </a:lnTo>
                  <a:lnTo>
                    <a:pt x="18476" y="21600"/>
                  </a:lnTo>
                  <a:lnTo>
                    <a:pt x="18476" y="6366"/>
                  </a:lnTo>
                  <a:lnTo>
                    <a:pt x="21600" y="6366"/>
                  </a:lnTo>
                  <a:close/>
                </a:path>
              </a:pathLst>
            </a:custGeom>
            <a:gradFill rotWithShape="1">
              <a:gsLst>
                <a:gs pos="0">
                  <a:srgbClr val="0000FF"/>
                </a:gs>
                <a:gs pos="100000">
                  <a:srgbClr val="6699FF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6" name="Group 19">
            <a:extLst>
              <a:ext uri="{FF2B5EF4-FFF2-40B4-BE49-F238E27FC236}">
                <a16:creationId xmlns:a16="http://schemas.microsoft.com/office/drawing/2014/main" id="{6A588F0C-5970-2938-2BB7-243EAFC5D89A}"/>
              </a:ext>
            </a:extLst>
          </p:cNvPr>
          <p:cNvGrpSpPr>
            <a:grpSpLocks/>
          </p:cNvGrpSpPr>
          <p:nvPr/>
        </p:nvGrpSpPr>
        <p:grpSpPr bwMode="auto">
          <a:xfrm>
            <a:off x="2767013" y="4100513"/>
            <a:ext cx="2206625" cy="1512887"/>
            <a:chOff x="612" y="2840"/>
            <a:chExt cx="1043" cy="953"/>
          </a:xfrm>
        </p:grpSpPr>
        <p:sp>
          <p:nvSpPr>
            <p:cNvPr id="9247" name="AutoShape 20">
              <a:extLst>
                <a:ext uri="{FF2B5EF4-FFF2-40B4-BE49-F238E27FC236}">
                  <a16:creationId xmlns:a16="http://schemas.microsoft.com/office/drawing/2014/main" id="{61D93801-FAC6-44CA-E788-8AA528DAF9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246174">
              <a:off x="977" y="2883"/>
              <a:ext cx="227" cy="142"/>
            </a:xfrm>
            <a:prstGeom prst="notchedRightArrow">
              <a:avLst>
                <a:gd name="adj1" fmla="val 50000"/>
                <a:gd name="adj2" fmla="val 39965"/>
              </a:avLst>
            </a:prstGeom>
            <a:gradFill rotWithShape="1">
              <a:gsLst>
                <a:gs pos="0">
                  <a:srgbClr val="FF6600"/>
                </a:gs>
                <a:gs pos="100000">
                  <a:srgbClr val="FF9933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9248" name="Group 21">
              <a:extLst>
                <a:ext uri="{FF2B5EF4-FFF2-40B4-BE49-F238E27FC236}">
                  <a16:creationId xmlns:a16="http://schemas.microsoft.com/office/drawing/2014/main" id="{FBAE4E4D-3925-796A-A359-A46E6137B8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" y="2976"/>
              <a:ext cx="1043" cy="817"/>
              <a:chOff x="793" y="3339"/>
              <a:chExt cx="1043" cy="817"/>
            </a:xfrm>
          </p:grpSpPr>
          <p:sp>
            <p:nvSpPr>
              <p:cNvPr id="9249" name="AutoShape 22">
                <a:extLst>
                  <a:ext uri="{FF2B5EF4-FFF2-40B4-BE49-F238E27FC236}">
                    <a16:creationId xmlns:a16="http://schemas.microsoft.com/office/drawing/2014/main" id="{6840F2FA-A5F4-0F8D-400E-238AEEF750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339"/>
                <a:ext cx="998" cy="817"/>
              </a:xfrm>
              <a:prstGeom prst="horizontalScroll">
                <a:avLst>
                  <a:gd name="adj" fmla="val 12500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50" name="Text Box 23">
                <a:extLst>
                  <a:ext uri="{FF2B5EF4-FFF2-40B4-BE49-F238E27FC236}">
                    <a16:creationId xmlns:a16="http://schemas.microsoft.com/office/drawing/2014/main" id="{10D9AA67-7107-5CE3-D2DB-AEB7DC6022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4" y="3430"/>
                <a:ext cx="952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FF6600"/>
                    </a:solidFill>
                    <a:ea typeface="黑体" panose="02010609060101010101" pitchFamily="49" charset="-122"/>
                  </a:rPr>
                  <a:t>热能转变成机械能（功量）部分</a:t>
                </a:r>
              </a:p>
            </p:txBody>
          </p:sp>
        </p:grpSp>
      </p:grpSp>
      <p:sp>
        <p:nvSpPr>
          <p:cNvPr id="303128" name="AutoShape 24">
            <a:extLst>
              <a:ext uri="{FF2B5EF4-FFF2-40B4-BE49-F238E27FC236}">
                <a16:creationId xmlns:a16="http://schemas.microsoft.com/office/drawing/2014/main" id="{ED40BE16-1150-BA9E-BBAC-A463DE168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0625" y="3119438"/>
            <a:ext cx="3095625" cy="9350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endParaRPr lang="zh-CN" altLang="zh-CN" b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sp>
        <p:nvSpPr>
          <p:cNvPr id="303129" name="AutoShape 25">
            <a:extLst>
              <a:ext uri="{FF2B5EF4-FFF2-40B4-BE49-F238E27FC236}">
                <a16:creationId xmlns:a16="http://schemas.microsoft.com/office/drawing/2014/main" id="{BC46616E-0DE3-EB67-1A41-8B4513628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775" y="3119438"/>
            <a:ext cx="1343025" cy="935037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66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endParaRPr lang="zh-CN" altLang="zh-CN" b="0">
              <a:solidFill>
                <a:srgbClr val="FF6600"/>
              </a:solidFill>
              <a:ea typeface="宋体" panose="02010600030101010101" pitchFamily="2" charset="-122"/>
            </a:endParaRPr>
          </a:p>
        </p:txBody>
      </p:sp>
      <p:grpSp>
        <p:nvGrpSpPr>
          <p:cNvPr id="8" name="Group 26">
            <a:extLst>
              <a:ext uri="{FF2B5EF4-FFF2-40B4-BE49-F238E27FC236}">
                <a16:creationId xmlns:a16="http://schemas.microsoft.com/office/drawing/2014/main" id="{BAFBFFD0-E5F3-25B6-11B4-B838F471C3C6}"/>
              </a:ext>
            </a:extLst>
          </p:cNvPr>
          <p:cNvGrpSpPr>
            <a:grpSpLocks/>
          </p:cNvGrpSpPr>
          <p:nvPr/>
        </p:nvGrpSpPr>
        <p:grpSpPr bwMode="auto">
          <a:xfrm>
            <a:off x="7661275" y="4171950"/>
            <a:ext cx="1919288" cy="1081088"/>
            <a:chOff x="2835" y="2840"/>
            <a:chExt cx="907" cy="681"/>
          </a:xfrm>
        </p:grpSpPr>
        <p:grpSp>
          <p:nvGrpSpPr>
            <p:cNvPr id="9243" name="Group 27">
              <a:extLst>
                <a:ext uri="{FF2B5EF4-FFF2-40B4-BE49-F238E27FC236}">
                  <a16:creationId xmlns:a16="http://schemas.microsoft.com/office/drawing/2014/main" id="{C120C06D-6AE5-ECF6-D034-7D66748A41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5" y="3203"/>
              <a:ext cx="907" cy="318"/>
              <a:chOff x="2971" y="3521"/>
              <a:chExt cx="907" cy="318"/>
            </a:xfrm>
          </p:grpSpPr>
          <p:sp>
            <p:nvSpPr>
              <p:cNvPr id="9245" name="AutoShape 28">
                <a:extLst>
                  <a:ext uri="{FF2B5EF4-FFF2-40B4-BE49-F238E27FC236}">
                    <a16:creationId xmlns:a16="http://schemas.microsoft.com/office/drawing/2014/main" id="{7B999507-9BEA-D73E-D0BA-19A3A64F3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" y="3521"/>
                <a:ext cx="907" cy="318"/>
              </a:xfrm>
              <a:prstGeom prst="horizontalScroll">
                <a:avLst>
                  <a:gd name="adj" fmla="val 12500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46" name="Text Box 29">
                <a:extLst>
                  <a:ext uri="{FF2B5EF4-FFF2-40B4-BE49-F238E27FC236}">
                    <a16:creationId xmlns:a16="http://schemas.microsoft.com/office/drawing/2014/main" id="{A8B36596-9B06-BB4D-D6DD-FA9E7661E5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1" y="3566"/>
                <a:ext cx="69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FF6600"/>
                    </a:solidFill>
                    <a:ea typeface="黑体" panose="02010609060101010101" pitchFamily="49" charset="-122"/>
                  </a:rPr>
                  <a:t>机械能增量</a:t>
                </a:r>
              </a:p>
            </p:txBody>
          </p:sp>
        </p:grpSp>
        <p:sp>
          <p:nvSpPr>
            <p:cNvPr id="9244" name="AutoShape 30">
              <a:extLst>
                <a:ext uri="{FF2B5EF4-FFF2-40B4-BE49-F238E27FC236}">
                  <a16:creationId xmlns:a16="http://schemas.microsoft.com/office/drawing/2014/main" id="{578C38DB-510C-F3D7-6E95-AA1F30EA1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246174">
              <a:off x="3129" y="2954"/>
              <a:ext cx="363" cy="136"/>
            </a:xfrm>
            <a:prstGeom prst="notchedRightArrow">
              <a:avLst>
                <a:gd name="adj1" fmla="val 50000"/>
                <a:gd name="adj2" fmla="val 66728"/>
              </a:avLst>
            </a:prstGeom>
            <a:gradFill rotWithShape="1">
              <a:gsLst>
                <a:gs pos="0">
                  <a:srgbClr val="FF6600"/>
                </a:gs>
                <a:gs pos="100000">
                  <a:srgbClr val="FF9933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/>
              <a:r>
                <a:rPr lang="en-US" altLang="zh-CN">
                  <a:ea typeface="宋体" panose="02010600030101010101" pitchFamily="2" charset="-122"/>
                </a:rPr>
                <a:t>         </a:t>
              </a:r>
            </a:p>
          </p:txBody>
        </p:sp>
      </p:grpSp>
      <p:grpSp>
        <p:nvGrpSpPr>
          <p:cNvPr id="10" name="Group 31">
            <a:extLst>
              <a:ext uri="{FF2B5EF4-FFF2-40B4-BE49-F238E27FC236}">
                <a16:creationId xmlns:a16="http://schemas.microsoft.com/office/drawing/2014/main" id="{B8BBD64B-15FF-B370-F2A8-56A68E97AB1E}"/>
              </a:ext>
            </a:extLst>
          </p:cNvPr>
          <p:cNvGrpSpPr>
            <a:grpSpLocks/>
          </p:cNvGrpSpPr>
          <p:nvPr/>
        </p:nvGrpSpPr>
        <p:grpSpPr bwMode="auto">
          <a:xfrm>
            <a:off x="4973638" y="4748213"/>
            <a:ext cx="2092325" cy="504825"/>
            <a:chOff x="1655" y="3249"/>
            <a:chExt cx="907" cy="318"/>
          </a:xfrm>
        </p:grpSpPr>
        <p:grpSp>
          <p:nvGrpSpPr>
            <p:cNvPr id="9239" name="Group 32">
              <a:extLst>
                <a:ext uri="{FF2B5EF4-FFF2-40B4-BE49-F238E27FC236}">
                  <a16:creationId xmlns:a16="http://schemas.microsoft.com/office/drawing/2014/main" id="{A0535AD0-B3FA-55C4-973F-5117332FC4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7" y="3249"/>
              <a:ext cx="635" cy="318"/>
              <a:chOff x="4332" y="845"/>
              <a:chExt cx="635" cy="318"/>
            </a:xfrm>
          </p:grpSpPr>
          <p:sp>
            <p:nvSpPr>
              <p:cNvPr id="9241" name="AutoShape 33">
                <a:extLst>
                  <a:ext uri="{FF2B5EF4-FFF2-40B4-BE49-F238E27FC236}">
                    <a16:creationId xmlns:a16="http://schemas.microsoft.com/office/drawing/2014/main" id="{E1CD9F95-4FB6-B705-1731-01BA83B2D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2" y="845"/>
                <a:ext cx="635" cy="318"/>
              </a:xfrm>
              <a:prstGeom prst="horizontalScroll">
                <a:avLst>
                  <a:gd name="adj" fmla="val 12500"/>
                </a:avLst>
              </a:prstGeom>
              <a:gradFill rotWithShape="1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9242" name="Text Box 34">
                <a:extLst>
                  <a:ext uri="{FF2B5EF4-FFF2-40B4-BE49-F238E27FC236}">
                    <a16:creationId xmlns:a16="http://schemas.microsoft.com/office/drawing/2014/main" id="{2DC580CA-BC23-7408-86E1-67F50F234C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77" y="890"/>
                <a:ext cx="41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r>
                  <a:rPr lang="zh-CN" altLang="en-US" sz="2000">
                    <a:solidFill>
                      <a:srgbClr val="FF6600"/>
                    </a:solidFill>
                    <a:ea typeface="黑体" panose="02010609060101010101" pitchFamily="49" charset="-122"/>
                  </a:rPr>
                  <a:t>膨胀功</a:t>
                </a:r>
              </a:p>
            </p:txBody>
          </p:sp>
        </p:grpSp>
        <p:sp>
          <p:nvSpPr>
            <p:cNvPr id="9240" name="AutoShape 35">
              <a:extLst>
                <a:ext uri="{FF2B5EF4-FFF2-40B4-BE49-F238E27FC236}">
                  <a16:creationId xmlns:a16="http://schemas.microsoft.com/office/drawing/2014/main" id="{8942DD4A-25CC-556A-4A53-02FF49BB4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3339"/>
              <a:ext cx="272" cy="136"/>
            </a:xfrm>
            <a:prstGeom prst="notchedRightArrow">
              <a:avLst>
                <a:gd name="adj1" fmla="val 50000"/>
                <a:gd name="adj2" fmla="val 50000"/>
              </a:avLst>
            </a:prstGeom>
            <a:gradFill rotWithShape="1">
              <a:gsLst>
                <a:gs pos="0">
                  <a:srgbClr val="FF0000"/>
                </a:gs>
                <a:gs pos="100000">
                  <a:srgbClr val="FF7C80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03140" name="AutoShape 36">
            <a:extLst>
              <a:ext uri="{FF2B5EF4-FFF2-40B4-BE49-F238E27FC236}">
                <a16:creationId xmlns:a16="http://schemas.microsoft.com/office/drawing/2014/main" id="{F94C3FEB-A082-2137-EC0C-400C70312B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892675"/>
            <a:ext cx="574675" cy="215900"/>
          </a:xfrm>
          <a:prstGeom prst="notchedRightArrow">
            <a:avLst>
              <a:gd name="adj1" fmla="val 50000"/>
              <a:gd name="adj2" fmla="val 66544"/>
            </a:avLst>
          </a:prstGeom>
          <a:gradFill rotWithShape="1">
            <a:gsLst>
              <a:gs pos="0">
                <a:srgbClr val="3366CC"/>
              </a:gs>
              <a:gs pos="100000">
                <a:srgbClr val="33CCFF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2" name="Group 37">
            <a:extLst>
              <a:ext uri="{FF2B5EF4-FFF2-40B4-BE49-F238E27FC236}">
                <a16:creationId xmlns:a16="http://schemas.microsoft.com/office/drawing/2014/main" id="{28FEEF90-416C-2DAE-58FD-B07521E7AA6D}"/>
              </a:ext>
            </a:extLst>
          </p:cNvPr>
          <p:cNvGrpSpPr>
            <a:grpSpLocks/>
          </p:cNvGrpSpPr>
          <p:nvPr/>
        </p:nvGrpSpPr>
        <p:grpSpPr bwMode="auto">
          <a:xfrm>
            <a:off x="3822700" y="5181600"/>
            <a:ext cx="2305050" cy="1104900"/>
            <a:chOff x="1156" y="3521"/>
            <a:chExt cx="1089" cy="696"/>
          </a:xfrm>
        </p:grpSpPr>
        <p:sp>
          <p:nvSpPr>
            <p:cNvPr id="9236" name="Text Box 38">
              <a:extLst>
                <a:ext uri="{FF2B5EF4-FFF2-40B4-BE49-F238E27FC236}">
                  <a16:creationId xmlns:a16="http://schemas.microsoft.com/office/drawing/2014/main" id="{F38C5DF4-0346-90DE-20E9-8E29F9F089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2" y="3929"/>
              <a:ext cx="9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rgbClr val="FF0000"/>
                  </a:solidFill>
                  <a:ea typeface="楷体_GB2312" pitchFamily="49" charset="-122"/>
                </a:rPr>
                <a:t>能量形式变化</a:t>
              </a:r>
            </a:p>
          </p:txBody>
        </p:sp>
        <p:sp>
          <p:nvSpPr>
            <p:cNvPr id="9237" name="Line 39">
              <a:extLst>
                <a:ext uri="{FF2B5EF4-FFF2-40B4-BE49-F238E27FC236}">
                  <a16:creationId xmlns:a16="http://schemas.microsoft.com/office/drawing/2014/main" id="{3385079D-BA35-52B5-7D46-0CDA6BA27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6" y="3702"/>
              <a:ext cx="680" cy="2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Line 40">
              <a:extLst>
                <a:ext uri="{FF2B5EF4-FFF2-40B4-BE49-F238E27FC236}">
                  <a16:creationId xmlns:a16="http://schemas.microsoft.com/office/drawing/2014/main" id="{13E4375B-E60A-673C-22A5-517257DDB8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37" y="3521"/>
              <a:ext cx="408" cy="40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41">
            <a:extLst>
              <a:ext uri="{FF2B5EF4-FFF2-40B4-BE49-F238E27FC236}">
                <a16:creationId xmlns:a16="http://schemas.microsoft.com/office/drawing/2014/main" id="{56F4BEAA-7625-181F-D862-2CFA657E2EE2}"/>
              </a:ext>
            </a:extLst>
          </p:cNvPr>
          <p:cNvGrpSpPr>
            <a:grpSpLocks/>
          </p:cNvGrpSpPr>
          <p:nvPr/>
        </p:nvGrpSpPr>
        <p:grpSpPr bwMode="auto">
          <a:xfrm>
            <a:off x="6364288" y="5181600"/>
            <a:ext cx="2924175" cy="1104900"/>
            <a:chOff x="2245" y="3521"/>
            <a:chExt cx="1341" cy="696"/>
          </a:xfrm>
        </p:grpSpPr>
        <p:sp>
          <p:nvSpPr>
            <p:cNvPr id="9233" name="Text Box 42">
              <a:extLst>
                <a:ext uri="{FF2B5EF4-FFF2-40B4-BE49-F238E27FC236}">
                  <a16:creationId xmlns:a16="http://schemas.microsoft.com/office/drawing/2014/main" id="{8F16D139-FE73-FC32-396C-A928FCEBA4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3929"/>
              <a:ext cx="106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lang="zh-CN" altLang="en-US" sz="2400">
                  <a:solidFill>
                    <a:schemeClr val="accent2"/>
                  </a:solidFill>
                  <a:ea typeface="楷体_GB2312" pitchFamily="49" charset="-122"/>
                </a:rPr>
                <a:t>能量形式未变化</a:t>
              </a:r>
            </a:p>
          </p:txBody>
        </p:sp>
        <p:sp>
          <p:nvSpPr>
            <p:cNvPr id="9234" name="Line 43">
              <a:extLst>
                <a:ext uri="{FF2B5EF4-FFF2-40B4-BE49-F238E27FC236}">
                  <a16:creationId xmlns:a16="http://schemas.microsoft.com/office/drawing/2014/main" id="{AE4E79B5-51B6-1B1E-BD02-BED31F9BED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5" y="3521"/>
              <a:ext cx="816" cy="40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Line 44">
              <a:extLst>
                <a:ext uri="{FF2B5EF4-FFF2-40B4-BE49-F238E27FC236}">
                  <a16:creationId xmlns:a16="http://schemas.microsoft.com/office/drawing/2014/main" id="{E1F6D48E-267A-85EF-1454-9A66149A20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07" y="3521"/>
              <a:ext cx="453" cy="40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3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3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3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8" grpId="0"/>
      <p:bldP spid="303128" grpId="0" animBg="1"/>
      <p:bldP spid="303129" grpId="0" animBg="1"/>
      <p:bldP spid="3031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285" name="Object 5">
            <a:extLst>
              <a:ext uri="{FF2B5EF4-FFF2-40B4-BE49-F238E27FC236}">
                <a16:creationId xmlns:a16="http://schemas.microsoft.com/office/drawing/2014/main" id="{2F7F714B-9EA1-A6C6-334C-FDAFDB88B9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33688" y="5013325"/>
          <a:ext cx="7742237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61960" imgH="393480" progId="Equation.DSMT4">
                  <p:embed/>
                </p:oleObj>
              </mc:Choice>
              <mc:Fallback>
                <p:oleObj name="Equation" r:id="rId3" imgW="236196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3688" y="5013325"/>
                        <a:ext cx="7742237" cy="91281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9933"/>
                          </a:gs>
                          <a:gs pos="100000">
                            <a:srgbClr val="FFFFCC"/>
                          </a:gs>
                        </a:gsLst>
                        <a:lin ang="2700000" scaled="1"/>
                      </a:gradFill>
                      <a:ln w="25400">
                        <a:pattFill prst="sphere">
                          <a:fgClr>
                            <a:srgbClr val="FF6600"/>
                          </a:fgClr>
                          <a:bgClr>
                            <a:srgbClr val="FFFFFF"/>
                          </a:bgClr>
                        </a:patt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86" name="Text Box 6">
            <a:extLst>
              <a:ext uri="{FF2B5EF4-FFF2-40B4-BE49-F238E27FC236}">
                <a16:creationId xmlns:a16="http://schemas.microsoft.com/office/drawing/2014/main" id="{628B1FDD-551E-4571-058C-59DC0FED8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0650" y="2205038"/>
            <a:ext cx="9937750" cy="191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10191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10191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10191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10191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SzPct val="150000"/>
              <a:buFontTx/>
              <a:buBlip>
                <a:blip r:embed="rId5"/>
              </a:buBlip>
            </a:pPr>
            <a:r>
              <a:rPr lang="en-US" altLang="zh-CN" sz="3200">
                <a:solidFill>
                  <a:srgbClr val="000000"/>
                </a:solidFill>
                <a:latin typeface="Times New Roman MT Extra Bold" pitchFamily="18" charset="0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r>
              <a:rPr lang="en-US" altLang="zh-CN" sz="28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1</a:t>
            </a:r>
            <a:r>
              <a:rPr lang="en-US" altLang="zh-CN" sz="2800">
                <a:solidFill>
                  <a:srgbClr val="000000"/>
                </a:solidFill>
                <a:latin typeface="Times New Roman MT Extra Bold" pitchFamily="18" charset="0"/>
                <a:ea typeface="楷体_GB2312" pitchFamily="49" charset="-122"/>
                <a:sym typeface="Wingdings" panose="05000000000000000000" pitchFamily="2" charset="2"/>
              </a:rPr>
              <a:t>   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SzPct val="150000"/>
            </a:pPr>
            <a:r>
              <a:rPr lang="zh-CN" altLang="en-US" sz="2800">
                <a:solidFill>
                  <a:schemeClr val="accent2"/>
                </a:solidFill>
                <a:latin typeface="Times New Roman MT Extra Bold" pitchFamily="18" charset="0"/>
                <a:ea typeface="楷体_GB2312" pitchFamily="49" charset="-122"/>
              </a:rPr>
              <a:t>热变功的根本途径：是通过容积变化功！流动系中，膨胀功是隐含的。</a:t>
            </a:r>
          </a:p>
        </p:txBody>
      </p:sp>
      <p:sp>
        <p:nvSpPr>
          <p:cNvPr id="97287" name="Text Box 7">
            <a:extLst>
              <a:ext uri="{FF2B5EF4-FFF2-40B4-BE49-F238E27FC236}">
                <a16:creationId xmlns:a16="http://schemas.microsoft.com/office/drawing/2014/main" id="{38604577-59FB-BFF0-76DE-38E54EA232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738" y="3933825"/>
            <a:ext cx="2446337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10191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10191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10191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10191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170000"/>
              </a:lnSpc>
              <a:spcBef>
                <a:spcPct val="50000"/>
              </a:spcBef>
              <a:buSzPct val="150000"/>
              <a:buFontTx/>
              <a:buBlip>
                <a:blip r:embed="rId5"/>
              </a:buBlip>
            </a:pPr>
            <a:r>
              <a:rPr lang="en-US" altLang="zh-CN" sz="3200">
                <a:solidFill>
                  <a:srgbClr val="000000"/>
                </a:solidFill>
                <a:latin typeface="Times New Roman MT Extra Bold" pitchFamily="18" charset="0"/>
                <a:ea typeface="楷体_GB2312" pitchFamily="49" charset="-122"/>
              </a:rPr>
              <a:t> </a:t>
            </a:r>
            <a:r>
              <a:rPr lang="zh-CN" altLang="en-US" sz="28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结论</a:t>
            </a:r>
            <a:r>
              <a:rPr lang="en-US" altLang="zh-CN" sz="2800">
                <a:solidFill>
                  <a:srgbClr val="CC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Wingdings" panose="05000000000000000000" pitchFamily="2" charset="2"/>
              </a:rPr>
              <a:t>2</a:t>
            </a:r>
            <a:endParaRPr lang="en-US" altLang="zh-CN" sz="2800">
              <a:solidFill>
                <a:srgbClr val="000000"/>
              </a:solidFill>
              <a:latin typeface="Times New Roman MT Extra Bold" pitchFamily="18" charset="0"/>
              <a:ea typeface="楷体_GB2312" pitchFamily="49" charset="-122"/>
            </a:endParaRPr>
          </a:p>
        </p:txBody>
      </p:sp>
      <p:graphicFrame>
        <p:nvGraphicFramePr>
          <p:cNvPr id="97288" name="Object 8">
            <a:extLst>
              <a:ext uri="{FF2B5EF4-FFF2-40B4-BE49-F238E27FC236}">
                <a16:creationId xmlns:a16="http://schemas.microsoft.com/office/drawing/2014/main" id="{238BAD69-86B0-10E8-9CDF-DDD270EC7E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86113" y="1125538"/>
          <a:ext cx="5724525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61960" imgH="393480" progId="Equation.DSMT4">
                  <p:embed/>
                </p:oleObj>
              </mc:Choice>
              <mc:Fallback>
                <p:oleObj name="Equation" r:id="rId6" imgW="236196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3" y="1125538"/>
                        <a:ext cx="5724525" cy="954087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CC99"/>
                          </a:gs>
                          <a:gs pos="50000">
                            <a:srgbClr val="CCFFFF"/>
                          </a:gs>
                          <a:gs pos="100000">
                            <a:srgbClr val="00CC99"/>
                          </a:gs>
                        </a:gsLst>
                        <a:lin ang="2700000" scaled="1"/>
                      </a:gradFill>
                      <a:ln w="25400" algn="ctr">
                        <a:pattFill prst="solidDmnd">
                          <a:fgClr>
                            <a:schemeClr val="accent1"/>
                          </a:fgClr>
                          <a:bgClr>
                            <a:srgbClr val="CCFFFF"/>
                          </a:bgClr>
                        </a:pattFill>
                        <a:miter lim="800000"/>
                        <a:headEnd/>
                        <a:tailEnd/>
                      </a:ln>
                      <a:effectLst>
                        <a:outerShdw dist="63500" dir="3187806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10">
            <a:extLst>
              <a:ext uri="{FF2B5EF4-FFF2-40B4-BE49-F238E27FC236}">
                <a16:creationId xmlns:a16="http://schemas.microsoft.com/office/drawing/2014/main" id="{9C1C0523-288F-4C24-CF7E-415440109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8" y="44450"/>
            <a:ext cx="10869612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84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三、能量方程的分析与讨论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6" grpId="0"/>
      <p:bldP spid="972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970" name="Object 2">
            <a:extLst>
              <a:ext uri="{FF2B5EF4-FFF2-40B4-BE49-F238E27FC236}">
                <a16:creationId xmlns:a16="http://schemas.microsoft.com/office/drawing/2014/main" id="{9585AEAD-FF1B-CF91-FF46-9EB277DE71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8563" y="1628775"/>
          <a:ext cx="3238500" cy="938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58640" imgH="393480" progId="Equation.DSMT4">
                  <p:embed/>
                </p:oleObj>
              </mc:Choice>
              <mc:Fallback>
                <p:oleObj name="Equation" r:id="rId3" imgW="1358640" imgH="393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1628775"/>
                        <a:ext cx="3238500" cy="938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1" name="Text Box 3">
            <a:extLst>
              <a:ext uri="{FF2B5EF4-FFF2-40B4-BE49-F238E27FC236}">
                <a16:creationId xmlns:a16="http://schemas.microsoft.com/office/drawing/2014/main" id="{E884425B-A24F-D25A-FB2D-D5E43CFBB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1052513"/>
            <a:ext cx="4991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rgbClr val="FF0000"/>
                </a:solidFill>
                <a:latin typeface="隶书" panose="02010509060101010101" pitchFamily="49" charset="-122"/>
              </a:rPr>
              <a:t>2.</a:t>
            </a:r>
            <a:r>
              <a:rPr kumimoji="1" lang="zh-CN" altLang="en-US" sz="3600">
                <a:solidFill>
                  <a:srgbClr val="FF0000"/>
                </a:solidFill>
                <a:latin typeface="隶书" panose="02010509060101010101" pitchFamily="49" charset="-122"/>
              </a:rPr>
              <a:t>技术功</a:t>
            </a:r>
            <a:endParaRPr kumimoji="1" lang="zh-CN" altLang="en-US" sz="2800">
              <a:solidFill>
                <a:srgbClr val="CC0066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83973" name="Object 5">
            <a:extLst>
              <a:ext uri="{FF2B5EF4-FFF2-40B4-BE49-F238E27FC236}">
                <a16:creationId xmlns:a16="http://schemas.microsoft.com/office/drawing/2014/main" id="{6096ADC2-BDB2-2CBD-A447-ABC3B384DD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3313" y="3357563"/>
          <a:ext cx="25622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52200" imgH="228600" progId="Equation.DSMT4">
                  <p:embed/>
                </p:oleObj>
              </mc:Choice>
              <mc:Fallback>
                <p:oleObj name="Equation" r:id="rId5" imgW="952200" imgH="228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3357563"/>
                        <a:ext cx="256222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>
            <a:extLst>
              <a:ext uri="{FF2B5EF4-FFF2-40B4-BE49-F238E27FC236}">
                <a16:creationId xmlns:a16="http://schemas.microsoft.com/office/drawing/2014/main" id="{03823867-C9E9-C9A9-F78E-4839835501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5700" y="3357563"/>
          <a:ext cx="2357438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76240" imgH="279360" progId="Equation.DSMT4">
                  <p:embed/>
                </p:oleObj>
              </mc:Choice>
              <mc:Fallback>
                <p:oleObj name="Equation" r:id="rId7" imgW="876240" imgH="2793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5700" y="3357563"/>
                        <a:ext cx="2357438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5" name="Text Box 7">
            <a:extLst>
              <a:ext uri="{FF2B5EF4-FFF2-40B4-BE49-F238E27FC236}">
                <a16:creationId xmlns:a16="http://schemas.microsoft.com/office/drawing/2014/main" id="{B80A0B83-0C42-5FCB-7113-4576B5D0A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438" y="1125538"/>
            <a:ext cx="45164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chemeClr val="accent2"/>
                </a:solidFill>
                <a:ea typeface="楷体_GB2312" pitchFamily="49" charset="-122"/>
              </a:rPr>
              <a:t>——</a:t>
            </a:r>
            <a:r>
              <a:rPr kumimoji="1" lang="zh-CN" altLang="en-US" sz="2800">
                <a:solidFill>
                  <a:schemeClr val="accent2"/>
                </a:solidFill>
                <a:ea typeface="楷体_GB2312" pitchFamily="49" charset="-122"/>
              </a:rPr>
              <a:t>技术上可资利用的功</a:t>
            </a:r>
            <a:r>
              <a:rPr kumimoji="1" lang="zh-CN" altLang="en-US" sz="280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kumimoji="1" lang="en-US" altLang="zh-CN" sz="2800" i="1">
                <a:solidFill>
                  <a:schemeClr val="accent2"/>
                </a:solidFill>
                <a:ea typeface="宋体" panose="02010600030101010101" pitchFamily="2" charset="-122"/>
              </a:rPr>
              <a:t>w</a:t>
            </a:r>
            <a:r>
              <a:rPr kumimoji="1" lang="en-US" altLang="zh-CN" sz="2800" baseline="-25000">
                <a:solidFill>
                  <a:schemeClr val="accent2"/>
                </a:solidFill>
                <a:ea typeface="宋体" panose="02010600030101010101" pitchFamily="2" charset="-122"/>
              </a:rPr>
              <a:t>t</a:t>
            </a:r>
          </a:p>
        </p:txBody>
      </p:sp>
      <p:graphicFrame>
        <p:nvGraphicFramePr>
          <p:cNvPr id="83976" name="Object 8">
            <a:extLst>
              <a:ext uri="{FF2B5EF4-FFF2-40B4-BE49-F238E27FC236}">
                <a16:creationId xmlns:a16="http://schemas.microsoft.com/office/drawing/2014/main" id="{BE5E3E07-27DF-3208-058D-F23DFD4CFF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783638" y="2636838"/>
          <a:ext cx="24241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99920" imgH="228600" progId="Equation.DSMT4">
                  <p:embed/>
                </p:oleObj>
              </mc:Choice>
              <mc:Fallback>
                <p:oleObj name="Equation" r:id="rId9" imgW="79992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3638" y="2636838"/>
                        <a:ext cx="2424112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>
            <a:extLst>
              <a:ext uri="{FF2B5EF4-FFF2-40B4-BE49-F238E27FC236}">
                <a16:creationId xmlns:a16="http://schemas.microsoft.com/office/drawing/2014/main" id="{C5CB1845-84E0-C572-4CA1-0E2BC87E631A}"/>
              </a:ext>
            </a:extLst>
          </p:cNvPr>
          <p:cNvGrpSpPr>
            <a:grpSpLocks/>
          </p:cNvGrpSpPr>
          <p:nvPr/>
        </p:nvGrpSpPr>
        <p:grpSpPr bwMode="auto">
          <a:xfrm>
            <a:off x="1487488" y="4652963"/>
            <a:ext cx="1906587" cy="806450"/>
            <a:chOff x="703" y="2886"/>
            <a:chExt cx="901" cy="508"/>
          </a:xfrm>
        </p:grpSpPr>
        <p:graphicFrame>
          <p:nvGraphicFramePr>
            <p:cNvPr id="11274" name="Object 10">
              <a:extLst>
                <a:ext uri="{FF2B5EF4-FFF2-40B4-BE49-F238E27FC236}">
                  <a16:creationId xmlns:a16="http://schemas.microsoft.com/office/drawing/2014/main" id="{2ECC6C3E-B916-B030-3BC5-56413932619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8" y="2976"/>
            <a:ext cx="856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571320" imgH="279360" progId="Equation.DSMT4">
                    <p:embed/>
                  </p:oleObj>
                </mc:Choice>
                <mc:Fallback>
                  <p:oleObj name="Equation" r:id="rId11" imgW="571320" imgH="27936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2976"/>
                          <a:ext cx="856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4" name="Text Box 11">
              <a:extLst>
                <a:ext uri="{FF2B5EF4-FFF2-40B4-BE49-F238E27FC236}">
                  <a16:creationId xmlns:a16="http://schemas.microsoft.com/office/drawing/2014/main" id="{E6251F16-7894-EBB0-D700-275277682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2886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 MT Extra Bold" pitchFamily="18" charset="0"/>
                  <a:ea typeface="PMingLiU" panose="02020500000000000000" pitchFamily="18" charset="-120"/>
                </a:rPr>
                <a:t>re</a:t>
              </a:r>
            </a:p>
          </p:txBody>
        </p:sp>
      </p:grpSp>
      <p:grpSp>
        <p:nvGrpSpPr>
          <p:cNvPr id="3" name="Group 21">
            <a:extLst>
              <a:ext uri="{FF2B5EF4-FFF2-40B4-BE49-F238E27FC236}">
                <a16:creationId xmlns:a16="http://schemas.microsoft.com/office/drawing/2014/main" id="{A70D2329-C48B-00AA-9258-111F6B1038EB}"/>
              </a:ext>
            </a:extLst>
          </p:cNvPr>
          <p:cNvGrpSpPr>
            <a:grpSpLocks/>
          </p:cNvGrpSpPr>
          <p:nvPr/>
        </p:nvGrpSpPr>
        <p:grpSpPr bwMode="auto">
          <a:xfrm>
            <a:off x="1103313" y="5661025"/>
            <a:ext cx="5789612" cy="750888"/>
            <a:chOff x="2381" y="2704"/>
            <a:chExt cx="2736" cy="473"/>
          </a:xfrm>
        </p:grpSpPr>
        <p:graphicFrame>
          <p:nvGraphicFramePr>
            <p:cNvPr id="11273" name="Object 20">
              <a:extLst>
                <a:ext uri="{FF2B5EF4-FFF2-40B4-BE49-F238E27FC236}">
                  <a16:creationId xmlns:a16="http://schemas.microsoft.com/office/drawing/2014/main" id="{B9B7ADC3-23FD-7C6E-5FCC-F72A69C6D7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81" y="2750"/>
            <a:ext cx="2736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790640" imgH="279360" progId="Equation.DSMT4">
                    <p:embed/>
                  </p:oleObj>
                </mc:Choice>
                <mc:Fallback>
                  <p:oleObj name="Equation" r:id="rId13" imgW="1790640" imgH="27936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2750"/>
                          <a:ext cx="2736" cy="427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00CC99"/>
                            </a:gs>
                            <a:gs pos="50000">
                              <a:srgbClr val="CCFFFF"/>
                            </a:gs>
                            <a:gs pos="100000">
                              <a:srgbClr val="00CC99"/>
                            </a:gs>
                          </a:gsLst>
                          <a:lin ang="2700000" scaled="1"/>
                        </a:gradFill>
                        <a:ln w="25400" algn="ctr">
                          <a:pattFill prst="solidDmnd">
                            <a:fgClr>
                              <a:schemeClr val="accent1"/>
                            </a:fgClr>
                            <a:bgClr>
                              <a:srgbClr val="CCFFFF"/>
                            </a:bgClr>
                          </a:pattFill>
                          <a:miter lim="800000"/>
                          <a:headEnd/>
                          <a:tailEnd/>
                        </a:ln>
                        <a:effectLst>
                          <a:outerShdw dist="63500" dir="3187806" algn="ctr" rotWithShape="0">
                            <a:srgbClr val="80808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2" name="Text Box 14">
              <a:extLst>
                <a:ext uri="{FF2B5EF4-FFF2-40B4-BE49-F238E27FC236}">
                  <a16:creationId xmlns:a16="http://schemas.microsoft.com/office/drawing/2014/main" id="{E8EE6143-3B01-E5E3-BFEE-77812A7B7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2704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 MT Extra Bold" pitchFamily="18" charset="0"/>
                  <a:ea typeface="PMingLiU" panose="02020500000000000000" pitchFamily="18" charset="-120"/>
                </a:rPr>
                <a:t>re</a:t>
              </a:r>
            </a:p>
          </p:txBody>
        </p:sp>
        <p:sp>
          <p:nvSpPr>
            <p:cNvPr id="11283" name="Text Box 15">
              <a:extLst>
                <a:ext uri="{FF2B5EF4-FFF2-40B4-BE49-F238E27FC236}">
                  <a16:creationId xmlns:a16="http://schemas.microsoft.com/office/drawing/2014/main" id="{E09295C2-18F9-4655-C067-CF19CC1DAA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704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 MT Extra Bold" pitchFamily="18" charset="0"/>
                  <a:ea typeface="PMingLiU" panose="02020500000000000000" pitchFamily="18" charset="-120"/>
                </a:rPr>
                <a:t>re</a:t>
              </a:r>
            </a:p>
          </p:txBody>
        </p:sp>
      </p:grpSp>
      <p:grpSp>
        <p:nvGrpSpPr>
          <p:cNvPr id="4" name="Group 16">
            <a:extLst>
              <a:ext uri="{FF2B5EF4-FFF2-40B4-BE49-F238E27FC236}">
                <a16:creationId xmlns:a16="http://schemas.microsoft.com/office/drawing/2014/main" id="{61B5C108-C2A9-6CDD-E51B-5C97620F00C8}"/>
              </a:ext>
            </a:extLst>
          </p:cNvPr>
          <p:cNvGrpSpPr>
            <a:grpSpLocks/>
          </p:cNvGrpSpPr>
          <p:nvPr/>
        </p:nvGrpSpPr>
        <p:grpSpPr bwMode="auto">
          <a:xfrm>
            <a:off x="1487488" y="3860800"/>
            <a:ext cx="3592512" cy="808038"/>
            <a:chOff x="703" y="2432"/>
            <a:chExt cx="1697" cy="509"/>
          </a:xfrm>
        </p:grpSpPr>
        <p:graphicFrame>
          <p:nvGraphicFramePr>
            <p:cNvPr id="11272" name="Object 17">
              <a:extLst>
                <a:ext uri="{FF2B5EF4-FFF2-40B4-BE49-F238E27FC236}">
                  <a16:creationId xmlns:a16="http://schemas.microsoft.com/office/drawing/2014/main" id="{A7493E29-348C-D08D-58E2-AE90474803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4" y="2523"/>
            <a:ext cx="1656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104840" imgH="279360" progId="Equation.DSMT4">
                    <p:embed/>
                  </p:oleObj>
                </mc:Choice>
                <mc:Fallback>
                  <p:oleObj name="Equation" r:id="rId15" imgW="1104840" imgH="27936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4" y="2523"/>
                          <a:ext cx="1656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81" name="Text Box 18">
              <a:extLst>
                <a:ext uri="{FF2B5EF4-FFF2-40B4-BE49-F238E27FC236}">
                  <a16:creationId xmlns:a16="http://schemas.microsoft.com/office/drawing/2014/main" id="{690E0DD5-3128-F527-EBB2-A673367682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" y="2432"/>
              <a:ext cx="5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 MT Extra Bold" pitchFamily="18" charset="0"/>
                  <a:ea typeface="PMingLiU" panose="02020500000000000000" pitchFamily="18" charset="-120"/>
                </a:rPr>
                <a:t>re</a:t>
              </a:r>
            </a:p>
          </p:txBody>
        </p:sp>
      </p:grpSp>
      <p:graphicFrame>
        <p:nvGraphicFramePr>
          <p:cNvPr id="83990" name="Object 22">
            <a:extLst>
              <a:ext uri="{FF2B5EF4-FFF2-40B4-BE49-F238E27FC236}">
                <a16:creationId xmlns:a16="http://schemas.microsoft.com/office/drawing/2014/main" id="{5345B304-2126-D5CB-43BA-D38A63C9DC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0150" y="2565400"/>
          <a:ext cx="7488238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361960" imgH="393480" progId="Equation.DSMT4">
                  <p:embed/>
                </p:oleObj>
              </mc:Choice>
              <mc:Fallback>
                <p:oleObj name="Equation" r:id="rId17" imgW="2361960" imgH="3934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2565400"/>
                        <a:ext cx="7488238" cy="715963"/>
                      </a:xfrm>
                      <a:prstGeom prst="rect">
                        <a:avLst/>
                      </a:prstGeom>
                      <a:gradFill rotWithShape="1">
                        <a:gsLst>
                          <a:gs pos="0">
                            <a:srgbClr val="FF9933"/>
                          </a:gs>
                          <a:gs pos="100000">
                            <a:srgbClr val="FFFFCC"/>
                          </a:gs>
                        </a:gsLst>
                        <a:lin ang="2700000" scaled="1"/>
                      </a:gradFill>
                      <a:ln w="25400">
                        <a:pattFill prst="sphere">
                          <a:fgClr>
                            <a:srgbClr val="FF6600"/>
                          </a:fgClr>
                          <a:bgClr>
                            <a:srgbClr val="FFFFFF"/>
                          </a:bgClr>
                        </a:patt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2" name="Object 24">
            <a:extLst>
              <a:ext uri="{FF2B5EF4-FFF2-40B4-BE49-F238E27FC236}">
                <a16:creationId xmlns:a16="http://schemas.microsoft.com/office/drawing/2014/main" id="{9EDC99F8-5D7B-26AA-8392-FC4CA86654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04250" y="3789363"/>
          <a:ext cx="2376488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9" imgW="3449117" imgH="3442411" progId="Visio.Drawing.6">
                  <p:embed/>
                </p:oleObj>
              </mc:Choice>
              <mc:Fallback>
                <p:oleObj name="Visio" r:id="rId19" imgW="3449117" imgH="3442411" progId="Visio.Drawing.6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04250" y="3789363"/>
                        <a:ext cx="2376488" cy="237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0" name="Rectangle 25">
            <a:extLst>
              <a:ext uri="{FF2B5EF4-FFF2-40B4-BE49-F238E27FC236}">
                <a16:creationId xmlns:a16="http://schemas.microsoft.com/office/drawing/2014/main" id="{E6891068-4AE6-F225-EC47-B843F93BD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8" y="44450"/>
            <a:ext cx="10869612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84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三、能量方程的分析与讨论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0" dur="500"/>
                                        <p:tgtEl>
                                          <p:spTgt spid="8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/>
      <p:bldP spid="8397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5" name="Text Box 13">
            <a:extLst>
              <a:ext uri="{FF2B5EF4-FFF2-40B4-BE49-F238E27FC236}">
                <a16:creationId xmlns:a16="http://schemas.microsoft.com/office/drawing/2014/main" id="{24945AB9-53B3-9CF8-78BE-0677680CC67F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431800" y="836613"/>
            <a:ext cx="10156825" cy="1143000"/>
          </a:xfrm>
          <a:noFill/>
        </p:spPr>
        <p:txBody>
          <a:bodyPr lIns="101876" tIns="50938" rIns="101876" bIns="50938"/>
          <a:lstStyle/>
          <a:p>
            <a:pPr algn="l" eaLnBrk="1" hangingPunct="1"/>
            <a:r>
              <a:rPr lang="en-US" altLang="zh-CN" sz="36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</a:t>
            </a:r>
            <a:r>
              <a:rPr lang="zh-CN" altLang="en-US" sz="36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几种功的表示</a:t>
            </a: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274F24E5-DCA3-20CA-AE99-0B0077BCD7D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008063" y="1773238"/>
            <a:ext cx="5383212" cy="1655762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800">
                <a:solidFill>
                  <a:srgbClr val="CC3300"/>
                </a:solidFill>
                <a:latin typeface="华文新魏" panose="02010800040101010101" pitchFamily="2" charset="-122"/>
                <a:ea typeface="黑体" panose="02010609060101010101" pitchFamily="49" charset="-122"/>
              </a:rPr>
              <a:t>可逆过程</a:t>
            </a:r>
            <a:r>
              <a:rPr lang="zh-CN" altLang="en-US" sz="2800">
                <a:solidFill>
                  <a:srgbClr val="CC3300"/>
                </a:solidFill>
                <a:ea typeface="黑体" panose="02010609060101010101" pitchFamily="49" charset="-122"/>
              </a:rPr>
              <a:t>：</a:t>
            </a:r>
          </a:p>
          <a:p>
            <a:pPr eaLnBrk="1" hangingPunct="1">
              <a:buFontTx/>
              <a:buNone/>
            </a:pPr>
            <a:r>
              <a:rPr lang="zh-CN" altLang="en-US" sz="2400"/>
              <a:t>   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w</a:t>
            </a:r>
            <a:r>
              <a:rPr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f</a:t>
            </a:r>
            <a:r>
              <a:rPr lang="zh-CN" altLang="en-US">
                <a:latin typeface="Times New Roman" panose="02020603050405020304" pitchFamily="18" charset="0"/>
                <a:ea typeface="楷体_GB2312" pitchFamily="49" charset="-122"/>
              </a:rPr>
              <a:t>的表示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grpSp>
        <p:nvGrpSpPr>
          <p:cNvPr id="2" name="Group 21">
            <a:extLst>
              <a:ext uri="{FF2B5EF4-FFF2-40B4-BE49-F238E27FC236}">
                <a16:creationId xmlns:a16="http://schemas.microsoft.com/office/drawing/2014/main" id="{DB35F99A-C52D-06A1-F260-E295F246AE0F}"/>
              </a:ext>
            </a:extLst>
          </p:cNvPr>
          <p:cNvGrpSpPr>
            <a:grpSpLocks/>
          </p:cNvGrpSpPr>
          <p:nvPr/>
        </p:nvGrpSpPr>
        <p:grpSpPr bwMode="auto">
          <a:xfrm>
            <a:off x="1487488" y="4005263"/>
            <a:ext cx="2424112" cy="750887"/>
            <a:chOff x="3176" y="1253"/>
            <a:chExt cx="1145" cy="473"/>
          </a:xfrm>
        </p:grpSpPr>
        <p:graphicFrame>
          <p:nvGraphicFramePr>
            <p:cNvPr id="12293" name="Object 18">
              <a:extLst>
                <a:ext uri="{FF2B5EF4-FFF2-40B4-BE49-F238E27FC236}">
                  <a16:creationId xmlns:a16="http://schemas.microsoft.com/office/drawing/2014/main" id="{3329CDC7-510D-BC7C-D1B9-85FE54EE33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76" y="1299"/>
            <a:ext cx="1145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749160" imgH="279360" progId="Equation.DSMT4">
                    <p:embed/>
                  </p:oleObj>
                </mc:Choice>
                <mc:Fallback>
                  <p:oleObj name="Equation" r:id="rId3" imgW="749160" imgH="27936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76" y="1299"/>
                          <a:ext cx="1145" cy="427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00CC99"/>
                            </a:gs>
                            <a:gs pos="50000">
                              <a:srgbClr val="CCFFFF"/>
                            </a:gs>
                            <a:gs pos="100000">
                              <a:srgbClr val="00CC99"/>
                            </a:gs>
                          </a:gsLst>
                          <a:lin ang="2700000" scaled="1"/>
                        </a:gradFill>
                        <a:ln w="25400" algn="ctr">
                          <a:pattFill prst="solidDmnd">
                            <a:fgClr>
                              <a:schemeClr val="accent1"/>
                            </a:fgClr>
                            <a:bgClr>
                              <a:srgbClr val="CCFFFF"/>
                            </a:bgClr>
                          </a:pattFill>
                          <a:miter lim="800000"/>
                          <a:headEnd/>
                          <a:tailEnd/>
                        </a:ln>
                        <a:effectLst>
                          <a:outerShdw dist="63500" dir="3187806" algn="ctr" rotWithShape="0">
                            <a:srgbClr val="80808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1" name="Text Box 19">
              <a:extLst>
                <a:ext uri="{FF2B5EF4-FFF2-40B4-BE49-F238E27FC236}">
                  <a16:creationId xmlns:a16="http://schemas.microsoft.com/office/drawing/2014/main" id="{8B69CF6A-4BE4-1153-3EA5-04352CAAA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1253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 MT Extra Bold" pitchFamily="18" charset="0"/>
                  <a:ea typeface="PMingLiU" panose="02020500000000000000" pitchFamily="18" charset="-120"/>
                </a:rPr>
                <a:t>re</a:t>
              </a:r>
            </a:p>
          </p:txBody>
        </p:sp>
      </p:grpSp>
      <p:grpSp>
        <p:nvGrpSpPr>
          <p:cNvPr id="3" name="Group 22">
            <a:extLst>
              <a:ext uri="{FF2B5EF4-FFF2-40B4-BE49-F238E27FC236}">
                <a16:creationId xmlns:a16="http://schemas.microsoft.com/office/drawing/2014/main" id="{24D2A623-6760-1F83-9F0B-639375926E63}"/>
              </a:ext>
            </a:extLst>
          </p:cNvPr>
          <p:cNvGrpSpPr>
            <a:grpSpLocks/>
          </p:cNvGrpSpPr>
          <p:nvPr/>
        </p:nvGrpSpPr>
        <p:grpSpPr bwMode="auto">
          <a:xfrm>
            <a:off x="1487488" y="3068638"/>
            <a:ext cx="2052637" cy="750887"/>
            <a:chOff x="3263" y="1253"/>
            <a:chExt cx="970" cy="473"/>
          </a:xfrm>
        </p:grpSpPr>
        <p:graphicFrame>
          <p:nvGraphicFramePr>
            <p:cNvPr id="12292" name="Object 23">
              <a:extLst>
                <a:ext uri="{FF2B5EF4-FFF2-40B4-BE49-F238E27FC236}">
                  <a16:creationId xmlns:a16="http://schemas.microsoft.com/office/drawing/2014/main" id="{CDB1B3B1-EFA0-0B51-C8B2-A3233A5EA8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63" y="1299"/>
            <a:ext cx="970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634680" imgH="279360" progId="Equation.DSMT4">
                    <p:embed/>
                  </p:oleObj>
                </mc:Choice>
                <mc:Fallback>
                  <p:oleObj name="Equation" r:id="rId5" imgW="634680" imgH="27936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3" y="1299"/>
                          <a:ext cx="970" cy="427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00CC99"/>
                            </a:gs>
                            <a:gs pos="50000">
                              <a:srgbClr val="CCFFFF"/>
                            </a:gs>
                            <a:gs pos="100000">
                              <a:srgbClr val="00CC99"/>
                            </a:gs>
                          </a:gsLst>
                          <a:lin ang="2700000" scaled="1"/>
                        </a:gradFill>
                        <a:ln w="25400" algn="ctr">
                          <a:pattFill prst="solidDmnd">
                            <a:fgClr>
                              <a:schemeClr val="accent1"/>
                            </a:fgClr>
                            <a:bgClr>
                              <a:srgbClr val="CCFFFF"/>
                            </a:bgClr>
                          </a:pattFill>
                          <a:miter lim="800000"/>
                          <a:headEnd/>
                          <a:tailEnd/>
                        </a:ln>
                        <a:effectLst>
                          <a:outerShdw dist="63500" dir="3187806" algn="ctr" rotWithShape="0">
                            <a:srgbClr val="80808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0" name="Text Box 24">
              <a:extLst>
                <a:ext uri="{FF2B5EF4-FFF2-40B4-BE49-F238E27FC236}">
                  <a16:creationId xmlns:a16="http://schemas.microsoft.com/office/drawing/2014/main" id="{9E6F12E9-5627-41EB-DC56-2FB4ED32B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1253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 MT Extra Bold" pitchFamily="18" charset="0"/>
                  <a:ea typeface="PMingLiU" panose="02020500000000000000" pitchFamily="18" charset="-120"/>
                </a:rPr>
                <a:t>re</a:t>
              </a:r>
            </a:p>
          </p:txBody>
        </p:sp>
      </p:grpSp>
      <p:sp>
        <p:nvSpPr>
          <p:cNvPr id="12298" name="Rectangle 25">
            <a:extLst>
              <a:ext uri="{FF2B5EF4-FFF2-40B4-BE49-F238E27FC236}">
                <a16:creationId xmlns:a16="http://schemas.microsoft.com/office/drawing/2014/main" id="{5037DF27-9BF4-8A6F-F427-3516474DB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8" y="44450"/>
            <a:ext cx="10869612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84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三、能量方程的分析与讨论</a:t>
            </a:r>
          </a:p>
        </p:txBody>
      </p:sp>
      <p:grpSp>
        <p:nvGrpSpPr>
          <p:cNvPr id="4" name="Group 38">
            <a:extLst>
              <a:ext uri="{FF2B5EF4-FFF2-40B4-BE49-F238E27FC236}">
                <a16:creationId xmlns:a16="http://schemas.microsoft.com/office/drawing/2014/main" id="{587174DC-AB5C-C32F-7DFD-27C6657F1932}"/>
              </a:ext>
            </a:extLst>
          </p:cNvPr>
          <p:cNvGrpSpPr>
            <a:grpSpLocks/>
          </p:cNvGrpSpPr>
          <p:nvPr/>
        </p:nvGrpSpPr>
        <p:grpSpPr bwMode="auto">
          <a:xfrm>
            <a:off x="1528763" y="5013325"/>
            <a:ext cx="2339975" cy="688975"/>
            <a:chOff x="722" y="3158"/>
            <a:chExt cx="1106" cy="434"/>
          </a:xfrm>
        </p:grpSpPr>
        <p:graphicFrame>
          <p:nvGraphicFramePr>
            <p:cNvPr id="12291" name="Object 27">
              <a:extLst>
                <a:ext uri="{FF2B5EF4-FFF2-40B4-BE49-F238E27FC236}">
                  <a16:creationId xmlns:a16="http://schemas.microsoft.com/office/drawing/2014/main" id="{D71A9EB1-E7D3-C132-15FE-965ACC899D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2" y="3242"/>
            <a:ext cx="110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723600" imgH="228600" progId="Equation.DSMT4">
                    <p:embed/>
                  </p:oleObj>
                </mc:Choice>
                <mc:Fallback>
                  <p:oleObj name="Equation" r:id="rId7" imgW="723600" imgH="2286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2" y="3242"/>
                          <a:ext cx="1106" cy="350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rgbClr val="00CC99"/>
                            </a:gs>
                            <a:gs pos="50000">
                              <a:srgbClr val="CCFFFF"/>
                            </a:gs>
                            <a:gs pos="100000">
                              <a:srgbClr val="00CC99"/>
                            </a:gs>
                          </a:gsLst>
                          <a:lin ang="2700000" scaled="1"/>
                        </a:gradFill>
                        <a:ln w="25400" algn="ctr">
                          <a:pattFill prst="solidDmnd">
                            <a:fgClr>
                              <a:schemeClr val="accent1"/>
                            </a:fgClr>
                            <a:bgClr>
                              <a:srgbClr val="CCFFFF"/>
                            </a:bgClr>
                          </a:pattFill>
                          <a:miter lim="800000"/>
                          <a:headEnd/>
                          <a:tailEnd/>
                        </a:ln>
                        <a:effectLst>
                          <a:outerShdw dist="63500" dir="3187806" algn="ctr" rotWithShape="0">
                            <a:srgbClr val="80808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9" name="Text Box 28">
              <a:extLst>
                <a:ext uri="{FF2B5EF4-FFF2-40B4-BE49-F238E27FC236}">
                  <a16:creationId xmlns:a16="http://schemas.microsoft.com/office/drawing/2014/main" id="{9632E315-DAD3-6185-C37C-67C7419F1C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1" y="3158"/>
              <a:ext cx="4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000">
                  <a:solidFill>
                    <a:srgbClr val="FF0000"/>
                  </a:solidFill>
                  <a:latin typeface="Times New Roman MT Extra Bold" pitchFamily="18" charset="0"/>
                  <a:ea typeface="PMingLiU" panose="02020500000000000000" pitchFamily="18" charset="-120"/>
                </a:rPr>
                <a:t>re</a:t>
              </a:r>
            </a:p>
          </p:txBody>
        </p:sp>
      </p:grpSp>
      <p:grpSp>
        <p:nvGrpSpPr>
          <p:cNvPr id="5" name="Group 37">
            <a:extLst>
              <a:ext uri="{FF2B5EF4-FFF2-40B4-BE49-F238E27FC236}">
                <a16:creationId xmlns:a16="http://schemas.microsoft.com/office/drawing/2014/main" id="{CE48732B-BBB4-F5F5-C793-141DD1CA3B08}"/>
              </a:ext>
            </a:extLst>
          </p:cNvPr>
          <p:cNvGrpSpPr>
            <a:grpSpLocks/>
          </p:cNvGrpSpPr>
          <p:nvPr/>
        </p:nvGrpSpPr>
        <p:grpSpPr bwMode="auto">
          <a:xfrm>
            <a:off x="6288088" y="2708275"/>
            <a:ext cx="5127625" cy="3933825"/>
            <a:chOff x="2971" y="1706"/>
            <a:chExt cx="2423" cy="2478"/>
          </a:xfrm>
        </p:grpSpPr>
        <p:graphicFrame>
          <p:nvGraphicFramePr>
            <p:cNvPr id="12290" name="Object 14">
              <a:extLst>
                <a:ext uri="{FF2B5EF4-FFF2-40B4-BE49-F238E27FC236}">
                  <a16:creationId xmlns:a16="http://schemas.microsoft.com/office/drawing/2014/main" id="{3685C80F-795D-40C3-360A-6D16DB885C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1" y="1706"/>
            <a:ext cx="2423" cy="24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9" imgW="3483559" imgH="3562198" progId="Visio.Drawing.6">
                    <p:embed/>
                  </p:oleObj>
                </mc:Choice>
                <mc:Fallback>
                  <p:oleObj name="Visio" r:id="rId9" imgW="3483559" imgH="3562198" progId="Visio.Drawing.6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" y="1706"/>
                          <a:ext cx="2423" cy="24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2301" name="Group 32">
              <a:extLst>
                <a:ext uri="{FF2B5EF4-FFF2-40B4-BE49-F238E27FC236}">
                  <a16:creationId xmlns:a16="http://schemas.microsoft.com/office/drawing/2014/main" id="{8E053E85-FA94-4149-331F-FF00F1A561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33" y="1888"/>
              <a:ext cx="953" cy="817"/>
              <a:chOff x="3878" y="1797"/>
              <a:chExt cx="953" cy="817"/>
            </a:xfrm>
          </p:grpSpPr>
          <p:sp>
            <p:nvSpPr>
              <p:cNvPr id="12306" name="Line 29">
                <a:extLst>
                  <a:ext uri="{FF2B5EF4-FFF2-40B4-BE49-F238E27FC236}">
                    <a16:creationId xmlns:a16="http://schemas.microsoft.com/office/drawing/2014/main" id="{F5260ABE-E27B-BD95-1EF9-CDCF13682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8" y="2115"/>
                <a:ext cx="68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7" name="Line 30">
                <a:extLst>
                  <a:ext uri="{FF2B5EF4-FFF2-40B4-BE49-F238E27FC236}">
                    <a16:creationId xmlns:a16="http://schemas.microsoft.com/office/drawing/2014/main" id="{6BD3C235-4656-8ADE-B861-71AD4C0FD0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95" y="2115"/>
                <a:ext cx="363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8" name="Rectangle 31">
                <a:extLst>
                  <a:ext uri="{FF2B5EF4-FFF2-40B4-BE49-F238E27FC236}">
                    <a16:creationId xmlns:a16="http://schemas.microsoft.com/office/drawing/2014/main" id="{8788D28B-D432-B1FF-251D-5FFCF68714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797"/>
                <a:ext cx="363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just" eaLnBrk="1" hangingPunct="1">
                  <a:spcBef>
                    <a:spcPct val="20000"/>
                  </a:spcBef>
                </a:pPr>
                <a:r>
                  <a:rPr lang="en-US" altLang="zh-CN" sz="3200" b="0" i="1">
                    <a:ea typeface="楷体_GB2312" pitchFamily="49" charset="-122"/>
                  </a:rPr>
                  <a:t>w</a:t>
                </a:r>
                <a:r>
                  <a:rPr lang="en-US" altLang="zh-CN" sz="3200" baseline="-25000">
                    <a:ea typeface="楷体_GB2312" pitchFamily="49" charset="-122"/>
                  </a:rPr>
                  <a:t>t</a:t>
                </a:r>
                <a:endParaRPr lang="en-US" altLang="zh-CN" sz="2400" b="0">
                  <a:ea typeface="楷体_GB2312" pitchFamily="49" charset="-122"/>
                </a:endParaRPr>
              </a:p>
            </p:txBody>
          </p:sp>
        </p:grpSp>
        <p:grpSp>
          <p:nvGrpSpPr>
            <p:cNvPr id="12302" name="Group 33">
              <a:extLst>
                <a:ext uri="{FF2B5EF4-FFF2-40B4-BE49-F238E27FC236}">
                  <a16:creationId xmlns:a16="http://schemas.microsoft.com/office/drawing/2014/main" id="{5601F04A-714D-D0D7-FA0F-8C42F7DA21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2387"/>
              <a:ext cx="953" cy="817"/>
              <a:chOff x="3878" y="1797"/>
              <a:chExt cx="953" cy="817"/>
            </a:xfrm>
          </p:grpSpPr>
          <p:sp>
            <p:nvSpPr>
              <p:cNvPr id="12303" name="Line 34">
                <a:extLst>
                  <a:ext uri="{FF2B5EF4-FFF2-40B4-BE49-F238E27FC236}">
                    <a16:creationId xmlns:a16="http://schemas.microsoft.com/office/drawing/2014/main" id="{FCE568F1-2673-1C43-3E53-32C57D169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78" y="2115"/>
                <a:ext cx="680" cy="2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4" name="Line 35">
                <a:extLst>
                  <a:ext uri="{FF2B5EF4-FFF2-40B4-BE49-F238E27FC236}">
                    <a16:creationId xmlns:a16="http://schemas.microsoft.com/office/drawing/2014/main" id="{571034D8-EA50-80C6-F96C-2D149D157A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95" y="2115"/>
                <a:ext cx="363" cy="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5" name="Rectangle 36">
                <a:extLst>
                  <a:ext uri="{FF2B5EF4-FFF2-40B4-BE49-F238E27FC236}">
                    <a16:creationId xmlns:a16="http://schemas.microsoft.com/office/drawing/2014/main" id="{B0F26ADA-4F4B-2EDC-2C73-81C4DAA1B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1797"/>
                <a:ext cx="363" cy="3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just" eaLnBrk="1" hangingPunct="1">
                  <a:spcBef>
                    <a:spcPct val="20000"/>
                  </a:spcBef>
                </a:pPr>
                <a:r>
                  <a:rPr lang="en-US" altLang="zh-CN" sz="3200" b="0" i="1">
                    <a:ea typeface="楷体_GB2312" pitchFamily="49" charset="-122"/>
                  </a:rPr>
                  <a:t>w</a:t>
                </a:r>
                <a:endParaRPr lang="en-US" altLang="zh-CN" sz="2400" b="0">
                  <a:ea typeface="楷体_GB2312" pitchFamily="49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49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49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Text Box 2">
            <a:extLst>
              <a:ext uri="{FF2B5EF4-FFF2-40B4-BE49-F238E27FC236}">
                <a16:creationId xmlns:a16="http://schemas.microsoft.com/office/drawing/2014/main" id="{092D640E-034C-4DA5-C9E1-ECFE1F35AE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915988"/>
            <a:ext cx="92630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en-US" altLang="zh-CN" sz="3600">
                <a:solidFill>
                  <a:srgbClr val="FF0000"/>
                </a:solidFill>
                <a:latin typeface="隶书" panose="02010509060101010101" pitchFamily="49" charset="-122"/>
              </a:rPr>
              <a:t>4.</a:t>
            </a:r>
            <a:r>
              <a:rPr lang="zh-CN" altLang="en-US" sz="3600">
                <a:solidFill>
                  <a:srgbClr val="FF0000"/>
                </a:solidFill>
                <a:latin typeface="隶书" panose="02010509060101010101" pitchFamily="49" charset="-122"/>
              </a:rPr>
              <a:t>第一定律的其它表达形式</a:t>
            </a:r>
          </a:p>
        </p:txBody>
      </p:sp>
      <p:graphicFrame>
        <p:nvGraphicFramePr>
          <p:cNvPr id="13314" name="Object 3">
            <a:extLst>
              <a:ext uri="{FF2B5EF4-FFF2-40B4-BE49-F238E27FC236}">
                <a16:creationId xmlns:a16="http://schemas.microsoft.com/office/drawing/2014/main" id="{68D6CCC8-6C0F-572D-5B7D-12F44BBB4A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7263" y="510540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20" imgH="215640" progId="Equation.DSMT4">
                  <p:embed/>
                </p:oleObj>
              </mc:Choice>
              <mc:Fallback>
                <p:oleObj name="Equation" r:id="rId3" imgW="114120" imgH="2156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263" y="510540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Text Box 4">
            <a:extLst>
              <a:ext uri="{FF2B5EF4-FFF2-40B4-BE49-F238E27FC236}">
                <a16:creationId xmlns:a16="http://schemas.microsoft.com/office/drawing/2014/main" id="{CC9C1D84-BCC8-71F7-3F84-140726BAA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5363" y="51704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kumimoji="1" lang="zh-CN" altLang="zh-CN" sz="2400" b="0">
              <a:ea typeface="宋体" panose="02010600030101010101" pitchFamily="2" charset="-122"/>
            </a:endParaRPr>
          </a:p>
        </p:txBody>
      </p:sp>
      <p:graphicFrame>
        <p:nvGraphicFramePr>
          <p:cNvPr id="86021" name="Object 5">
            <a:extLst>
              <a:ext uri="{FF2B5EF4-FFF2-40B4-BE49-F238E27FC236}">
                <a16:creationId xmlns:a16="http://schemas.microsoft.com/office/drawing/2014/main" id="{2E54FE33-11D0-3B8C-2A50-34BDC6C4B2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0" y="1412875"/>
          <a:ext cx="55610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77960" imgH="393480" progId="Equation.DSMT4">
                  <p:embed/>
                </p:oleObj>
              </mc:Choice>
              <mc:Fallback>
                <p:oleObj name="Equation" r:id="rId5" imgW="2577960" imgH="39348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1412875"/>
                        <a:ext cx="55610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Text Box 6">
            <a:extLst>
              <a:ext uri="{FF2B5EF4-FFF2-40B4-BE49-F238E27FC236}">
                <a16:creationId xmlns:a16="http://schemas.microsoft.com/office/drawing/2014/main" id="{72DF2E7B-D4EA-CF4E-8ED7-C3D8E07C1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1557338"/>
            <a:ext cx="2879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基本形式</a:t>
            </a:r>
          </a:p>
        </p:txBody>
      </p:sp>
      <p:graphicFrame>
        <p:nvGraphicFramePr>
          <p:cNvPr id="86023" name="Object 7">
            <a:extLst>
              <a:ext uri="{FF2B5EF4-FFF2-40B4-BE49-F238E27FC236}">
                <a16:creationId xmlns:a16="http://schemas.microsoft.com/office/drawing/2014/main" id="{52C81B29-0D10-2E87-A6BD-8882CBB979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98788" y="2219325"/>
          <a:ext cx="3424237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87240" imgH="393480" progId="Equation.DSMT4">
                  <p:embed/>
                </p:oleObj>
              </mc:Choice>
              <mc:Fallback>
                <p:oleObj name="Equation" r:id="rId7" imgW="1587240" imgH="39348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8" y="2219325"/>
                        <a:ext cx="3424237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Object 8">
            <a:extLst>
              <a:ext uri="{FF2B5EF4-FFF2-40B4-BE49-F238E27FC236}">
                <a16:creationId xmlns:a16="http://schemas.microsoft.com/office/drawing/2014/main" id="{DB40C494-09E2-24B3-E1BB-BC57E1321B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70675" y="2420938"/>
          <a:ext cx="1312863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09480" imgH="228600" progId="Equation.DSMT4">
                  <p:embed/>
                </p:oleObj>
              </mc:Choice>
              <mc:Fallback>
                <p:oleObj name="Equation" r:id="rId9" imgW="60948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0675" y="2420938"/>
                        <a:ext cx="1312863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9">
            <a:extLst>
              <a:ext uri="{FF2B5EF4-FFF2-40B4-BE49-F238E27FC236}">
                <a16:creationId xmlns:a16="http://schemas.microsoft.com/office/drawing/2014/main" id="{4CAA84A2-C367-8E8D-F27A-7E1447BC12B8}"/>
              </a:ext>
            </a:extLst>
          </p:cNvPr>
          <p:cNvGrpSpPr>
            <a:grpSpLocks/>
          </p:cNvGrpSpPr>
          <p:nvPr/>
        </p:nvGrpSpPr>
        <p:grpSpPr bwMode="auto">
          <a:xfrm>
            <a:off x="8177213" y="2205038"/>
            <a:ext cx="2854325" cy="884237"/>
            <a:chOff x="4195" y="981"/>
            <a:chExt cx="1349" cy="557"/>
          </a:xfrm>
        </p:grpSpPr>
        <p:graphicFrame>
          <p:nvGraphicFramePr>
            <p:cNvPr id="13322" name="Object 10">
              <a:extLst>
                <a:ext uri="{FF2B5EF4-FFF2-40B4-BE49-F238E27FC236}">
                  <a16:creationId xmlns:a16="http://schemas.microsoft.com/office/drawing/2014/main" id="{9BA8D142-7429-9B4A-0C11-41FDFDA489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1" y="1026"/>
            <a:ext cx="1303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838080" imgH="330120" progId="Equation.DSMT4">
                    <p:embed/>
                  </p:oleObj>
                </mc:Choice>
                <mc:Fallback>
                  <p:oleObj name="Equation" r:id="rId11" imgW="838080" imgH="33012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1026"/>
                          <a:ext cx="1303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2" name="Text Box 11">
              <a:extLst>
                <a:ext uri="{FF2B5EF4-FFF2-40B4-BE49-F238E27FC236}">
                  <a16:creationId xmlns:a16="http://schemas.microsoft.com/office/drawing/2014/main" id="{D40F6564-FFF8-A6A5-E576-A041587574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981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 MT Extra Bold" pitchFamily="18" charset="0"/>
                  <a:ea typeface="宋体" panose="02010600030101010101" pitchFamily="2" charset="-122"/>
                </a:rPr>
                <a:t>re</a:t>
              </a:r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22D0266B-9245-E964-4D30-3386E99ECB92}"/>
              </a:ext>
            </a:extLst>
          </p:cNvPr>
          <p:cNvGrpSpPr>
            <a:grpSpLocks/>
          </p:cNvGrpSpPr>
          <p:nvPr/>
        </p:nvGrpSpPr>
        <p:grpSpPr bwMode="auto">
          <a:xfrm>
            <a:off x="2927350" y="2997200"/>
            <a:ext cx="5400675" cy="885825"/>
            <a:chOff x="1202" y="1525"/>
            <a:chExt cx="2552" cy="558"/>
          </a:xfrm>
        </p:grpSpPr>
        <p:graphicFrame>
          <p:nvGraphicFramePr>
            <p:cNvPr id="13321" name="Object 13">
              <a:extLst>
                <a:ext uri="{FF2B5EF4-FFF2-40B4-BE49-F238E27FC236}">
                  <a16:creationId xmlns:a16="http://schemas.microsoft.com/office/drawing/2014/main" id="{07B53B40-C193-CD9B-17F6-D313DBE70D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2" y="1706"/>
            <a:ext cx="2552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549080" imgH="228600" progId="Equation.DSMT4">
                    <p:embed/>
                  </p:oleObj>
                </mc:Choice>
                <mc:Fallback>
                  <p:oleObj name="Equation" r:id="rId13" imgW="154908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706"/>
                          <a:ext cx="2552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C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1" name="Text Box 14">
              <a:extLst>
                <a:ext uri="{FF2B5EF4-FFF2-40B4-BE49-F238E27FC236}">
                  <a16:creationId xmlns:a16="http://schemas.microsoft.com/office/drawing/2014/main" id="{7FF376A7-452C-DE47-77F8-B7C9CE15E5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8" y="1525"/>
              <a:ext cx="45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FF0000"/>
                  </a:solidFill>
                  <a:latin typeface="Times New Roman MT Extra Bold" pitchFamily="18" charset="0"/>
                  <a:ea typeface="PMingLiU" panose="02020500000000000000" pitchFamily="18" charset="-120"/>
                </a:rPr>
                <a:t>re</a:t>
              </a:r>
            </a:p>
          </p:txBody>
        </p:sp>
      </p:grpSp>
      <p:sp>
        <p:nvSpPr>
          <p:cNvPr id="86031" name="Text Box 15">
            <a:extLst>
              <a:ext uri="{FF2B5EF4-FFF2-40B4-BE49-F238E27FC236}">
                <a16:creationId xmlns:a16="http://schemas.microsoft.com/office/drawing/2014/main" id="{93D555E5-8BD8-6165-DF96-3C0BE5984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3284538"/>
            <a:ext cx="2592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微元形式</a:t>
            </a:r>
          </a:p>
        </p:txBody>
      </p:sp>
      <p:sp>
        <p:nvSpPr>
          <p:cNvPr id="86032" name="Text Box 16">
            <a:extLst>
              <a:ext uri="{FF2B5EF4-FFF2-40B4-BE49-F238E27FC236}">
                <a16:creationId xmlns:a16="http://schemas.microsoft.com/office/drawing/2014/main" id="{A70B1934-9628-B354-30A8-BD22DEEA2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4076700"/>
            <a:ext cx="2976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用率形式</a:t>
            </a:r>
          </a:p>
        </p:txBody>
      </p:sp>
      <p:graphicFrame>
        <p:nvGraphicFramePr>
          <p:cNvPr id="86033" name="Object 17">
            <a:extLst>
              <a:ext uri="{FF2B5EF4-FFF2-40B4-BE49-F238E27FC236}">
                <a16:creationId xmlns:a16="http://schemas.microsoft.com/office/drawing/2014/main" id="{B0B66AFB-2415-215A-64E5-B6FCBC07F8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9175" y="4005263"/>
          <a:ext cx="4356100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019240" imgH="393480" progId="Equation.DSMT4">
                  <p:embed/>
                </p:oleObj>
              </mc:Choice>
              <mc:Fallback>
                <p:oleObj name="Equation" r:id="rId15" imgW="2019240" imgH="39348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4005263"/>
                        <a:ext cx="4356100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4" name="Object 18">
            <a:extLst>
              <a:ext uri="{FF2B5EF4-FFF2-40B4-BE49-F238E27FC236}">
                <a16:creationId xmlns:a16="http://schemas.microsoft.com/office/drawing/2014/main" id="{06CF8F7F-C018-D8D5-2FAC-5445580330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2650" y="4941888"/>
          <a:ext cx="4246563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968480" imgH="393480" progId="Equation.DSMT4">
                  <p:embed/>
                </p:oleObj>
              </mc:Choice>
              <mc:Fallback>
                <p:oleObj name="Equation" r:id="rId17" imgW="1968480" imgH="3934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650" y="4941888"/>
                        <a:ext cx="4246563" cy="849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5" name="Object 19">
            <a:extLst>
              <a:ext uri="{FF2B5EF4-FFF2-40B4-BE49-F238E27FC236}">
                <a16:creationId xmlns:a16="http://schemas.microsoft.com/office/drawing/2014/main" id="{3BAA21EC-FA59-2185-A548-BCC42EAD17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5338" y="5734050"/>
          <a:ext cx="1427162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660240" imgH="317160" progId="Equation.DSMT4">
                  <p:embed/>
                </p:oleObj>
              </mc:Choice>
              <mc:Fallback>
                <p:oleObj name="Equation" r:id="rId19" imgW="660240" imgH="31716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338" y="5734050"/>
                        <a:ext cx="1427162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0" name="Rectangle 20">
            <a:extLst>
              <a:ext uri="{FF2B5EF4-FFF2-40B4-BE49-F238E27FC236}">
                <a16:creationId xmlns:a16="http://schemas.microsoft.com/office/drawing/2014/main" id="{3C192092-65E5-E8E5-E517-2052536BC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8" y="44450"/>
            <a:ext cx="10869612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84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三、能量方程的分析与讨论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8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86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1" dur="500"/>
                                        <p:tgtEl>
                                          <p:spTgt spid="86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6" dur="500"/>
                                        <p:tgtEl>
                                          <p:spTgt spid="8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86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/>
      <p:bldP spid="86031" grpId="0"/>
      <p:bldP spid="860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AutoShape 2">
            <a:extLst>
              <a:ext uri="{FF2B5EF4-FFF2-40B4-BE49-F238E27FC236}">
                <a16:creationId xmlns:a16="http://schemas.microsoft.com/office/drawing/2014/main" id="{8B333B22-1880-7053-DEE6-1C1D556A92AE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2426494" y="680244"/>
            <a:ext cx="4824413" cy="6359525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0099" name="AutoShape 3">
            <a:extLst>
              <a:ext uri="{FF2B5EF4-FFF2-40B4-BE49-F238E27FC236}">
                <a16:creationId xmlns:a16="http://schemas.microsoft.com/office/drawing/2014/main" id="{273272CC-BC45-E136-C60C-455ED3076488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2016918" y="1256506"/>
            <a:ext cx="4032250" cy="52371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7412" name="AutoShape 4">
            <a:extLst>
              <a:ext uri="{FF2B5EF4-FFF2-40B4-BE49-F238E27FC236}">
                <a16:creationId xmlns:a16="http://schemas.microsoft.com/office/drawing/2014/main" id="{18042DF3-D73A-48F1-BE97-241C4D68157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71613" y="5691188"/>
            <a:ext cx="6462712" cy="636587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kumimoji="1" lang="en-US" altLang="zh-CN" sz="24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kumimoji="1" lang="zh-CN" altLang="en-US" sz="2400">
                <a:solidFill>
                  <a:srgbClr val="000000"/>
                </a:solidFill>
                <a:ea typeface="楷体_GB2312" pitchFamily="49" charset="-122"/>
              </a:rPr>
              <a:t>－</a:t>
            </a:r>
            <a:r>
              <a:rPr kumimoji="1" lang="en-US" altLang="zh-CN" sz="2400">
                <a:solidFill>
                  <a:srgbClr val="000000"/>
                </a:solidFill>
                <a:ea typeface="楷体_GB2312" pitchFamily="49" charset="-122"/>
              </a:rPr>
              <a:t>7  </a:t>
            </a:r>
            <a:r>
              <a:rPr kumimoji="1" lang="zh-CN" altLang="en-US" sz="2400">
                <a:solidFill>
                  <a:srgbClr val="000000"/>
                </a:solidFill>
                <a:ea typeface="楷体_GB2312" pitchFamily="49" charset="-122"/>
              </a:rPr>
              <a:t>能量方程的应用</a:t>
            </a:r>
          </a:p>
        </p:txBody>
      </p:sp>
      <p:sp>
        <p:nvSpPr>
          <p:cNvPr id="17413" name="AutoShape 5">
            <a:extLst>
              <a:ext uri="{FF2B5EF4-FFF2-40B4-BE49-F238E27FC236}">
                <a16:creationId xmlns:a16="http://schemas.microsoft.com/office/drawing/2014/main" id="{A6FF96D2-763C-8211-C298-02D355CF9D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44825" y="4225925"/>
            <a:ext cx="7299325" cy="7397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kumimoji="1" lang="zh-CN" altLang="en-US" sz="2400">
                <a:solidFill>
                  <a:srgbClr val="FF0000"/>
                </a:solidFill>
                <a:ea typeface="楷体_GB2312" pitchFamily="49" charset="-122"/>
              </a:rPr>
              <a:t>－</a:t>
            </a:r>
            <a:r>
              <a:rPr kumimoji="1" lang="en-US" altLang="zh-CN" sz="2400">
                <a:solidFill>
                  <a:srgbClr val="FF0000"/>
                </a:solidFill>
                <a:ea typeface="楷体_GB2312" pitchFamily="49" charset="-122"/>
              </a:rPr>
              <a:t>5  </a:t>
            </a:r>
            <a:r>
              <a:rPr kumimoji="1" lang="zh-CN" altLang="en-US" sz="2400">
                <a:solidFill>
                  <a:srgbClr val="FF0000"/>
                </a:solidFill>
                <a:ea typeface="楷体_GB2312" pitchFamily="49" charset="-122"/>
              </a:rPr>
              <a:t>热力学第一定律的基本能量方程式</a:t>
            </a:r>
          </a:p>
        </p:txBody>
      </p:sp>
      <p:sp>
        <p:nvSpPr>
          <p:cNvPr id="17414" name="AutoShape 6">
            <a:extLst>
              <a:ext uri="{FF2B5EF4-FFF2-40B4-BE49-F238E27FC236}">
                <a16:creationId xmlns:a16="http://schemas.microsoft.com/office/drawing/2014/main" id="{AC448BC2-F0CE-4009-9093-9838BC2256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06750" y="3455988"/>
            <a:ext cx="6872288" cy="7397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kumimoji="1" lang="zh-CN" altLang="en-US" sz="2400">
                <a:solidFill>
                  <a:srgbClr val="000000"/>
                </a:solidFill>
                <a:ea typeface="楷体_GB2312" pitchFamily="49" charset="-122"/>
              </a:rPr>
              <a:t>－</a:t>
            </a:r>
            <a:r>
              <a:rPr kumimoji="1" lang="en-US" altLang="zh-CN" sz="2400">
                <a:solidFill>
                  <a:srgbClr val="000000"/>
                </a:solidFill>
                <a:ea typeface="楷体_GB2312" pitchFamily="49" charset="-122"/>
              </a:rPr>
              <a:t>4  </a:t>
            </a:r>
            <a:r>
              <a:rPr kumimoji="1" lang="zh-CN" altLang="en-US" sz="2400">
                <a:solidFill>
                  <a:srgbClr val="000000"/>
                </a:solidFill>
                <a:ea typeface="楷体_GB2312" pitchFamily="49" charset="-122"/>
              </a:rPr>
              <a:t>焓</a:t>
            </a:r>
          </a:p>
        </p:txBody>
      </p:sp>
      <p:sp>
        <p:nvSpPr>
          <p:cNvPr id="17415" name="AutoShape 7">
            <a:extLst>
              <a:ext uri="{FF2B5EF4-FFF2-40B4-BE49-F238E27FC236}">
                <a16:creationId xmlns:a16="http://schemas.microsoft.com/office/drawing/2014/main" id="{9892E58C-D8CB-3626-230D-F03DA8E47BC3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03550" y="2686050"/>
            <a:ext cx="6689725" cy="7397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ea typeface="楷体_GB2312" pitchFamily="49" charset="-122"/>
              </a:rPr>
              <a:t>2</a:t>
            </a:r>
            <a:r>
              <a:rPr kumimoji="1" lang="zh-CN" altLang="en-US" sz="2400">
                <a:ea typeface="楷体_GB2312" pitchFamily="49" charset="-122"/>
              </a:rPr>
              <a:t>－</a:t>
            </a:r>
            <a:r>
              <a:rPr kumimoji="1" lang="en-US" altLang="zh-CN" sz="2400">
                <a:ea typeface="楷体_GB2312" pitchFamily="49" charset="-122"/>
              </a:rPr>
              <a:t>3  </a:t>
            </a:r>
            <a:r>
              <a:rPr kumimoji="1" lang="zh-CN" altLang="en-US" sz="2400">
                <a:ea typeface="楷体_GB2312" pitchFamily="49" charset="-122"/>
              </a:rPr>
              <a:t>能量的传递和转化</a:t>
            </a:r>
          </a:p>
        </p:txBody>
      </p:sp>
      <p:sp>
        <p:nvSpPr>
          <p:cNvPr id="17416" name="AutoShape 8">
            <a:extLst>
              <a:ext uri="{FF2B5EF4-FFF2-40B4-BE49-F238E27FC236}">
                <a16:creationId xmlns:a16="http://schemas.microsoft.com/office/drawing/2014/main" id="{2904D5FB-69E7-D712-0223-42F34DF731A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1600" y="1146175"/>
            <a:ext cx="6808788" cy="7397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kumimoji="1" lang="zh-CN" altLang="en-US" sz="2400">
                <a:solidFill>
                  <a:srgbClr val="000000"/>
                </a:solidFill>
                <a:ea typeface="楷体_GB2312" pitchFamily="49" charset="-122"/>
              </a:rPr>
              <a:t>－</a:t>
            </a:r>
            <a:r>
              <a:rPr kumimoji="1" lang="en-US" altLang="zh-CN" sz="2400">
                <a:solidFill>
                  <a:srgbClr val="000000"/>
                </a:solidFill>
                <a:ea typeface="楷体_GB2312" pitchFamily="49" charset="-122"/>
              </a:rPr>
              <a:t>1  </a:t>
            </a:r>
            <a:r>
              <a:rPr kumimoji="1" lang="zh-CN" altLang="en-US" sz="2400">
                <a:solidFill>
                  <a:srgbClr val="000000"/>
                </a:solidFill>
                <a:ea typeface="楷体_GB2312" pitchFamily="49" charset="-122"/>
              </a:rPr>
              <a:t>热力学第一定律的实质</a:t>
            </a:r>
          </a:p>
        </p:txBody>
      </p:sp>
      <p:grpSp>
        <p:nvGrpSpPr>
          <p:cNvPr id="17417" name="Group 9">
            <a:extLst>
              <a:ext uri="{FF2B5EF4-FFF2-40B4-BE49-F238E27FC236}">
                <a16:creationId xmlns:a16="http://schemas.microsoft.com/office/drawing/2014/main" id="{669DF95F-F3AF-171E-50F9-C0BF9E9B053C}"/>
              </a:ext>
            </a:extLst>
          </p:cNvPr>
          <p:cNvGrpSpPr>
            <a:grpSpLocks/>
          </p:cNvGrpSpPr>
          <p:nvPr/>
        </p:nvGrpSpPr>
        <p:grpSpPr bwMode="auto">
          <a:xfrm>
            <a:off x="992188" y="1349375"/>
            <a:ext cx="508000" cy="381000"/>
            <a:chOff x="2078" y="1680"/>
            <a:chExt cx="1615" cy="1615"/>
          </a:xfrm>
        </p:grpSpPr>
        <p:sp>
          <p:nvSpPr>
            <p:cNvPr id="17463" name="Oval 10">
              <a:extLst>
                <a:ext uri="{FF2B5EF4-FFF2-40B4-BE49-F238E27FC236}">
                  <a16:creationId xmlns:a16="http://schemas.microsoft.com/office/drawing/2014/main" id="{17AAC404-D8B7-4A74-EC31-D1F666AC77A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64" name="Oval 11">
              <a:extLst>
                <a:ext uri="{FF2B5EF4-FFF2-40B4-BE49-F238E27FC236}">
                  <a16:creationId xmlns:a16="http://schemas.microsoft.com/office/drawing/2014/main" id="{4436300D-D4AA-17A9-5D7A-EE9B765DBED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0108" name="Oval 12">
              <a:extLst>
                <a:ext uri="{FF2B5EF4-FFF2-40B4-BE49-F238E27FC236}">
                  <a16:creationId xmlns:a16="http://schemas.microsoft.com/office/drawing/2014/main" id="{13B90507-B0CE-835C-AF13-BF809280ACD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5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66" name="Oval 13">
              <a:extLst>
                <a:ext uri="{FF2B5EF4-FFF2-40B4-BE49-F238E27FC236}">
                  <a16:creationId xmlns:a16="http://schemas.microsoft.com/office/drawing/2014/main" id="{A988F38E-CBF4-4812-6095-3A5F8E8067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0110" name="Oval 14">
              <a:extLst>
                <a:ext uri="{FF2B5EF4-FFF2-40B4-BE49-F238E27FC236}">
                  <a16:creationId xmlns:a16="http://schemas.microsoft.com/office/drawing/2014/main" id="{AAF6EA44-B5FA-CE68-EFFE-05B1AEAF278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5" y="1936"/>
              <a:ext cx="1095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68" name="Oval 15">
              <a:extLst>
                <a:ext uri="{FF2B5EF4-FFF2-40B4-BE49-F238E27FC236}">
                  <a16:creationId xmlns:a16="http://schemas.microsoft.com/office/drawing/2014/main" id="{37994655-3CC6-1999-8B40-C82A68F92A7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7418" name="Group 16">
            <a:extLst>
              <a:ext uri="{FF2B5EF4-FFF2-40B4-BE49-F238E27FC236}">
                <a16:creationId xmlns:a16="http://schemas.microsoft.com/office/drawing/2014/main" id="{95677062-8C61-B8DB-293F-FD96A2534B74}"/>
              </a:ext>
            </a:extLst>
          </p:cNvPr>
          <p:cNvGrpSpPr>
            <a:grpSpLocks/>
          </p:cNvGrpSpPr>
          <p:nvPr/>
        </p:nvGrpSpPr>
        <p:grpSpPr bwMode="auto">
          <a:xfrm>
            <a:off x="2638425" y="2924175"/>
            <a:ext cx="508000" cy="381000"/>
            <a:chOff x="2078" y="1680"/>
            <a:chExt cx="1615" cy="1615"/>
          </a:xfrm>
        </p:grpSpPr>
        <p:sp>
          <p:nvSpPr>
            <p:cNvPr id="17457" name="Oval 17">
              <a:extLst>
                <a:ext uri="{FF2B5EF4-FFF2-40B4-BE49-F238E27FC236}">
                  <a16:creationId xmlns:a16="http://schemas.microsoft.com/office/drawing/2014/main" id="{95CCEF77-1DF2-8534-37CE-DB3DE105143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58" name="Oval 18">
              <a:extLst>
                <a:ext uri="{FF2B5EF4-FFF2-40B4-BE49-F238E27FC236}">
                  <a16:creationId xmlns:a16="http://schemas.microsoft.com/office/drawing/2014/main" id="{6CF972E3-4619-B9EB-5401-F813647DB17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0115" name="Oval 19">
              <a:extLst>
                <a:ext uri="{FF2B5EF4-FFF2-40B4-BE49-F238E27FC236}">
                  <a16:creationId xmlns:a16="http://schemas.microsoft.com/office/drawing/2014/main" id="{960363F0-0F90-EB75-2E74-46F028D1E9F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5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60" name="Oval 20">
              <a:extLst>
                <a:ext uri="{FF2B5EF4-FFF2-40B4-BE49-F238E27FC236}">
                  <a16:creationId xmlns:a16="http://schemas.microsoft.com/office/drawing/2014/main" id="{CD6D1FFC-F9E5-3832-F92D-4DEE1D103F3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0117" name="Oval 21">
              <a:extLst>
                <a:ext uri="{FF2B5EF4-FFF2-40B4-BE49-F238E27FC236}">
                  <a16:creationId xmlns:a16="http://schemas.microsoft.com/office/drawing/2014/main" id="{256968F4-B887-9D0B-D66A-32A7F7EA450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5" y="1936"/>
              <a:ext cx="1095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62" name="Oval 22">
              <a:extLst>
                <a:ext uri="{FF2B5EF4-FFF2-40B4-BE49-F238E27FC236}">
                  <a16:creationId xmlns:a16="http://schemas.microsoft.com/office/drawing/2014/main" id="{1B288388-A8EE-98C7-D936-6B6A3FA0B72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7419" name="Group 23">
            <a:extLst>
              <a:ext uri="{FF2B5EF4-FFF2-40B4-BE49-F238E27FC236}">
                <a16:creationId xmlns:a16="http://schemas.microsoft.com/office/drawing/2014/main" id="{3DACFD0A-7331-E6D3-3A6C-D160E9716009}"/>
              </a:ext>
            </a:extLst>
          </p:cNvPr>
          <p:cNvGrpSpPr>
            <a:grpSpLocks/>
          </p:cNvGrpSpPr>
          <p:nvPr/>
        </p:nvGrpSpPr>
        <p:grpSpPr bwMode="auto">
          <a:xfrm>
            <a:off x="2733675" y="3644900"/>
            <a:ext cx="508000" cy="381000"/>
            <a:chOff x="2078" y="1680"/>
            <a:chExt cx="1615" cy="1615"/>
          </a:xfrm>
        </p:grpSpPr>
        <p:sp>
          <p:nvSpPr>
            <p:cNvPr id="17451" name="Oval 24">
              <a:extLst>
                <a:ext uri="{FF2B5EF4-FFF2-40B4-BE49-F238E27FC236}">
                  <a16:creationId xmlns:a16="http://schemas.microsoft.com/office/drawing/2014/main" id="{BC0187AA-9AC2-296E-D6F8-D89CE5EEA4C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52" name="Oval 25">
              <a:extLst>
                <a:ext uri="{FF2B5EF4-FFF2-40B4-BE49-F238E27FC236}">
                  <a16:creationId xmlns:a16="http://schemas.microsoft.com/office/drawing/2014/main" id="{2A1EBC23-4E7E-33F5-D7EA-36AA360B8EA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0122" name="Oval 26">
              <a:extLst>
                <a:ext uri="{FF2B5EF4-FFF2-40B4-BE49-F238E27FC236}">
                  <a16:creationId xmlns:a16="http://schemas.microsoft.com/office/drawing/2014/main" id="{732C6A5C-1DB8-D9CD-D4CE-15938319D26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5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54" name="Oval 27">
              <a:extLst>
                <a:ext uri="{FF2B5EF4-FFF2-40B4-BE49-F238E27FC236}">
                  <a16:creationId xmlns:a16="http://schemas.microsoft.com/office/drawing/2014/main" id="{C83A7DF8-CC27-6864-FD26-3FB45228F29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0124" name="Oval 28">
              <a:extLst>
                <a:ext uri="{FF2B5EF4-FFF2-40B4-BE49-F238E27FC236}">
                  <a16:creationId xmlns:a16="http://schemas.microsoft.com/office/drawing/2014/main" id="{9EA27224-767F-585D-493A-BF2E659A597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5" y="1936"/>
              <a:ext cx="1095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56" name="Oval 29">
              <a:extLst>
                <a:ext uri="{FF2B5EF4-FFF2-40B4-BE49-F238E27FC236}">
                  <a16:creationId xmlns:a16="http://schemas.microsoft.com/office/drawing/2014/main" id="{DED4DCCF-351C-B076-B797-0FB5B09B64E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7420" name="Group 30">
            <a:extLst>
              <a:ext uri="{FF2B5EF4-FFF2-40B4-BE49-F238E27FC236}">
                <a16:creationId xmlns:a16="http://schemas.microsoft.com/office/drawing/2014/main" id="{D2AFDCB1-5199-9593-EF58-2127F488FF98}"/>
              </a:ext>
            </a:extLst>
          </p:cNvPr>
          <p:cNvGrpSpPr>
            <a:grpSpLocks/>
          </p:cNvGrpSpPr>
          <p:nvPr/>
        </p:nvGrpSpPr>
        <p:grpSpPr bwMode="auto">
          <a:xfrm>
            <a:off x="2641600" y="4373563"/>
            <a:ext cx="508000" cy="381000"/>
            <a:chOff x="2078" y="1680"/>
            <a:chExt cx="1615" cy="1615"/>
          </a:xfrm>
        </p:grpSpPr>
        <p:sp>
          <p:nvSpPr>
            <p:cNvPr id="17445" name="Oval 31">
              <a:extLst>
                <a:ext uri="{FF2B5EF4-FFF2-40B4-BE49-F238E27FC236}">
                  <a16:creationId xmlns:a16="http://schemas.microsoft.com/office/drawing/2014/main" id="{CFD501B4-9E1C-F128-C41E-03B038B358F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46" name="Oval 32">
              <a:extLst>
                <a:ext uri="{FF2B5EF4-FFF2-40B4-BE49-F238E27FC236}">
                  <a16:creationId xmlns:a16="http://schemas.microsoft.com/office/drawing/2014/main" id="{AC816B6F-60C8-4831-7CAE-A1C284B2A50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0129" name="Oval 33">
              <a:extLst>
                <a:ext uri="{FF2B5EF4-FFF2-40B4-BE49-F238E27FC236}">
                  <a16:creationId xmlns:a16="http://schemas.microsoft.com/office/drawing/2014/main" id="{DCE85820-6C5C-AF5E-8A07-3C4226B91C5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5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48" name="Oval 34">
              <a:extLst>
                <a:ext uri="{FF2B5EF4-FFF2-40B4-BE49-F238E27FC236}">
                  <a16:creationId xmlns:a16="http://schemas.microsoft.com/office/drawing/2014/main" id="{F632E167-3028-4490-12A4-309468E80C1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0131" name="Oval 35">
              <a:extLst>
                <a:ext uri="{FF2B5EF4-FFF2-40B4-BE49-F238E27FC236}">
                  <a16:creationId xmlns:a16="http://schemas.microsoft.com/office/drawing/2014/main" id="{23326449-FFD9-8F0E-6F2D-F8703B9D84C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5" y="1936"/>
              <a:ext cx="1095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50" name="Oval 36">
              <a:extLst>
                <a:ext uri="{FF2B5EF4-FFF2-40B4-BE49-F238E27FC236}">
                  <a16:creationId xmlns:a16="http://schemas.microsoft.com/office/drawing/2014/main" id="{8DEDF1F0-86E2-4788-D49E-F45967CC3C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7421" name="Group 37">
            <a:extLst>
              <a:ext uri="{FF2B5EF4-FFF2-40B4-BE49-F238E27FC236}">
                <a16:creationId xmlns:a16="http://schemas.microsoft.com/office/drawing/2014/main" id="{BF42D9CC-E10B-001B-1427-429F5DCC3E77}"/>
              </a:ext>
            </a:extLst>
          </p:cNvPr>
          <p:cNvGrpSpPr>
            <a:grpSpLocks/>
          </p:cNvGrpSpPr>
          <p:nvPr/>
        </p:nvGrpSpPr>
        <p:grpSpPr bwMode="auto">
          <a:xfrm>
            <a:off x="1103313" y="5805488"/>
            <a:ext cx="473075" cy="381000"/>
            <a:chOff x="2078" y="1680"/>
            <a:chExt cx="1615" cy="1615"/>
          </a:xfrm>
        </p:grpSpPr>
        <p:sp>
          <p:nvSpPr>
            <p:cNvPr id="17439" name="Oval 38">
              <a:extLst>
                <a:ext uri="{FF2B5EF4-FFF2-40B4-BE49-F238E27FC236}">
                  <a16:creationId xmlns:a16="http://schemas.microsoft.com/office/drawing/2014/main" id="{DCD1AA2F-7763-6984-A01B-A373429E260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40" name="Oval 39">
              <a:extLst>
                <a:ext uri="{FF2B5EF4-FFF2-40B4-BE49-F238E27FC236}">
                  <a16:creationId xmlns:a16="http://schemas.microsoft.com/office/drawing/2014/main" id="{08CA933C-FA61-794E-159C-0FF50F5E7B0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0136" name="Oval 40">
              <a:extLst>
                <a:ext uri="{FF2B5EF4-FFF2-40B4-BE49-F238E27FC236}">
                  <a16:creationId xmlns:a16="http://schemas.microsoft.com/office/drawing/2014/main" id="{8C655D12-65C8-E468-5F62-C8FBBAFFF15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3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42" name="Oval 41">
              <a:extLst>
                <a:ext uri="{FF2B5EF4-FFF2-40B4-BE49-F238E27FC236}">
                  <a16:creationId xmlns:a16="http://schemas.microsoft.com/office/drawing/2014/main" id="{9E3B9C9B-54EF-2271-2726-B0F8D9F189B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0138" name="Oval 42">
              <a:extLst>
                <a:ext uri="{FF2B5EF4-FFF2-40B4-BE49-F238E27FC236}">
                  <a16:creationId xmlns:a16="http://schemas.microsoft.com/office/drawing/2014/main" id="{5A325BD4-0FB7-4E29-9BB9-26C26C2DE9E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5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44" name="Oval 43">
              <a:extLst>
                <a:ext uri="{FF2B5EF4-FFF2-40B4-BE49-F238E27FC236}">
                  <a16:creationId xmlns:a16="http://schemas.microsoft.com/office/drawing/2014/main" id="{C43C98A4-6C31-95E3-3C03-8C881255438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7422" name="AutoShape 44">
            <a:extLst>
              <a:ext uri="{FF2B5EF4-FFF2-40B4-BE49-F238E27FC236}">
                <a16:creationId xmlns:a16="http://schemas.microsoft.com/office/drawing/2014/main" id="{26D34AC6-D687-9A7E-880B-8A4D638EA5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28875" y="5003800"/>
            <a:ext cx="6081713" cy="636588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kumimoji="1" lang="en-US" altLang="zh-CN" sz="2400">
                <a:solidFill>
                  <a:srgbClr val="000000"/>
                </a:solidFill>
                <a:ea typeface="楷体_GB2312" pitchFamily="49" charset="-122"/>
              </a:rPr>
              <a:t>2</a:t>
            </a:r>
            <a:r>
              <a:rPr kumimoji="1" lang="zh-CN" altLang="en-US" sz="2400">
                <a:solidFill>
                  <a:srgbClr val="000000"/>
                </a:solidFill>
                <a:ea typeface="楷体_GB2312" pitchFamily="49" charset="-122"/>
              </a:rPr>
              <a:t>－</a:t>
            </a:r>
            <a:r>
              <a:rPr kumimoji="1" lang="en-US" altLang="zh-CN" sz="2400">
                <a:solidFill>
                  <a:srgbClr val="000000"/>
                </a:solidFill>
                <a:ea typeface="楷体_GB2312" pitchFamily="49" charset="-122"/>
              </a:rPr>
              <a:t>6  </a:t>
            </a:r>
            <a:r>
              <a:rPr kumimoji="1" lang="zh-CN" altLang="en-US" sz="2400">
                <a:solidFill>
                  <a:srgbClr val="000000"/>
                </a:solidFill>
                <a:ea typeface="楷体_GB2312" pitchFamily="49" charset="-122"/>
              </a:rPr>
              <a:t>稳定流动能量方程</a:t>
            </a:r>
          </a:p>
        </p:txBody>
      </p:sp>
      <p:grpSp>
        <p:nvGrpSpPr>
          <p:cNvPr id="17423" name="Group 45">
            <a:extLst>
              <a:ext uri="{FF2B5EF4-FFF2-40B4-BE49-F238E27FC236}">
                <a16:creationId xmlns:a16="http://schemas.microsoft.com/office/drawing/2014/main" id="{81C1BD99-BFEC-44C5-45CC-40B27F013069}"/>
              </a:ext>
            </a:extLst>
          </p:cNvPr>
          <p:cNvGrpSpPr>
            <a:grpSpLocks/>
          </p:cNvGrpSpPr>
          <p:nvPr/>
        </p:nvGrpSpPr>
        <p:grpSpPr bwMode="auto">
          <a:xfrm>
            <a:off x="2060575" y="5084763"/>
            <a:ext cx="474663" cy="381000"/>
            <a:chOff x="2078" y="1680"/>
            <a:chExt cx="1615" cy="1615"/>
          </a:xfrm>
        </p:grpSpPr>
        <p:sp>
          <p:nvSpPr>
            <p:cNvPr id="17433" name="Oval 46">
              <a:extLst>
                <a:ext uri="{FF2B5EF4-FFF2-40B4-BE49-F238E27FC236}">
                  <a16:creationId xmlns:a16="http://schemas.microsoft.com/office/drawing/2014/main" id="{33E7388E-F3EE-7ACD-68DE-8F8AAB9E269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34" name="Oval 47">
              <a:extLst>
                <a:ext uri="{FF2B5EF4-FFF2-40B4-BE49-F238E27FC236}">
                  <a16:creationId xmlns:a16="http://schemas.microsoft.com/office/drawing/2014/main" id="{FAFDD49E-1B3E-1E5A-A6E7-EAEE05D58D9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0144" name="Oval 48">
              <a:extLst>
                <a:ext uri="{FF2B5EF4-FFF2-40B4-BE49-F238E27FC236}">
                  <a16:creationId xmlns:a16="http://schemas.microsoft.com/office/drawing/2014/main" id="{DCD0F480-5039-7F06-C339-593D9C46A90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6" y="1855"/>
              <a:ext cx="1259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6" name="Oval 49">
              <a:extLst>
                <a:ext uri="{FF2B5EF4-FFF2-40B4-BE49-F238E27FC236}">
                  <a16:creationId xmlns:a16="http://schemas.microsoft.com/office/drawing/2014/main" id="{2DD3B9E0-1A34-0B6C-EA93-1C684299BE4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0146" name="Oval 50">
              <a:extLst>
                <a:ext uri="{FF2B5EF4-FFF2-40B4-BE49-F238E27FC236}">
                  <a16:creationId xmlns:a16="http://schemas.microsoft.com/office/drawing/2014/main" id="{0C2C69B1-F0CB-80E0-25F0-53A58227BCC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8" name="Oval 51">
              <a:extLst>
                <a:ext uri="{FF2B5EF4-FFF2-40B4-BE49-F238E27FC236}">
                  <a16:creationId xmlns:a16="http://schemas.microsoft.com/office/drawing/2014/main" id="{E27D999E-D3CD-3E8C-FA95-93B68139088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7C7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7424" name="AutoShape 52">
            <a:extLst>
              <a:ext uri="{FF2B5EF4-FFF2-40B4-BE49-F238E27FC236}">
                <a16:creationId xmlns:a16="http://schemas.microsoft.com/office/drawing/2014/main" id="{7C12EAEC-738C-5AEB-48DF-CF106E0A548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43175" y="1989138"/>
            <a:ext cx="6769100" cy="636587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>
                <a:ea typeface="楷体_GB2312" pitchFamily="49" charset="-122"/>
              </a:rPr>
              <a:t>2</a:t>
            </a:r>
            <a:r>
              <a:rPr kumimoji="1" lang="zh-CN" altLang="en-US" sz="2400">
                <a:ea typeface="楷体_GB2312" pitchFamily="49" charset="-122"/>
              </a:rPr>
              <a:t>－</a:t>
            </a:r>
            <a:r>
              <a:rPr kumimoji="1" lang="en-US" altLang="zh-CN" sz="2400">
                <a:ea typeface="楷体_GB2312" pitchFamily="49" charset="-122"/>
              </a:rPr>
              <a:t>2  </a:t>
            </a:r>
            <a:r>
              <a:rPr kumimoji="1" lang="zh-CN" altLang="en-US" sz="2400">
                <a:ea typeface="楷体_GB2312" pitchFamily="49" charset="-122"/>
              </a:rPr>
              <a:t>热力系的能量</a:t>
            </a:r>
            <a:r>
              <a:rPr kumimoji="1" lang="en-US" altLang="zh-CN" sz="2400">
                <a:ea typeface="楷体_GB2312" pitchFamily="49" charset="-122"/>
              </a:rPr>
              <a:t>——</a:t>
            </a:r>
            <a:r>
              <a:rPr kumimoji="1" lang="zh-CN" altLang="en-US" sz="2400">
                <a:ea typeface="楷体_GB2312" pitchFamily="49" charset="-122"/>
              </a:rPr>
              <a:t>热力学能</a:t>
            </a:r>
          </a:p>
        </p:txBody>
      </p:sp>
      <p:grpSp>
        <p:nvGrpSpPr>
          <p:cNvPr id="17425" name="Group 53">
            <a:extLst>
              <a:ext uri="{FF2B5EF4-FFF2-40B4-BE49-F238E27FC236}">
                <a16:creationId xmlns:a16="http://schemas.microsoft.com/office/drawing/2014/main" id="{62AF381C-4686-4C5D-CF9E-EE0584B7F8EA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2133600"/>
            <a:ext cx="508000" cy="381000"/>
            <a:chOff x="2078" y="1680"/>
            <a:chExt cx="1615" cy="1615"/>
          </a:xfrm>
        </p:grpSpPr>
        <p:sp>
          <p:nvSpPr>
            <p:cNvPr id="17427" name="Oval 54">
              <a:extLst>
                <a:ext uri="{FF2B5EF4-FFF2-40B4-BE49-F238E27FC236}">
                  <a16:creationId xmlns:a16="http://schemas.microsoft.com/office/drawing/2014/main" id="{53FFC27F-05F0-EBBE-47D1-2831AAD988AE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428" name="Oval 55">
              <a:extLst>
                <a:ext uri="{FF2B5EF4-FFF2-40B4-BE49-F238E27FC236}">
                  <a16:creationId xmlns:a16="http://schemas.microsoft.com/office/drawing/2014/main" id="{E18A701A-F265-656B-630D-5DB76AB50F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0152" name="Oval 56">
              <a:extLst>
                <a:ext uri="{FF2B5EF4-FFF2-40B4-BE49-F238E27FC236}">
                  <a16:creationId xmlns:a16="http://schemas.microsoft.com/office/drawing/2014/main" id="{786561C3-E3F5-FCD4-1476-A00915803F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5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0" name="Oval 57">
              <a:extLst>
                <a:ext uri="{FF2B5EF4-FFF2-40B4-BE49-F238E27FC236}">
                  <a16:creationId xmlns:a16="http://schemas.microsoft.com/office/drawing/2014/main" id="{08FDA07B-9E52-010A-102A-2B39C131ADD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60154" name="Oval 58">
              <a:extLst>
                <a:ext uri="{FF2B5EF4-FFF2-40B4-BE49-F238E27FC236}">
                  <a16:creationId xmlns:a16="http://schemas.microsoft.com/office/drawing/2014/main" id="{834B0346-3A32-45DA-7B5D-FFE3F86E235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5" y="1936"/>
              <a:ext cx="1095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7432" name="Oval 59">
              <a:extLst>
                <a:ext uri="{FF2B5EF4-FFF2-40B4-BE49-F238E27FC236}">
                  <a16:creationId xmlns:a16="http://schemas.microsoft.com/office/drawing/2014/main" id="{96BB6855-E11B-AABA-5A67-8034909813D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33CC"/>
                </a:gs>
                <a:gs pos="100000">
                  <a:srgbClr val="7C196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260156" name="Rectangle 60">
            <a:extLst>
              <a:ext uri="{FF2B5EF4-FFF2-40B4-BE49-F238E27FC236}">
                <a16:creationId xmlns:a16="http://schemas.microsoft.com/office/drawing/2014/main" id="{EC064A95-98AE-4270-46D1-1837412A7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0688" y="188913"/>
            <a:ext cx="78613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ctr">
              <a:defRPr/>
            </a:pPr>
            <a:r>
              <a:rPr lang="zh-CN" altLang="en-US" sz="40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基本内容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>
            <a:extLst>
              <a:ext uri="{FF2B5EF4-FFF2-40B4-BE49-F238E27FC236}">
                <a16:creationId xmlns:a16="http://schemas.microsoft.com/office/drawing/2014/main" id="{CE6BBC30-CBDA-F367-7B72-314ECFBD4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800" y="1125538"/>
            <a:ext cx="11039475" cy="1143000"/>
          </a:xfrm>
        </p:spPr>
        <p:txBody>
          <a:bodyPr/>
          <a:lstStyle/>
          <a:p>
            <a:pPr algn="l" eaLnBrk="1" hangingPunct="1">
              <a:lnSpc>
                <a:spcPct val="60000"/>
              </a:lnSpc>
            </a:pPr>
            <a:r>
              <a:rPr lang="en-US" altLang="zh-CN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5.</a:t>
            </a:r>
            <a:r>
              <a:rPr lang="zh-CN" altLang="en-US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不稳定流动过程</a:t>
            </a:r>
            <a:br>
              <a:rPr lang="zh-CN" altLang="en-US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</a:br>
            <a:r>
              <a:rPr lang="zh-CN" altLang="en-US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 </a:t>
            </a:r>
            <a:r>
              <a:rPr lang="en-US" altLang="zh-CN" sz="4000" b="1">
                <a:solidFill>
                  <a:srgbClr val="FF0000"/>
                </a:solidFill>
                <a:ea typeface="隶书" panose="02010509060101010101" pitchFamily="49" charset="-122"/>
              </a:rPr>
              <a:t>——</a:t>
            </a:r>
            <a:r>
              <a:rPr lang="zh-CN" altLang="en-US" sz="4000" b="1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开口系能量方程一般式</a:t>
            </a:r>
            <a:r>
              <a:rPr lang="zh-CN" altLang="en-US" sz="720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</a:p>
        </p:txBody>
      </p:sp>
      <p:graphicFrame>
        <p:nvGraphicFramePr>
          <p:cNvPr id="14338" name="Object 5">
            <a:extLst>
              <a:ext uri="{FF2B5EF4-FFF2-40B4-BE49-F238E27FC236}">
                <a16:creationId xmlns:a16="http://schemas.microsoft.com/office/drawing/2014/main" id="{0261A9BA-0902-15AE-14F9-01DB0798F13F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6081713" y="4076700"/>
          <a:ext cx="4535487" cy="260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613502" imgH="3226308" progId="Visio.Drawing.6">
                  <p:embed/>
                </p:oleObj>
              </mc:Choice>
              <mc:Fallback>
                <p:oleObj name="Visio" r:id="rId3" imgW="5613502" imgH="3226308" progId="Visio.Drawing.6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1713" y="4076700"/>
                        <a:ext cx="4535487" cy="260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8">
            <a:extLst>
              <a:ext uri="{FF2B5EF4-FFF2-40B4-BE49-F238E27FC236}">
                <a16:creationId xmlns:a16="http://schemas.microsoft.com/office/drawing/2014/main" id="{A74631C7-1E38-EC14-DF6A-DE9106A703FF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773238" y="2708275"/>
          <a:ext cx="864235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70200" imgH="393480" progId="Equation.DSMT4">
                  <p:embed/>
                </p:oleObj>
              </mc:Choice>
              <mc:Fallback>
                <p:oleObj name="Equation" r:id="rId5" imgW="3670200" imgH="3934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2708275"/>
                        <a:ext cx="8642350" cy="9271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CC99"/>
                          </a:gs>
                          <a:gs pos="50000">
                            <a:srgbClr val="CCFFFF"/>
                          </a:gs>
                          <a:gs pos="100000">
                            <a:srgbClr val="00CC99"/>
                          </a:gs>
                        </a:gsLst>
                        <a:lin ang="2700000" scaled="1"/>
                      </a:gradFill>
                      <a:ln w="25400" algn="ctr">
                        <a:pattFill prst="solidDmnd">
                          <a:fgClr>
                            <a:schemeClr val="accent1"/>
                          </a:fgClr>
                          <a:bgClr>
                            <a:srgbClr val="CCFFFF"/>
                          </a:bgClr>
                        </a:pattFill>
                        <a:miter lim="800000"/>
                        <a:headEnd/>
                        <a:tailEnd/>
                      </a:ln>
                      <a:effectLst>
                        <a:outerShdw dist="63500" dir="3187806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1" name="Rectangle 10">
            <a:extLst>
              <a:ext uri="{FF2B5EF4-FFF2-40B4-BE49-F238E27FC236}">
                <a16:creationId xmlns:a16="http://schemas.microsoft.com/office/drawing/2014/main" id="{9FCBDB54-5FC5-0332-4162-189FC213F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738" y="44450"/>
            <a:ext cx="10869612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84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三、能量方程的分析与讨论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>
            <a:extLst>
              <a:ext uri="{FF2B5EF4-FFF2-40B4-BE49-F238E27FC236}">
                <a16:creationId xmlns:a16="http://schemas.microsoft.com/office/drawing/2014/main" id="{24578EB4-B238-E828-29C8-95AC41223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05263"/>
            <a:ext cx="12190413" cy="2852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ext Box 6">
            <a:extLst>
              <a:ext uri="{FF2B5EF4-FFF2-40B4-BE49-F238E27FC236}">
                <a16:creationId xmlns:a16="http://schemas.microsoft.com/office/drawing/2014/main" id="{7C1ED756-6F09-9D64-8BA6-0A08F2E6E4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350" y="1700213"/>
            <a:ext cx="52387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lang="en-US" altLang="zh-CN" sz="8000">
                <a:solidFill>
                  <a:srgbClr val="FF0000"/>
                </a:solidFill>
                <a:latin typeface="Times New Roman MT Extra Bold" pitchFamily="18" charset="0"/>
                <a:ea typeface="PMingLiU" panose="02020500000000000000" pitchFamily="18" charset="-120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5">
            <a:extLst>
              <a:ext uri="{FF2B5EF4-FFF2-40B4-BE49-F238E27FC236}">
                <a16:creationId xmlns:a16="http://schemas.microsoft.com/office/drawing/2014/main" id="{52F5A2BC-C86E-B178-B0F6-159D2FD77B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913"/>
            <a:ext cx="70564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kumimoji="1" lang="en-US" altLang="zh-CN" sz="3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2-5 </a:t>
            </a:r>
            <a:r>
              <a:rPr kumimoji="1" lang="zh-CN" altLang="en-US" sz="36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闭口系能量方程式</a:t>
            </a:r>
          </a:p>
        </p:txBody>
      </p:sp>
      <p:graphicFrame>
        <p:nvGraphicFramePr>
          <p:cNvPr id="54279" name="Object 7">
            <a:extLst>
              <a:ext uri="{FF2B5EF4-FFF2-40B4-BE49-F238E27FC236}">
                <a16:creationId xmlns:a16="http://schemas.microsoft.com/office/drawing/2014/main" id="{DE0168F2-E77A-CA5C-91A1-D9F31C1DA1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050" y="1235075"/>
          <a:ext cx="242887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7000" imgH="203040" progId="Equation.DSMT4">
                  <p:embed/>
                </p:oleObj>
              </mc:Choice>
              <mc:Fallback>
                <p:oleObj name="Equation" r:id="rId4" imgW="927000" imgH="2030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1235075"/>
                        <a:ext cx="242887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1" name="Object 9">
            <a:extLst>
              <a:ext uri="{FF2B5EF4-FFF2-40B4-BE49-F238E27FC236}">
                <a16:creationId xmlns:a16="http://schemas.microsoft.com/office/drawing/2014/main" id="{6480E2C4-ACB8-0752-D240-85A78836D1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7050" y="2962275"/>
          <a:ext cx="2473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65160" imgH="203040" progId="Equation.DSMT4">
                  <p:embed/>
                </p:oleObj>
              </mc:Choice>
              <mc:Fallback>
                <p:oleObj name="Equation" r:id="rId6" imgW="96516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" y="2962275"/>
                        <a:ext cx="24733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6" name="Object 14">
            <a:extLst>
              <a:ext uri="{FF2B5EF4-FFF2-40B4-BE49-F238E27FC236}">
                <a16:creationId xmlns:a16="http://schemas.microsoft.com/office/drawing/2014/main" id="{A752CEDD-A13A-72A9-16DF-C389222EEC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600" y="2133600"/>
          <a:ext cx="201295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27000" imgH="203040" progId="Equation.DSMT4">
                  <p:embed/>
                </p:oleObj>
              </mc:Choice>
              <mc:Fallback>
                <p:oleObj name="Equation" r:id="rId8" imgW="927000" imgH="2030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133600"/>
                        <a:ext cx="201295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7" name="AutoShape 15">
            <a:extLst>
              <a:ext uri="{FF2B5EF4-FFF2-40B4-BE49-F238E27FC236}">
                <a16:creationId xmlns:a16="http://schemas.microsoft.com/office/drawing/2014/main" id="{6A5F41D3-FED6-BD1D-D6DB-88A8B2ACECF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608932" y="2531269"/>
            <a:ext cx="431800" cy="287337"/>
          </a:xfrm>
          <a:prstGeom prst="notchedRightArrow">
            <a:avLst>
              <a:gd name="adj1" fmla="val 50000"/>
              <a:gd name="adj2" fmla="val 37569"/>
            </a:avLst>
          </a:prstGeom>
          <a:gradFill rotWithShape="1">
            <a:gsLst>
              <a:gs pos="0">
                <a:srgbClr val="00CC99"/>
              </a:gs>
              <a:gs pos="100000">
                <a:srgbClr val="99FFCC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54290" name="Object 18">
            <a:extLst>
              <a:ext uri="{FF2B5EF4-FFF2-40B4-BE49-F238E27FC236}">
                <a16:creationId xmlns:a16="http://schemas.microsoft.com/office/drawing/2014/main" id="{0154FDD1-D18A-C6C1-6A36-465D812A6F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9163" y="3573463"/>
          <a:ext cx="2341562" cy="215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65160" imgH="888840" progId="Equation.DSMT4">
                  <p:embed/>
                </p:oleObj>
              </mc:Choice>
              <mc:Fallback>
                <p:oleObj name="Equation" r:id="rId10" imgW="965160" imgH="8888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3573463"/>
                        <a:ext cx="2341562" cy="2157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1" name="Object 19">
            <a:extLst>
              <a:ext uri="{FF2B5EF4-FFF2-40B4-BE49-F238E27FC236}">
                <a16:creationId xmlns:a16="http://schemas.microsoft.com/office/drawing/2014/main" id="{9F5F5CAF-A55B-D504-F5D6-0B584CB1BD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05413" y="3573463"/>
          <a:ext cx="2159000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41120" imgH="1041120" progId="Equation.DSMT4">
                  <p:embed/>
                </p:oleObj>
              </mc:Choice>
              <mc:Fallback>
                <p:oleObj name="Equation" r:id="rId12" imgW="1041120" imgH="104112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3573463"/>
                        <a:ext cx="2159000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92" name="Object 20">
            <a:extLst>
              <a:ext uri="{FF2B5EF4-FFF2-40B4-BE49-F238E27FC236}">
                <a16:creationId xmlns:a16="http://schemas.microsoft.com/office/drawing/2014/main" id="{479503FC-4094-865E-407E-895637A273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1200" y="5805488"/>
          <a:ext cx="507365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145960" imgH="279360" progId="Equation.DSMT4">
                  <p:embed/>
                </p:oleObj>
              </mc:Choice>
              <mc:Fallback>
                <p:oleObj name="Equation" r:id="rId14" imgW="2145960" imgH="27936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805488"/>
                        <a:ext cx="5073650" cy="660400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CC99"/>
                          </a:gs>
                          <a:gs pos="50000">
                            <a:srgbClr val="CCFFFF"/>
                          </a:gs>
                          <a:gs pos="100000">
                            <a:srgbClr val="00CC99"/>
                          </a:gs>
                        </a:gsLst>
                        <a:lin ang="2700000" scaled="1"/>
                      </a:gradFill>
                      <a:ln w="25400" algn="ctr">
                        <a:pattFill prst="solidDmnd">
                          <a:fgClr>
                            <a:schemeClr val="accent1"/>
                          </a:fgClr>
                          <a:bgClr>
                            <a:srgbClr val="CCFFFF"/>
                          </a:bgClr>
                        </a:pattFill>
                        <a:miter lim="800000"/>
                        <a:headEnd/>
                        <a:tailEnd/>
                      </a:ln>
                      <a:effectLst>
                        <a:outerShdw dist="63500" dir="3187806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93" name="AutoShape 21">
            <a:extLst>
              <a:ext uri="{FF2B5EF4-FFF2-40B4-BE49-F238E27FC236}">
                <a16:creationId xmlns:a16="http://schemas.microsoft.com/office/drawing/2014/main" id="{13C8FEE0-6199-19E9-568E-6B99011F8359}"/>
              </a:ext>
            </a:extLst>
          </p:cNvPr>
          <p:cNvSpPr>
            <a:spLocks/>
          </p:cNvSpPr>
          <p:nvPr/>
        </p:nvSpPr>
        <p:spPr bwMode="auto">
          <a:xfrm>
            <a:off x="239713" y="3717925"/>
            <a:ext cx="192087" cy="1871663"/>
          </a:xfrm>
          <a:prstGeom prst="leftBrace">
            <a:avLst>
              <a:gd name="adj1" fmla="val 81199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endParaRPr lang="zh-CN" altLang="zh-CN" b="0">
              <a:solidFill>
                <a:srgbClr val="66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94" name="AutoShape 22">
            <a:extLst>
              <a:ext uri="{FF2B5EF4-FFF2-40B4-BE49-F238E27FC236}">
                <a16:creationId xmlns:a16="http://schemas.microsoft.com/office/drawing/2014/main" id="{704A3478-11B7-DCA5-BCB0-C673CF3074A0}"/>
              </a:ext>
            </a:extLst>
          </p:cNvPr>
          <p:cNvSpPr>
            <a:spLocks/>
          </p:cNvSpPr>
          <p:nvPr/>
        </p:nvSpPr>
        <p:spPr bwMode="auto">
          <a:xfrm>
            <a:off x="4559300" y="3717925"/>
            <a:ext cx="192088" cy="1871663"/>
          </a:xfrm>
          <a:prstGeom prst="leftBrace">
            <a:avLst>
              <a:gd name="adj1" fmla="val 81198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/>
            <a:endParaRPr lang="zh-CN" altLang="zh-CN" b="0">
              <a:solidFill>
                <a:srgbClr val="66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96" name="AutoShape 24">
            <a:extLst>
              <a:ext uri="{FF2B5EF4-FFF2-40B4-BE49-F238E27FC236}">
                <a16:creationId xmlns:a16="http://schemas.microsoft.com/office/drawing/2014/main" id="{3730AA0B-F7BE-61EC-2044-5C3FA9351FB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608932" y="1739106"/>
            <a:ext cx="431800" cy="287337"/>
          </a:xfrm>
          <a:prstGeom prst="notchedRightArrow">
            <a:avLst>
              <a:gd name="adj1" fmla="val 50000"/>
              <a:gd name="adj2" fmla="val 37569"/>
            </a:avLst>
          </a:prstGeom>
          <a:gradFill rotWithShape="1">
            <a:gsLst>
              <a:gs pos="0">
                <a:srgbClr val="00CC99"/>
              </a:gs>
              <a:gs pos="100000">
                <a:srgbClr val="99FFCC"/>
              </a:gs>
            </a:gsLst>
            <a:lin ang="0" scaled="1"/>
          </a:gra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54298" name="AutoShape 26">
            <a:extLst>
              <a:ext uri="{FF2B5EF4-FFF2-40B4-BE49-F238E27FC236}">
                <a16:creationId xmlns:a16="http://schemas.microsoft.com/office/drawing/2014/main" id="{2042201B-F497-FC0D-BE25-7B728EE98710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3732212" y="4089401"/>
            <a:ext cx="404813" cy="3687762"/>
          </a:xfrm>
          <a:prstGeom prst="bentConnector2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00" name="Text Box 28">
            <a:extLst>
              <a:ext uri="{FF2B5EF4-FFF2-40B4-BE49-F238E27FC236}">
                <a16:creationId xmlns:a16="http://schemas.microsoft.com/office/drawing/2014/main" id="{F1FD135C-0F2B-75EF-CE5D-B21FABF7A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7200" y="560863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循环</a:t>
            </a:r>
          </a:p>
        </p:txBody>
      </p:sp>
      <p:pic>
        <p:nvPicPr>
          <p:cNvPr id="1042" name="Picture 29" descr="cen84959_02011">
            <a:extLst>
              <a:ext uri="{FF2B5EF4-FFF2-40B4-BE49-F238E27FC236}">
                <a16:creationId xmlns:a16="http://schemas.microsoft.com/office/drawing/2014/main" id="{CF295410-BDB2-AC97-DE25-7E112B2FF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2975" y="0"/>
            <a:ext cx="4897438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31">
            <a:extLst>
              <a:ext uri="{FF2B5EF4-FFF2-40B4-BE49-F238E27FC236}">
                <a16:creationId xmlns:a16="http://schemas.microsoft.com/office/drawing/2014/main" id="{D0051F24-8B6A-6D46-784A-185FD9241953}"/>
              </a:ext>
            </a:extLst>
          </p:cNvPr>
          <p:cNvGrpSpPr>
            <a:grpSpLocks/>
          </p:cNvGrpSpPr>
          <p:nvPr/>
        </p:nvGrpSpPr>
        <p:grpSpPr bwMode="auto">
          <a:xfrm>
            <a:off x="3406775" y="4221163"/>
            <a:ext cx="1152525" cy="576262"/>
            <a:chOff x="1610" y="2659"/>
            <a:chExt cx="544" cy="363"/>
          </a:xfrm>
        </p:grpSpPr>
        <p:sp>
          <p:nvSpPr>
            <p:cNvPr id="1050" name="AutoShape 23">
              <a:extLst>
                <a:ext uri="{FF2B5EF4-FFF2-40B4-BE49-F238E27FC236}">
                  <a16:creationId xmlns:a16="http://schemas.microsoft.com/office/drawing/2014/main" id="{C2F63A95-884C-CDED-AED9-E9293872F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2886"/>
              <a:ext cx="499" cy="136"/>
            </a:xfrm>
            <a:prstGeom prst="notchedRightArrow">
              <a:avLst>
                <a:gd name="adj1" fmla="val 50000"/>
                <a:gd name="adj2" fmla="val 91728"/>
              </a:avLst>
            </a:prstGeom>
            <a:gradFill rotWithShape="1">
              <a:gsLst>
                <a:gs pos="0">
                  <a:srgbClr val="00CC99"/>
                </a:gs>
                <a:gs pos="100000">
                  <a:srgbClr val="99FFCC"/>
                </a:gs>
              </a:gsLst>
              <a:lin ang="0" scaled="1"/>
            </a:gra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51" name="Text Box 30">
              <a:extLst>
                <a:ext uri="{FF2B5EF4-FFF2-40B4-BE49-F238E27FC236}">
                  <a16:creationId xmlns:a16="http://schemas.microsoft.com/office/drawing/2014/main" id="{115CD4C3-FAD4-28F7-9FE6-12BAD902A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0" y="2659"/>
              <a:ext cx="5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>
                  <a:solidFill>
                    <a:srgbClr val="FF0000"/>
                  </a:solidFill>
                  <a:ea typeface="宋体" panose="02010600030101010101" pitchFamily="2" charset="-122"/>
                </a:rPr>
                <a:t>可逆</a:t>
              </a:r>
            </a:p>
          </p:txBody>
        </p:sp>
      </p:grpSp>
      <p:grpSp>
        <p:nvGrpSpPr>
          <p:cNvPr id="3" name="Group 37">
            <a:extLst>
              <a:ext uri="{FF2B5EF4-FFF2-40B4-BE49-F238E27FC236}">
                <a16:creationId xmlns:a16="http://schemas.microsoft.com/office/drawing/2014/main" id="{39E06975-9E81-87CA-586B-740581DB1E12}"/>
              </a:ext>
            </a:extLst>
          </p:cNvPr>
          <p:cNvGrpSpPr>
            <a:grpSpLocks/>
          </p:cNvGrpSpPr>
          <p:nvPr/>
        </p:nvGrpSpPr>
        <p:grpSpPr bwMode="auto">
          <a:xfrm>
            <a:off x="10845800" y="188913"/>
            <a:ext cx="1344613" cy="620712"/>
            <a:chOff x="5125" y="119"/>
            <a:chExt cx="635" cy="391"/>
          </a:xfrm>
        </p:grpSpPr>
        <p:sp>
          <p:nvSpPr>
            <p:cNvPr id="1048" name="Text Box 35">
              <a:extLst>
                <a:ext uri="{FF2B5EF4-FFF2-40B4-BE49-F238E27FC236}">
                  <a16:creationId xmlns:a16="http://schemas.microsoft.com/office/drawing/2014/main" id="{80447155-748E-0E7A-B66F-46AF2E55A4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5" y="210"/>
              <a:ext cx="635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graphicFrame>
          <p:nvGraphicFramePr>
            <p:cNvPr id="1033" name="Object 32">
              <a:extLst>
                <a:ext uri="{FF2B5EF4-FFF2-40B4-BE49-F238E27FC236}">
                  <a16:creationId xmlns:a16="http://schemas.microsoft.com/office/drawing/2014/main" id="{5BC9DB4D-6928-AC1D-3D35-3B3DFDBECC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4" y="119"/>
            <a:ext cx="268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241200" imgH="203040" progId="Equation.DSMT4">
                    <p:embed/>
                  </p:oleObj>
                </mc:Choice>
                <mc:Fallback>
                  <p:oleObj name="Equation" r:id="rId17" imgW="241200" imgH="203040" progId="Equation.DSMT4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4" y="119"/>
                          <a:ext cx="268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9" name="Line 34">
              <a:extLst>
                <a:ext uri="{FF2B5EF4-FFF2-40B4-BE49-F238E27FC236}">
                  <a16:creationId xmlns:a16="http://schemas.microsoft.com/office/drawing/2014/main" id="{25EBCA2D-DED3-BCBA-26D0-144EDDB581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67" y="436"/>
              <a:ext cx="537" cy="0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43">
            <a:extLst>
              <a:ext uri="{FF2B5EF4-FFF2-40B4-BE49-F238E27FC236}">
                <a16:creationId xmlns:a16="http://schemas.microsoft.com/office/drawing/2014/main" id="{FC413C5D-AEC4-E3DD-92D3-2F6BD33103E5}"/>
              </a:ext>
            </a:extLst>
          </p:cNvPr>
          <p:cNvGrpSpPr>
            <a:grpSpLocks/>
          </p:cNvGrpSpPr>
          <p:nvPr/>
        </p:nvGrpSpPr>
        <p:grpSpPr bwMode="auto">
          <a:xfrm>
            <a:off x="10799763" y="2492375"/>
            <a:ext cx="1390650" cy="577850"/>
            <a:chOff x="4785" y="2523"/>
            <a:chExt cx="722" cy="364"/>
          </a:xfrm>
        </p:grpSpPr>
        <p:sp>
          <p:nvSpPr>
            <p:cNvPr id="1046" name="Text Box 39">
              <a:extLst>
                <a:ext uri="{FF2B5EF4-FFF2-40B4-BE49-F238E27FC236}">
                  <a16:creationId xmlns:a16="http://schemas.microsoft.com/office/drawing/2014/main" id="{6455A45B-FC7F-5951-A7B3-AA86631065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5" y="2523"/>
              <a:ext cx="680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lnSpc>
                  <a:spcPct val="140000"/>
                </a:lnSpc>
                <a:spcBef>
                  <a:spcPct val="50000"/>
                </a:spcBef>
              </a:pPr>
              <a:r>
                <a:rPr lang="en-US" altLang="zh-CN">
                  <a:solidFill>
                    <a:schemeClr val="bg1"/>
                  </a:solidFill>
                  <a:ea typeface="宋体" panose="02010600030101010101" pitchFamily="2" charset="-122"/>
                </a:rPr>
                <a:t>1</a:t>
              </a:r>
            </a:p>
          </p:txBody>
        </p:sp>
        <p:graphicFrame>
          <p:nvGraphicFramePr>
            <p:cNvPr id="1032" name="Object 40">
              <a:extLst>
                <a:ext uri="{FF2B5EF4-FFF2-40B4-BE49-F238E27FC236}">
                  <a16:creationId xmlns:a16="http://schemas.microsoft.com/office/drawing/2014/main" id="{CDFB042E-A4BF-4B15-19BC-4CBA88FF57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67" y="2562"/>
            <a:ext cx="363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66400" imgH="177480" progId="Equation.DSMT4">
                    <p:embed/>
                  </p:oleObj>
                </mc:Choice>
                <mc:Fallback>
                  <p:oleObj name="Equation" r:id="rId19" imgW="266400" imgH="17748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7" y="2562"/>
                          <a:ext cx="363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7" name="Line 42">
              <a:extLst>
                <a:ext uri="{FF2B5EF4-FFF2-40B4-BE49-F238E27FC236}">
                  <a16:creationId xmlns:a16="http://schemas.microsoft.com/office/drawing/2014/main" id="{0165E2DF-8A52-0A90-8504-8C752E8A5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5" y="2886"/>
              <a:ext cx="632" cy="1"/>
            </a:xfrm>
            <a:prstGeom prst="line">
              <a:avLst/>
            </a:prstGeom>
            <a:noFill/>
            <a:ln w="57150">
              <a:solidFill>
                <a:srgbClr val="FF99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4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4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4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4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54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7" grpId="0" animBg="1"/>
      <p:bldP spid="54293" grpId="0" animBg="1"/>
      <p:bldP spid="54294" grpId="0" animBg="1"/>
      <p:bldP spid="54296" grpId="0" animBg="1"/>
      <p:bldP spid="5430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4">
            <a:extLst>
              <a:ext uri="{FF2B5EF4-FFF2-40B4-BE49-F238E27FC236}">
                <a16:creationId xmlns:a16="http://schemas.microsoft.com/office/drawing/2014/main" id="{A67E2AA4-423E-01BA-26BF-E35125B3D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313" y="79375"/>
            <a:ext cx="1036161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 anchor="ctr"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zh-CN" altLang="en-US" sz="4400">
                <a:solidFill>
                  <a:srgbClr val="FF00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讨论：</a:t>
            </a:r>
          </a:p>
        </p:txBody>
      </p:sp>
      <p:sp>
        <p:nvSpPr>
          <p:cNvPr id="56325" name="Rectangle 5">
            <a:extLst>
              <a:ext uri="{FF2B5EF4-FFF2-40B4-BE49-F238E27FC236}">
                <a16:creationId xmlns:a16="http://schemas.microsoft.com/office/drawing/2014/main" id="{3CF15899-9BAD-08F1-B1A7-2A99858BE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1196975"/>
            <a:ext cx="10860087" cy="282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76" tIns="50938" rIns="101876" bIns="50938"/>
          <a:lstStyle>
            <a:lvl1pPr marL="342900" indent="-3429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SzPct val="150000"/>
              <a:buFontTx/>
              <a:buBlip>
                <a:blip r:embed="rId3"/>
              </a:buBlip>
            </a:pPr>
            <a:r>
              <a:rPr lang="zh-CN" altLang="en-US" sz="29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9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9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）初终状态应是平衡态。</a:t>
            </a:r>
          </a:p>
          <a:p>
            <a:pPr eaLnBrk="1" hangingPunct="1">
              <a:spcBef>
                <a:spcPct val="20000"/>
              </a:spcBef>
              <a:buSzPct val="150000"/>
              <a:buFontTx/>
              <a:buBlip>
                <a:blip r:embed="rId4"/>
              </a:buBlip>
            </a:pPr>
            <a:r>
              <a:rPr lang="zh-CN" altLang="en-US" sz="29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9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9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）公式中热量、功量是代数值。</a:t>
            </a:r>
          </a:p>
          <a:p>
            <a:pPr eaLnBrk="1" hangingPunct="1">
              <a:spcBef>
                <a:spcPct val="20000"/>
              </a:spcBef>
              <a:buSzPct val="150000"/>
              <a:buFontTx/>
              <a:buBlip>
                <a:blip r:embed="rId5"/>
              </a:buBlip>
            </a:pPr>
            <a:r>
              <a:rPr lang="zh-CN" altLang="en-US" sz="29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9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29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）量纲要统一。</a:t>
            </a:r>
          </a:p>
          <a:p>
            <a:pPr eaLnBrk="1" hangingPunct="1">
              <a:spcBef>
                <a:spcPct val="20000"/>
              </a:spcBef>
              <a:buSzPct val="150000"/>
              <a:buFontTx/>
              <a:buBlip>
                <a:blip r:embed="rId3"/>
              </a:buBlip>
            </a:pPr>
            <a:r>
              <a:rPr lang="zh-CN" altLang="en-US" sz="29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en-US" altLang="zh-CN" sz="29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4</a:t>
            </a:r>
            <a:r>
              <a:rPr lang="zh-CN" altLang="en-US" sz="290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）物理意义：</a:t>
            </a:r>
            <a:r>
              <a:rPr lang="zh-CN" altLang="en-US" sz="2900" b="0">
                <a:latin typeface="楷体_GB2312" pitchFamily="49" charset="-122"/>
                <a:ea typeface="楷体_GB2312" pitchFamily="49" charset="-122"/>
              </a:rPr>
              <a:t>              </a:t>
            </a:r>
            <a:endParaRPr lang="zh-CN" altLang="en-US" sz="2300" b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6328" name="Object 8">
            <a:extLst>
              <a:ext uri="{FF2B5EF4-FFF2-40B4-BE49-F238E27FC236}">
                <a16:creationId xmlns:a16="http://schemas.microsoft.com/office/drawing/2014/main" id="{07B08176-F948-A900-B34E-DBA0ABCA4C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5025" y="3429000"/>
          <a:ext cx="16478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98400" imgH="203040" progId="Equation.DSMT4">
                  <p:embed/>
                </p:oleObj>
              </mc:Choice>
              <mc:Fallback>
                <p:oleObj name="Equation" r:id="rId6" imgW="698400" imgH="2030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3429000"/>
                        <a:ext cx="1647825" cy="47942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00CC99"/>
                          </a:gs>
                          <a:gs pos="50000">
                            <a:srgbClr val="CCFFFF"/>
                          </a:gs>
                          <a:gs pos="100000">
                            <a:srgbClr val="00CC99"/>
                          </a:gs>
                        </a:gsLst>
                        <a:lin ang="2700000" scaled="1"/>
                      </a:gradFill>
                      <a:ln w="25400" algn="ctr">
                        <a:pattFill prst="solidDmnd">
                          <a:fgClr>
                            <a:schemeClr val="accent1"/>
                          </a:fgClr>
                          <a:bgClr>
                            <a:srgbClr val="CCFFFF"/>
                          </a:bgClr>
                        </a:pattFill>
                        <a:miter lim="800000"/>
                        <a:headEnd/>
                        <a:tailEnd/>
                      </a:ln>
                      <a:effectLst>
                        <a:outerShdw dist="63500" dir="3187806" algn="ctr" rotWithShape="0">
                          <a:srgbClr val="808080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9" name="Text Box 9">
            <a:extLst>
              <a:ext uri="{FF2B5EF4-FFF2-40B4-BE49-F238E27FC236}">
                <a16:creationId xmlns:a16="http://schemas.microsoft.com/office/drawing/2014/main" id="{358A6D73-54B7-32FA-D696-CFF6771AA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3563" y="4332288"/>
            <a:ext cx="8350250" cy="16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20000"/>
              </a:spcBef>
            </a:pPr>
            <a:r>
              <a:rPr lang="zh-CN" altLang="en-US" sz="2400">
                <a:solidFill>
                  <a:srgbClr val="CC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真正反映了热功转换，它表明加给系统的热量一部分用于增加工质的热力学能，仍以热能的形式储存于工质内部，余下的一部分以作功的方式传递给外界，转化为机械能。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63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63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63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563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5" grpId="0" build="p"/>
      <p:bldP spid="563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Text Box 4">
            <a:extLst>
              <a:ext uri="{FF2B5EF4-FFF2-40B4-BE49-F238E27FC236}">
                <a16:creationId xmlns:a16="http://schemas.microsoft.com/office/drawing/2014/main" id="{75EA4589-054E-F205-CA4B-44635A972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1196975"/>
            <a:ext cx="4608512" cy="2557463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50000">
                <a:srgbClr val="0000FF"/>
              </a:gs>
              <a:gs pos="100000">
                <a:srgbClr val="3399FF"/>
              </a:gs>
            </a:gsLst>
            <a:lin ang="2700000" scaled="1"/>
          </a:gradFill>
          <a:ln w="28575">
            <a:pattFill prst="wdUpDiag">
              <a:fgClr>
                <a:srgbClr val="0066FF"/>
              </a:fgClr>
              <a:bgClr>
                <a:srgbClr val="CCFFFF"/>
              </a:bgClr>
            </a:pattFill>
            <a:miter lim="800000"/>
            <a:headEnd/>
            <a:tailEnd/>
          </a:ln>
          <a:effectLst>
            <a:outerShdw dist="71842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例</a:t>
            </a:r>
            <a:r>
              <a:rPr kumimoji="1"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1</a:t>
            </a:r>
          </a:p>
          <a:p>
            <a:pPr>
              <a:defRPr/>
            </a:pPr>
            <a:r>
              <a:rPr kumimoji="1" lang="en-US" altLang="zh-CN" sz="32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A refrigerator operating with its door open in a well-sealed and well-insulated room.</a:t>
            </a:r>
          </a:p>
        </p:txBody>
      </p:sp>
      <p:pic>
        <p:nvPicPr>
          <p:cNvPr id="18435" name="Picture 7" descr="cen84959_02001">
            <a:extLst>
              <a:ext uri="{FF2B5EF4-FFF2-40B4-BE49-F238E27FC236}">
                <a16:creationId xmlns:a16="http://schemas.microsoft.com/office/drawing/2014/main" id="{80119AD6-6360-4543-7723-16D593AFB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738" y="1168400"/>
            <a:ext cx="6670675" cy="568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2" descr="cen84959_02001">
            <a:extLst>
              <a:ext uri="{FF2B5EF4-FFF2-40B4-BE49-F238E27FC236}">
                <a16:creationId xmlns:a16="http://schemas.microsoft.com/office/drawing/2014/main" id="{CDF0FB50-0F82-A86D-4235-B4B4F13F5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3175"/>
            <a:ext cx="5232400" cy="558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2692" name="Text Box 4">
            <a:extLst>
              <a:ext uri="{FF2B5EF4-FFF2-40B4-BE49-F238E27FC236}">
                <a16:creationId xmlns:a16="http://schemas.microsoft.com/office/drawing/2014/main" id="{9195398F-3D16-7FD3-4900-129D7773F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188913"/>
            <a:ext cx="595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10191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10191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10191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10191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000000"/>
                </a:solidFill>
                <a:latin typeface="Times New Roman MT Extra Bold" pitchFamily="18" charset="0"/>
                <a:ea typeface="黑体" panose="02010609060101010101" pitchFamily="49" charset="-122"/>
              </a:rPr>
              <a:t>方法一：</a:t>
            </a:r>
            <a:r>
              <a:rPr lang="zh-CN" altLang="en-US" sz="2400">
                <a:solidFill>
                  <a:srgbClr val="000000"/>
                </a:solidFill>
                <a:latin typeface="Times New Roman MT Extra Bold" pitchFamily="18" charset="0"/>
                <a:ea typeface="楷体_GB2312" pitchFamily="49" charset="-122"/>
              </a:rPr>
              <a:t>选房间作为研究对象</a:t>
            </a:r>
          </a:p>
        </p:txBody>
      </p:sp>
      <p:sp>
        <p:nvSpPr>
          <p:cNvPr id="242696" name="Text Box 8">
            <a:extLst>
              <a:ext uri="{FF2B5EF4-FFF2-40B4-BE49-F238E27FC236}">
                <a16:creationId xmlns:a16="http://schemas.microsoft.com/office/drawing/2014/main" id="{598E7BD1-5677-66C4-9DAA-1DFDB17406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075" y="2636838"/>
            <a:ext cx="13446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10191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10191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10191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10191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000000"/>
                </a:solidFill>
                <a:latin typeface="Times New Roman MT Extra Bold" pitchFamily="18" charset="0"/>
                <a:ea typeface="楷体_GB2312" pitchFamily="49" charset="-122"/>
              </a:rPr>
              <a:t>闭口系</a:t>
            </a:r>
          </a:p>
        </p:txBody>
      </p:sp>
      <p:graphicFrame>
        <p:nvGraphicFramePr>
          <p:cNvPr id="242697" name="Object 9">
            <a:extLst>
              <a:ext uri="{FF2B5EF4-FFF2-40B4-BE49-F238E27FC236}">
                <a16:creationId xmlns:a16="http://schemas.microsoft.com/office/drawing/2014/main" id="{A1FB4B75-330E-3D91-3A79-5375768E23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24788" y="2565400"/>
          <a:ext cx="2314575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99920" imgH="203040" progId="Equation.DSMT4">
                  <p:embed/>
                </p:oleObj>
              </mc:Choice>
              <mc:Fallback>
                <p:oleObj name="Equation" r:id="rId4" imgW="799920" imgH="2030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788" y="2565400"/>
                        <a:ext cx="2314575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8" name="Object 10">
            <a:extLst>
              <a:ext uri="{FF2B5EF4-FFF2-40B4-BE49-F238E27FC236}">
                <a16:creationId xmlns:a16="http://schemas.microsoft.com/office/drawing/2014/main" id="{F1C8871F-26CC-EF65-3E4A-22A0B686FA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8088" y="3355975"/>
          <a:ext cx="4408487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3880" imgH="253800" progId="Equation.DSMT4">
                  <p:embed/>
                </p:oleObj>
              </mc:Choice>
              <mc:Fallback>
                <p:oleObj name="Equation" r:id="rId6" imgW="1523880" imgH="2538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8088" y="3355975"/>
                        <a:ext cx="4408487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699" name="Object 11">
            <a:extLst>
              <a:ext uri="{FF2B5EF4-FFF2-40B4-BE49-F238E27FC236}">
                <a16:creationId xmlns:a16="http://schemas.microsoft.com/office/drawing/2014/main" id="{9DB54678-00DC-5523-7E8E-EFE342F783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80175" y="5229225"/>
          <a:ext cx="38385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18960" imgH="241200" progId="Equation.DSMT4">
                  <p:embed/>
                </p:oleObj>
              </mc:Choice>
              <mc:Fallback>
                <p:oleObj name="Equation" r:id="rId8" imgW="121896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175" y="5229225"/>
                        <a:ext cx="383857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00" name="Object 12">
            <a:extLst>
              <a:ext uri="{FF2B5EF4-FFF2-40B4-BE49-F238E27FC236}">
                <a16:creationId xmlns:a16="http://schemas.microsoft.com/office/drawing/2014/main" id="{02DF0DBA-3E57-C16D-BCDE-AF59077ABE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3338" y="4221163"/>
          <a:ext cx="4594225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87240" imgH="253800" progId="Equation.DSMT4">
                  <p:embed/>
                </p:oleObj>
              </mc:Choice>
              <mc:Fallback>
                <p:oleObj name="Equation" r:id="rId10" imgW="1587240" imgH="253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3338" y="4221163"/>
                        <a:ext cx="4594225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>
            <a:extLst>
              <a:ext uri="{FF2B5EF4-FFF2-40B4-BE49-F238E27FC236}">
                <a16:creationId xmlns:a16="http://schemas.microsoft.com/office/drawing/2014/main" id="{162D7D2F-E9F8-C255-29E5-4AE2D1BC8CD4}"/>
              </a:ext>
            </a:extLst>
          </p:cNvPr>
          <p:cNvGrpSpPr>
            <a:grpSpLocks/>
          </p:cNvGrpSpPr>
          <p:nvPr/>
        </p:nvGrpSpPr>
        <p:grpSpPr bwMode="auto">
          <a:xfrm>
            <a:off x="7631113" y="1773238"/>
            <a:ext cx="1344612" cy="1582737"/>
            <a:chOff x="158" y="1344"/>
            <a:chExt cx="635" cy="997"/>
          </a:xfrm>
        </p:grpSpPr>
        <p:sp>
          <p:nvSpPr>
            <p:cNvPr id="3086" name="Line 14">
              <a:extLst>
                <a:ext uri="{FF2B5EF4-FFF2-40B4-BE49-F238E27FC236}">
                  <a16:creationId xmlns:a16="http://schemas.microsoft.com/office/drawing/2014/main" id="{7ECD98EF-B51E-FD26-BCA5-0DC8B5C025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" y="1752"/>
              <a:ext cx="318" cy="58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87" name="Text Box 15">
              <a:extLst>
                <a:ext uri="{FF2B5EF4-FFF2-40B4-BE49-F238E27FC236}">
                  <a16:creationId xmlns:a16="http://schemas.microsoft.com/office/drawing/2014/main" id="{9FD02FF0-660A-11DF-F5CB-F57D675D2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1344"/>
              <a:ext cx="4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0">
                  <a:solidFill>
                    <a:srgbClr val="FF0000"/>
                  </a:solidFill>
                  <a:latin typeface="Times New Roman MT Extra Bold" pitchFamily="18" charset="0"/>
                  <a:ea typeface="PMingLiU" panose="02020500000000000000" pitchFamily="18" charset="-120"/>
                </a:rPr>
                <a:t>0</a:t>
              </a:r>
            </a:p>
          </p:txBody>
        </p:sp>
      </p:grpSp>
      <p:sp>
        <p:nvSpPr>
          <p:cNvPr id="242704" name="Text Box 16">
            <a:extLst>
              <a:ext uri="{FF2B5EF4-FFF2-40B4-BE49-F238E27FC236}">
                <a16:creationId xmlns:a16="http://schemas.microsoft.com/office/drawing/2014/main" id="{AD7679C8-0F27-07D0-0BB1-8AAE81D81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7650" y="981075"/>
            <a:ext cx="6862763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kumimoji="1" lang="en-US" altLang="zh-CN" sz="2400">
                <a:ea typeface="宋体" panose="02010600030101010101" pitchFamily="2" charset="-122"/>
              </a:rPr>
              <a:t>If we take the entire room-including the air and the refrigerator-as the system </a:t>
            </a:r>
            <a:endParaRPr lang="en-US" altLang="zh-CN" sz="2400" b="0">
              <a:ea typeface="宋体" panose="02010600030101010101" pitchFamily="2" charset="-122"/>
            </a:endParaRPr>
          </a:p>
        </p:txBody>
      </p:sp>
      <p:grpSp>
        <p:nvGrpSpPr>
          <p:cNvPr id="3" name="Group 18">
            <a:extLst>
              <a:ext uri="{FF2B5EF4-FFF2-40B4-BE49-F238E27FC236}">
                <a16:creationId xmlns:a16="http://schemas.microsoft.com/office/drawing/2014/main" id="{F91071EA-4CB3-2643-65E7-82D3D8AF5A0E}"/>
              </a:ext>
            </a:extLst>
          </p:cNvPr>
          <p:cNvGrpSpPr>
            <a:grpSpLocks/>
          </p:cNvGrpSpPr>
          <p:nvPr/>
        </p:nvGrpSpPr>
        <p:grpSpPr bwMode="auto">
          <a:xfrm>
            <a:off x="1677988" y="4724400"/>
            <a:ext cx="1727200" cy="649288"/>
            <a:chOff x="793" y="2976"/>
            <a:chExt cx="816" cy="409"/>
          </a:xfrm>
        </p:grpSpPr>
        <p:sp>
          <p:nvSpPr>
            <p:cNvPr id="3084" name="Text Box 7">
              <a:extLst>
                <a:ext uri="{FF2B5EF4-FFF2-40B4-BE49-F238E27FC236}">
                  <a16:creationId xmlns:a16="http://schemas.microsoft.com/office/drawing/2014/main" id="{86B71504-8B10-B947-1805-AB150751F2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9" y="2976"/>
              <a:ext cx="6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2400">
                  <a:solidFill>
                    <a:srgbClr val="000000"/>
                  </a:solidFill>
                  <a:ea typeface="黑体" panose="02010609060101010101" pitchFamily="49" charset="-122"/>
                </a:rPr>
                <a:t>W</a:t>
              </a:r>
              <a:r>
                <a:rPr lang="zh-CN" altLang="en-US" sz="2400" baseline="-25000">
                  <a:solidFill>
                    <a:srgbClr val="0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电工</a:t>
              </a:r>
            </a:p>
          </p:txBody>
        </p:sp>
        <p:sp>
          <p:nvSpPr>
            <p:cNvPr id="3085" name="Line 17">
              <a:extLst>
                <a:ext uri="{FF2B5EF4-FFF2-40B4-BE49-F238E27FC236}">
                  <a16:creationId xmlns:a16="http://schemas.microsoft.com/office/drawing/2014/main" id="{A6BC45F0-94A3-0787-8B5B-763ACDD0F8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93" y="3385"/>
              <a:ext cx="81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24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692" grpId="0"/>
      <p:bldP spid="242696" grpId="0"/>
      <p:bldP spid="24270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40" name="Text Box 4">
            <a:extLst>
              <a:ext uri="{FF2B5EF4-FFF2-40B4-BE49-F238E27FC236}">
                <a16:creationId xmlns:a16="http://schemas.microsoft.com/office/drawing/2014/main" id="{98DE47C7-D589-8E09-B7C0-79A6D5E9A0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13" y="260350"/>
            <a:ext cx="5953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10191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10191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10191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10191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000">
                <a:solidFill>
                  <a:srgbClr val="000000"/>
                </a:solidFill>
                <a:latin typeface="Times New Roman MT Extra Bold" pitchFamily="18" charset="0"/>
                <a:ea typeface="黑体" panose="02010609060101010101" pitchFamily="49" charset="-122"/>
              </a:rPr>
              <a:t>方法二：</a:t>
            </a:r>
            <a:r>
              <a:rPr lang="zh-CN" altLang="en-US" sz="2400">
                <a:solidFill>
                  <a:srgbClr val="000000"/>
                </a:solidFill>
                <a:latin typeface="Times New Roman MT Extra Bold" pitchFamily="18" charset="0"/>
                <a:ea typeface="楷体_GB2312" pitchFamily="49" charset="-122"/>
              </a:rPr>
              <a:t>选冰箱作为研究对象</a:t>
            </a:r>
          </a:p>
        </p:txBody>
      </p:sp>
      <p:grpSp>
        <p:nvGrpSpPr>
          <p:cNvPr id="4107" name="Group 30">
            <a:extLst>
              <a:ext uri="{FF2B5EF4-FFF2-40B4-BE49-F238E27FC236}">
                <a16:creationId xmlns:a16="http://schemas.microsoft.com/office/drawing/2014/main" id="{F9BC5EA6-0DE1-F5B3-2802-76B4D8F7C8E7}"/>
              </a:ext>
            </a:extLst>
          </p:cNvPr>
          <p:cNvGrpSpPr>
            <a:grpSpLocks/>
          </p:cNvGrpSpPr>
          <p:nvPr/>
        </p:nvGrpSpPr>
        <p:grpSpPr bwMode="auto">
          <a:xfrm>
            <a:off x="6478588" y="912813"/>
            <a:ext cx="5711825" cy="5945187"/>
            <a:chOff x="3061" y="210"/>
            <a:chExt cx="2699" cy="3745"/>
          </a:xfrm>
        </p:grpSpPr>
        <p:pic>
          <p:nvPicPr>
            <p:cNvPr id="4123" name="Picture 2" descr="cen84959_02001">
              <a:extLst>
                <a:ext uri="{FF2B5EF4-FFF2-40B4-BE49-F238E27FC236}">
                  <a16:creationId xmlns:a16="http://schemas.microsoft.com/office/drawing/2014/main" id="{0C1345A4-2400-0910-6A38-92A6D3624A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1" y="210"/>
              <a:ext cx="2699" cy="37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24" name="Rectangle 5">
              <a:extLst>
                <a:ext uri="{FF2B5EF4-FFF2-40B4-BE49-F238E27FC236}">
                  <a16:creationId xmlns:a16="http://schemas.microsoft.com/office/drawing/2014/main" id="{37CC4D60-2AC1-8F6D-09AA-51DDDEF1E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5" y="845"/>
              <a:ext cx="1950" cy="2494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aphicFrame>
        <p:nvGraphicFramePr>
          <p:cNvPr id="244742" name="Object 6">
            <a:extLst>
              <a:ext uri="{FF2B5EF4-FFF2-40B4-BE49-F238E27FC236}">
                <a16:creationId xmlns:a16="http://schemas.microsoft.com/office/drawing/2014/main" id="{DA729FF8-FF9F-A1E1-65A7-27D6EE97C0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8" y="1773238"/>
          <a:ext cx="2673350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02960" imgH="203040" progId="Equation.DSMT4">
                  <p:embed/>
                </p:oleObj>
              </mc:Choice>
              <mc:Fallback>
                <p:oleObj name="Equation" r:id="rId4" imgW="1002960" imgH="203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1773238"/>
                        <a:ext cx="2673350" cy="541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3" name="Text Box 7">
            <a:extLst>
              <a:ext uri="{FF2B5EF4-FFF2-40B4-BE49-F238E27FC236}">
                <a16:creationId xmlns:a16="http://schemas.microsoft.com/office/drawing/2014/main" id="{EEBB45B0-62E6-9303-7C8F-DC5914FB9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1700213"/>
            <a:ext cx="1990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defTabSz="10191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defTabSz="10191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defTabSz="10191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defTabSz="1019175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>
                <a:solidFill>
                  <a:srgbClr val="000000"/>
                </a:solidFill>
                <a:latin typeface="Times New Roman MT Extra Bold" pitchFamily="18" charset="0"/>
                <a:ea typeface="楷体_GB2312" pitchFamily="49" charset="-122"/>
              </a:rPr>
              <a:t>闭口系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00A0B9B9-3F70-71C1-4817-ADCEAF577630}"/>
              </a:ext>
            </a:extLst>
          </p:cNvPr>
          <p:cNvGrpSpPr>
            <a:grpSpLocks/>
          </p:cNvGrpSpPr>
          <p:nvPr/>
        </p:nvGrpSpPr>
        <p:grpSpPr bwMode="auto">
          <a:xfrm>
            <a:off x="239713" y="2636838"/>
            <a:ext cx="2974975" cy="3097212"/>
            <a:chOff x="3969" y="1207"/>
            <a:chExt cx="1406" cy="1951"/>
          </a:xfrm>
        </p:grpSpPr>
        <p:grpSp>
          <p:nvGrpSpPr>
            <p:cNvPr id="4111" name="Group 9">
              <a:extLst>
                <a:ext uri="{FF2B5EF4-FFF2-40B4-BE49-F238E27FC236}">
                  <a16:creationId xmlns:a16="http://schemas.microsoft.com/office/drawing/2014/main" id="{1DE4B118-5341-02A2-457C-C5783FDD58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9" y="1207"/>
              <a:ext cx="787" cy="1951"/>
              <a:chOff x="3969" y="1207"/>
              <a:chExt cx="787" cy="1951"/>
            </a:xfrm>
          </p:grpSpPr>
          <p:sp>
            <p:nvSpPr>
              <p:cNvPr id="4121" name="Rectangle 10">
                <a:extLst>
                  <a:ext uri="{FF2B5EF4-FFF2-40B4-BE49-F238E27FC236}">
                    <a16:creationId xmlns:a16="http://schemas.microsoft.com/office/drawing/2014/main" id="{495FFB5C-0BAF-D52A-1139-38E5A90CC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1207"/>
                <a:ext cx="787" cy="30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3600" b="0" i="1">
                    <a:solidFill>
                      <a:srgbClr val="E83E10"/>
                    </a:solidFill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400" b="0">
                    <a:solidFill>
                      <a:srgbClr val="E83E10"/>
                    </a:solidFill>
                    <a:ea typeface="宋体" panose="02010600030101010101" pitchFamily="2" charset="-122"/>
                  </a:rPr>
                  <a:t>1 </a:t>
                </a:r>
              </a:p>
            </p:txBody>
          </p:sp>
          <p:sp>
            <p:nvSpPr>
              <p:cNvPr id="4122" name="Rectangle 11">
                <a:extLst>
                  <a:ext uri="{FF2B5EF4-FFF2-40B4-BE49-F238E27FC236}">
                    <a16:creationId xmlns:a16="http://schemas.microsoft.com/office/drawing/2014/main" id="{73B2A099-0CCF-8A21-8AC5-3EBD92A2B9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9" y="2850"/>
                <a:ext cx="731" cy="308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/>
                <a:r>
                  <a:rPr kumimoji="1" lang="en-US" altLang="zh-CN" sz="3600" b="0" i="1">
                    <a:solidFill>
                      <a:srgbClr val="E83E10"/>
                    </a:solidFill>
                    <a:ea typeface="宋体" panose="02010600030101010101" pitchFamily="2" charset="-122"/>
                  </a:rPr>
                  <a:t>T</a:t>
                </a:r>
                <a:r>
                  <a:rPr kumimoji="1" lang="en-US" altLang="zh-CN" sz="2400" b="0">
                    <a:solidFill>
                      <a:srgbClr val="E83E10"/>
                    </a:solidFill>
                    <a:ea typeface="宋体" panose="02010600030101010101" pitchFamily="2" charset="-122"/>
                  </a:rPr>
                  <a:t>2</a:t>
                </a:r>
                <a:r>
                  <a:rPr kumimoji="1" lang="en-US" altLang="zh-CN" sz="3600" b="0">
                    <a:solidFill>
                      <a:srgbClr val="E83E10"/>
                    </a:solidFill>
                    <a:ea typeface="宋体" panose="02010600030101010101" pitchFamily="2" charset="-122"/>
                  </a:rPr>
                  <a:t> </a:t>
                </a:r>
              </a:p>
            </p:txBody>
          </p:sp>
        </p:grpSp>
        <p:grpSp>
          <p:nvGrpSpPr>
            <p:cNvPr id="4112" name="Group 12">
              <a:extLst>
                <a:ext uri="{FF2B5EF4-FFF2-40B4-BE49-F238E27FC236}">
                  <a16:creationId xmlns:a16="http://schemas.microsoft.com/office/drawing/2014/main" id="{0A13647C-AA44-DC1D-8FF1-E900692CE7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1" y="2080"/>
              <a:ext cx="844" cy="308"/>
              <a:chOff x="4531" y="2080"/>
              <a:chExt cx="844" cy="308"/>
            </a:xfrm>
          </p:grpSpPr>
          <p:sp>
            <p:nvSpPr>
              <p:cNvPr id="4120" name="AutoShape 13">
                <a:extLst>
                  <a:ext uri="{FF2B5EF4-FFF2-40B4-BE49-F238E27FC236}">
                    <a16:creationId xmlns:a16="http://schemas.microsoft.com/office/drawing/2014/main" id="{13C72D2D-8190-21EC-C867-02A63180C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1" y="2163"/>
                <a:ext cx="496" cy="225"/>
              </a:xfrm>
              <a:prstGeom prst="leftArrow">
                <a:avLst>
                  <a:gd name="adj1" fmla="val 50000"/>
                  <a:gd name="adj2" fmla="val 55111"/>
                </a:avLst>
              </a:prstGeom>
              <a:solidFill>
                <a:schemeClr val="accent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4105" name="Object 14">
                <a:extLst>
                  <a:ext uri="{FF2B5EF4-FFF2-40B4-BE49-F238E27FC236}">
                    <a16:creationId xmlns:a16="http://schemas.microsoft.com/office/drawing/2014/main" id="{0CB75198-C985-6B28-6E52-0AAC279211F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38" y="2080"/>
              <a:ext cx="337" cy="3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77480" imgH="177480" progId="Equation.DSMT4">
                      <p:embed/>
                    </p:oleObj>
                  </mc:Choice>
                  <mc:Fallback>
                    <p:oleObj name="Equation" r:id="rId6" imgW="177480" imgH="177480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38" y="2080"/>
                            <a:ext cx="337" cy="3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13" name="Group 15">
              <a:extLst>
                <a:ext uri="{FF2B5EF4-FFF2-40B4-BE49-F238E27FC236}">
                  <a16:creationId xmlns:a16="http://schemas.microsoft.com/office/drawing/2014/main" id="{027C4F92-5C3A-4D15-5D7E-7934491FFA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9" y="1525"/>
              <a:ext cx="461" cy="555"/>
              <a:chOff x="4229" y="1525"/>
              <a:chExt cx="461" cy="555"/>
            </a:xfrm>
          </p:grpSpPr>
          <p:sp>
            <p:nvSpPr>
              <p:cNvPr id="4119" name="AutoShape 16">
                <a:extLst>
                  <a:ext uri="{FF2B5EF4-FFF2-40B4-BE49-F238E27FC236}">
                    <a16:creationId xmlns:a16="http://schemas.microsoft.com/office/drawing/2014/main" id="{3C9731F3-75ED-85C2-522E-7B4410092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1525"/>
                <a:ext cx="246" cy="555"/>
              </a:xfrm>
              <a:prstGeom prst="upArrow">
                <a:avLst>
                  <a:gd name="adj1" fmla="val 50000"/>
                  <a:gd name="adj2" fmla="val 56402"/>
                </a:avLst>
              </a:prstGeom>
              <a:solidFill>
                <a:schemeClr val="accent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4104" name="Object 17">
                <a:extLst>
                  <a:ext uri="{FF2B5EF4-FFF2-40B4-BE49-F238E27FC236}">
                    <a16:creationId xmlns:a16="http://schemas.microsoft.com/office/drawing/2014/main" id="{D8F94B5B-5734-9596-5DEE-0445F1B0031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19" y="1678"/>
              <a:ext cx="271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77480" imgH="215640" progId="Equation.DSMT4">
                      <p:embed/>
                    </p:oleObj>
                  </mc:Choice>
                  <mc:Fallback>
                    <p:oleObj name="Equation" r:id="rId8" imgW="177480" imgH="215640" progId="Equation.DSMT4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9" y="1678"/>
                            <a:ext cx="271" cy="2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14" name="Group 18">
              <a:extLst>
                <a:ext uri="{FF2B5EF4-FFF2-40B4-BE49-F238E27FC236}">
                  <a16:creationId xmlns:a16="http://schemas.microsoft.com/office/drawing/2014/main" id="{740FE133-A0CA-669D-9105-BD7861ACA5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9" y="2449"/>
              <a:ext cx="437" cy="401"/>
              <a:chOff x="4229" y="2449"/>
              <a:chExt cx="437" cy="401"/>
            </a:xfrm>
          </p:grpSpPr>
          <p:sp>
            <p:nvSpPr>
              <p:cNvPr id="4118" name="AutoShape 19">
                <a:extLst>
                  <a:ext uri="{FF2B5EF4-FFF2-40B4-BE49-F238E27FC236}">
                    <a16:creationId xmlns:a16="http://schemas.microsoft.com/office/drawing/2014/main" id="{6EB8C498-2779-12F7-E6BE-A77393E69D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9" y="2449"/>
                <a:ext cx="246" cy="401"/>
              </a:xfrm>
              <a:prstGeom prst="upArrow">
                <a:avLst>
                  <a:gd name="adj1" fmla="val 50000"/>
                  <a:gd name="adj2" fmla="val 40752"/>
                </a:avLst>
              </a:prstGeom>
              <a:solidFill>
                <a:schemeClr val="accent1"/>
              </a:solidFill>
              <a:ln w="28575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aphicFrame>
            <p:nvGraphicFramePr>
              <p:cNvPr id="4103" name="Object 20">
                <a:extLst>
                  <a:ext uri="{FF2B5EF4-FFF2-40B4-BE49-F238E27FC236}">
                    <a16:creationId xmlns:a16="http://schemas.microsoft.com/office/drawing/2014/main" id="{79DF8104-BF8B-E064-5AA0-05F75A1171B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19" y="2542"/>
              <a:ext cx="247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90440" imgH="215640" progId="Equation.DSMT4">
                      <p:embed/>
                    </p:oleObj>
                  </mc:Choice>
                  <mc:Fallback>
                    <p:oleObj name="Equation" r:id="rId10" imgW="190440" imgH="215640" progId="Equation.DSMT4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19" y="2542"/>
                            <a:ext cx="247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15" name="Group 21">
              <a:extLst>
                <a:ext uri="{FF2B5EF4-FFF2-40B4-BE49-F238E27FC236}">
                  <a16:creationId xmlns:a16="http://schemas.microsoft.com/office/drawing/2014/main" id="{B870C3A6-4DC2-445E-DF7C-F4E911D0F2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8" y="2080"/>
              <a:ext cx="393" cy="359"/>
              <a:chOff x="4138" y="2080"/>
              <a:chExt cx="393" cy="359"/>
            </a:xfrm>
          </p:grpSpPr>
          <p:sp>
            <p:nvSpPr>
              <p:cNvPr id="4116" name="Oval 22">
                <a:extLst>
                  <a:ext uri="{FF2B5EF4-FFF2-40B4-BE49-F238E27FC236}">
                    <a16:creationId xmlns:a16="http://schemas.microsoft.com/office/drawing/2014/main" id="{56F31E6E-886F-7EB4-F989-7A0598A64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8" y="2080"/>
                <a:ext cx="393" cy="359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4117" name="AutoShape 23">
                <a:extLst>
                  <a:ext uri="{FF2B5EF4-FFF2-40B4-BE49-F238E27FC236}">
                    <a16:creationId xmlns:a16="http://schemas.microsoft.com/office/drawing/2014/main" id="{C4499390-BA32-818D-76E8-C6C5DA2D1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2251"/>
                <a:ext cx="273" cy="136"/>
              </a:xfrm>
              <a:prstGeom prst="curvedUpArrow">
                <a:avLst>
                  <a:gd name="adj1" fmla="val 40147"/>
                  <a:gd name="adj2" fmla="val 80294"/>
                  <a:gd name="adj3" fmla="val 33333"/>
                </a:avLst>
              </a:prstGeom>
              <a:solidFill>
                <a:srgbClr val="3333CC"/>
              </a:solidFill>
              <a:ln w="9525">
                <a:solidFill>
                  <a:srgbClr val="3333C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</p:grpSp>
      <p:graphicFrame>
        <p:nvGraphicFramePr>
          <p:cNvPr id="244760" name="Object 24">
            <a:extLst>
              <a:ext uri="{FF2B5EF4-FFF2-40B4-BE49-F238E27FC236}">
                <a16:creationId xmlns:a16="http://schemas.microsoft.com/office/drawing/2014/main" id="{BAA01EF6-272C-43EC-93F3-A25501C5DF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8" y="2636838"/>
          <a:ext cx="4951412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45960" imgH="279360" progId="Equation.DSMT4">
                  <p:embed/>
                </p:oleObj>
              </mc:Choice>
              <mc:Fallback>
                <p:oleObj name="Equation" r:id="rId12" imgW="2145960" imgH="27936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2636838"/>
                        <a:ext cx="4951412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61" name="Object 25">
            <a:extLst>
              <a:ext uri="{FF2B5EF4-FFF2-40B4-BE49-F238E27FC236}">
                <a16:creationId xmlns:a16="http://schemas.microsoft.com/office/drawing/2014/main" id="{D709C0E0-5519-E3CA-1DDC-687331022F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5550" y="3644900"/>
          <a:ext cx="362743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80800" imgH="279360" progId="Equation.DSMT4">
                  <p:embed/>
                </p:oleObj>
              </mc:Choice>
              <mc:Fallback>
                <p:oleObj name="Equation" r:id="rId14" imgW="1180800" imgH="27936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3644900"/>
                        <a:ext cx="3627438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62" name="Object 26">
            <a:extLst>
              <a:ext uri="{FF2B5EF4-FFF2-40B4-BE49-F238E27FC236}">
                <a16:creationId xmlns:a16="http://schemas.microsoft.com/office/drawing/2014/main" id="{3AE704D1-6070-D5AA-28E8-3BB0EC23AA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9675" y="4797425"/>
          <a:ext cx="3975100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95280" imgH="279360" progId="Equation.DSMT4">
                  <p:embed/>
                </p:oleObj>
              </mc:Choice>
              <mc:Fallback>
                <p:oleObj name="Equation" r:id="rId16" imgW="1295280" imgH="27936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4797425"/>
                        <a:ext cx="3975100" cy="646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63" name="Object 27">
            <a:extLst>
              <a:ext uri="{FF2B5EF4-FFF2-40B4-BE49-F238E27FC236}">
                <a16:creationId xmlns:a16="http://schemas.microsoft.com/office/drawing/2014/main" id="{0201CF66-0D5F-DBBB-C5B6-645215F70C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43175" y="5734050"/>
          <a:ext cx="384016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18960" imgH="241200" progId="Equation.DSMT4">
                  <p:embed/>
                </p:oleObj>
              </mc:Choice>
              <mc:Fallback>
                <p:oleObj name="Equation" r:id="rId18" imgW="1218960" imgH="2412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3175" y="5734050"/>
                        <a:ext cx="384016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65" name="Rectangle 29">
            <a:extLst>
              <a:ext uri="{FF2B5EF4-FFF2-40B4-BE49-F238E27FC236}">
                <a16:creationId xmlns:a16="http://schemas.microsoft.com/office/drawing/2014/main" id="{C04C814D-AD89-C081-382A-6BBFEAC75D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713" y="1125538"/>
            <a:ext cx="4471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kumimoji="1" lang="en-US" altLang="zh-CN" sz="2400" b="0">
                <a:ea typeface="宋体" panose="02010600030101010101" pitchFamily="2" charset="-122"/>
              </a:rPr>
              <a:t>Take the refrigerator as the system</a:t>
            </a:r>
            <a:r>
              <a:rPr kumimoji="1" lang="en-US" altLang="zh-CN" sz="2000" b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24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24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24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4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24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244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0" grpId="0"/>
      <p:bldP spid="244743" grpId="0"/>
      <p:bldP spid="2447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Text Box 2">
            <a:extLst>
              <a:ext uri="{FF2B5EF4-FFF2-40B4-BE49-F238E27FC236}">
                <a16:creationId xmlns:a16="http://schemas.microsoft.com/office/drawing/2014/main" id="{F8760BB0-54D7-6065-DB02-292AD6A849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963" y="188913"/>
            <a:ext cx="8255000" cy="547687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50000">
                <a:srgbClr val="0000FF"/>
              </a:gs>
              <a:gs pos="100000">
                <a:srgbClr val="3399FF"/>
              </a:gs>
            </a:gsLst>
            <a:lin ang="2700000" scaled="1"/>
          </a:gradFill>
          <a:ln w="28575">
            <a:pattFill prst="wdUpDiag">
              <a:fgClr>
                <a:srgbClr val="0066FF"/>
              </a:fgClr>
              <a:bgClr>
                <a:srgbClr val="CCFFFF"/>
              </a:bgClr>
            </a:pattFill>
            <a:miter lim="800000"/>
            <a:headEnd/>
            <a:tailEnd/>
          </a:ln>
          <a:effectLst>
            <a:outerShdw dist="71842" dir="2700000" algn="ctr" rotWithShape="0">
              <a:srgbClr val="808080"/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kumimoji="1"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例</a:t>
            </a:r>
            <a:r>
              <a:rPr kumimoji="1" lang="en-US" altLang="zh-CN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2  </a:t>
            </a:r>
            <a:r>
              <a:rPr kumimoji="1" lang="zh-CN" altLang="en-US" sz="280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自由膨胀   如抽去隔板，分析</a:t>
            </a:r>
            <a:r>
              <a:rPr kumimoji="1" lang="zh-CN" altLang="en-US" sz="28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△</a:t>
            </a:r>
            <a:r>
              <a:rPr kumimoji="1" lang="en-US" altLang="zh-CN" sz="2800" i="1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新魏" pitchFamily="2" charset="-122"/>
              </a:rPr>
              <a:t>U</a:t>
            </a:r>
          </a:p>
        </p:txBody>
      </p:sp>
      <p:graphicFrame>
        <p:nvGraphicFramePr>
          <p:cNvPr id="280579" name="Object 3">
            <a:extLst>
              <a:ext uri="{FF2B5EF4-FFF2-40B4-BE49-F238E27FC236}">
                <a16:creationId xmlns:a16="http://schemas.microsoft.com/office/drawing/2014/main" id="{8B9166A5-3F84-7D2C-594E-060D13F352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4963" y="1341438"/>
          <a:ext cx="4833937" cy="2255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640729" imgH="2169472" progId="Visio.Drawing.6">
                  <p:embed/>
                </p:oleObj>
              </mc:Choice>
              <mc:Fallback>
                <p:oleObj name="Visio" r:id="rId3" imgW="3640729" imgH="2169472" progId="Visio.Drawing.6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963" y="1341438"/>
                        <a:ext cx="4833937" cy="2255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0580" name="Text Box 4">
            <a:extLst>
              <a:ext uri="{FF2B5EF4-FFF2-40B4-BE49-F238E27FC236}">
                <a16:creationId xmlns:a16="http://schemas.microsoft.com/office/drawing/2014/main" id="{75867ADA-1135-8317-3A98-C499B7FA3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2325" y="1412875"/>
            <a:ext cx="4992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000000"/>
                </a:solidFill>
                <a:latin typeface="楷体_GB2312" pitchFamily="49" charset="-122"/>
                <a:ea typeface="楷体_GB2312" pitchFamily="49" charset="-122"/>
              </a:rPr>
              <a:t>解：取气体为热力系</a:t>
            </a:r>
          </a:p>
        </p:txBody>
      </p:sp>
      <p:graphicFrame>
        <p:nvGraphicFramePr>
          <p:cNvPr id="280581" name="Object 5">
            <a:extLst>
              <a:ext uri="{FF2B5EF4-FFF2-40B4-BE49-F238E27FC236}">
                <a16:creationId xmlns:a16="http://schemas.microsoft.com/office/drawing/2014/main" id="{B2697561-90C5-A789-0B63-0740F417E7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9388" y="3141663"/>
          <a:ext cx="3983037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99920" imgH="203040" progId="Equation.DSMT4">
                  <p:embed/>
                </p:oleObj>
              </mc:Choice>
              <mc:Fallback>
                <p:oleObj name="Equation" r:id="rId5" imgW="79992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9388" y="3141663"/>
                        <a:ext cx="3983037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0582" name="Object 6">
            <a:extLst>
              <a:ext uri="{FF2B5EF4-FFF2-40B4-BE49-F238E27FC236}">
                <a16:creationId xmlns:a16="http://schemas.microsoft.com/office/drawing/2014/main" id="{350C9096-C1D6-DB4C-4C25-C902F95373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2975" y="3933825"/>
          <a:ext cx="525621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26920" imgH="241200" progId="Equation.DSMT4">
                  <p:embed/>
                </p:oleObj>
              </mc:Choice>
              <mc:Fallback>
                <p:oleObj name="Equation" r:id="rId7" imgW="1726920" imgH="24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2975" y="3933825"/>
                        <a:ext cx="525621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DB243433-C8E5-1048-E292-2BF541EA7EBE}"/>
              </a:ext>
            </a:extLst>
          </p:cNvPr>
          <p:cNvGrpSpPr>
            <a:grpSpLocks/>
          </p:cNvGrpSpPr>
          <p:nvPr/>
        </p:nvGrpSpPr>
        <p:grpSpPr bwMode="auto">
          <a:xfrm>
            <a:off x="4078288" y="5300663"/>
            <a:ext cx="7680325" cy="1009650"/>
            <a:chOff x="1927" y="3339"/>
            <a:chExt cx="3629" cy="636"/>
          </a:xfrm>
        </p:grpSpPr>
        <p:sp>
          <p:nvSpPr>
            <p:cNvPr id="5135" name="AutoShape 8">
              <a:extLst>
                <a:ext uri="{FF2B5EF4-FFF2-40B4-BE49-F238E27FC236}">
                  <a16:creationId xmlns:a16="http://schemas.microsoft.com/office/drawing/2014/main" id="{D889656B-1138-F767-956E-C3AEEC55F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3339"/>
              <a:ext cx="3402" cy="636"/>
            </a:xfrm>
            <a:prstGeom prst="horizontalScroll">
              <a:avLst>
                <a:gd name="adj" fmla="val 12500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27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6" name="Text Box 9">
              <a:extLst>
                <a:ext uri="{FF2B5EF4-FFF2-40B4-BE49-F238E27FC236}">
                  <a16:creationId xmlns:a16="http://schemas.microsoft.com/office/drawing/2014/main" id="{113A8934-067D-F580-07CE-228E56299B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3521"/>
              <a:ext cx="358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r>
                <a:rPr kumimoji="1" lang="en-US" altLang="zh-CN" sz="2800">
                  <a:solidFill>
                    <a:srgbClr val="A50021"/>
                  </a:solidFill>
                  <a:ea typeface="宋体" panose="02010600030101010101" pitchFamily="2" charset="-122"/>
                </a:rPr>
                <a:t> </a:t>
              </a:r>
              <a:r>
                <a:rPr kumimoji="1" lang="zh-CN" altLang="en-US" sz="2800">
                  <a:solidFill>
                    <a:srgbClr val="A5002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功</a:t>
              </a:r>
              <a:r>
                <a:rPr kumimoji="1" lang="en-US" altLang="zh-CN" sz="2800">
                  <a:solidFill>
                    <a:srgbClr val="A5002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,</a:t>
              </a:r>
              <a:r>
                <a:rPr kumimoji="1" lang="zh-CN" altLang="en-US" sz="2800">
                  <a:solidFill>
                    <a:srgbClr val="A5002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热量是穿过边界传递的能量</a:t>
              </a: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2F7C879A-0E24-0B8A-02D5-4987205A9A4A}"/>
              </a:ext>
            </a:extLst>
          </p:cNvPr>
          <p:cNvGrpSpPr>
            <a:grpSpLocks/>
          </p:cNvGrpSpPr>
          <p:nvPr/>
        </p:nvGrpSpPr>
        <p:grpSpPr bwMode="auto">
          <a:xfrm>
            <a:off x="6430963" y="2349500"/>
            <a:ext cx="1344612" cy="1582738"/>
            <a:chOff x="158" y="1344"/>
            <a:chExt cx="635" cy="997"/>
          </a:xfrm>
        </p:grpSpPr>
        <p:sp>
          <p:nvSpPr>
            <p:cNvPr id="5133" name="Line 11">
              <a:extLst>
                <a:ext uri="{FF2B5EF4-FFF2-40B4-BE49-F238E27FC236}">
                  <a16:creationId xmlns:a16="http://schemas.microsoft.com/office/drawing/2014/main" id="{1846F1CF-40ED-7177-A0E8-9961A00E9C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" y="1752"/>
              <a:ext cx="318" cy="58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" name="Text Box 12">
              <a:extLst>
                <a:ext uri="{FF2B5EF4-FFF2-40B4-BE49-F238E27FC236}">
                  <a16:creationId xmlns:a16="http://schemas.microsoft.com/office/drawing/2014/main" id="{D6DF276A-69C0-2B9A-CE31-B51CC2CDAF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1344"/>
              <a:ext cx="4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0">
                  <a:solidFill>
                    <a:srgbClr val="FF0000"/>
                  </a:solidFill>
                  <a:latin typeface="Times New Roman MT Extra Bold" pitchFamily="18" charset="0"/>
                  <a:ea typeface="PMingLiU" panose="02020500000000000000" pitchFamily="18" charset="-120"/>
                </a:rPr>
                <a:t>0</a:t>
              </a:r>
            </a:p>
          </p:txBody>
        </p:sp>
      </p:grpSp>
      <p:sp>
        <p:nvSpPr>
          <p:cNvPr id="280589" name="Text Box 13">
            <a:extLst>
              <a:ext uri="{FF2B5EF4-FFF2-40B4-BE49-F238E27FC236}">
                <a16:creationId xmlns:a16="http://schemas.microsoft.com/office/drawing/2014/main" id="{CC0BF23A-4387-5DF4-9F7B-0C3367551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7513" y="1989138"/>
            <a:ext cx="3752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kumimoji="1" lang="en-US" altLang="zh-CN" sz="2800">
                <a:solidFill>
                  <a:srgbClr val="3333CC"/>
                </a:solidFill>
                <a:latin typeface="Arial" panose="020B0604020202020204" pitchFamily="34" charset="0"/>
                <a:ea typeface="楷体_GB2312" pitchFamily="49" charset="-122"/>
              </a:rPr>
              <a:t>——</a:t>
            </a:r>
            <a:r>
              <a:rPr kumimoji="1" lang="zh-CN" altLang="en-US" sz="2800">
                <a:solidFill>
                  <a:srgbClr val="3333CC"/>
                </a:solidFill>
                <a:latin typeface="Arial" panose="020B0604020202020204" pitchFamily="34" charset="0"/>
                <a:ea typeface="楷体_GB2312" pitchFamily="49" charset="-122"/>
              </a:rPr>
              <a:t>闭口系？开口系？</a:t>
            </a:r>
          </a:p>
        </p:txBody>
      </p:sp>
      <p:grpSp>
        <p:nvGrpSpPr>
          <p:cNvPr id="4" name="Group 14">
            <a:extLst>
              <a:ext uri="{FF2B5EF4-FFF2-40B4-BE49-F238E27FC236}">
                <a16:creationId xmlns:a16="http://schemas.microsoft.com/office/drawing/2014/main" id="{FA84E692-D855-0909-0CE7-D2D80F013217}"/>
              </a:ext>
            </a:extLst>
          </p:cNvPr>
          <p:cNvGrpSpPr>
            <a:grpSpLocks/>
          </p:cNvGrpSpPr>
          <p:nvPr/>
        </p:nvGrpSpPr>
        <p:grpSpPr bwMode="auto">
          <a:xfrm>
            <a:off x="9456738" y="2420938"/>
            <a:ext cx="1343025" cy="1582737"/>
            <a:chOff x="158" y="1344"/>
            <a:chExt cx="635" cy="997"/>
          </a:xfrm>
        </p:grpSpPr>
        <p:sp>
          <p:nvSpPr>
            <p:cNvPr id="5131" name="Line 15">
              <a:extLst>
                <a:ext uri="{FF2B5EF4-FFF2-40B4-BE49-F238E27FC236}">
                  <a16:creationId xmlns:a16="http://schemas.microsoft.com/office/drawing/2014/main" id="{36A4FDD4-6552-1153-7234-905074E35C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" y="1752"/>
              <a:ext cx="318" cy="58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Text Box 16">
              <a:extLst>
                <a:ext uri="{FF2B5EF4-FFF2-40B4-BE49-F238E27FC236}">
                  <a16:creationId xmlns:a16="http://schemas.microsoft.com/office/drawing/2014/main" id="{80D44C92-2F0D-B40E-3208-1B1A8357D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1344"/>
              <a:ext cx="4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defTabSz="1019175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defTabSz="1019175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3600" b="0">
                  <a:solidFill>
                    <a:srgbClr val="FF0000"/>
                  </a:solidFill>
                  <a:latin typeface="Times New Roman MT Extra Bold" pitchFamily="18" charset="0"/>
                  <a:ea typeface="PMingLiU" panose="02020500000000000000" pitchFamily="18" charset="-12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280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500"/>
                                        <p:tgtEl>
                                          <p:spTgt spid="28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0" grpId="0"/>
      <p:bldP spid="2805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AutoShape 4">
            <a:extLst>
              <a:ext uri="{FF2B5EF4-FFF2-40B4-BE49-F238E27FC236}">
                <a16:creationId xmlns:a16="http://schemas.microsoft.com/office/drawing/2014/main" id="{C26C4567-62C6-D5C1-2CED-72DC25ADF660}"/>
              </a:ext>
            </a:extLst>
          </p:cNvPr>
          <p:cNvSpPr>
            <a:spLocks noChangeArrowheads="1"/>
          </p:cNvSpPr>
          <p:nvPr/>
        </p:nvSpPr>
        <p:spPr bwMode="ltGray">
          <a:xfrm rot="5400000">
            <a:off x="-2426494" y="680244"/>
            <a:ext cx="4824413" cy="6359525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gradFill rotWithShape="1">
            <a:gsLst>
              <a:gs pos="0">
                <a:schemeClr val="bg2">
                  <a:gamma/>
                  <a:tint val="45490"/>
                  <a:invGamma/>
                </a:schemeClr>
              </a:gs>
              <a:gs pos="50000">
                <a:schemeClr val="bg2"/>
              </a:gs>
              <a:gs pos="100000">
                <a:schemeClr val="bg2">
                  <a:gamma/>
                  <a:tint val="45490"/>
                  <a:invGamma/>
                </a:schemeClr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3493" name="AutoShape 5">
            <a:extLst>
              <a:ext uri="{FF2B5EF4-FFF2-40B4-BE49-F238E27FC236}">
                <a16:creationId xmlns:a16="http://schemas.microsoft.com/office/drawing/2014/main" id="{33C48F8B-B5A7-9226-FF52-9C9C13516EFD}"/>
              </a:ext>
            </a:extLst>
          </p:cNvPr>
          <p:cNvSpPr>
            <a:spLocks noChangeArrowheads="1"/>
          </p:cNvSpPr>
          <p:nvPr/>
        </p:nvSpPr>
        <p:spPr bwMode="ltGray">
          <a:xfrm rot="5400000" flipH="1">
            <a:off x="-2016918" y="1256506"/>
            <a:ext cx="4032250" cy="5237163"/>
          </a:xfrm>
          <a:custGeom>
            <a:avLst/>
            <a:gdLst>
              <a:gd name="G0" fmla="+- 56 0 0"/>
              <a:gd name="G1" fmla="+- 11796480 0 0"/>
              <a:gd name="G2" fmla="+- 0 0 11796480"/>
              <a:gd name="T0" fmla="*/ 0 256 1"/>
              <a:gd name="T1" fmla="*/ 180 256 1"/>
              <a:gd name="G3" fmla="+- 11796480 T0 T1"/>
              <a:gd name="T2" fmla="*/ 0 256 1"/>
              <a:gd name="T3" fmla="*/ 90 256 1"/>
              <a:gd name="G4" fmla="+- 11796480 T2 T3"/>
              <a:gd name="G5" fmla="*/ G4 2 1"/>
              <a:gd name="T4" fmla="*/ 90 256 1"/>
              <a:gd name="T5" fmla="*/ 0 256 1"/>
              <a:gd name="G6" fmla="+- 11796480 T4 T5"/>
              <a:gd name="G7" fmla="*/ G6 2 1"/>
              <a:gd name="G8" fmla="abs 1179648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56"/>
              <a:gd name="G18" fmla="*/ 56 1 2"/>
              <a:gd name="G19" fmla="+- G18 5400 0"/>
              <a:gd name="G20" fmla="cos G19 11796480"/>
              <a:gd name="G21" fmla="sin G19 11796480"/>
              <a:gd name="G22" fmla="+- G20 10800 0"/>
              <a:gd name="G23" fmla="+- G21 10800 0"/>
              <a:gd name="G24" fmla="+- 10800 0 G20"/>
              <a:gd name="G25" fmla="+- 56 10800 0"/>
              <a:gd name="G26" fmla="?: G9 G17 G25"/>
              <a:gd name="G27" fmla="?: G9 0 21600"/>
              <a:gd name="G28" fmla="cos 10800 11796480"/>
              <a:gd name="G29" fmla="sin 10800 11796480"/>
              <a:gd name="G30" fmla="sin 56 11796480"/>
              <a:gd name="G31" fmla="+- G28 10800 0"/>
              <a:gd name="G32" fmla="+- G29 10800 0"/>
              <a:gd name="G33" fmla="+- G30 10800 0"/>
              <a:gd name="G34" fmla="?: G4 0 G31"/>
              <a:gd name="G35" fmla="?: 11796480 G34 0"/>
              <a:gd name="G36" fmla="?: G6 G35 G31"/>
              <a:gd name="G37" fmla="+- 21600 0 G36"/>
              <a:gd name="G38" fmla="?: G4 0 G33"/>
              <a:gd name="G39" fmla="?: 1179648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372 w 21600"/>
              <a:gd name="T15" fmla="*/ 10800 h 21600"/>
              <a:gd name="T16" fmla="*/ 10800 w 21600"/>
              <a:gd name="T17" fmla="*/ 10744 h 21600"/>
              <a:gd name="T18" fmla="*/ 16228 w 21600"/>
              <a:gd name="T19" fmla="*/ 1080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10744" y="10800"/>
                </a:moveTo>
                <a:cubicBezTo>
                  <a:pt x="10744" y="10769"/>
                  <a:pt x="10769" y="10744"/>
                  <a:pt x="10800" y="10744"/>
                </a:cubicBezTo>
                <a:cubicBezTo>
                  <a:pt x="10830" y="10743"/>
                  <a:pt x="10855" y="10769"/>
                  <a:pt x="10856" y="10799"/>
                </a:cubicBezTo>
                <a:lnTo>
                  <a:pt x="21600" y="10800"/>
                </a:lnTo>
                <a:cubicBezTo>
                  <a:pt x="21600" y="4835"/>
                  <a:pt x="16764" y="0"/>
                  <a:pt x="10800" y="0"/>
                </a:cubicBezTo>
                <a:cubicBezTo>
                  <a:pt x="4835" y="0"/>
                  <a:pt x="0" y="4835"/>
                  <a:pt x="0" y="10800"/>
                </a:cubicBezTo>
                <a:close/>
              </a:path>
            </a:pathLst>
          </a:custGeom>
          <a:gradFill rotWithShape="1">
            <a:gsLst>
              <a:gs pos="0">
                <a:schemeClr val="hlink">
                  <a:alpha val="56000"/>
                </a:schemeClr>
              </a:gs>
              <a:gs pos="100000">
                <a:schemeClr val="hlink">
                  <a:gamma/>
                  <a:tint val="0"/>
                  <a:invGamma/>
                  <a:alpha val="48000"/>
                </a:schemeClr>
              </a:gs>
            </a:gsLst>
            <a:lin ang="5400000" scaled="1"/>
          </a:gradFill>
          <a:ln w="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9460" name="AutoShape 6">
            <a:extLst>
              <a:ext uri="{FF2B5EF4-FFF2-40B4-BE49-F238E27FC236}">
                <a16:creationId xmlns:a16="http://schemas.microsoft.com/office/drawing/2014/main" id="{2F99BE9B-390E-6DC3-83D0-C41F8E8C9B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1474788" y="5691188"/>
            <a:ext cx="6456362" cy="636587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kumimoji="1" lang="en-US" altLang="zh-CN" sz="240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kumimoji="1" lang="zh-CN" altLang="en-US" sz="2400">
                <a:solidFill>
                  <a:srgbClr val="0000FF"/>
                </a:solidFill>
                <a:ea typeface="楷体_GB2312" pitchFamily="49" charset="-122"/>
              </a:rPr>
              <a:t>－</a:t>
            </a:r>
            <a:r>
              <a:rPr kumimoji="1" lang="en-US" altLang="zh-CN" sz="2400">
                <a:solidFill>
                  <a:srgbClr val="0000FF"/>
                </a:solidFill>
                <a:ea typeface="楷体_GB2312" pitchFamily="49" charset="-122"/>
              </a:rPr>
              <a:t>7  </a:t>
            </a:r>
            <a:r>
              <a:rPr kumimoji="1" lang="zh-CN" altLang="en-US" sz="2400">
                <a:solidFill>
                  <a:srgbClr val="0000FF"/>
                </a:solidFill>
                <a:ea typeface="楷体_GB2312" pitchFamily="49" charset="-122"/>
              </a:rPr>
              <a:t>能量方程的应用</a:t>
            </a:r>
          </a:p>
        </p:txBody>
      </p:sp>
      <p:sp>
        <p:nvSpPr>
          <p:cNvPr id="19461" name="AutoShape 7">
            <a:extLst>
              <a:ext uri="{FF2B5EF4-FFF2-40B4-BE49-F238E27FC236}">
                <a16:creationId xmlns:a16="http://schemas.microsoft.com/office/drawing/2014/main" id="{39418AD3-C1BB-064C-F7E8-F3586245D062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49588" y="4225925"/>
            <a:ext cx="7669212" cy="7397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kumimoji="1" lang="zh-CN" altLang="en-US" sz="2400">
                <a:solidFill>
                  <a:srgbClr val="0000FF"/>
                </a:solidFill>
                <a:ea typeface="楷体_GB2312" pitchFamily="49" charset="-122"/>
              </a:rPr>
              <a:t>－</a:t>
            </a:r>
            <a:r>
              <a:rPr kumimoji="1" lang="en-US" altLang="zh-CN" sz="2400">
                <a:solidFill>
                  <a:srgbClr val="0000FF"/>
                </a:solidFill>
                <a:ea typeface="楷体_GB2312" pitchFamily="49" charset="-122"/>
              </a:rPr>
              <a:t>5  </a:t>
            </a:r>
            <a:r>
              <a:rPr kumimoji="1" lang="zh-CN" altLang="en-US" sz="2400">
                <a:solidFill>
                  <a:srgbClr val="0000FF"/>
                </a:solidFill>
                <a:ea typeface="楷体_GB2312" pitchFamily="49" charset="-122"/>
              </a:rPr>
              <a:t>热力学第一定律的基本能量方程式</a:t>
            </a:r>
          </a:p>
        </p:txBody>
      </p:sp>
      <p:sp>
        <p:nvSpPr>
          <p:cNvPr id="19462" name="AutoShape 8">
            <a:extLst>
              <a:ext uri="{FF2B5EF4-FFF2-40B4-BE49-F238E27FC236}">
                <a16:creationId xmlns:a16="http://schemas.microsoft.com/office/drawing/2014/main" id="{5020F3AE-CC8D-1E3D-BB5B-DD0529CC0B6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211513" y="3455988"/>
            <a:ext cx="6861175" cy="7397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kumimoji="1" lang="zh-CN" altLang="en-US" sz="2400">
                <a:solidFill>
                  <a:srgbClr val="0000FF"/>
                </a:solidFill>
                <a:ea typeface="楷体_GB2312" pitchFamily="49" charset="-122"/>
              </a:rPr>
              <a:t>－</a:t>
            </a:r>
            <a:r>
              <a:rPr kumimoji="1" lang="en-US" altLang="zh-CN" sz="2400">
                <a:solidFill>
                  <a:srgbClr val="0000FF"/>
                </a:solidFill>
                <a:ea typeface="楷体_GB2312" pitchFamily="49" charset="-122"/>
              </a:rPr>
              <a:t>4  </a:t>
            </a:r>
            <a:r>
              <a:rPr kumimoji="1" lang="zh-CN" altLang="en-US" sz="2400">
                <a:solidFill>
                  <a:srgbClr val="0000FF"/>
                </a:solidFill>
                <a:ea typeface="楷体_GB2312" pitchFamily="49" charset="-122"/>
              </a:rPr>
              <a:t>焓</a:t>
            </a:r>
          </a:p>
        </p:txBody>
      </p:sp>
      <p:sp>
        <p:nvSpPr>
          <p:cNvPr id="19463" name="AutoShape 9">
            <a:extLst>
              <a:ext uri="{FF2B5EF4-FFF2-40B4-BE49-F238E27FC236}">
                <a16:creationId xmlns:a16="http://schemas.microsoft.com/office/drawing/2014/main" id="{A76B9371-322B-41DD-0BEA-9880ECEBB6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08313" y="2686050"/>
            <a:ext cx="6680200" cy="7397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kumimoji="1" lang="zh-CN" altLang="en-US" sz="2400">
                <a:solidFill>
                  <a:srgbClr val="0000FF"/>
                </a:solidFill>
                <a:ea typeface="楷体_GB2312" pitchFamily="49" charset="-122"/>
              </a:rPr>
              <a:t>－</a:t>
            </a:r>
            <a:r>
              <a:rPr kumimoji="1" lang="en-US" altLang="zh-CN" sz="2400">
                <a:solidFill>
                  <a:srgbClr val="0000FF"/>
                </a:solidFill>
                <a:ea typeface="楷体_GB2312" pitchFamily="49" charset="-122"/>
              </a:rPr>
              <a:t>3  </a:t>
            </a:r>
            <a:r>
              <a:rPr kumimoji="1" lang="zh-CN" altLang="en-US" sz="2400">
                <a:solidFill>
                  <a:srgbClr val="0000FF"/>
                </a:solidFill>
                <a:ea typeface="楷体_GB2312" pitchFamily="49" charset="-122"/>
              </a:rPr>
              <a:t>能量的传递和转化</a:t>
            </a:r>
          </a:p>
        </p:txBody>
      </p:sp>
      <p:sp>
        <p:nvSpPr>
          <p:cNvPr id="19464" name="AutoShape 10">
            <a:extLst>
              <a:ext uri="{FF2B5EF4-FFF2-40B4-BE49-F238E27FC236}">
                <a16:creationId xmlns:a16="http://schemas.microsoft.com/office/drawing/2014/main" id="{3E130103-7B99-6C28-7934-DF67089FE07B}"/>
              </a:ext>
            </a:extLst>
          </p:cNvPr>
          <p:cNvSpPr>
            <a:spLocks noChangeArrowheads="1"/>
          </p:cNvSpPr>
          <p:nvPr/>
        </p:nvSpPr>
        <p:spPr bwMode="gray">
          <a:xfrm>
            <a:off x="1376363" y="1146175"/>
            <a:ext cx="6797675" cy="739775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kumimoji="1" lang="zh-CN" altLang="en-US" sz="2400">
                <a:solidFill>
                  <a:srgbClr val="0000FF"/>
                </a:solidFill>
                <a:ea typeface="楷体_GB2312" pitchFamily="49" charset="-122"/>
              </a:rPr>
              <a:t>－</a:t>
            </a:r>
            <a:r>
              <a:rPr kumimoji="1" lang="en-US" altLang="zh-CN" sz="2400">
                <a:solidFill>
                  <a:srgbClr val="0000FF"/>
                </a:solidFill>
                <a:ea typeface="楷体_GB2312" pitchFamily="49" charset="-122"/>
              </a:rPr>
              <a:t>1  </a:t>
            </a:r>
            <a:r>
              <a:rPr kumimoji="1" lang="zh-CN" altLang="en-US" sz="2400">
                <a:solidFill>
                  <a:srgbClr val="0000FF"/>
                </a:solidFill>
                <a:ea typeface="楷体_GB2312" pitchFamily="49" charset="-122"/>
              </a:rPr>
              <a:t>热力学第一定律的实质</a:t>
            </a:r>
          </a:p>
        </p:txBody>
      </p:sp>
      <p:grpSp>
        <p:nvGrpSpPr>
          <p:cNvPr id="19465" name="Group 11">
            <a:extLst>
              <a:ext uri="{FF2B5EF4-FFF2-40B4-BE49-F238E27FC236}">
                <a16:creationId xmlns:a16="http://schemas.microsoft.com/office/drawing/2014/main" id="{FF2CA865-B7A1-0EED-9392-FB92722FBC11}"/>
              </a:ext>
            </a:extLst>
          </p:cNvPr>
          <p:cNvGrpSpPr>
            <a:grpSpLocks/>
          </p:cNvGrpSpPr>
          <p:nvPr/>
        </p:nvGrpSpPr>
        <p:grpSpPr bwMode="auto">
          <a:xfrm>
            <a:off x="992188" y="1349375"/>
            <a:ext cx="508000" cy="381000"/>
            <a:chOff x="2078" y="1680"/>
            <a:chExt cx="1615" cy="1615"/>
          </a:xfrm>
        </p:grpSpPr>
        <p:sp>
          <p:nvSpPr>
            <p:cNvPr id="19511" name="Oval 12">
              <a:extLst>
                <a:ext uri="{FF2B5EF4-FFF2-40B4-BE49-F238E27FC236}">
                  <a16:creationId xmlns:a16="http://schemas.microsoft.com/office/drawing/2014/main" id="{1913901F-97B6-DB68-9E00-91A380738E5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12" name="Oval 13">
              <a:extLst>
                <a:ext uri="{FF2B5EF4-FFF2-40B4-BE49-F238E27FC236}">
                  <a16:creationId xmlns:a16="http://schemas.microsoft.com/office/drawing/2014/main" id="{C449F05A-CA76-0FD9-E256-E03B20B84D91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02" name="Oval 14">
              <a:extLst>
                <a:ext uri="{FF2B5EF4-FFF2-40B4-BE49-F238E27FC236}">
                  <a16:creationId xmlns:a16="http://schemas.microsoft.com/office/drawing/2014/main" id="{970F902F-197F-4CC5-663C-DBB52639064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5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514" name="Oval 15">
              <a:extLst>
                <a:ext uri="{FF2B5EF4-FFF2-40B4-BE49-F238E27FC236}">
                  <a16:creationId xmlns:a16="http://schemas.microsoft.com/office/drawing/2014/main" id="{42494482-1821-2345-5E4F-6AF44F7B399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04" name="Oval 16">
              <a:extLst>
                <a:ext uri="{FF2B5EF4-FFF2-40B4-BE49-F238E27FC236}">
                  <a16:creationId xmlns:a16="http://schemas.microsoft.com/office/drawing/2014/main" id="{761B7DCE-52AB-5E7F-A202-BEF075A231B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5" y="1936"/>
              <a:ext cx="1095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516" name="Oval 17">
              <a:extLst>
                <a:ext uri="{FF2B5EF4-FFF2-40B4-BE49-F238E27FC236}">
                  <a16:creationId xmlns:a16="http://schemas.microsoft.com/office/drawing/2014/main" id="{779B1F89-8C5B-4F9E-23AF-5529D8A8E1E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C63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466" name="Group 18">
            <a:extLst>
              <a:ext uri="{FF2B5EF4-FFF2-40B4-BE49-F238E27FC236}">
                <a16:creationId xmlns:a16="http://schemas.microsoft.com/office/drawing/2014/main" id="{3FB2D544-2671-5FCA-0C11-770122183487}"/>
              </a:ext>
            </a:extLst>
          </p:cNvPr>
          <p:cNvGrpSpPr>
            <a:grpSpLocks/>
          </p:cNvGrpSpPr>
          <p:nvPr/>
        </p:nvGrpSpPr>
        <p:grpSpPr bwMode="auto">
          <a:xfrm>
            <a:off x="2638425" y="2924175"/>
            <a:ext cx="508000" cy="381000"/>
            <a:chOff x="2078" y="1680"/>
            <a:chExt cx="1615" cy="1615"/>
          </a:xfrm>
        </p:grpSpPr>
        <p:sp>
          <p:nvSpPr>
            <p:cNvPr id="19505" name="Oval 19">
              <a:extLst>
                <a:ext uri="{FF2B5EF4-FFF2-40B4-BE49-F238E27FC236}">
                  <a16:creationId xmlns:a16="http://schemas.microsoft.com/office/drawing/2014/main" id="{9232304A-7F6B-555D-2BCA-8A8F1BAE016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06" name="Oval 20">
              <a:extLst>
                <a:ext uri="{FF2B5EF4-FFF2-40B4-BE49-F238E27FC236}">
                  <a16:creationId xmlns:a16="http://schemas.microsoft.com/office/drawing/2014/main" id="{D362B063-FC33-70AD-B3E3-47CAA11F633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09" name="Oval 21">
              <a:extLst>
                <a:ext uri="{FF2B5EF4-FFF2-40B4-BE49-F238E27FC236}">
                  <a16:creationId xmlns:a16="http://schemas.microsoft.com/office/drawing/2014/main" id="{C4583B8F-EFA7-9CA7-2C18-ECB5A76FEBC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5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508" name="Oval 22">
              <a:extLst>
                <a:ext uri="{FF2B5EF4-FFF2-40B4-BE49-F238E27FC236}">
                  <a16:creationId xmlns:a16="http://schemas.microsoft.com/office/drawing/2014/main" id="{27754ED8-8DF8-9AD2-ADA1-0D64FF41581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48BE67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11" name="Oval 23">
              <a:extLst>
                <a:ext uri="{FF2B5EF4-FFF2-40B4-BE49-F238E27FC236}">
                  <a16:creationId xmlns:a16="http://schemas.microsoft.com/office/drawing/2014/main" id="{960D2A88-5E8F-BD7C-B5B6-57F2EC45649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5" y="1936"/>
              <a:ext cx="1095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510" name="Oval 24">
              <a:extLst>
                <a:ext uri="{FF2B5EF4-FFF2-40B4-BE49-F238E27FC236}">
                  <a16:creationId xmlns:a16="http://schemas.microsoft.com/office/drawing/2014/main" id="{81158D62-003E-0FE4-316F-8250E6D68A7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48BE67"/>
                </a:gs>
                <a:gs pos="100000">
                  <a:srgbClr val="235C3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467" name="Group 25">
            <a:extLst>
              <a:ext uri="{FF2B5EF4-FFF2-40B4-BE49-F238E27FC236}">
                <a16:creationId xmlns:a16="http://schemas.microsoft.com/office/drawing/2014/main" id="{8743C8A8-79E4-99BD-DC19-A58F63C51820}"/>
              </a:ext>
            </a:extLst>
          </p:cNvPr>
          <p:cNvGrpSpPr>
            <a:grpSpLocks/>
          </p:cNvGrpSpPr>
          <p:nvPr/>
        </p:nvGrpSpPr>
        <p:grpSpPr bwMode="auto">
          <a:xfrm>
            <a:off x="2733675" y="3644900"/>
            <a:ext cx="508000" cy="381000"/>
            <a:chOff x="2078" y="1680"/>
            <a:chExt cx="1615" cy="1615"/>
          </a:xfrm>
        </p:grpSpPr>
        <p:sp>
          <p:nvSpPr>
            <p:cNvPr id="19499" name="Oval 26">
              <a:extLst>
                <a:ext uri="{FF2B5EF4-FFF2-40B4-BE49-F238E27FC236}">
                  <a16:creationId xmlns:a16="http://schemas.microsoft.com/office/drawing/2014/main" id="{A605C5D6-F97A-AAC5-A735-21A9478F811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500" name="Oval 27">
              <a:extLst>
                <a:ext uri="{FF2B5EF4-FFF2-40B4-BE49-F238E27FC236}">
                  <a16:creationId xmlns:a16="http://schemas.microsoft.com/office/drawing/2014/main" id="{564DB0CD-69C8-91C8-8E57-567E560599A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16" name="Oval 28">
              <a:extLst>
                <a:ext uri="{FF2B5EF4-FFF2-40B4-BE49-F238E27FC236}">
                  <a16:creationId xmlns:a16="http://schemas.microsoft.com/office/drawing/2014/main" id="{55E98411-F88E-5817-7425-C479A844549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5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502" name="Oval 29">
              <a:extLst>
                <a:ext uri="{FF2B5EF4-FFF2-40B4-BE49-F238E27FC236}">
                  <a16:creationId xmlns:a16="http://schemas.microsoft.com/office/drawing/2014/main" id="{93877332-5A05-2F9B-06D2-52CFA3AAC9E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0F5368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18" name="Oval 30">
              <a:extLst>
                <a:ext uri="{FF2B5EF4-FFF2-40B4-BE49-F238E27FC236}">
                  <a16:creationId xmlns:a16="http://schemas.microsoft.com/office/drawing/2014/main" id="{A631BC98-E4C0-5417-2D0A-E3E3DA81AE6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5" y="1936"/>
              <a:ext cx="1095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504" name="Oval 31">
              <a:extLst>
                <a:ext uri="{FF2B5EF4-FFF2-40B4-BE49-F238E27FC236}">
                  <a16:creationId xmlns:a16="http://schemas.microsoft.com/office/drawing/2014/main" id="{AEEC3DAD-10D8-9E50-A8BD-3DD71429300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21B3E1"/>
                </a:gs>
                <a:gs pos="100000">
                  <a:srgbClr val="1057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468" name="Group 32">
            <a:extLst>
              <a:ext uri="{FF2B5EF4-FFF2-40B4-BE49-F238E27FC236}">
                <a16:creationId xmlns:a16="http://schemas.microsoft.com/office/drawing/2014/main" id="{8F1DF948-EA97-A744-1387-A5250AE8E364}"/>
              </a:ext>
            </a:extLst>
          </p:cNvPr>
          <p:cNvGrpSpPr>
            <a:grpSpLocks/>
          </p:cNvGrpSpPr>
          <p:nvPr/>
        </p:nvGrpSpPr>
        <p:grpSpPr bwMode="auto">
          <a:xfrm>
            <a:off x="2641600" y="4373563"/>
            <a:ext cx="508000" cy="381000"/>
            <a:chOff x="2078" y="1680"/>
            <a:chExt cx="1615" cy="1615"/>
          </a:xfrm>
        </p:grpSpPr>
        <p:sp>
          <p:nvSpPr>
            <p:cNvPr id="19493" name="Oval 33">
              <a:extLst>
                <a:ext uri="{FF2B5EF4-FFF2-40B4-BE49-F238E27FC236}">
                  <a16:creationId xmlns:a16="http://schemas.microsoft.com/office/drawing/2014/main" id="{EC8183B4-8020-5000-27A8-D0B53065902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94" name="Oval 34">
              <a:extLst>
                <a:ext uri="{FF2B5EF4-FFF2-40B4-BE49-F238E27FC236}">
                  <a16:creationId xmlns:a16="http://schemas.microsoft.com/office/drawing/2014/main" id="{5465CD0A-CBE8-937F-EB5B-C25DA013396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23" name="Oval 35">
              <a:extLst>
                <a:ext uri="{FF2B5EF4-FFF2-40B4-BE49-F238E27FC236}">
                  <a16:creationId xmlns:a16="http://schemas.microsoft.com/office/drawing/2014/main" id="{B2AED1F6-B655-A3CD-5AF5-783113ADD9A7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5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496" name="Oval 36">
              <a:extLst>
                <a:ext uri="{FF2B5EF4-FFF2-40B4-BE49-F238E27FC236}">
                  <a16:creationId xmlns:a16="http://schemas.microsoft.com/office/drawing/2014/main" id="{A42E8E65-1C69-3D08-88BD-F17A4CD5193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8D67E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25" name="Oval 37">
              <a:extLst>
                <a:ext uri="{FF2B5EF4-FFF2-40B4-BE49-F238E27FC236}">
                  <a16:creationId xmlns:a16="http://schemas.microsoft.com/office/drawing/2014/main" id="{B8B3DB67-9921-7E5F-6A0B-CBD7380BF95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5" y="1936"/>
              <a:ext cx="1095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498" name="Oval 38">
              <a:extLst>
                <a:ext uri="{FF2B5EF4-FFF2-40B4-BE49-F238E27FC236}">
                  <a16:creationId xmlns:a16="http://schemas.microsoft.com/office/drawing/2014/main" id="{D1D8315E-2866-2A70-5D41-A98CCEEF34F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8D67E1"/>
                </a:gs>
                <a:gs pos="100000">
                  <a:srgbClr val="45326D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9469" name="Group 39">
            <a:extLst>
              <a:ext uri="{FF2B5EF4-FFF2-40B4-BE49-F238E27FC236}">
                <a16:creationId xmlns:a16="http://schemas.microsoft.com/office/drawing/2014/main" id="{E2A9174A-3E42-E940-ED66-8FFFB3564F5E}"/>
              </a:ext>
            </a:extLst>
          </p:cNvPr>
          <p:cNvGrpSpPr>
            <a:grpSpLocks/>
          </p:cNvGrpSpPr>
          <p:nvPr/>
        </p:nvGrpSpPr>
        <p:grpSpPr bwMode="auto">
          <a:xfrm>
            <a:off x="1103313" y="5805488"/>
            <a:ext cx="473075" cy="381000"/>
            <a:chOff x="2078" y="1680"/>
            <a:chExt cx="1615" cy="1615"/>
          </a:xfrm>
        </p:grpSpPr>
        <p:sp>
          <p:nvSpPr>
            <p:cNvPr id="19487" name="Oval 40">
              <a:extLst>
                <a:ext uri="{FF2B5EF4-FFF2-40B4-BE49-F238E27FC236}">
                  <a16:creationId xmlns:a16="http://schemas.microsoft.com/office/drawing/2014/main" id="{9B21558F-3B35-A215-A56F-3C48870968A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8" name="Oval 41">
              <a:extLst>
                <a:ext uri="{FF2B5EF4-FFF2-40B4-BE49-F238E27FC236}">
                  <a16:creationId xmlns:a16="http://schemas.microsoft.com/office/drawing/2014/main" id="{BC58B1C7-A074-3015-0DAF-8F801FDDC35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30" name="Oval 42">
              <a:extLst>
                <a:ext uri="{FF2B5EF4-FFF2-40B4-BE49-F238E27FC236}">
                  <a16:creationId xmlns:a16="http://schemas.microsoft.com/office/drawing/2014/main" id="{929D036E-CBA7-C18E-7C16-177E597A132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1" y="1855"/>
              <a:ext cx="1263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490" name="Oval 43">
              <a:extLst>
                <a:ext uri="{FF2B5EF4-FFF2-40B4-BE49-F238E27FC236}">
                  <a16:creationId xmlns:a16="http://schemas.microsoft.com/office/drawing/2014/main" id="{E422C662-B1DE-05D4-FF0F-EC55F8177B1F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32" name="Oval 44">
              <a:extLst>
                <a:ext uri="{FF2B5EF4-FFF2-40B4-BE49-F238E27FC236}">
                  <a16:creationId xmlns:a16="http://schemas.microsoft.com/office/drawing/2014/main" id="{C500DC41-CF08-1E40-2F1E-3A763D14ACF8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8" y="1936"/>
              <a:ext cx="1095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492" name="Oval 45">
              <a:extLst>
                <a:ext uri="{FF2B5EF4-FFF2-40B4-BE49-F238E27FC236}">
                  <a16:creationId xmlns:a16="http://schemas.microsoft.com/office/drawing/2014/main" id="{EC4D649E-E4F5-6748-A670-40E215E6BA7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E35E23"/>
                </a:gs>
                <a:gs pos="100000">
                  <a:srgbClr val="6E2E1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9470" name="AutoShape 46">
            <a:extLst>
              <a:ext uri="{FF2B5EF4-FFF2-40B4-BE49-F238E27FC236}">
                <a16:creationId xmlns:a16="http://schemas.microsoft.com/office/drawing/2014/main" id="{6AD14C44-1449-DDCF-D12E-E2A2F8139A8B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33638" y="5003800"/>
            <a:ext cx="6072187" cy="636588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r>
              <a:rPr kumimoji="1" lang="en-US" altLang="zh-CN" sz="2400">
                <a:solidFill>
                  <a:srgbClr val="FF0000"/>
                </a:solidFill>
                <a:ea typeface="楷体_GB2312" pitchFamily="49" charset="-122"/>
              </a:rPr>
              <a:t>2</a:t>
            </a:r>
            <a:r>
              <a:rPr kumimoji="1" lang="zh-CN" altLang="en-US" sz="2400">
                <a:solidFill>
                  <a:srgbClr val="FF0000"/>
                </a:solidFill>
                <a:ea typeface="楷体_GB2312" pitchFamily="49" charset="-122"/>
              </a:rPr>
              <a:t>－</a:t>
            </a:r>
            <a:r>
              <a:rPr kumimoji="1" lang="en-US" altLang="zh-CN" sz="2400">
                <a:solidFill>
                  <a:srgbClr val="FF0000"/>
                </a:solidFill>
                <a:ea typeface="楷体_GB2312" pitchFamily="49" charset="-122"/>
              </a:rPr>
              <a:t>6  </a:t>
            </a:r>
            <a:r>
              <a:rPr kumimoji="1" lang="zh-CN" altLang="en-US" sz="2400">
                <a:solidFill>
                  <a:srgbClr val="FF0000"/>
                </a:solidFill>
                <a:ea typeface="楷体_GB2312" pitchFamily="49" charset="-122"/>
              </a:rPr>
              <a:t>稳定流动能量方程</a:t>
            </a:r>
          </a:p>
        </p:txBody>
      </p:sp>
      <p:grpSp>
        <p:nvGrpSpPr>
          <p:cNvPr id="19471" name="Group 47">
            <a:extLst>
              <a:ext uri="{FF2B5EF4-FFF2-40B4-BE49-F238E27FC236}">
                <a16:creationId xmlns:a16="http://schemas.microsoft.com/office/drawing/2014/main" id="{70A5AFF4-0003-28B1-3F7A-77097058A279}"/>
              </a:ext>
            </a:extLst>
          </p:cNvPr>
          <p:cNvGrpSpPr>
            <a:grpSpLocks/>
          </p:cNvGrpSpPr>
          <p:nvPr/>
        </p:nvGrpSpPr>
        <p:grpSpPr bwMode="auto">
          <a:xfrm>
            <a:off x="2060575" y="5084763"/>
            <a:ext cx="474663" cy="381000"/>
            <a:chOff x="2078" y="1680"/>
            <a:chExt cx="1615" cy="1615"/>
          </a:xfrm>
        </p:grpSpPr>
        <p:sp>
          <p:nvSpPr>
            <p:cNvPr id="19481" name="Oval 48">
              <a:extLst>
                <a:ext uri="{FF2B5EF4-FFF2-40B4-BE49-F238E27FC236}">
                  <a16:creationId xmlns:a16="http://schemas.microsoft.com/office/drawing/2014/main" id="{0B66AD21-69E6-7DF1-292C-80334A2845B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82" name="Oval 49">
              <a:extLst>
                <a:ext uri="{FF2B5EF4-FFF2-40B4-BE49-F238E27FC236}">
                  <a16:creationId xmlns:a16="http://schemas.microsoft.com/office/drawing/2014/main" id="{9D4A6FEC-8B51-350F-565B-B7F700A28BF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38" name="Oval 50">
              <a:extLst>
                <a:ext uri="{FF2B5EF4-FFF2-40B4-BE49-F238E27FC236}">
                  <a16:creationId xmlns:a16="http://schemas.microsoft.com/office/drawing/2014/main" id="{FAC793EB-DCC7-7C70-53D6-358CB850AF13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6" y="1855"/>
              <a:ext cx="1259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484" name="Oval 51">
              <a:extLst>
                <a:ext uri="{FF2B5EF4-FFF2-40B4-BE49-F238E27FC236}">
                  <a16:creationId xmlns:a16="http://schemas.microsoft.com/office/drawing/2014/main" id="{AC5EADA1-CE71-EA1C-E22E-77B47E49601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E35E2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40" name="Oval 52">
              <a:extLst>
                <a:ext uri="{FF2B5EF4-FFF2-40B4-BE49-F238E27FC236}">
                  <a16:creationId xmlns:a16="http://schemas.microsoft.com/office/drawing/2014/main" id="{DD2B9981-B804-508F-B625-58EFE7CE97F5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6"/>
              <a:ext cx="1096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486" name="Oval 53">
              <a:extLst>
                <a:ext uri="{FF2B5EF4-FFF2-40B4-BE49-F238E27FC236}">
                  <a16:creationId xmlns:a16="http://schemas.microsoft.com/office/drawing/2014/main" id="{9243F776-A3EB-3BAE-A7D8-D2B0B4C64A36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FF00"/>
                </a:gs>
                <a:gs pos="100000">
                  <a:srgbClr val="7C7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9472" name="AutoShape 54">
            <a:extLst>
              <a:ext uri="{FF2B5EF4-FFF2-40B4-BE49-F238E27FC236}">
                <a16:creationId xmlns:a16="http://schemas.microsoft.com/office/drawing/2014/main" id="{CA77A6DC-BFFE-4753-AE2B-10D35A2086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47938" y="1989138"/>
            <a:ext cx="6761162" cy="636587"/>
          </a:xfrm>
          <a:prstGeom prst="roundRect">
            <a:avLst>
              <a:gd name="adj" fmla="val 50000"/>
            </a:avLst>
          </a:prstGeom>
          <a:noFill/>
          <a:ln w="28575" algn="ctr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anose="05000000000000000000" pitchFamily="2" charset="2"/>
              <a:buNone/>
            </a:pPr>
            <a:r>
              <a:rPr kumimoji="1" lang="en-US" altLang="zh-CN" sz="2400">
                <a:solidFill>
                  <a:srgbClr val="0000FF"/>
                </a:solidFill>
                <a:ea typeface="楷体_GB2312" pitchFamily="49" charset="-122"/>
              </a:rPr>
              <a:t>2</a:t>
            </a:r>
            <a:r>
              <a:rPr kumimoji="1" lang="zh-CN" altLang="en-US" sz="2400">
                <a:solidFill>
                  <a:srgbClr val="0000FF"/>
                </a:solidFill>
                <a:ea typeface="楷体_GB2312" pitchFamily="49" charset="-122"/>
              </a:rPr>
              <a:t>－</a:t>
            </a:r>
            <a:r>
              <a:rPr kumimoji="1" lang="en-US" altLang="zh-CN" sz="2400">
                <a:solidFill>
                  <a:srgbClr val="0000FF"/>
                </a:solidFill>
                <a:ea typeface="楷体_GB2312" pitchFamily="49" charset="-122"/>
              </a:rPr>
              <a:t>2  </a:t>
            </a:r>
            <a:r>
              <a:rPr kumimoji="1" lang="zh-CN" altLang="en-US" sz="2400">
                <a:solidFill>
                  <a:srgbClr val="0000FF"/>
                </a:solidFill>
                <a:ea typeface="楷体_GB2312" pitchFamily="49" charset="-122"/>
              </a:rPr>
              <a:t>热力系的能量</a:t>
            </a:r>
            <a:r>
              <a:rPr kumimoji="1" lang="en-US" altLang="zh-CN" sz="2400">
                <a:solidFill>
                  <a:srgbClr val="0000FF"/>
                </a:solidFill>
                <a:ea typeface="楷体_GB2312" pitchFamily="49" charset="-122"/>
              </a:rPr>
              <a:t>——</a:t>
            </a:r>
            <a:r>
              <a:rPr kumimoji="1" lang="zh-CN" altLang="en-US" sz="2400">
                <a:solidFill>
                  <a:srgbClr val="0000FF"/>
                </a:solidFill>
                <a:ea typeface="楷体_GB2312" pitchFamily="49" charset="-122"/>
              </a:rPr>
              <a:t>热力学能</a:t>
            </a:r>
          </a:p>
        </p:txBody>
      </p:sp>
      <p:grpSp>
        <p:nvGrpSpPr>
          <p:cNvPr id="19473" name="Group 55">
            <a:extLst>
              <a:ext uri="{FF2B5EF4-FFF2-40B4-BE49-F238E27FC236}">
                <a16:creationId xmlns:a16="http://schemas.microsoft.com/office/drawing/2014/main" id="{E9853DA4-122D-743B-5297-BA1E01711B2F}"/>
              </a:ext>
            </a:extLst>
          </p:cNvPr>
          <p:cNvGrpSpPr>
            <a:grpSpLocks/>
          </p:cNvGrpSpPr>
          <p:nvPr/>
        </p:nvGrpSpPr>
        <p:grpSpPr bwMode="auto">
          <a:xfrm>
            <a:off x="2063750" y="2133600"/>
            <a:ext cx="508000" cy="381000"/>
            <a:chOff x="2078" y="1680"/>
            <a:chExt cx="1615" cy="1615"/>
          </a:xfrm>
        </p:grpSpPr>
        <p:sp>
          <p:nvSpPr>
            <p:cNvPr id="19475" name="Oval 56">
              <a:extLst>
                <a:ext uri="{FF2B5EF4-FFF2-40B4-BE49-F238E27FC236}">
                  <a16:creationId xmlns:a16="http://schemas.microsoft.com/office/drawing/2014/main" id="{DBBE6CCF-B6C9-7790-9255-C861DD4F703A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9476" name="Oval 57">
              <a:extLst>
                <a:ext uri="{FF2B5EF4-FFF2-40B4-BE49-F238E27FC236}">
                  <a16:creationId xmlns:a16="http://schemas.microsoft.com/office/drawing/2014/main" id="{64C218BB-115B-DC7E-A194-14A99E0197B9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46" name="Oval 58">
              <a:extLst>
                <a:ext uri="{FF2B5EF4-FFF2-40B4-BE49-F238E27FC236}">
                  <a16:creationId xmlns:a16="http://schemas.microsoft.com/office/drawing/2014/main" id="{48BB8E63-DF05-30FF-81AF-B13BAA0CC71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5" y="1855"/>
              <a:ext cx="1262" cy="1265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tint val="0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tint val="0"/>
                    <a:invGamma/>
                  </a:schemeClr>
                </a:gs>
              </a:gsLst>
              <a:lin ang="27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478" name="Oval 59">
              <a:extLst>
                <a:ext uri="{FF2B5EF4-FFF2-40B4-BE49-F238E27FC236}">
                  <a16:creationId xmlns:a16="http://schemas.microsoft.com/office/drawing/2014/main" id="{E2D6E0A0-1A89-ED82-41FD-5870AA6DEDFC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254" y="1856"/>
              <a:ext cx="1262" cy="1264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FFCC00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3548" name="Oval 60">
              <a:extLst>
                <a:ext uri="{FF2B5EF4-FFF2-40B4-BE49-F238E27FC236}">
                  <a16:creationId xmlns:a16="http://schemas.microsoft.com/office/drawing/2014/main" id="{47AF1FBF-D5CD-ADE2-AB05-BCE3F9182214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5" y="1936"/>
              <a:ext cx="1095" cy="1104"/>
            </a:xfrm>
            <a:prstGeom prst="ellipse">
              <a:avLst/>
            </a:prstGeom>
            <a:gradFill rotWithShape="1">
              <a:gsLst>
                <a:gs pos="0">
                  <a:schemeClr val="hlink">
                    <a:gamma/>
                    <a:shade val="54118"/>
                    <a:invGamma/>
                  </a:schemeClr>
                </a:gs>
                <a:gs pos="50000">
                  <a:schemeClr val="hlink"/>
                </a:gs>
                <a:gs pos="100000">
                  <a:schemeClr val="hlink">
                    <a:gamma/>
                    <a:shade val="54118"/>
                    <a:invGamma/>
                  </a:schemeClr>
                </a:gs>
              </a:gsLst>
              <a:lin ang="18900000" scaled="1"/>
            </a:gradFill>
            <a:ln w="38100" algn="ctr">
              <a:noFill/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9480" name="Oval 61">
              <a:extLst>
                <a:ext uri="{FF2B5EF4-FFF2-40B4-BE49-F238E27FC236}">
                  <a16:creationId xmlns:a16="http://schemas.microsoft.com/office/drawing/2014/main" id="{86786852-E4CC-0280-89FE-C82C64CC6D1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337" y="1939"/>
              <a:ext cx="1096" cy="1098"/>
            </a:xfrm>
            <a:prstGeom prst="ellipse">
              <a:avLst/>
            </a:prstGeom>
            <a:gradFill rotWithShape="1">
              <a:gsLst>
                <a:gs pos="0">
                  <a:srgbClr val="FF33CC"/>
                </a:gs>
                <a:gs pos="100000">
                  <a:srgbClr val="7C1963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63550" name="Rectangle 62">
            <a:extLst>
              <a:ext uri="{FF2B5EF4-FFF2-40B4-BE49-F238E27FC236}">
                <a16:creationId xmlns:a16="http://schemas.microsoft.com/office/drawing/2014/main" id="{802BBBBD-92F4-53AA-AADB-069FD2106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0700" y="188913"/>
            <a:ext cx="78597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spAutoFit/>
          </a:bodyPr>
          <a:lstStyle/>
          <a:p>
            <a:pPr algn="r">
              <a:defRPr/>
            </a:pPr>
            <a:r>
              <a:rPr lang="zh-CN" altLang="en-US" sz="400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49" charset="-122"/>
              </a:rPr>
              <a:t>基本内容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6895</TotalTime>
  <Words>891</Words>
  <Application>Microsoft Office PowerPoint</Application>
  <PresentationFormat>自定义</PresentationFormat>
  <Paragraphs>156</Paragraphs>
  <Slides>21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Times New Roman</vt:lpstr>
      <vt:lpstr>隶书</vt:lpstr>
      <vt:lpstr>Arial</vt:lpstr>
      <vt:lpstr>宋体</vt:lpstr>
      <vt:lpstr>华文彩云</vt:lpstr>
      <vt:lpstr>楷体_GB2312</vt:lpstr>
      <vt:lpstr>Wingdings</vt:lpstr>
      <vt:lpstr>黑体</vt:lpstr>
      <vt:lpstr>华文新魏</vt:lpstr>
      <vt:lpstr>Times New Roman MT Extra Bold</vt:lpstr>
      <vt:lpstr>PMingLiU</vt:lpstr>
      <vt:lpstr>Symbol</vt:lpstr>
      <vt:lpstr>默认设计模板</vt:lpstr>
      <vt:lpstr>MathType 7.0 Equation</vt:lpstr>
      <vt:lpstr>Microsoft Visio Drawing</vt:lpstr>
      <vt:lpstr>第二章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2-6 稳定流动能量方程</vt:lpstr>
      <vt:lpstr>二、能量方程</vt:lpstr>
      <vt:lpstr>2-6 稳定流动能量方程</vt:lpstr>
      <vt:lpstr>注意:</vt:lpstr>
      <vt:lpstr>PowerPoint 演示文稿</vt:lpstr>
      <vt:lpstr>PowerPoint 演示文稿</vt:lpstr>
      <vt:lpstr>PowerPoint 演示文稿</vt:lpstr>
      <vt:lpstr>3.几种功的表示</vt:lpstr>
      <vt:lpstr>PowerPoint 演示文稿</vt:lpstr>
      <vt:lpstr>5.不稳定流动过程           ——开口系能量方程一般式 </vt:lpstr>
      <vt:lpstr>PowerPoint 演示文稿</vt:lpstr>
    </vt:vector>
  </TitlesOfParts>
  <Company>xjtu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chupan</dc:creator>
  <cp:lastModifiedBy>崇浩 唐</cp:lastModifiedBy>
  <cp:revision>239</cp:revision>
  <dcterms:created xsi:type="dcterms:W3CDTF">2008-01-17T12:41:24Z</dcterms:created>
  <dcterms:modified xsi:type="dcterms:W3CDTF">2025-08-21T09:39:01Z</dcterms:modified>
</cp:coreProperties>
</file>