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</p:sldIdLst>
  <p:sldSz cx="9144000" cy="5148263"/>
  <p:notesSz cx="10234613" cy="7099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003366"/>
    <a:srgbClr val="C0C0C0"/>
    <a:srgbClr val="FF33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72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79CF61AE-E5B8-DB73-292E-DAE30E9AEA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0732217A-8688-9C74-5191-5BDEF2CD33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5589484C-23F4-58E3-0CE7-396B949662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0606DB6E-36DA-5FB7-1F12-EB3A625FB0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57975DD-EB45-4510-9B45-C601829F4D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FDDD007-7CB7-4E2C-D4C5-08F7879B20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61BC90A-D3B9-337F-FE63-A66AD9F21F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8113197-5279-7A0E-02CA-045CED745A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3B8A5D2-0060-36C1-1A61-B70414E0F88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CD3C359-3644-5031-BA33-84939F1608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67791CC-B1A0-A67E-925C-BA869E57E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B7A93A2-E509-4440-9EA4-2135432820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D06AE73-839F-5AE5-64A4-45CEF0AD7B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CEA114E-AE6A-A1D7-E060-C2575BB543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A87C5BB-0C78-098A-B8B8-AD6D1219A8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EB0B46C-E9E0-FBB5-D760-EF2F2641B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F790887C-442E-9875-157D-A5944D84B8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674C3F1A-C814-1549-B512-ADC0B89AC6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954FE91A-8D14-7BED-4289-6842B87C6D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B4D6AED5-44FF-7FCA-C1EB-0FA4630A36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7D79696A-34B2-E861-59CC-9D8DD12A5D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809EB5CA-FD44-BEB1-8BE6-374D32A11B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D2BF2C6-B387-8F99-921D-BC18A3919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FD7B1477-E69B-4EE3-B059-D82E081254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59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96014D9-B48F-B51F-E9D4-55ABE6AC8B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FCB38-257E-4593-80CF-AA5912F31A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86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E36992C-9B49-5A91-A7A1-A4CFB33579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716C4-0EF6-4FEF-BAC2-8D31F53C94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186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8F29680-FE46-7A16-A7B1-C282E81797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5F7B0-357C-49C9-91B0-511BDC4014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74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9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6E34C4F-B1AC-5778-DF5D-71D85BE2EF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2A3E5-2588-49A9-8085-7683822D2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50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0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60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C760022-5352-2F6D-A7F3-53B41A7802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40F14-943E-43A3-B68B-044492D40C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05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AF4AB62-4E65-131F-1AA1-838C496153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C7922-3B5F-4EBF-A528-F913D1FEA0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49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9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0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0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117E22A-5F2F-E25D-338C-6A985A3D9B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F074F8-2714-4DA0-BBF8-A21F345F1C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0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5033762-7A4A-F0EE-4052-91E40C8A36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2E21D-04E5-4D7E-B017-E03943E804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49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383FA7F-69BD-CB6D-353E-C5811011B9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57848-6A53-4514-A04A-46F65EF988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23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DA035A4-E620-A1C1-004C-74C5B016F8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C3B30-3950-4F67-A2C1-E04DD9A294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30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E6026D9-0359-EFEF-089D-D6DC79CD01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4D0CF-E7E8-491C-8A12-2AF267AEA7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73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9FA97AD-620E-4F8F-DCFC-29D2F6E0B6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AEBC2-9E62-4715-9F8B-FAF3EEAF80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50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FF0B6F1-959D-E255-BC57-B3E1E3E787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4548C-A3BD-4DB9-9AA3-D1CFF3A44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23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3730D14-D203-E79B-8934-8B93450135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029F5-1235-4EAC-B112-1F29B25C48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08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F147B91-8B41-EE71-2740-76702F1074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37F64-9037-4CE2-B9A4-C66A8B88D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4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9C6798DF-206E-A95A-3E0B-B9FDB0744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8874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6EBD48AD-F56C-4776-AEC3-91EDBF15A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581025" y="135255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5B801882-0A8E-AEA8-DDCB-A04A4B4EE0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80F233AA-3680-4E4D-A1EF-74D2AF4B817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F01F5964-C821-D9F8-CD1D-D303A45085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1.bin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40.wmf"/><Relationship Id="rId21" Type="http://schemas.openxmlformats.org/officeDocument/2006/relationships/image" Target="../media/image48.w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wmf"/><Relationship Id="rId17" Type="http://schemas.openxmlformats.org/officeDocument/2006/relationships/image" Target="../media/image46.wmf"/><Relationship Id="rId2" Type="http://schemas.openxmlformats.org/officeDocument/2006/relationships/oleObject" Target="../embeddings/oleObject35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45.wmf"/><Relationship Id="rId10" Type="http://schemas.openxmlformats.org/officeDocument/2006/relationships/image" Target="../media/image43.wmf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image" Target="../media/image3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10" Type="http://schemas.openxmlformats.org/officeDocument/2006/relationships/image" Target="../media/image32.jpe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9">
            <a:extLst>
              <a:ext uri="{FF2B5EF4-FFF2-40B4-BE49-F238E27FC236}">
                <a16:creationId xmlns:a16="http://schemas.microsoft.com/office/drawing/2014/main" id="{B04B0690-0354-1846-1353-188D178E708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162550"/>
            <a:chOff x="0" y="48"/>
            <a:chExt cx="5760" cy="3252"/>
          </a:xfrm>
        </p:grpSpPr>
        <p:sp>
          <p:nvSpPr>
            <p:cNvPr id="5148" name="Text Box 28">
              <a:extLst>
                <a:ext uri="{FF2B5EF4-FFF2-40B4-BE49-F238E27FC236}">
                  <a16:creationId xmlns:a16="http://schemas.microsoft.com/office/drawing/2014/main" id="{D3968B85-66DB-0D5D-8D7D-2DA47D96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7"/>
              <a:ext cx="5738" cy="173"/>
            </a:xfrm>
            <a:prstGeom prst="rect">
              <a:avLst/>
            </a:prstGeom>
            <a:gradFill rotWithShape="1">
              <a:gsLst>
                <a:gs pos="0">
                  <a:srgbClr val="003366"/>
                </a:gs>
                <a:gs pos="100000">
                  <a:srgbClr val="00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lIns="91453" tIns="45727" rIns="91453" bIns="45727">
              <a:spAutoFit/>
            </a:bodyPr>
            <a:lstStyle/>
            <a:p>
              <a:pPr>
                <a:defRPr/>
              </a:pPr>
              <a:r>
                <a:rPr kumimoji="1" lang="zh-CN" altLang="en-US" sz="1000">
                  <a:solidFill>
                    <a:srgbClr val="FC281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热流科学与工程教育部重点实验室</a:t>
              </a:r>
              <a:r>
                <a:rPr kumimoji="1" lang="zh-CN" altLang="en-US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  </a:t>
              </a:r>
              <a:r>
                <a:rPr kumimoji="1" lang="en-US" altLang="zh-CN" sz="1000" i="1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Key Laboratory of Thermo-Fluid Science and Engineering of MOE</a:t>
              </a:r>
              <a:r>
                <a:rPr kumimoji="1" lang="en-US" altLang="zh-CN" i="1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 </a:t>
              </a:r>
            </a:p>
          </p:txBody>
        </p:sp>
        <p:sp>
          <p:nvSpPr>
            <p:cNvPr id="1038" name="Rectangle 3">
              <a:extLst>
                <a:ext uri="{FF2B5EF4-FFF2-40B4-BE49-F238E27FC236}">
                  <a16:creationId xmlns:a16="http://schemas.microsoft.com/office/drawing/2014/main" id="{01FF7F06-AC7A-10E0-0CBF-79DE537B2B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27"/>
              <a:ext cx="5760" cy="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FB0D13"/>
                </a:buClr>
                <a:buSzPct val="145000"/>
                <a:buFont typeface="Wingdings" panose="05000000000000000000" pitchFamily="2" charset="2"/>
                <a:buNone/>
              </a:pPr>
              <a:endParaRPr lang="zh-CN" altLang="en-US" sz="2400" b="0">
                <a:solidFill>
                  <a:srgbClr val="FD450B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039" name="WordArt 33">
              <a:extLst>
                <a:ext uri="{FF2B5EF4-FFF2-40B4-BE49-F238E27FC236}">
                  <a16:creationId xmlns:a16="http://schemas.microsoft.com/office/drawing/2014/main" id="{28FD1EF3-0414-AB5C-A969-D5664324AA1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80" y="48"/>
              <a:ext cx="896" cy="115"/>
            </a:xfrm>
            <a:prstGeom prst="rect">
              <a:avLst/>
            </a:prstGeom>
          </p:spPr>
          <p:txBody>
            <a:bodyPr wrap="none" fromWordArt="1">
              <a:prstTxWarp prst="textDeflateBottom">
                <a:avLst>
                  <a:gd name="adj" fmla="val 73120"/>
                </a:avLst>
              </a:prstTxWarp>
            </a:bodyPr>
            <a:lstStyle/>
            <a:p>
              <a:r>
                <a:rPr lang="zh-CN" altLang="en-US" sz="3600" kern="10" spc="720" normalizeH="1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工程热力学</a:t>
              </a: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6543DF47-8CEF-044C-0B87-49032766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120"/>
              <a:ext cx="1037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dir="162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800" i="1">
                  <a:solidFill>
                    <a:srgbClr val="77B7E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Engineering Thermodynamics</a:t>
              </a:r>
              <a:endParaRPr kumimoji="1" lang="zh-CN" altLang="en-US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pic>
          <p:nvPicPr>
            <p:cNvPr id="1041" name="Picture 25" descr="红色">
              <a:extLst>
                <a:ext uri="{FF2B5EF4-FFF2-40B4-BE49-F238E27FC236}">
                  <a16:creationId xmlns:a16="http://schemas.microsoft.com/office/drawing/2014/main" id="{4A1022F1-0367-6978-293F-836AF6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" y="56"/>
              <a:ext cx="674" cy="193"/>
            </a:xfrm>
            <a:prstGeom prst="rect">
              <a:avLst/>
            </a:prstGeom>
            <a:noFill/>
            <a:ln>
              <a:noFill/>
            </a:ln>
            <a:effectLst>
              <a:prstShdw prst="shdw17">
                <a:srgbClr val="003366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69C2FDA-A2A6-B9EC-3E31-74D2BD2D5A34}"/>
              </a:ext>
            </a:extLst>
          </p:cNvPr>
          <p:cNvSpPr/>
          <p:nvPr/>
        </p:nvSpPr>
        <p:spPr>
          <a:xfrm>
            <a:off x="1062038" y="388938"/>
            <a:ext cx="7335837" cy="5794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章   气体和蒸汽的热力性质</a:t>
            </a:r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4BCF47FC-34E0-A2C3-38E3-6796A58E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3925"/>
            <a:ext cx="7467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3.1  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理想气体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15FA7204-86DE-64F1-89B2-1F2655052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360488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</a:rPr>
              <a:t>一、宏观定义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40AEA1A5-95AA-0458-0EEC-06C22CB67076}"/>
              </a:ext>
            </a:extLst>
          </p:cNvPr>
          <p:cNvGrpSpPr>
            <a:grpSpLocks/>
          </p:cNvGrpSpPr>
          <p:nvPr/>
        </p:nvGrpSpPr>
        <p:grpSpPr bwMode="auto">
          <a:xfrm>
            <a:off x="695325" y="1504950"/>
            <a:ext cx="8153400" cy="1077913"/>
            <a:chOff x="438" y="948"/>
            <a:chExt cx="5136" cy="679"/>
          </a:xfrm>
        </p:grpSpPr>
        <p:sp>
          <p:nvSpPr>
            <p:cNvPr id="1035" name="Text Box 14">
              <a:extLst>
                <a:ext uri="{FF2B5EF4-FFF2-40B4-BE49-F238E27FC236}">
                  <a16:creationId xmlns:a16="http://schemas.microsoft.com/office/drawing/2014/main" id="{95E45DAB-5870-1C44-2B47-637A3C292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" y="1110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400">
                  <a:ea typeface="宋体" panose="02010600030101010101" pitchFamily="2" charset="-122"/>
                </a:rPr>
                <a:t>       </a:t>
              </a:r>
              <a:r>
                <a:rPr kumimoji="1" lang="zh-CN" altLang="en-US" sz="2000" b="0">
                  <a:solidFill>
                    <a:srgbClr val="080808"/>
                  </a:solidFill>
                </a:rPr>
                <a:t>若基本状态参数 </a:t>
              </a:r>
              <a:r>
                <a:rPr kumimoji="1" lang="en-US" altLang="zh-CN" sz="2000" b="0" i="1">
                  <a:solidFill>
                    <a:srgbClr val="080808"/>
                  </a:solidFill>
                </a:rPr>
                <a:t>p</a:t>
              </a:r>
              <a:r>
                <a:rPr kumimoji="1" lang="zh-CN" altLang="en-US" sz="2000" b="0" i="1">
                  <a:solidFill>
                    <a:srgbClr val="080808"/>
                  </a:solidFill>
                </a:rPr>
                <a:t>、</a:t>
              </a:r>
              <a:r>
                <a:rPr kumimoji="1" lang="en-US" altLang="zh-CN" sz="2000" b="0" i="1">
                  <a:solidFill>
                    <a:srgbClr val="080808"/>
                  </a:solidFill>
                </a:rPr>
                <a:t>v</a:t>
              </a:r>
              <a:r>
                <a:rPr kumimoji="1" lang="zh-CN" altLang="en-US" sz="2000" b="0" i="1">
                  <a:solidFill>
                    <a:srgbClr val="080808"/>
                  </a:solidFill>
                </a:rPr>
                <a:t>、</a:t>
              </a:r>
              <a:r>
                <a:rPr kumimoji="1" lang="en-US" altLang="zh-CN" sz="2000" b="0" i="1">
                  <a:solidFill>
                    <a:srgbClr val="080808"/>
                  </a:solidFill>
                </a:rPr>
                <a:t>T </a:t>
              </a:r>
              <a:r>
                <a:rPr kumimoji="1" lang="zh-CN" altLang="en-US" sz="2000" b="0">
                  <a:solidFill>
                    <a:srgbClr val="080808"/>
                  </a:solidFill>
                </a:rPr>
                <a:t>满足方程</a:t>
              </a:r>
              <a:endParaRPr kumimoji="1" lang="zh-CN" altLang="en-US" sz="2000" b="0" i="1">
                <a:solidFill>
                  <a:srgbClr val="080808"/>
                </a:solidFill>
              </a:endParaRPr>
            </a:p>
          </p:txBody>
        </p:sp>
        <p:graphicFrame>
          <p:nvGraphicFramePr>
            <p:cNvPr id="1026" name="Object 15">
              <a:extLst>
                <a:ext uri="{FF2B5EF4-FFF2-40B4-BE49-F238E27FC236}">
                  <a16:creationId xmlns:a16="http://schemas.microsoft.com/office/drawing/2014/main" id="{7E110875-1C3D-C73C-B436-158477C00B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8" y="948"/>
            <a:ext cx="1008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85800" imgH="393480" progId="Equation.DSMT4">
                    <p:embed/>
                  </p:oleObj>
                </mc:Choice>
                <mc:Fallback>
                  <p:oleObj name="Equation" r:id="rId3" imgW="685800" imgH="393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948"/>
                          <a:ext cx="1008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Rectangle 16">
              <a:extLst>
                <a:ext uri="{FF2B5EF4-FFF2-40B4-BE49-F238E27FC236}">
                  <a16:creationId xmlns:a16="http://schemas.microsoft.com/office/drawing/2014/main" id="{D4D0D7D6-D58B-E955-7FDF-58209CEA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1377"/>
              <a:ext cx="20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080808"/>
                  </a:solidFill>
                  <a:ea typeface="宋体" panose="02010600030101010101" pitchFamily="2" charset="-122"/>
                </a:rPr>
                <a:t>这样的气体称为理想气体</a:t>
              </a:r>
              <a:r>
                <a:rPr kumimoji="1" lang="zh-CN" altLang="en-US" sz="2000" b="0">
                  <a:solidFill>
                    <a:srgbClr val="080808"/>
                  </a:solidFill>
                  <a:ea typeface="宋体" panose="02010600030101010101" pitchFamily="2" charset="-122"/>
                </a:rPr>
                <a:t>。</a:t>
              </a:r>
            </a:p>
          </p:txBody>
        </p:sp>
      </p:grp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8642004F-586A-A435-8188-1ED0A3F66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7016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rgbClr val="080808"/>
                </a:solidFill>
              </a:rPr>
              <a:t>二、</a:t>
            </a:r>
            <a:r>
              <a:rPr kumimoji="1" lang="zh-CN" altLang="en-US" sz="2000">
                <a:solidFill>
                  <a:srgbClr val="080808"/>
                </a:solidFill>
              </a:rPr>
              <a:t>微观定义</a:t>
            </a:r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1F62DC8C-8EF3-005A-6995-ABB847A3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2908300"/>
            <a:ext cx="59928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假定：</a:t>
            </a:r>
            <a:r>
              <a:rPr kumimoji="1" lang="en-US" altLang="zh-CN" sz="20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）气体分子是些弹性的、不占体积的质点；</a:t>
            </a: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20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0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）气体分子间没有相互作用力。</a:t>
            </a:r>
          </a:p>
        </p:txBody>
      </p:sp>
      <p:sp>
        <p:nvSpPr>
          <p:cNvPr id="22547" name="Rectangle 19">
            <a:extLst>
              <a:ext uri="{FF2B5EF4-FFF2-40B4-BE49-F238E27FC236}">
                <a16:creationId xmlns:a16="http://schemas.microsoft.com/office/drawing/2014/main" id="{DB052609-2FDD-2DA6-8481-9C58303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751263"/>
            <a:ext cx="8105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kumimoji="1" lang="zh-CN" altLang="en-US" sz="2000">
                <a:ea typeface="宋体" panose="02010600030101010101" pitchFamily="2" charset="-122"/>
              </a:rPr>
              <a:t>理想气体是一种实际上不存在的假想气体，它是压力趋近于零，比体积趋近于无穷大时的极限状态。但工程中很多气体远离液态时，接近于理想气体的假设条件。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/>
      <p:bldP spid="22540" grpId="0"/>
      <p:bldP spid="22545" grpId="0"/>
      <p:bldP spid="22546" grpId="0"/>
      <p:bldP spid="225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D5D2DA8F-70B0-B0A9-730E-ACA679F9D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381000"/>
          </a:xfrm>
          <a:noFill/>
        </p:spPr>
        <p:txBody>
          <a:bodyPr/>
          <a:lstStyle/>
          <a:p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</a:rPr>
              <a:t>3.3.4.3 </a:t>
            </a: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平均比热容直线关系</a:t>
            </a:r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E298178E-9719-2BD9-805E-34105450D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685800"/>
          <a:ext cx="64198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160" imgH="393480" progId="Equation.DSMT4">
                  <p:embed/>
                </p:oleObj>
              </mc:Choice>
              <mc:Fallback>
                <p:oleObj name="Equation" r:id="rId2" imgW="32511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64198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88B949C0-4BDA-F86D-9166-C9A35014F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825" y="1514475"/>
          <a:ext cx="26876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393480" progId="Equation.DSMT4">
                  <p:embed/>
                </p:oleObj>
              </mc:Choice>
              <mc:Fallback>
                <p:oleObj name="Equation" r:id="rId4" imgW="12315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514475"/>
                        <a:ext cx="268763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>
            <a:extLst>
              <a:ext uri="{FF2B5EF4-FFF2-40B4-BE49-F238E27FC236}">
                <a16:creationId xmlns:a16="http://schemas.microsoft.com/office/drawing/2014/main" id="{1D6F341D-14B5-7C5C-D5AF-12B3A6FDA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714625"/>
            <a:ext cx="4043363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4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上式称为</a:t>
            </a:r>
            <a:r>
              <a:rPr kumimoji="1" lang="zh-CN" altLang="en-US" sz="2000">
                <a:solidFill>
                  <a:srgbClr val="FF3300"/>
                </a:solidFill>
                <a:ea typeface="宋体" panose="02010600030101010101" pitchFamily="2" charset="-122"/>
              </a:rPr>
              <a:t>比热容的线性关系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。附表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6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2000" baseline="-25000">
                <a:solidFill>
                  <a:srgbClr val="010307"/>
                </a:solidFill>
                <a:ea typeface="宋体" panose="02010600030101010101" pitchFamily="2" charset="-122"/>
              </a:rPr>
              <a:t>441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给出了一些常用气体的平均比热容直线关系式。</a:t>
            </a:r>
            <a:endParaRPr kumimoji="1" lang="zh-CN" altLang="en-US" sz="2000" baseline="-25000">
              <a:solidFill>
                <a:srgbClr val="010307"/>
              </a:solidFill>
              <a:ea typeface="宋体" panose="02010600030101010101" pitchFamily="2" charset="-122"/>
            </a:endParaRPr>
          </a:p>
        </p:txBody>
      </p:sp>
      <p:pic>
        <p:nvPicPr>
          <p:cNvPr id="10246" name="Picture 8" descr="比热容2">
            <a:extLst>
              <a:ext uri="{FF2B5EF4-FFF2-40B4-BE49-F238E27FC236}">
                <a16:creationId xmlns:a16="http://schemas.microsoft.com/office/drawing/2014/main" id="{315E5D9F-A140-6740-B5A9-834B0670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1619250"/>
            <a:ext cx="341471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>
            <a:extLst>
              <a:ext uri="{FF2B5EF4-FFF2-40B4-BE49-F238E27FC236}">
                <a16:creationId xmlns:a16="http://schemas.microsoft.com/office/drawing/2014/main" id="{9F6B65E2-20C3-40E8-6A91-F3D515AC2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333375"/>
            <a:ext cx="2952750" cy="381000"/>
          </a:xfrm>
          <a:noFill/>
        </p:spPr>
        <p:txBody>
          <a:bodyPr/>
          <a:lstStyle/>
          <a:p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</a:rPr>
              <a:t>3.3.4.4   </a:t>
            </a: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定值比热容</a:t>
            </a:r>
          </a:p>
        </p:txBody>
      </p:sp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06B9C9C4-183D-9C56-24FB-909BA66FAA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781050"/>
          <a:ext cx="895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241200" progId="Equation.DSMT4">
                  <p:embed/>
                </p:oleObj>
              </mc:Choice>
              <mc:Fallback>
                <p:oleObj name="Equation" r:id="rId2" imgW="4190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781050"/>
                        <a:ext cx="8953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>
            <a:extLst>
              <a:ext uri="{FF2B5EF4-FFF2-40B4-BE49-F238E27FC236}">
                <a16:creationId xmlns:a16="http://schemas.microsoft.com/office/drawing/2014/main" id="{C4307791-9B6B-4EC8-534F-824B948C1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139065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由分子运动论也可导出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1mol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理想气体的热力学能</a:t>
            </a:r>
          </a:p>
        </p:txBody>
      </p:sp>
      <p:graphicFrame>
        <p:nvGraphicFramePr>
          <p:cNvPr id="31752" name="Object 8">
            <a:extLst>
              <a:ext uri="{FF2B5EF4-FFF2-40B4-BE49-F238E27FC236}">
                <a16:creationId xmlns:a16="http://schemas.microsoft.com/office/drawing/2014/main" id="{CD43B871-9CA7-06C9-09EB-2FC7EE03F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1885950"/>
          <a:ext cx="1168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393480" progId="Equation.DSMT4">
                  <p:embed/>
                </p:oleObj>
              </mc:Choice>
              <mc:Fallback>
                <p:oleObj name="Equation" r:id="rId4" imgW="7236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1885950"/>
                        <a:ext cx="1168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9">
            <a:extLst>
              <a:ext uri="{FF2B5EF4-FFF2-40B4-BE49-F238E27FC236}">
                <a16:creationId xmlns:a16="http://schemas.microsoft.com/office/drawing/2014/main" id="{DD4F2BCA-6C7E-0942-EAB8-846F6382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633663"/>
            <a:ext cx="734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由些得出理想气体的摩尔定容比热容，定压比热容的比热容比。</a:t>
            </a:r>
          </a:p>
        </p:txBody>
      </p:sp>
      <p:graphicFrame>
        <p:nvGraphicFramePr>
          <p:cNvPr id="31754" name="Object 10">
            <a:extLst>
              <a:ext uri="{FF2B5EF4-FFF2-40B4-BE49-F238E27FC236}">
                <a16:creationId xmlns:a16="http://schemas.microsoft.com/office/drawing/2014/main" id="{19240E19-053C-DFC1-988E-09481BFC1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3429000"/>
          <a:ext cx="49815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320" imgH="393480" progId="Equation.DSMT4">
                  <p:embed/>
                </p:oleObj>
              </mc:Choice>
              <mc:Fallback>
                <p:oleObj name="Equation" r:id="rId6" imgW="264132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429000"/>
                        <a:ext cx="498157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2">
            <a:extLst>
              <a:ext uri="{FF2B5EF4-FFF2-40B4-BE49-F238E27FC236}">
                <a16:creationId xmlns:a16="http://schemas.microsoft.com/office/drawing/2014/main" id="{3F106F4E-F1B9-0B5B-F86E-89CB236B0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475" y="466725"/>
            <a:ext cx="8515350" cy="549275"/>
          </a:xfrm>
        </p:spPr>
        <p:txBody>
          <a:bodyPr/>
          <a:lstStyle/>
          <a:p>
            <a:r>
              <a:rPr lang="en-US" altLang="zh-CN" sz="2000" i="1">
                <a:solidFill>
                  <a:srgbClr val="010307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000">
                <a:solidFill>
                  <a:srgbClr val="010307"/>
                </a:solidFill>
                <a:latin typeface="Times New Roman" panose="02020603050405020304" pitchFamily="18" charset="0"/>
              </a:rPr>
              <a:t>是分子运动的自由度，单原子</a:t>
            </a:r>
            <a:r>
              <a:rPr lang="zh-CN" altLang="en-US" sz="2000" i="1">
                <a:solidFill>
                  <a:srgbClr val="01030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10307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000">
                <a:solidFill>
                  <a:srgbClr val="010307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000">
                <a:solidFill>
                  <a:srgbClr val="010307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rgbClr val="010307"/>
                </a:solidFill>
                <a:latin typeface="Times New Roman" panose="02020603050405020304" pitchFamily="18" charset="0"/>
              </a:rPr>
              <a:t>，双原子 </a:t>
            </a:r>
            <a:r>
              <a:rPr lang="en-US" altLang="zh-CN" sz="2000" i="1">
                <a:solidFill>
                  <a:srgbClr val="010307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10307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000">
                <a:solidFill>
                  <a:srgbClr val="010307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000">
                <a:solidFill>
                  <a:srgbClr val="010307"/>
                </a:solidFill>
                <a:latin typeface="Times New Roman" panose="02020603050405020304" pitchFamily="18" charset="0"/>
              </a:rPr>
              <a:t>，多原子取</a:t>
            </a:r>
            <a:r>
              <a:rPr lang="en-US" altLang="zh-CN" sz="2000" i="1">
                <a:solidFill>
                  <a:srgbClr val="010307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10307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000">
                <a:solidFill>
                  <a:srgbClr val="010307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303" name="Rectangle 3">
            <a:extLst>
              <a:ext uri="{FF2B5EF4-FFF2-40B4-BE49-F238E27FC236}">
                <a16:creationId xmlns:a16="http://schemas.microsoft.com/office/drawing/2014/main" id="{2F096450-2674-C58A-9C3D-38E6A525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78163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4" name="Rectangle 4">
            <a:extLst>
              <a:ext uri="{FF2B5EF4-FFF2-40B4-BE49-F238E27FC236}">
                <a16:creationId xmlns:a16="http://schemas.microsoft.com/office/drawing/2014/main" id="{0A88B1A8-08FD-4472-3916-E447C9DA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449513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5" name="Rectangle 5">
            <a:extLst>
              <a:ext uri="{FF2B5EF4-FFF2-40B4-BE49-F238E27FC236}">
                <a16:creationId xmlns:a16="http://schemas.microsoft.com/office/drawing/2014/main" id="{31120AF1-513C-7000-438C-8528FFB5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49513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6" name="Rectangle 6">
            <a:extLst>
              <a:ext uri="{FF2B5EF4-FFF2-40B4-BE49-F238E27FC236}">
                <a16:creationId xmlns:a16="http://schemas.microsoft.com/office/drawing/2014/main" id="{3E6DE20B-F899-E8A3-894E-28DCF72B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49513"/>
            <a:ext cx="2057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7" name="Rectangle 7">
            <a:extLst>
              <a:ext uri="{FF2B5EF4-FFF2-40B4-BE49-F238E27FC236}">
                <a16:creationId xmlns:a16="http://schemas.microsoft.com/office/drawing/2014/main" id="{787A5EC4-DB0E-A678-E5FD-F8B04C2B1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49513"/>
            <a:ext cx="2438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8" name="Rectangle 8">
            <a:extLst>
              <a:ext uri="{FF2B5EF4-FFF2-40B4-BE49-F238E27FC236}">
                <a16:creationId xmlns:a16="http://schemas.microsoft.com/office/drawing/2014/main" id="{2FCA50F8-29DA-7B86-27DC-B73B80E24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792288"/>
            <a:ext cx="2057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9" name="Rectangle 9">
            <a:extLst>
              <a:ext uri="{FF2B5EF4-FFF2-40B4-BE49-F238E27FC236}">
                <a16:creationId xmlns:a16="http://schemas.microsoft.com/office/drawing/2014/main" id="{691CEA84-D60E-4558-7449-FD4B32AD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817688"/>
            <a:ext cx="2057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10" name="Rectangle 10">
            <a:extLst>
              <a:ext uri="{FF2B5EF4-FFF2-40B4-BE49-F238E27FC236}">
                <a16:creationId xmlns:a16="http://schemas.microsoft.com/office/drawing/2014/main" id="{FF45876B-615D-3D2C-DEC1-D38572D3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2288"/>
            <a:ext cx="2438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11" name="Line 11">
            <a:extLst>
              <a:ext uri="{FF2B5EF4-FFF2-40B4-BE49-F238E27FC236}">
                <a16:creationId xmlns:a16="http://schemas.microsoft.com/office/drawing/2014/main" id="{EC47BD56-D7B9-4AD5-0E5E-2000ACB16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30288"/>
            <a:ext cx="861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2" name="Line 12">
            <a:extLst>
              <a:ext uri="{FF2B5EF4-FFF2-40B4-BE49-F238E27FC236}">
                <a16:creationId xmlns:a16="http://schemas.microsoft.com/office/drawing/2014/main" id="{13301064-B247-85F1-5B0F-47137F1C6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7922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3" name="Line 13">
            <a:extLst>
              <a:ext uri="{FF2B5EF4-FFF2-40B4-BE49-F238E27FC236}">
                <a16:creationId xmlns:a16="http://schemas.microsoft.com/office/drawing/2014/main" id="{DF92F295-9BAA-DB43-B5F1-E1558BEEC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49513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4" name="Line 14">
            <a:extLst>
              <a:ext uri="{FF2B5EF4-FFF2-40B4-BE49-F238E27FC236}">
                <a16:creationId xmlns:a16="http://schemas.microsoft.com/office/drawing/2014/main" id="{737F2FF2-3F86-9784-C601-C7292C54A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078163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5" name="Line 15">
            <a:extLst>
              <a:ext uri="{FF2B5EF4-FFF2-40B4-BE49-F238E27FC236}">
                <a16:creationId xmlns:a16="http://schemas.microsoft.com/office/drawing/2014/main" id="{AE839626-BACE-6024-4AF5-CB83BFCC9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535363"/>
            <a:ext cx="861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6" name="Line 16">
            <a:extLst>
              <a:ext uri="{FF2B5EF4-FFF2-40B4-BE49-F238E27FC236}">
                <a16:creationId xmlns:a16="http://schemas.microsoft.com/office/drawing/2014/main" id="{236C8F64-2312-4C56-DB3C-64FB4CAA2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30288"/>
            <a:ext cx="0" cy="2505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7" name="Line 17">
            <a:extLst>
              <a:ext uri="{FF2B5EF4-FFF2-40B4-BE49-F238E27FC236}">
                <a16:creationId xmlns:a16="http://schemas.microsoft.com/office/drawing/2014/main" id="{38FE2F92-5FBD-6064-E002-C2E3A79F8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30288"/>
            <a:ext cx="0" cy="2505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8" name="Line 18">
            <a:extLst>
              <a:ext uri="{FF2B5EF4-FFF2-40B4-BE49-F238E27FC236}">
                <a16:creationId xmlns:a16="http://schemas.microsoft.com/office/drawing/2014/main" id="{7C18EFA7-AB6E-DBB9-5A81-9CE014932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030288"/>
            <a:ext cx="0" cy="2505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9" name="Line 19">
            <a:extLst>
              <a:ext uri="{FF2B5EF4-FFF2-40B4-BE49-F238E27FC236}">
                <a16:creationId xmlns:a16="http://schemas.microsoft.com/office/drawing/2014/main" id="{6220B802-2968-9A9B-EB12-C5492EBE8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030288"/>
            <a:ext cx="0" cy="2505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20" name="Line 20">
            <a:extLst>
              <a:ext uri="{FF2B5EF4-FFF2-40B4-BE49-F238E27FC236}">
                <a16:creationId xmlns:a16="http://schemas.microsoft.com/office/drawing/2014/main" id="{B1035E47-6EF6-631F-5934-655EC622A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1030288"/>
            <a:ext cx="0" cy="2505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12290" name="Object 21">
            <a:extLst>
              <a:ext uri="{FF2B5EF4-FFF2-40B4-BE49-F238E27FC236}">
                <a16:creationId xmlns:a16="http://schemas.microsoft.com/office/drawing/2014/main" id="{4A37A217-B710-DCFA-040F-43289A9C6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830388"/>
          <a:ext cx="517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393480" progId="Equation.DSMT4">
                  <p:embed/>
                </p:oleObj>
              </mc:Choice>
              <mc:Fallback>
                <p:oleObj name="Equation" r:id="rId2" imgW="26640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30388"/>
                        <a:ext cx="517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21" name="Group 22">
            <a:extLst>
              <a:ext uri="{FF2B5EF4-FFF2-40B4-BE49-F238E27FC236}">
                <a16:creationId xmlns:a16="http://schemas.microsoft.com/office/drawing/2014/main" id="{AF59D4C2-F38A-60B3-AC8C-F09454B0718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030288"/>
            <a:ext cx="8610600" cy="3068637"/>
            <a:chOff x="96" y="864"/>
            <a:chExt cx="5424" cy="2576"/>
          </a:xfrm>
        </p:grpSpPr>
        <p:sp>
          <p:nvSpPr>
            <p:cNvPr id="12326" name="Rectangle 23">
              <a:extLst>
                <a:ext uri="{FF2B5EF4-FFF2-40B4-BE49-F238E27FC236}">
                  <a16:creationId xmlns:a16="http://schemas.microsoft.com/office/drawing/2014/main" id="{C5AE03AB-6E37-9B66-0909-FC78C78F1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583"/>
              <a:ext cx="129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010307"/>
                  </a:solidFill>
                  <a:ea typeface="宋体" panose="02010600030101010101" pitchFamily="2" charset="-122"/>
                </a:rPr>
                <a:t>1.29</a:t>
              </a:r>
            </a:p>
          </p:txBody>
        </p:sp>
        <p:sp>
          <p:nvSpPr>
            <p:cNvPr id="12327" name="Rectangle 24">
              <a:extLst>
                <a:ext uri="{FF2B5EF4-FFF2-40B4-BE49-F238E27FC236}">
                  <a16:creationId xmlns:a16="http://schemas.microsoft.com/office/drawing/2014/main" id="{A1AF5D13-2CEA-3497-6A12-44373AB81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83"/>
              <a:ext cx="129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010307"/>
                  </a:solidFill>
                  <a:ea typeface="宋体" panose="02010600030101010101" pitchFamily="2" charset="-122"/>
                </a:rPr>
                <a:t>1.40</a:t>
              </a:r>
            </a:p>
          </p:txBody>
        </p:sp>
        <p:sp>
          <p:nvSpPr>
            <p:cNvPr id="12328" name="Rectangle 25">
              <a:extLst>
                <a:ext uri="{FF2B5EF4-FFF2-40B4-BE49-F238E27FC236}">
                  <a16:creationId xmlns:a16="http://schemas.microsoft.com/office/drawing/2014/main" id="{8F6A6A84-0A25-3393-2CD1-5E6E01AAE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83"/>
              <a:ext cx="129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010307"/>
                  </a:solidFill>
                  <a:ea typeface="宋体" panose="02010600030101010101" pitchFamily="2" charset="-122"/>
                </a:rPr>
                <a:t>1.67</a:t>
              </a:r>
            </a:p>
          </p:txBody>
        </p:sp>
        <p:sp>
          <p:nvSpPr>
            <p:cNvPr id="12329" name="Rectangle 26">
              <a:extLst>
                <a:ext uri="{FF2B5EF4-FFF2-40B4-BE49-F238E27FC236}">
                  <a16:creationId xmlns:a16="http://schemas.microsoft.com/office/drawing/2014/main" id="{C7548D3C-5F70-35B2-B08B-BBA482D5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504"/>
              <a:ext cx="1296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en-US" sz="2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0" name="Rectangle 27">
              <a:extLst>
                <a:ext uri="{FF2B5EF4-FFF2-40B4-BE49-F238E27FC236}">
                  <a16:creationId xmlns:a16="http://schemas.microsoft.com/office/drawing/2014/main" id="{DE4A576C-5D1C-4005-64A9-22725CAC0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64"/>
              <a:ext cx="129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多原子气体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000" i="1">
                  <a:solidFill>
                    <a:srgbClr val="080808"/>
                  </a:solidFill>
                  <a:ea typeface="宋体" panose="02010600030101010101" pitchFamily="2" charset="-122"/>
                </a:rPr>
                <a:t>i</a:t>
              </a:r>
              <a:r>
                <a:rPr lang="zh-CN" altLang="en-US" sz="2000">
                  <a:solidFill>
                    <a:srgbClr val="080808"/>
                  </a:solidFill>
                  <a:ea typeface="宋体" panose="02010600030101010101" pitchFamily="2" charset="-122"/>
                </a:rPr>
                <a:t>＝</a:t>
              </a:r>
              <a:r>
                <a:rPr lang="en-US" altLang="zh-CN" sz="2000">
                  <a:solidFill>
                    <a:srgbClr val="080808"/>
                  </a:solidFill>
                  <a:ea typeface="宋体" panose="02010600030101010101" pitchFamily="2" charset="-122"/>
                </a:rPr>
                <a:t>7</a:t>
              </a:r>
              <a:r>
                <a:rPr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12331" name="Rectangle 28">
              <a:extLst>
                <a:ext uri="{FF2B5EF4-FFF2-40B4-BE49-F238E27FC236}">
                  <a16:creationId xmlns:a16="http://schemas.microsoft.com/office/drawing/2014/main" id="{66CC1990-16A0-8CC3-D744-40A22969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864"/>
              <a:ext cx="129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双原子气体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000" i="1">
                  <a:solidFill>
                    <a:srgbClr val="080808"/>
                  </a:solidFill>
                  <a:ea typeface="宋体" panose="02010600030101010101" pitchFamily="2" charset="-122"/>
                </a:rPr>
                <a:t>i</a:t>
              </a:r>
              <a:r>
                <a:rPr lang="zh-CN" altLang="en-US" sz="2000">
                  <a:solidFill>
                    <a:srgbClr val="080808"/>
                  </a:solidFill>
                  <a:ea typeface="宋体" panose="02010600030101010101" pitchFamily="2" charset="-122"/>
                </a:rPr>
                <a:t>＝</a:t>
              </a:r>
              <a:r>
                <a:rPr lang="en-US" altLang="zh-CN" sz="2000">
                  <a:solidFill>
                    <a:srgbClr val="080808"/>
                  </a:solidFill>
                  <a:ea typeface="宋体" panose="02010600030101010101" pitchFamily="2" charset="-122"/>
                </a:rPr>
                <a:t>5</a:t>
              </a:r>
              <a:r>
                <a:rPr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12332" name="Rectangle 29">
              <a:extLst>
                <a:ext uri="{FF2B5EF4-FFF2-40B4-BE49-F238E27FC236}">
                  <a16:creationId xmlns:a16="http://schemas.microsoft.com/office/drawing/2014/main" id="{C4EA8E19-4169-01C1-D790-08528D646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864"/>
              <a:ext cx="129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单原子气体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000" i="1">
                  <a:solidFill>
                    <a:srgbClr val="080808"/>
                  </a:solidFill>
                  <a:ea typeface="宋体" panose="02010600030101010101" pitchFamily="2" charset="-122"/>
                </a:rPr>
                <a:t>i</a:t>
              </a:r>
              <a:r>
                <a:rPr lang="zh-CN" altLang="en-US" sz="2000">
                  <a:solidFill>
                    <a:srgbClr val="080808"/>
                  </a:solidFill>
                  <a:ea typeface="宋体" panose="02010600030101010101" pitchFamily="2" charset="-122"/>
                </a:rPr>
                <a:t>＝</a:t>
              </a:r>
              <a:r>
                <a:rPr lang="en-US" altLang="zh-CN" sz="2000">
                  <a:solidFill>
                    <a:srgbClr val="080808"/>
                  </a:solidFill>
                  <a:ea typeface="宋体" panose="02010600030101010101" pitchFamily="2" charset="-122"/>
                </a:rPr>
                <a:t>3</a:t>
              </a:r>
              <a:r>
                <a:rPr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12333" name="Rectangle 30">
              <a:extLst>
                <a:ext uri="{FF2B5EF4-FFF2-40B4-BE49-F238E27FC236}">
                  <a16:creationId xmlns:a16="http://schemas.microsoft.com/office/drawing/2014/main" id="{40B0ECB6-A460-7EDD-7F44-9A48D7EE8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64"/>
              <a:ext cx="15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en-US" sz="2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293" name="Rectangle 31">
              <a:extLst>
                <a:ext uri="{FF2B5EF4-FFF2-40B4-BE49-F238E27FC236}">
                  <a16:creationId xmlns:a16="http://schemas.microsoft.com/office/drawing/2014/main" id="{76C3EBBA-3237-C2B6-92A0-9E0BFA2AFD9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60" y="880"/>
            <a:ext cx="3840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0" imgH="0" progId="Equation.DSMT4">
                    <p:embed/>
                  </p:oleObj>
                </mc:Choice>
                <mc:Fallback>
                  <p:oleObj name="Equation" r:id="rId4" imgW="0" imgH="0" progId="Equation.DSMT4">
                    <p:embed/>
                    <p:pic>
                      <p:nvPicPr>
                        <p:cNvPr id="0" name="Rectangle 3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80"/>
                          <a:ext cx="3840" cy="2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32">
              <a:extLst>
                <a:ext uri="{FF2B5EF4-FFF2-40B4-BE49-F238E27FC236}">
                  <a16:creationId xmlns:a16="http://schemas.microsoft.com/office/drawing/2014/main" id="{60DB8535-F71C-2B65-BAAD-796EB0EB0D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592"/>
            <a:ext cx="122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01440" imgH="241200" progId="Equation.DSMT4">
                    <p:embed/>
                  </p:oleObj>
                </mc:Choice>
                <mc:Fallback>
                  <p:oleObj name="Equation" r:id="rId5" imgW="901440" imgH="2412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592"/>
                          <a:ext cx="122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33">
              <a:extLst>
                <a:ext uri="{FF2B5EF4-FFF2-40B4-BE49-F238E27FC236}">
                  <a16:creationId xmlns:a16="http://schemas.microsoft.com/office/drawing/2014/main" id="{A3220945-15E3-C183-585B-627527F7C6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1584"/>
            <a:ext cx="146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79280" imgH="241200" progId="Equation.DSMT4">
                    <p:embed/>
                  </p:oleObj>
                </mc:Choice>
                <mc:Fallback>
                  <p:oleObj name="Equation" r:id="rId7" imgW="1079280" imgH="241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584"/>
                          <a:ext cx="146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34">
              <a:extLst>
                <a:ext uri="{FF2B5EF4-FFF2-40B4-BE49-F238E27FC236}">
                  <a16:creationId xmlns:a16="http://schemas.microsoft.com/office/drawing/2014/main" id="{672B8F3A-6B6A-0B6E-8356-3EDFCB6A7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2160"/>
            <a:ext cx="145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66680" imgH="241200" progId="Equation.DSMT4">
                    <p:embed/>
                  </p:oleObj>
                </mc:Choice>
                <mc:Fallback>
                  <p:oleObj name="Equation" r:id="rId9" imgW="1066680" imgH="241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160"/>
                          <a:ext cx="145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35">
              <a:extLst>
                <a:ext uri="{FF2B5EF4-FFF2-40B4-BE49-F238E27FC236}">
                  <a16:creationId xmlns:a16="http://schemas.microsoft.com/office/drawing/2014/main" id="{8CADC857-33F1-3BEA-5876-A43F9DC241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536"/>
            <a:ext cx="32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66400" imgH="393480" progId="Equation.DSMT4">
                    <p:embed/>
                  </p:oleObj>
                </mc:Choice>
                <mc:Fallback>
                  <p:oleObj name="Equation" r:id="rId11" imgW="266400" imgH="3934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536"/>
                          <a:ext cx="32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36">
              <a:extLst>
                <a:ext uri="{FF2B5EF4-FFF2-40B4-BE49-F238E27FC236}">
                  <a16:creationId xmlns:a16="http://schemas.microsoft.com/office/drawing/2014/main" id="{5D587354-D208-66EF-6D9F-83F183FC6C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112"/>
            <a:ext cx="32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6400" imgH="393480" progId="Equation.DSMT4">
                    <p:embed/>
                  </p:oleObj>
                </mc:Choice>
                <mc:Fallback>
                  <p:oleObj name="Equation" r:id="rId13" imgW="266400" imgH="39348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112"/>
                          <a:ext cx="32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37">
              <a:extLst>
                <a:ext uri="{FF2B5EF4-FFF2-40B4-BE49-F238E27FC236}">
                  <a16:creationId xmlns:a16="http://schemas.microsoft.com/office/drawing/2014/main" id="{131C3C0A-C3A2-1F21-B8FC-470FB6A29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112"/>
            <a:ext cx="32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393480" progId="Equation.DSMT4">
                    <p:embed/>
                  </p:oleObj>
                </mc:Choice>
                <mc:Fallback>
                  <p:oleObj name="Equation" r:id="rId14" imgW="266400" imgH="3934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112"/>
                          <a:ext cx="32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38">
              <a:extLst>
                <a:ext uri="{FF2B5EF4-FFF2-40B4-BE49-F238E27FC236}">
                  <a16:creationId xmlns:a16="http://schemas.microsoft.com/office/drawing/2014/main" id="{653D817F-7F5C-4F41-A951-FB6661CEA6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536"/>
            <a:ext cx="32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393480" progId="Equation.DSMT4">
                    <p:embed/>
                  </p:oleObj>
                </mc:Choice>
                <mc:Fallback>
                  <p:oleObj name="Equation" r:id="rId14" imgW="266400" imgH="3934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536"/>
                          <a:ext cx="32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39">
              <a:extLst>
                <a:ext uri="{FF2B5EF4-FFF2-40B4-BE49-F238E27FC236}">
                  <a16:creationId xmlns:a16="http://schemas.microsoft.com/office/drawing/2014/main" id="{6C2544ED-194A-B7D4-30D5-6A7A596E7B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112"/>
            <a:ext cx="32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66400" imgH="393480" progId="Equation.DSMT4">
                    <p:embed/>
                  </p:oleObj>
                </mc:Choice>
                <mc:Fallback>
                  <p:oleObj name="Equation" r:id="rId16" imgW="266400" imgH="393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12"/>
                          <a:ext cx="32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2" name="Rectangle 40">
            <a:extLst>
              <a:ext uri="{FF2B5EF4-FFF2-40B4-BE49-F238E27FC236}">
                <a16:creationId xmlns:a16="http://schemas.microsoft.com/office/drawing/2014/main" id="{06A1752A-2B10-306F-E2EC-33FBCFCE4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0500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理想气体定值摩热容和比热容比［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R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＝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8.3145  J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／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(mol.K)]</a:t>
            </a:r>
          </a:p>
        </p:txBody>
      </p:sp>
      <p:sp>
        <p:nvSpPr>
          <p:cNvPr id="35882" name="Rectangle 42">
            <a:extLst>
              <a:ext uri="{FF2B5EF4-FFF2-40B4-BE49-F238E27FC236}">
                <a16:creationId xmlns:a16="http://schemas.microsoft.com/office/drawing/2014/main" id="{B0CE870F-79D7-FD6A-A2F1-0F40A1C16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3783013"/>
            <a:ext cx="248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比热容的算术平均值</a:t>
            </a:r>
          </a:p>
        </p:txBody>
      </p:sp>
      <p:graphicFrame>
        <p:nvGraphicFramePr>
          <p:cNvPr id="35920" name="Object 80">
            <a:extLst>
              <a:ext uri="{FF2B5EF4-FFF2-40B4-BE49-F238E27FC236}">
                <a16:creationId xmlns:a16="http://schemas.microsoft.com/office/drawing/2014/main" id="{213FB9FC-BF70-A8EC-DDF9-69713EC13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825" y="4251325"/>
          <a:ext cx="20399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68200" imgH="393480" progId="Equation.DSMT4">
                  <p:embed/>
                </p:oleObj>
              </mc:Choice>
              <mc:Fallback>
                <p:oleObj name="Equation" r:id="rId18" imgW="1168200" imgH="39348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251325"/>
                        <a:ext cx="2039938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19" name="Object 79">
            <a:extLst>
              <a:ext uri="{FF2B5EF4-FFF2-40B4-BE49-F238E27FC236}">
                <a16:creationId xmlns:a16="http://schemas.microsoft.com/office/drawing/2014/main" id="{85ECBE9F-F639-8625-8364-F5FB75B3C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4229100"/>
          <a:ext cx="20510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17440" imgH="393480" progId="Equation.DSMT4">
                  <p:embed/>
                </p:oleObj>
              </mc:Choice>
              <mc:Fallback>
                <p:oleObj name="Equation" r:id="rId20" imgW="1117440" imgH="39348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229100"/>
                        <a:ext cx="205105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4" name="Rectangle 81">
            <a:extLst>
              <a:ext uri="{FF2B5EF4-FFF2-40B4-BE49-F238E27FC236}">
                <a16:creationId xmlns:a16="http://schemas.microsoft.com/office/drawing/2014/main" id="{A2E555B1-804E-BBE9-671F-F134C962E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5" name="Rectangle 82">
            <a:extLst>
              <a:ext uri="{FF2B5EF4-FFF2-40B4-BE49-F238E27FC236}">
                <a16:creationId xmlns:a16="http://schemas.microsoft.com/office/drawing/2014/main" id="{52CE5966-67D6-8CE5-AF39-9DED1259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1100"/>
            <a:ext cx="279400" cy="244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000">
                <a:ea typeface="宋体" panose="02010600030101010101" pitchFamily="2" charset="-122"/>
              </a:rPr>
              <a:t>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7D3881-87E5-19DE-7E2B-650650106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EB60EEF-CD7E-4F5F-97A7-732F5BA328C5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B18D3514-EA8C-54D1-C1F3-0041F4209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2400">
                <a:solidFill>
                  <a:srgbClr val="FF0000"/>
                </a:solidFill>
              </a:rPr>
              <a:t>3.2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</a:rPr>
              <a:t>理想气体的状态方程  </a:t>
            </a:r>
            <a:r>
              <a:rPr lang="en-US" altLang="zh-CN" sz="2400" i="1">
                <a:solidFill>
                  <a:srgbClr val="FF0000"/>
                </a:solidFill>
              </a:rPr>
              <a:t>f 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en-US" altLang="zh-CN" sz="2400" i="1">
                <a:solidFill>
                  <a:srgbClr val="FF0000"/>
                </a:solidFill>
              </a:rPr>
              <a:t>p,v,T</a:t>
            </a:r>
            <a:r>
              <a:rPr lang="en-US" altLang="zh-CN" sz="2400">
                <a:solidFill>
                  <a:srgbClr val="FF0000"/>
                </a:solidFill>
              </a:rPr>
              <a:t>)=0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D250F92C-D576-3332-3B6F-E8AFF85C832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42900"/>
            <a:ext cx="6959600" cy="779463"/>
            <a:chOff x="576" y="672"/>
            <a:chExt cx="4384" cy="491"/>
          </a:xfrm>
        </p:grpSpPr>
        <p:sp>
          <p:nvSpPr>
            <p:cNvPr id="2064" name="Text Box 6">
              <a:extLst>
                <a:ext uri="{FF2B5EF4-FFF2-40B4-BE49-F238E27FC236}">
                  <a16:creationId xmlns:a16="http://schemas.microsoft.com/office/drawing/2014/main" id="{81B523B9-9A21-D982-696E-31F0DD050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801"/>
              <a:ext cx="18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010307"/>
                  </a:solidFill>
                  <a:cs typeface="Times New Roman" panose="02020603050405020304" pitchFamily="18" charset="0"/>
                </a:rPr>
                <a:t>根据理想气体宏观定义</a:t>
              </a:r>
              <a:r>
                <a:rPr kumimoji="1" lang="en-US" altLang="zh-CN" sz="2000">
                  <a:solidFill>
                    <a:srgbClr val="010307"/>
                  </a:solidFill>
                  <a:cs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2053" name="Object 7">
              <a:extLst>
                <a:ext uri="{FF2B5EF4-FFF2-40B4-BE49-F238E27FC236}">
                  <a16:creationId xmlns:a16="http://schemas.microsoft.com/office/drawing/2014/main" id="{E90831EA-3A9A-0062-1B9D-D268874F54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672"/>
            <a:ext cx="857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800" imgH="393480" progId="Equation.DSMT4">
                    <p:embed/>
                  </p:oleObj>
                </mc:Choice>
                <mc:Fallback>
                  <p:oleObj name="Equation" r:id="rId2" imgW="685800" imgH="393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672"/>
                          <a:ext cx="857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Rectangle 8">
              <a:extLst>
                <a:ext uri="{FF2B5EF4-FFF2-40B4-BE49-F238E27FC236}">
                  <a16:creationId xmlns:a16="http://schemas.microsoft.com/office/drawing/2014/main" id="{EE0AD275-7346-E711-1245-5CC64FF8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88"/>
              <a:ext cx="9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010307"/>
                  </a:solidFill>
                  <a:cs typeface="Times New Roman" panose="02020603050405020304" pitchFamily="18" charset="0"/>
                </a:rPr>
                <a:t>令常数为</a:t>
              </a:r>
              <a:r>
                <a:rPr kumimoji="1" lang="en-US" altLang="zh-CN" sz="2000" i="1">
                  <a:solidFill>
                    <a:srgbClr val="010307"/>
                  </a:solidFill>
                  <a:cs typeface="Times New Roman" panose="02020603050405020304" pitchFamily="18" charset="0"/>
                </a:rPr>
                <a:t>R</a:t>
              </a:r>
              <a:r>
                <a:rPr kumimoji="1" lang="en-US" altLang="zh-CN" sz="2000" baseline="-25000">
                  <a:solidFill>
                    <a:srgbClr val="010307"/>
                  </a:solidFill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6154" name="Rectangle 10">
            <a:extLst>
              <a:ext uri="{FF2B5EF4-FFF2-40B4-BE49-F238E27FC236}">
                <a16:creationId xmlns:a16="http://schemas.microsoft.com/office/drawing/2014/main" id="{958CBACC-F9E6-DD3B-12C7-81CC53D1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1563688"/>
            <a:ext cx="555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10307"/>
                </a:solidFill>
              </a:rPr>
              <a:t>单位：</a:t>
            </a:r>
            <a:r>
              <a:rPr kumimoji="1" lang="en-US" altLang="zh-CN" sz="2000" i="1">
                <a:solidFill>
                  <a:srgbClr val="010307"/>
                </a:solidFill>
              </a:rPr>
              <a:t>p</a:t>
            </a:r>
            <a:r>
              <a:rPr kumimoji="1" lang="zh-CN" altLang="en-US" sz="2000">
                <a:solidFill>
                  <a:srgbClr val="010307"/>
                </a:solidFill>
              </a:rPr>
              <a:t>－</a:t>
            </a:r>
            <a:r>
              <a:rPr kumimoji="1" lang="en-US" altLang="zh-CN" sz="2000">
                <a:solidFill>
                  <a:srgbClr val="010307"/>
                </a:solidFill>
              </a:rPr>
              <a:t>Pa</a:t>
            </a:r>
            <a:r>
              <a:rPr kumimoji="1" lang="zh-CN" altLang="en-US" sz="2000">
                <a:solidFill>
                  <a:srgbClr val="010307"/>
                </a:solidFill>
              </a:rPr>
              <a:t>； </a:t>
            </a:r>
            <a:r>
              <a:rPr kumimoji="1" lang="en-US" altLang="zh-CN" sz="2000" i="1">
                <a:solidFill>
                  <a:srgbClr val="010307"/>
                </a:solidFill>
              </a:rPr>
              <a:t>v</a:t>
            </a:r>
            <a:r>
              <a:rPr kumimoji="1" lang="zh-CN" altLang="en-US" sz="2000">
                <a:solidFill>
                  <a:srgbClr val="010307"/>
                </a:solidFill>
              </a:rPr>
              <a:t>－</a:t>
            </a:r>
            <a:r>
              <a:rPr kumimoji="1" lang="en-US" altLang="zh-CN" sz="2000">
                <a:solidFill>
                  <a:srgbClr val="010307"/>
                </a:solidFill>
              </a:rPr>
              <a:t>m</a:t>
            </a:r>
            <a:r>
              <a:rPr kumimoji="1" lang="en-US" altLang="zh-CN" sz="2000" baseline="30000">
                <a:solidFill>
                  <a:srgbClr val="010307"/>
                </a:solidFill>
              </a:rPr>
              <a:t>3</a:t>
            </a:r>
            <a:r>
              <a:rPr kumimoji="1" lang="en-US" altLang="zh-CN" sz="2000">
                <a:solidFill>
                  <a:srgbClr val="010307"/>
                </a:solidFill>
              </a:rPr>
              <a:t>/kg;   </a:t>
            </a:r>
            <a:r>
              <a:rPr kumimoji="1" lang="en-US" altLang="zh-CN" sz="2000" i="1">
                <a:solidFill>
                  <a:srgbClr val="010307"/>
                </a:solidFill>
              </a:rPr>
              <a:t>T</a:t>
            </a:r>
            <a:r>
              <a:rPr kumimoji="1" lang="zh-CN" altLang="en-US" sz="2000">
                <a:solidFill>
                  <a:srgbClr val="010307"/>
                </a:solidFill>
              </a:rPr>
              <a:t>－</a:t>
            </a:r>
            <a:r>
              <a:rPr kumimoji="1" lang="en-US" altLang="zh-CN" sz="2000">
                <a:solidFill>
                  <a:srgbClr val="010307"/>
                </a:solidFill>
              </a:rPr>
              <a:t>K;    </a:t>
            </a:r>
            <a:r>
              <a:rPr kumimoji="1" lang="en-US" altLang="zh-CN" sz="2000" i="1">
                <a:solidFill>
                  <a:srgbClr val="010307"/>
                </a:solidFill>
              </a:rPr>
              <a:t>R</a:t>
            </a:r>
            <a:r>
              <a:rPr kumimoji="1" lang="en-US" altLang="zh-CN" sz="2000" baseline="-25000">
                <a:solidFill>
                  <a:srgbClr val="010307"/>
                </a:solidFill>
              </a:rPr>
              <a:t>g</a:t>
            </a:r>
            <a:r>
              <a:rPr kumimoji="1" lang="zh-CN" altLang="en-US" sz="2000">
                <a:solidFill>
                  <a:srgbClr val="010307"/>
                </a:solidFill>
              </a:rPr>
              <a:t>－</a:t>
            </a:r>
            <a:r>
              <a:rPr kumimoji="1" lang="en-US" altLang="zh-CN" sz="2000">
                <a:solidFill>
                  <a:srgbClr val="010307"/>
                </a:solidFill>
              </a:rPr>
              <a:t>J/(kg.K)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329FD0DD-9A71-2648-4069-9C661CF5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207645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 i="1">
                <a:ea typeface="宋体" panose="02010600030101010101" pitchFamily="2" charset="-122"/>
              </a:rPr>
              <a:t>  </a:t>
            </a:r>
            <a:r>
              <a:rPr kumimoji="1" lang="en-US" altLang="zh-CN" sz="2000" i="1">
                <a:solidFill>
                  <a:srgbClr val="010307"/>
                </a:solidFill>
              </a:rPr>
              <a:t>R</a:t>
            </a:r>
            <a:r>
              <a:rPr kumimoji="1" lang="en-US" altLang="zh-CN" sz="2000" baseline="-25000">
                <a:solidFill>
                  <a:srgbClr val="010307"/>
                </a:solidFill>
              </a:rPr>
              <a:t>g</a:t>
            </a:r>
            <a:r>
              <a:rPr kumimoji="1" lang="zh-CN" altLang="en-US" sz="2000">
                <a:solidFill>
                  <a:srgbClr val="010307"/>
                </a:solidFill>
              </a:rPr>
              <a:t>为气体常数，它与气体的种类有关，常用气体的气体常数请看</a:t>
            </a:r>
            <a:r>
              <a:rPr kumimoji="1" lang="en-US" altLang="zh-CN" sz="2000" i="1">
                <a:solidFill>
                  <a:srgbClr val="010307"/>
                </a:solidFill>
              </a:rPr>
              <a:t>p</a:t>
            </a:r>
            <a:r>
              <a:rPr kumimoji="1" lang="en-US" altLang="zh-CN" sz="2000" baseline="-25000">
                <a:solidFill>
                  <a:srgbClr val="010307"/>
                </a:solidFill>
              </a:rPr>
              <a:t>393</a:t>
            </a:r>
            <a:r>
              <a:rPr kumimoji="1" lang="zh-CN" altLang="en-US" sz="2000">
                <a:solidFill>
                  <a:srgbClr val="010307"/>
                </a:solidFill>
              </a:rPr>
              <a:t>附表</a:t>
            </a:r>
            <a:r>
              <a:rPr kumimoji="1" lang="en-US" altLang="zh-CN" sz="2000">
                <a:solidFill>
                  <a:srgbClr val="010307"/>
                </a:solidFill>
              </a:rPr>
              <a:t>2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5F552714-67DB-E8CA-809B-2E5D165B2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2809875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ea typeface="宋体" panose="02010600030101010101" pitchFamily="2" charset="-122"/>
              </a:rPr>
              <a:t>       </a:t>
            </a:r>
            <a:r>
              <a:rPr kumimoji="1" lang="zh-CN" altLang="en-US" sz="2000">
                <a:solidFill>
                  <a:srgbClr val="010307"/>
                </a:solidFill>
              </a:rPr>
              <a:t>若</a:t>
            </a:r>
            <a:r>
              <a:rPr kumimoji="1" lang="zh-CN" altLang="en-US" sz="2000">
                <a:solidFill>
                  <a:srgbClr val="FF0000"/>
                </a:solidFill>
              </a:rPr>
              <a:t>物质的量</a:t>
            </a:r>
            <a:r>
              <a:rPr kumimoji="1" lang="en-US" altLang="zh-CN" sz="2000" i="1">
                <a:solidFill>
                  <a:srgbClr val="010307"/>
                </a:solidFill>
              </a:rPr>
              <a:t>m</a:t>
            </a:r>
            <a:r>
              <a:rPr kumimoji="1" lang="zh-CN" altLang="en-US" sz="2000">
                <a:solidFill>
                  <a:srgbClr val="010307"/>
                </a:solidFill>
              </a:rPr>
              <a:t>可以</a:t>
            </a:r>
            <a:r>
              <a:rPr kumimoji="1" lang="en-US" altLang="zh-CN" sz="2000">
                <a:solidFill>
                  <a:srgbClr val="010307"/>
                </a:solidFill>
              </a:rPr>
              <a:t>kg</a:t>
            </a:r>
            <a:r>
              <a:rPr kumimoji="1" lang="zh-CN" altLang="en-US" sz="2000">
                <a:solidFill>
                  <a:srgbClr val="010307"/>
                </a:solidFill>
              </a:rPr>
              <a:t>为单位</a:t>
            </a:r>
            <a:r>
              <a:rPr kumimoji="1" lang="zh-CN" altLang="en-US" sz="2000">
                <a:solidFill>
                  <a:srgbClr val="080808"/>
                </a:solidFill>
              </a:rPr>
              <a:t>，</a:t>
            </a:r>
            <a:r>
              <a:rPr kumimoji="1" lang="zh-CN" altLang="en-US" sz="2000">
                <a:solidFill>
                  <a:srgbClr val="FF0000"/>
                </a:solidFill>
              </a:rPr>
              <a:t>物质的量</a:t>
            </a:r>
            <a:r>
              <a:rPr kumimoji="1" lang="en-US" altLang="zh-CN" sz="2000" i="1">
                <a:solidFill>
                  <a:srgbClr val="010307"/>
                </a:solidFill>
              </a:rPr>
              <a:t>n</a:t>
            </a:r>
            <a:r>
              <a:rPr kumimoji="1" lang="zh-CN" altLang="en-US" sz="2000">
                <a:solidFill>
                  <a:srgbClr val="010307"/>
                </a:solidFill>
              </a:rPr>
              <a:t>可以</a:t>
            </a:r>
            <a:r>
              <a:rPr kumimoji="1" lang="en-US" altLang="zh-CN" sz="2000">
                <a:solidFill>
                  <a:srgbClr val="010307"/>
                </a:solidFill>
              </a:rPr>
              <a:t>mol</a:t>
            </a:r>
            <a:r>
              <a:rPr kumimoji="1" lang="zh-CN" altLang="en-US" sz="2000">
                <a:solidFill>
                  <a:srgbClr val="010307"/>
                </a:solidFill>
              </a:rPr>
              <a:t>为单位，用</a:t>
            </a:r>
            <a:r>
              <a:rPr kumimoji="1" lang="en-US" altLang="zh-CN" sz="2000" i="1">
                <a:solidFill>
                  <a:srgbClr val="010307"/>
                </a:solidFill>
              </a:rPr>
              <a:t>M</a:t>
            </a:r>
            <a:r>
              <a:rPr kumimoji="1" lang="zh-CN" altLang="en-US" sz="2000">
                <a:solidFill>
                  <a:srgbClr val="010307"/>
                </a:solidFill>
              </a:rPr>
              <a:t>表示物质的摩尔质量，则</a:t>
            </a:r>
          </a:p>
        </p:txBody>
      </p:sp>
      <p:graphicFrame>
        <p:nvGraphicFramePr>
          <p:cNvPr id="6157" name="Object 13">
            <a:extLst>
              <a:ext uri="{FF2B5EF4-FFF2-40B4-BE49-F238E27FC236}">
                <a16:creationId xmlns:a16="http://schemas.microsoft.com/office/drawing/2014/main" id="{918C1833-D72D-0BF8-17A9-BBDF14909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3609975"/>
          <a:ext cx="11874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393480" progId="Equation.DSMT4">
                  <p:embed/>
                </p:oleObj>
              </mc:Choice>
              <mc:Fallback>
                <p:oleObj name="Equation" r:id="rId4" imgW="55872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609975"/>
                        <a:ext cx="11874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>
            <a:extLst>
              <a:ext uri="{FF2B5EF4-FFF2-40B4-BE49-F238E27FC236}">
                <a16:creationId xmlns:a16="http://schemas.microsoft.com/office/drawing/2014/main" id="{8D613134-DF72-AA13-17BC-91EB5BBE5F54}"/>
              </a:ext>
            </a:extLst>
          </p:cNvPr>
          <p:cNvGrpSpPr>
            <a:grpSpLocks/>
          </p:cNvGrpSpPr>
          <p:nvPr/>
        </p:nvGrpSpPr>
        <p:grpSpPr bwMode="auto">
          <a:xfrm>
            <a:off x="2790825" y="3914775"/>
            <a:ext cx="5130800" cy="485775"/>
            <a:chOff x="1758" y="2466"/>
            <a:chExt cx="3232" cy="306"/>
          </a:xfrm>
        </p:grpSpPr>
        <p:sp>
          <p:nvSpPr>
            <p:cNvPr id="2063" name="Rectangle 14">
              <a:extLst>
                <a:ext uri="{FF2B5EF4-FFF2-40B4-BE49-F238E27FC236}">
                  <a16:creationId xmlns:a16="http://schemas.microsoft.com/office/drawing/2014/main" id="{8B97E326-CFE9-B64D-FC59-E27FF3F5B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2485"/>
              <a:ext cx="19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010307"/>
                  </a:solidFill>
                </a:rPr>
                <a:t>1mol</a:t>
              </a:r>
              <a:r>
                <a:rPr kumimoji="1" lang="zh-CN" altLang="en-US" sz="2000">
                  <a:solidFill>
                    <a:srgbClr val="010307"/>
                  </a:solidFill>
                </a:rPr>
                <a:t>气体的体积以</a:t>
              </a:r>
              <a:r>
                <a:rPr kumimoji="1" lang="en-US" altLang="zh-CN" sz="2000" i="1">
                  <a:solidFill>
                    <a:srgbClr val="010307"/>
                  </a:solidFill>
                </a:rPr>
                <a:t>V</a:t>
              </a:r>
              <a:r>
                <a:rPr kumimoji="1" lang="en-US" altLang="zh-CN" sz="2000" baseline="-25000">
                  <a:solidFill>
                    <a:srgbClr val="010307"/>
                  </a:solidFill>
                </a:rPr>
                <a:t>m</a:t>
              </a:r>
              <a:r>
                <a:rPr kumimoji="1" lang="zh-CN" altLang="en-US" sz="2000">
                  <a:solidFill>
                    <a:srgbClr val="010307"/>
                  </a:solidFill>
                </a:rPr>
                <a:t>表，</a:t>
              </a:r>
            </a:p>
          </p:txBody>
        </p:sp>
        <p:graphicFrame>
          <p:nvGraphicFramePr>
            <p:cNvPr id="2052" name="Object 15">
              <a:extLst>
                <a:ext uri="{FF2B5EF4-FFF2-40B4-BE49-F238E27FC236}">
                  <a16:creationId xmlns:a16="http://schemas.microsoft.com/office/drawing/2014/main" id="{19574D0E-A6DE-C044-78CF-BB04BA39D5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5" y="2466"/>
            <a:ext cx="97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85800" imgH="215640" progId="Equation.DSMT4">
                    <p:embed/>
                  </p:oleObj>
                </mc:Choice>
                <mc:Fallback>
                  <p:oleObj name="Equation" r:id="rId6" imgW="685800" imgH="2156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2466"/>
                          <a:ext cx="975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A7C05E10-0468-67B8-36E7-A6698BF1B6EA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009650"/>
            <a:ext cx="1939925" cy="525463"/>
            <a:chOff x="834" y="636"/>
            <a:chExt cx="1222" cy="331"/>
          </a:xfrm>
        </p:grpSpPr>
        <p:graphicFrame>
          <p:nvGraphicFramePr>
            <p:cNvPr id="2051" name="Object 9">
              <a:extLst>
                <a:ext uri="{FF2B5EF4-FFF2-40B4-BE49-F238E27FC236}">
                  <a16:creationId xmlns:a16="http://schemas.microsoft.com/office/drawing/2014/main" id="{F40E63B7-8BE5-F969-EB97-6869D7D4C9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4" y="636"/>
            <a:ext cx="122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88840" imgH="241200" progId="Equation.DSMT4">
                    <p:embed/>
                  </p:oleObj>
                </mc:Choice>
                <mc:Fallback>
                  <p:oleObj name="Equation" r:id="rId8" imgW="888840" imgH="241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" y="636"/>
                          <a:ext cx="122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Rectangle 16">
              <a:extLst>
                <a:ext uri="{FF2B5EF4-FFF2-40B4-BE49-F238E27FC236}">
                  <a16:creationId xmlns:a16="http://schemas.microsoft.com/office/drawing/2014/main" id="{F8F66816-4C49-6A57-EF9E-5457F194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648"/>
              <a:ext cx="942" cy="318"/>
            </a:xfrm>
            <a:prstGeom prst="rect">
              <a:avLst/>
            </a:prstGeom>
            <a:noFill/>
            <a:ln w="9525" algn="ctr">
              <a:solidFill>
                <a:srgbClr val="FF3300"/>
              </a:solidFill>
              <a:miter lim="800000"/>
              <a:headEnd/>
              <a:tailEnd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  <p:bldP spid="6155" grpId="0"/>
      <p:bldP spid="6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4">
            <a:extLst>
              <a:ext uri="{FF2B5EF4-FFF2-40B4-BE49-F238E27FC236}">
                <a16:creationId xmlns:a16="http://schemas.microsoft.com/office/drawing/2014/main" id="{395A285B-24B4-4A2E-18D9-4913E767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23825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 sz="2000">
                <a:solidFill>
                  <a:srgbClr val="010307"/>
                </a:solidFill>
              </a:rPr>
              <a:t>对状态方程式两边同乘以</a:t>
            </a:r>
            <a:r>
              <a:rPr lang="en-US" altLang="zh-CN" sz="2000" i="1">
                <a:solidFill>
                  <a:srgbClr val="010307"/>
                </a:solidFill>
              </a:rPr>
              <a:t>M</a:t>
            </a:r>
            <a:r>
              <a:rPr lang="zh-CN" altLang="en-US" sz="2000">
                <a:solidFill>
                  <a:srgbClr val="010307"/>
                </a:solidFill>
              </a:rPr>
              <a:t>得</a:t>
            </a: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8D94DF89-AD31-699B-79D5-094AEA2AB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938" y="3067050"/>
          <a:ext cx="84597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06760" imgH="457200" progId="Equation.DSMT4">
                  <p:embed/>
                </p:oleObj>
              </mc:Choice>
              <mc:Fallback>
                <p:oleObj name="Equation" r:id="rId2" imgW="4406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067050"/>
                        <a:ext cx="84597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9">
            <a:extLst>
              <a:ext uri="{FF2B5EF4-FFF2-40B4-BE49-F238E27FC236}">
                <a16:creationId xmlns:a16="http://schemas.microsoft.com/office/drawing/2014/main" id="{37F06FE5-F14F-735E-5F04-1DEBB63F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2143125"/>
            <a:ext cx="8172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ea typeface="宋体" panose="02010600030101010101" pitchFamily="2" charset="-122"/>
              </a:rPr>
              <a:t>        </a:t>
            </a:r>
            <a:r>
              <a:rPr kumimoji="1" lang="zh-CN" altLang="en-US" sz="2000">
                <a:solidFill>
                  <a:srgbClr val="010307"/>
                </a:solidFill>
              </a:rPr>
              <a:t>所以</a:t>
            </a:r>
            <a:r>
              <a:rPr kumimoji="1" lang="en-US" altLang="zh-CN" sz="2000" i="1">
                <a:solidFill>
                  <a:srgbClr val="010307"/>
                </a:solidFill>
              </a:rPr>
              <a:t>MR</a:t>
            </a:r>
            <a:r>
              <a:rPr kumimoji="1" lang="en-US" altLang="zh-CN" sz="2000" baseline="-25000">
                <a:solidFill>
                  <a:srgbClr val="010307"/>
                </a:solidFill>
              </a:rPr>
              <a:t>g</a:t>
            </a:r>
            <a:r>
              <a:rPr kumimoji="1" lang="zh-CN" altLang="en-US" sz="2000">
                <a:solidFill>
                  <a:srgbClr val="010307"/>
                </a:solidFill>
              </a:rPr>
              <a:t>与物质的种类无关（也与状态无关）。令</a:t>
            </a:r>
            <a:r>
              <a:rPr kumimoji="1" lang="en-US" altLang="zh-CN" sz="2000" i="1">
                <a:solidFill>
                  <a:srgbClr val="010307"/>
                </a:solidFill>
              </a:rPr>
              <a:t>R</a:t>
            </a:r>
            <a:r>
              <a:rPr kumimoji="1" lang="zh-CN" altLang="en-US" sz="2000">
                <a:solidFill>
                  <a:srgbClr val="010307"/>
                </a:solidFill>
              </a:rPr>
              <a:t>＝ </a:t>
            </a:r>
            <a:r>
              <a:rPr kumimoji="1" lang="en-US" altLang="zh-CN" sz="2000" i="1">
                <a:solidFill>
                  <a:srgbClr val="010307"/>
                </a:solidFill>
              </a:rPr>
              <a:t>MR</a:t>
            </a:r>
            <a:r>
              <a:rPr kumimoji="1" lang="en-US" altLang="zh-CN" sz="2000" baseline="-25000">
                <a:solidFill>
                  <a:srgbClr val="010307"/>
                </a:solidFill>
              </a:rPr>
              <a:t>g </a:t>
            </a:r>
            <a:r>
              <a:rPr kumimoji="1" lang="zh-CN" altLang="en-US" sz="2000" baseline="-25000">
                <a:solidFill>
                  <a:srgbClr val="010307"/>
                </a:solidFill>
              </a:rPr>
              <a:t>，</a:t>
            </a:r>
          </a:p>
          <a:p>
            <a:pPr algn="l" eaLnBrk="1" hangingPunct="1"/>
            <a:r>
              <a:rPr kumimoji="1" lang="zh-CN" altLang="en-US" sz="2000" baseline="-25000">
                <a:solidFill>
                  <a:srgbClr val="010307"/>
                </a:solidFill>
              </a:rPr>
              <a:t> </a:t>
            </a:r>
            <a:r>
              <a:rPr kumimoji="1" lang="en-US" altLang="zh-CN" sz="2000" i="1">
                <a:solidFill>
                  <a:srgbClr val="010307"/>
                </a:solidFill>
              </a:rPr>
              <a:t>R  </a:t>
            </a:r>
            <a:r>
              <a:rPr kumimoji="1" lang="zh-CN" altLang="en-US" sz="2000">
                <a:solidFill>
                  <a:srgbClr val="010307"/>
                </a:solidFill>
              </a:rPr>
              <a:t>称为摩尔气体常数。取标准状态参数得</a:t>
            </a:r>
          </a:p>
        </p:txBody>
      </p:sp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F3921326-428C-8F98-F7E3-9992DB110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542925"/>
          <a:ext cx="44275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241200" progId="Equation.DSMT4">
                  <p:embed/>
                </p:oleObj>
              </mc:Choice>
              <mc:Fallback>
                <p:oleObj name="Equation" r:id="rId4" imgW="200628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542925"/>
                        <a:ext cx="44275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>
            <a:extLst>
              <a:ext uri="{FF2B5EF4-FFF2-40B4-BE49-F238E27FC236}">
                <a16:creationId xmlns:a16="http://schemas.microsoft.com/office/drawing/2014/main" id="{B64827B0-49DA-91CC-A0C9-770609C3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104900"/>
            <a:ext cx="775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10307"/>
                </a:solidFill>
              </a:rPr>
              <a:t>由于</a:t>
            </a:r>
            <a:r>
              <a:rPr kumimoji="1" lang="en-US" altLang="zh-CN" sz="2000">
                <a:solidFill>
                  <a:srgbClr val="010307"/>
                </a:solidFill>
              </a:rPr>
              <a:t>1</a:t>
            </a:r>
            <a:r>
              <a:rPr kumimoji="1" lang="zh-CN" altLang="en-US" sz="2000">
                <a:solidFill>
                  <a:srgbClr val="010307"/>
                </a:solidFill>
              </a:rPr>
              <a:t>摩尔的任何气体在压力 </a:t>
            </a:r>
            <a:r>
              <a:rPr kumimoji="1" lang="en-US" altLang="zh-CN" sz="2000" i="1">
                <a:solidFill>
                  <a:srgbClr val="010307"/>
                </a:solidFill>
              </a:rPr>
              <a:t>p </a:t>
            </a:r>
            <a:r>
              <a:rPr kumimoji="1" lang="en-US" altLang="zh-CN" sz="2000">
                <a:solidFill>
                  <a:srgbClr val="010307"/>
                </a:solidFill>
              </a:rPr>
              <a:t>,</a:t>
            </a:r>
            <a:r>
              <a:rPr kumimoji="1" lang="zh-CN" altLang="en-US" sz="2000">
                <a:solidFill>
                  <a:srgbClr val="010307"/>
                </a:solidFill>
              </a:rPr>
              <a:t>温度 </a:t>
            </a:r>
            <a:r>
              <a:rPr kumimoji="1" lang="en-US" altLang="zh-CN" sz="2000" i="1">
                <a:solidFill>
                  <a:srgbClr val="010307"/>
                </a:solidFill>
              </a:rPr>
              <a:t>T </a:t>
            </a:r>
            <a:r>
              <a:rPr kumimoji="1" lang="zh-CN" altLang="en-US" sz="2000">
                <a:solidFill>
                  <a:srgbClr val="010307"/>
                </a:solidFill>
              </a:rPr>
              <a:t>的状态下的摩尔体积相等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1536253A-85F2-11FD-97B7-E11387DBD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1543050"/>
          <a:ext cx="2733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228600" progId="Equation.DSMT4">
                  <p:embed/>
                </p:oleObj>
              </mc:Choice>
              <mc:Fallback>
                <p:oleObj name="Equation" r:id="rId6" imgW="13078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543050"/>
                        <a:ext cx="2733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E0455444-4921-9C73-05D2-833750D422C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76700"/>
            <a:ext cx="5495925" cy="895350"/>
            <a:chOff x="612" y="2568"/>
            <a:chExt cx="3462" cy="564"/>
          </a:xfrm>
        </p:grpSpPr>
        <p:graphicFrame>
          <p:nvGraphicFramePr>
            <p:cNvPr id="3077" name="Object 7">
              <a:extLst>
                <a:ext uri="{FF2B5EF4-FFF2-40B4-BE49-F238E27FC236}">
                  <a16:creationId xmlns:a16="http://schemas.microsoft.com/office/drawing/2014/main" id="{DAB8CD0E-E91E-C361-E443-2277DEEC10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5" y="2580"/>
            <a:ext cx="73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83920" imgH="393480" progId="Equation.DSMT4">
                    <p:embed/>
                  </p:oleObj>
                </mc:Choice>
                <mc:Fallback>
                  <p:oleObj name="Equation" r:id="rId8" imgW="583920" imgH="393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2580"/>
                          <a:ext cx="730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" name="Rectangle 8">
              <a:extLst>
                <a:ext uri="{FF2B5EF4-FFF2-40B4-BE49-F238E27FC236}">
                  <a16:creationId xmlns:a16="http://schemas.microsoft.com/office/drawing/2014/main" id="{F9307A09-4DDC-BF8D-7D20-0CBFCB53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33"/>
              <a:ext cx="15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010307"/>
                  </a:solidFill>
                </a:rPr>
                <a:t>各种气体的气体常数</a:t>
              </a:r>
            </a:p>
          </p:txBody>
        </p:sp>
        <p:sp>
          <p:nvSpPr>
            <p:cNvPr id="3083" name="Rectangle 13">
              <a:extLst>
                <a:ext uri="{FF2B5EF4-FFF2-40B4-BE49-F238E27FC236}">
                  <a16:creationId xmlns:a16="http://schemas.microsoft.com/office/drawing/2014/main" id="{B9F473CB-62C5-5580-6B06-4845327B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2568"/>
              <a:ext cx="912" cy="564"/>
            </a:xfrm>
            <a:prstGeom prst="rect">
              <a:avLst/>
            </a:prstGeom>
            <a:noFill/>
            <a:ln w="12700" algn="ctr">
              <a:solidFill>
                <a:srgbClr val="FF3300"/>
              </a:solidFill>
              <a:miter lim="800000"/>
              <a:headEnd/>
              <a:tailEnd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build="p" autoUpdateAnimBg="0"/>
      <p:bldP spid="235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>
            <a:extLst>
              <a:ext uri="{FF2B5EF4-FFF2-40B4-BE49-F238E27FC236}">
                <a16:creationId xmlns:a16="http://schemas.microsoft.com/office/drawing/2014/main" id="{61226C3D-66E1-1E88-3D6E-98BA6EEF3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314325"/>
            <a:ext cx="8001000" cy="457200"/>
          </a:xfrm>
          <a:noFill/>
        </p:spPr>
        <p:txBody>
          <a:bodyPr/>
          <a:lstStyle/>
          <a:p>
            <a:r>
              <a:rPr lang="zh-CN" altLang="en-US" sz="2400">
                <a:solidFill>
                  <a:srgbClr val="FF3300"/>
                </a:solidFill>
              </a:rPr>
              <a:t>理想气体状态方程可有以下四种形式</a:t>
            </a:r>
            <a:r>
              <a:rPr lang="zh-CN" altLang="en-US" sz="2400">
                <a:solidFill>
                  <a:srgbClr val="010307"/>
                </a:solidFill>
              </a:rPr>
              <a:t>：</a:t>
            </a: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CC4D5857-BA8B-459B-8194-4CA397393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1447800"/>
          <a:ext cx="6351588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965160" progId="Equation.DSMT4">
                  <p:embed/>
                </p:oleObj>
              </mc:Choice>
              <mc:Fallback>
                <p:oleObj name="Equation" r:id="rId2" imgW="2793960" imgH="965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447800"/>
                        <a:ext cx="6351588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>
            <a:extLst>
              <a:ext uri="{FF2B5EF4-FFF2-40B4-BE49-F238E27FC236}">
                <a16:creationId xmlns:a16="http://schemas.microsoft.com/office/drawing/2014/main" id="{999F7655-84B6-C969-923D-A8623D42D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" y="123825"/>
            <a:ext cx="8153400" cy="685800"/>
          </a:xfrm>
          <a:noFill/>
        </p:spPr>
        <p:txBody>
          <a:bodyPr/>
          <a:lstStyle/>
          <a:p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3.3  </a:t>
            </a:r>
            <a:r>
              <a:rPr lang="zh-CN" altLang="en-US" sz="2400">
                <a:solidFill>
                  <a:srgbClr val="FF3300"/>
                </a:solidFill>
              </a:rPr>
              <a:t>理想气体的比热容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A14B507D-AB0D-0C16-E6DF-D6C2F2495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733425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400">
                <a:solidFill>
                  <a:srgbClr val="FF0000"/>
                </a:solidFill>
              </a:rPr>
              <a:t>3.3.1 </a:t>
            </a:r>
            <a:r>
              <a:rPr kumimoji="1" lang="zh-CN" altLang="en-US" sz="2400">
                <a:solidFill>
                  <a:srgbClr val="FF0000"/>
                </a:solidFill>
              </a:rPr>
              <a:t>比热容的定义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7478ECB8-9A3E-0968-A12C-C3A811A7EDC8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1123950"/>
            <a:ext cx="7086600" cy="596900"/>
            <a:chOff x="192" y="960"/>
            <a:chExt cx="4560" cy="484"/>
          </a:xfrm>
        </p:grpSpPr>
        <p:sp>
          <p:nvSpPr>
            <p:cNvPr id="5131" name="Text Box 7">
              <a:extLst>
                <a:ext uri="{FF2B5EF4-FFF2-40B4-BE49-F238E27FC236}">
                  <a16:creationId xmlns:a16="http://schemas.microsoft.com/office/drawing/2014/main" id="{A7E29D45-AA85-13F1-B535-F6EB34DEB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1"/>
              <a:ext cx="347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010307"/>
                  </a:solidFill>
                </a:rPr>
                <a:t>物体升高</a:t>
              </a:r>
              <a:r>
                <a:rPr kumimoji="1" lang="en-US" altLang="zh-CN" sz="2000">
                  <a:solidFill>
                    <a:srgbClr val="010307"/>
                  </a:solidFill>
                </a:rPr>
                <a:t>1K</a:t>
              </a:r>
              <a:r>
                <a:rPr kumimoji="1" lang="zh-CN" altLang="en-US" sz="2000">
                  <a:solidFill>
                    <a:srgbClr val="010307"/>
                  </a:solidFill>
                </a:rPr>
                <a:t>所需的热量称为热容，以</a:t>
              </a:r>
              <a:r>
                <a:rPr kumimoji="1" lang="en-US" altLang="zh-CN" sz="2000" i="1">
                  <a:solidFill>
                    <a:srgbClr val="010307"/>
                  </a:solidFill>
                </a:rPr>
                <a:t>C </a:t>
              </a:r>
              <a:r>
                <a:rPr kumimoji="1" lang="zh-CN" altLang="en-US" sz="2000">
                  <a:solidFill>
                    <a:srgbClr val="010307"/>
                  </a:solidFill>
                </a:rPr>
                <a:t>表示</a:t>
              </a:r>
              <a:r>
                <a:rPr kumimoji="1" lang="zh-CN" altLang="en-US" sz="2400">
                  <a:solidFill>
                    <a:srgbClr val="010307"/>
                  </a:solidFill>
                </a:rPr>
                <a:t>，</a:t>
              </a:r>
            </a:p>
          </p:txBody>
        </p:sp>
        <p:graphicFrame>
          <p:nvGraphicFramePr>
            <p:cNvPr id="5124" name="Object 8">
              <a:extLst>
                <a:ext uri="{FF2B5EF4-FFF2-40B4-BE49-F238E27FC236}">
                  <a16:creationId xmlns:a16="http://schemas.microsoft.com/office/drawing/2014/main" id="{FEEF9066-A0F1-AD03-B7A3-E3D4D3554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960"/>
            <a:ext cx="624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07960" imgH="393480" progId="Equation.DSMT4">
                    <p:embed/>
                  </p:oleObj>
                </mc:Choice>
                <mc:Fallback>
                  <p:oleObj name="Equation" r:id="rId2" imgW="507960" imgH="393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60"/>
                          <a:ext cx="624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9" name="Rectangle 9">
            <a:extLst>
              <a:ext uri="{FF2B5EF4-FFF2-40B4-BE49-F238E27FC236}">
                <a16:creationId xmlns:a16="http://schemas.microsoft.com/office/drawing/2014/main" id="{E4D65C58-4B9C-1F50-AE75-857FDFD7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771650"/>
            <a:ext cx="772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010307"/>
                </a:solidFill>
              </a:rPr>
              <a:t>1kg</a:t>
            </a:r>
            <a:r>
              <a:rPr kumimoji="1" lang="zh-CN" altLang="en-US" sz="2000">
                <a:solidFill>
                  <a:srgbClr val="010307"/>
                </a:solidFill>
              </a:rPr>
              <a:t>物质升高</a:t>
            </a:r>
            <a:r>
              <a:rPr kumimoji="1" lang="en-US" altLang="zh-CN" sz="2000">
                <a:solidFill>
                  <a:srgbClr val="010307"/>
                </a:solidFill>
              </a:rPr>
              <a:t>1K</a:t>
            </a:r>
            <a:r>
              <a:rPr kumimoji="1" lang="zh-CN" altLang="en-US" sz="2000">
                <a:solidFill>
                  <a:srgbClr val="010307"/>
                </a:solidFill>
              </a:rPr>
              <a:t>所需的热量称为比热容，单位</a:t>
            </a:r>
            <a:r>
              <a:rPr kumimoji="1" lang="en-US" altLang="zh-CN" sz="2000">
                <a:solidFill>
                  <a:srgbClr val="010307"/>
                </a:solidFill>
              </a:rPr>
              <a:t>J</a:t>
            </a:r>
            <a:r>
              <a:rPr kumimoji="1" lang="zh-CN" altLang="en-US" sz="2000">
                <a:solidFill>
                  <a:srgbClr val="010307"/>
                </a:solidFill>
              </a:rPr>
              <a:t>／</a:t>
            </a:r>
            <a:r>
              <a:rPr kumimoji="1" lang="en-US" altLang="zh-CN" sz="2000">
                <a:solidFill>
                  <a:srgbClr val="010307"/>
                </a:solidFill>
              </a:rPr>
              <a:t>(kg.K),</a:t>
            </a:r>
            <a:r>
              <a:rPr kumimoji="1" lang="zh-CN" altLang="en-US" sz="2000">
                <a:solidFill>
                  <a:srgbClr val="010307"/>
                </a:solidFill>
              </a:rPr>
              <a:t>以 </a:t>
            </a:r>
            <a:r>
              <a:rPr kumimoji="1" lang="en-US" altLang="zh-CN" sz="2000" i="1">
                <a:solidFill>
                  <a:srgbClr val="010307"/>
                </a:solidFill>
              </a:rPr>
              <a:t>c </a:t>
            </a:r>
            <a:r>
              <a:rPr kumimoji="1" lang="zh-CN" altLang="en-US" sz="2000">
                <a:solidFill>
                  <a:srgbClr val="010307"/>
                </a:solidFill>
              </a:rPr>
              <a:t>表示，</a:t>
            </a:r>
          </a:p>
        </p:txBody>
      </p:sp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073AAE88-3A51-F3AE-40C2-E44DF981F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2184400"/>
          <a:ext cx="18478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393480" progId="Equation.DSMT4">
                  <p:embed/>
                </p:oleObj>
              </mc:Choice>
              <mc:Fallback>
                <p:oleObj name="Equation" r:id="rId4" imgW="9651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184400"/>
                        <a:ext cx="18478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>
            <a:extLst>
              <a:ext uri="{FF2B5EF4-FFF2-40B4-BE49-F238E27FC236}">
                <a16:creationId xmlns:a16="http://schemas.microsoft.com/office/drawing/2014/main" id="{6FC3E9F8-1CD6-7A06-87A3-482DBD9D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009900"/>
            <a:ext cx="853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010307"/>
                </a:solidFill>
              </a:rPr>
              <a:t>1mol</a:t>
            </a:r>
            <a:r>
              <a:rPr kumimoji="1" lang="zh-CN" altLang="en-US" sz="2000">
                <a:solidFill>
                  <a:srgbClr val="010307"/>
                </a:solidFill>
              </a:rPr>
              <a:t>物质的比热容称为摩尔热容，单位</a:t>
            </a:r>
            <a:r>
              <a:rPr kumimoji="1" lang="en-US" altLang="zh-CN" sz="2000">
                <a:solidFill>
                  <a:srgbClr val="010307"/>
                </a:solidFill>
              </a:rPr>
              <a:t>J</a:t>
            </a:r>
            <a:r>
              <a:rPr kumimoji="1" lang="zh-CN" altLang="en-US" sz="2000">
                <a:solidFill>
                  <a:srgbClr val="010307"/>
                </a:solidFill>
              </a:rPr>
              <a:t>／</a:t>
            </a:r>
            <a:r>
              <a:rPr kumimoji="1" lang="en-US" altLang="zh-CN" sz="2000">
                <a:solidFill>
                  <a:srgbClr val="010307"/>
                </a:solidFill>
              </a:rPr>
              <a:t>(mol.K)</a:t>
            </a:r>
            <a:r>
              <a:rPr kumimoji="1" lang="zh-CN" altLang="en-US" sz="2000">
                <a:solidFill>
                  <a:srgbClr val="010307"/>
                </a:solidFill>
              </a:rPr>
              <a:t>，符号为</a:t>
            </a:r>
            <a:r>
              <a:rPr kumimoji="1" lang="en-US" altLang="zh-CN" sz="2000" i="1">
                <a:solidFill>
                  <a:srgbClr val="010307"/>
                </a:solidFill>
              </a:rPr>
              <a:t>C</a:t>
            </a:r>
            <a:r>
              <a:rPr kumimoji="1" lang="en-US" altLang="zh-CN" sz="2000" baseline="-25000">
                <a:solidFill>
                  <a:srgbClr val="010307"/>
                </a:solidFill>
              </a:rPr>
              <a:t>m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F14F2518-54FD-1BB2-1A73-54F6734DC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671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ea typeface="宋体" panose="02010600030101010101" pitchFamily="2" charset="-122"/>
              </a:rPr>
              <a:t>        </a:t>
            </a:r>
            <a:r>
              <a:rPr kumimoji="1" lang="zh-CN" altLang="en-US" sz="2000">
                <a:solidFill>
                  <a:srgbClr val="010307"/>
                </a:solidFill>
              </a:rPr>
              <a:t>比热容 </a:t>
            </a:r>
            <a:r>
              <a:rPr kumimoji="1" lang="en-US" altLang="zh-CN" sz="2000" i="1">
                <a:solidFill>
                  <a:srgbClr val="010307"/>
                </a:solidFill>
              </a:rPr>
              <a:t>c </a:t>
            </a:r>
            <a:r>
              <a:rPr kumimoji="1" lang="zh-CN" altLang="en-US" sz="2000">
                <a:solidFill>
                  <a:srgbClr val="010307"/>
                </a:solidFill>
              </a:rPr>
              <a:t>应与过程有关，不同的过程比热容不同。工程中常用的有比定容热容和比定压热容。</a:t>
            </a:r>
          </a:p>
        </p:txBody>
      </p:sp>
      <p:graphicFrame>
        <p:nvGraphicFramePr>
          <p:cNvPr id="25613" name="Object 13">
            <a:extLst>
              <a:ext uri="{FF2B5EF4-FFF2-40B4-BE49-F238E27FC236}">
                <a16:creationId xmlns:a16="http://schemas.microsoft.com/office/drawing/2014/main" id="{98CFAC15-33BF-0F6E-9ACA-3C00919FD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4251325"/>
          <a:ext cx="63706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27120" imgH="393480" progId="Equation.DSMT4">
                  <p:embed/>
                </p:oleObj>
              </mc:Choice>
              <mc:Fallback>
                <p:oleObj name="Equation" r:id="rId6" imgW="332712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251325"/>
                        <a:ext cx="63706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autoUpdateAnimBg="0"/>
      <p:bldP spid="25609" grpId="0" build="p" autoUpdateAnimBg="0"/>
      <p:bldP spid="25611" grpId="0" build="p" autoUpdateAnimBg="0"/>
      <p:bldP spid="2561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1FF136A6-4434-8FDD-6655-B0F1FF6FA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6477000" cy="533400"/>
          </a:xfrm>
          <a:noFill/>
        </p:spPr>
        <p:txBody>
          <a:bodyPr/>
          <a:lstStyle/>
          <a:p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3.3.2 </a:t>
            </a:r>
            <a:r>
              <a:rPr lang="zh-CN" altLang="en-US" sz="2400">
                <a:solidFill>
                  <a:srgbClr val="FF3300"/>
                </a:solidFill>
              </a:rPr>
              <a:t>理想气体的比定压热容和比定容热容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989636B-A8CA-FF4E-674F-F1CBEA67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61988"/>
            <a:ext cx="452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应用第一定律，并假定过程可逆则有：</a:t>
            </a:r>
          </a:p>
        </p:txBody>
      </p:sp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60098E68-7648-7FB6-33C0-84B1A9645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095375"/>
          <a:ext cx="56292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203040" progId="Equation.DSMT4">
                  <p:embed/>
                </p:oleObj>
              </mc:Choice>
              <mc:Fallback>
                <p:oleObj name="Equation" r:id="rId2" imgW="24508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95375"/>
                        <a:ext cx="56292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FB61704B-6248-9C6B-4F6E-340E14B9C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738" y="1681163"/>
          <a:ext cx="87042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05240" imgH="393480" progId="Equation.DSMT4">
                  <p:embed/>
                </p:oleObj>
              </mc:Choice>
              <mc:Fallback>
                <p:oleObj name="Equation" r:id="rId4" imgW="430524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681163"/>
                        <a:ext cx="870426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>
            <a:extLst>
              <a:ext uri="{FF2B5EF4-FFF2-40B4-BE49-F238E27FC236}">
                <a16:creationId xmlns:a16="http://schemas.microsoft.com/office/drawing/2014/main" id="{188396B7-E294-26C2-84F2-32FE8BFF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2295525"/>
            <a:ext cx="8763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热力学能包含内动能和内位能。对于理想气体其分子间无作用力，所理想气体的热力学能只含有内动能，而内动能只与温度有关，所以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理想气体的热力学能是温度的单值函数</a:t>
            </a:r>
            <a:r>
              <a:rPr kumimoji="1"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即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= 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T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),  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而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h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pv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＝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2000" baseline="-25000">
                <a:solidFill>
                  <a:srgbClr val="010307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T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, 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所以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理想气体的焓也是温度的单位函数</a:t>
            </a:r>
            <a:r>
              <a:rPr kumimoji="1" lang="zh-CN" altLang="en-US" sz="200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即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h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h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T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).</a:t>
            </a:r>
          </a:p>
        </p:txBody>
      </p:sp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B0570971-D150-CE98-ED87-E20F1C92F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4205288"/>
          <a:ext cx="68040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13000" imgH="393480" progId="Equation.DSMT4">
                  <p:embed/>
                </p:oleObj>
              </mc:Choice>
              <mc:Fallback>
                <p:oleObj name="Equation" r:id="rId6" imgW="321300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4205288"/>
                        <a:ext cx="680402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  <p:bldP spid="2663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930AC9D1-93CD-0FB5-D7CF-183F8BDC83A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33650"/>
            <a:ext cx="6045200" cy="463550"/>
            <a:chOff x="1056" y="1596"/>
            <a:chExt cx="3808" cy="292"/>
          </a:xfrm>
        </p:grpSpPr>
        <p:sp>
          <p:nvSpPr>
            <p:cNvPr id="7181" name="Rectangle 9">
              <a:extLst>
                <a:ext uri="{FF2B5EF4-FFF2-40B4-BE49-F238E27FC236}">
                  <a16:creationId xmlns:a16="http://schemas.microsoft.com/office/drawing/2014/main" id="{D96EE1D3-F69E-5612-DD02-C757DE9EE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615"/>
              <a:ext cx="20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010307"/>
                  </a:solidFill>
                  <a:ea typeface="宋体" panose="02010600030101010101" pitchFamily="2" charset="-122"/>
                </a:rPr>
                <a:t>上式乘摩尔质量</a:t>
              </a:r>
              <a:r>
                <a:rPr kumimoji="1" lang="en-US" altLang="zh-CN" sz="2000" i="1">
                  <a:solidFill>
                    <a:srgbClr val="010307"/>
                  </a:solidFill>
                  <a:ea typeface="宋体" panose="02010600030101010101" pitchFamily="2" charset="-122"/>
                </a:rPr>
                <a:t>M</a:t>
              </a:r>
              <a:r>
                <a:rPr kumimoji="1" lang="zh-CN" altLang="en-US" sz="2000" i="1">
                  <a:solidFill>
                    <a:srgbClr val="010307"/>
                  </a:solidFill>
                  <a:ea typeface="宋体" panose="02010600030101010101" pitchFamily="2" charset="-122"/>
                </a:rPr>
                <a:t>，</a:t>
              </a:r>
              <a:r>
                <a:rPr kumimoji="1" lang="zh-CN" altLang="en-US" sz="2000">
                  <a:solidFill>
                    <a:srgbClr val="010307"/>
                  </a:solidFill>
                  <a:ea typeface="宋体" panose="02010600030101010101" pitchFamily="2" charset="-122"/>
                </a:rPr>
                <a:t>则有：</a:t>
              </a:r>
            </a:p>
          </p:txBody>
        </p:sp>
        <p:graphicFrame>
          <p:nvGraphicFramePr>
            <p:cNvPr id="7174" name="Object 10">
              <a:extLst>
                <a:ext uri="{FF2B5EF4-FFF2-40B4-BE49-F238E27FC236}">
                  <a16:creationId xmlns:a16="http://schemas.microsoft.com/office/drawing/2014/main" id="{035758E2-43C7-6C5E-805A-779DF65788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9" y="1596"/>
            <a:ext cx="122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5920" imgH="241200" progId="Equation.DSMT4">
                    <p:embed/>
                  </p:oleObj>
                </mc:Choice>
                <mc:Fallback>
                  <p:oleObj name="Equation" r:id="rId2" imgW="101592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1596"/>
                          <a:ext cx="122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8A24C806-06A1-7879-8E5A-846C122A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988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比热容比</a:t>
            </a:r>
          </a:p>
        </p:txBody>
      </p:sp>
      <p:graphicFrame>
        <p:nvGraphicFramePr>
          <p:cNvPr id="27661" name="Object 13">
            <a:extLst>
              <a:ext uri="{FF2B5EF4-FFF2-40B4-BE49-F238E27FC236}">
                <a16:creationId xmlns:a16="http://schemas.microsoft.com/office/drawing/2014/main" id="{757C842B-ADD2-F577-4443-7853C6C25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9938" y="3133725"/>
          <a:ext cx="18923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469800" progId="Equation.DSMT4">
                  <p:embed/>
                </p:oleObj>
              </mc:Choice>
              <mc:Fallback>
                <p:oleObj name="Equation" r:id="rId4" imgW="104112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3133725"/>
                        <a:ext cx="18923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>
            <a:extLst>
              <a:ext uri="{FF2B5EF4-FFF2-40B4-BE49-F238E27FC236}">
                <a16:creationId xmlns:a16="http://schemas.microsoft.com/office/drawing/2014/main" id="{8C6573DD-229C-ABC0-01E5-68B497622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0888" y="4068763"/>
          <a:ext cx="38623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360" imgH="419040" progId="Equation.DSMT4">
                  <p:embed/>
                </p:oleObj>
              </mc:Choice>
              <mc:Fallback>
                <p:oleObj name="Equation" r:id="rId6" imgW="191736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068763"/>
                        <a:ext cx="38623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15">
            <a:extLst>
              <a:ext uri="{FF2B5EF4-FFF2-40B4-BE49-F238E27FC236}">
                <a16:creationId xmlns:a16="http://schemas.microsoft.com/office/drawing/2014/main" id="{EAECC5E8-9F71-AE3A-E868-F216453E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3513"/>
            <a:ext cx="7105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2400">
                <a:solidFill>
                  <a:srgbClr val="FF0000"/>
                </a:solidFill>
              </a:rPr>
              <a:t>3.3.3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</a:rPr>
              <a:t>理想气体比定压热容与比定容热容的关系</a:t>
            </a:r>
          </a:p>
        </p:txBody>
      </p:sp>
      <p:graphicFrame>
        <p:nvGraphicFramePr>
          <p:cNvPr id="27664" name="Object 16">
            <a:extLst>
              <a:ext uri="{FF2B5EF4-FFF2-40B4-BE49-F238E27FC236}">
                <a16:creationId xmlns:a16="http://schemas.microsoft.com/office/drawing/2014/main" id="{37A49AAB-30A9-50DC-63B9-41AC7F2B1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050" y="811213"/>
          <a:ext cx="32829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419040" progId="Equation.DSMT4">
                  <p:embed/>
                </p:oleObj>
              </mc:Choice>
              <mc:Fallback>
                <p:oleObj name="Equation" r:id="rId8" imgW="1828800" imgH="419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811213"/>
                        <a:ext cx="32829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Rectangle 20">
            <a:extLst>
              <a:ext uri="{FF2B5EF4-FFF2-40B4-BE49-F238E27FC236}">
                <a16:creationId xmlns:a16="http://schemas.microsoft.com/office/drawing/2014/main" id="{54AA7AEE-5866-2AE2-4760-F9CD606A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33463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迈耶公式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961BFD21-E9CD-7BAF-32B9-939B7B088AC7}"/>
              </a:ext>
            </a:extLst>
          </p:cNvPr>
          <p:cNvGrpSpPr>
            <a:grpSpLocks/>
          </p:cNvGrpSpPr>
          <p:nvPr/>
        </p:nvGrpSpPr>
        <p:grpSpPr bwMode="auto">
          <a:xfrm>
            <a:off x="3486150" y="1782763"/>
            <a:ext cx="1965325" cy="531812"/>
            <a:chOff x="2196" y="1123"/>
            <a:chExt cx="1238" cy="335"/>
          </a:xfrm>
        </p:grpSpPr>
        <p:graphicFrame>
          <p:nvGraphicFramePr>
            <p:cNvPr id="7173" name="Object 19">
              <a:extLst>
                <a:ext uri="{FF2B5EF4-FFF2-40B4-BE49-F238E27FC236}">
                  <a16:creationId xmlns:a16="http://schemas.microsoft.com/office/drawing/2014/main" id="{AC497AAB-8E97-9B1C-1EBD-733BF4222C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9" y="1123"/>
            <a:ext cx="122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680" imgH="241200" progId="Equation.DSMT4">
                    <p:embed/>
                  </p:oleObj>
                </mc:Choice>
                <mc:Fallback>
                  <p:oleObj name="Equation" r:id="rId10" imgW="850680" imgH="241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1123"/>
                          <a:ext cx="1225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Rectangle 26">
              <a:extLst>
                <a:ext uri="{FF2B5EF4-FFF2-40B4-BE49-F238E27FC236}">
                  <a16:creationId xmlns:a16="http://schemas.microsoft.com/office/drawing/2014/main" id="{34B8F3B3-8E27-7C87-CE2E-1AF112ACE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140"/>
              <a:ext cx="1098" cy="318"/>
            </a:xfrm>
            <a:prstGeom prst="rect">
              <a:avLst/>
            </a:prstGeom>
            <a:noFill/>
            <a:ln w="12700" algn="ctr">
              <a:solidFill>
                <a:srgbClr val="FF3300"/>
              </a:solidFill>
              <a:miter lim="800000"/>
              <a:headEnd/>
              <a:tailEnd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/>
      <p:bldP spid="276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>
            <a:extLst>
              <a:ext uri="{FF2B5EF4-FFF2-40B4-BE49-F238E27FC236}">
                <a16:creationId xmlns:a16="http://schemas.microsoft.com/office/drawing/2014/main" id="{7A629F0C-4131-54BB-BBBC-4EE2BF477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8077200" cy="457200"/>
          </a:xfrm>
          <a:noFill/>
        </p:spPr>
        <p:txBody>
          <a:bodyPr/>
          <a:lstStyle/>
          <a:p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3.3.4 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理想气体比热容的计算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2DC7B0C7-20AF-8982-A31B-CBFEC9E16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9288"/>
            <a:ext cx="2224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3.3.4.1 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真实比热容</a:t>
            </a:r>
          </a:p>
        </p:txBody>
      </p:sp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78808505-EFF7-6D31-13B9-EC8FC47FA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3027363"/>
          <a:ext cx="57753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507960" progId="Equation.DSMT4">
                  <p:embed/>
                </p:oleObj>
              </mc:Choice>
              <mc:Fallback>
                <p:oleObj name="Equation" r:id="rId2" imgW="302256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027363"/>
                        <a:ext cx="57753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>
            <a:extLst>
              <a:ext uri="{FF2B5EF4-FFF2-40B4-BE49-F238E27FC236}">
                <a16:creationId xmlns:a16="http://schemas.microsoft.com/office/drawing/2014/main" id="{B9667DFB-8B37-2D36-39B6-16B7479B9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38400"/>
            <a:ext cx="891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chemeClr val="tx2"/>
                </a:solidFill>
                <a:ea typeface="宋体" panose="02010600030101010101" pitchFamily="2" charset="-122"/>
              </a:rPr>
              <a:t>         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附表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4(</a:t>
            </a:r>
            <a:r>
              <a:rPr kumimoji="1" lang="en-US" altLang="zh-CN" sz="2000" i="1">
                <a:solidFill>
                  <a:srgbClr val="010307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2000" baseline="-25000">
                <a:solidFill>
                  <a:srgbClr val="010307"/>
                </a:solidFill>
                <a:ea typeface="宋体" panose="02010600030101010101" pitchFamily="2" charset="-122"/>
              </a:rPr>
              <a:t>439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)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中给出了真实摩尔比定压热容的无量纲三次方经验关系式。</a:t>
            </a:r>
          </a:p>
        </p:txBody>
      </p:sp>
      <p:graphicFrame>
        <p:nvGraphicFramePr>
          <p:cNvPr id="28680" name="Object 8">
            <a:extLst>
              <a:ext uri="{FF2B5EF4-FFF2-40B4-BE49-F238E27FC236}">
                <a16:creationId xmlns:a16="http://schemas.microsoft.com/office/drawing/2014/main" id="{7846405B-848C-582E-4B99-7637E202B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952500"/>
          <a:ext cx="49434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533160" progId="Equation.DSMT4">
                  <p:embed/>
                </p:oleObj>
              </mc:Choice>
              <mc:Fallback>
                <p:oleObj name="Equation" r:id="rId4" imgW="220968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952500"/>
                        <a:ext cx="49434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17B1228B-3124-064B-EDDC-5168BEAD1075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181475"/>
            <a:ext cx="2000250" cy="590550"/>
            <a:chOff x="726" y="2634"/>
            <a:chExt cx="1260" cy="372"/>
          </a:xfrm>
        </p:grpSpPr>
        <p:graphicFrame>
          <p:nvGraphicFramePr>
            <p:cNvPr id="8196" name="Object 9">
              <a:extLst>
                <a:ext uri="{FF2B5EF4-FFF2-40B4-BE49-F238E27FC236}">
                  <a16:creationId xmlns:a16="http://schemas.microsoft.com/office/drawing/2014/main" id="{5E053021-98AB-4F55-DCD3-AF0C4369C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3" y="2634"/>
            <a:ext cx="118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87320" imgH="241200" progId="Equation.DSMT4">
                    <p:embed/>
                  </p:oleObj>
                </mc:Choice>
                <mc:Fallback>
                  <p:oleObj name="Equation" r:id="rId6" imgW="787320" imgH="241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" y="2634"/>
                          <a:ext cx="118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Rectangle 10">
              <a:extLst>
                <a:ext uri="{FF2B5EF4-FFF2-40B4-BE49-F238E27FC236}">
                  <a16:creationId xmlns:a16="http://schemas.microsoft.com/office/drawing/2014/main" id="{3099A0B3-F903-1E41-1893-1FBD3F68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2658"/>
              <a:ext cx="1260" cy="348"/>
            </a:xfrm>
            <a:prstGeom prst="rect">
              <a:avLst/>
            </a:prstGeom>
            <a:noFill/>
            <a:ln w="12700" algn="ctr">
              <a:solidFill>
                <a:srgbClr val="FF3300"/>
              </a:solidFill>
              <a:miter lim="800000"/>
              <a:headEnd/>
              <a:tailEnd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 autoUpdateAnimBg="0"/>
      <p:bldP spid="286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4">
            <a:extLst>
              <a:ext uri="{FF2B5EF4-FFF2-40B4-BE49-F238E27FC236}">
                <a16:creationId xmlns:a16="http://schemas.microsoft.com/office/drawing/2014/main" id="{08A801A2-30E2-A78B-0D6A-0171A44A4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3" y="152400"/>
            <a:ext cx="7696200" cy="457200"/>
          </a:xfrm>
          <a:noFill/>
        </p:spPr>
        <p:txBody>
          <a:bodyPr/>
          <a:lstStyle/>
          <a:p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</a:rPr>
              <a:t>3.3.4.2  </a:t>
            </a:r>
            <a:r>
              <a:rPr lang="zh-CN" altLang="en-US" sz="2000">
                <a:solidFill>
                  <a:srgbClr val="FF3300"/>
                </a:solidFill>
              </a:rPr>
              <a:t>平均比热容表</a:t>
            </a:r>
            <a:r>
              <a:rPr lang="en-US" altLang="zh-CN" sz="2000">
                <a:solidFill>
                  <a:srgbClr val="FF3300"/>
                </a:solidFill>
              </a:rPr>
              <a:t>(</a:t>
            </a:r>
            <a:r>
              <a:rPr lang="zh-CN" altLang="en-US" sz="2000">
                <a:solidFill>
                  <a:srgbClr val="FF3300"/>
                </a:solidFill>
              </a:rPr>
              <a:t>附表</a:t>
            </a:r>
            <a:r>
              <a:rPr lang="en-US" altLang="zh-CN" sz="2000">
                <a:solidFill>
                  <a:srgbClr val="FF3300"/>
                </a:solidFill>
              </a:rPr>
              <a:t>5</a:t>
            </a:r>
            <a:r>
              <a:rPr lang="zh-CN" altLang="en-US" sz="2000">
                <a:solidFill>
                  <a:srgbClr val="FF3300"/>
                </a:solidFill>
              </a:rPr>
              <a:t>，</a:t>
            </a:r>
            <a:r>
              <a:rPr lang="en-US" altLang="zh-CN" sz="2000">
                <a:solidFill>
                  <a:srgbClr val="FF3300"/>
                </a:solidFill>
              </a:rPr>
              <a:t>p440</a:t>
            </a:r>
            <a:r>
              <a:rPr lang="zh-CN" altLang="en-US" sz="2000">
                <a:solidFill>
                  <a:srgbClr val="FF3300"/>
                </a:solidFill>
              </a:rPr>
              <a:t>）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B16C79E0-72E4-EA13-5659-393F3AD2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8638"/>
            <a:ext cx="580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对于一个定压过程，如果要计算过程的吸热量，则</a:t>
            </a:r>
          </a:p>
        </p:txBody>
      </p:sp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62DDF943-7CEA-49FE-C6C1-3CA4151F6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" y="963613"/>
          <a:ext cx="52673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545760" progId="Equation.DSMT4">
                  <p:embed/>
                </p:oleObj>
              </mc:Choice>
              <mc:Fallback>
                <p:oleObj name="Equation" r:id="rId2" imgW="2857320" imgH="545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963613"/>
                        <a:ext cx="52673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4A71B234-4214-B695-B817-B5868E82932D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1895475"/>
            <a:ext cx="3406775" cy="536575"/>
            <a:chOff x="720" y="2304"/>
            <a:chExt cx="2207" cy="386"/>
          </a:xfrm>
        </p:grpSpPr>
        <p:graphicFrame>
          <p:nvGraphicFramePr>
            <p:cNvPr id="9222" name="Object 8">
              <a:extLst>
                <a:ext uri="{FF2B5EF4-FFF2-40B4-BE49-F238E27FC236}">
                  <a16:creationId xmlns:a16="http://schemas.microsoft.com/office/drawing/2014/main" id="{391AA519-44D4-069D-62AF-CA3719CC36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304"/>
            <a:ext cx="482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160" imgH="253800" progId="Equation.DSMT4">
                    <p:embed/>
                  </p:oleObj>
                </mc:Choice>
                <mc:Fallback>
                  <p:oleObj name="Equation" r:id="rId4" imgW="317160" imgH="253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304"/>
                          <a:ext cx="482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Rectangle 9">
              <a:extLst>
                <a:ext uri="{FF2B5EF4-FFF2-40B4-BE49-F238E27FC236}">
                  <a16:creationId xmlns:a16="http://schemas.microsoft.com/office/drawing/2014/main" id="{A6001127-930A-6A9A-F1C0-D7A5F443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85"/>
              <a:ext cx="177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010307"/>
                  </a:solidFill>
                  <a:ea typeface="宋体" panose="02010600030101010101" pitchFamily="2" charset="-122"/>
                </a:rPr>
                <a:t>称为平均定压比热容。</a:t>
              </a:r>
            </a:p>
          </p:txBody>
        </p:sp>
      </p:grpSp>
      <p:graphicFrame>
        <p:nvGraphicFramePr>
          <p:cNvPr id="29706" name="Object 10">
            <a:extLst>
              <a:ext uri="{FF2B5EF4-FFF2-40B4-BE49-F238E27FC236}">
                <a16:creationId xmlns:a16="http://schemas.microsoft.com/office/drawing/2014/main" id="{F3D8E2C9-F020-C35B-D22A-49FFED385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2603500"/>
          <a:ext cx="40211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355320" progId="Equation.DSMT4">
                  <p:embed/>
                </p:oleObj>
              </mc:Choice>
              <mc:Fallback>
                <p:oleObj name="Equation" r:id="rId6" imgW="241272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603500"/>
                        <a:ext cx="40211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>
            <a:extLst>
              <a:ext uri="{FF2B5EF4-FFF2-40B4-BE49-F238E27FC236}">
                <a16:creationId xmlns:a16="http://schemas.microsoft.com/office/drawing/2014/main" id="{32476C24-369F-AC34-47C5-D8BCBB195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3162300"/>
          <a:ext cx="2552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253800" progId="Equation.DSMT4">
                  <p:embed/>
                </p:oleObj>
              </mc:Choice>
              <mc:Fallback>
                <p:oleObj name="Equation" r:id="rId8" imgW="126972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162300"/>
                        <a:ext cx="25527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8" name="Picture 12" descr="比热容1">
            <a:extLst>
              <a:ext uri="{FF2B5EF4-FFF2-40B4-BE49-F238E27FC236}">
                <a16:creationId xmlns:a16="http://schemas.microsoft.com/office/drawing/2014/main" id="{2D91BE6D-296B-C42F-CD01-7B420FD1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143000"/>
            <a:ext cx="3348037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7">
            <a:extLst>
              <a:ext uri="{FF2B5EF4-FFF2-40B4-BE49-F238E27FC236}">
                <a16:creationId xmlns:a16="http://schemas.microsoft.com/office/drawing/2014/main" id="{8E292504-7A80-6770-746D-833B29370C65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3814763"/>
            <a:ext cx="3609975" cy="1147762"/>
            <a:chOff x="414" y="2403"/>
            <a:chExt cx="2274" cy="723"/>
          </a:xfrm>
        </p:grpSpPr>
        <p:graphicFrame>
          <p:nvGraphicFramePr>
            <p:cNvPr id="9221" name="Object 13">
              <a:extLst>
                <a:ext uri="{FF2B5EF4-FFF2-40B4-BE49-F238E27FC236}">
                  <a16:creationId xmlns:a16="http://schemas.microsoft.com/office/drawing/2014/main" id="{500D8271-94EF-EF77-BB39-0A59583AB5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" y="2403"/>
            <a:ext cx="2167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85720" imgH="469800" progId="Equation.DSMT4">
                    <p:embed/>
                  </p:oleObj>
                </mc:Choice>
                <mc:Fallback>
                  <p:oleObj name="Equation" r:id="rId11" imgW="1485720" imgH="469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403"/>
                          <a:ext cx="2167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id="{68AB4052-5165-4555-BED0-FEDAACBB8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436"/>
              <a:ext cx="2274" cy="690"/>
            </a:xfrm>
            <a:prstGeom prst="rect">
              <a:avLst/>
            </a:prstGeom>
            <a:noFill/>
            <a:ln w="9525" algn="ctr">
              <a:solidFill>
                <a:srgbClr val="FF3300"/>
              </a:solidFill>
              <a:miter lim="800000"/>
              <a:headEnd/>
              <a:tailEnd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autoUpdateAnimBg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2235</TotalTime>
  <Words>722</Words>
  <Application>Microsoft Office PowerPoint</Application>
  <PresentationFormat>自定义</PresentationFormat>
  <Paragraphs>63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Times New Roman</vt:lpstr>
      <vt:lpstr>黑体</vt:lpstr>
      <vt:lpstr>Arial</vt:lpstr>
      <vt:lpstr>Wingdings</vt:lpstr>
      <vt:lpstr>宋体</vt:lpstr>
      <vt:lpstr>Blackoak Std</vt:lpstr>
      <vt:lpstr>方正舒体</vt:lpstr>
      <vt:lpstr>华文中宋</vt:lpstr>
      <vt:lpstr>Verdana</vt:lpstr>
      <vt:lpstr>tempelate</vt:lpstr>
      <vt:lpstr>MathType 7.0 Equation</vt:lpstr>
      <vt:lpstr>PowerPoint 演示文稿</vt:lpstr>
      <vt:lpstr>PowerPoint 演示文稿</vt:lpstr>
      <vt:lpstr>PowerPoint 演示文稿</vt:lpstr>
      <vt:lpstr>理想气体状态方程可有以下四种形式：</vt:lpstr>
      <vt:lpstr>3.3  理想气体的比热容</vt:lpstr>
      <vt:lpstr>3.3.2 理想气体的比定压热容和比定容热容</vt:lpstr>
      <vt:lpstr>PowerPoint 演示文稿</vt:lpstr>
      <vt:lpstr>3.3.4 理想气体比热容的计算</vt:lpstr>
      <vt:lpstr>3.3.4.2  平均比热容表(附表5，p440）</vt:lpstr>
      <vt:lpstr>3.3.4.3 平均比热容直线关系</vt:lpstr>
      <vt:lpstr>3.3.4.4   定值比热容</vt:lpstr>
      <vt:lpstr>i 是分子运动的自由度，单原子 i ＝3，双原子 i＝5，多原子取i＝7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384</cp:revision>
  <cp:lastPrinted>1601-01-01T00:00:00Z</cp:lastPrinted>
  <dcterms:created xsi:type="dcterms:W3CDTF">2011-05-02T08:11:20Z</dcterms:created>
  <dcterms:modified xsi:type="dcterms:W3CDTF">2025-08-21T09:38:37Z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