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77" r:id="rId2"/>
    <p:sldId id="278" r:id="rId3"/>
    <p:sldId id="279" r:id="rId4"/>
    <p:sldId id="281" r:id="rId5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003366"/>
    <a:srgbClr val="C0C0C0"/>
    <a:srgbClr val="FF33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8347F937-A478-5398-1B50-8C536C66F2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196736A-E165-227E-7B08-C8EFABE4FB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369BE60-2AD0-CBD7-F2D1-657BA3EF3CB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6DFB7D68-A267-4BFB-4434-992DB75810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BAD9993-CD7A-498B-97A2-014C31E083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706A55-838D-4659-AC42-D29C3D319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D6FE50-382E-4E6F-9BD3-9DC8FC2DA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40E7A4F-DF60-8C93-EC76-CAAF6789C4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B31258-7F9C-C38C-09E7-D845C4183C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496EE75-D485-57B8-B402-EE5FC583EC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A4AF314-A150-3FEB-302A-0030D6FD0A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77794EBF-9D70-4986-B8B2-3CF8AC664E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7291E9F-2F52-EB01-BB9C-A6E219EEDF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2512E9-FC67-1268-0426-500E9157F3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3290AE5-036B-E134-383C-D946D5229E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73130C6-6612-A850-B9B6-EF2AA320C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65E5C3FB-21C3-1E59-98EB-3AB4BAF581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8E5AAE25-8F12-7C25-3210-94AE30D14B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41B886B1-B135-6C75-5999-5F6073C93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30A8541E-D5CB-3413-219B-6437A6086C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71544B8E-9FD2-36EB-098F-4ECE8FB46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F251BF64-884F-2079-0054-8EE8429CB0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603DFFA-651A-9545-E6A9-95569C1D34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43326554-4491-441E-AADA-2CDB5C2A57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31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1FC03F-C017-1B7B-ABD6-6C46F8942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25C4B-518C-4D43-8EE4-F61BB8402E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8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F6D6C4-5827-80B3-0C52-43CF439FF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8E21EA-0B0E-490E-85B9-87C0A6DECB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68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B829A27-4278-9217-8031-18BCD9DD74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5C900-6173-403F-ADE1-8D9D2D852D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28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CD50834-124D-6A07-D461-FD1BD2125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E65AA-5BD6-4EF3-BE3C-DC34B3B18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46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E4B6498-5CF9-7D87-9229-74A7778B11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EB94D-BACF-4A83-B814-914227C6D9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32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5026160-6BC4-5445-3D98-14411E81C1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E4C9E-42A2-426A-B9F4-FB002998A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25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9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E9862DA-9774-2C43-E908-4561B68560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7E8C6-CFF1-4277-A0A1-F4A48D436C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D96637A-F03C-0BA0-BF93-813AE738AE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EE4F2-A278-4FCF-A361-54B699CA3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53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1FA273F-BDE1-9032-6CF9-63C1F3F22E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117B5-7A14-463D-AA7A-0D8345339E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7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6540527-94BA-413C-F153-72BC4216CD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C6F34-C796-4977-B088-79956BA914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9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3310EBB-CA9D-7B7A-FDD4-5C1858E4F4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FF109-480C-47E1-9D87-C7396D7F73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85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117AD00-A8D4-B787-4D2C-33D214CC41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B4179-BEBB-4DB9-862E-B3E338265B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1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C439613-68B9-66C4-5DA4-F9C669D634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D3874-2E2E-4C17-94F0-9CFEA59CCA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38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00F8E9-EA38-DE43-C1F5-39EC89A045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B5420-5845-4225-857E-4F930058B5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1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56C7FE-2FE5-3654-C7B5-63089255EA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ECC9F-5B1E-4520-9A3D-17B04DDED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5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81E44985-98B7-52F0-1C41-41721F855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874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BA445754-A39B-571C-8221-BCF291B7E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81025" y="135255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AF3D2029-33AC-D915-CFFF-39ACEBC624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00466CB8-04B7-4153-AB03-8D69B549D8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C15FFCB6-86BA-7C5D-7053-32C074F498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947461C4-E687-CD55-96A0-30FDE2F2F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153400" cy="457200"/>
          </a:xfrm>
          <a:noFill/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3.4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理想气体的热力学能、焓和熵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EEBB4602-92E5-0990-5546-0AEEED138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1870075"/>
          <a:ext cx="35290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393480" progId="Equation.DSMT4">
                  <p:embed/>
                </p:oleObj>
              </mc:Choice>
              <mc:Fallback>
                <p:oleObj name="Equation" r:id="rId2" imgW="20952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870075"/>
                        <a:ext cx="35290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8E22D1B7-CDFD-C645-8FDF-5A6C16911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0138" y="1622425"/>
          <a:ext cx="27463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160" imgH="660240" progId="Equation.DSMT4">
                  <p:embed/>
                </p:oleObj>
              </mc:Choice>
              <mc:Fallback>
                <p:oleObj name="Equation" r:id="rId4" imgW="167616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1622425"/>
                        <a:ext cx="27463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>
            <a:extLst>
              <a:ext uri="{FF2B5EF4-FFF2-40B4-BE49-F238E27FC236}">
                <a16:creationId xmlns:a16="http://schemas.microsoft.com/office/drawing/2014/main" id="{1DBF7502-2E2B-B0B0-A071-7F3929792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31913"/>
            <a:ext cx="2568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200">
                <a:solidFill>
                  <a:srgbClr val="FF0000"/>
                </a:solidFill>
                <a:ea typeface="宋体" panose="02010600030101010101" pitchFamily="2" charset="-122"/>
              </a:rPr>
              <a:t>3.4.1  </a:t>
            </a:r>
            <a:r>
              <a:rPr kumimoji="1" lang="zh-CN" altLang="en-US" sz="2200">
                <a:solidFill>
                  <a:srgbClr val="FF0000"/>
                </a:solidFill>
                <a:ea typeface="宋体" panose="02010600030101010101" pitchFamily="2" charset="-122"/>
              </a:rPr>
              <a:t>热力学能与焓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5285F0A8-4E76-938E-C676-35F1C16F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30513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当比热容取定值时</a:t>
            </a:r>
          </a:p>
        </p:txBody>
      </p: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55667994-3DA5-6978-7260-F66FA43D4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5188" y="3146425"/>
          <a:ext cx="320833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660240" progId="Equation.DSMT4">
                  <p:embed/>
                </p:oleObj>
              </mc:Choice>
              <mc:Fallback>
                <p:oleObj name="Equation" r:id="rId6" imgW="2057400" imgH="660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3146425"/>
                        <a:ext cx="320833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C76803F8-B83D-2728-CC34-298AA11D10C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4433888"/>
            <a:ext cx="6529388" cy="438150"/>
            <a:chOff x="570" y="2577"/>
            <a:chExt cx="4113" cy="276"/>
          </a:xfrm>
        </p:grpSpPr>
        <p:sp>
          <p:nvSpPr>
            <p:cNvPr id="1035" name="Rectangle 10">
              <a:extLst>
                <a:ext uri="{FF2B5EF4-FFF2-40B4-BE49-F238E27FC236}">
                  <a16:creationId xmlns:a16="http://schemas.microsoft.com/office/drawing/2014/main" id="{3B50F252-8925-FFE2-ECEC-112D78F8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603"/>
              <a:ext cx="14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若取</a:t>
              </a:r>
              <a:r>
                <a:rPr kumimoji="1" lang="en-US" altLang="zh-CN" sz="2000">
                  <a:solidFill>
                    <a:srgbClr val="010307"/>
                  </a:solidFill>
                  <a:ea typeface="宋体" panose="02010600030101010101" pitchFamily="2" charset="-122"/>
                </a:rPr>
                <a:t>0 K</a:t>
              </a:r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作为零点则</a:t>
              </a:r>
            </a:p>
          </p:txBody>
        </p:sp>
        <p:graphicFrame>
          <p:nvGraphicFramePr>
            <p:cNvPr id="1029" name="Object 11">
              <a:extLst>
                <a:ext uri="{FF2B5EF4-FFF2-40B4-BE49-F238E27FC236}">
                  <a16:creationId xmlns:a16="http://schemas.microsoft.com/office/drawing/2014/main" id="{506746EB-83F7-676A-111B-E6CAC8CDDA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9" y="2577"/>
            <a:ext cx="21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60160" imgH="241200" progId="Equation.DSMT4">
                    <p:embed/>
                  </p:oleObj>
                </mc:Choice>
                <mc:Fallback>
                  <p:oleObj name="Equation" r:id="rId8" imgW="146016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2577"/>
                          <a:ext cx="21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E7B7498-77F1-CFDC-BAB8-38D9F0E9C8CD}"/>
              </a:ext>
            </a:extLst>
          </p:cNvPr>
          <p:cNvSpPr/>
          <p:nvPr/>
        </p:nvSpPr>
        <p:spPr>
          <a:xfrm>
            <a:off x="1062038" y="84138"/>
            <a:ext cx="7335837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章   气体和蒸汽的热力性质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autoUpdateAnimBg="0"/>
      <p:bldP spid="4301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>
            <a:extLst>
              <a:ext uri="{FF2B5EF4-FFF2-40B4-BE49-F238E27FC236}">
                <a16:creationId xmlns:a16="http://schemas.microsoft.com/office/drawing/2014/main" id="{B4F6E323-865C-CFB2-5610-BA8D6635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5600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solidFill>
                  <a:srgbClr val="FF3300"/>
                </a:solidFill>
                <a:ea typeface="宋体" panose="02010600030101010101" pitchFamily="2" charset="-122"/>
              </a:rPr>
              <a:t>利用气体热力性质表计算热量</a:t>
            </a:r>
          </a:p>
        </p:txBody>
      </p:sp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BEBD92FC-C249-F755-390D-62B4A7746D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990600"/>
          <a:ext cx="1593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03040" progId="Equation.DSMT4">
                  <p:embed/>
                </p:oleObj>
              </mc:Choice>
              <mc:Fallback>
                <p:oleObj name="Equation" r:id="rId2" imgW="6984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990600"/>
                        <a:ext cx="15938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363CDA0E-6F5A-4ED6-5EEA-059B9AB1E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493838"/>
          <a:ext cx="60547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53800" progId="Equation.DSMT4">
                  <p:embed/>
                </p:oleObj>
              </mc:Choice>
              <mc:Fallback>
                <p:oleObj name="Equation" r:id="rId4" imgW="2006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93838"/>
                        <a:ext cx="60547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5D4883CB-C0BF-9233-78A1-5B03FE0BE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2274888"/>
          <a:ext cx="15128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228600" progId="Equation.DSMT4">
                  <p:embed/>
                </p:oleObj>
              </mc:Choice>
              <mc:Fallback>
                <p:oleObj name="Equation" r:id="rId6" imgW="723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274888"/>
                        <a:ext cx="15128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F96A1BC6-AF01-BC17-07FD-F17343F33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2879725"/>
          <a:ext cx="42767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280" imgH="253800" progId="Equation.DSMT4">
                  <p:embed/>
                </p:oleObj>
              </mc:Choice>
              <mc:Fallback>
                <p:oleObj name="Equation" r:id="rId8" imgW="20062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879725"/>
                        <a:ext cx="42767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>
            <a:extLst>
              <a:ext uri="{FF2B5EF4-FFF2-40B4-BE49-F238E27FC236}">
                <a16:creationId xmlns:a16="http://schemas.microsoft.com/office/drawing/2014/main" id="{C11D4AC8-8AC2-1032-F121-105D52900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3790950"/>
            <a:ext cx="1471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010307"/>
                </a:solidFill>
                <a:ea typeface="楷体_GB2312" pitchFamily="49" charset="-122"/>
              </a:rPr>
              <a:t>附表</a:t>
            </a:r>
            <a:r>
              <a:rPr lang="en-US" altLang="zh-CN" sz="2000">
                <a:solidFill>
                  <a:srgbClr val="010307"/>
                </a:solidFill>
                <a:ea typeface="楷体_GB2312" pitchFamily="49" charset="-122"/>
              </a:rPr>
              <a:t>7, p442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>
            <a:extLst>
              <a:ext uri="{FF2B5EF4-FFF2-40B4-BE49-F238E27FC236}">
                <a16:creationId xmlns:a16="http://schemas.microsoft.com/office/drawing/2014/main" id="{E462D8C9-86D1-547C-1EDB-127E37AE6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0"/>
            <a:ext cx="7800975" cy="423863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3.4.2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状态参数熵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8FF43CE-E9B5-A1E8-BE74-F2047FFB8E17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81000"/>
            <a:ext cx="5913438" cy="614363"/>
            <a:chOff x="576" y="528"/>
            <a:chExt cx="3725" cy="515"/>
          </a:xfrm>
        </p:grpSpPr>
        <p:sp>
          <p:nvSpPr>
            <p:cNvPr id="3087" name="Text Box 4">
              <a:extLst>
                <a:ext uri="{FF2B5EF4-FFF2-40B4-BE49-F238E27FC236}">
                  <a16:creationId xmlns:a16="http://schemas.microsoft.com/office/drawing/2014/main" id="{8E4C56C7-C6E4-CF8C-0E22-7FB512665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68"/>
              <a:ext cx="220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000">
                  <a:solidFill>
                    <a:srgbClr val="010307"/>
                  </a:solidFill>
                  <a:ea typeface="宋体" panose="02010600030101010101" pitchFamily="2" charset="-122"/>
                </a:rPr>
                <a:t>熵的定义式为（以后要证明）</a:t>
              </a:r>
            </a:p>
          </p:txBody>
        </p:sp>
        <p:graphicFrame>
          <p:nvGraphicFramePr>
            <p:cNvPr id="3078" name="Object 5">
              <a:extLst>
                <a:ext uri="{FF2B5EF4-FFF2-40B4-BE49-F238E27FC236}">
                  <a16:creationId xmlns:a16="http://schemas.microsoft.com/office/drawing/2014/main" id="{90F5B679-46EB-D0BA-53CA-09F22E0091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528"/>
            <a:ext cx="845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47640" imgH="393480" progId="Equation.DSMT4">
                    <p:embed/>
                  </p:oleObj>
                </mc:Choice>
                <mc:Fallback>
                  <p:oleObj name="Equation" r:id="rId2" imgW="64764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8"/>
                          <a:ext cx="845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Rectangle 6">
            <a:extLst>
              <a:ext uri="{FF2B5EF4-FFF2-40B4-BE49-F238E27FC236}">
                <a16:creationId xmlns:a16="http://schemas.microsoft.com/office/drawing/2014/main" id="{6018791B-263B-C030-4B44-211C697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982663"/>
            <a:ext cx="334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下标</a:t>
            </a:r>
            <a:r>
              <a:rPr kumimoji="1" lang="en-US" altLang="zh-CN" sz="2000">
                <a:solidFill>
                  <a:srgbClr val="010307"/>
                </a:solidFill>
                <a:ea typeface="宋体" panose="02010600030101010101" pitchFamily="2" charset="-122"/>
              </a:rPr>
              <a:t>rev</a:t>
            </a:r>
            <a:r>
              <a:rPr kumimoji="1" lang="zh-CN" altLang="en-US" sz="2000">
                <a:solidFill>
                  <a:srgbClr val="010307"/>
                </a:solidFill>
                <a:ea typeface="宋体" panose="02010600030101010101" pitchFamily="2" charset="-122"/>
              </a:rPr>
              <a:t>表示可逆，可逆时有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762A7620-64B4-4A6B-B7B4-EC47D2EBE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1439863"/>
          <a:ext cx="6629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5920" imgH="241200" progId="Equation.DSMT4">
                  <p:embed/>
                </p:oleObj>
              </mc:Choice>
              <mc:Fallback>
                <p:oleObj name="Equation" r:id="rId4" imgW="308592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439863"/>
                        <a:ext cx="6629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ED84DBFF-1510-832A-D440-4B23C1BAF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1906588"/>
          <a:ext cx="463073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9920" imgH="419040" progId="Equation.DSMT4">
                  <p:embed/>
                </p:oleObj>
              </mc:Choice>
              <mc:Fallback>
                <p:oleObj name="Equation" r:id="rId6" imgW="2869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906588"/>
                        <a:ext cx="4630738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CD5322B6-E95E-AFBC-B827-0DD06BA9D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630488"/>
          <a:ext cx="56165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79760" imgH="431640" progId="Equation.DSMT4">
                  <p:embed/>
                </p:oleObj>
              </mc:Choice>
              <mc:Fallback>
                <p:oleObj name="Equation" r:id="rId8" imgW="34797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630488"/>
                        <a:ext cx="56165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>
            <a:extLst>
              <a:ext uri="{FF2B5EF4-FFF2-40B4-BE49-F238E27FC236}">
                <a16:creationId xmlns:a16="http://schemas.microsoft.com/office/drawing/2014/main" id="{72CB67A5-5900-78C5-B29C-3753293E2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17875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当比热容取定值时</a:t>
            </a:r>
            <a:r>
              <a:rPr kumimoji="1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不讲变比热容熵差计算</a:t>
            </a:r>
            <a:r>
              <a:rPr kumimoji="1"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DF00057B-6FDD-362E-1E1E-AFB2F828FB6B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4010025"/>
            <a:ext cx="5962650" cy="847725"/>
            <a:chOff x="1134" y="2526"/>
            <a:chExt cx="3756" cy="534"/>
          </a:xfrm>
        </p:grpSpPr>
        <p:graphicFrame>
          <p:nvGraphicFramePr>
            <p:cNvPr id="3077" name="Object 12">
              <a:extLst>
                <a:ext uri="{FF2B5EF4-FFF2-40B4-BE49-F238E27FC236}">
                  <a16:creationId xmlns:a16="http://schemas.microsoft.com/office/drawing/2014/main" id="{6669C546-BE07-774D-7746-6A3D9EE7C9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0" y="2549"/>
            <a:ext cx="3570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65280" imgH="431640" progId="Equation.DSMT4">
                    <p:embed/>
                  </p:oleObj>
                </mc:Choice>
                <mc:Fallback>
                  <p:oleObj name="Equation" r:id="rId10" imgW="3365280" imgH="4316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2549"/>
                          <a:ext cx="3570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FD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EAEAEA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sy="50000" kx="2115830" algn="bl" rotWithShape="0">
                                  <a:srgbClr val="006FDE">
                                    <a:gamma/>
                                    <a:shade val="60000"/>
                                    <a:invGamma/>
                                    <a:alpha val="8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Rectangle 14">
              <a:extLst>
                <a:ext uri="{FF2B5EF4-FFF2-40B4-BE49-F238E27FC236}">
                  <a16:creationId xmlns:a16="http://schemas.microsoft.com/office/drawing/2014/main" id="{35D3E32B-32C5-79CA-8B0A-B4C1C84BE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526"/>
              <a:ext cx="3756" cy="534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5071" name="Line 15">
            <a:extLst>
              <a:ext uri="{FF2B5EF4-FFF2-40B4-BE49-F238E27FC236}">
                <a16:creationId xmlns:a16="http://schemas.microsoft.com/office/drawing/2014/main" id="{6C35CEEA-56F3-B4D2-386C-76B01B34E4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0900" y="819150"/>
            <a:ext cx="2495550" cy="819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9AAB6E57-794F-90B9-85D3-D096265C48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838200"/>
            <a:ext cx="638175" cy="695325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>
            <a:prstShdw prst="shdw17" dist="17961" dir="2700000">
              <a:srgbClr val="991F00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 autoUpdateAnimBg="0"/>
      <p:bldP spid="450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F028F4E-C5C2-2BB1-F7A8-E941992AFE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9900" y="239713"/>
            <a:ext cx="4038600" cy="5302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例题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en-US" altLang="zh-CN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(p76</a:t>
            </a:r>
            <a:r>
              <a:rPr lang="zh-CN" altLang="en-US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3-4</a:t>
            </a:r>
            <a:r>
              <a:rPr lang="zh-CN" altLang="en-US" sz="2000" b="1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3C1BD3CE-0659-474D-A4E3-5DD70316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719138"/>
            <a:ext cx="8045450" cy="1419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080808"/>
                </a:solidFill>
              </a:rPr>
              <a:t>        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CO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按定压过程流经冷却器，</a:t>
            </a:r>
            <a:r>
              <a:rPr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=0.105 MPa,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温度由</a:t>
            </a:r>
            <a:r>
              <a:rPr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=600 K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冷却到</a:t>
            </a:r>
            <a:r>
              <a:rPr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=366 K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，试分别使用（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）平均比热容、（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）气体热力性质表，计算</a:t>
            </a:r>
            <a:r>
              <a:rPr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 kgCO</a:t>
            </a:r>
            <a:r>
              <a:rPr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的热力学能变化量、焓变化量及熵的变化量。</a:t>
            </a:r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1FEB3B25-B54D-1D08-9236-48AA9CEB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2173288"/>
            <a:ext cx="1716087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3300"/>
                </a:solidFill>
              </a:rPr>
              <a:t>请看教科书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2230</TotalTime>
  <Words>149</Words>
  <Application>Microsoft Office PowerPoint</Application>
  <PresentationFormat>自定义</PresentationFormat>
  <Paragraphs>14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Times New Roman</vt:lpstr>
      <vt:lpstr>黑体</vt:lpstr>
      <vt:lpstr>Arial</vt:lpstr>
      <vt:lpstr>Wingdings</vt:lpstr>
      <vt:lpstr>宋体</vt:lpstr>
      <vt:lpstr>Blackoak Std</vt:lpstr>
      <vt:lpstr>方正舒体</vt:lpstr>
      <vt:lpstr>华文中宋</vt:lpstr>
      <vt:lpstr>楷体_GB2312</vt:lpstr>
      <vt:lpstr>Verdana</vt:lpstr>
      <vt:lpstr>tempelate</vt:lpstr>
      <vt:lpstr>MathType 7.0 Equation</vt:lpstr>
      <vt:lpstr>3.4   理想气体的热力学能、焓和熵</vt:lpstr>
      <vt:lpstr>PowerPoint 演示文稿</vt:lpstr>
      <vt:lpstr>3.4.2  状态参数熵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385</cp:revision>
  <cp:lastPrinted>1601-01-01T00:00:00Z</cp:lastPrinted>
  <dcterms:created xsi:type="dcterms:W3CDTF">2011-05-02T08:11:20Z</dcterms:created>
  <dcterms:modified xsi:type="dcterms:W3CDTF">2025-08-21T09:38:29Z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