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13" r:id="rId9"/>
  </p:sldIdLst>
  <p:sldSz cx="9144000" cy="5148263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FF"/>
    <a:srgbClr val="FF9933"/>
    <a:srgbClr val="DDDDDD"/>
    <a:srgbClr val="FFFF99"/>
    <a:srgbClr val="003366"/>
    <a:srgbClr val="C0C0C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B43A1B82-DAEF-4FA9-D840-8A5E650FFE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DB557C06-F24F-3B43-0FA6-4CC728DACF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14AD63F-E6E6-4B7A-97C1-8D7E17F971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A1FA4585-0CC6-5DB9-1706-1BD4D73EE4C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EC8A2DC-1BB6-4326-96F0-9DF0C20FC0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E2A80A-AD88-C892-997F-4E3B7A1BF9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F4B49F9-F10F-C47F-802B-D32A44C1FC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96DC094-A171-E794-1849-0167680665D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77D7EF7-748C-83E1-BE7D-B2D29351EE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30E4DD4-0ED8-CD41-5B8A-CC68DF77D3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4C6ED16-0BD9-3DAA-FFA7-E87901A94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38F3EF6-EA2C-4CAB-BF9D-A38EE488038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4949347-6EE2-D596-5344-B114F4A65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7C6105-4914-B71D-8B70-66900A7153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2B423FD-2AC5-12EE-6F20-0DB8B823F5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BB76899-0C8C-EB9D-17E5-4ACB9BEA09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9F5E998D-6DEE-53DA-B5A7-6EA436789E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C79F54CC-1C7F-304D-F654-836BF963F7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41E1C1E3-FA5D-3D64-305B-C65DA910AD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3C72626F-4114-FE6D-D7E9-116D5C862F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67D79541-627C-EDA2-69C0-ABC160006E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D5674D52-F39C-522A-F729-1096868EAE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EA291EE-1985-BA66-C09D-98E8154D6E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67C2AE10-EC3F-41C0-A7D7-2D9B674BD8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488185D-3E81-6DFA-3B43-D28392A7B5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D3E53-053C-4D82-A2BE-BC5D23CF4D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4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31DBB1A-38A9-6F0E-9738-8BD2D8E473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240A2-2790-43BF-B72C-CF587A1BB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36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B6B46B6-250E-86CF-2F38-AA51D56905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B420F-4D8C-445A-8023-21AA268A36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196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88FF35B-11CA-08A9-DD96-A73854269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76071-C89E-400F-A2CF-21D209205B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2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17E6121-4E89-7672-D0A0-7041BF435A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46AF4-E301-409F-9762-648E801617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9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AE7F472-C974-50DA-9942-C777505209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E8FD5-9A5A-43BB-9422-AC91271FFF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67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9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07915BA-ABF4-3C8D-5949-B763BC055A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8B22A-EE8C-4347-8E2C-D69DF5CE4A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007E9BE-7D06-5E39-350C-EC8AA5DF93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7017-9BB2-4AA0-AFD5-8AB94F1111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12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0D97916-1B8F-CD85-6474-5BBFE6FAC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0A009-2B51-411A-98FD-355EABCEA9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06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9B3A5C5-B001-21DD-B668-F8628957FF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52A7E-68DD-4389-A195-DC55975216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8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C290BAC-3E69-0418-FBC6-B769162BF8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6CEBA-C59D-4488-BFF2-5D7A36A12F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66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0763661-9534-5545-037E-6E8BBE8BD3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E818E-D149-4890-9BB9-13596EF59A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5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C27A11C-58A8-F8FC-1FEA-76D3906CDC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F734-CFCB-44AF-8BEB-034828967F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5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D24891A-DB42-2C3B-C1C9-09345601DC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8EC46-EB32-4AC5-9DD7-40EC71897F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13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DD9FB11-9790-1E97-AFAD-0C5CF7A97C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87A35-B72E-4854-BD0D-EA4BAA221E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86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DFCCA7B9-CEB6-006E-E870-6969BFF1A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8874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0BE397C5-63E9-D96F-3399-6D1DA59B3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581025" y="135255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0D0DD6E5-0C11-A5DF-E26A-52009ADD8B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C78DA499-A383-4AFC-9ACD-93E70054B25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FA255353-79C3-05AA-4672-78300B867F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0" Type="http://schemas.openxmlformats.org/officeDocument/2006/relationships/image" Target="../media/image7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4.png"/><Relationship Id="rId3" Type="http://schemas.openxmlformats.org/officeDocument/2006/relationships/image" Target="../media/image10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1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D4D7A7C-62CF-4793-48EF-CDEC4CE0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8475"/>
            <a:ext cx="5864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3300"/>
                </a:solidFill>
                <a:ea typeface="宋体" panose="02010600030101010101" pitchFamily="2" charset="-122"/>
              </a:rPr>
              <a:t>3.5.1 </a:t>
            </a:r>
            <a:r>
              <a:rPr kumimoji="1" lang="zh-CN" altLang="en-US" sz="2000">
                <a:solidFill>
                  <a:srgbClr val="FF3300"/>
                </a:solidFill>
                <a:ea typeface="宋体" panose="02010600030101010101" pitchFamily="2" charset="-122"/>
              </a:rPr>
              <a:t>理想气体的分压力定律及分容积律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DE82BFA2-5691-69B5-93D4-1D2AEDAE2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327150"/>
            <a:ext cx="336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称为分压力，并有</a:t>
            </a:r>
          </a:p>
        </p:txBody>
      </p:sp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27D3B011-7BBA-6489-1144-02E68FBCC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1773238"/>
          <a:ext cx="22098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28600" progId="Equation.DSMT4">
                  <p:embed/>
                </p:oleObj>
              </mc:Choice>
              <mc:Fallback>
                <p:oleObj name="Equation" r:id="rId2" imgW="10159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773238"/>
                        <a:ext cx="22098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B88EC702-1EDA-396F-F254-F31351B12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1716088"/>
          <a:ext cx="13620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53800" progId="Equation.DSMT4">
                  <p:embed/>
                </p:oleObj>
              </mc:Choice>
              <mc:Fallback>
                <p:oleObj name="Equation" r:id="rId4" imgW="6220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716088"/>
                        <a:ext cx="13620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6">
            <a:extLst>
              <a:ext uri="{FF2B5EF4-FFF2-40B4-BE49-F238E27FC236}">
                <a16:creationId xmlns:a16="http://schemas.microsoft.com/office/drawing/2014/main" id="{BD5F082A-0308-78FD-F13A-1B262609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2255838"/>
            <a:ext cx="3506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上式称为</a:t>
            </a:r>
            <a:r>
              <a:rPr kumimoji="1"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道尔顿分压力定律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A2B687FF-7ECA-0290-2971-AE4FC326A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070225"/>
          <a:ext cx="2195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57200" progId="Equation.DSMT4">
                  <p:embed/>
                </p:oleObj>
              </mc:Choice>
              <mc:Fallback>
                <p:oleObj name="Equation" r:id="rId6" imgW="10540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70225"/>
                        <a:ext cx="21955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961329B3-FEF9-6ED1-EB2F-D3371B007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2825" y="3011488"/>
          <a:ext cx="15065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507960" progId="Equation.DSMT4">
                  <p:embed/>
                </p:oleObj>
              </mc:Choice>
              <mc:Fallback>
                <p:oleObj name="Equation" r:id="rId8" imgW="64764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3011488"/>
                        <a:ext cx="15065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Rectangle 9">
            <a:extLst>
              <a:ext uri="{FF2B5EF4-FFF2-40B4-BE49-F238E27FC236}">
                <a16:creationId xmlns:a16="http://schemas.microsoft.com/office/drawing/2014/main" id="{22462B08-071D-56BA-BB19-0D572D8B0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665413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由质量守恒得：</a:t>
            </a:r>
          </a:p>
        </p:txBody>
      </p:sp>
      <p:pic>
        <p:nvPicPr>
          <p:cNvPr id="86026" name="Picture 10" descr="分压力">
            <a:extLst>
              <a:ext uri="{FF2B5EF4-FFF2-40B4-BE49-F238E27FC236}">
                <a16:creationId xmlns:a16="http://schemas.microsoft.com/office/drawing/2014/main" id="{3515B081-997B-7BCA-00C8-A17172111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0"/>
            <a:ext cx="367665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0B8F30AB-7498-A6F1-E2CF-71A222255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9463" y="3937000"/>
          <a:ext cx="49291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84120" imgH="241200" progId="Equation.DSMT4">
                  <p:embed/>
                </p:oleObj>
              </mc:Choice>
              <mc:Fallback>
                <p:oleObj name="Equation" r:id="rId11" imgW="218412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937000"/>
                        <a:ext cx="49291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Rectangle 12">
            <a:extLst>
              <a:ext uri="{FF2B5EF4-FFF2-40B4-BE49-F238E27FC236}">
                <a16:creationId xmlns:a16="http://schemas.microsoft.com/office/drawing/2014/main" id="{31407C3E-DA65-9F97-BBB6-A3005D79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91318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状态方程</a:t>
            </a:r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EE499D51-64CA-B301-4BD5-ED150CEFE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898525"/>
            <a:ext cx="184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、分压力定律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7069C34F-FDF7-2BD8-3E7B-1AD073EB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42195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2400">
                <a:solidFill>
                  <a:srgbClr val="FF3300"/>
                </a:solidFill>
                <a:latin typeface="黑体" panose="02010609060101010101" pitchFamily="49" charset="-122"/>
              </a:rPr>
              <a:t>3.5   </a:t>
            </a:r>
            <a:r>
              <a:rPr lang="zh-CN" altLang="en-US" sz="2400">
                <a:solidFill>
                  <a:srgbClr val="FF3300"/>
                </a:solidFill>
                <a:latin typeface="黑体" panose="02010609060101010101" pitchFamily="49" charset="-122"/>
              </a:rPr>
              <a:t>理想气体混合物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14A9639B-D474-6441-DE6A-90311959F6DD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4324350"/>
            <a:ext cx="5183187" cy="495300"/>
            <a:chOff x="539" y="2736"/>
            <a:chExt cx="3265" cy="312"/>
          </a:xfrm>
        </p:grpSpPr>
        <p:graphicFrame>
          <p:nvGraphicFramePr>
            <p:cNvPr id="1031" name="Object 14">
              <a:extLst>
                <a:ext uri="{FF2B5EF4-FFF2-40B4-BE49-F238E27FC236}">
                  <a16:creationId xmlns:a16="http://schemas.microsoft.com/office/drawing/2014/main" id="{F85693CF-9C43-6F44-EC84-EDF3637EA0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9" y="2757"/>
            <a:ext cx="326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361960" imgH="253800" progId="Equation.DSMT4">
                    <p:embed/>
                  </p:oleObj>
                </mc:Choice>
                <mc:Fallback>
                  <p:oleObj name="Equation" r:id="rId13" imgW="2361960" imgH="253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2757"/>
                          <a:ext cx="326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Rectangle 17">
              <a:extLst>
                <a:ext uri="{FF2B5EF4-FFF2-40B4-BE49-F238E27FC236}">
                  <a16:creationId xmlns:a16="http://schemas.microsoft.com/office/drawing/2014/main" id="{7FEEA96F-D786-E66A-C716-038BDEECB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2736"/>
              <a:ext cx="972" cy="312"/>
            </a:xfrm>
            <a:prstGeom prst="rect">
              <a:avLst/>
            </a:prstGeom>
            <a:noFill/>
            <a:ln w="9525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3300"/>
                </a:solidFill>
              </a:endParaRPr>
            </a:p>
          </p:txBody>
        </p:sp>
      </p:grpSp>
      <p:sp>
        <p:nvSpPr>
          <p:cNvPr id="86035" name="Rectangle 19">
            <a:extLst>
              <a:ext uri="{FF2B5EF4-FFF2-40B4-BE49-F238E27FC236}">
                <a16:creationId xmlns:a16="http://schemas.microsoft.com/office/drawing/2014/main" id="{CF032A29-E02D-A8FC-7C8B-80C013F8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397375"/>
            <a:ext cx="3506787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理想气体混合物仍为理想气体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19" grpId="0" build="p" autoUpdateAnimBg="0"/>
      <p:bldP spid="86022" grpId="0" build="p" autoUpdateAnimBg="0"/>
      <p:bldP spid="86025" grpId="0" build="p" autoUpdateAnimBg="0"/>
      <p:bldP spid="86028" grpId="0" build="p" autoUpdateAnimBg="0"/>
      <p:bldP spid="86029" grpId="0" build="p" autoUpdateAnimBg="0"/>
      <p:bldP spid="860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>
            <a:extLst>
              <a:ext uri="{FF2B5EF4-FFF2-40B4-BE49-F238E27FC236}">
                <a16:creationId xmlns:a16="http://schemas.microsoft.com/office/drawing/2014/main" id="{1D42172A-448C-5B72-2DB2-88F41CC5F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063" y="141288"/>
            <a:ext cx="3887787" cy="333375"/>
          </a:xfrm>
        </p:spPr>
        <p:txBody>
          <a:bodyPr/>
          <a:lstStyle/>
          <a:p>
            <a:r>
              <a:rPr kumimoji="1" lang="en-US" altLang="zh-CN" sz="2000">
                <a:solidFill>
                  <a:srgbClr val="080808"/>
                </a:solidFill>
              </a:rPr>
              <a:t>2</a:t>
            </a:r>
            <a:r>
              <a:rPr kumimoji="1" lang="zh-CN" altLang="en-US" sz="2000">
                <a:solidFill>
                  <a:srgbClr val="080808"/>
                </a:solidFill>
              </a:rPr>
              <a:t>、</a:t>
            </a:r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80808"/>
                </a:solidFill>
              </a:rPr>
              <a:t>分容积定律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0CFDF73C-999F-34A1-BF55-400E96BB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563"/>
            <a:ext cx="349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V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V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、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V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称为分容积，并有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E98A97DB-1D66-95B7-F0CE-D684FAF61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1020763"/>
          <a:ext cx="2143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28600" progId="Equation.DSMT4">
                  <p:embed/>
                </p:oleObj>
              </mc:Choice>
              <mc:Fallback>
                <p:oleObj name="Equation" r:id="rId2" imgW="952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020763"/>
                        <a:ext cx="21431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31F71F86-D577-AEEA-05CB-5682D9AB0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9925" y="1020763"/>
          <a:ext cx="11795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53800" progId="Equation.DSMT4">
                  <p:embed/>
                </p:oleObj>
              </mc:Choice>
              <mc:Fallback>
                <p:oleObj name="Equation" r:id="rId4" imgW="5968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020763"/>
                        <a:ext cx="11795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>
            <a:extLst>
              <a:ext uri="{FF2B5EF4-FFF2-40B4-BE49-F238E27FC236}">
                <a16:creationId xmlns:a16="http://schemas.microsoft.com/office/drawing/2014/main" id="{DA19018F-BCA6-23E4-78B5-CF9FC8D0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01775"/>
            <a:ext cx="3506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上式称为</a:t>
            </a:r>
            <a:r>
              <a:rPr kumimoji="1"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亚美格分容积定律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A701EE96-EDB4-080B-B04B-2DE802FD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001838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质量守恒</a:t>
            </a:r>
          </a:p>
        </p:txBody>
      </p:sp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3F048CAD-2F27-B6B0-7F53-74237534D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" y="2373313"/>
          <a:ext cx="22431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57200" progId="Equation.DSMT4">
                  <p:embed/>
                </p:oleObj>
              </mc:Choice>
              <mc:Fallback>
                <p:oleObj name="Equation" r:id="rId6" imgW="10540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373313"/>
                        <a:ext cx="224313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EF3D6A09-3B5B-0AD8-82E4-61FE872D6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3275" y="2344738"/>
          <a:ext cx="14160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507960" progId="Equation.DSMT4">
                  <p:embed/>
                </p:oleObj>
              </mc:Choice>
              <mc:Fallback>
                <p:oleObj name="Equation" r:id="rId8" imgW="647640" imgH="507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344738"/>
                        <a:ext cx="14160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>
            <a:extLst>
              <a:ext uri="{FF2B5EF4-FFF2-40B4-BE49-F238E27FC236}">
                <a16:creationId xmlns:a16="http://schemas.microsoft.com/office/drawing/2014/main" id="{92C20234-1793-119D-9C10-718E9964C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3717925"/>
          <a:ext cx="44894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320" imgH="241200" progId="Equation.DSMT4">
                  <p:embed/>
                </p:oleObj>
              </mc:Choice>
              <mc:Fallback>
                <p:oleObj name="Equation" r:id="rId10" imgW="193032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717925"/>
                        <a:ext cx="44894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>
            <a:extLst>
              <a:ext uri="{FF2B5EF4-FFF2-40B4-BE49-F238E27FC236}">
                <a16:creationId xmlns:a16="http://schemas.microsoft.com/office/drawing/2014/main" id="{B4C826DC-C1FD-6F96-B2D0-2F334E480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2845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状态方程</a:t>
            </a:r>
          </a:p>
        </p:txBody>
      </p:sp>
      <p:graphicFrame>
        <p:nvGraphicFramePr>
          <p:cNvPr id="2055" name="Object 13">
            <a:extLst>
              <a:ext uri="{FF2B5EF4-FFF2-40B4-BE49-F238E27FC236}">
                <a16:creationId xmlns:a16="http://schemas.microsoft.com/office/drawing/2014/main" id="{84719666-3F3C-A455-03F7-A2027B449AC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443538" y="138113"/>
          <a:ext cx="3700462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2" imgW="3572374" imgH="3801006" progId="Paint.Picture">
                  <p:embed/>
                </p:oleObj>
              </mc:Choice>
              <mc:Fallback>
                <p:oleObj name="位图图像" r:id="rId12" imgW="3572374" imgH="3801006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138113"/>
                        <a:ext cx="3700462" cy="335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71D202E9-75EA-3EF3-9B7F-50C55987455E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4200525"/>
            <a:ext cx="4994275" cy="542925"/>
            <a:chOff x="490" y="2640"/>
            <a:chExt cx="3146" cy="342"/>
          </a:xfrm>
        </p:grpSpPr>
        <p:graphicFrame>
          <p:nvGraphicFramePr>
            <p:cNvPr id="2056" name="Object 12">
              <a:extLst>
                <a:ext uri="{FF2B5EF4-FFF2-40B4-BE49-F238E27FC236}">
                  <a16:creationId xmlns:a16="http://schemas.microsoft.com/office/drawing/2014/main" id="{7107252E-A174-AD35-49B9-2960EDBFBE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" y="2667"/>
            <a:ext cx="305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45960" imgH="253800" progId="Equation.DSMT4">
                    <p:embed/>
                  </p:oleObj>
                </mc:Choice>
                <mc:Fallback>
                  <p:oleObj name="Equation" r:id="rId14" imgW="214596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2667"/>
                          <a:ext cx="305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Rectangle 14">
              <a:extLst>
                <a:ext uri="{FF2B5EF4-FFF2-40B4-BE49-F238E27FC236}">
                  <a16:creationId xmlns:a16="http://schemas.microsoft.com/office/drawing/2014/main" id="{4C06F5C9-C33F-D5CC-B3DC-5F53F21F5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640"/>
              <a:ext cx="1062" cy="342"/>
            </a:xfrm>
            <a:prstGeom prst="rect">
              <a:avLst/>
            </a:prstGeom>
            <a:noFill/>
            <a:ln w="12700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7058" name="Rectangle 18">
            <a:extLst>
              <a:ext uri="{FF2B5EF4-FFF2-40B4-BE49-F238E27FC236}">
                <a16:creationId xmlns:a16="http://schemas.microsoft.com/office/drawing/2014/main" id="{6C8086AA-4230-F711-EA87-C1EEA338B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254500"/>
            <a:ext cx="3506787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理想气体混合物仍为理想气体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  <p:bldP spid="87046" grpId="0" build="p" autoUpdateAnimBg="0"/>
      <p:bldP spid="87047" grpId="0" build="p" autoUpdateAnimBg="0"/>
      <p:bldP spid="87051" grpId="0" build="p" autoUpdateAnimBg="0"/>
      <p:bldP spid="870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>
            <a:extLst>
              <a:ext uri="{FF2B5EF4-FFF2-40B4-BE49-F238E27FC236}">
                <a16:creationId xmlns:a16="http://schemas.microsoft.com/office/drawing/2014/main" id="{BAEB75E6-CFE3-B8B3-04B8-97A14D942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25" y="133350"/>
            <a:ext cx="2971800" cy="342900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3.5.2 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混合物的成分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7E2E8411-C7E0-2798-F380-1924E5D78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77863"/>
            <a:ext cx="141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1)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质量成分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20C7BA4B-BCB2-56E0-2E10-7A1C5DDA9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858838"/>
          <a:ext cx="4699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393480" progId="Equation.DSMT4">
                  <p:embed/>
                </p:oleObj>
              </mc:Choice>
              <mc:Fallback>
                <p:oleObj name="Equation" r:id="rId2" imgW="2019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58838"/>
                        <a:ext cx="46990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>
            <a:extLst>
              <a:ext uri="{FF2B5EF4-FFF2-40B4-BE49-F238E27FC236}">
                <a16:creationId xmlns:a16="http://schemas.microsoft.com/office/drawing/2014/main" id="{FEDB9C8D-AFC2-7EC0-807D-E9A3CFCA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79550"/>
            <a:ext cx="141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2)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摩尔成分</a:t>
            </a:r>
          </a:p>
        </p:txBody>
      </p:sp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51DB7EDE-7EB0-B082-0D05-E6EE09155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58938"/>
          <a:ext cx="44037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393480" progId="Equation.DSMT4">
                  <p:embed/>
                </p:oleObj>
              </mc:Choice>
              <mc:Fallback>
                <p:oleObj name="Equation" r:id="rId4" imgW="18921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58938"/>
                        <a:ext cx="44037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>
            <a:extLst>
              <a:ext uri="{FF2B5EF4-FFF2-40B4-BE49-F238E27FC236}">
                <a16:creationId xmlns:a16="http://schemas.microsoft.com/office/drawing/2014/main" id="{D7F7DFE1-3046-B4E6-0AA4-F98189A2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2365375"/>
            <a:ext cx="141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3)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容积成分</a:t>
            </a:r>
          </a:p>
        </p:txBody>
      </p:sp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DDB78BF2-C388-993B-4D38-7FA719261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689225"/>
          <a:ext cx="44926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393480" progId="Equation.DSMT4">
                  <p:embed/>
                </p:oleObj>
              </mc:Choice>
              <mc:Fallback>
                <p:oleObj name="Equation" r:id="rId6" imgW="193032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89225"/>
                        <a:ext cx="44926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>
            <a:extLst>
              <a:ext uri="{FF2B5EF4-FFF2-40B4-BE49-F238E27FC236}">
                <a16:creationId xmlns:a16="http://schemas.microsoft.com/office/drawing/2014/main" id="{56B2E66E-9F39-A27B-E3CF-527AF49EE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4475" y="3727450"/>
          <a:ext cx="61690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89040" imgH="419040" progId="Equation.DSMT4">
                  <p:embed/>
                </p:oleObj>
              </mc:Choice>
              <mc:Fallback>
                <p:oleObj name="Equation" r:id="rId8" imgW="248904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3727450"/>
                        <a:ext cx="61690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9" grpId="0" build="p" autoUpdateAnimBg="0"/>
      <p:bldP spid="880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>
            <a:extLst>
              <a:ext uri="{FF2B5EF4-FFF2-40B4-BE49-F238E27FC236}">
                <a16:creationId xmlns:a16="http://schemas.microsoft.com/office/drawing/2014/main" id="{2ECDA59A-F8A5-4A0F-6808-0E3D58745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696075" cy="285750"/>
          </a:xfrm>
          <a:noFill/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3.5.3 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混合气体的折合摩尔质量和折合气体常数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8AE887E-00CC-C976-62CF-816BC83B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81038"/>
            <a:ext cx="5551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对于理想气体混合物仿照纯质理想气体得到下式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4B7730B3-52AE-9A1B-F5CB-CE89B4E9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1806575"/>
            <a:ext cx="696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M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eq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称为混合气体的折合摩尔质量。由摩尔成分的定义可得：</a:t>
            </a:r>
          </a:p>
        </p:txBody>
      </p:sp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C8C2967F-78CC-9DBB-45F4-CCA0FD62B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3900" y="2955925"/>
          <a:ext cx="1981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444240" progId="Equation.DSMT4">
                  <p:embed/>
                </p:oleObj>
              </mc:Choice>
              <mc:Fallback>
                <p:oleObj name="Equation" r:id="rId2" imgW="8888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955925"/>
                        <a:ext cx="1981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>
            <a:extLst>
              <a:ext uri="{FF2B5EF4-FFF2-40B4-BE49-F238E27FC236}">
                <a16:creationId xmlns:a16="http://schemas.microsoft.com/office/drawing/2014/main" id="{2C73B320-03F4-3CCB-EA00-7705BA796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3709988"/>
          <a:ext cx="39116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253800" progId="Equation.DSMT4">
                  <p:embed/>
                </p:oleObj>
              </mc:Choice>
              <mc:Fallback>
                <p:oleObj name="Equation" r:id="rId4" imgW="226044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709988"/>
                        <a:ext cx="39116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Rectangle 10">
            <a:extLst>
              <a:ext uri="{FF2B5EF4-FFF2-40B4-BE49-F238E27FC236}">
                <a16:creationId xmlns:a16="http://schemas.microsoft.com/office/drawing/2014/main" id="{2948FF55-0D67-595A-35E8-B0D259C66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167063"/>
            <a:ext cx="294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折合气体常数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g,eq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可写成</a:t>
            </a:r>
          </a:p>
        </p:txBody>
      </p:sp>
      <p:graphicFrame>
        <p:nvGraphicFramePr>
          <p:cNvPr id="89099" name="Object 11">
            <a:extLst>
              <a:ext uri="{FF2B5EF4-FFF2-40B4-BE49-F238E27FC236}">
                <a16:creationId xmlns:a16="http://schemas.microsoft.com/office/drawing/2014/main" id="{9281968B-751A-1156-0573-7D4000D1F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2255838"/>
          <a:ext cx="35655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469800" progId="Equation.DSMT4">
                  <p:embed/>
                </p:oleObj>
              </mc:Choice>
              <mc:Fallback>
                <p:oleObj name="Equation" r:id="rId6" imgW="161280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255838"/>
                        <a:ext cx="35655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24B56ADB-787D-4C74-ABFF-15F693865821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1114425"/>
            <a:ext cx="6794500" cy="542925"/>
            <a:chOff x="572" y="702"/>
            <a:chExt cx="4280" cy="342"/>
          </a:xfrm>
        </p:grpSpPr>
        <p:graphicFrame>
          <p:nvGraphicFramePr>
            <p:cNvPr id="4102" name="Object 4">
              <a:extLst>
                <a:ext uri="{FF2B5EF4-FFF2-40B4-BE49-F238E27FC236}">
                  <a16:creationId xmlns:a16="http://schemas.microsoft.com/office/drawing/2014/main" id="{4DC68396-48FA-3D97-7CD6-E349623A16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2" y="727"/>
            <a:ext cx="42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200400" imgH="253800" progId="Equation.DSMT4">
                    <p:embed/>
                  </p:oleObj>
                </mc:Choice>
                <mc:Fallback>
                  <p:oleObj name="Equation" r:id="rId8" imgW="3200400" imgH="253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727"/>
                          <a:ext cx="42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Rectangle 12">
              <a:extLst>
                <a:ext uri="{FF2B5EF4-FFF2-40B4-BE49-F238E27FC236}">
                  <a16:creationId xmlns:a16="http://schemas.microsoft.com/office/drawing/2014/main" id="{C71BDDF5-4538-609D-4C20-614B76493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702"/>
              <a:ext cx="1332" cy="342"/>
            </a:xfrm>
            <a:prstGeom prst="rect">
              <a:avLst/>
            </a:prstGeom>
            <a:noFill/>
            <a:ln w="12700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669D3CD5-4538-EBA6-1A55-E4A439462022}"/>
              </a:ext>
            </a:extLst>
          </p:cNvPr>
          <p:cNvGrpSpPr>
            <a:grpSpLocks/>
          </p:cNvGrpSpPr>
          <p:nvPr/>
        </p:nvGrpSpPr>
        <p:grpSpPr bwMode="auto">
          <a:xfrm>
            <a:off x="3054350" y="4257675"/>
            <a:ext cx="2320925" cy="581025"/>
            <a:chOff x="1924" y="2682"/>
            <a:chExt cx="1462" cy="366"/>
          </a:xfrm>
        </p:grpSpPr>
        <p:graphicFrame>
          <p:nvGraphicFramePr>
            <p:cNvPr id="4101" name="Object 9">
              <a:extLst>
                <a:ext uri="{FF2B5EF4-FFF2-40B4-BE49-F238E27FC236}">
                  <a16:creationId xmlns:a16="http://schemas.microsoft.com/office/drawing/2014/main" id="{D7703188-51B9-20CE-222F-15F5B4BFFE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4" y="2715"/>
            <a:ext cx="146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41120" imgH="253800" progId="Equation.DSMT4">
                    <p:embed/>
                  </p:oleObj>
                </mc:Choice>
                <mc:Fallback>
                  <p:oleObj name="Equation" r:id="rId10" imgW="1041120" imgH="253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2715"/>
                          <a:ext cx="146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13">
              <a:extLst>
                <a:ext uri="{FF2B5EF4-FFF2-40B4-BE49-F238E27FC236}">
                  <a16:creationId xmlns:a16="http://schemas.microsoft.com/office/drawing/2014/main" id="{929D9F5F-5D7D-AC85-69AF-92649E4F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2682"/>
              <a:ext cx="1332" cy="366"/>
            </a:xfrm>
            <a:prstGeom prst="rect">
              <a:avLst/>
            </a:prstGeom>
            <a:noFill/>
            <a:ln w="12700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89093" grpId="0"/>
      <p:bldP spid="890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>
            <a:extLst>
              <a:ext uri="{FF2B5EF4-FFF2-40B4-BE49-F238E27FC236}">
                <a16:creationId xmlns:a16="http://schemas.microsoft.com/office/drawing/2014/main" id="{DCAE6812-D5BD-51E0-7209-54C3C552F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162800" cy="285750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3.5.4   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理想气体的比热容、热力学能、焓和熵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3CBD8789-5FA1-B4D6-8386-03B5C494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30338"/>
            <a:ext cx="7399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1kg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混合物吸收的热量应等于各组分吸收热量之和，即</a:t>
            </a:r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365158AB-AC08-AD97-9E49-1BB7B486F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830388"/>
          <a:ext cx="1524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253800" progId="Equation.DSMT4">
                  <p:embed/>
                </p:oleObj>
              </mc:Choice>
              <mc:Fallback>
                <p:oleObj name="Equation" r:id="rId2" imgW="6984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30388"/>
                        <a:ext cx="1524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>
            <a:extLst>
              <a:ext uri="{FF2B5EF4-FFF2-40B4-BE49-F238E27FC236}">
                <a16:creationId xmlns:a16="http://schemas.microsoft.com/office/drawing/2014/main" id="{35C5038E-E9ED-242B-418B-CE8A6075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3470275"/>
            <a:ext cx="4779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定压比热容和定容比热容可写成：</a:t>
            </a:r>
          </a:p>
        </p:txBody>
      </p:sp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2C52463E-41B6-CE60-7277-3AF2098A1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2803525"/>
          <a:ext cx="3949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393480" progId="Equation.DSMT4">
                  <p:embed/>
                </p:oleObj>
              </mc:Choice>
              <mc:Fallback>
                <p:oleObj name="Equation" r:id="rId4" imgW="18540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803525"/>
                        <a:ext cx="39497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>
            <a:extLst>
              <a:ext uri="{FF2B5EF4-FFF2-40B4-BE49-F238E27FC236}">
                <a16:creationId xmlns:a16="http://schemas.microsoft.com/office/drawing/2014/main" id="{14661EC9-643B-E061-25FF-C4205EC9C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01888"/>
            <a:ext cx="355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根据比热容的定义式得</a:t>
            </a:r>
          </a:p>
        </p:txBody>
      </p:sp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1763EC89-0B6E-57A7-B609-4080971B5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4032250"/>
          <a:ext cx="4876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253800" progId="Equation.DSMT4">
                  <p:embed/>
                </p:oleObj>
              </mc:Choice>
              <mc:Fallback>
                <p:oleObj name="Equation" r:id="rId6" imgW="210816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032250"/>
                        <a:ext cx="4876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9">
            <a:extLst>
              <a:ext uri="{FF2B5EF4-FFF2-40B4-BE49-F238E27FC236}">
                <a16:creationId xmlns:a16="http://schemas.microsoft.com/office/drawing/2014/main" id="{5F22CBAE-D357-6EDE-2963-F0EA340E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0713"/>
            <a:ext cx="1333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、比热容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E3579B6A-AFF2-1325-D9EB-B8B355469217}"/>
              </a:ext>
            </a:extLst>
          </p:cNvPr>
          <p:cNvGrpSpPr>
            <a:grpSpLocks/>
          </p:cNvGrpSpPr>
          <p:nvPr/>
        </p:nvGrpSpPr>
        <p:grpSpPr bwMode="auto">
          <a:xfrm>
            <a:off x="1209675" y="896938"/>
            <a:ext cx="4738688" cy="490537"/>
            <a:chOff x="864" y="720"/>
            <a:chExt cx="2985" cy="411"/>
          </a:xfrm>
        </p:grpSpPr>
        <p:sp>
          <p:nvSpPr>
            <p:cNvPr id="5132" name="Rectangle 11">
              <a:extLst>
                <a:ext uri="{FF2B5EF4-FFF2-40B4-BE49-F238E27FC236}">
                  <a16:creationId xmlns:a16="http://schemas.microsoft.com/office/drawing/2014/main" id="{FA2A9715-8617-EEEE-B5BC-62E5E5CF6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799"/>
              <a:ext cx="172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80808"/>
                  </a:solidFill>
                  <a:ea typeface="宋体" panose="02010600030101010101" pitchFamily="2" charset="-122"/>
                </a:rPr>
                <a:t>混合气体吸收的总热量</a:t>
              </a:r>
              <a:endParaRPr kumimoji="1" lang="zh-CN" altLang="en-US" sz="2000" i="1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5125" name="Object 12">
              <a:extLst>
                <a:ext uri="{FF2B5EF4-FFF2-40B4-BE49-F238E27FC236}">
                  <a16:creationId xmlns:a16="http://schemas.microsoft.com/office/drawing/2014/main" id="{6B4501B3-BF5B-F018-9ECC-919D94A3EA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720"/>
            <a:ext cx="87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34680" imgH="253800" progId="Equation.DSMT4">
                    <p:embed/>
                  </p:oleObj>
                </mc:Choice>
                <mc:Fallback>
                  <p:oleObj name="Equation" r:id="rId8" imgW="63468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720"/>
                          <a:ext cx="873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  <p:bldP spid="90117" grpId="0" build="p" autoUpdateAnimBg="0"/>
      <p:bldP spid="90119" grpId="0" build="p" autoUpdateAnimBg="0"/>
      <p:bldP spid="9012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0D52F26F-889F-ACFD-BADA-D24A739BB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2895600" cy="342900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、热力学能和焓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D26A4E6A-26A4-2A00-09BB-6A1E910AF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1144588"/>
          <a:ext cx="70532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253800" progId="Equation.DSMT4">
                  <p:embed/>
                </p:oleObj>
              </mc:Choice>
              <mc:Fallback>
                <p:oleObj name="Equation" r:id="rId2" imgW="38862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144588"/>
                        <a:ext cx="705326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D8066D93-5080-DF05-50A5-B49A47745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1744663"/>
          <a:ext cx="74247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400" imgH="431640" progId="Equation.DSMT4">
                  <p:embed/>
                </p:oleObj>
              </mc:Choice>
              <mc:Fallback>
                <p:oleObj name="Equation" r:id="rId4" imgW="39114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744663"/>
                        <a:ext cx="74247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B952D04F-D587-13CF-2F6D-9952DCA5C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3" y="2651125"/>
          <a:ext cx="6562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600" imgH="253800" progId="Equation.DSMT4">
                  <p:embed/>
                </p:oleObj>
              </mc:Choice>
              <mc:Fallback>
                <p:oleObj name="Equation" r:id="rId6" imgW="30096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651125"/>
                        <a:ext cx="65627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>
            <a:extLst>
              <a:ext uri="{FF2B5EF4-FFF2-40B4-BE49-F238E27FC236}">
                <a16:creationId xmlns:a16="http://schemas.microsoft.com/office/drawing/2014/main" id="{4F7637AD-CDE2-1663-527F-EC570820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7813"/>
            <a:ext cx="210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、混合气体的熵</a:t>
            </a:r>
          </a:p>
        </p:txBody>
      </p:sp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3618D519-5F2D-78CD-E087-107C7BFCA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800100"/>
          <a:ext cx="37639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253800" progId="Equation.DSMT4">
                  <p:embed/>
                </p:oleObj>
              </mc:Choice>
              <mc:Fallback>
                <p:oleObj name="Equation" r:id="rId2" imgW="17269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00100"/>
                        <a:ext cx="37639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34F3F04A-9821-B382-F428-7CB3F6B7F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487488"/>
          <a:ext cx="17700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28600" progId="Equation.DSMT4">
                  <p:embed/>
                </p:oleObj>
              </mc:Choice>
              <mc:Fallback>
                <p:oleObj name="Equation" r:id="rId4" imgW="8125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87488"/>
                        <a:ext cx="17700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22040A3F-704E-0AC6-1EC8-B6D6C2A6B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2068513"/>
          <a:ext cx="32623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431640" progId="Equation.DSMT4">
                  <p:embed/>
                </p:oleObj>
              </mc:Choice>
              <mc:Fallback>
                <p:oleObj name="Equation" r:id="rId6" imgW="14983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068513"/>
                        <a:ext cx="32623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>
            <a:extLst>
              <a:ext uri="{FF2B5EF4-FFF2-40B4-BE49-F238E27FC236}">
                <a16:creationId xmlns:a16="http://schemas.microsoft.com/office/drawing/2014/main" id="{194CB279-2589-C3EC-AA1D-70FAE39F1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3260725"/>
          <a:ext cx="48942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840" imgH="431640" progId="Equation.DSMT4">
                  <p:embed/>
                </p:oleObj>
              </mc:Choice>
              <mc:Fallback>
                <p:oleObj name="Equation" r:id="rId8" imgW="22478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260725"/>
                        <a:ext cx="48942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B3CD60EC-2063-42B7-EE9F-20F577AFBD1C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711325" y="1274763"/>
          <a:ext cx="4175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253800" progId="Equation.DSMT4">
                  <p:embed/>
                </p:oleObj>
              </mc:Choice>
              <mc:Fallback>
                <p:oleObj name="Equation" r:id="rId2" imgW="21715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1274763"/>
                        <a:ext cx="41751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2">
            <a:extLst>
              <a:ext uri="{FF2B5EF4-FFF2-40B4-BE49-F238E27FC236}">
                <a16:creationId xmlns:a16="http://schemas.microsoft.com/office/drawing/2014/main" id="{D80C7795-E342-F501-58FF-9620D435A7F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641475" y="2133600"/>
          <a:ext cx="4679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253800" progId="Equation.DSMT4">
                  <p:embed/>
                </p:oleObj>
              </mc:Choice>
              <mc:Fallback>
                <p:oleObj name="Equation" r:id="rId4" imgW="285732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2133600"/>
                        <a:ext cx="4679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>
            <a:extLst>
              <a:ext uri="{FF2B5EF4-FFF2-40B4-BE49-F238E27FC236}">
                <a16:creationId xmlns:a16="http://schemas.microsoft.com/office/drawing/2014/main" id="{07306F28-1B3E-03B9-C719-F8CDB0147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668338"/>
          <a:ext cx="22923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253800" progId="Equation.DSMT4">
                  <p:embed/>
                </p:oleObj>
              </mc:Choice>
              <mc:Fallback>
                <p:oleObj name="Equation" r:id="rId6" imgW="10792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668338"/>
                        <a:ext cx="22923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>
            <a:extLst>
              <a:ext uri="{FF2B5EF4-FFF2-40B4-BE49-F238E27FC236}">
                <a16:creationId xmlns:a16="http://schemas.microsoft.com/office/drawing/2014/main" id="{FEC04651-7F3A-0B35-2D0E-8A6EF78A2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3075" y="576263"/>
          <a:ext cx="23209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253800" progId="Equation.DSMT4">
                  <p:embed/>
                </p:oleObj>
              </mc:Choice>
              <mc:Fallback>
                <p:oleObj name="Equation" r:id="rId8" imgW="104112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576263"/>
                        <a:ext cx="23209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5">
            <a:extLst>
              <a:ext uri="{FF2B5EF4-FFF2-40B4-BE49-F238E27FC236}">
                <a16:creationId xmlns:a16="http://schemas.microsoft.com/office/drawing/2014/main" id="{9F6F3B6D-11A3-0436-F15A-FE64D2A9AE7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666875" y="2935288"/>
          <a:ext cx="35004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120" imgH="431640" progId="Equation.DSMT4">
                  <p:embed/>
                </p:oleObj>
              </mc:Choice>
              <mc:Fallback>
                <p:oleObj name="Equation" r:id="rId10" imgW="218412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935288"/>
                        <a:ext cx="35004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2228</TotalTime>
  <Words>194</Words>
  <Application>Microsoft Office PowerPoint</Application>
  <PresentationFormat>自定义</PresentationFormat>
  <Paragraphs>30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Times New Roman</vt:lpstr>
      <vt:lpstr>黑体</vt:lpstr>
      <vt:lpstr>Arial</vt:lpstr>
      <vt:lpstr>Wingdings</vt:lpstr>
      <vt:lpstr>宋体</vt:lpstr>
      <vt:lpstr>Blackoak Std</vt:lpstr>
      <vt:lpstr>方正舒体</vt:lpstr>
      <vt:lpstr>华文中宋</vt:lpstr>
      <vt:lpstr>Verdana</vt:lpstr>
      <vt:lpstr>tempelate</vt:lpstr>
      <vt:lpstr>MathType 7.0 Equation</vt:lpstr>
      <vt:lpstr>位图图像</vt:lpstr>
      <vt:lpstr>PowerPoint 演示文稿</vt:lpstr>
      <vt:lpstr>2、 分容积定律</vt:lpstr>
      <vt:lpstr>3.5.2  混合物的成分</vt:lpstr>
      <vt:lpstr>3.5.3  混合气体的折合摩尔质量和折合气体常数</vt:lpstr>
      <vt:lpstr>3.5.4    理想气体的比热容、热力学能、焓和熵</vt:lpstr>
      <vt:lpstr>2、热力学能和焓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383</cp:revision>
  <cp:lastPrinted>1601-01-01T00:00:00Z</cp:lastPrinted>
  <dcterms:created xsi:type="dcterms:W3CDTF">2011-05-02T08:11:20Z</dcterms:created>
  <dcterms:modified xsi:type="dcterms:W3CDTF">2025-08-21T09:38:08Z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