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2" r:id="rId2"/>
    <p:sldId id="263" r:id="rId3"/>
    <p:sldId id="264" r:id="rId4"/>
    <p:sldId id="288" r:id="rId5"/>
    <p:sldId id="289" r:id="rId6"/>
    <p:sldId id="290" r:id="rId7"/>
    <p:sldId id="291" r:id="rId8"/>
    <p:sldId id="296" r:id="rId9"/>
  </p:sldIdLst>
  <p:sldSz cx="9144000" cy="514826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2" autoAdjust="0"/>
  </p:normalViewPr>
  <p:slideViewPr>
    <p:cSldViewPr>
      <p:cViewPr varScale="1">
        <p:scale>
          <a:sx n="106" d="100"/>
          <a:sy n="106" d="100"/>
        </p:scale>
        <p:origin x="778" y="91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CEBB51C-758A-B2CE-565F-D95AC66F1C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A7618FB-617B-475C-94E1-4EEE3EFE77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7C99D2F-E812-D056-C7CB-A0A1441DE8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A3F54D8-88C1-F3CE-5225-A299C9030F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C2B8FE-C317-4C74-AA2F-63135AE0A2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83B5E6-7A8C-9386-24BB-B15D58578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88A701-73E2-90C4-A5F4-2D8B9D9EBA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93E68A-73B0-4A2E-A7FC-85943E5CF2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61255-AE5D-4C56-86A8-2F426CFBFE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93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604076-2AEE-EF93-F7A1-FA4821425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1DC58C-BE0D-DFA1-7868-C6ECF36DCD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A030C2-7FE8-40E4-0CC9-6F240F39C6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1EEFB-0903-43E4-8FC5-D0D0E5DAB5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5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9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9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727BEE-402B-16B5-2CA8-541360487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12A58E-BE2B-49EB-F11D-5CB4BC44B2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9BE707-F2A2-A86D-5A57-30C7172A7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490A7-EDA1-40B8-AEA4-D33811E6CD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45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8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7488"/>
            <a:ext cx="3810000" cy="3089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487488"/>
            <a:ext cx="3810000" cy="3089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627FE-4CF8-26B4-FE91-1F5BD0C82E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B2148-851F-8BCB-4A8D-F8A0EA542A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06297-B384-1EEB-B747-12CA90615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D7493-9F44-4D9C-9450-A8C51A9169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44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457200"/>
            <a:ext cx="7772400" cy="858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487488"/>
            <a:ext cx="3810000" cy="1468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7488"/>
            <a:ext cx="3810000" cy="1468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108325"/>
            <a:ext cx="3810000" cy="1468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108325"/>
            <a:ext cx="3810000" cy="1468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3B114C-4566-7898-78EB-40C69B2A75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2FA58D-49B0-8BA3-2455-6271B2C15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18237B-6E0A-EA1A-C71E-23AF0BB2E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AA4FE-E764-4F7C-AE2C-53574700C7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21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6AF792-504A-CBDD-DBDC-10F59B46A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EED2F4-8657-398B-4E8E-F1955A103D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8FC5C6-E20C-9C25-2B48-C1ED14FE1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85F8F-862C-4DFA-B46A-2223D963D8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03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9D49D5-3C8C-896A-F0C3-5E2CCAA12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9C7EA1-C6FB-C7DC-0ED1-BC46C21C6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4F83B9-FB5C-B7B6-B421-653FDED5A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83310-11D0-4E74-8BDA-F7DC96D4F1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6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7488"/>
            <a:ext cx="3810000" cy="3089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7488"/>
            <a:ext cx="3810000" cy="3089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9952E-3C1F-E10A-0928-C97700F9B8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DF276-C777-4AA9-124D-DAE2778BFA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04E24-CACE-7F53-D352-11AC9EA019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9A901B-205E-4FB3-86AA-C39C1DED9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1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BD111F-475E-B05B-9330-41BEA7DFF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0F633A-7E3D-CE75-1EF8-8BA0275E9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292E5EA-DAFC-BB96-3340-ED4B1A7DE5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25E0E-092C-4755-9F90-BA2E8E4E42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59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3E74C4-7B2C-6860-A0CF-ECD838FC30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2F0CC5-6454-5B97-73E5-E92F4AEE41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8FC1AC-40AB-3617-45FE-4B663406D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CA713-6B4A-42F2-8F79-6E687E7454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50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150BD80-5587-A200-E726-093D15443B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2B983CC-D483-3349-B53D-E55BAF486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7A7360-0A90-4F4B-5FE6-B5AAFCAE96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9E7C4-991D-4FC3-B531-274327F23C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1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70E3B-7301-BA23-287C-661FDF61D7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1E9C6-82C6-0EAB-5C34-73A738CC44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037FA-E738-C6AB-7832-550F071A8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5CE21-3B35-4932-904C-DA1D723B48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15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3505EA-F920-18E2-DB51-B61B608EB7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F6AB87-27DB-4F37-A821-6E0661497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F667A-25EE-3BD8-9B3F-1BC710643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99295-8989-4E46-9B41-C8C15CF8ED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8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9316313-576F-9B39-6128-06CA76D71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6CFFE78-F82D-60CD-5BAE-226483184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7488"/>
            <a:ext cx="7772400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1192D1-FA0B-F09E-DE8B-F699CC7B74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91063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4A6FA90-16AB-C993-41FD-0F51CC68D7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91063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3915386-88EF-AC25-CD8E-3B4D4024B5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91063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6B00E14A-4693-4F8A-B8AE-6968AA37E8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3" Type="http://schemas.openxmlformats.org/officeDocument/2006/relationships/image" Target="../media/image4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5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DE93E82-599F-709F-0785-79A98FA9F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6408738" cy="571500"/>
          </a:xfrm>
        </p:spPr>
        <p:txBody>
          <a:bodyPr/>
          <a:lstStyle/>
          <a:p>
            <a:pPr algn="l" eaLnBrk="1" hangingPunct="1"/>
            <a:r>
              <a:rPr lang="zh-CN" altLang="en-US" sz="3000" b="1">
                <a:solidFill>
                  <a:srgbClr val="FF0000"/>
                </a:solidFill>
              </a:rPr>
              <a:t>第</a:t>
            </a:r>
            <a:r>
              <a:rPr lang="en-US" altLang="zh-CN" sz="3000" b="1">
                <a:solidFill>
                  <a:srgbClr val="FF0000"/>
                </a:solidFill>
              </a:rPr>
              <a:t>4</a:t>
            </a:r>
            <a:r>
              <a:rPr lang="zh-CN" altLang="en-US" sz="3000" b="1">
                <a:solidFill>
                  <a:srgbClr val="FF0000"/>
                </a:solidFill>
              </a:rPr>
              <a:t>章   气体和蒸气的热力过程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119FF1-1F1C-8962-6470-91FF99AA5D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557213"/>
            <a:ext cx="7467600" cy="4587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4.1  </a:t>
            </a:r>
            <a:r>
              <a:rPr lang="zh-CN" altLang="en-US" sz="2000" b="1">
                <a:solidFill>
                  <a:srgbClr val="FF0000"/>
                </a:solidFill>
              </a:rPr>
              <a:t>研究热力过程的目的及一般方法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14FF926-DFB4-5167-64CB-8BDDFF183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17575"/>
            <a:ext cx="209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4.1.1 </a:t>
            </a:r>
            <a:r>
              <a:rPr lang="zh-CN" altLang="en-US" sz="2000"/>
              <a:t>目的</a:t>
            </a:r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74A3FEA5-AE3A-8636-DD40-50A20F97F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39950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4.1.2 </a:t>
            </a:r>
            <a:r>
              <a:rPr lang="zh-CN" altLang="en-US" sz="2000"/>
              <a:t>一般方法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BBB9E75F-E7DB-4B7A-DF63-C7C620A36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349500"/>
            <a:ext cx="812641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zh-CN" altLang="en-US" sz="2000">
                <a:solidFill>
                  <a:schemeClr val="tx1"/>
                </a:solidFill>
              </a:rPr>
              <a:t>对实际热力过程进行分析，将各种过程近似地概括为几种典型过程，即</a:t>
            </a:r>
            <a:r>
              <a:rPr lang="zh-CN" altLang="en-US" sz="2000">
                <a:solidFill>
                  <a:srgbClr val="0000FF"/>
                </a:solidFill>
              </a:rPr>
              <a:t>定容、定压、定温和绝热过程</a:t>
            </a:r>
            <a:r>
              <a:rPr lang="zh-CN" altLang="en-US" sz="2000">
                <a:solidFill>
                  <a:schemeClr val="tx1"/>
                </a:solidFill>
              </a:rPr>
              <a:t>。为使问题简化，暂不考虑实际过程中的不可逆的耗损而作为可逆过程。</a:t>
            </a:r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05968DE9-9E32-DDBB-7B67-5A768014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95375"/>
            <a:ext cx="87487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 sz="2000">
                <a:solidFill>
                  <a:schemeClr val="tx1"/>
                </a:solidFill>
              </a:rPr>
              <a:t>揭示过程中工质状态参数的变化规律以及能量转换情况，进而找出影响转化的主要因素。</a:t>
            </a:r>
          </a:p>
        </p:txBody>
      </p:sp>
      <p:sp>
        <p:nvSpPr>
          <p:cNvPr id="16403" name="Rectangle 19">
            <a:extLst>
              <a:ext uri="{FF2B5EF4-FFF2-40B4-BE49-F238E27FC236}">
                <a16:creationId xmlns:a16="http://schemas.microsoft.com/office/drawing/2014/main" id="{668DD08E-8557-87B0-914B-1328D78E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3878263"/>
            <a:ext cx="695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2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zh-CN" altLang="en-US" sz="2000">
                <a:solidFill>
                  <a:schemeClr val="tx1"/>
                </a:solidFill>
              </a:rPr>
              <a:t>用简单的热力学方法对四种基本热力过程进行分析计算。</a:t>
            </a:r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BAA558EA-329D-BF53-9A25-C5498446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4392613"/>
            <a:ext cx="5934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3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zh-CN" altLang="en-US" sz="2000">
                <a:solidFill>
                  <a:schemeClr val="tx1"/>
                </a:solidFill>
              </a:rPr>
              <a:t>考虑不可逆耗损再借助一些经验系数进行修正。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94" grpId="0"/>
      <p:bldP spid="16399" grpId="0"/>
      <p:bldP spid="16400" grpId="0"/>
      <p:bldP spid="16402" grpId="0"/>
      <p:bldP spid="16403" grpId="0"/>
      <p:bldP spid="164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52AF9C7C-143C-5969-9382-D1C9E9739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98438"/>
            <a:ext cx="7416800" cy="342900"/>
          </a:xfrm>
        </p:spPr>
        <p:txBody>
          <a:bodyPr/>
          <a:lstStyle/>
          <a:p>
            <a:pPr algn="l" eaLnBrk="1" hangingPunct="1"/>
            <a:r>
              <a:rPr lang="zh-CN" altLang="en-US" sz="2000" b="1">
                <a:solidFill>
                  <a:srgbClr val="FF0000"/>
                </a:solidFill>
              </a:rPr>
              <a:t>本章分析理想气体热力过程的具体方法</a:t>
            </a:r>
          </a:p>
        </p:txBody>
      </p:sp>
      <p:sp>
        <p:nvSpPr>
          <p:cNvPr id="9219" name="Rectangle 32">
            <a:extLst>
              <a:ext uri="{FF2B5EF4-FFF2-40B4-BE49-F238E27FC236}">
                <a16:creationId xmlns:a16="http://schemas.microsoft.com/office/drawing/2014/main" id="{8A47DC2E-4EB3-0414-798D-DFCD53C7E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42950"/>
            <a:ext cx="8218488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、根据过程特点确定过程方程式，得到 </a:t>
            </a:r>
            <a:r>
              <a:rPr lang="en-US" altLang="zh-CN" sz="2000" i="1">
                <a:solidFill>
                  <a:schemeClr val="tx1"/>
                </a:solidFill>
              </a:rPr>
              <a:t>p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f 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en-US" altLang="zh-CN" sz="2000" i="1">
                <a:solidFill>
                  <a:schemeClr val="tx1"/>
                </a:solidFill>
              </a:rPr>
              <a:t>v</a:t>
            </a:r>
            <a:r>
              <a:rPr lang="en-US" altLang="zh-CN" sz="2000">
                <a:solidFill>
                  <a:schemeClr val="tx1"/>
                </a:solidFill>
              </a:rPr>
              <a:t>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、用过程方程和状态方程，计算初、终态参数。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、在</a:t>
            </a:r>
            <a:r>
              <a:rPr lang="en-US" altLang="zh-CN" sz="2000" i="1">
                <a:solidFill>
                  <a:schemeClr val="tx1"/>
                </a:solidFill>
              </a:rPr>
              <a:t>p-v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 i="1">
                <a:solidFill>
                  <a:schemeClr val="tx1"/>
                </a:solidFill>
              </a:rPr>
              <a:t>T-s</a:t>
            </a:r>
            <a:r>
              <a:rPr lang="zh-CN" altLang="en-US" sz="2000">
                <a:solidFill>
                  <a:schemeClr val="tx1"/>
                </a:solidFill>
              </a:rPr>
              <a:t>图上画出过程曲线。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、确定工质的初、终态比热学能、比焓、比熵的变化。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、计算过程中膨胀功、技术功和过程热量。</a:t>
            </a:r>
          </a:p>
        </p:txBody>
      </p:sp>
      <p:sp>
        <p:nvSpPr>
          <p:cNvPr id="9220" name="Rectangle 34">
            <a:extLst>
              <a:ext uri="{FF2B5EF4-FFF2-40B4-BE49-F238E27FC236}">
                <a16:creationId xmlns:a16="http://schemas.microsoft.com/office/drawing/2014/main" id="{9334A524-5425-6321-0D12-EBF04449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403600"/>
            <a:ext cx="688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本章先研究理想气体的可逆过程，然后分析蒸汽的热力过</a:t>
            </a:r>
            <a:r>
              <a:rPr lang="zh-CN" altLang="en-US">
                <a:solidFill>
                  <a:srgbClr val="FF0000"/>
                </a:solidFill>
              </a:rPr>
              <a:t>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DBCCB074-ACE1-52AB-8EC3-C2C0F0145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01000" cy="342900"/>
          </a:xfrm>
        </p:spPr>
        <p:txBody>
          <a:bodyPr/>
          <a:lstStyle/>
          <a:p>
            <a:pPr algn="l" eaLnBrk="1" hangingPunct="1"/>
            <a:r>
              <a:rPr lang="en-US" altLang="zh-CN" sz="2200" b="1">
                <a:solidFill>
                  <a:srgbClr val="FF0000"/>
                </a:solidFill>
              </a:rPr>
              <a:t>4.2      </a:t>
            </a:r>
            <a:r>
              <a:rPr lang="zh-CN" altLang="en-US" sz="2200" b="1">
                <a:solidFill>
                  <a:srgbClr val="FF0000"/>
                </a:solidFill>
              </a:rPr>
              <a:t>四个基本热力过程分析</a:t>
            </a:r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2CE21B02-4AD3-7383-7708-DDBED8D93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4525"/>
            <a:ext cx="2327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4.2.1 </a:t>
            </a:r>
            <a:r>
              <a:rPr lang="zh-CN" altLang="en-US" sz="2000">
                <a:solidFill>
                  <a:srgbClr val="FF0000"/>
                </a:solidFill>
              </a:rPr>
              <a:t>定容过程</a:t>
            </a: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2E50830B-BF4D-C906-CBE6-780926D3B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060450"/>
            <a:ext cx="208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zh-CN" altLang="en-US" sz="2000">
                <a:solidFill>
                  <a:schemeClr val="hlink"/>
                </a:solidFill>
              </a:rPr>
              <a:t>、过程方程</a:t>
            </a: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67EE67C3-28EE-F572-012B-2A7F16CA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38300"/>
            <a:ext cx="312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zh-CN" altLang="en-US" sz="2000">
                <a:solidFill>
                  <a:schemeClr val="hlink"/>
                </a:solidFill>
              </a:rPr>
              <a:t>、初、终态参数间的关系</a:t>
            </a:r>
          </a:p>
        </p:txBody>
      </p:sp>
      <p:sp>
        <p:nvSpPr>
          <p:cNvPr id="21525" name="Rectangle 21">
            <a:extLst>
              <a:ext uri="{FF2B5EF4-FFF2-40B4-BE49-F238E27FC236}">
                <a16:creationId xmlns:a16="http://schemas.microsoft.com/office/drawing/2014/main" id="{961D543A-4F81-F736-80B6-1B359BC6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22500"/>
            <a:ext cx="205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3</a:t>
            </a:r>
            <a:r>
              <a:rPr lang="zh-CN" altLang="en-US" sz="2000">
                <a:solidFill>
                  <a:schemeClr val="hlink"/>
                </a:solidFill>
              </a:rPr>
              <a:t>、在 </a:t>
            </a:r>
            <a:r>
              <a:rPr lang="en-US" altLang="zh-CN" sz="2000" i="1">
                <a:solidFill>
                  <a:schemeClr val="hlink"/>
                </a:solidFill>
              </a:rPr>
              <a:t>p-v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 i="1">
                <a:solidFill>
                  <a:schemeClr val="hlink"/>
                </a:solidFill>
              </a:rPr>
              <a:t>T-s</a:t>
            </a:r>
            <a:r>
              <a:rPr lang="zh-CN" altLang="en-US" sz="2000">
                <a:solidFill>
                  <a:schemeClr val="hlink"/>
                </a:solidFill>
              </a:rPr>
              <a:t>图</a:t>
            </a:r>
          </a:p>
        </p:txBody>
      </p:sp>
      <p:graphicFrame>
        <p:nvGraphicFramePr>
          <p:cNvPr id="21528" name="Object 24">
            <a:extLst>
              <a:ext uri="{FF2B5EF4-FFF2-40B4-BE49-F238E27FC236}">
                <a16:creationId xmlns:a16="http://schemas.microsoft.com/office/drawing/2014/main" id="{34656212-D739-E600-6DDC-F4E38002E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4738" y="858838"/>
          <a:ext cx="38481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60440" imgH="431640" progId="Equation.DSMT4">
                  <p:embed/>
                </p:oleObj>
              </mc:Choice>
              <mc:Fallback>
                <p:oleObj name="Equation" r:id="rId3" imgW="226044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858838"/>
                        <a:ext cx="38481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>
            <a:extLst>
              <a:ext uri="{FF2B5EF4-FFF2-40B4-BE49-F238E27FC236}">
                <a16:creationId xmlns:a16="http://schemas.microsoft.com/office/drawing/2014/main" id="{C535CF4A-A76B-145E-AF6B-42AA05AE3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565275"/>
          <a:ext cx="1841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31640" progId="Equation.DSMT4">
                  <p:embed/>
                </p:oleObj>
              </mc:Choice>
              <mc:Fallback>
                <p:oleObj name="Equation" r:id="rId5" imgW="107928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565275"/>
                        <a:ext cx="1841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30" name="Picture 26" descr="定容过程">
            <a:extLst>
              <a:ext uri="{FF2B5EF4-FFF2-40B4-BE49-F238E27FC236}">
                <a16:creationId xmlns:a16="http://schemas.microsoft.com/office/drawing/2014/main" id="{04EC49D8-6EA0-7452-A904-BF4D2BE2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36850"/>
            <a:ext cx="70104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3" grpId="0"/>
      <p:bldP spid="21524" grpId="0"/>
      <p:bldP spid="215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3074">
            <a:extLst>
              <a:ext uri="{FF2B5EF4-FFF2-40B4-BE49-F238E27FC236}">
                <a16:creationId xmlns:a16="http://schemas.microsoft.com/office/drawing/2014/main" id="{26D6053F-EF66-897E-FE2F-D631EE180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1450"/>
            <a:ext cx="7848600" cy="285750"/>
          </a:xfrm>
        </p:spPr>
        <p:txBody>
          <a:bodyPr/>
          <a:lstStyle/>
          <a:p>
            <a:pPr algn="l" eaLnBrk="1" hangingPunct="1"/>
            <a:r>
              <a:rPr lang="en-US" altLang="zh-CN" sz="2000" b="1">
                <a:solidFill>
                  <a:schemeClr val="hlink"/>
                </a:solidFill>
              </a:rPr>
              <a:t>4</a:t>
            </a:r>
            <a:r>
              <a:rPr lang="zh-CN" altLang="en-US" sz="2000" b="1">
                <a:solidFill>
                  <a:schemeClr val="hlink"/>
                </a:solidFill>
              </a:rPr>
              <a:t>、初、终态热学能、比焓、比熵的变化</a:t>
            </a:r>
          </a:p>
        </p:txBody>
      </p:sp>
      <p:sp>
        <p:nvSpPr>
          <p:cNvPr id="50180" name="Rectangle 3076">
            <a:extLst>
              <a:ext uri="{FF2B5EF4-FFF2-40B4-BE49-F238E27FC236}">
                <a16:creationId xmlns:a16="http://schemas.microsoft.com/office/drawing/2014/main" id="{72D92860-489E-5D35-A55B-C8382257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32075"/>
            <a:ext cx="312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5</a:t>
            </a:r>
            <a:r>
              <a:rPr lang="zh-CN" altLang="en-US" sz="2000">
                <a:solidFill>
                  <a:schemeClr val="hlink"/>
                </a:solidFill>
              </a:rPr>
              <a:t>、膨胀功、技术功和热量</a:t>
            </a:r>
          </a:p>
        </p:txBody>
      </p:sp>
      <p:graphicFrame>
        <p:nvGraphicFramePr>
          <p:cNvPr id="50182" name="Object 3078">
            <a:extLst>
              <a:ext uri="{FF2B5EF4-FFF2-40B4-BE49-F238E27FC236}">
                <a16:creationId xmlns:a16="http://schemas.microsoft.com/office/drawing/2014/main" id="{9CB1726F-12C6-E80E-0A2B-D3D994D3F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628650"/>
          <a:ext cx="2603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228600" progId="Equation.DSMT4">
                  <p:embed/>
                </p:oleObj>
              </mc:Choice>
              <mc:Fallback>
                <p:oleObj name="Equation" r:id="rId2" imgW="1523880" imgH="228600" progId="Equation.DSMT4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628650"/>
                        <a:ext cx="26035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3079">
            <a:extLst>
              <a:ext uri="{FF2B5EF4-FFF2-40B4-BE49-F238E27FC236}">
                <a16:creationId xmlns:a16="http://schemas.microsoft.com/office/drawing/2014/main" id="{3B6C4573-F1A9-BCE7-D292-DC9C4DAF5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75" y="1201738"/>
          <a:ext cx="26177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241200" progId="Equation.DSMT4">
                  <p:embed/>
                </p:oleObj>
              </mc:Choice>
              <mc:Fallback>
                <p:oleObj name="Equation" r:id="rId4" imgW="1536480" imgH="241200" progId="Equation.DSMT4">
                  <p:embed/>
                  <p:pic>
                    <p:nvPicPr>
                      <p:cNvPr id="0" name="Object 3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201738"/>
                        <a:ext cx="26177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3080">
            <a:extLst>
              <a:ext uri="{FF2B5EF4-FFF2-40B4-BE49-F238E27FC236}">
                <a16:creationId xmlns:a16="http://schemas.microsoft.com/office/drawing/2014/main" id="{5426DCF2-66BC-4481-AB06-8BDED4D76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638300"/>
          <a:ext cx="34163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6280" imgH="431640" progId="Equation.DSMT4">
                  <p:embed/>
                </p:oleObj>
              </mc:Choice>
              <mc:Fallback>
                <p:oleObj name="Equation" r:id="rId6" imgW="2006280" imgH="431640" progId="Equation.DSMT4">
                  <p:embed/>
                  <p:pic>
                    <p:nvPicPr>
                      <p:cNvPr id="0" name="Object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38300"/>
                        <a:ext cx="34163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3083">
            <a:extLst>
              <a:ext uri="{FF2B5EF4-FFF2-40B4-BE49-F238E27FC236}">
                <a16:creationId xmlns:a16="http://schemas.microsoft.com/office/drawing/2014/main" id="{9A2D6616-D18A-B66B-5C94-985A1BD32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149600"/>
          <a:ext cx="15605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330120" progId="Equation.DSMT4">
                  <p:embed/>
                </p:oleObj>
              </mc:Choice>
              <mc:Fallback>
                <p:oleObj name="Equation" r:id="rId8" imgW="914400" imgH="330120" progId="Equation.DSMT4">
                  <p:embed/>
                  <p:pic>
                    <p:nvPicPr>
                      <p:cNvPr id="0" name="Object 3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49600"/>
                        <a:ext cx="156051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3084">
            <a:extLst>
              <a:ext uri="{FF2B5EF4-FFF2-40B4-BE49-F238E27FC236}">
                <a16:creationId xmlns:a16="http://schemas.microsoft.com/office/drawing/2014/main" id="{D6F0BAC4-A508-C2B4-AB93-11CFF3A83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149600"/>
          <a:ext cx="27955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330120" progId="Equation.DSMT4">
                  <p:embed/>
                </p:oleObj>
              </mc:Choice>
              <mc:Fallback>
                <p:oleObj name="Equation" r:id="rId10" imgW="1638000" imgH="330120" progId="Equation.DSMT4">
                  <p:embed/>
                  <p:pic>
                    <p:nvPicPr>
                      <p:cNvPr id="0" name="Object 3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149600"/>
                        <a:ext cx="27955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3085">
            <a:extLst>
              <a:ext uri="{FF2B5EF4-FFF2-40B4-BE49-F238E27FC236}">
                <a16:creationId xmlns:a16="http://schemas.microsoft.com/office/drawing/2014/main" id="{21755395-9E90-BDA1-4928-DC6628357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941763"/>
          <a:ext cx="21701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9720" imgH="228600" progId="Equation.DSMT4">
                  <p:embed/>
                </p:oleObj>
              </mc:Choice>
              <mc:Fallback>
                <p:oleObj name="Equation" r:id="rId12" imgW="1269720" imgH="228600" progId="Equation.DSMT4">
                  <p:embed/>
                  <p:pic>
                    <p:nvPicPr>
                      <p:cNvPr id="0" name="Object 3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41763"/>
                        <a:ext cx="21701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B3947C68-4C54-40D7-DFF0-ADC100A80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2895600" cy="342900"/>
          </a:xfrm>
        </p:spPr>
        <p:txBody>
          <a:bodyPr/>
          <a:lstStyle/>
          <a:p>
            <a:pPr algn="l" eaLnBrk="1" hangingPunct="1"/>
            <a:r>
              <a:rPr lang="en-US" altLang="zh-CN" sz="2000" b="1">
                <a:solidFill>
                  <a:srgbClr val="FF0000"/>
                </a:solidFill>
              </a:rPr>
              <a:t>4.2.2  </a:t>
            </a:r>
            <a:r>
              <a:rPr lang="zh-CN" altLang="en-US" sz="2000" b="1">
                <a:solidFill>
                  <a:srgbClr val="FF0000"/>
                </a:solidFill>
              </a:rPr>
              <a:t>定压过程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37DB3813-19B4-E601-38BA-6BB1CE76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766763"/>
            <a:ext cx="158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zh-CN" altLang="en-US" sz="2000">
                <a:solidFill>
                  <a:schemeClr val="hlink"/>
                </a:solidFill>
              </a:rPr>
              <a:t>、过程方程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E4E0DA8-A7A0-30BA-C835-5B7058391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3188"/>
            <a:ext cx="3941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zh-CN" altLang="en-US" sz="2000">
                <a:solidFill>
                  <a:schemeClr val="hlink"/>
                </a:solidFill>
              </a:rPr>
              <a:t>、初、终态参数间的关系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25FBAA28-11C3-2ACF-5CB7-3C3B1B9BA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25638"/>
            <a:ext cx="278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3</a:t>
            </a:r>
            <a:r>
              <a:rPr lang="zh-CN" altLang="en-US" sz="2000">
                <a:solidFill>
                  <a:schemeClr val="hlink"/>
                </a:solidFill>
              </a:rPr>
              <a:t>、在</a:t>
            </a:r>
            <a:r>
              <a:rPr lang="en-US" altLang="zh-CN" sz="2000" i="1">
                <a:solidFill>
                  <a:schemeClr val="hlink"/>
                </a:solidFill>
              </a:rPr>
              <a:t>p-v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 i="1">
                <a:solidFill>
                  <a:schemeClr val="hlink"/>
                </a:solidFill>
              </a:rPr>
              <a:t>T-s</a:t>
            </a:r>
            <a:r>
              <a:rPr lang="zh-CN" altLang="en-US" sz="2000">
                <a:solidFill>
                  <a:schemeClr val="hlink"/>
                </a:solidFill>
              </a:rPr>
              <a:t>图</a:t>
            </a:r>
          </a:p>
        </p:txBody>
      </p:sp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18DF7A5E-AE1D-B0DE-6082-5EF5E30CE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2225" y="514350"/>
          <a:ext cx="38131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431640" progId="Equation.DSMT4">
                  <p:embed/>
                </p:oleObj>
              </mc:Choice>
              <mc:Fallback>
                <p:oleObj name="Equation" r:id="rId2" imgW="22348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514350"/>
                        <a:ext cx="38131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>
            <a:extLst>
              <a:ext uri="{FF2B5EF4-FFF2-40B4-BE49-F238E27FC236}">
                <a16:creationId xmlns:a16="http://schemas.microsoft.com/office/drawing/2014/main" id="{B0D9E333-EC3F-3210-D5D2-4CB460999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4338" y="1258888"/>
          <a:ext cx="18843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431640" progId="Equation.DSMT4">
                  <p:embed/>
                </p:oleObj>
              </mc:Choice>
              <mc:Fallback>
                <p:oleObj name="Equation" r:id="rId4" imgW="11048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1258888"/>
                        <a:ext cx="18843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>
            <a:extLst>
              <a:ext uri="{FF2B5EF4-FFF2-40B4-BE49-F238E27FC236}">
                <a16:creationId xmlns:a16="http://schemas.microsoft.com/office/drawing/2014/main" id="{6AC0E962-855D-7828-9CC7-7FDFEC485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0663" y="4548188"/>
          <a:ext cx="2536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444240" progId="Equation.DSMT4">
                  <p:embed/>
                </p:oleObj>
              </mc:Choice>
              <mc:Fallback>
                <p:oleObj name="Equation" r:id="rId6" imgW="187956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4548188"/>
                        <a:ext cx="2536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5" name="Picture 15" descr="定压过程">
            <a:extLst>
              <a:ext uri="{FF2B5EF4-FFF2-40B4-BE49-F238E27FC236}">
                <a16:creationId xmlns:a16="http://schemas.microsoft.com/office/drawing/2014/main" id="{1FC182D9-BC40-4A60-761A-465F813E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03463"/>
            <a:ext cx="6858000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  <p:bldP spid="512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>
            <a:extLst>
              <a:ext uri="{FF2B5EF4-FFF2-40B4-BE49-F238E27FC236}">
                <a16:creationId xmlns:a16="http://schemas.microsoft.com/office/drawing/2014/main" id="{DEA14B6A-5B8A-7E02-004F-D96B783C7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285750"/>
          </a:xfrm>
        </p:spPr>
        <p:txBody>
          <a:bodyPr/>
          <a:lstStyle/>
          <a:p>
            <a:pPr algn="l" eaLnBrk="1" hangingPunct="1"/>
            <a:r>
              <a:rPr lang="en-US" altLang="zh-CN" sz="2000" b="1">
                <a:solidFill>
                  <a:schemeClr val="hlink"/>
                </a:solidFill>
              </a:rPr>
              <a:t>4</a:t>
            </a:r>
            <a:r>
              <a:rPr lang="zh-CN" altLang="en-US" sz="2000" b="1">
                <a:solidFill>
                  <a:schemeClr val="hlink"/>
                </a:solidFill>
              </a:rPr>
              <a:t>、初、终态热学能、比焓、比熵的变化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BDAA9547-2025-2258-7248-F44B6A5D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74925"/>
            <a:ext cx="312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5</a:t>
            </a:r>
            <a:r>
              <a:rPr lang="zh-CN" altLang="en-US" sz="2000">
                <a:solidFill>
                  <a:schemeClr val="hlink"/>
                </a:solidFill>
              </a:rPr>
              <a:t>、膨胀功、技术功和热量</a:t>
            </a:r>
          </a:p>
        </p:txBody>
      </p:sp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444133D7-26F0-2637-125E-1A6492055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628650"/>
          <a:ext cx="2603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228600" progId="Equation.DSMT4">
                  <p:embed/>
                </p:oleObj>
              </mc:Choice>
              <mc:Fallback>
                <p:oleObj name="Equation" r:id="rId2" imgW="1523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628650"/>
                        <a:ext cx="26035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EC59E148-9C20-B3A5-E681-6EECD355B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75" y="1201738"/>
          <a:ext cx="26177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241200" progId="Equation.DSMT4">
                  <p:embed/>
                </p:oleObj>
              </mc:Choice>
              <mc:Fallback>
                <p:oleObj name="Equation" r:id="rId4" imgW="15364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201738"/>
                        <a:ext cx="26177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>
            <a:extLst>
              <a:ext uri="{FF2B5EF4-FFF2-40B4-BE49-F238E27FC236}">
                <a16:creationId xmlns:a16="http://schemas.microsoft.com/office/drawing/2014/main" id="{D1B3571B-1DE2-7CDF-FEB5-AE9D97186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638300"/>
          <a:ext cx="35242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0000" imgH="431640" progId="Equation.DSMT4">
                  <p:embed/>
                </p:oleObj>
              </mc:Choice>
              <mc:Fallback>
                <p:oleObj name="Equation" r:id="rId6" imgW="20700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38300"/>
                        <a:ext cx="35242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id="{A1838AFD-6623-B3BB-A0BF-C3B94DB86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3146425"/>
          <a:ext cx="24066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400" imgH="330120" progId="Equation.DSMT4">
                  <p:embed/>
                </p:oleObj>
              </mc:Choice>
              <mc:Fallback>
                <p:oleObj name="Equation" r:id="rId8" imgW="1409400" imgH="3301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3146425"/>
                        <a:ext cx="24066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>
            <a:extLst>
              <a:ext uri="{FF2B5EF4-FFF2-40B4-BE49-F238E27FC236}">
                <a16:creationId xmlns:a16="http://schemas.microsoft.com/office/drawing/2014/main" id="{7881E91F-B3AB-7D44-D0FE-0284AACCD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0650" y="3089275"/>
          <a:ext cx="17335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920" imgH="330120" progId="Equation.DSMT4">
                  <p:embed/>
                </p:oleObj>
              </mc:Choice>
              <mc:Fallback>
                <p:oleObj name="Equation" r:id="rId10" imgW="1015920" imgH="3301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3089275"/>
                        <a:ext cx="17335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>
            <a:extLst>
              <a:ext uri="{FF2B5EF4-FFF2-40B4-BE49-F238E27FC236}">
                <a16:creationId xmlns:a16="http://schemas.microsoft.com/office/drawing/2014/main" id="{CA125E08-4E91-A590-0312-6B6F25F09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3946525"/>
          <a:ext cx="22288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07880" imgH="241200" progId="Equation.DSMT4">
                  <p:embed/>
                </p:oleObj>
              </mc:Choice>
              <mc:Fallback>
                <p:oleObj name="Equation" r:id="rId12" imgW="130788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946525"/>
                        <a:ext cx="22288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6317A355-76E5-AACC-6634-4BAE53A36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7772400" cy="285750"/>
          </a:xfrm>
        </p:spPr>
        <p:txBody>
          <a:bodyPr/>
          <a:lstStyle/>
          <a:p>
            <a:pPr algn="l" eaLnBrk="1" hangingPunct="1"/>
            <a:r>
              <a:rPr lang="en-US" altLang="zh-CN" sz="2000" b="1">
                <a:solidFill>
                  <a:srgbClr val="FF0000"/>
                </a:solidFill>
              </a:rPr>
              <a:t>4.2.3 </a:t>
            </a:r>
            <a:r>
              <a:rPr lang="zh-CN" altLang="en-US" sz="2000" b="1">
                <a:solidFill>
                  <a:srgbClr val="FF0000"/>
                </a:solidFill>
              </a:rPr>
              <a:t>定温过程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F3C31A36-99FE-3A90-95A0-35B8C8DAB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717550"/>
            <a:ext cx="230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zh-CN" altLang="en-US" sz="2000">
                <a:solidFill>
                  <a:schemeClr val="hlink"/>
                </a:solidFill>
              </a:rPr>
              <a:t>、过程方程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DADA6EBA-2E14-A2F8-586E-247D3F21A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3188"/>
            <a:ext cx="4157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zh-CN" altLang="en-US" sz="2000">
                <a:solidFill>
                  <a:schemeClr val="hlink"/>
                </a:solidFill>
              </a:rPr>
              <a:t>、初、终态参数间的关系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40C00426-798B-7111-13E4-B10B8388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25638"/>
            <a:ext cx="307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3</a:t>
            </a:r>
            <a:r>
              <a:rPr lang="zh-CN" altLang="en-US" sz="2000">
                <a:solidFill>
                  <a:schemeClr val="hlink"/>
                </a:solidFill>
              </a:rPr>
              <a:t>、在</a:t>
            </a:r>
            <a:r>
              <a:rPr lang="en-US" altLang="zh-CN" sz="2000" i="1">
                <a:solidFill>
                  <a:schemeClr val="hlink"/>
                </a:solidFill>
              </a:rPr>
              <a:t>p-v</a:t>
            </a:r>
            <a:r>
              <a:rPr lang="zh-CN" altLang="en-US" sz="2000">
                <a:solidFill>
                  <a:schemeClr val="hlink"/>
                </a:solidFill>
              </a:rPr>
              <a:t>、</a:t>
            </a:r>
            <a:r>
              <a:rPr lang="en-US" altLang="zh-CN" sz="2000" i="1">
                <a:solidFill>
                  <a:schemeClr val="hlink"/>
                </a:solidFill>
              </a:rPr>
              <a:t>T-s</a:t>
            </a:r>
            <a:r>
              <a:rPr lang="zh-CN" altLang="en-US" sz="2000">
                <a:solidFill>
                  <a:schemeClr val="hlink"/>
                </a:solidFill>
              </a:rPr>
              <a:t>图</a:t>
            </a:r>
          </a:p>
        </p:txBody>
      </p:sp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91A6C76B-2743-A777-A752-5497F6126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2513" y="687388"/>
          <a:ext cx="4295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28600" progId="Equation.DSMT4">
                  <p:embed/>
                </p:oleObj>
              </mc:Choice>
              <mc:Fallback>
                <p:oleObj name="Equation" r:id="rId2" imgW="2514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687388"/>
                        <a:ext cx="42957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4677C987-C4A1-598F-F90A-06EA1ADBD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9288" y="1373188"/>
          <a:ext cx="2122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215640" progId="Equation.DSMT4">
                  <p:embed/>
                </p:oleObj>
              </mc:Choice>
              <mc:Fallback>
                <p:oleObj name="Equation" r:id="rId4" imgW="124452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1373188"/>
                        <a:ext cx="21224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8" name="Picture 10" descr="定温过程">
            <a:extLst>
              <a:ext uri="{FF2B5EF4-FFF2-40B4-BE49-F238E27FC236}">
                <a16:creationId xmlns:a16="http://schemas.microsoft.com/office/drawing/2014/main" id="{247DFB60-3D23-E1AA-6119-980FF4EAC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01888"/>
            <a:ext cx="75438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3" grpId="0"/>
      <p:bldP spid="532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>
            <a:extLst>
              <a:ext uri="{FF2B5EF4-FFF2-40B4-BE49-F238E27FC236}">
                <a16:creationId xmlns:a16="http://schemas.microsoft.com/office/drawing/2014/main" id="{9CCE0371-1A75-574D-5153-C5F3A134E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285750"/>
          </a:xfrm>
        </p:spPr>
        <p:txBody>
          <a:bodyPr/>
          <a:lstStyle/>
          <a:p>
            <a:pPr algn="l" eaLnBrk="1" hangingPunct="1"/>
            <a:r>
              <a:rPr lang="en-US" altLang="zh-CN" sz="2000" b="1">
                <a:solidFill>
                  <a:schemeClr val="hlink"/>
                </a:solidFill>
              </a:rPr>
              <a:t>4</a:t>
            </a:r>
            <a:r>
              <a:rPr lang="zh-CN" altLang="en-US" sz="2000" b="1">
                <a:solidFill>
                  <a:schemeClr val="hlink"/>
                </a:solidFill>
              </a:rPr>
              <a:t>、初、终态热学能、比焓、比熵的变化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3BDDC3F9-7DC5-7637-B79B-8D2F3D9EF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86000"/>
            <a:ext cx="312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5</a:t>
            </a:r>
            <a:r>
              <a:rPr lang="zh-CN" altLang="en-US" sz="2000">
                <a:solidFill>
                  <a:schemeClr val="hlink"/>
                </a:solidFill>
              </a:rPr>
              <a:t>、膨胀功、技术功和热量</a:t>
            </a:r>
          </a:p>
        </p:txBody>
      </p:sp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FB519355-888F-ACD2-5333-8F6663CA7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628650"/>
          <a:ext cx="2514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15640" progId="Equation.DSMT4">
                  <p:embed/>
                </p:oleObj>
              </mc:Choice>
              <mc:Fallback>
                <p:oleObj name="Equation" r:id="rId2" imgW="99036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28650"/>
                        <a:ext cx="25146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F2C3E626-F496-8747-19A1-B72910E13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1144588"/>
          <a:ext cx="16684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60" imgH="215640" progId="Equation.DSMT4">
                  <p:embed/>
                </p:oleObj>
              </mc:Choice>
              <mc:Fallback>
                <p:oleObj name="Equation" r:id="rId4" imgW="9777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144588"/>
                        <a:ext cx="16684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id="{26E23360-5591-251E-6732-A52D1E4EF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4663" y="1544638"/>
          <a:ext cx="27019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431640" progId="Equation.DSMT4">
                  <p:embed/>
                </p:oleObj>
              </mc:Choice>
              <mc:Fallback>
                <p:oleObj name="Equation" r:id="rId6" imgW="15872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1544638"/>
                        <a:ext cx="270192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>
            <a:extLst>
              <a:ext uri="{FF2B5EF4-FFF2-40B4-BE49-F238E27FC236}">
                <a16:creationId xmlns:a16="http://schemas.microsoft.com/office/drawing/2014/main" id="{2D28A070-8FB1-F26B-A960-73B904344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2689225"/>
          <a:ext cx="2384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0" imgH="431640" progId="Equation.DSMT4">
                  <p:embed/>
                </p:oleObj>
              </mc:Choice>
              <mc:Fallback>
                <p:oleObj name="Equation" r:id="rId8" imgW="13968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689225"/>
                        <a:ext cx="23844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>
            <a:extLst>
              <a:ext uri="{FF2B5EF4-FFF2-40B4-BE49-F238E27FC236}">
                <a16:creationId xmlns:a16="http://schemas.microsoft.com/office/drawing/2014/main" id="{FBC44B24-E110-2CBF-B67A-A2FADE3A81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8238" y="2689225"/>
          <a:ext cx="27670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25400" imgH="431640" progId="Equation.DSMT4">
                  <p:embed/>
                </p:oleObj>
              </mc:Choice>
              <mc:Fallback>
                <p:oleObj name="Equation" r:id="rId10" imgW="162540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2689225"/>
                        <a:ext cx="276701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>
            <a:extLst>
              <a:ext uri="{FF2B5EF4-FFF2-40B4-BE49-F238E27FC236}">
                <a16:creationId xmlns:a16="http://schemas.microsoft.com/office/drawing/2014/main" id="{EBD8572B-DA75-C5E1-8677-672755DCD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1138" y="4232275"/>
          <a:ext cx="25161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120" imgH="228600" progId="Equation.DSMT4">
                  <p:embed/>
                </p:oleObj>
              </mc:Choice>
              <mc:Fallback>
                <p:oleObj name="Equation" r:id="rId12" imgW="147312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232275"/>
                        <a:ext cx="25161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>
            <a:extLst>
              <a:ext uri="{FF2B5EF4-FFF2-40B4-BE49-F238E27FC236}">
                <a16:creationId xmlns:a16="http://schemas.microsoft.com/office/drawing/2014/main" id="{9A748AD7-D922-B4EE-0140-FA7B9EA9F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3375025"/>
          <a:ext cx="35417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06280" imgH="431640" progId="Equation.DSMT4">
                  <p:embed/>
                </p:oleObj>
              </mc:Choice>
              <mc:Fallback>
                <p:oleObj name="Equation" r:id="rId14" imgW="200628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375025"/>
                        <a:ext cx="35417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99"/>
      </a:lt1>
      <a:dk2>
        <a:srgbClr val="FF0000"/>
      </a:dk2>
      <a:lt2>
        <a:srgbClr val="666633"/>
      </a:lt2>
      <a:accent1>
        <a:srgbClr val="339933"/>
      </a:accent1>
      <a:accent2>
        <a:srgbClr val="800000"/>
      </a:accent2>
      <a:accent3>
        <a:srgbClr val="FFFFCA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99"/>
    </a:lt1>
    <a:dk2>
      <a:srgbClr val="000000"/>
    </a:dk2>
    <a:lt2>
      <a:srgbClr val="666633"/>
    </a:lt2>
    <a:accent1>
      <a:srgbClr val="339933"/>
    </a:accent1>
    <a:accent2>
      <a:srgbClr val="800000"/>
    </a:accent2>
    <a:accent3>
      <a:srgbClr val="FFFFCA"/>
    </a:accent3>
    <a:accent4>
      <a:srgbClr val="000000"/>
    </a:accent4>
    <a:accent5>
      <a:srgbClr val="ADCAAD"/>
    </a:accent5>
    <a:accent6>
      <a:srgbClr val="730000"/>
    </a:accent6>
    <a:hlink>
      <a:srgbClr val="0033CC"/>
    </a:hlink>
    <a:folHlink>
      <a:srgbClr val="FFCC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371</Words>
  <Application>Microsoft Office PowerPoint</Application>
  <PresentationFormat>自定义</PresentationFormat>
  <Paragraphs>34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Times New Roman</vt:lpstr>
      <vt:lpstr>宋体</vt:lpstr>
      <vt:lpstr>Arial</vt:lpstr>
      <vt:lpstr>Calibri</vt:lpstr>
      <vt:lpstr>默认设计模板</vt:lpstr>
      <vt:lpstr>MathType 7.0 Equation</vt:lpstr>
      <vt:lpstr>第4章   气体和蒸气的热力过程</vt:lpstr>
      <vt:lpstr>本章分析理想气体热力过程的具体方法</vt:lpstr>
      <vt:lpstr>4.2      四个基本热力过程分析</vt:lpstr>
      <vt:lpstr>4、初、终态热学能、比焓、比熵的变化</vt:lpstr>
      <vt:lpstr>4.2.2  定压过程</vt:lpstr>
      <vt:lpstr>4、初、终态热学能、比焓、比熵的变化</vt:lpstr>
      <vt:lpstr>4.2.3 定温过程</vt:lpstr>
      <vt:lpstr>4、初、终态热学能、比焓、比熵的变化</vt:lpstr>
    </vt:vector>
  </TitlesOfParts>
  <Company>jd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基本概念和基本定律</dc:title>
  <dc:creator>xmzhao</dc:creator>
  <cp:lastModifiedBy>崇浩 唐</cp:lastModifiedBy>
  <cp:revision>361</cp:revision>
  <dcterms:created xsi:type="dcterms:W3CDTF">2003-09-04T13:23:40Z</dcterms:created>
  <dcterms:modified xsi:type="dcterms:W3CDTF">2025-08-21T09:37:34Z</dcterms:modified>
</cp:coreProperties>
</file>