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92" r:id="rId2"/>
    <p:sldId id="293" r:id="rId3"/>
    <p:sldId id="294" r:id="rId4"/>
    <p:sldId id="295" r:id="rId5"/>
    <p:sldId id="297" r:id="rId6"/>
  </p:sldIdLst>
  <p:sldSz cx="9144000" cy="514826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BB007A6-DFB1-66D5-06B5-133914C412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C46BA50-F567-7D12-3889-F5B9EE786F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756FCFC-273A-9623-FD57-F0B4B4CBCD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657A5B7-211C-29B0-5CAA-A91B65781A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6AE2DE-A330-4579-9877-5E1F7851E6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77A07-C511-B997-9784-24537CC8E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90659-614F-A90E-AE5B-34641B416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795CE-7387-211B-4D00-DEDD68822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39324-0FC4-4879-A18C-EFB34F98CF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9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B08455-11D2-846C-3C4B-C9E95EBBFB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DC6354-C7C6-19AA-4220-FB737CF6D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51AFDB-DF57-A668-6610-7F1B2FB7F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7951C-A624-4D52-9F47-E14361DCB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5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9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9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74BA06-3C07-E26C-2F25-6277BE14D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8CE2C-4E07-C78F-3791-354E5B644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EF0024-A843-8B20-0E57-E9AA2CEC4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D7CEE-353C-476A-9C1B-FF1E9A4C08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67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B5F44-EC16-BF28-A52A-431B0FD72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3C2D3-5958-D682-F1A3-B3EEBED9E3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BA637-F831-745C-D19D-CB5F9B720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EE9FB-CE8B-41DF-B9A9-1CCCFAE777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2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230311-CE70-D752-1A5A-FF10954FA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91334C-FC04-0C60-4A1D-F3B346890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A7B84D-8F57-4558-6FDD-ACF490055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6F8CE-C6BB-4542-AF44-8D7444BF5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4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67A25B-5B10-58A5-2D15-91848FE0C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163E7-396B-52B7-B236-850F8B395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16EF60-F3DB-5ED3-C5D2-451DD33E9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D51AD-A8E0-40E2-8F10-F3E494013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8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B443C4-FE61-0483-28A9-97A40F801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61ADF9-8D91-F83F-273B-93F6EDCDB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71DE00-E47B-9A34-7E12-FF859BE36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472A4-DAA4-45E9-B592-92B2601F3E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C15C0-8A8C-438F-04F2-3C05F1BAC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E5B2A-9461-A5AE-C1F7-71AB044C4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37163-D4F6-9F2F-4AFC-CB0F047B0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A4C8A-5CCD-43E0-9B89-AADE1D5FDC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4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F671C9-934D-04C3-CC91-3EEA214EA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58D34F-3D56-35F3-505F-30D9B557F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4CFCDC-1B52-B337-DD9B-AAAA3726C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1E71D-D22A-44B3-BC1B-E716E0D41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2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20A7AA-7C24-74BB-329E-673819F18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785AAB-4767-87B9-74F1-508973F51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ED84C0-3907-9837-AF6C-FB408DB18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3DD94-9740-41C1-89FB-BD0803B016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630434-D7A3-8082-A497-26F7AB9E5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B276DC-0BB0-DC75-2EAF-346ADE68B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CE7E95-154D-5016-F1A0-D0D021369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F038-6B62-4C8A-B7B8-65C7F66321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E8984-B7D1-5A5D-D3C5-FA61C309A3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68AFC-702C-DDE1-9F19-FBAD27F6C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B8B7A-2BB6-DD58-AF75-C26E5D416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3939F-A881-4AB5-A896-D67769A98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5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61724-CB7C-07C4-1553-0AA2C4A4E0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AA048-869D-CDD5-49D0-7B7710CA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18DFE-C619-C758-BC90-C2580C2FE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A0B71-65EE-41C6-9C64-712418373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7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1A4E3E-C97E-A1A7-1448-2B9144D8B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7C67FF-B1A8-B35A-AAB5-E1C482D76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7488"/>
            <a:ext cx="77724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A9BCC0-4EC3-0B83-109D-52384426B5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333951-ED0C-CDE6-EC71-945D3A7770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910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B885F26-512D-7AD8-E094-1DBF19F86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89A3578A-5CA2-4AFE-8203-9E8E97945F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8118C539-EEBE-05DE-7F11-7BCCFD06F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33413"/>
            <a:ext cx="7772400" cy="28575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rgbClr val="FF0000"/>
                </a:solidFill>
              </a:rPr>
              <a:t>4.2.4    </a:t>
            </a:r>
            <a:r>
              <a:rPr lang="zh-CN" altLang="en-US" sz="2000" b="1">
                <a:solidFill>
                  <a:srgbClr val="FF0000"/>
                </a:solidFill>
              </a:rPr>
              <a:t>定熵过程</a:t>
            </a: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267FCD6E-3680-1492-AC36-C804B82F2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346200"/>
          <a:ext cx="82073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080" imgH="393480" progId="Equation.DSMT4">
                  <p:embed/>
                </p:oleObj>
              </mc:Choice>
              <mc:Fallback>
                <p:oleObj name="Equation" r:id="rId2" imgW="49780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6200"/>
                        <a:ext cx="82073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>
            <a:extLst>
              <a:ext uri="{FF2B5EF4-FFF2-40B4-BE49-F238E27FC236}">
                <a16:creationId xmlns:a16="http://schemas.microsoft.com/office/drawing/2014/main" id="{E9E1AB45-B1CF-8D46-FD66-58FCFB08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033463"/>
            <a:ext cx="530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绝热过程</a:t>
            </a:r>
            <a:r>
              <a:rPr lang="en-US" altLang="zh-CN" sz="2000"/>
              <a:t>+</a:t>
            </a:r>
            <a:r>
              <a:rPr lang="zh-CN" altLang="en-US" sz="2000"/>
              <a:t>可逆过程＝定熵过程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9FCC5754-F314-97BB-8EFD-83EF8E16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33588"/>
            <a:ext cx="682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对于理想气体可逆绝热过程（</a:t>
            </a:r>
            <a:r>
              <a:rPr lang="zh-CN" altLang="en-US" sz="2000"/>
              <a:t>定熵过程</a:t>
            </a:r>
            <a:r>
              <a:rPr lang="zh-CN" altLang="en-US" sz="2000">
                <a:solidFill>
                  <a:schemeClr val="tx1"/>
                </a:solidFill>
              </a:rPr>
              <a:t>），由第一定律得：</a:t>
            </a:r>
          </a:p>
        </p:txBody>
      </p:sp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8CC0F272-5CFD-E7BC-73E6-D6C49ED37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01900"/>
          <a:ext cx="77231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482400" progId="Equation.DSMT4">
                  <p:embed/>
                </p:oleObj>
              </mc:Choice>
              <mc:Fallback>
                <p:oleObj name="Equation" r:id="rId4" imgW="340344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1900"/>
                        <a:ext cx="77231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FDF5A66B-10C0-9EF8-24E6-00552F7C2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438525"/>
          <a:ext cx="42005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457200" progId="Equation.DSMT4">
                  <p:embed/>
                </p:oleObj>
              </mc:Choice>
              <mc:Fallback>
                <p:oleObj name="Equation" r:id="rId6" imgW="24634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38525"/>
                        <a:ext cx="42005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>
            <a:extLst>
              <a:ext uri="{FF2B5EF4-FFF2-40B4-BE49-F238E27FC236}">
                <a16:creationId xmlns:a16="http://schemas.microsoft.com/office/drawing/2014/main" id="{4F4A2C74-8435-2030-5C56-5621F5CCD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230688"/>
          <a:ext cx="5411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4840" imgH="419040" progId="Equation.DSMT4">
                  <p:embed/>
                </p:oleObj>
              </mc:Choice>
              <mc:Fallback>
                <p:oleObj name="Equation" r:id="rId8" imgW="31748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30688"/>
                        <a:ext cx="5411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391EBAD5-9299-104F-CDB1-6669B210D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73025"/>
            <a:ext cx="64087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章   气体和蒸气的热力过程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0AA98832-9F1B-426B-1DA5-EE6C12CA3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40005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</a:rPr>
              <a:t>      </a:t>
            </a:r>
            <a:r>
              <a:rPr lang="zh-CN" altLang="en-US" sz="2400" b="1">
                <a:solidFill>
                  <a:schemeClr val="tx1"/>
                </a:solidFill>
              </a:rPr>
              <a:t>令</a:t>
            </a:r>
            <a:r>
              <a:rPr lang="en-US" altLang="zh-CN" sz="2400" b="1" i="1">
                <a:solidFill>
                  <a:schemeClr val="tx1"/>
                </a:solidFill>
              </a:rPr>
              <a:t>κ</a:t>
            </a:r>
            <a:r>
              <a:rPr lang="zh-CN" altLang="en-US" sz="2400" b="1" i="1">
                <a:solidFill>
                  <a:schemeClr val="tx1"/>
                </a:solidFill>
              </a:rPr>
              <a:t>＝</a:t>
            </a:r>
            <a:r>
              <a:rPr lang="en-US" altLang="zh-CN" sz="2400" b="1" i="1">
                <a:solidFill>
                  <a:schemeClr val="tx1"/>
                </a:solidFill>
              </a:rPr>
              <a:t>γ</a:t>
            </a:r>
            <a:r>
              <a:rPr lang="zh-CN" altLang="en-US" sz="2400" b="1">
                <a:solidFill>
                  <a:schemeClr val="tx1"/>
                </a:solidFill>
              </a:rPr>
              <a:t>， </a:t>
            </a:r>
            <a:r>
              <a:rPr lang="en-US" altLang="zh-CN" sz="2400" b="1" i="1">
                <a:solidFill>
                  <a:schemeClr val="tx1"/>
                </a:solidFill>
              </a:rPr>
              <a:t>κ</a:t>
            </a:r>
            <a:r>
              <a:rPr lang="zh-CN" altLang="en-US" sz="2400" b="1">
                <a:solidFill>
                  <a:schemeClr val="tx1"/>
                </a:solidFill>
              </a:rPr>
              <a:t>称为过程指数。定熵过程的过程指数等于比热容比。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A93A3F8-2511-C558-0DA9-929D9C30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7470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对于一般气体的可逆绝热过程（定熵过程）有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BC56A498-EDA2-7C85-25BD-E33912C59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701675"/>
          <a:ext cx="14906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DSMT4">
                  <p:embed/>
                </p:oleObj>
              </mc:Choice>
              <mc:Fallback>
                <p:oleObj name="Equation" r:id="rId2" imgW="87624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701675"/>
                        <a:ext cx="14906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>
            <a:extLst>
              <a:ext uri="{FF2B5EF4-FFF2-40B4-BE49-F238E27FC236}">
                <a16:creationId xmlns:a16="http://schemas.microsoft.com/office/drawing/2014/main" id="{52BB5492-73F1-D4D5-C815-7055AAF6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43050"/>
            <a:ext cx="210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zh-CN" altLang="en-US" sz="2000">
                <a:solidFill>
                  <a:schemeClr val="hlink"/>
                </a:solidFill>
              </a:rPr>
              <a:t>、定熵过程方程</a:t>
            </a: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2D662BC4-ED8F-3816-F217-79E59A8E3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565275"/>
          <a:ext cx="23764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565275"/>
                        <a:ext cx="23764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8">
            <a:extLst>
              <a:ext uri="{FF2B5EF4-FFF2-40B4-BE49-F238E27FC236}">
                <a16:creationId xmlns:a16="http://schemas.microsoft.com/office/drawing/2014/main" id="{31A50159-EAF2-BB50-A3F9-1003BB6C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35213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zh-CN" altLang="en-US" sz="2000">
                <a:solidFill>
                  <a:schemeClr val="hlink"/>
                </a:solidFill>
              </a:rPr>
              <a:t>、初、终态参数间的关系</a:t>
            </a:r>
          </a:p>
        </p:txBody>
      </p:sp>
      <p:graphicFrame>
        <p:nvGraphicFramePr>
          <p:cNvPr id="55305" name="Object 9">
            <a:extLst>
              <a:ext uri="{FF2B5EF4-FFF2-40B4-BE49-F238E27FC236}">
                <a16:creationId xmlns:a16="http://schemas.microsoft.com/office/drawing/2014/main" id="{2BEBD1FE-15E6-AD9B-B11E-3011A8F15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294063"/>
          <a:ext cx="21605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28600" progId="Equation.DSMT4">
                  <p:embed/>
                </p:oleObj>
              </mc:Choice>
              <mc:Fallback>
                <p:oleObj name="Equation" r:id="rId6" imgW="9903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94063"/>
                        <a:ext cx="21605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65588FDE-92C1-5AB7-18A3-F2670C9BB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574925"/>
          <a:ext cx="2160588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1117440" progId="Equation.DSMT4">
                  <p:embed/>
                </p:oleObj>
              </mc:Choice>
              <mc:Fallback>
                <p:oleObj name="Equation" r:id="rId8" imgW="1117440" imgH="1117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74925"/>
                        <a:ext cx="2160588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2" grpId="0"/>
      <p:bldP spid="55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>
            <a:extLst>
              <a:ext uri="{FF2B5EF4-FFF2-40B4-BE49-F238E27FC236}">
                <a16:creationId xmlns:a16="http://schemas.microsoft.com/office/drawing/2014/main" id="{534D9665-803C-C4E4-444F-63A6DA80DA3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11188" y="341313"/>
            <a:ext cx="7772400" cy="342900"/>
          </a:xfrm>
          <a:noFill/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zh-CN" altLang="en-US" sz="2000" b="1">
                <a:solidFill>
                  <a:schemeClr val="hlink"/>
                </a:solidFill>
              </a:rPr>
              <a:t>、在</a:t>
            </a:r>
            <a:r>
              <a:rPr lang="en-US" altLang="zh-CN" sz="2000" b="1" i="1">
                <a:solidFill>
                  <a:schemeClr val="hlink"/>
                </a:solidFill>
              </a:rPr>
              <a:t>p-v</a:t>
            </a:r>
            <a:r>
              <a:rPr lang="zh-CN" altLang="en-US" sz="2000" b="1">
                <a:solidFill>
                  <a:schemeClr val="hlink"/>
                </a:solidFill>
              </a:rPr>
              <a:t>、</a:t>
            </a:r>
            <a:r>
              <a:rPr lang="en-US" altLang="zh-CN" sz="2000" b="1" i="1">
                <a:solidFill>
                  <a:schemeClr val="hlink"/>
                </a:solidFill>
              </a:rPr>
              <a:t>T-s</a:t>
            </a:r>
            <a:r>
              <a:rPr lang="zh-CN" altLang="en-US" sz="2000" b="1">
                <a:solidFill>
                  <a:schemeClr val="hlink"/>
                </a:solidFill>
              </a:rPr>
              <a:t>图</a:t>
            </a:r>
          </a:p>
        </p:txBody>
      </p:sp>
      <p:pic>
        <p:nvPicPr>
          <p:cNvPr id="56325" name="Picture 5" descr="定熵过程">
            <a:extLst>
              <a:ext uri="{FF2B5EF4-FFF2-40B4-BE49-F238E27FC236}">
                <a16:creationId xmlns:a16="http://schemas.microsoft.com/office/drawing/2014/main" id="{F488E179-F42D-9B4B-5045-5B6E89BA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58838"/>
            <a:ext cx="8077200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87BF8951-986D-828C-543C-B4A24DC51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3717925"/>
          <a:ext cx="2686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717925"/>
                        <a:ext cx="2686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E4E5C912-6D90-AB98-D7D0-2FD179D4F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3775075"/>
          <a:ext cx="25336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775075"/>
                        <a:ext cx="25336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DB0D3C1C-2E8F-72C4-6CC9-40FA7C47B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7338" y="4519613"/>
          <a:ext cx="798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164880" progId="Equation.DSMT4">
                  <p:embed/>
                </p:oleObj>
              </mc:Choice>
              <mc:Fallback>
                <p:oleObj name="Equation" r:id="rId7" imgW="34272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519613"/>
                        <a:ext cx="7985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>
            <a:extLst>
              <a:ext uri="{FF2B5EF4-FFF2-40B4-BE49-F238E27FC236}">
                <a16:creationId xmlns:a16="http://schemas.microsoft.com/office/drawing/2014/main" id="{4F319AE3-CB35-6BEE-0D7D-DC37CF02E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342900"/>
          </a:xfrm>
        </p:spPr>
        <p:txBody>
          <a:bodyPr/>
          <a:lstStyle/>
          <a:p>
            <a:pPr algn="l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r>
              <a:rPr lang="zh-CN" altLang="en-US" sz="2000" b="1">
                <a:solidFill>
                  <a:schemeClr val="hlink"/>
                </a:solidFill>
              </a:rPr>
              <a:t>、初、终态热学能、比焓、比熵的变化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4758F38F-2013-3EB6-DACA-29C5F52B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1050"/>
            <a:ext cx="312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zh-CN" altLang="en-US" sz="2000">
                <a:solidFill>
                  <a:schemeClr val="hlink"/>
                </a:solidFill>
              </a:rPr>
              <a:t>、膨胀功、技术功和热量</a:t>
            </a:r>
          </a:p>
        </p:txBody>
      </p:sp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5AE7416F-7D5C-22F7-C578-73AB09A37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493838"/>
          <a:ext cx="736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177480" progId="Equation.DSMT4">
                  <p:embed/>
                </p:oleObj>
              </mc:Choice>
              <mc:Fallback>
                <p:oleObj name="Equation" r:id="rId2" imgW="43164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93838"/>
                        <a:ext cx="736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2EF2C39B-BA4A-9980-0B02-6D9B91939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2459038"/>
          <a:ext cx="5156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360" imgH="393480" progId="Equation.DSMT4">
                  <p:embed/>
                </p:oleObj>
              </mc:Choice>
              <mc:Fallback>
                <p:oleObj name="Equation" r:id="rId4" imgW="25653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59038"/>
                        <a:ext cx="51562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>
            <a:extLst>
              <a:ext uri="{FF2B5EF4-FFF2-40B4-BE49-F238E27FC236}">
                <a16:creationId xmlns:a16="http://schemas.microsoft.com/office/drawing/2014/main" id="{5FBBD7B0-B84E-E8F4-DF7C-4CEDC956A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571500"/>
          <a:ext cx="26035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228600" progId="Equation.DSMT4">
                  <p:embed/>
                </p:oleObj>
              </mc:Choice>
              <mc:Fallback>
                <p:oleObj name="Equation" r:id="rId6" imgW="15238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71500"/>
                        <a:ext cx="26035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>
            <a:extLst>
              <a:ext uri="{FF2B5EF4-FFF2-40B4-BE49-F238E27FC236}">
                <a16:creationId xmlns:a16="http://schemas.microsoft.com/office/drawing/2014/main" id="{2A9BB89D-C4E9-364D-1215-AD8E9C288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1030288"/>
          <a:ext cx="26177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241200" progId="Equation.DSMT4">
                  <p:embed/>
                </p:oleObj>
              </mc:Choice>
              <mc:Fallback>
                <p:oleObj name="Equation" r:id="rId8" imgW="15364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030288"/>
                        <a:ext cx="26177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Rectangle 14">
            <a:extLst>
              <a:ext uri="{FF2B5EF4-FFF2-40B4-BE49-F238E27FC236}">
                <a16:creationId xmlns:a16="http://schemas.microsoft.com/office/drawing/2014/main" id="{F5BD12F3-0EDB-9E8E-21D2-C158DCD4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55963"/>
            <a:ext cx="299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对于</a:t>
            </a:r>
            <a:r>
              <a:rPr lang="zh-CN" altLang="en-US" sz="2000">
                <a:solidFill>
                  <a:schemeClr val="hlink"/>
                </a:solidFill>
              </a:rPr>
              <a:t>可逆过程</a:t>
            </a:r>
            <a:r>
              <a:rPr lang="zh-CN" altLang="en-US" sz="2000">
                <a:solidFill>
                  <a:schemeClr val="tx1"/>
                </a:solidFill>
              </a:rPr>
              <a:t>，还可得：</a:t>
            </a:r>
          </a:p>
        </p:txBody>
      </p:sp>
      <p:graphicFrame>
        <p:nvGraphicFramePr>
          <p:cNvPr id="57359" name="Object 15">
            <a:extLst>
              <a:ext uri="{FF2B5EF4-FFF2-40B4-BE49-F238E27FC236}">
                <a16:creationId xmlns:a16="http://schemas.microsoft.com/office/drawing/2014/main" id="{CB94DB55-6112-A7CD-6F6D-092A5844D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654425"/>
          <a:ext cx="54800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660240" progId="Equation.DSMT4">
                  <p:embed/>
                </p:oleObj>
              </mc:Choice>
              <mc:Fallback>
                <p:oleObj name="Equation" r:id="rId10" imgW="2412720" imgH="660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54425"/>
                        <a:ext cx="54800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A2517CA1-BC4B-086C-5C23-0C1D10134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7848600" cy="228600"/>
          </a:xfrm>
        </p:spPr>
        <p:txBody>
          <a:bodyPr/>
          <a:lstStyle/>
          <a:p>
            <a:pPr algn="l" eaLnBrk="1" hangingPunct="1"/>
            <a:r>
              <a:rPr lang="zh-CN" altLang="en-US" sz="2000" b="1">
                <a:solidFill>
                  <a:schemeClr val="tx1"/>
                </a:solidFill>
              </a:rPr>
              <a:t>技术功</a:t>
            </a:r>
          </a:p>
        </p:txBody>
      </p:sp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7B1099B5-D2A0-7467-D6C3-003E1952A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854200"/>
          <a:ext cx="4479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660240" progId="Equation.DSMT4">
                  <p:embed/>
                </p:oleObj>
              </mc:Choice>
              <mc:Fallback>
                <p:oleObj name="Equation" r:id="rId2" imgW="243828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54200"/>
                        <a:ext cx="44799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7ABA450F-A803-25AB-9ABF-7810EA9E0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574675"/>
          <a:ext cx="4837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393480" progId="Equation.DSMT4">
                  <p:embed/>
                </p:oleObj>
              </mc:Choice>
              <mc:Fallback>
                <p:oleObj name="Equation" r:id="rId4" imgW="25398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574675"/>
                        <a:ext cx="4837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9">
            <a:extLst>
              <a:ext uri="{FF2B5EF4-FFF2-40B4-BE49-F238E27FC236}">
                <a16:creationId xmlns:a16="http://schemas.microsoft.com/office/drawing/2014/main" id="{085867DE-B7DB-5A6D-0000-44CED328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16038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对于</a:t>
            </a:r>
            <a:r>
              <a:rPr lang="zh-CN" altLang="en-US" sz="2000">
                <a:solidFill>
                  <a:schemeClr val="hlink"/>
                </a:solidFill>
              </a:rPr>
              <a:t>可逆过程</a:t>
            </a:r>
            <a:r>
              <a:rPr lang="zh-CN" altLang="en-US" sz="2000">
                <a:solidFill>
                  <a:schemeClr val="tx1"/>
                </a:solidFill>
              </a:rPr>
              <a:t>，可得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</p:txBody>
      </p:sp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1FED7D6A-AED9-0A1A-98BF-18FBBD821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375025"/>
          <a:ext cx="13160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75025"/>
                        <a:ext cx="13160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99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CA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127</Words>
  <Application>Microsoft Office PowerPoint</Application>
  <PresentationFormat>自定义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Times New Roman</vt:lpstr>
      <vt:lpstr>宋体</vt:lpstr>
      <vt:lpstr>Arial</vt:lpstr>
      <vt:lpstr>Calibri</vt:lpstr>
      <vt:lpstr>默认设计模板</vt:lpstr>
      <vt:lpstr>MathType 7.0 Equation</vt:lpstr>
      <vt:lpstr>4.2.4    定熵过程</vt:lpstr>
      <vt:lpstr>      令κ＝γ， κ称为过程指数。定熵过程的过程指数等于比热容比。</vt:lpstr>
      <vt:lpstr>3、在p-v、T-s图</vt:lpstr>
      <vt:lpstr>4、初、终态热学能、比焓、比熵的变化</vt:lpstr>
      <vt:lpstr>技术功</vt:lpstr>
    </vt:vector>
  </TitlesOfParts>
  <Company>jd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基本概念和基本定律</dc:title>
  <dc:creator>xmzhao</dc:creator>
  <cp:lastModifiedBy>崇浩 唐</cp:lastModifiedBy>
  <cp:revision>362</cp:revision>
  <dcterms:created xsi:type="dcterms:W3CDTF">2003-09-04T13:23:40Z</dcterms:created>
  <dcterms:modified xsi:type="dcterms:W3CDTF">2025-08-21T09:37:24Z</dcterms:modified>
</cp:coreProperties>
</file>