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304" r:id="rId2"/>
    <p:sldId id="307" r:id="rId3"/>
    <p:sldId id="308" r:id="rId4"/>
  </p:sldIdLst>
  <p:sldSz cx="9144000" cy="514826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2" autoAdjust="0"/>
  </p:normalViewPr>
  <p:slideViewPr>
    <p:cSldViewPr>
      <p:cViewPr varScale="1">
        <p:scale>
          <a:sx n="106" d="100"/>
          <a:sy n="106" d="100"/>
        </p:scale>
        <p:origin x="778" y="77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3609855-70E0-5323-AE17-479832ECE3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A2AEBBC-DF03-1939-AA81-E9F81511D5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D2E7BF53-F4E4-BB68-35C2-CE4EA80602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03F6A3EB-94D1-4E72-1688-489FD84A04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00ACD2-24B2-4106-B742-FBF3812A4D6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296C02-9CDE-E4B3-8BAC-B9F050660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495888-CA38-4E4F-1EA0-01C63979F7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17B134-A9D5-A913-52BF-6719A54718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5E5E4C-2FE7-47CB-B094-502D7DE281B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04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801D26-1A0A-8AC4-9E5F-A204DAA2BD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BF8383-87F2-F572-7A3D-4C1A1725B1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9DCDE8-C03E-8ADB-7F98-A8BF2E9793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9FC835-78F2-4F25-BDAC-2003E9B9D8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92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4119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41195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B66F56-5399-0A25-B4B7-958B902BC1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B8D343-CF67-D12B-8978-304B8A9A1F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D4499E-4F58-0627-6AD2-AB35710236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59CCA0-8D72-4ED2-AC95-B7393A6A0E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9409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88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487488"/>
            <a:ext cx="3810000" cy="30892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8200" y="1487488"/>
            <a:ext cx="3810000" cy="3089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8A9CC5-14A7-836D-C6B2-83FB18EE4D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D2D9E4-2C18-EA89-9CE4-5ED5B0D587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A3061-77E6-F5F1-A154-AB6471DF9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A9D4F-0BEB-4EC2-A7ED-C864765133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084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457200"/>
            <a:ext cx="7772400" cy="8588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487488"/>
            <a:ext cx="3810000" cy="1468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7488"/>
            <a:ext cx="3810000" cy="1468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3108325"/>
            <a:ext cx="3810000" cy="14684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108325"/>
            <a:ext cx="3810000" cy="14684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F29853A-4E36-DF43-950D-446BBF68CD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6A743AD-C1DB-F692-41FD-2AF7A9BC13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DEBC37B-E896-9EB7-3948-E3FCF8EEB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282E5-8189-4CF5-BD47-A91CC79981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81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FF1B43-CDA9-4C66-B591-5F303BC250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51A0FF-22D8-77E6-F31B-F544AB0953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6D3360-E76C-652A-AFA4-0F75DCD64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A6963-C73C-4967-BE59-040E711238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9650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91F1B1-74EF-D2A8-EDE5-ECD4D8B566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9DD2A1-B40A-C870-2BB1-7AFAD76C03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52697-C1B3-A35C-2EFC-A0EB3FEAA1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4BDD81-DF07-461D-81A1-ADEC64B255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10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7488"/>
            <a:ext cx="3810000" cy="3089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7488"/>
            <a:ext cx="3810000" cy="3089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6AEE90-84C7-C110-B3AA-AF60BE5717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DDE24-9D39-7004-B040-CB8ED7268E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4CA2F-B6CC-AF48-AD86-4469347F54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9D60C-E10D-4228-8A3D-A290DC7BD7C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46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2230A70-9003-7446-498F-86BD367D5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CE6906A-60E2-C3B4-4106-C0BB931CE5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544E7D-501F-1605-EFA3-E73FE11BA6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068248-5D71-467A-9797-0EE4BCF511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4798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50E5293-2C6B-C6B3-FDBD-45833AD430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B8FC2D-EF07-E7E1-D350-016251ED26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E00EB78-E7CB-982F-D6A5-0861C0F250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0B6444-5D4A-4F5B-944E-DF8E1584B5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766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8AAA4CA-2EA2-420E-66A4-B5A6CF429C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8233D9-C3EB-0E62-EE82-1AAF58EF0C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BCD1981-7171-4164-E0F4-D76D790B8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E4318-44F4-4EB5-BD60-96CCAB06D3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481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E43B7-6EB1-8789-9702-7A19ECE577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67A9E-959C-A26B-D21C-E857BB02AD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3D1E9-3897-569F-E979-DE175218E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F06B8-1891-4DC3-8A8E-9852A005A1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92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0E8AD-E405-3D62-CEAF-0495DF103F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EE857-E8EB-3A18-9B51-BABF7B1464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A0CE27-AD77-EA39-B920-BB08893B1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23A999-BE58-4049-9638-67F39AA767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5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B3C11BD-AFFF-DC89-8777-1E9EF5E87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6DEE5D7-DB27-3B58-609E-60F60EDBD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7488"/>
            <a:ext cx="7772400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B0C9E02-9874-24DA-8304-85DC998630A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4691063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B106D7B-CE81-7BC3-C92B-8EA741C7D9C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91063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2530FFF-E6F4-972F-6B2B-7DA9D1C17D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91063"/>
            <a:ext cx="19050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</a:defRPr>
            </a:lvl1pPr>
          </a:lstStyle>
          <a:p>
            <a:fld id="{5E43DF1F-A8A9-4B95-8933-A7A485521A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2EF9C73-DE53-FD3E-CEE2-BAC057F43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2001838"/>
            <a:ext cx="7772400" cy="858837"/>
          </a:xfrm>
        </p:spPr>
        <p:txBody>
          <a:bodyPr/>
          <a:lstStyle/>
          <a:p>
            <a:pPr algn="l" eaLnBrk="1" hangingPunct="1"/>
            <a:r>
              <a:rPr lang="zh-CN" altLang="en-US" sz="2800" b="1"/>
              <a:t>例题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BD5A9A3-1719-9D68-3218-553403C6A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938" y="2544763"/>
            <a:ext cx="46545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cs typeface="Times New Roman" panose="02020603050405020304" pitchFamily="18" charset="0"/>
              </a:rPr>
              <a:t>p110</a:t>
            </a:r>
            <a:r>
              <a:rPr lang="zh-CN" altLang="en-US" sz="2800"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cs typeface="Times New Roman" panose="02020603050405020304" pitchFamily="18" charset="0"/>
              </a:rPr>
              <a:t>4</a:t>
            </a:r>
            <a:r>
              <a:rPr lang="zh-CN" altLang="en-US" sz="2800"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cs typeface="Times New Roman" panose="02020603050405020304" pitchFamily="18" charset="0"/>
              </a:rPr>
              <a:t>2</a:t>
            </a:r>
          </a:p>
          <a:p>
            <a:pPr eaLnBrk="1" hangingPunct="1"/>
            <a:r>
              <a:rPr lang="en-US" altLang="zh-CN" sz="2800">
                <a:cs typeface="Times New Roman" panose="02020603050405020304" pitchFamily="18" charset="0"/>
              </a:rPr>
              <a:t>p122</a:t>
            </a:r>
            <a:r>
              <a:rPr lang="zh-CN" altLang="en-US" sz="2800"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cs typeface="Times New Roman" panose="02020603050405020304" pitchFamily="18" charset="0"/>
              </a:rPr>
              <a:t>4</a:t>
            </a:r>
            <a:r>
              <a:rPr lang="zh-CN" altLang="en-US" sz="2800"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cs typeface="Times New Roman" panose="02020603050405020304" pitchFamily="18" charset="0"/>
              </a:rPr>
              <a:t>6</a:t>
            </a:r>
          </a:p>
          <a:p>
            <a:pPr eaLnBrk="1" hangingPunct="1"/>
            <a:r>
              <a:rPr lang="en-US" altLang="zh-CN" sz="2800">
                <a:cs typeface="Times New Roman" panose="02020603050405020304" pitchFamily="18" charset="0"/>
              </a:rPr>
              <a:t>p123</a:t>
            </a:r>
            <a:r>
              <a:rPr lang="zh-CN" altLang="en-US" sz="2800">
                <a:cs typeface="Times New Roman" panose="02020603050405020304" pitchFamily="18" charset="0"/>
              </a:rPr>
              <a:t>例</a:t>
            </a:r>
            <a:r>
              <a:rPr lang="en-US" altLang="zh-CN" sz="2800">
                <a:cs typeface="Times New Roman" panose="02020603050405020304" pitchFamily="18" charset="0"/>
              </a:rPr>
              <a:t>4</a:t>
            </a:r>
            <a:r>
              <a:rPr lang="zh-CN" altLang="en-US" sz="2800">
                <a:cs typeface="Times New Roman" panose="02020603050405020304" pitchFamily="18" charset="0"/>
              </a:rPr>
              <a:t>－</a:t>
            </a:r>
            <a:r>
              <a:rPr lang="en-US" altLang="zh-CN" sz="2800">
                <a:cs typeface="Times New Roman" panose="02020603050405020304" pitchFamily="18" charset="0"/>
              </a:rPr>
              <a:t>7</a:t>
            </a:r>
          </a:p>
          <a:p>
            <a:pPr eaLnBrk="1" hangingPunct="1"/>
            <a:r>
              <a:rPr lang="en-US" altLang="zh-CN" sz="2800">
                <a:cs typeface="Times New Roman" panose="02020603050405020304" pitchFamily="18" charset="0"/>
              </a:rPr>
              <a:t>P135</a:t>
            </a:r>
            <a:r>
              <a:rPr lang="zh-CN" altLang="en-US" sz="2800">
                <a:cs typeface="Times New Roman" panose="02020603050405020304" pitchFamily="18" charset="0"/>
              </a:rPr>
              <a:t>习题</a:t>
            </a:r>
            <a:r>
              <a:rPr lang="en-US" altLang="zh-CN" sz="2800">
                <a:cs typeface="Times New Roman" panose="02020603050405020304" pitchFamily="18" charset="0"/>
              </a:rPr>
              <a:t>4-12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12EE969-02D3-588D-5BE3-EDC6DB622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215900"/>
            <a:ext cx="64087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30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4</a:t>
            </a:r>
            <a:r>
              <a:rPr lang="zh-CN" altLang="en-US" sz="30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章   气体和蒸气的热力过程</a:t>
            </a:r>
          </a:p>
        </p:txBody>
      </p:sp>
      <p:sp>
        <p:nvSpPr>
          <p:cNvPr id="3077" name="TextBox 6">
            <a:extLst>
              <a:ext uri="{FF2B5EF4-FFF2-40B4-BE49-F238E27FC236}">
                <a16:creationId xmlns:a16="http://schemas.microsoft.com/office/drawing/2014/main" id="{B22AA927-0E65-FAA5-C94D-8C79838D2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216025"/>
            <a:ext cx="3357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/>
              <a:t>习题课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A63AF6C6-2D69-BEBF-EAE3-ACED0578B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701675"/>
            <a:ext cx="1403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hlink"/>
                </a:solidFill>
              </a:rPr>
              <a:t>基本方程</a:t>
            </a:r>
          </a:p>
        </p:txBody>
      </p:sp>
      <p:graphicFrame>
        <p:nvGraphicFramePr>
          <p:cNvPr id="71683" name="Object 3">
            <a:extLst>
              <a:ext uri="{FF2B5EF4-FFF2-40B4-BE49-F238E27FC236}">
                <a16:creationId xmlns:a16="http://schemas.microsoft.com/office/drawing/2014/main" id="{19A61A9E-E24D-0240-1CD9-D6D1F381A6AB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2949575" y="1331913"/>
          <a:ext cx="453866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97000" imgH="330120" progId="Equation.DSMT4">
                  <p:embed/>
                </p:oleObj>
              </mc:Choice>
              <mc:Fallback>
                <p:oleObj name="Equation" r:id="rId2" imgW="2997000" imgH="3301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575" y="1331913"/>
                        <a:ext cx="453866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>
            <a:extLst>
              <a:ext uri="{FF2B5EF4-FFF2-40B4-BE49-F238E27FC236}">
                <a16:creationId xmlns:a16="http://schemas.microsoft.com/office/drawing/2014/main" id="{DD4DFF1D-5FE9-CC31-D3C4-DCFA488D941A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843213" y="557213"/>
          <a:ext cx="346392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3800" imgH="482400" progId="Equation.DSMT4">
                  <p:embed/>
                </p:oleObj>
              </mc:Choice>
              <mc:Fallback>
                <p:oleObj name="Equation" r:id="rId4" imgW="23238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57213"/>
                        <a:ext cx="346392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5">
            <a:extLst>
              <a:ext uri="{FF2B5EF4-FFF2-40B4-BE49-F238E27FC236}">
                <a16:creationId xmlns:a16="http://schemas.microsoft.com/office/drawing/2014/main" id="{C232278B-24FD-4D1E-6D07-6953FC14FEE6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2865438" y="2087563"/>
          <a:ext cx="53832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43120" imgH="330120" progId="Equation.DSMT4">
                  <p:embed/>
                </p:oleObj>
              </mc:Choice>
              <mc:Fallback>
                <p:oleObj name="Equation" r:id="rId6" imgW="3543120" imgH="330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087563"/>
                        <a:ext cx="53832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6" name="Rectangle 6">
            <a:extLst>
              <a:ext uri="{FF2B5EF4-FFF2-40B4-BE49-F238E27FC236}">
                <a16:creationId xmlns:a16="http://schemas.microsoft.com/office/drawing/2014/main" id="{DD5DF3A3-624C-513C-3106-8ABFDEF17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3668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hlink"/>
                </a:solidFill>
              </a:rPr>
              <a:t>可逆过程</a:t>
            </a:r>
          </a:p>
        </p:txBody>
      </p:sp>
      <p:sp>
        <p:nvSpPr>
          <p:cNvPr id="1034" name="Rectangle 7">
            <a:extLst>
              <a:ext uri="{FF2B5EF4-FFF2-40B4-BE49-F238E27FC236}">
                <a16:creationId xmlns:a16="http://schemas.microsoft.com/office/drawing/2014/main" id="{33019D59-7217-2D32-CE79-014F22AF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25413"/>
            <a:ext cx="355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4.4   </a:t>
            </a:r>
            <a:r>
              <a:rPr lang="zh-CN" altLang="en-US">
                <a:solidFill>
                  <a:srgbClr val="FF0000"/>
                </a:solidFill>
              </a:rPr>
              <a:t>水蒸气基本热力过程</a:t>
            </a:r>
          </a:p>
        </p:txBody>
      </p:sp>
      <p:sp>
        <p:nvSpPr>
          <p:cNvPr id="71688" name="Rectangle 8">
            <a:extLst>
              <a:ext uri="{FF2B5EF4-FFF2-40B4-BE49-F238E27FC236}">
                <a16:creationId xmlns:a16="http://schemas.microsoft.com/office/drawing/2014/main" id="{C1F8CF33-F461-E61E-D36C-6AFBF6AB5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214563"/>
            <a:ext cx="171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hlink"/>
                </a:solidFill>
              </a:rPr>
              <a:t>一、定容过程</a:t>
            </a:r>
          </a:p>
        </p:txBody>
      </p:sp>
      <p:sp>
        <p:nvSpPr>
          <p:cNvPr id="71689" name="Rectangle 9">
            <a:extLst>
              <a:ext uri="{FF2B5EF4-FFF2-40B4-BE49-F238E27FC236}">
                <a16:creationId xmlns:a16="http://schemas.microsoft.com/office/drawing/2014/main" id="{9B2E5D28-C1CF-21BF-608E-56607E7BD51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9750" y="2790825"/>
            <a:ext cx="2014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hlink"/>
                </a:solidFill>
              </a:rPr>
              <a:t>二、定压过程</a:t>
            </a:r>
          </a:p>
        </p:txBody>
      </p:sp>
      <p:graphicFrame>
        <p:nvGraphicFramePr>
          <p:cNvPr id="71690" name="Object 10">
            <a:extLst>
              <a:ext uri="{FF2B5EF4-FFF2-40B4-BE49-F238E27FC236}">
                <a16:creationId xmlns:a16="http://schemas.microsoft.com/office/drawing/2014/main" id="{A504F611-760C-D752-874E-5DEC13D17336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868613" y="2682875"/>
          <a:ext cx="44862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19160" imgH="330120" progId="Equation.DSMT4">
                  <p:embed/>
                </p:oleObj>
              </mc:Choice>
              <mc:Fallback>
                <p:oleObj name="Equation" r:id="rId8" imgW="2819160" imgH="3301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2682875"/>
                        <a:ext cx="44862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1" name="Rectangle 11">
            <a:extLst>
              <a:ext uri="{FF2B5EF4-FFF2-40B4-BE49-F238E27FC236}">
                <a16:creationId xmlns:a16="http://schemas.microsoft.com/office/drawing/2014/main" id="{FA2E0A52-82F3-F303-3B6E-962A501F48D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9750" y="3365500"/>
            <a:ext cx="2014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hlink"/>
                </a:solidFill>
              </a:rPr>
              <a:t>三、定温过程</a:t>
            </a:r>
          </a:p>
        </p:txBody>
      </p:sp>
      <p:graphicFrame>
        <p:nvGraphicFramePr>
          <p:cNvPr id="71692" name="Object 12">
            <a:extLst>
              <a:ext uri="{FF2B5EF4-FFF2-40B4-BE49-F238E27FC236}">
                <a16:creationId xmlns:a16="http://schemas.microsoft.com/office/drawing/2014/main" id="{06E11208-6573-3153-AD62-B20579CB1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941763"/>
          <a:ext cx="5689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38200" imgH="330120" progId="Equation.DSMT4">
                  <p:embed/>
                </p:oleObj>
              </mc:Choice>
              <mc:Fallback>
                <p:oleObj name="Equation" r:id="rId10" imgW="3238200" imgH="3301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941763"/>
                        <a:ext cx="5689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3" name="Rectangle 13">
            <a:extLst>
              <a:ext uri="{FF2B5EF4-FFF2-40B4-BE49-F238E27FC236}">
                <a16:creationId xmlns:a16="http://schemas.microsoft.com/office/drawing/2014/main" id="{AE834787-073B-B6E6-8E8E-6AD70D0032E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9750" y="3941763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hlink"/>
                </a:solidFill>
              </a:rPr>
              <a:t>四、定熵过程</a:t>
            </a:r>
          </a:p>
        </p:txBody>
      </p:sp>
      <p:graphicFrame>
        <p:nvGraphicFramePr>
          <p:cNvPr id="71694" name="Object 14">
            <a:extLst>
              <a:ext uri="{FF2B5EF4-FFF2-40B4-BE49-F238E27FC236}">
                <a16:creationId xmlns:a16="http://schemas.microsoft.com/office/drawing/2014/main" id="{49AA8154-819E-92B1-5273-B5747A891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9413" y="3330575"/>
          <a:ext cx="47577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11480" imgH="330120" progId="Equation.DSMT4">
                  <p:embed/>
                </p:oleObj>
              </mc:Choice>
              <mc:Fallback>
                <p:oleObj name="Equation" r:id="rId12" imgW="3111480" imgH="3301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3330575"/>
                        <a:ext cx="47577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86" grpId="0"/>
      <p:bldP spid="71688" grpId="0"/>
      <p:bldP spid="71689" grpId="0"/>
      <p:bldP spid="71691" grpId="0"/>
      <p:bldP spid="716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ADE57804-F149-1C01-6449-D2689D0B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7223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例题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321AA28F-8C8C-1567-8884-A675C93A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298575"/>
            <a:ext cx="20129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P130 </a:t>
            </a:r>
            <a:r>
              <a:rPr lang="zh-CN" altLang="en-US" sz="2800"/>
              <a:t>例</a:t>
            </a:r>
            <a:r>
              <a:rPr lang="en-US" altLang="zh-CN" sz="2800"/>
              <a:t>4-11</a:t>
            </a:r>
          </a:p>
          <a:p>
            <a:pPr eaLnBrk="1" hangingPunct="1"/>
            <a:endParaRPr lang="en-US" altLang="zh-CN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99"/>
      </a:lt1>
      <a:dk2>
        <a:srgbClr val="FF0000"/>
      </a:dk2>
      <a:lt2>
        <a:srgbClr val="666633"/>
      </a:lt2>
      <a:accent1>
        <a:srgbClr val="339933"/>
      </a:accent1>
      <a:accent2>
        <a:srgbClr val="800000"/>
      </a:accent2>
      <a:accent3>
        <a:srgbClr val="FFFFCA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62</Words>
  <Application>Microsoft Office PowerPoint</Application>
  <PresentationFormat>自定义</PresentationFormat>
  <Paragraphs>16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Times New Roman</vt:lpstr>
      <vt:lpstr>宋体</vt:lpstr>
      <vt:lpstr>Arial</vt:lpstr>
      <vt:lpstr>Calibri</vt:lpstr>
      <vt:lpstr>默认设计模板</vt:lpstr>
      <vt:lpstr>MathType 7.0 Equation</vt:lpstr>
      <vt:lpstr>例题</vt:lpstr>
      <vt:lpstr>PowerPoint 演示文稿</vt:lpstr>
      <vt:lpstr>PowerPoint 演示文稿</vt:lpstr>
    </vt:vector>
  </TitlesOfParts>
  <Company>jd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基本概念和基本定律</dc:title>
  <dc:creator>xmzhao</dc:creator>
  <cp:lastModifiedBy>崇浩 唐</cp:lastModifiedBy>
  <cp:revision>361</cp:revision>
  <dcterms:created xsi:type="dcterms:W3CDTF">2003-09-04T13:23:40Z</dcterms:created>
  <dcterms:modified xsi:type="dcterms:W3CDTF">2025-08-21T09:37:10Z</dcterms:modified>
</cp:coreProperties>
</file>