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39" r:id="rId9"/>
    <p:sldId id="31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4161B"/>
    <a:srgbClr val="C83912"/>
    <a:srgbClr val="88270C"/>
    <a:srgbClr val="003300"/>
    <a:srgbClr val="FF0066"/>
    <a:srgbClr val="8E190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D0E41750-63F7-2BB3-AE23-C485BF4693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5FB02B5D-0D1A-A790-237C-D4E3551B8A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6791E8DC-C23B-C503-774A-937BFD5F0B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E3E6CF78-6BCF-D542-32C8-6219AB5B17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6AA2667-67A0-47A8-9B22-10054BD2DE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0D4B0E2-6AEC-3FB4-B8B4-5F41ADFDB5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194209-4DE4-13C8-2169-33357E3999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3647229-A3B1-8CF6-7258-7CC231E015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3432AE-70CB-710B-3C1F-4665E00141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84CF956-8ED0-03F5-499F-10DB3A853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DA1E5C1-3A85-C65C-25A0-01A6F3403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1C5FC06-06F8-4235-B660-122A537AE8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BE89E1F-6A45-E9CC-DC3F-B551A0BE1F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632AC-8F11-488D-83F5-47B6BC3297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3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613257-BDE8-2F03-7ACE-3029E6A9C2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41210-36A7-4BDC-B51E-4254B1F8B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70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6468C77-5C1E-A5AB-C9B0-C20CEC656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EEB93-57DB-44CE-9D17-2B5D7732C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1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AFDA58-AAF9-2C02-DD61-85AEACACF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FECC5-1260-49CB-A10D-BBA5C60A42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6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D5043D8-4959-19AE-3E77-E74DBD540E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8D6F9-14F7-4075-B297-C223256B7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4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E3E9B8F-BAA4-D7C5-660C-FF2B178945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EB517-4B92-4C78-8D9A-60761D976A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3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7534ABC-FFC2-619F-0050-40CECCC9C8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F3ED4-2C78-43D0-9C3B-2E55D27ED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5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353838B-9092-E534-E2A4-3AAF931360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5E083-7CA5-4CED-868E-05EBE285F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AD4798-BD1A-80B7-6B30-447B23670B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CF38F-7F36-4B6F-8E44-ACF6C1189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5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7627D9-D427-33B0-C831-BFA57EC970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3EBA5-37AA-4A58-B1E1-35E8BB6A9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A4690C-1076-99AB-AD6A-5CAA2C6EB8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16252-86C3-4242-883C-31A1CD695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0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F80E8B8B-1D93-EA82-E3D2-4D5B28A2E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24C0CB3-0188-DBB0-9099-1D42C7A4EC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CE84F3A-19DB-4B6D-0B0C-80F9004355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3557110-5050-3293-DC72-0F9E284F7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ADBE52C-69B4-126B-5BDF-4AC115FA3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C23956B-17A2-3B2A-E048-C882B4A2A3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0B19D68D-8D1F-4563-9643-0BC95AF0EEA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48" name="Picture 25" descr="红色">
            <a:extLst>
              <a:ext uri="{FF2B5EF4-FFF2-40B4-BE49-F238E27FC236}">
                <a16:creationId xmlns:a16="http://schemas.microsoft.com/office/drawing/2014/main" id="{716ABD91-CD28-64BE-AF20-F3B8A75E1E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06423B20-A82D-0D49-3EA6-62AA111DD1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50" name="Group 36">
            <a:extLst>
              <a:ext uri="{FF2B5EF4-FFF2-40B4-BE49-F238E27FC236}">
                <a16:creationId xmlns:a16="http://schemas.microsoft.com/office/drawing/2014/main" id="{F261664F-E48C-F4CF-589A-ECFA67B435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10251" name="WordArt 33">
              <a:extLst>
                <a:ext uri="{FF2B5EF4-FFF2-40B4-BE49-F238E27FC236}">
                  <a16:creationId xmlns:a16="http://schemas.microsoft.com/office/drawing/2014/main" id="{D2BD6055-6AB7-5974-3521-0CCBA490BF46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E3A823FA-B07D-7E15-6D9B-D1395FB1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0" Type="http://schemas.openxmlformats.org/officeDocument/2006/relationships/image" Target="../media/image6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0.w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wmf"/><Relationship Id="rId3" Type="http://schemas.openxmlformats.org/officeDocument/2006/relationships/image" Target="../media/image34.e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D847CD07-DC18-7A74-3CCE-4F2BA97F3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0C5907A-7F3A-4CF9-ADBB-42EB6B2FEFDC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2B8046FE-C627-DDDC-7A15-8FD88D13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5-5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熵方程</a:t>
            </a: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 </a:t>
            </a:r>
          </a:p>
        </p:txBody>
      </p:sp>
      <p:sp>
        <p:nvSpPr>
          <p:cNvPr id="161808" name="Text Box 16">
            <a:extLst>
              <a:ext uri="{FF2B5EF4-FFF2-40B4-BE49-F238E27FC236}">
                <a16:creationId xmlns:a16="http://schemas.microsoft.com/office/drawing/2014/main" id="{2704C174-736D-B079-DF2B-4314AEF0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227138"/>
            <a:ext cx="101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闭口系</a:t>
            </a:r>
            <a:endParaRPr kumimoji="1" lang="en-US" altLang="zh-CN" sz="2000">
              <a:solidFill>
                <a:srgbClr val="FF3300"/>
              </a:solidFill>
            </a:endParaRPr>
          </a:p>
        </p:txBody>
      </p:sp>
      <p:graphicFrame>
        <p:nvGraphicFramePr>
          <p:cNvPr id="161809" name="Object 17">
            <a:extLst>
              <a:ext uri="{FF2B5EF4-FFF2-40B4-BE49-F238E27FC236}">
                <a16:creationId xmlns:a16="http://schemas.microsoft.com/office/drawing/2014/main" id="{D55127E0-B669-41B7-C156-8B142D1F2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1292225"/>
          <a:ext cx="21669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41200" progId="Equation.DSMT4">
                  <p:embed/>
                </p:oleObj>
              </mc:Choice>
              <mc:Fallback>
                <p:oleObj name="Equation" r:id="rId2" imgW="104112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292225"/>
                        <a:ext cx="21669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Text Box 18">
            <a:extLst>
              <a:ext uri="{FF2B5EF4-FFF2-40B4-BE49-F238E27FC236}">
                <a16:creationId xmlns:a16="http://schemas.microsoft.com/office/drawing/2014/main" id="{4FC9ED06-C9DE-E59F-86EB-FDCB8DC7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17907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开口系</a:t>
            </a:r>
          </a:p>
        </p:txBody>
      </p:sp>
      <p:graphicFrame>
        <p:nvGraphicFramePr>
          <p:cNvPr id="161814" name="Object 22">
            <a:extLst>
              <a:ext uri="{FF2B5EF4-FFF2-40B4-BE49-F238E27FC236}">
                <a16:creationId xmlns:a16="http://schemas.microsoft.com/office/drawing/2014/main" id="{A7E9C460-9291-18CE-FA17-23F310CB1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1874838"/>
          <a:ext cx="27511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41200" progId="Equation.DSMT4">
                  <p:embed/>
                </p:oleObj>
              </mc:Choice>
              <mc:Fallback>
                <p:oleObj name="Equation" r:id="rId4" imgW="151128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874838"/>
                        <a:ext cx="27511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6" name="Text Box 24">
            <a:extLst>
              <a:ext uri="{FF2B5EF4-FFF2-40B4-BE49-F238E27FC236}">
                <a16:creationId xmlns:a16="http://schemas.microsoft.com/office/drawing/2014/main" id="{6E8E463D-F97E-8802-ECC8-85DC2183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2004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稳定流动系</a:t>
            </a:r>
            <a:endParaRPr kumimoji="1" lang="en-US" altLang="zh-CN" sz="2000">
              <a:solidFill>
                <a:srgbClr val="FF3300"/>
              </a:solidFill>
            </a:endParaRPr>
          </a:p>
        </p:txBody>
      </p:sp>
      <p:graphicFrame>
        <p:nvGraphicFramePr>
          <p:cNvPr id="161817" name="Object 25">
            <a:extLst>
              <a:ext uri="{FF2B5EF4-FFF2-40B4-BE49-F238E27FC236}">
                <a16:creationId xmlns:a16="http://schemas.microsoft.com/office/drawing/2014/main" id="{9D6BF48E-CAEC-3135-AC01-0E9A5FB33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3214688"/>
          <a:ext cx="3151188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1231560" progId="Equation.DSMT4">
                  <p:embed/>
                </p:oleObj>
              </mc:Choice>
              <mc:Fallback>
                <p:oleObj name="Equation" r:id="rId6" imgW="1726920" imgH="12315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14688"/>
                        <a:ext cx="3151188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>
            <a:extLst>
              <a:ext uri="{FF2B5EF4-FFF2-40B4-BE49-F238E27FC236}">
                <a16:creationId xmlns:a16="http://schemas.microsoft.com/office/drawing/2014/main" id="{25A37449-354D-DB45-B8B4-DD152B6E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583238"/>
            <a:ext cx="191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对于绝热过程</a:t>
            </a:r>
          </a:p>
        </p:txBody>
      </p:sp>
      <p:graphicFrame>
        <p:nvGraphicFramePr>
          <p:cNvPr id="161819" name="Object 27">
            <a:extLst>
              <a:ext uri="{FF2B5EF4-FFF2-40B4-BE49-F238E27FC236}">
                <a16:creationId xmlns:a16="http://schemas.microsoft.com/office/drawing/2014/main" id="{4EBBF6B7-1A1A-E6E3-7635-4F0358D3F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5572125"/>
          <a:ext cx="20145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241200" progId="Equation.DSMT4">
                  <p:embed/>
                </p:oleObj>
              </mc:Choice>
              <mc:Fallback>
                <p:oleObj name="Equation" r:id="rId8" imgW="100296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572125"/>
                        <a:ext cx="20145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CFB694A5-54A5-E7A0-0064-E701635514F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089525"/>
            <a:ext cx="4267200" cy="1384300"/>
            <a:chOff x="3072" y="3206"/>
            <a:chExt cx="2688" cy="872"/>
          </a:xfrm>
        </p:grpSpPr>
        <p:sp>
          <p:nvSpPr>
            <p:cNvPr id="1038" name="Rectangle 29">
              <a:extLst>
                <a:ext uri="{FF2B5EF4-FFF2-40B4-BE49-F238E27FC236}">
                  <a16:creationId xmlns:a16="http://schemas.microsoft.com/office/drawing/2014/main" id="{A89425BC-19F3-FF0F-8F3B-66FE0399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206"/>
              <a:ext cx="2193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1.</a:t>
              </a:r>
              <a:r>
                <a:rPr kumimoji="1" lang="zh-CN" altLang="en-US" sz="1600"/>
                <a:t>熵增大的过程一定是不可逆过程？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2.</a:t>
              </a:r>
              <a:r>
                <a:rPr kumimoji="1" lang="zh-CN" altLang="en-US" sz="1600"/>
                <a:t>熵减少的过程一定是可逆过程？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3.</a:t>
              </a:r>
              <a:r>
                <a:rPr kumimoji="1" lang="zh-CN" altLang="en-US" sz="1600"/>
                <a:t>可逆过程的熵一定不变化？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4.</a:t>
              </a:r>
              <a:r>
                <a:rPr kumimoji="1" lang="zh-CN" altLang="en-US" sz="1600"/>
                <a:t>不可逆过程的熵一定增大？</a:t>
              </a:r>
            </a:p>
          </p:txBody>
        </p:sp>
        <p:pic>
          <p:nvPicPr>
            <p:cNvPr id="1039" name="Picture 30" descr="779917_155626062_2">
              <a:extLst>
                <a:ext uri="{FF2B5EF4-FFF2-40B4-BE49-F238E27FC236}">
                  <a16:creationId xmlns:a16="http://schemas.microsoft.com/office/drawing/2014/main" id="{3617CBCA-8EE8-5033-5945-B0016E8B9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434"/>
              <a:ext cx="54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1840" name="Object 48">
            <a:extLst>
              <a:ext uri="{FF2B5EF4-FFF2-40B4-BE49-F238E27FC236}">
                <a16:creationId xmlns:a16="http://schemas.microsoft.com/office/drawing/2014/main" id="{605DA590-8C99-3D58-2721-5953ACF16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2363788"/>
          <a:ext cx="47307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8720" imgH="431640" progId="Equation.DSMT4">
                  <p:embed/>
                </p:oleObj>
              </mc:Choice>
              <mc:Fallback>
                <p:oleObj name="Equation" r:id="rId11" imgW="2628720" imgH="4316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363788"/>
                        <a:ext cx="47307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8" grpId="0"/>
      <p:bldP spid="161810" grpId="0"/>
      <p:bldP spid="161816" grpId="0"/>
      <p:bldP spid="1618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911305B-FDDD-03AE-1D24-760079FF4E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803CF4A-2F0D-4E6B-A1D3-ECA07A4416A6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985EEE13-9D08-BF47-61D2-4907AE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5-6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孤立系熵增原理</a:t>
            </a:r>
            <a:endParaRPr lang="en-US" altLang="zh-CN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62833" name="Rectangle 17">
            <a:extLst>
              <a:ext uri="{FF2B5EF4-FFF2-40B4-BE49-F238E27FC236}">
                <a16:creationId xmlns:a16="http://schemas.microsoft.com/office/drawing/2014/main" id="{4D2ADA77-B873-461F-5A51-D9A6BDF6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258888"/>
            <a:ext cx="369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第二定律：                   ，孤立系：</a:t>
            </a:r>
          </a:p>
        </p:txBody>
      </p:sp>
      <p:graphicFrame>
        <p:nvGraphicFramePr>
          <p:cNvPr id="2050" name="Object 18">
            <a:extLst>
              <a:ext uri="{FF2B5EF4-FFF2-40B4-BE49-F238E27FC236}">
                <a16:creationId xmlns:a16="http://schemas.microsoft.com/office/drawing/2014/main" id="{3BA2A6CC-5693-2675-B8C7-BB92AFAF8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1174750"/>
          <a:ext cx="86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393480" progId="Equation.DSMT4">
                  <p:embed/>
                </p:oleObj>
              </mc:Choice>
              <mc:Fallback>
                <p:oleObj name="Equation" r:id="rId2" imgW="58392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174750"/>
                        <a:ext cx="863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9">
            <a:extLst>
              <a:ext uri="{FF2B5EF4-FFF2-40B4-BE49-F238E27FC236}">
                <a16:creationId xmlns:a16="http://schemas.microsoft.com/office/drawing/2014/main" id="{B2C4DC9B-D7F3-72A4-6611-4DB0929A2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9563" y="1282700"/>
          <a:ext cx="7191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203040" progId="Equation.DSMT4">
                  <p:embed/>
                </p:oleObj>
              </mc:Choice>
              <mc:Fallback>
                <p:oleObj name="Equation" r:id="rId4" imgW="4060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1282700"/>
                        <a:ext cx="719137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20">
            <a:extLst>
              <a:ext uri="{FF2B5EF4-FFF2-40B4-BE49-F238E27FC236}">
                <a16:creationId xmlns:a16="http://schemas.microsoft.com/office/drawing/2014/main" id="{246978DE-B1EF-0532-0F90-921CB49F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3746500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600" b="0">
                <a:ea typeface="华文仿宋" panose="02010600040101010101" pitchFamily="2" charset="-122"/>
              </a:rPr>
              <a:t> </a:t>
            </a:r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62837" name="Rectangle 21">
            <a:extLst>
              <a:ext uri="{FF2B5EF4-FFF2-40B4-BE49-F238E27FC236}">
                <a16:creationId xmlns:a16="http://schemas.microsoft.com/office/drawing/2014/main" id="{C840BD56-E7FE-9DEF-7DD0-E2B72AEB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1789113"/>
            <a:ext cx="73056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把热力学第二定律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(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克劳修斯不等式或熵表达式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)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应用于孤立系，则有： </a:t>
            </a:r>
          </a:p>
        </p:txBody>
      </p:sp>
      <p:graphicFrame>
        <p:nvGraphicFramePr>
          <p:cNvPr id="162838" name="Object 22">
            <a:extLst>
              <a:ext uri="{FF2B5EF4-FFF2-40B4-BE49-F238E27FC236}">
                <a16:creationId xmlns:a16="http://schemas.microsoft.com/office/drawing/2014/main" id="{B6514F3A-97BA-8787-CD0F-F8B559558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2276475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28600" progId="Equation.DSMT4">
                  <p:embed/>
                </p:oleObj>
              </mc:Choice>
              <mc:Fallback>
                <p:oleObj name="Equation" r:id="rId6" imgW="54576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276475"/>
                        <a:ext cx="1079500" cy="457200"/>
                      </a:xfrm>
                      <a:prstGeom prst="rect">
                        <a:avLst/>
                      </a:prstGeom>
                      <a:solidFill>
                        <a:srgbClr val="336699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9" name="Rectangle 23">
            <a:extLst>
              <a:ext uri="{FF2B5EF4-FFF2-40B4-BE49-F238E27FC236}">
                <a16:creationId xmlns:a16="http://schemas.microsoft.com/office/drawing/2014/main" id="{36B4695F-890E-AABA-D670-BB5B8BC4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789238"/>
            <a:ext cx="837723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50000"/>
              </a:spcAft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孤立系统熵增原理：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孤立系统的熵可以增大，或保持不变，但不能减少。或：孤立系内一切过程均使孤立系统熵增加，其极限是可逆时，系统熵保持不变。</a:t>
            </a:r>
          </a:p>
          <a:p>
            <a:pPr eaLnBrk="1" hangingPunct="1">
              <a:lnSpc>
                <a:spcPct val="130000"/>
              </a:lnSpc>
              <a:spcAft>
                <a:spcPct val="50000"/>
              </a:spcAft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过程进行的方向：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使孤立系统熵增大</a:t>
            </a:r>
            <a:r>
              <a:rPr kumimoji="1"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或不变</a:t>
            </a:r>
            <a:r>
              <a:rPr kumimoji="1"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的过程才有可能发生。使孤立系统熵减少的过程不可能发生。这是判断过程能否进行</a:t>
            </a:r>
            <a:r>
              <a:rPr kumimoji="1"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发生、实现</a:t>
            </a:r>
            <a:r>
              <a:rPr kumimoji="1" lang="en-US" altLang="zh-CN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或过程进行的方向的依据，从实际过程都是不可逆过程的角度来看，上述“熵不变”可以去掉，即为“熵恒增”。</a:t>
            </a:r>
            <a:endParaRPr kumimoji="1" lang="zh-CN" altLang="en-US" sz="200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2840" name="Object 24">
            <a:extLst>
              <a:ext uri="{FF2B5EF4-FFF2-40B4-BE49-F238E27FC236}">
                <a16:creationId xmlns:a16="http://schemas.microsoft.com/office/drawing/2014/main" id="{547CF94E-CA06-2AA8-E213-AC28BD720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2271713"/>
          <a:ext cx="1857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241200" progId="Equation.DSMT4">
                  <p:embed/>
                </p:oleObj>
              </mc:Choice>
              <mc:Fallback>
                <p:oleObj name="Equation" r:id="rId8" imgW="92700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271713"/>
                        <a:ext cx="1857375" cy="482600"/>
                      </a:xfrm>
                      <a:prstGeom prst="rect">
                        <a:avLst/>
                      </a:prstGeom>
                      <a:solidFill>
                        <a:srgbClr val="336699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3" name="Rectangle 27">
            <a:extLst>
              <a:ext uri="{FF2B5EF4-FFF2-40B4-BE49-F238E27FC236}">
                <a16:creationId xmlns:a16="http://schemas.microsoft.com/office/drawing/2014/main" id="{0601EC9F-11AC-0195-E3F6-D90B9B33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5321300"/>
            <a:ext cx="7405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热二定律：</a:t>
            </a:r>
            <a:r>
              <a:rPr kumimoji="1" lang="zh-CN" altLang="en-US" sz="2000">
                <a:solidFill>
                  <a:srgbClr val="FF3300"/>
                </a:solidFill>
              </a:rPr>
              <a:t>孤立系的熵可以增大，或保持不变，但不可能减少。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热一定律：</a:t>
            </a:r>
            <a:r>
              <a:rPr kumimoji="1" lang="zh-CN" altLang="en-US" sz="2000">
                <a:solidFill>
                  <a:srgbClr val="FF3300"/>
                </a:solidFill>
              </a:rPr>
              <a:t>孤立系的能量是守恒的。         </a:t>
            </a:r>
            <a:r>
              <a:rPr kumimoji="1" lang="zh-CN" altLang="en-US" sz="2000"/>
              <a:t>内涵明显不同。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82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6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6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6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6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6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6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6DA76FD-E080-FCA0-7AA8-0C3ED297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360137D-F950-4176-9EAA-4C7B432F9C0C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8E822C23-DAE5-CD82-A4C0-BCB4D313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5-6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孤立系熵增原理</a:t>
            </a:r>
            <a:endParaRPr lang="en-US" altLang="zh-CN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63854" name="Rectangle 14">
            <a:extLst>
              <a:ext uri="{FF2B5EF4-FFF2-40B4-BE49-F238E27FC236}">
                <a16:creationId xmlns:a16="http://schemas.microsoft.com/office/drawing/2014/main" id="{BA4D16E9-9C4C-D559-4673-3E32F45F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49350"/>
            <a:ext cx="2228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熵分析法应用举例</a:t>
            </a:r>
          </a:p>
        </p:txBody>
      </p:sp>
      <p:sp>
        <p:nvSpPr>
          <p:cNvPr id="3081" name="Rectangle 15">
            <a:extLst>
              <a:ext uri="{FF2B5EF4-FFF2-40B4-BE49-F238E27FC236}">
                <a16:creationId xmlns:a16="http://schemas.microsoft.com/office/drawing/2014/main" id="{3938683B-3A34-3A0C-B870-703BCF966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619250"/>
            <a:ext cx="310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热转化为功的过程</a:t>
            </a:r>
          </a:p>
        </p:txBody>
      </p:sp>
      <p:sp>
        <p:nvSpPr>
          <p:cNvPr id="163856" name="Rectangle 16">
            <a:extLst>
              <a:ext uri="{FF2B5EF4-FFF2-40B4-BE49-F238E27FC236}">
                <a16:creationId xmlns:a16="http://schemas.microsoft.com/office/drawing/2014/main" id="{21417633-F64D-CB42-2734-86FB79DC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135188"/>
            <a:ext cx="5541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取热源、工质、冷源为分析对象，则为孤立系，有： </a:t>
            </a:r>
          </a:p>
        </p:txBody>
      </p:sp>
      <p:graphicFrame>
        <p:nvGraphicFramePr>
          <p:cNvPr id="163857" name="Object 17">
            <a:extLst>
              <a:ext uri="{FF2B5EF4-FFF2-40B4-BE49-F238E27FC236}">
                <a16:creationId xmlns:a16="http://schemas.microsoft.com/office/drawing/2014/main" id="{78DB8CAE-8549-756E-57BE-C8001D59B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2574925"/>
          <a:ext cx="55006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431640" progId="Equation.DSMT4">
                  <p:embed/>
                </p:oleObj>
              </mc:Choice>
              <mc:Fallback>
                <p:oleObj name="Equation" r:id="rId2" imgW="280656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74925"/>
                        <a:ext cx="550068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C8C50349-B630-B17F-17F8-499078F93B6A}"/>
              </a:ext>
            </a:extLst>
          </p:cNvPr>
          <p:cNvGrpSpPr>
            <a:grpSpLocks/>
          </p:cNvGrpSpPr>
          <p:nvPr/>
        </p:nvGrpSpPr>
        <p:grpSpPr bwMode="auto">
          <a:xfrm>
            <a:off x="6727825" y="2392363"/>
            <a:ext cx="2105025" cy="2838450"/>
            <a:chOff x="4241" y="708"/>
            <a:chExt cx="1248" cy="1656"/>
          </a:xfrm>
        </p:grpSpPr>
        <p:graphicFrame>
          <p:nvGraphicFramePr>
            <p:cNvPr id="3077" name="Object 19">
              <a:extLst>
                <a:ext uri="{FF2B5EF4-FFF2-40B4-BE49-F238E27FC236}">
                  <a16:creationId xmlns:a16="http://schemas.microsoft.com/office/drawing/2014/main" id="{728DEBC2-F9DD-B506-B6E3-C1AA87E53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5" y="822"/>
            <a:ext cx="1057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678392" imgH="2186819" progId="Visio.Drawing.11">
                    <p:embed/>
                  </p:oleObj>
                </mc:Choice>
                <mc:Fallback>
                  <p:oleObj name="Visio" r:id="rId4" imgW="1678392" imgH="2186819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822"/>
                          <a:ext cx="1057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Rectangle 20">
              <a:extLst>
                <a:ext uri="{FF2B5EF4-FFF2-40B4-BE49-F238E27FC236}">
                  <a16:creationId xmlns:a16="http://schemas.microsoft.com/office/drawing/2014/main" id="{952E9ACF-15D6-9FB3-F176-056B12DC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708"/>
              <a:ext cx="1248" cy="1656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3861" name="Rectangle 21">
            <a:extLst>
              <a:ext uri="{FF2B5EF4-FFF2-40B4-BE49-F238E27FC236}">
                <a16:creationId xmlns:a16="http://schemas.microsoft.com/office/drawing/2014/main" id="{8144CE2D-3616-351C-C528-F1421901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617913"/>
            <a:ext cx="2255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根据卡诺定理，有：</a:t>
            </a:r>
          </a:p>
        </p:txBody>
      </p:sp>
      <p:sp>
        <p:nvSpPr>
          <p:cNvPr id="163862" name="Rectangle 22">
            <a:extLst>
              <a:ext uri="{FF2B5EF4-FFF2-40B4-BE49-F238E27FC236}">
                <a16:creationId xmlns:a16="http://schemas.microsoft.com/office/drawing/2014/main" id="{F2EB87DC-5B9B-6FE5-CCA0-8CC1D5ED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4686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所以：</a:t>
            </a:r>
          </a:p>
        </p:txBody>
      </p:sp>
      <p:sp>
        <p:nvSpPr>
          <p:cNvPr id="3086" name="Rectangle 23">
            <a:extLst>
              <a:ext uri="{FF2B5EF4-FFF2-40B4-BE49-F238E27FC236}">
                <a16:creationId xmlns:a16="http://schemas.microsoft.com/office/drawing/2014/main" id="{AC405D98-6714-1217-BC02-9129A993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853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4" name="Object 24">
            <a:extLst>
              <a:ext uri="{FF2B5EF4-FFF2-40B4-BE49-F238E27FC236}">
                <a16:creationId xmlns:a16="http://schemas.microsoft.com/office/drawing/2014/main" id="{4436F639-FE1C-6C67-77A0-E632DB07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2613" y="3502025"/>
          <a:ext cx="8651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31640" progId="Equation.DSMT4">
                  <p:embed/>
                </p:oleObj>
              </mc:Choice>
              <mc:Fallback>
                <p:oleObj name="Equation" r:id="rId6" imgW="54576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3502025"/>
                        <a:ext cx="86518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25">
            <a:extLst>
              <a:ext uri="{FF2B5EF4-FFF2-40B4-BE49-F238E27FC236}">
                <a16:creationId xmlns:a16="http://schemas.microsoft.com/office/drawing/2014/main" id="{B186C3A4-12A6-3ABC-E2AB-C43D4CCB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9963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6" name="Object 26">
            <a:extLst>
              <a:ext uri="{FF2B5EF4-FFF2-40B4-BE49-F238E27FC236}">
                <a16:creationId xmlns:a16="http://schemas.microsoft.com/office/drawing/2014/main" id="{AD4F05E6-5FF7-256F-ED63-1CAE8B1E1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4494213"/>
          <a:ext cx="25400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482400" progId="Equation.DSMT4">
                  <p:embed/>
                </p:oleObj>
              </mc:Choice>
              <mc:Fallback>
                <p:oleObj name="Equation" r:id="rId8" imgW="1434960" imgH="48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494213"/>
                        <a:ext cx="25400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6" grpId="0"/>
      <p:bldP spid="163861" grpId="0"/>
      <p:bldP spid="1638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DECC4ACE-966E-6D38-1C56-BCFEF2FD4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5572DFE-ED60-47C8-9942-B8D56A6CEDBC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56A743DE-2A42-24EE-2D51-2EED2132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5-6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孤立系熵增原理</a:t>
            </a:r>
            <a:endParaRPr lang="en-US" altLang="zh-CN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1B0E5B8-DC84-FC95-BC1B-3B0C8E8B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49350"/>
            <a:ext cx="2228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熵分析法应用举例</a:t>
            </a:r>
          </a:p>
        </p:txBody>
      </p:sp>
      <p:sp>
        <p:nvSpPr>
          <p:cNvPr id="4105" name="Rectangle 16">
            <a:extLst>
              <a:ext uri="{FF2B5EF4-FFF2-40B4-BE49-F238E27FC236}">
                <a16:creationId xmlns:a16="http://schemas.microsoft.com/office/drawing/2014/main" id="{BA3D2AF3-7190-953E-F348-B2201365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631950"/>
            <a:ext cx="286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单纯传热过程</a:t>
            </a:r>
          </a:p>
        </p:txBody>
      </p:sp>
      <p:sp>
        <p:nvSpPr>
          <p:cNvPr id="164881" name="Rectangle 17">
            <a:extLst>
              <a:ext uri="{FF2B5EF4-FFF2-40B4-BE49-F238E27FC236}">
                <a16:creationId xmlns:a16="http://schemas.microsoft.com/office/drawing/2014/main" id="{1A0EA5AB-4CCD-7E7B-C25F-552C1749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3475038"/>
            <a:ext cx="9382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latin typeface="Arial" charset="0"/>
                <a:cs typeface="Times New Roman" pitchFamily="18" charset="0"/>
              </a:rPr>
              <a:t>显然，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C27F3AB8-D096-5E8F-420F-A6A040B1D682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2725738"/>
            <a:ext cx="2667000" cy="1744662"/>
            <a:chOff x="3720" y="595"/>
            <a:chExt cx="1950" cy="1225"/>
          </a:xfrm>
        </p:grpSpPr>
        <p:graphicFrame>
          <p:nvGraphicFramePr>
            <p:cNvPr id="4101" name="Object 19">
              <a:extLst>
                <a:ext uri="{FF2B5EF4-FFF2-40B4-BE49-F238E27FC236}">
                  <a16:creationId xmlns:a16="http://schemas.microsoft.com/office/drawing/2014/main" id="{5459AC68-DA79-27A6-A3BD-9B546757D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6" y="709"/>
            <a:ext cx="1565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820591" imgH="1061587" progId="Visio.Drawing.11">
                    <p:embed/>
                  </p:oleObj>
                </mc:Choice>
                <mc:Fallback>
                  <p:oleObj name="Visio" r:id="rId2" imgW="1820591" imgH="1061587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709"/>
                          <a:ext cx="1565" cy="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Rectangle 20">
              <a:extLst>
                <a:ext uri="{FF2B5EF4-FFF2-40B4-BE49-F238E27FC236}">
                  <a16:creationId xmlns:a16="http://schemas.microsoft.com/office/drawing/2014/main" id="{C2965442-7125-5A30-699B-F4242138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595"/>
              <a:ext cx="1950" cy="1225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4885" name="Rectangle 21">
            <a:extLst>
              <a:ext uri="{FF2B5EF4-FFF2-40B4-BE49-F238E27FC236}">
                <a16:creationId xmlns:a16="http://schemas.microsoft.com/office/drawing/2014/main" id="{B42B105D-B680-355C-CA5B-9A1CAC10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2109788"/>
            <a:ext cx="4979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cs typeface="Times New Roman" panose="02020603050405020304" pitchFamily="18" charset="0"/>
              </a:rPr>
              <a:t>取</a:t>
            </a:r>
            <a:r>
              <a:rPr kumimoji="1" lang="en-US" altLang="zh-CN"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cs typeface="Times New Roman" panose="02020603050405020304" pitchFamily="18" charset="0"/>
              </a:rPr>
              <a:t>、</a:t>
            </a:r>
            <a:r>
              <a:rPr kumimoji="1" lang="en-US" altLang="zh-CN"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cs typeface="Times New Roman" panose="02020603050405020304" pitchFamily="18" charset="0"/>
              </a:rPr>
              <a:t>为研究对象，则为孤立系，有</a:t>
            </a:r>
            <a:r>
              <a:rPr kumimoji="1" lang="en-US" altLang="zh-CN"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cs typeface="Times New Roman" panose="02020603050405020304" pitchFamily="18" charset="0"/>
              </a:rPr>
              <a:t>T</a:t>
            </a:r>
            <a:r>
              <a:rPr kumimoji="1" lang="en-US" altLang="zh-CN" baseline="-25000">
                <a:cs typeface="Times New Roman" panose="02020603050405020304" pitchFamily="18" charset="0"/>
              </a:rPr>
              <a:t>A </a:t>
            </a:r>
            <a:r>
              <a:rPr kumimoji="1" lang="en-US" altLang="zh-CN">
                <a:cs typeface="Times New Roman" panose="02020603050405020304" pitchFamily="18" charset="0"/>
              </a:rPr>
              <a:t>≥ </a:t>
            </a:r>
            <a:r>
              <a:rPr kumimoji="1" lang="en-US" altLang="zh-CN" i="1">
                <a:cs typeface="Times New Roman" panose="02020603050405020304" pitchFamily="18" charset="0"/>
              </a:rPr>
              <a:t>T</a:t>
            </a:r>
            <a:r>
              <a:rPr kumimoji="1" lang="en-US" altLang="zh-CN" baseline="-25000"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164886" name="Object 22">
            <a:extLst>
              <a:ext uri="{FF2B5EF4-FFF2-40B4-BE49-F238E27FC236}">
                <a16:creationId xmlns:a16="http://schemas.microsoft.com/office/drawing/2014/main" id="{4010463A-BBA8-970F-09B5-8575855B9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2559050"/>
          <a:ext cx="36036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559050"/>
                        <a:ext cx="360362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23">
            <a:extLst>
              <a:ext uri="{FF2B5EF4-FFF2-40B4-BE49-F238E27FC236}">
                <a16:creationId xmlns:a16="http://schemas.microsoft.com/office/drawing/2014/main" id="{55819DDC-64E9-1E73-4FF3-91F9731E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888" name="Object 24">
            <a:extLst>
              <a:ext uri="{FF2B5EF4-FFF2-40B4-BE49-F238E27FC236}">
                <a16:creationId xmlns:a16="http://schemas.microsoft.com/office/drawing/2014/main" id="{39D28B61-9A89-7454-DB6A-0E3F73C54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3343275"/>
          <a:ext cx="1079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31640" progId="Equation.DSMT4">
                  <p:embed/>
                </p:oleObj>
              </mc:Choice>
              <mc:Fallback>
                <p:oleObj name="Equation" r:id="rId6" imgW="64764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343275"/>
                        <a:ext cx="1079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9" name="Rectangle 25">
            <a:extLst>
              <a:ext uri="{FF2B5EF4-FFF2-40B4-BE49-F238E27FC236}">
                <a16:creationId xmlns:a16="http://schemas.microsoft.com/office/drawing/2014/main" id="{B0D20B2E-7E09-BC6A-93B3-6E76B314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437063"/>
            <a:ext cx="874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所以：</a:t>
            </a:r>
          </a:p>
        </p:txBody>
      </p:sp>
      <p:graphicFrame>
        <p:nvGraphicFramePr>
          <p:cNvPr id="164890" name="Object 26">
            <a:extLst>
              <a:ext uri="{FF2B5EF4-FFF2-40B4-BE49-F238E27FC236}">
                <a16:creationId xmlns:a16="http://schemas.microsoft.com/office/drawing/2014/main" id="{E421C1AE-5AD2-221E-5435-0D3335C2A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4257675"/>
          <a:ext cx="34226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280" imgH="482400" progId="Equation.DSMT4">
                  <p:embed/>
                </p:oleObj>
              </mc:Choice>
              <mc:Fallback>
                <p:oleObj name="Equation" r:id="rId8" imgW="2006280" imgH="48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257675"/>
                        <a:ext cx="342265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1" grpId="0"/>
      <p:bldP spid="164885" grpId="0"/>
      <p:bldP spid="1648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88D4C45-A3C2-ADE9-3E71-038D578663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2BAF10D-1522-4920-9487-1ABB6B0C28B6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25" name="Rectangle 16">
            <a:extLst>
              <a:ext uri="{FF2B5EF4-FFF2-40B4-BE49-F238E27FC236}">
                <a16:creationId xmlns:a16="http://schemas.microsoft.com/office/drawing/2014/main" id="{3720F860-7372-A6B1-B04F-CFF6F15B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639888"/>
            <a:ext cx="4497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3. </a:t>
            </a: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孤立系中机械能转化为热能</a:t>
            </a:r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(</a:t>
            </a: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不可逆</a:t>
            </a:r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)</a:t>
            </a:r>
            <a:r>
              <a:rPr kumimoji="1" lang="en-US" altLang="zh-CN" b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69C2AEE0-20BA-A7D2-A1A4-AA6B0799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5-6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孤立系熵增原理</a:t>
            </a:r>
            <a:endParaRPr lang="en-US" altLang="zh-CN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DFD4241-8106-7854-DEDB-E36D272C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49350"/>
            <a:ext cx="2228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熵分析法应用举例</a:t>
            </a:r>
          </a:p>
        </p:txBody>
      </p:sp>
      <p:sp>
        <p:nvSpPr>
          <p:cNvPr id="5128" name="Rectangle 17">
            <a:extLst>
              <a:ext uri="{FF2B5EF4-FFF2-40B4-BE49-F238E27FC236}">
                <a16:creationId xmlns:a16="http://schemas.microsoft.com/office/drawing/2014/main" id="{70E65863-A70B-D1F0-08A8-8D86659D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853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18">
            <a:extLst>
              <a:ext uri="{FF2B5EF4-FFF2-40B4-BE49-F238E27FC236}">
                <a16:creationId xmlns:a16="http://schemas.microsoft.com/office/drawing/2014/main" id="{C6A61D44-6177-65B2-3E92-D9269F8C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5907" name="Object 19">
            <a:extLst>
              <a:ext uri="{FF2B5EF4-FFF2-40B4-BE49-F238E27FC236}">
                <a16:creationId xmlns:a16="http://schemas.microsoft.com/office/drawing/2014/main" id="{3DE0BB4E-371E-8338-7A4E-58F7EC55C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8" y="2565400"/>
          <a:ext cx="32035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24717" imgH="947027" progId="Visio.Drawing.11">
                  <p:embed/>
                </p:oleObj>
              </mc:Choice>
              <mc:Fallback>
                <p:oleObj name="Visio" r:id="rId2" imgW="2824717" imgH="947027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2565400"/>
                        <a:ext cx="32035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8" name="Rectangle 20">
            <a:extLst>
              <a:ext uri="{FF2B5EF4-FFF2-40B4-BE49-F238E27FC236}">
                <a16:creationId xmlns:a16="http://schemas.microsoft.com/office/drawing/2014/main" id="{F74E0E50-EC25-8F59-3A8F-64A17B53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2182813"/>
            <a:ext cx="4140200" cy="91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孤立系中，机械能因不可逆因素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(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摩擦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)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转化为热能，则有： </a:t>
            </a:r>
          </a:p>
        </p:txBody>
      </p:sp>
      <p:graphicFrame>
        <p:nvGraphicFramePr>
          <p:cNvPr id="165909" name="Object 21">
            <a:extLst>
              <a:ext uri="{FF2B5EF4-FFF2-40B4-BE49-F238E27FC236}">
                <a16:creationId xmlns:a16="http://schemas.microsoft.com/office/drawing/2014/main" id="{0D90A37F-28F2-9236-090C-445F69554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3322638"/>
          <a:ext cx="9413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28600" progId="Equation.DSMT4">
                  <p:embed/>
                </p:oleObj>
              </mc:Choice>
              <mc:Fallback>
                <p:oleObj name="Equation" r:id="rId4" imgW="5457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322638"/>
                        <a:ext cx="94138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0" name="Rectangle 22">
            <a:extLst>
              <a:ext uri="{FF2B5EF4-FFF2-40B4-BE49-F238E27FC236}">
                <a16:creationId xmlns:a16="http://schemas.microsoft.com/office/drawing/2014/main" id="{B6906C49-9D54-439A-819F-1B8DFE92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3341688"/>
            <a:ext cx="1622425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其熵必须增大</a:t>
            </a:r>
            <a:r>
              <a:rPr kumimoji="1" lang="zh-CN" altLang="en-US" b="0">
                <a:ea typeface="华文仿宋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65914" name="Rectangle 26">
            <a:extLst>
              <a:ext uri="{FF2B5EF4-FFF2-40B4-BE49-F238E27FC236}">
                <a16:creationId xmlns:a16="http://schemas.microsoft.com/office/drawing/2014/main" id="{DB69E871-1A83-C566-F51E-90DC1D71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022725"/>
            <a:ext cx="8153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可以看出：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000"/>
              <a:t>        对孤立系来说，其熵增必然大于或等于零，当等于零时，孤立系进行的是可逆变化，热量最大限度满足卡诺定理转变为功，当大于零时，热量不能最大限度的变为功。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000"/>
              <a:t>        从热力学上讲，孤立系的作功能量损失了，引入有效能、无效能、作功能力概念。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/>
      <p:bldP spid="165910" grpId="0"/>
      <p:bldP spid="165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F0E966-53F5-3C4A-E2A5-D46A12A6CA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18250F7-CB81-4E12-9CE1-FB3CBC9E0A2F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66933" name="Object 21">
            <a:extLst>
              <a:ext uri="{FF2B5EF4-FFF2-40B4-BE49-F238E27FC236}">
                <a16:creationId xmlns:a16="http://schemas.microsoft.com/office/drawing/2014/main" id="{1B157FE0-5F5B-99C4-1E32-13F422C7A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3846513"/>
          <a:ext cx="36115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393480" progId="Equation.DSMT4">
                  <p:embed/>
                </p:oleObj>
              </mc:Choice>
              <mc:Fallback>
                <p:oleObj name="Equation" r:id="rId2" imgW="214596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846513"/>
                        <a:ext cx="36115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5" name="Rectangle 3">
            <a:extLst>
              <a:ext uri="{FF2B5EF4-FFF2-40B4-BE49-F238E27FC236}">
                <a16:creationId xmlns:a16="http://schemas.microsoft.com/office/drawing/2014/main" id="{DCF7667B-2845-8635-8A0F-0E69195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5-7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能量贬值原理与孤立系作功能量的损失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C1D94672-51A3-66EC-6520-E97E5E39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654175"/>
            <a:ext cx="79565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热量的有效能</a:t>
            </a:r>
            <a:r>
              <a:rPr kumimoji="1" lang="en-US" altLang="zh-CN" sz="2000">
                <a:solidFill>
                  <a:srgbClr val="FF3300"/>
                </a:solidFill>
              </a:rPr>
              <a:t>(</a:t>
            </a:r>
            <a:r>
              <a:rPr kumimoji="1" lang="zh-CN" altLang="en-US" sz="2000">
                <a:solidFill>
                  <a:srgbClr val="FF3300"/>
                </a:solidFill>
              </a:rPr>
              <a:t>火用</a:t>
            </a:r>
            <a:r>
              <a:rPr kumimoji="1" lang="en-US" altLang="zh-CN" sz="2000">
                <a:solidFill>
                  <a:srgbClr val="FF3300"/>
                </a:solidFill>
              </a:rPr>
              <a:t>)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/>
              <a:t>在热量 </a:t>
            </a:r>
            <a:r>
              <a:rPr kumimoji="1" lang="en-US" altLang="zh-CN" i="1"/>
              <a:t>Q </a:t>
            </a:r>
            <a:r>
              <a:rPr kumimoji="1" lang="zh-CN" altLang="en-US"/>
              <a:t>所处温度 </a:t>
            </a:r>
            <a:r>
              <a:rPr kumimoji="1" lang="en-US" altLang="zh-CN" i="1"/>
              <a:t>T </a:t>
            </a:r>
            <a:r>
              <a:rPr kumimoji="1" lang="zh-CN" altLang="en-US"/>
              <a:t>和环境温度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0</a:t>
            </a:r>
            <a:r>
              <a:rPr kumimoji="1" lang="en-US" altLang="zh-CN"/>
              <a:t> </a:t>
            </a:r>
            <a:r>
              <a:rPr kumimoji="1" lang="zh-CN" altLang="en-US"/>
              <a:t>之间实施卡诺循环时，热量 </a:t>
            </a:r>
            <a:r>
              <a:rPr kumimoji="1" lang="en-US" altLang="zh-CN" i="1"/>
              <a:t>Q </a:t>
            </a:r>
            <a:r>
              <a:rPr kumimoji="1" lang="zh-CN" altLang="en-US"/>
              <a:t>所能产生的最大功，亦称为热量的作功能力</a:t>
            </a:r>
            <a:r>
              <a:rPr kumimoji="1" lang="en-US" altLang="zh-CN" i="1"/>
              <a:t>Q</a:t>
            </a:r>
            <a:r>
              <a:rPr kumimoji="1" lang="en-US" altLang="zh-CN" baseline="-25000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。</a:t>
            </a:r>
            <a:r>
              <a:rPr kumimoji="1" lang="en-US" altLang="zh-CN" i="1"/>
              <a:t>E</a:t>
            </a:r>
            <a:r>
              <a:rPr kumimoji="1" lang="en-US" altLang="zh-CN" baseline="-25000"/>
              <a:t>x,</a:t>
            </a:r>
            <a:r>
              <a:rPr kumimoji="1" lang="en-US" altLang="zh-CN" i="1" baseline="-25000"/>
              <a:t>Q</a:t>
            </a:r>
            <a:endParaRPr kumimoji="1" lang="zh-CN" altLang="en-US" i="1" baseline="-25000"/>
          </a:p>
        </p:txBody>
      </p:sp>
      <p:sp>
        <p:nvSpPr>
          <p:cNvPr id="166929" name="Rectangle 17">
            <a:extLst>
              <a:ext uri="{FF2B5EF4-FFF2-40B4-BE49-F238E27FC236}">
                <a16:creationId xmlns:a16="http://schemas.microsoft.com/office/drawing/2014/main" id="{EDA91E2B-A6A1-0022-C1EF-61B6A4F8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571750"/>
            <a:ext cx="900112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显然：</a:t>
            </a:r>
          </a:p>
        </p:txBody>
      </p:sp>
      <p:graphicFrame>
        <p:nvGraphicFramePr>
          <p:cNvPr id="166930" name="Object 18">
            <a:extLst>
              <a:ext uri="{FF2B5EF4-FFF2-40B4-BE49-F238E27FC236}">
                <a16:creationId xmlns:a16="http://schemas.microsoft.com/office/drawing/2014/main" id="{63CF36BF-D04A-CF9E-D819-10611DB8B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2474913"/>
          <a:ext cx="28400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82400" progId="Equation.DSMT4">
                  <p:embed/>
                </p:oleObj>
              </mc:Choice>
              <mc:Fallback>
                <p:oleObj name="Equation" r:id="rId4" imgW="182880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474913"/>
                        <a:ext cx="28400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2" name="Rectangle 20">
            <a:extLst>
              <a:ext uri="{FF2B5EF4-FFF2-40B4-BE49-F238E27FC236}">
                <a16:creationId xmlns:a16="http://schemas.microsoft.com/office/drawing/2014/main" id="{7F61D809-273C-F1EF-F72A-AC9DD769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138488"/>
            <a:ext cx="82724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热量的无效能</a:t>
            </a:r>
            <a:r>
              <a:rPr kumimoji="1" lang="en-US" altLang="zh-CN" sz="2000">
                <a:solidFill>
                  <a:srgbClr val="FF3300"/>
                </a:solidFill>
              </a:rPr>
              <a:t>(</a:t>
            </a:r>
            <a:r>
              <a:rPr kumimoji="1" lang="zh-CN" altLang="en-US" sz="2000">
                <a:solidFill>
                  <a:srgbClr val="FF3300"/>
                </a:solidFill>
              </a:rPr>
              <a:t>火无</a:t>
            </a:r>
            <a:r>
              <a:rPr kumimoji="1" lang="en-US" altLang="zh-CN" sz="2000">
                <a:solidFill>
                  <a:srgbClr val="FF3300"/>
                </a:solidFill>
              </a:rPr>
              <a:t>)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/>
              <a:t>在理想情况下，仍不能转化为功而必须向冷源放出的热量</a:t>
            </a:r>
            <a:r>
              <a:rPr kumimoji="1" lang="en-US" altLang="zh-CN"/>
              <a:t>(</a:t>
            </a:r>
            <a:r>
              <a:rPr kumimoji="1" lang="zh-CN" altLang="en-US"/>
              <a:t>废热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r>
              <a:rPr kumimoji="1" lang="en-US" altLang="zh-CN" i="1"/>
              <a:t>Q</a:t>
            </a:r>
            <a:r>
              <a:rPr kumimoji="1" lang="en-US" altLang="zh-CN" baseline="-25000"/>
              <a:t>un</a:t>
            </a:r>
            <a:r>
              <a:rPr kumimoji="1" lang="en-US" altLang="zh-CN"/>
              <a:t> </a:t>
            </a:r>
            <a:r>
              <a:rPr kumimoji="1" lang="zh-CN" altLang="en-US"/>
              <a:t>。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n,</a:t>
            </a:r>
            <a:r>
              <a:rPr kumimoji="1" lang="en-US" altLang="zh-CN" i="1" baseline="-25000"/>
              <a:t>Q</a:t>
            </a:r>
            <a:endParaRPr kumimoji="1" lang="zh-CN" altLang="en-US" i="1" baseline="-25000"/>
          </a:p>
        </p:txBody>
      </p:sp>
      <p:graphicFrame>
        <p:nvGraphicFramePr>
          <p:cNvPr id="166934" name="Object 22">
            <a:extLst>
              <a:ext uri="{FF2B5EF4-FFF2-40B4-BE49-F238E27FC236}">
                <a16:creationId xmlns:a16="http://schemas.microsoft.com/office/drawing/2014/main" id="{5F7D96D5-FEF5-DDA3-A324-7E2387016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4427538"/>
          <a:ext cx="4132262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457284" imgH="2382116" progId="Visio.Drawing.11">
                  <p:embed/>
                </p:oleObj>
              </mc:Choice>
              <mc:Fallback>
                <p:oleObj name="Visio" r:id="rId6" imgW="4457284" imgH="2382116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427538"/>
                        <a:ext cx="4132262" cy="219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23">
            <a:extLst>
              <a:ext uri="{FF2B5EF4-FFF2-40B4-BE49-F238E27FC236}">
                <a16:creationId xmlns:a16="http://schemas.microsoft.com/office/drawing/2014/main" id="{67D3112C-2604-B85E-7423-EE4B8998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191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热量的有效能、无效能及作功能力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6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6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6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C12FCC48-A4B8-57F7-CA5F-7CEE42964C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43B77BB-5F2F-4F31-AE99-0D0A50704F9C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E392DFF-79F9-847E-364C-976A49A2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5-7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能量贬值原理与孤立系作功能量的损失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8" name="Rectangle 9">
            <a:extLst>
              <a:ext uri="{FF2B5EF4-FFF2-40B4-BE49-F238E27FC236}">
                <a16:creationId xmlns:a16="http://schemas.microsoft.com/office/drawing/2014/main" id="{C8FB601E-033D-519A-1525-1B32588C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</a:rPr>
              <a:t>孤立系作功能力损失</a:t>
            </a:r>
            <a:r>
              <a:rPr kumimoji="1" lang="en-US" altLang="zh-CN" sz="2400">
                <a:solidFill>
                  <a:srgbClr val="FF3300"/>
                </a:solidFill>
              </a:rPr>
              <a:t>(</a:t>
            </a:r>
            <a:r>
              <a:rPr kumimoji="1" lang="zh-CN" altLang="en-US" sz="2400">
                <a:solidFill>
                  <a:srgbClr val="FF3300"/>
                </a:solidFill>
              </a:rPr>
              <a:t>有效能损失</a:t>
            </a:r>
            <a:r>
              <a:rPr kumimoji="1" lang="en-US" altLang="zh-CN" sz="2400">
                <a:solidFill>
                  <a:srgbClr val="FF3300"/>
                </a:solidFill>
              </a:rPr>
              <a:t>)</a:t>
            </a:r>
            <a:endParaRPr kumimoji="1" lang="zh-CN" altLang="en-US" sz="2400">
              <a:solidFill>
                <a:srgbClr val="FF3300"/>
              </a:solidFill>
            </a:endParaRP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4763AAFF-A113-D34A-C97F-7E1E1DC1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8" name="Rectangle 12">
            <a:extLst>
              <a:ext uri="{FF2B5EF4-FFF2-40B4-BE49-F238E27FC236}">
                <a16:creationId xmlns:a16="http://schemas.microsoft.com/office/drawing/2014/main" id="{907197F2-C593-E829-D109-615B37240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651000"/>
            <a:ext cx="6832600" cy="51435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孤立系不可逆变化，熵增大，作功能力减小，</a:t>
            </a: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减小多少</a:t>
            </a:r>
            <a:r>
              <a:rPr kumimoji="1" lang="zh-CN" altLang="en-US" sz="2000">
                <a:latin typeface="Arial" panose="020B0604020202020204" pitchFamily="34" charset="0"/>
              </a:rPr>
              <a:t>？ </a:t>
            </a:r>
          </a:p>
        </p:txBody>
      </p:sp>
      <p:sp>
        <p:nvSpPr>
          <p:cNvPr id="167949" name="Rectangle 13">
            <a:extLst>
              <a:ext uri="{FF2B5EF4-FFF2-40B4-BE49-F238E27FC236}">
                <a16:creationId xmlns:a16="http://schemas.microsoft.com/office/drawing/2014/main" id="{D305416B-F85B-10BB-C69D-272E1DE6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31140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典型过程 </a:t>
            </a:r>
          </a:p>
        </p:txBody>
      </p:sp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id="{A6CCA486-6FEB-3FDB-C454-5430220C8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0" y="2919413"/>
          <a:ext cx="1616075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58063" imgH="3415336" progId="Visio.Drawing.11">
                  <p:embed/>
                </p:oleObj>
              </mc:Choice>
              <mc:Fallback>
                <p:oleObj name="Visio" r:id="rId2" imgW="1958063" imgH="341533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919413"/>
                        <a:ext cx="1616075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Rectangle 16">
            <a:extLst>
              <a:ext uri="{FF2B5EF4-FFF2-40B4-BE49-F238E27FC236}">
                <a16:creationId xmlns:a16="http://schemas.microsoft.com/office/drawing/2014/main" id="{71E14CB4-7134-905F-EE7A-022666AB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655888"/>
            <a:ext cx="2414588" cy="6794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假设有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热量具有温度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，则其作功能力为： </a:t>
            </a:r>
          </a:p>
        </p:txBody>
      </p:sp>
      <p:sp>
        <p:nvSpPr>
          <p:cNvPr id="7183" name="Rectangle 17">
            <a:extLst>
              <a:ext uri="{FF2B5EF4-FFF2-40B4-BE49-F238E27FC236}">
                <a16:creationId xmlns:a16="http://schemas.microsoft.com/office/drawing/2014/main" id="{AC2103D1-921B-9969-46C1-04D280AB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25" y="4672013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7954" name="Object 18">
            <a:extLst>
              <a:ext uri="{FF2B5EF4-FFF2-40B4-BE49-F238E27FC236}">
                <a16:creationId xmlns:a16="http://schemas.microsoft.com/office/drawing/2014/main" id="{D22F2C8C-EBD2-B2D3-DA6B-44AF348AD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7513" y="2654300"/>
          <a:ext cx="17573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82400" progId="Equation.DSMT4">
                  <p:embed/>
                </p:oleObj>
              </mc:Choice>
              <mc:Fallback>
                <p:oleObj name="Equation" r:id="rId4" imgW="114300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2654300"/>
                        <a:ext cx="17573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5" name="Rectangle 19">
            <a:extLst>
              <a:ext uri="{FF2B5EF4-FFF2-40B4-BE49-F238E27FC236}">
                <a16:creationId xmlns:a16="http://schemas.microsoft.com/office/drawing/2014/main" id="{89D56EA3-C435-F0BA-4CF2-F694D354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3497263"/>
            <a:ext cx="3157538" cy="6794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设经不可逆传热热量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，从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传到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，则其作功能力变为：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167956" name="Object 20">
            <a:extLst>
              <a:ext uri="{FF2B5EF4-FFF2-40B4-BE49-F238E27FC236}">
                <a16:creationId xmlns:a16="http://schemas.microsoft.com/office/drawing/2014/main" id="{17957EDA-3941-79B2-0D3B-A35CE53C2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509963"/>
          <a:ext cx="16383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533160" progId="Equation.DSMT4">
                  <p:embed/>
                </p:oleObj>
              </mc:Choice>
              <mc:Fallback>
                <p:oleObj name="Equation" r:id="rId6" imgW="1155600" imgH="5331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09963"/>
                        <a:ext cx="16383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7" name="Rectangle 21">
            <a:extLst>
              <a:ext uri="{FF2B5EF4-FFF2-40B4-BE49-F238E27FC236}">
                <a16:creationId xmlns:a16="http://schemas.microsoft.com/office/drawing/2014/main" id="{C555DD95-23A8-D063-F6BD-8E3CDC06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386263"/>
            <a:ext cx="17843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600"/>
              <a:t>作功能力损失： </a:t>
            </a:r>
          </a:p>
        </p:txBody>
      </p:sp>
      <p:graphicFrame>
        <p:nvGraphicFramePr>
          <p:cNvPr id="167958" name="Object 22">
            <a:extLst>
              <a:ext uri="{FF2B5EF4-FFF2-40B4-BE49-F238E27FC236}">
                <a16:creationId xmlns:a16="http://schemas.microsoft.com/office/drawing/2014/main" id="{101D41F0-089D-CCCA-BFC9-9251C8D00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4675" y="4251325"/>
          <a:ext cx="29987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533160" progId="Equation.DSMT4">
                  <p:embed/>
                </p:oleObj>
              </mc:Choice>
              <mc:Fallback>
                <p:oleObj name="Equation" r:id="rId8" imgW="2031840" imgH="5331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4251325"/>
                        <a:ext cx="29987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9" name="Rectangle 23">
            <a:extLst>
              <a:ext uri="{FF2B5EF4-FFF2-40B4-BE49-F238E27FC236}">
                <a16:creationId xmlns:a16="http://schemas.microsoft.com/office/drawing/2014/main" id="{CA83F8B4-7C3E-13AF-19B3-37D91A70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897438"/>
            <a:ext cx="1531938" cy="6794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而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和 </a:t>
            </a:r>
            <a:r>
              <a:rPr kumimoji="1"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’ 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热源为孤立系：</a:t>
            </a:r>
          </a:p>
        </p:txBody>
      </p:sp>
      <p:graphicFrame>
        <p:nvGraphicFramePr>
          <p:cNvPr id="167960" name="Object 24">
            <a:extLst>
              <a:ext uri="{FF2B5EF4-FFF2-40B4-BE49-F238E27FC236}">
                <a16:creationId xmlns:a16="http://schemas.microsoft.com/office/drawing/2014/main" id="{0142DE5F-D0BC-C57B-AE54-81662E40B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5054600"/>
          <a:ext cx="2635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55520" imgH="469800" progId="Equation.DSMT4">
                  <p:embed/>
                </p:oleObj>
              </mc:Choice>
              <mc:Fallback>
                <p:oleObj name="Equation" r:id="rId10" imgW="1955520" imgH="469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054600"/>
                        <a:ext cx="26352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1" name="Rectangle 25">
            <a:extLst>
              <a:ext uri="{FF2B5EF4-FFF2-40B4-BE49-F238E27FC236}">
                <a16:creationId xmlns:a16="http://schemas.microsoft.com/office/drawing/2014/main" id="{F702E0D7-9111-8111-6945-40D4F244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5827713"/>
            <a:ext cx="792162" cy="458787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所以：</a:t>
            </a:r>
          </a:p>
        </p:txBody>
      </p:sp>
      <p:graphicFrame>
        <p:nvGraphicFramePr>
          <p:cNvPr id="167962" name="Object 26">
            <a:extLst>
              <a:ext uri="{FF2B5EF4-FFF2-40B4-BE49-F238E27FC236}">
                <a16:creationId xmlns:a16="http://schemas.microsoft.com/office/drawing/2014/main" id="{C43C24D7-1EB3-820E-39E3-95539B994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5889625"/>
          <a:ext cx="1547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760" imgH="228600" progId="Equation.DSMT4">
                  <p:embed/>
                </p:oleObj>
              </mc:Choice>
              <mc:Fallback>
                <p:oleObj name="Equation" r:id="rId12" imgW="76176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889625"/>
                        <a:ext cx="1547813" cy="46355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73" name="Rectangle 37">
            <a:extLst>
              <a:ext uri="{FF2B5EF4-FFF2-40B4-BE49-F238E27FC236}">
                <a16:creationId xmlns:a16="http://schemas.microsoft.com/office/drawing/2014/main" id="{C857DE3C-4706-E7D9-1D4B-88314B7D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5926138"/>
            <a:ext cx="438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火用</a:t>
            </a:r>
            <a:r>
              <a:rPr kumimoji="1" lang="zh-CN" altLang="en-US" sz="2400">
                <a:latin typeface="Arial" panose="020B0604020202020204" pitchFamily="34" charset="0"/>
              </a:rPr>
              <a:t>明确反映了能量</a:t>
            </a:r>
            <a:r>
              <a:rPr kumimoji="1"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的品质。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67949" grpId="0"/>
      <p:bldP spid="167952" grpId="0"/>
      <p:bldP spid="167955" grpId="0"/>
      <p:bldP spid="167957" grpId="0"/>
      <p:bldP spid="167959" grpId="0"/>
      <p:bldP spid="167961" grpId="0"/>
      <p:bldP spid="167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1691F07-C1E5-92B5-7281-F2BD06ED07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2490BC3-DCF4-480A-896F-70D8D27B50E4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606763FB-04E8-F8A9-7163-62F597DF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5-7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能量贬值原理与孤立系作功能量的损失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0" name="Rectangle 3">
            <a:extLst>
              <a:ext uri="{FF2B5EF4-FFF2-40B4-BE49-F238E27FC236}">
                <a16:creationId xmlns:a16="http://schemas.microsoft.com/office/drawing/2014/main" id="{0D78F9F8-FCBC-5804-F4F2-4AC3AA90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</a:rPr>
              <a:t>孤立系作功能力损失</a:t>
            </a:r>
            <a:r>
              <a:rPr kumimoji="1" lang="en-US" altLang="zh-CN" sz="2400">
                <a:solidFill>
                  <a:srgbClr val="FF3300"/>
                </a:solidFill>
              </a:rPr>
              <a:t>(</a:t>
            </a:r>
            <a:r>
              <a:rPr kumimoji="1" lang="zh-CN" altLang="en-US" sz="2400">
                <a:solidFill>
                  <a:srgbClr val="FF3300"/>
                </a:solidFill>
              </a:rPr>
              <a:t>有效能损失</a:t>
            </a:r>
            <a:r>
              <a:rPr kumimoji="1" lang="en-US" altLang="zh-CN" sz="2400">
                <a:solidFill>
                  <a:srgbClr val="FF3300"/>
                </a:solidFill>
              </a:rPr>
              <a:t>)</a:t>
            </a:r>
            <a:endParaRPr kumimoji="1" lang="zh-CN" altLang="en-US" sz="2400">
              <a:solidFill>
                <a:srgbClr val="FF3300"/>
              </a:solidFill>
            </a:endParaRPr>
          </a:p>
        </p:txBody>
      </p:sp>
      <p:sp>
        <p:nvSpPr>
          <p:cNvPr id="8201" name="Rectangle 4">
            <a:extLst>
              <a:ext uri="{FF2B5EF4-FFF2-40B4-BE49-F238E27FC236}">
                <a16:creationId xmlns:a16="http://schemas.microsoft.com/office/drawing/2014/main" id="{0F725E37-C27C-3D7B-9C37-36976105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Rectangle 9">
            <a:extLst>
              <a:ext uri="{FF2B5EF4-FFF2-40B4-BE49-F238E27FC236}">
                <a16:creationId xmlns:a16="http://schemas.microsoft.com/office/drawing/2014/main" id="{26583DA2-5AAE-9A08-7BB2-455CD829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25" y="4672013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0482" name="Object 18">
            <a:extLst>
              <a:ext uri="{FF2B5EF4-FFF2-40B4-BE49-F238E27FC236}">
                <a16:creationId xmlns:a16="http://schemas.microsoft.com/office/drawing/2014/main" id="{032C9FC6-26F4-C88E-1BDD-5C6625938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1863725"/>
          <a:ext cx="1547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28600" progId="Equation.DSMT4">
                  <p:embed/>
                </p:oleObj>
              </mc:Choice>
              <mc:Fallback>
                <p:oleObj name="Equation" r:id="rId2" imgW="76176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63725"/>
                        <a:ext cx="1547813" cy="46355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4" name="Object 20">
            <a:extLst>
              <a:ext uri="{FF2B5EF4-FFF2-40B4-BE49-F238E27FC236}">
                <a16:creationId xmlns:a16="http://schemas.microsoft.com/office/drawing/2014/main" id="{AE145163-CF04-8106-48EF-2A882CE41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3230563"/>
          <a:ext cx="3051175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50927" imgH="1891145" progId="Visio.Drawing.11">
                  <p:embed/>
                </p:oleObj>
              </mc:Choice>
              <mc:Fallback>
                <p:oleObj name="Visio" r:id="rId4" imgW="3050927" imgH="189114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230563"/>
                        <a:ext cx="3051175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>
            <a:extLst>
              <a:ext uri="{FF2B5EF4-FFF2-40B4-BE49-F238E27FC236}">
                <a16:creationId xmlns:a16="http://schemas.microsoft.com/office/drawing/2014/main" id="{E08021E6-DB7A-22CC-F69A-083D8A144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836988"/>
          <a:ext cx="2833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33445" imgH="761913" progId="Visio.Drawing.11">
                  <p:embed/>
                </p:oleObj>
              </mc:Choice>
              <mc:Fallback>
                <p:oleObj name="Visio" r:id="rId6" imgW="2833445" imgH="761913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836988"/>
                        <a:ext cx="28336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>
            <a:extLst>
              <a:ext uri="{FF2B5EF4-FFF2-40B4-BE49-F238E27FC236}">
                <a16:creationId xmlns:a16="http://schemas.microsoft.com/office/drawing/2014/main" id="{9E1E0C0C-BFFA-FB4F-9B04-63968664A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4549775"/>
          <a:ext cx="7223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21908" imgH="625533" progId="Visio.Drawing.11">
                  <p:embed/>
                </p:oleObj>
              </mc:Choice>
              <mc:Fallback>
                <p:oleObj name="Visio" r:id="rId8" imgW="721908" imgH="625533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549775"/>
                        <a:ext cx="7223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8" name="Rectangle 24">
            <a:extLst>
              <a:ext uri="{FF2B5EF4-FFF2-40B4-BE49-F238E27FC236}">
                <a16:creationId xmlns:a16="http://schemas.microsoft.com/office/drawing/2014/main" id="{66ADF4FC-7387-4581-8E43-7AE2E2B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2501900"/>
            <a:ext cx="646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即：</a:t>
            </a:r>
            <a:r>
              <a:rPr kumimoji="1" lang="zh-CN" altLang="en-US" sz="2000"/>
              <a:t>孤立系作功能力的损失等于环境温度乘以其熵增。</a:t>
            </a:r>
          </a:p>
        </p:txBody>
      </p:sp>
      <p:sp>
        <p:nvSpPr>
          <p:cNvPr id="190489" name="Rectangle 25">
            <a:extLst>
              <a:ext uri="{FF2B5EF4-FFF2-40B4-BE49-F238E27FC236}">
                <a16:creationId xmlns:a16="http://schemas.microsoft.com/office/drawing/2014/main" id="{31B0CC39-167E-64BF-E571-969C304A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2959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能量贬值原理：</a:t>
            </a:r>
            <a:r>
              <a:rPr kumimoji="1" lang="zh-CN" altLang="en-US" sz="2000"/>
              <a:t>孤立系有效能和无效能之和保持不变，进行可逆过程无耗散，其有效能和无效能均不变，进行不可逆时，有效能将退化为无效能。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8" grpId="0"/>
      <p:bldP spid="1904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C94EB23-9531-C47E-E545-325F5B6AA0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5F7564D-CB00-4B18-8ED6-CC80BF4DC6C9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89E6CB6-A433-F940-1EBD-61E899A0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8" name="Rectangle 4">
            <a:extLst>
              <a:ext uri="{FF2B5EF4-FFF2-40B4-BE49-F238E27FC236}">
                <a16:creationId xmlns:a16="http://schemas.microsoft.com/office/drawing/2014/main" id="{F17E4E67-1717-4B2F-01AF-9FB5959A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Rectangle 25">
            <a:extLst>
              <a:ext uri="{FF2B5EF4-FFF2-40B4-BE49-F238E27FC236}">
                <a16:creationId xmlns:a16="http://schemas.microsoft.com/office/drawing/2014/main" id="{F501050C-8C43-9D2F-0CBF-9AF4FB57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Rectangle 26">
            <a:extLst>
              <a:ext uri="{FF2B5EF4-FFF2-40B4-BE49-F238E27FC236}">
                <a16:creationId xmlns:a16="http://schemas.microsoft.com/office/drawing/2014/main" id="{C9779BB3-618D-482A-A106-5C56EFB0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03313"/>
            <a:ext cx="52038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1</a:t>
            </a:r>
            <a:r>
              <a:rPr kumimoji="1" lang="en-US" altLang="zh-CN"/>
              <a:t> </a:t>
            </a:r>
            <a:r>
              <a:rPr kumimoji="1" lang="zh-CN" altLang="en-US"/>
              <a:t>如图所示为一可逆发动机循环，该发动机从</a:t>
            </a:r>
            <a:r>
              <a:rPr kumimoji="1" lang="en-US" altLang="zh-CN"/>
              <a:t>200 K</a:t>
            </a:r>
            <a:r>
              <a:rPr kumimoji="1" lang="zh-CN" altLang="en-US"/>
              <a:t>热源吸热 </a:t>
            </a:r>
            <a:r>
              <a:rPr kumimoji="1" lang="en-US" altLang="zh-CN"/>
              <a:t>1257 kJ </a:t>
            </a:r>
            <a:r>
              <a:rPr kumimoji="1" lang="zh-CN" altLang="en-US"/>
              <a:t>的热量和做了 </a:t>
            </a:r>
            <a:r>
              <a:rPr kumimoji="1" lang="en-US" altLang="zh-CN"/>
              <a:t>209 kJ </a:t>
            </a:r>
            <a:r>
              <a:rPr kumimoji="1" lang="zh-CN" altLang="en-US"/>
              <a:t>的功量，求：</a:t>
            </a:r>
            <a:r>
              <a:rPr kumimoji="1" lang="en-US" altLang="zh-CN"/>
              <a:t>(1) </a:t>
            </a:r>
            <a:r>
              <a:rPr kumimoji="1" lang="zh-CN" altLang="en-US"/>
              <a:t>与另两热源热交换的数量和方向？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                </a:t>
            </a:r>
            <a:r>
              <a:rPr kumimoji="1" lang="en-US" altLang="zh-CN"/>
              <a:t>(2) </a:t>
            </a:r>
            <a:r>
              <a:rPr kumimoji="1" lang="zh-CN" altLang="en-US"/>
              <a:t>热源熵的变化；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                </a:t>
            </a:r>
            <a:r>
              <a:rPr kumimoji="1" lang="en-US" altLang="zh-CN"/>
              <a:t>(3) </a:t>
            </a:r>
            <a:r>
              <a:rPr kumimoji="1" lang="zh-CN" altLang="en-US"/>
              <a:t>联合循环熵的变化。 </a:t>
            </a:r>
          </a:p>
        </p:txBody>
      </p:sp>
      <p:graphicFrame>
        <p:nvGraphicFramePr>
          <p:cNvPr id="9218" name="Object 27">
            <a:extLst>
              <a:ext uri="{FF2B5EF4-FFF2-40B4-BE49-F238E27FC236}">
                <a16:creationId xmlns:a16="http://schemas.microsoft.com/office/drawing/2014/main" id="{30BB3A4D-BC72-F950-095B-4CE790954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975" y="1243013"/>
          <a:ext cx="337502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65284" imgH="2945331" progId="Visio.Drawing.11">
                  <p:embed/>
                </p:oleObj>
              </mc:Choice>
              <mc:Fallback>
                <p:oleObj name="Visio" r:id="rId2" imgW="6365284" imgH="2945331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243013"/>
                        <a:ext cx="337502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8" name="Rectangle 28">
            <a:extLst>
              <a:ext uri="{FF2B5EF4-FFF2-40B4-BE49-F238E27FC236}">
                <a16:creationId xmlns:a16="http://schemas.microsoft.com/office/drawing/2014/main" id="{6C9CA4C7-995B-6106-FF11-B5CFF43F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021013"/>
            <a:ext cx="5411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解：</a:t>
            </a:r>
            <a:r>
              <a:rPr kumimoji="1" lang="en-US" altLang="zh-CN">
                <a:solidFill>
                  <a:srgbClr val="0000CC"/>
                </a:solidFill>
              </a:rPr>
              <a:t>(1)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假设三热源均放热，由热力学第二定律有：</a:t>
            </a:r>
          </a:p>
        </p:txBody>
      </p:sp>
      <p:graphicFrame>
        <p:nvGraphicFramePr>
          <p:cNvPr id="168989" name="Object 29">
            <a:extLst>
              <a:ext uri="{FF2B5EF4-FFF2-40B4-BE49-F238E27FC236}">
                <a16:creationId xmlns:a16="http://schemas.microsoft.com/office/drawing/2014/main" id="{E6B2DC13-D272-987E-E8DB-6F87ED20A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2916238"/>
          <a:ext cx="8683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2916238"/>
                        <a:ext cx="8683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0" name="Object 30">
            <a:extLst>
              <a:ext uri="{FF2B5EF4-FFF2-40B4-BE49-F238E27FC236}">
                <a16:creationId xmlns:a16="http://schemas.microsoft.com/office/drawing/2014/main" id="{2C943F37-8BFC-CA79-7F9F-A07A3D354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448050"/>
          <a:ext cx="3949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457200" progId="Equation.DSMT4">
                  <p:embed/>
                </p:oleObj>
              </mc:Choice>
              <mc:Fallback>
                <p:oleObj name="Equation" r:id="rId6" imgW="27684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48050"/>
                        <a:ext cx="39497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1" name="Rectangle 31">
            <a:extLst>
              <a:ext uri="{FF2B5EF4-FFF2-40B4-BE49-F238E27FC236}">
                <a16:creationId xmlns:a16="http://schemas.microsoft.com/office/drawing/2014/main" id="{83F4D7B3-679B-172E-D4EC-661A462E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5814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即：</a:t>
            </a:r>
          </a:p>
        </p:txBody>
      </p:sp>
      <p:graphicFrame>
        <p:nvGraphicFramePr>
          <p:cNvPr id="168992" name="Object 32">
            <a:extLst>
              <a:ext uri="{FF2B5EF4-FFF2-40B4-BE49-F238E27FC236}">
                <a16:creationId xmlns:a16="http://schemas.microsoft.com/office/drawing/2014/main" id="{A6A31308-532A-2FD9-7CBC-867625572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4213225"/>
          <a:ext cx="172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228600" progId="Equation.DSMT4">
                  <p:embed/>
                </p:oleObj>
              </mc:Choice>
              <mc:Fallback>
                <p:oleObj name="Equation" r:id="rId8" imgW="109188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213225"/>
                        <a:ext cx="1727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3" name="Object 33">
            <a:extLst>
              <a:ext uri="{FF2B5EF4-FFF2-40B4-BE49-F238E27FC236}">
                <a16:creationId xmlns:a16="http://schemas.microsoft.com/office/drawing/2014/main" id="{31460D53-AED3-D156-3FAE-02F8F90DA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6525" y="4205288"/>
          <a:ext cx="29559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28600" progId="Equation.DSMT4">
                  <p:embed/>
                </p:oleObj>
              </mc:Choice>
              <mc:Fallback>
                <p:oleObj name="Equation" r:id="rId10" imgW="201924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4205288"/>
                        <a:ext cx="29559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4" name="Rectangle 34">
            <a:extLst>
              <a:ext uri="{FF2B5EF4-FFF2-40B4-BE49-F238E27FC236}">
                <a16:creationId xmlns:a16="http://schemas.microsoft.com/office/drawing/2014/main" id="{F98284E2-33B9-A4EF-31A7-B3203381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10050"/>
            <a:ext cx="2255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由热力学第一定律：</a:t>
            </a:r>
          </a:p>
        </p:txBody>
      </p:sp>
      <p:sp>
        <p:nvSpPr>
          <p:cNvPr id="168995" name="Rectangle 35">
            <a:extLst>
              <a:ext uri="{FF2B5EF4-FFF2-40B4-BE49-F238E27FC236}">
                <a16:creationId xmlns:a16="http://schemas.microsoft.com/office/drawing/2014/main" id="{07C6FCB7-EE6D-BFD2-68ED-2E18E12D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1814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即：</a:t>
            </a:r>
          </a:p>
        </p:txBody>
      </p:sp>
      <p:graphicFrame>
        <p:nvGraphicFramePr>
          <p:cNvPr id="168996" name="Object 36">
            <a:extLst>
              <a:ext uri="{FF2B5EF4-FFF2-40B4-BE49-F238E27FC236}">
                <a16:creationId xmlns:a16="http://schemas.microsoft.com/office/drawing/2014/main" id="{5E8C80B9-1C80-9A50-0347-07EDE1E16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4683125"/>
          <a:ext cx="26908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600" imgH="228600" progId="Equation.DSMT4">
                  <p:embed/>
                </p:oleObj>
              </mc:Choice>
              <mc:Fallback>
                <p:oleObj name="Equation" r:id="rId12" imgW="18666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683125"/>
                        <a:ext cx="26908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7" name="Rectangle 37">
            <a:extLst>
              <a:ext uri="{FF2B5EF4-FFF2-40B4-BE49-F238E27FC236}">
                <a16:creationId xmlns:a16="http://schemas.microsoft.com/office/drawing/2014/main" id="{DE5CA7FE-38B7-B42A-A48B-C41E25E3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4673600"/>
            <a:ext cx="133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求解得到：</a:t>
            </a:r>
          </a:p>
        </p:txBody>
      </p:sp>
      <p:graphicFrame>
        <p:nvGraphicFramePr>
          <p:cNvPr id="168998" name="Object 38">
            <a:extLst>
              <a:ext uri="{FF2B5EF4-FFF2-40B4-BE49-F238E27FC236}">
                <a16:creationId xmlns:a16="http://schemas.microsoft.com/office/drawing/2014/main" id="{FCA9250F-F838-B813-0C0A-4CF148D56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5075238"/>
          <a:ext cx="5397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76640" imgH="888840" progId="Equation.DSMT4">
                  <p:embed/>
                </p:oleObj>
              </mc:Choice>
              <mc:Fallback>
                <p:oleObj name="Equation" r:id="rId14" imgW="4076640" imgH="8888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075238"/>
                        <a:ext cx="53975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9" name="Rectangle 39">
            <a:extLst>
              <a:ext uri="{FF2B5EF4-FFF2-40B4-BE49-F238E27FC236}">
                <a16:creationId xmlns:a16="http://schemas.microsoft.com/office/drawing/2014/main" id="{7A1315A5-414A-6EFF-3E14-ED394058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5184775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CC"/>
                </a:solidFill>
              </a:rPr>
              <a:t>(2)</a:t>
            </a:r>
          </a:p>
        </p:txBody>
      </p:sp>
      <p:graphicFrame>
        <p:nvGraphicFramePr>
          <p:cNvPr id="169001" name="Object 41">
            <a:extLst>
              <a:ext uri="{FF2B5EF4-FFF2-40B4-BE49-F238E27FC236}">
                <a16:creationId xmlns:a16="http://schemas.microsoft.com/office/drawing/2014/main" id="{0CC5EF45-840A-A610-5B79-428AB28BA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5763" y="5832475"/>
          <a:ext cx="7207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" imgH="177480" progId="Equation.DSMT4">
                  <p:embed/>
                </p:oleObj>
              </mc:Choice>
              <mc:Fallback>
                <p:oleObj name="Equation" r:id="rId16" imgW="457200" imgH="177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5832475"/>
                        <a:ext cx="72072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02" name="Rectangle 42">
            <a:extLst>
              <a:ext uri="{FF2B5EF4-FFF2-40B4-BE49-F238E27FC236}">
                <a16:creationId xmlns:a16="http://schemas.microsoft.com/office/drawing/2014/main" id="{D3543C03-09D5-08B6-BAAC-F8767E09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789613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CC"/>
                </a:solidFill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8" grpId="0"/>
      <p:bldP spid="168991" grpId="0"/>
      <p:bldP spid="168994" grpId="0"/>
      <p:bldP spid="168995" grpId="0"/>
      <p:bldP spid="168997" grpId="0"/>
      <p:bldP spid="168999" grpId="0"/>
      <p:bldP spid="169002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4665</TotalTime>
  <Words>776</Words>
  <Application>Microsoft Office PowerPoint</Application>
  <PresentationFormat>全屏显示(4:3)</PresentationFormat>
  <Paragraphs>76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华文仿宋</vt:lpstr>
      <vt:lpstr>Verdana</vt:lpstr>
      <vt:lpstr>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热力学第二定律</dc:title>
  <dc:creator>何茂刚、张颖</dc:creator>
  <cp:lastModifiedBy>崇浩 唐</cp:lastModifiedBy>
  <cp:revision>755</cp:revision>
  <cp:lastPrinted>1601-01-01T00:00:00Z</cp:lastPrinted>
  <dcterms:created xsi:type="dcterms:W3CDTF">2011-05-02T08:11:20Z</dcterms:created>
  <dcterms:modified xsi:type="dcterms:W3CDTF">2025-08-21T09:36:49Z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