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8" r:id="rId2"/>
    <p:sldId id="283" r:id="rId3"/>
    <p:sldId id="284" r:id="rId4"/>
    <p:sldId id="259" r:id="rId5"/>
    <p:sldId id="285" r:id="rId6"/>
    <p:sldId id="286" r:id="rId7"/>
    <p:sldId id="287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4">
          <p15:clr>
            <a:srgbClr val="A4A3A4"/>
          </p15:clr>
        </p15:guide>
        <p15:guide id="2" orient="horz" pos="757">
          <p15:clr>
            <a:srgbClr val="A4A3A4"/>
          </p15:clr>
        </p15:guide>
        <p15:guide id="3" orient="horz" pos="3928">
          <p15:clr>
            <a:srgbClr val="A4A3A4"/>
          </p15:clr>
        </p15:guide>
        <p15:guide id="4" orient="horz" pos="4261">
          <p15:clr>
            <a:srgbClr val="A4A3A4"/>
          </p15:clr>
        </p15:guide>
        <p15:guide id="5" orient="horz" pos="2770">
          <p15:clr>
            <a:srgbClr val="A4A3A4"/>
          </p15:clr>
        </p15:guide>
        <p15:guide id="6" orient="horz" pos="1186">
          <p15:clr>
            <a:srgbClr val="A4A3A4"/>
          </p15:clr>
        </p15:guide>
        <p15:guide id="7" orient="horz" pos="1946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33"/>
    <a:srgbClr val="DDDDDD"/>
    <a:srgbClr val="A3C2FF"/>
    <a:srgbClr val="FF6600"/>
    <a:srgbClr val="0000FF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1" autoAdjust="0"/>
    <p:restoredTop sz="94545" autoAdjust="0"/>
  </p:normalViewPr>
  <p:slideViewPr>
    <p:cSldViewPr snapToGrid="0">
      <p:cViewPr varScale="1">
        <p:scale>
          <a:sx n="85" d="100"/>
          <a:sy n="85" d="100"/>
        </p:scale>
        <p:origin x="1646" y="48"/>
      </p:cViewPr>
      <p:guideLst>
        <p:guide orient="horz" pos="1714"/>
        <p:guide orient="horz" pos="757"/>
        <p:guide orient="horz" pos="3928"/>
        <p:guide orient="horz" pos="4261"/>
        <p:guide orient="horz" pos="2770"/>
        <p:guide orient="horz" pos="1186"/>
        <p:guide orient="horz" pos="1946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86C91D16-E935-126C-D0B4-ACF3396447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C990E9EF-1EDE-BEE5-009E-AB53AEDB0A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34E66B12-5E31-C067-C716-F60BB2BE129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E68654FE-D629-A805-8CBA-6C40CDFD5D4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C240495-8313-4177-8191-20CC390C82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250C333-9D0E-1035-A339-3C7FE98FD1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5455CFB-17DF-2F78-5087-A2EAF9003D6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5EB8D7C-E8A4-F848-9E41-9CCB1AEA7E5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62825D6-9641-3946-8AB5-9A1F84F5538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237431A-3C08-1E6D-3F06-DAD73950D9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3765A7E-9C5F-33D5-D06F-A85E6CBA8E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4D594AE-8B9A-40D9-A59E-EA070564E4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6E52099-5C69-C7C7-FFCE-8A7660D8BD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91D74-176C-46BA-8BB1-81C995AC96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43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D30B44B-9564-33D9-9D8B-1328D3CFF5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E56CC-F6D3-430E-AA6E-3098FA1EF4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7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CDFDA1C-91FF-D69E-43DB-7970AE70C6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8C455-8D97-49D9-8789-9E07A84524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68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559C45D-2D84-1031-4F7F-ECE80CFC69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53A3DB-43A3-4087-B3E2-F3EB3AAD88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26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F8974E5-219B-FF51-636B-CCA470207F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6304B-0E1E-4332-8946-3935FA87B4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43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4198405-A1B9-4AC6-B3BD-143B893B40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9CA462-2911-49A8-87EA-456B7DCFA1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61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32C99DC-BAA1-82A6-EB80-7DA45D8E21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8AC27-F17B-4E68-894F-C7C0709844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27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95F8550-7B1A-99E0-EDA2-A072636EF1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F81FB-3321-4216-B815-1B7E730564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54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519A417-934F-7D44-47F3-E9838DA5D1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A81FE-A05F-4F10-BFFE-317BD6D8DB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09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72F425F-9F41-A36E-8D79-31520E6EE0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5CA00-821F-4752-8AA2-6B55079D34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44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1918D0A-6972-3E14-47D3-178D767452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AB0F9-67A6-4DDD-8FC1-E7752C85AF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84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Text Box 28">
            <a:extLst>
              <a:ext uri="{FF2B5EF4-FFF2-40B4-BE49-F238E27FC236}">
                <a16:creationId xmlns:a16="http://schemas.microsoft.com/office/drawing/2014/main" id="{8232C989-999F-7BD1-01A3-65C9A0A668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1938"/>
            <a:ext cx="9109075" cy="27463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 algn="ctr">
              <a:defRPr/>
            </a:pPr>
            <a:r>
              <a:rPr kumimoji="1" lang="zh-CN" altLang="en-US" sz="1000">
                <a:solidFill>
                  <a:srgbClr val="00458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热流科学与工程教育部重点实验室</a:t>
            </a:r>
            <a:r>
              <a:rPr kumimoji="1" lang="zh-CN" altLang="en-US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kumimoji="1" lang="en-US" altLang="zh-CN" sz="1000" i="1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 Laboratory of Thermo-Fluid Science and Engineering of MOE</a:t>
            </a:r>
            <a:r>
              <a:rPr kumimoji="1" lang="en-US" altLang="zh-CN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E878FA9-3494-D31E-3635-ACB6A5BBCE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479425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CDD554E1-F029-CFBB-1654-5E038FA77D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479425"/>
            <a:ext cx="8569325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CFB8E98-3766-B22A-679B-145501CCE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0126ED77-0317-162F-3C87-4E52BA0D4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525463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E1DB50CA-D90D-0F63-1F28-E1959A0A62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6630988"/>
            <a:ext cx="2133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7DB2BB99-1E51-4BE4-81D1-53F76CB6C0E8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176" name="Picture 25" descr="红色">
            <a:extLst>
              <a:ext uri="{FF2B5EF4-FFF2-40B4-BE49-F238E27FC236}">
                <a16:creationId xmlns:a16="http://schemas.microsoft.com/office/drawing/2014/main" id="{375E4D66-E17A-ADE0-342D-297421C59E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9063"/>
            <a:ext cx="1133475" cy="3222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7" name="Line 27">
            <a:extLst>
              <a:ext uri="{FF2B5EF4-FFF2-40B4-BE49-F238E27FC236}">
                <a16:creationId xmlns:a16="http://schemas.microsoft.com/office/drawing/2014/main" id="{ECC335F3-6279-AB77-88B0-F85F9E0649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178" name="Group 36">
            <a:extLst>
              <a:ext uri="{FF2B5EF4-FFF2-40B4-BE49-F238E27FC236}">
                <a16:creationId xmlns:a16="http://schemas.microsoft.com/office/drawing/2014/main" id="{D19805DD-1F93-A5F4-DB4F-E7953364E3E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19975" y="79375"/>
            <a:ext cx="1660525" cy="434975"/>
            <a:chOff x="2947" y="2416"/>
            <a:chExt cx="1046" cy="274"/>
          </a:xfrm>
        </p:grpSpPr>
        <p:sp>
          <p:nvSpPr>
            <p:cNvPr id="7179" name="WordArt 33">
              <a:extLst>
                <a:ext uri="{FF2B5EF4-FFF2-40B4-BE49-F238E27FC236}">
                  <a16:creationId xmlns:a16="http://schemas.microsoft.com/office/drawing/2014/main" id="{AF0D86B8-09EA-0838-E3C9-BCD493E36599}"/>
                </a:ext>
              </a:extLst>
            </p:cNvPr>
            <p:cNvSpPr>
              <a:spLocks noChangeArrowheads="1" noChangeShapeType="1" noTextEdit="1"/>
            </p:cNvSpPr>
            <p:nvPr userDrawn="1"/>
          </p:nvSpPr>
          <p:spPr bwMode="auto">
            <a:xfrm>
              <a:off x="2954" y="2416"/>
              <a:ext cx="1039" cy="154"/>
            </a:xfrm>
            <a:prstGeom prst="rect">
              <a:avLst/>
            </a:prstGeom>
          </p:spPr>
          <p:txBody>
            <a:bodyPr wrap="none" fromWordArt="1">
              <a:prstTxWarp prst="textDeflateBottom">
                <a:avLst>
                  <a:gd name="adj" fmla="val 73120"/>
                </a:avLst>
              </a:prstTxWarp>
            </a:bodyPr>
            <a:lstStyle/>
            <a:p>
              <a:pPr algn="ctr"/>
              <a:r>
                <a:rPr lang="zh-CN" altLang="en-US" sz="3600" kern="10" spc="720" normalizeH="1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solidFill>
                    <a:srgbClr val="006FDE"/>
                  </a:solidFill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</a:rPr>
                <a:t>工程热力学</a:t>
              </a:r>
            </a:p>
          </p:txBody>
        </p:sp>
        <p:sp>
          <p:nvSpPr>
            <p:cNvPr id="5154" name="Rectangle 34">
              <a:extLst>
                <a:ext uri="{FF2B5EF4-FFF2-40B4-BE49-F238E27FC236}">
                  <a16:creationId xmlns:a16="http://schemas.microsoft.com/office/drawing/2014/main" id="{65D7C2E2-DF9F-5C3D-D463-88E2EDE135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47" y="2555"/>
              <a:ext cx="1037" cy="1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8100" dir="162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800" i="1">
                  <a:solidFill>
                    <a:srgbClr val="77B7E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Engineering Thermodynamics</a:t>
              </a:r>
              <a:endParaRPr kumimoji="1" lang="zh-CN" altLang="en-US" sz="800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0.wmf"/><Relationship Id="rId7" Type="http://schemas.openxmlformats.org/officeDocument/2006/relationships/image" Target="../media/image1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4.wmf"/><Relationship Id="rId3" Type="http://schemas.openxmlformats.org/officeDocument/2006/relationships/image" Target="../media/image19.emf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21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3.w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634831-392B-BE20-E242-C42DDC2584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526B6B4-032C-41C1-BD3C-785F3C124767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88072" name="Rectangle 8">
            <a:extLst>
              <a:ext uri="{FF2B5EF4-FFF2-40B4-BE49-F238E27FC236}">
                <a16:creationId xmlns:a16="http://schemas.microsoft.com/office/drawing/2014/main" id="{F46FF0B2-D9BF-5636-0750-5594F82BE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第六章  实际气体性质及热力学一般关系式</a:t>
            </a:r>
          </a:p>
        </p:txBody>
      </p:sp>
      <p:sp>
        <p:nvSpPr>
          <p:cNvPr id="88079" name="Rectangle 15">
            <a:extLst>
              <a:ext uri="{FF2B5EF4-FFF2-40B4-BE49-F238E27FC236}">
                <a16:creationId xmlns:a16="http://schemas.microsoft.com/office/drawing/2014/main" id="{C16E9732-DF83-CBB5-124E-0A225B18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243013"/>
            <a:ext cx="5840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3300"/>
                </a:solidFill>
              </a:rPr>
              <a:t>一、实际气体性质研究的重要性和主要内容</a:t>
            </a:r>
          </a:p>
        </p:txBody>
      </p:sp>
      <p:sp>
        <p:nvSpPr>
          <p:cNvPr id="88080" name="Rectangle 16">
            <a:extLst>
              <a:ext uri="{FF2B5EF4-FFF2-40B4-BE49-F238E27FC236}">
                <a16:creationId xmlns:a16="http://schemas.microsoft.com/office/drawing/2014/main" id="{F472C204-69C8-A26F-B78C-649C5FF7E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41488"/>
            <a:ext cx="1858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1800">
                <a:solidFill>
                  <a:srgbClr val="FF3300"/>
                </a:solidFill>
              </a:rPr>
              <a:t>(1) </a:t>
            </a:r>
            <a:r>
              <a:rPr kumimoji="1" lang="zh-CN" altLang="en-US" sz="1800">
                <a:solidFill>
                  <a:srgbClr val="FF3300"/>
                </a:solidFill>
              </a:rPr>
              <a:t>重要性</a:t>
            </a:r>
          </a:p>
        </p:txBody>
      </p:sp>
      <p:sp>
        <p:nvSpPr>
          <p:cNvPr id="88081" name="Rectangle 17">
            <a:extLst>
              <a:ext uri="{FF2B5EF4-FFF2-40B4-BE49-F238E27FC236}">
                <a16:creationId xmlns:a16="http://schemas.microsoft.com/office/drawing/2014/main" id="{ADF33B5A-8C84-3E62-6355-B0D75C66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2097088"/>
            <a:ext cx="8050213" cy="24034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kumimoji="1"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1" lang="zh-CN" altLang="en-US" sz="1800">
                <a:latin typeface="Arial" charset="0"/>
              </a:rPr>
              <a:t>工质的性质研究是工程热力学的两大主要任务之一。</a:t>
            </a:r>
          </a:p>
          <a:p>
            <a:pPr indent="276225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kumimoji="1" lang="zh-CN" altLang="en-US" sz="1800">
                <a:latin typeface="Arial" charset="0"/>
              </a:rPr>
              <a:t> 热一、二定律可以看出，只有已知工质的性质，方可了解过程变化中能量</a:t>
            </a:r>
          </a:p>
          <a:p>
            <a:pPr indent="276225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zh-CN" altLang="en-US" sz="1800">
                <a:latin typeface="Arial" charset="0"/>
              </a:rPr>
              <a:t> 转换的情况。</a:t>
            </a:r>
          </a:p>
          <a:p>
            <a:pPr indent="276225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kumimoji="1" lang="zh-CN" altLang="en-US" sz="1800">
                <a:latin typeface="Arial" charset="0"/>
              </a:rPr>
              <a:t> 理想气体的性质计算：</a:t>
            </a:r>
            <a:r>
              <a:rPr kumimoji="1" lang="zh-CN" altLang="en-US" sz="1800" u="sng">
                <a:solidFill>
                  <a:schemeClr val="tx2"/>
                </a:solidFill>
                <a:latin typeface="Arial" charset="0"/>
              </a:rPr>
              <a:t>状态方程</a:t>
            </a:r>
            <a:r>
              <a:rPr kumimoji="1" lang="zh-CN" altLang="en-US" sz="1800">
                <a:latin typeface="Arial" charset="0"/>
              </a:rPr>
              <a:t>、</a:t>
            </a:r>
            <a:r>
              <a:rPr kumimoji="1" lang="zh-CN" altLang="en-US" sz="1800" u="sng">
                <a:solidFill>
                  <a:schemeClr val="tx2"/>
                </a:solidFill>
                <a:latin typeface="Arial" charset="0"/>
              </a:rPr>
              <a:t>比热方程</a:t>
            </a:r>
            <a:r>
              <a:rPr kumimoji="1" lang="zh-CN" altLang="en-US" sz="1800">
                <a:latin typeface="Arial" charset="0"/>
              </a:rPr>
              <a:t>、</a:t>
            </a:r>
            <a:r>
              <a:rPr kumimoji="1" lang="zh-CN" altLang="en-US" sz="1800" u="sng">
                <a:solidFill>
                  <a:schemeClr val="tx2"/>
                </a:solidFill>
                <a:latin typeface="Arial" charset="0"/>
              </a:rPr>
              <a:t>热力学能方程</a:t>
            </a:r>
            <a:r>
              <a:rPr kumimoji="1" lang="zh-CN" altLang="en-US" sz="1800">
                <a:latin typeface="Arial" charset="0"/>
              </a:rPr>
              <a:t>、</a:t>
            </a:r>
            <a:r>
              <a:rPr kumimoji="1" lang="zh-CN" altLang="en-US" sz="1800" u="sng">
                <a:solidFill>
                  <a:schemeClr val="tx2"/>
                </a:solidFill>
                <a:latin typeface="Arial" charset="0"/>
              </a:rPr>
              <a:t>焓方程</a:t>
            </a:r>
            <a:r>
              <a:rPr kumimoji="1" lang="zh-CN" altLang="en-US" sz="1800">
                <a:latin typeface="Arial" charset="0"/>
              </a:rPr>
              <a:t>、</a:t>
            </a:r>
            <a:r>
              <a:rPr kumimoji="1" lang="zh-CN" altLang="en-US" sz="1800" u="sng">
                <a:solidFill>
                  <a:schemeClr val="tx2"/>
                </a:solidFill>
                <a:latin typeface="Arial" charset="0"/>
              </a:rPr>
              <a:t>熵</a:t>
            </a:r>
          </a:p>
          <a:p>
            <a:pPr indent="276225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zh-CN" altLang="en-US" sz="1800">
                <a:solidFill>
                  <a:schemeClr val="tx2"/>
                </a:solidFill>
                <a:latin typeface="Arial" charset="0"/>
              </a:rPr>
              <a:t> </a:t>
            </a:r>
            <a:r>
              <a:rPr kumimoji="1" lang="zh-CN" altLang="en-US" sz="1800" u="sng">
                <a:solidFill>
                  <a:schemeClr val="tx2"/>
                </a:solidFill>
                <a:latin typeface="Arial" charset="0"/>
              </a:rPr>
              <a:t>方程等</a:t>
            </a:r>
            <a:r>
              <a:rPr kumimoji="1" lang="zh-CN" altLang="en-US" sz="1800">
                <a:latin typeface="Arial" charset="0"/>
              </a:rPr>
              <a:t>。理想气体虽然是一个理想的模型，但也可解决工程中遇到的一些</a:t>
            </a:r>
          </a:p>
          <a:p>
            <a:pPr indent="276225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zh-CN" altLang="en-US" sz="1800">
                <a:latin typeface="Arial" charset="0"/>
              </a:rPr>
              <a:t> 工质的性质计算，例如空气等。</a:t>
            </a:r>
          </a:p>
          <a:p>
            <a:pPr indent="276225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kumimoji="1" lang="zh-CN" altLang="en-US" sz="1800">
                <a:latin typeface="Arial" charset="0"/>
              </a:rPr>
              <a:t> </a:t>
            </a:r>
            <a:r>
              <a:rPr kumimoji="1" lang="zh-CN" altLang="en-US" sz="1800"/>
              <a:t>实际气</a:t>
            </a:r>
            <a:r>
              <a:rPr kumimoji="1" lang="en-US" altLang="zh-CN" sz="1800"/>
              <a:t>(</a:t>
            </a:r>
            <a:r>
              <a:rPr kumimoji="1" lang="zh-CN" altLang="en-US" sz="1800"/>
              <a:t>流</a:t>
            </a:r>
            <a:r>
              <a:rPr kumimoji="1" lang="en-US" altLang="zh-CN" sz="1800"/>
              <a:t>)</a:t>
            </a:r>
            <a:r>
              <a:rPr kumimoji="1" lang="zh-CN" altLang="en-US" sz="1800"/>
              <a:t>体的性质求取：查表、查图</a:t>
            </a:r>
            <a:r>
              <a:rPr kumimoji="1" lang="zh-CN" altLang="en-US" sz="1800">
                <a:latin typeface="Arial" charset="0"/>
              </a:rPr>
              <a:t>。例如水和水蒸气、氟利昂。</a:t>
            </a:r>
            <a:endParaRPr kumimoji="1" lang="zh-CN" altLang="en-US" sz="180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88082" name="Rectangle 18">
            <a:extLst>
              <a:ext uri="{FF2B5EF4-FFF2-40B4-BE49-F238E27FC236}">
                <a16:creationId xmlns:a16="http://schemas.microsoft.com/office/drawing/2014/main" id="{99942703-CF54-8A83-2C21-48166302B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5467350"/>
            <a:ext cx="80899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800"/>
              <a:t>  答案：象理想气体性质计算一样，用</a:t>
            </a:r>
            <a:r>
              <a:rPr kumimoji="1" lang="zh-CN" altLang="en-US" sz="1800">
                <a:solidFill>
                  <a:srgbClr val="FF3300"/>
                </a:solidFill>
              </a:rPr>
              <a:t>方程计算</a:t>
            </a:r>
            <a:r>
              <a:rPr kumimoji="1" lang="zh-CN" altLang="en-US" sz="1800"/>
              <a:t>，思路相同，只是复杂而已。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800"/>
              <a:t>  实际上，</a:t>
            </a:r>
            <a:r>
              <a:rPr kumimoji="1" lang="zh-CN" altLang="en-US" sz="1800">
                <a:solidFill>
                  <a:srgbClr val="FF3300"/>
                </a:solidFill>
              </a:rPr>
              <a:t>实际气体性质研究</a:t>
            </a:r>
            <a:r>
              <a:rPr kumimoji="1" lang="zh-CN" altLang="en-US" sz="1800"/>
              <a:t>至今还是工程热力学</a:t>
            </a:r>
            <a:r>
              <a:rPr kumimoji="1" lang="zh-CN" altLang="en-US" sz="1800">
                <a:solidFill>
                  <a:srgbClr val="FF3300"/>
                </a:solidFill>
              </a:rPr>
              <a:t>科研的一个重要方向</a:t>
            </a:r>
            <a:r>
              <a:rPr kumimoji="1" lang="zh-CN" altLang="en-US" sz="1800"/>
              <a:t>。 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5FBFAACB-BBBD-6EE6-925D-EF39ADF5E494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4562475"/>
            <a:ext cx="5934075" cy="790575"/>
            <a:chOff x="504" y="2874"/>
            <a:chExt cx="3738" cy="498"/>
          </a:xfrm>
        </p:grpSpPr>
        <p:sp>
          <p:nvSpPr>
            <p:cNvPr id="8201" name="Rectangle 20">
              <a:extLst>
                <a:ext uri="{FF2B5EF4-FFF2-40B4-BE49-F238E27FC236}">
                  <a16:creationId xmlns:a16="http://schemas.microsoft.com/office/drawing/2014/main" id="{19107DDC-5DD3-B39E-78E6-69BDB8E3B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952"/>
              <a:ext cx="321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Aft>
                  <a:spcPct val="30000"/>
                </a:spcAft>
                <a:buClr>
                  <a:srgbClr val="FF6600"/>
                </a:buClr>
                <a:buFont typeface="Wingdings" panose="05000000000000000000" pitchFamily="2" charset="2"/>
                <a:buNone/>
              </a:pPr>
              <a:r>
                <a:rPr kumimoji="1" lang="zh-CN" altLang="en-US" sz="2000">
                  <a:solidFill>
                    <a:srgbClr val="FF3300"/>
                  </a:solidFill>
                </a:rPr>
                <a:t>实际气</a:t>
              </a:r>
              <a:r>
                <a:rPr kumimoji="1" lang="en-US" altLang="zh-CN" sz="2000">
                  <a:solidFill>
                    <a:srgbClr val="FF3300"/>
                  </a:solidFill>
                </a:rPr>
                <a:t>(</a:t>
              </a:r>
              <a:r>
                <a:rPr kumimoji="1" lang="zh-CN" altLang="en-US" sz="2000">
                  <a:solidFill>
                    <a:srgbClr val="FF3300"/>
                  </a:solidFill>
                </a:rPr>
                <a:t>流</a:t>
              </a:r>
              <a:r>
                <a:rPr kumimoji="1" lang="en-US" altLang="zh-CN" sz="2000">
                  <a:solidFill>
                    <a:srgbClr val="FF3300"/>
                  </a:solidFill>
                </a:rPr>
                <a:t>)</a:t>
              </a:r>
              <a:r>
                <a:rPr kumimoji="1" lang="zh-CN" altLang="en-US" sz="2000">
                  <a:solidFill>
                    <a:srgbClr val="FF3300"/>
                  </a:solidFill>
                </a:rPr>
                <a:t>体性质表和图如何得到？</a:t>
              </a:r>
            </a:p>
          </p:txBody>
        </p:sp>
        <p:pic>
          <p:nvPicPr>
            <p:cNvPr id="8202" name="Picture 21" descr="779917_155626062_2">
              <a:extLst>
                <a:ext uri="{FF2B5EF4-FFF2-40B4-BE49-F238E27FC236}">
                  <a16:creationId xmlns:a16="http://schemas.microsoft.com/office/drawing/2014/main" id="{B8169277-5477-041F-8E35-324BA03FDF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" y="2874"/>
              <a:ext cx="547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8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8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8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8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88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8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8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88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88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88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88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88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88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88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88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88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88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88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88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88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88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88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88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88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88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0" grpId="0"/>
      <p:bldP spid="880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949D9983-0D5D-FFB2-17E3-37AC3DE2AE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55A4B31-6924-4094-BCF0-B63CE3C12B4E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069C4159-B223-2792-BB0C-FD7924626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第六章  实际气体性质及热力学一般关系式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A2A3B659-692E-AD0A-C6EF-E3F927719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243013"/>
            <a:ext cx="504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3300"/>
                </a:solidFill>
              </a:rPr>
              <a:t>一、实际气体性质研究的重要性和主要内容</a:t>
            </a:r>
          </a:p>
        </p:txBody>
      </p:sp>
      <p:sp>
        <p:nvSpPr>
          <p:cNvPr id="1034" name="Rectangle 4">
            <a:extLst>
              <a:ext uri="{FF2B5EF4-FFF2-40B4-BE49-F238E27FC236}">
                <a16:creationId xmlns:a16="http://schemas.microsoft.com/office/drawing/2014/main" id="{CB354152-015B-8630-5775-8D20105B2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41488"/>
            <a:ext cx="197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1800">
                <a:solidFill>
                  <a:srgbClr val="FF3300"/>
                </a:solidFill>
              </a:rPr>
              <a:t>(2) </a:t>
            </a:r>
            <a:r>
              <a:rPr kumimoji="1" lang="zh-CN" altLang="en-US" sz="1800">
                <a:solidFill>
                  <a:srgbClr val="FF3300"/>
                </a:solidFill>
              </a:rPr>
              <a:t>主要内容</a:t>
            </a:r>
          </a:p>
        </p:txBody>
      </p:sp>
      <p:sp>
        <p:nvSpPr>
          <p:cNvPr id="132108" name="Rectangle 12">
            <a:extLst>
              <a:ext uri="{FF2B5EF4-FFF2-40B4-BE49-F238E27FC236}">
                <a16:creationId xmlns:a16="http://schemas.microsoft.com/office/drawing/2014/main" id="{5C2CC56C-938F-BAF0-1285-46485031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4151313"/>
            <a:ext cx="815340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1800">
                <a:latin typeface="Arial" panose="020B0604020202020204" pitchFamily="34" charset="0"/>
              </a:rPr>
              <a:t>显然，热力学函数有无穷多个</a:t>
            </a:r>
            <a:r>
              <a:rPr kumimoji="1" lang="en-US" altLang="zh-CN" sz="1800">
                <a:latin typeface="Arial" panose="020B0604020202020204" pitchFamily="34" charset="0"/>
              </a:rPr>
              <a:t>(</a:t>
            </a:r>
            <a:r>
              <a:rPr kumimoji="1" lang="zh-CN" altLang="en-US" sz="1800">
                <a:latin typeface="Arial" panose="020B0604020202020204" pitchFamily="34" charset="0"/>
              </a:rPr>
              <a:t>如多相多组分系统</a:t>
            </a:r>
            <a:r>
              <a:rPr kumimoji="1" lang="en-US" altLang="zh-CN" sz="1800">
                <a:latin typeface="Arial" panose="020B0604020202020204" pitchFamily="34" charset="0"/>
              </a:rPr>
              <a:t>)</a:t>
            </a:r>
            <a:r>
              <a:rPr kumimoji="1" lang="zh-CN" altLang="en-US" sz="1800">
                <a:latin typeface="Arial" panose="020B0604020202020204" pitchFamily="34" charset="0"/>
              </a:rPr>
              <a:t>，逐一研究不可能。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1800">
                <a:latin typeface="Arial" panose="020B0604020202020204" pitchFamily="34" charset="0"/>
              </a:rPr>
              <a:t>实际上，根据热一、二 定律，这些热力学函数之间有一定内在关系</a:t>
            </a:r>
            <a:r>
              <a:rPr kumimoji="1" lang="en-US" altLang="zh-CN" sz="1800">
                <a:solidFill>
                  <a:schemeClr val="tx2"/>
                </a:solidFill>
                <a:latin typeface="Arial" panose="020B0604020202020204" pitchFamily="34" charset="0"/>
              </a:rPr>
              <a:t>——</a:t>
            </a:r>
            <a:r>
              <a:rPr kumimoji="1" lang="zh-CN" altLang="en-US" sz="1800">
                <a:solidFill>
                  <a:srgbClr val="FF3300"/>
                </a:solidFill>
                <a:latin typeface="Arial" panose="020B0604020202020204" pitchFamily="34" charset="0"/>
              </a:rPr>
              <a:t>热力学一般关系式</a:t>
            </a:r>
            <a:r>
              <a:rPr kumimoji="1" lang="zh-CN" altLang="en-US" sz="1800">
                <a:latin typeface="Arial" panose="020B0604020202020204" pitchFamily="34" charset="0"/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1800">
                <a:latin typeface="Arial" panose="020B0604020202020204" pitchFamily="34" charset="0"/>
              </a:rPr>
              <a:t>因此：研究关键的热力学函数是解决实际气体性质的关键。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1800">
                <a:latin typeface="Arial" panose="020B0604020202020204" pitchFamily="34" charset="0"/>
              </a:rPr>
              <a:t>热力学理论表明：</a:t>
            </a:r>
            <a:r>
              <a:rPr kumimoji="1" lang="en-US" altLang="zh-CN" sz="1800">
                <a:solidFill>
                  <a:srgbClr val="FF3300"/>
                </a:solidFill>
              </a:rPr>
              <a:t>EOS</a:t>
            </a:r>
            <a:r>
              <a:rPr kumimoji="1" lang="zh-CN" altLang="en-US" sz="1800">
                <a:latin typeface="Arial" panose="020B0604020202020204" pitchFamily="34" charset="0"/>
              </a:rPr>
              <a:t>和比热方程是关键。 </a:t>
            </a: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94C45CE2-537C-F490-4C88-6B8B329825B8}"/>
              </a:ext>
            </a:extLst>
          </p:cNvPr>
          <p:cNvGrpSpPr>
            <a:grpSpLocks/>
          </p:cNvGrpSpPr>
          <p:nvPr/>
        </p:nvGrpSpPr>
        <p:grpSpPr bwMode="auto">
          <a:xfrm>
            <a:off x="750888" y="2044700"/>
            <a:ext cx="7524750" cy="1169988"/>
            <a:chOff x="473" y="1288"/>
            <a:chExt cx="4740" cy="737"/>
          </a:xfrm>
        </p:grpSpPr>
        <p:grpSp>
          <p:nvGrpSpPr>
            <p:cNvPr id="1042" name="Group 18">
              <a:extLst>
                <a:ext uri="{FF2B5EF4-FFF2-40B4-BE49-F238E27FC236}">
                  <a16:creationId xmlns:a16="http://schemas.microsoft.com/office/drawing/2014/main" id="{06D3296C-37A1-B736-A4FE-BAF7445DB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" y="1288"/>
              <a:ext cx="4740" cy="733"/>
              <a:chOff x="473" y="1328"/>
              <a:chExt cx="4740" cy="733"/>
            </a:xfrm>
          </p:grpSpPr>
          <p:sp>
            <p:nvSpPr>
              <p:cNvPr id="1043" name="Rectangle 6">
                <a:extLst>
                  <a:ext uri="{FF2B5EF4-FFF2-40B4-BE49-F238E27FC236}">
                    <a16:creationId xmlns:a16="http://schemas.microsoft.com/office/drawing/2014/main" id="{8487AB53-74B5-C6CF-BD90-BA90B6D31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" y="1328"/>
                <a:ext cx="4740" cy="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 algn="ctr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indent="276225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kumimoji="1" lang="zh-CN" altLang="en-US" sz="1800">
                    <a:latin typeface="Arial" panose="020B0604020202020204" pitchFamily="34" charset="0"/>
                  </a:rPr>
                  <a:t>状态公理：对于单相简单可压缩系，确定状态需两个独立状态参数。</a:t>
                </a:r>
              </a:p>
              <a:p>
                <a:pPr eaLnBrk="1" hangingPunct="1">
                  <a:lnSpc>
                    <a:spcPct val="130000"/>
                  </a:lnSpc>
                </a:pPr>
                <a:r>
                  <a:rPr kumimoji="1" lang="zh-CN" altLang="en-US" sz="1800">
                    <a:latin typeface="Arial" panose="020B0604020202020204" pitchFamily="34" charset="0"/>
                  </a:rPr>
                  <a:t>状态参数：</a:t>
                </a:r>
              </a:p>
              <a:p>
                <a:pPr eaLnBrk="1" hangingPunct="1">
                  <a:lnSpc>
                    <a:spcPct val="130000"/>
                  </a:lnSpc>
                </a:pPr>
                <a:r>
                  <a:rPr kumimoji="1" lang="zh-CN" altLang="en-US" sz="1800">
                    <a:solidFill>
                      <a:srgbClr val="FF3300"/>
                    </a:solidFill>
                    <a:latin typeface="Arial" panose="020B0604020202020204" pitchFamily="34" charset="0"/>
                  </a:rPr>
                  <a:t>热力学函数</a:t>
                </a:r>
                <a:r>
                  <a:rPr kumimoji="1" lang="zh-CN" altLang="en-US" sz="1800">
                    <a:latin typeface="Arial" panose="020B0604020202020204" pitchFamily="34" charset="0"/>
                  </a:rPr>
                  <a:t>：</a:t>
                </a:r>
                <a:endParaRPr kumimoji="1" lang="en-US" altLang="zh-CN" sz="180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030" name="Object 7">
                <a:extLst>
                  <a:ext uri="{FF2B5EF4-FFF2-40B4-BE49-F238E27FC236}">
                    <a16:creationId xmlns:a16="http://schemas.microsoft.com/office/drawing/2014/main" id="{1C6DC0AB-9B4E-18A1-AD7B-101301F298B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54" y="1588"/>
              <a:ext cx="2005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955520" imgH="241200" progId="Equation.DSMT4">
                      <p:embed/>
                    </p:oleObj>
                  </mc:Choice>
                  <mc:Fallback>
                    <p:oleObj name="Equation" r:id="rId2" imgW="1955520" imgH="2412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4" y="1588"/>
                            <a:ext cx="2005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9" name="Object 17">
              <a:extLst>
                <a:ext uri="{FF2B5EF4-FFF2-40B4-BE49-F238E27FC236}">
                  <a16:creationId xmlns:a16="http://schemas.microsoft.com/office/drawing/2014/main" id="{A89F7E47-24CC-9D6B-AC9A-221B9B2CDE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0" y="1768"/>
            <a:ext cx="89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11000" imgH="203040" progId="Equation.DSMT4">
                    <p:embed/>
                  </p:oleObj>
                </mc:Choice>
                <mc:Fallback>
                  <p:oleObj name="Equation" r:id="rId4" imgW="711000" imgH="2030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1768"/>
                          <a:ext cx="89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115" name="Object 19">
            <a:extLst>
              <a:ext uri="{FF2B5EF4-FFF2-40B4-BE49-F238E27FC236}">
                <a16:creationId xmlns:a16="http://schemas.microsoft.com/office/drawing/2014/main" id="{57A5E8D4-7B81-9314-5FFD-1CA785CD4B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8000" y="5638800"/>
          <a:ext cx="16049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9920" imgH="380880" progId="Equation.DSMT4">
                  <p:embed/>
                </p:oleObj>
              </mc:Choice>
              <mc:Fallback>
                <p:oleObj name="Equation" r:id="rId6" imgW="799920" imgH="3808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5638800"/>
                        <a:ext cx="160496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7">
            <a:extLst>
              <a:ext uri="{FF2B5EF4-FFF2-40B4-BE49-F238E27FC236}">
                <a16:creationId xmlns:a16="http://schemas.microsoft.com/office/drawing/2014/main" id="{41EB0288-5CD7-81E5-185D-B4AE84711769}"/>
              </a:ext>
            </a:extLst>
          </p:cNvPr>
          <p:cNvGrpSpPr>
            <a:grpSpLocks/>
          </p:cNvGrpSpPr>
          <p:nvPr/>
        </p:nvGrpSpPr>
        <p:grpSpPr bwMode="auto">
          <a:xfrm>
            <a:off x="1450975" y="3259138"/>
            <a:ext cx="4217988" cy="819150"/>
            <a:chOff x="914" y="2053"/>
            <a:chExt cx="2657" cy="516"/>
          </a:xfrm>
        </p:grpSpPr>
        <p:sp>
          <p:nvSpPr>
            <p:cNvPr id="1041" name="Rectangle 10">
              <a:extLst>
                <a:ext uri="{FF2B5EF4-FFF2-40B4-BE49-F238E27FC236}">
                  <a16:creationId xmlns:a16="http://schemas.microsoft.com/office/drawing/2014/main" id="{6ABDBC8A-E72E-9F2D-A88F-13287BF69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2053"/>
              <a:ext cx="1759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indent="27622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sz="1800"/>
                <a:t>例如：状态方程</a:t>
              </a:r>
              <a:r>
                <a:rPr kumimoji="1" lang="en-US" altLang="zh-CN" sz="1800"/>
                <a:t>EOS</a:t>
              </a:r>
            </a:p>
            <a:p>
              <a:pPr eaLnBrk="1" hangingPunct="1">
                <a:lnSpc>
                  <a:spcPct val="130000"/>
                </a:lnSpc>
              </a:pPr>
              <a:r>
                <a:rPr kumimoji="1" lang="zh-CN" altLang="en-US" sz="1800"/>
                <a:t>            熵方程</a:t>
              </a:r>
              <a:endParaRPr kumimoji="1" lang="en-US" altLang="zh-CN" sz="1800"/>
            </a:p>
          </p:txBody>
        </p:sp>
        <p:graphicFrame>
          <p:nvGraphicFramePr>
            <p:cNvPr id="1027" name="Object 20">
              <a:extLst>
                <a:ext uri="{FF2B5EF4-FFF2-40B4-BE49-F238E27FC236}">
                  <a16:creationId xmlns:a16="http://schemas.microsoft.com/office/drawing/2014/main" id="{BB0A3871-5EF3-3ECB-E52A-697D7BB3E1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4" y="2312"/>
            <a:ext cx="93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36560" imgH="203040" progId="Equation.DSMT4">
                    <p:embed/>
                  </p:oleObj>
                </mc:Choice>
                <mc:Fallback>
                  <p:oleObj name="Equation" r:id="rId8" imgW="736560" imgH="20304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312"/>
                          <a:ext cx="93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21">
              <a:extLst>
                <a:ext uri="{FF2B5EF4-FFF2-40B4-BE49-F238E27FC236}">
                  <a16:creationId xmlns:a16="http://schemas.microsoft.com/office/drawing/2014/main" id="{CA10E6BA-A3E1-D17D-7808-E50C1CD008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096"/>
            <a:ext cx="93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36560" imgH="203040" progId="Equation.DSMT4">
                    <p:embed/>
                  </p:oleObj>
                </mc:Choice>
                <mc:Fallback>
                  <p:oleObj name="Equation" r:id="rId10" imgW="736560" imgH="20304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096"/>
                          <a:ext cx="93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2FA9FF7D-F46A-01B6-0052-79C967BA2141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6070600"/>
            <a:ext cx="1562100" cy="482600"/>
            <a:chOff x="168" y="3824"/>
            <a:chExt cx="984" cy="304"/>
          </a:xfrm>
        </p:grpSpPr>
        <p:sp>
          <p:nvSpPr>
            <p:cNvPr id="132120" name="AutoShape 24">
              <a:extLst>
                <a:ext uri="{FF2B5EF4-FFF2-40B4-BE49-F238E27FC236}">
                  <a16:creationId xmlns:a16="http://schemas.microsoft.com/office/drawing/2014/main" id="{AAD98179-0944-5053-F2ED-B80AE2DFA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824"/>
              <a:ext cx="912" cy="272"/>
            </a:xfrm>
            <a:prstGeom prst="wedgeRoundRectCallout">
              <a:avLst>
                <a:gd name="adj1" fmla="val 142213"/>
                <a:gd name="adj2" fmla="val -88972"/>
                <a:gd name="adj3" fmla="val 16667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0" name="AutoShape 23">
              <a:extLst>
                <a:ext uri="{FF2B5EF4-FFF2-40B4-BE49-F238E27FC236}">
                  <a16:creationId xmlns:a16="http://schemas.microsoft.com/office/drawing/2014/main" id="{62F53846-BEAE-BD09-9CD2-D86EA496F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" y="3824"/>
              <a:ext cx="984" cy="304"/>
            </a:xfrm>
            <a:prstGeom prst="wedgeRoundRectCallout">
              <a:avLst>
                <a:gd name="adj1" fmla="val 47153"/>
                <a:gd name="adj2" fmla="val -216449"/>
                <a:gd name="adj3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rgbClr val="FF3300"/>
                  </a:solidFill>
                </a:rPr>
                <a:t>主要内容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32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32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32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32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32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32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32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32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32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32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32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32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90C3FB56-75DE-6DD9-01E7-2711E46EC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24D2F00-CE04-44A7-944A-65DDDA0B6814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67426A18-D51E-8F01-6356-ADBB1CA7B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第六章  实际气体性质及热力学一般关系式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0EB0990E-A26D-27C1-1B0E-446767B46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243013"/>
            <a:ext cx="442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3300"/>
                </a:solidFill>
              </a:rPr>
              <a:t>二、研究热力学函数关系式的方法</a:t>
            </a:r>
          </a:p>
        </p:txBody>
      </p:sp>
      <p:sp>
        <p:nvSpPr>
          <p:cNvPr id="133133" name="Rectangle 13">
            <a:extLst>
              <a:ext uri="{FF2B5EF4-FFF2-40B4-BE49-F238E27FC236}">
                <a16:creationId xmlns:a16="http://schemas.microsoft.com/office/drawing/2014/main" id="{47BCF9E6-A5F5-0F9B-2B9A-15496F8F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06563"/>
            <a:ext cx="3121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1800">
                <a:solidFill>
                  <a:srgbClr val="FF3300"/>
                </a:solidFill>
              </a:rPr>
              <a:t>(1) </a:t>
            </a:r>
            <a:r>
              <a:rPr kumimoji="1" lang="zh-CN" altLang="en-US" sz="1800">
                <a:solidFill>
                  <a:srgbClr val="FF3300"/>
                </a:solidFill>
              </a:rPr>
              <a:t>理论分析法</a:t>
            </a:r>
          </a:p>
        </p:txBody>
      </p:sp>
      <p:sp>
        <p:nvSpPr>
          <p:cNvPr id="133135" name="Rectangle 15">
            <a:extLst>
              <a:ext uri="{FF2B5EF4-FFF2-40B4-BE49-F238E27FC236}">
                <a16:creationId xmlns:a16="http://schemas.microsoft.com/office/drawing/2014/main" id="{AA0D38F5-4CEE-D9C6-39D7-B375423EC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2005013"/>
            <a:ext cx="8101012" cy="1412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</a:t>
            </a:r>
            <a:r>
              <a:rPr kumimoji="1" lang="zh-CN" altLang="en-US" sz="1800">
                <a:latin typeface="Arial" charset="0"/>
              </a:rPr>
              <a:t>理论分析法往往从物质的微观结构出发，研究实际气体分子运动及分子间相互作用，分析分子微观结构对气体宏观性质的影响，直接描述物质的性质。</a:t>
            </a:r>
          </a:p>
          <a:p>
            <a:pPr>
              <a:lnSpc>
                <a:spcPct val="120000"/>
              </a:lnSpc>
              <a:defRPr/>
            </a:pPr>
            <a:r>
              <a:rPr kumimoji="1" lang="zh-CN" altLang="en-US" sz="1800">
                <a:latin typeface="Arial" charset="0"/>
              </a:rPr>
              <a:t>       例如：理想气体的状态方程；实际气体往往误差很大。</a:t>
            </a:r>
          </a:p>
          <a:p>
            <a:pPr>
              <a:lnSpc>
                <a:spcPct val="120000"/>
              </a:lnSpc>
              <a:defRPr/>
            </a:pPr>
            <a:r>
              <a:rPr kumimoji="1" lang="zh-CN" altLang="en-US" sz="1800">
                <a:latin typeface="Arial" charset="0"/>
              </a:rPr>
              <a:t>       这种方法有一定的理论基础，带有一定的普适性，但未满足工程需求。 </a:t>
            </a:r>
          </a:p>
        </p:txBody>
      </p:sp>
      <p:sp>
        <p:nvSpPr>
          <p:cNvPr id="133136" name="Rectangle 16">
            <a:extLst>
              <a:ext uri="{FF2B5EF4-FFF2-40B4-BE49-F238E27FC236}">
                <a16:creationId xmlns:a16="http://schemas.microsoft.com/office/drawing/2014/main" id="{264B5536-0C42-154B-E397-0B8080961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3419475"/>
            <a:ext cx="2162175" cy="366713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495300" algn="l"/>
              </a:tabLst>
              <a:defRPr/>
            </a:pPr>
            <a:r>
              <a:rPr kumimoji="1" lang="en-US" altLang="zh-CN" sz="1800">
                <a:solidFill>
                  <a:srgbClr val="FF3300"/>
                </a:solidFill>
              </a:rPr>
              <a:t>(2) </a:t>
            </a:r>
            <a:r>
              <a:rPr kumimoji="1" lang="zh-CN" altLang="en-US" sz="1800">
                <a:solidFill>
                  <a:srgbClr val="FF3300"/>
                </a:solidFill>
              </a:rPr>
              <a:t>实验研究法</a:t>
            </a:r>
            <a:r>
              <a:rPr kumimoji="1" lang="zh-CN" altLang="en-US" sz="1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 </a:t>
            </a:r>
          </a:p>
        </p:txBody>
      </p:sp>
      <p:sp>
        <p:nvSpPr>
          <p:cNvPr id="133138" name="Rectangle 18">
            <a:extLst>
              <a:ext uri="{FF2B5EF4-FFF2-40B4-BE49-F238E27FC236}">
                <a16:creationId xmlns:a16="http://schemas.microsoft.com/office/drawing/2014/main" id="{7E7F6F58-1C63-B256-9745-29A4A8761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3873500"/>
            <a:ext cx="16938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1800">
                <a:cs typeface="Times New Roman" panose="02020603050405020304" pitchFamily="18" charset="0"/>
              </a:rPr>
              <a:t>测量    </a:t>
            </a:r>
            <a:r>
              <a:rPr kumimoji="1" lang="en-US" altLang="zh-CN" sz="1800" i="1">
                <a:cs typeface="Times New Roman" panose="02020603050405020304" pitchFamily="18" charset="0"/>
              </a:rPr>
              <a:t>p</a:t>
            </a:r>
            <a:r>
              <a:rPr kumimoji="1" lang="en-US" altLang="zh-CN" sz="1800">
                <a:cs typeface="Times New Roman" panose="02020603050405020304" pitchFamily="18" charset="0"/>
              </a:rPr>
              <a:t>, </a:t>
            </a:r>
            <a:r>
              <a:rPr kumimoji="1" lang="en-US" altLang="zh-CN" sz="1800" i="1">
                <a:cs typeface="Times New Roman" panose="02020603050405020304" pitchFamily="18" charset="0"/>
              </a:rPr>
              <a:t>v</a:t>
            </a:r>
            <a:r>
              <a:rPr kumimoji="1" lang="en-US" altLang="zh-CN" sz="1800">
                <a:cs typeface="Times New Roman" panose="02020603050405020304" pitchFamily="18" charset="0"/>
              </a:rPr>
              <a:t>, </a:t>
            </a:r>
            <a:r>
              <a:rPr kumimoji="1" lang="en-US" altLang="zh-CN" sz="1800" i="1">
                <a:cs typeface="Times New Roman" panose="02020603050405020304" pitchFamily="18" charset="0"/>
              </a:rPr>
              <a:t>T</a:t>
            </a:r>
            <a:r>
              <a:rPr kumimoji="1" lang="en-US" altLang="zh-CN" sz="1800">
                <a:cs typeface="Times New Roman" panose="02020603050405020304" pitchFamily="18" charset="0"/>
              </a:rPr>
              <a:t>     </a:t>
            </a:r>
          </a:p>
        </p:txBody>
      </p:sp>
      <p:graphicFrame>
        <p:nvGraphicFramePr>
          <p:cNvPr id="133139" name="Object 19">
            <a:extLst>
              <a:ext uri="{FF2B5EF4-FFF2-40B4-BE49-F238E27FC236}">
                <a16:creationId xmlns:a16="http://schemas.microsoft.com/office/drawing/2014/main" id="{845D9292-61C7-6C06-5C79-94E973ADF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995738"/>
          <a:ext cx="18669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203040" progId="Equation.DSMT4">
                  <p:embed/>
                </p:oleObj>
              </mc:Choice>
              <mc:Fallback>
                <p:oleObj name="Equation" r:id="rId2" imgW="104112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995738"/>
                        <a:ext cx="1866900" cy="357187"/>
                      </a:xfrm>
                      <a:prstGeom prst="rect">
                        <a:avLst/>
                      </a:prstGeom>
                      <a:solidFill>
                        <a:srgbClr val="6699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6699FF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1" name="Object 21">
            <a:extLst>
              <a:ext uri="{FF2B5EF4-FFF2-40B4-BE49-F238E27FC236}">
                <a16:creationId xmlns:a16="http://schemas.microsoft.com/office/drawing/2014/main" id="{6EF5042F-052A-6DA4-922C-BEFFDB7D1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5813" y="3848100"/>
          <a:ext cx="417036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1760" imgH="431640" progId="Equation.DSMT4">
                  <p:embed/>
                </p:oleObj>
              </mc:Choice>
              <mc:Fallback>
                <p:oleObj name="Equation" r:id="rId4" imgW="2831760" imgH="431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3848100"/>
                        <a:ext cx="4170362" cy="630238"/>
                      </a:xfrm>
                      <a:prstGeom prst="rect">
                        <a:avLst/>
                      </a:prstGeom>
                      <a:solidFill>
                        <a:srgbClr val="6699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6699FF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2" name="Rectangle 22">
            <a:extLst>
              <a:ext uri="{FF2B5EF4-FFF2-40B4-BE49-F238E27FC236}">
                <a16:creationId xmlns:a16="http://schemas.microsoft.com/office/drawing/2014/main" id="{DCDE8043-8581-9F13-49A2-147F59768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4610100"/>
            <a:ext cx="776446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1600">
                <a:latin typeface="Arial" panose="020B0604020202020204" pitchFamily="34" charset="0"/>
              </a:rPr>
              <a:t>        </a:t>
            </a:r>
            <a:r>
              <a:rPr kumimoji="1" lang="zh-CN" altLang="en-US" sz="1800"/>
              <a:t>主要的研究方法：① 精度高，可高达</a:t>
            </a:r>
            <a:r>
              <a:rPr kumimoji="1" lang="en-US" altLang="zh-CN" sz="1800"/>
              <a:t>1%</a:t>
            </a:r>
            <a:r>
              <a:rPr kumimoji="1" lang="zh-CN" altLang="en-US" sz="1800"/>
              <a:t>，满足工程设计要求；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1800"/>
              <a:t>                                        ② 计算机发展使数据处理相对容易。</a:t>
            </a:r>
          </a:p>
        </p:txBody>
      </p:sp>
      <p:sp>
        <p:nvSpPr>
          <p:cNvPr id="133143" name="Rectangle 23">
            <a:extLst>
              <a:ext uri="{FF2B5EF4-FFF2-40B4-BE49-F238E27FC236}">
                <a16:creationId xmlns:a16="http://schemas.microsoft.com/office/drawing/2014/main" id="{29A1AF17-F08D-57AA-BBBF-F050723AD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5651500"/>
            <a:ext cx="81708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1800"/>
              <a:t>实际气体性质研究一个很好的思路：</a:t>
            </a:r>
            <a:r>
              <a:rPr kumimoji="1" lang="zh-CN" altLang="en-US" sz="1800">
                <a:solidFill>
                  <a:srgbClr val="FF3300"/>
                </a:solidFill>
              </a:rPr>
              <a:t>在理想气体性质计算基础上进行修正</a:t>
            </a:r>
            <a:r>
              <a:rPr kumimoji="1" lang="zh-CN" altLang="en-US" sz="180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33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33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33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680"/>
                            </p:stCondLst>
                            <p:childTnLst>
                              <p:par>
                                <p:cTn id="2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33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33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33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680"/>
                            </p:stCondLst>
                            <p:childTnLst>
                              <p:par>
                                <p:cTn id="3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33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33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33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3" grpId="0"/>
      <p:bldP spid="133136" grpId="0"/>
      <p:bldP spid="133138" grpId="0"/>
      <p:bldP spid="133142" grpId="0"/>
      <p:bldP spid="1331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21B2F47D-D426-00AB-2BC9-5553D3B141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C1A56F4-2811-46BA-B4BB-78DA961BF91A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89105" name="Rectangle 17">
            <a:extLst>
              <a:ext uri="{FF2B5EF4-FFF2-40B4-BE49-F238E27FC236}">
                <a16:creationId xmlns:a16="http://schemas.microsoft.com/office/drawing/2014/main" id="{EC8C7749-55C3-4667-B57F-9222936C7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6-1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理想气体状态方程用于实际气体的偏差</a:t>
            </a:r>
          </a:p>
        </p:txBody>
      </p:sp>
      <p:sp>
        <p:nvSpPr>
          <p:cNvPr id="89120" name="Rectangle 32">
            <a:extLst>
              <a:ext uri="{FF2B5EF4-FFF2-40B4-BE49-F238E27FC236}">
                <a16:creationId xmlns:a16="http://schemas.microsoft.com/office/drawing/2014/main" id="{ACCE10A2-9B33-A729-5432-04F17636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1174750"/>
            <a:ext cx="5180013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1800">
                <a:latin typeface="Arial" panose="020B0604020202020204" pitchFamily="34" charset="0"/>
              </a:rPr>
              <a:t>理想气体两</a:t>
            </a:r>
            <a:r>
              <a:rPr kumimoji="1" lang="zh-CN" altLang="en-US" sz="1800"/>
              <a:t>个假定：</a:t>
            </a:r>
            <a:r>
              <a:rPr kumimoji="1" lang="en-US" altLang="zh-CN" sz="1600">
                <a:solidFill>
                  <a:schemeClr val="tx2"/>
                </a:solidFill>
              </a:rPr>
              <a:t>1. </a:t>
            </a:r>
            <a:r>
              <a:rPr kumimoji="1" lang="zh-CN" altLang="en-US" sz="1600">
                <a:solidFill>
                  <a:schemeClr val="tx2"/>
                </a:solidFill>
              </a:rPr>
              <a:t>分子不占有体积               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1600">
                <a:solidFill>
                  <a:schemeClr val="tx2"/>
                </a:solidFill>
              </a:rPr>
              <a:t>                                </a:t>
            </a:r>
            <a:r>
              <a:rPr kumimoji="1" lang="en-US" altLang="zh-CN" sz="1600">
                <a:solidFill>
                  <a:schemeClr val="tx2"/>
                </a:solidFill>
              </a:rPr>
              <a:t>2. </a:t>
            </a:r>
            <a:r>
              <a:rPr kumimoji="1" lang="zh-CN" altLang="en-US" sz="1600">
                <a:solidFill>
                  <a:schemeClr val="tx2"/>
                </a:solidFill>
              </a:rPr>
              <a:t>分子之间没有作用力</a:t>
            </a:r>
            <a:r>
              <a:rPr kumimoji="1" lang="zh-CN" altLang="en-US" sz="1600">
                <a:solidFill>
                  <a:srgbClr val="3333FF"/>
                </a:solidFill>
                <a:latin typeface="Arial" panose="020B0604020202020204" pitchFamily="34" charset="0"/>
              </a:rPr>
              <a:t>       </a:t>
            </a:r>
          </a:p>
        </p:txBody>
      </p:sp>
      <p:graphicFrame>
        <p:nvGraphicFramePr>
          <p:cNvPr id="89121" name="Object 33">
            <a:extLst>
              <a:ext uri="{FF2B5EF4-FFF2-40B4-BE49-F238E27FC236}">
                <a16:creationId xmlns:a16="http://schemas.microsoft.com/office/drawing/2014/main" id="{65896E4F-55ED-4B12-4FF1-CFEC170453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0" y="2057400"/>
          <a:ext cx="23828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457200" progId="Equation.DSMT4">
                  <p:embed/>
                </p:oleObj>
              </mc:Choice>
              <mc:Fallback>
                <p:oleObj name="Equation" r:id="rId2" imgW="1371600" imgH="4572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057400"/>
                        <a:ext cx="238283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2" name="Rectangle 34">
            <a:extLst>
              <a:ext uri="{FF2B5EF4-FFF2-40B4-BE49-F238E27FC236}">
                <a16:creationId xmlns:a16="http://schemas.microsoft.com/office/drawing/2014/main" id="{5F0D6C37-148B-08BA-6A8D-40EF8A646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757488"/>
            <a:ext cx="1296987" cy="50482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Real Gas</a:t>
            </a:r>
            <a:r>
              <a:rPr kumimoji="1"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：</a:t>
            </a:r>
            <a:endParaRPr kumimoji="1" lang="zh-CN" alt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89123" name="Object 35">
            <a:extLst>
              <a:ext uri="{FF2B5EF4-FFF2-40B4-BE49-F238E27FC236}">
                <a16:creationId xmlns:a16="http://schemas.microsoft.com/office/drawing/2014/main" id="{EB7A1F1A-B899-A5FD-03D9-F426A73710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8738" y="2760663"/>
          <a:ext cx="8493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457200" progId="Equation.DSMT4">
                  <p:embed/>
                </p:oleObj>
              </mc:Choice>
              <mc:Fallback>
                <p:oleObj name="Equation" r:id="rId4" imgW="571320" imgH="4572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2760663"/>
                        <a:ext cx="849312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4" name="Rectangle 36">
            <a:extLst>
              <a:ext uri="{FF2B5EF4-FFF2-40B4-BE49-F238E27FC236}">
                <a16:creationId xmlns:a16="http://schemas.microsoft.com/office/drawing/2014/main" id="{1F9B0E9E-0386-2F5A-47F7-ABC02EA1C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795588"/>
            <a:ext cx="987425" cy="50482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1800">
                <a:latin typeface="Arial" charset="0"/>
                <a:cs typeface="Times New Roman" pitchFamily="18" charset="0"/>
              </a:rPr>
              <a:t>如图</a:t>
            </a:r>
            <a:r>
              <a:rPr kumimoji="1"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</a:t>
            </a:r>
          </a:p>
        </p:txBody>
      </p:sp>
      <p:sp>
        <p:nvSpPr>
          <p:cNvPr id="89125" name="Rectangle 37">
            <a:extLst>
              <a:ext uri="{FF2B5EF4-FFF2-40B4-BE49-F238E27FC236}">
                <a16:creationId xmlns:a16="http://schemas.microsoft.com/office/drawing/2014/main" id="{BDFB76B9-AD71-30FF-7C0E-A0A64CCE7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8" y="2106613"/>
            <a:ext cx="1117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1800"/>
              <a:t>Ideal Gas</a:t>
            </a:r>
          </a:p>
        </p:txBody>
      </p:sp>
      <p:graphicFrame>
        <p:nvGraphicFramePr>
          <p:cNvPr id="89126" name="Object 38">
            <a:extLst>
              <a:ext uri="{FF2B5EF4-FFF2-40B4-BE49-F238E27FC236}">
                <a16:creationId xmlns:a16="http://schemas.microsoft.com/office/drawing/2014/main" id="{03A3F810-0EBC-0562-2E49-C371D8E17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6888" y="2230438"/>
          <a:ext cx="3490912" cy="269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223312" imgH="2481765" progId="Visio.Drawing.11">
                  <p:embed/>
                </p:oleObj>
              </mc:Choice>
              <mc:Fallback>
                <p:oleObj name="Visio" r:id="rId6" imgW="3223312" imgH="2481765" progId="Visio.Drawing.11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8" y="2230438"/>
                        <a:ext cx="3490912" cy="269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7" name="Rectangle 39">
            <a:extLst>
              <a:ext uri="{FF2B5EF4-FFF2-40B4-BE49-F238E27FC236}">
                <a16:creationId xmlns:a16="http://schemas.microsoft.com/office/drawing/2014/main" id="{0958148E-A723-6310-70EA-529A42F07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3400425"/>
            <a:ext cx="4392613" cy="9175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1800">
                <a:solidFill>
                  <a:srgbClr val="FF3300"/>
                </a:solidFill>
              </a:rPr>
              <a:t>压缩因子</a:t>
            </a:r>
            <a:r>
              <a:rPr kumimoji="1" lang="en-US" altLang="zh-CN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(Compressibility Factor)</a:t>
            </a:r>
            <a:r>
              <a:rPr kumimoji="1" lang="zh-CN" altLang="en-US" sz="1600"/>
              <a:t>：</a:t>
            </a:r>
          </a:p>
          <a:p>
            <a:pPr>
              <a:lnSpc>
                <a:spcPct val="150000"/>
              </a:lnSpc>
              <a:defRPr/>
            </a:pPr>
            <a:r>
              <a:rPr kumimoji="1" lang="zh-CN" altLang="en-US" sz="1600"/>
              <a:t>  </a:t>
            </a:r>
            <a:r>
              <a:rPr kumimoji="1" lang="zh-CN" altLang="en-US" sz="1800"/>
              <a:t>                      状态参数</a:t>
            </a:r>
            <a:r>
              <a:rPr kumimoji="1" lang="zh-CN" altLang="en-US" sz="1800">
                <a:latin typeface="Arial" charset="0"/>
              </a:rPr>
              <a:t>                  </a:t>
            </a:r>
            <a:r>
              <a:rPr kumimoji="1" lang="zh-CN" altLang="en-US" sz="1600">
                <a:latin typeface="Arial" charset="0"/>
              </a:rPr>
              <a:t>            </a:t>
            </a:r>
          </a:p>
        </p:txBody>
      </p:sp>
      <p:graphicFrame>
        <p:nvGraphicFramePr>
          <p:cNvPr id="89128" name="Object 40">
            <a:extLst>
              <a:ext uri="{FF2B5EF4-FFF2-40B4-BE49-F238E27FC236}">
                <a16:creationId xmlns:a16="http://schemas.microsoft.com/office/drawing/2014/main" id="{6371CDA6-216D-5AE4-116E-6D22ACEBB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3213" y="3557588"/>
          <a:ext cx="90011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20" imgH="457200" progId="Equation.DSMT4">
                  <p:embed/>
                </p:oleObj>
              </mc:Choice>
              <mc:Fallback>
                <p:oleObj name="Equation" r:id="rId8" imgW="583920" imgH="4572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3557588"/>
                        <a:ext cx="900112" cy="708025"/>
                      </a:xfrm>
                      <a:prstGeom prst="rect">
                        <a:avLst/>
                      </a:prstGeom>
                      <a:solidFill>
                        <a:srgbClr val="6699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6699FF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9" name="Rectangle 41">
            <a:extLst>
              <a:ext uri="{FF2B5EF4-FFF2-40B4-BE49-F238E27FC236}">
                <a16:creationId xmlns:a16="http://schemas.microsoft.com/office/drawing/2014/main" id="{FC693468-116F-01C6-CDDF-518669D15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3" y="4865688"/>
            <a:ext cx="8699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1800">
                <a:latin typeface="黑体" panose="02010609060101010101" pitchFamily="49" charset="-122"/>
              </a:rPr>
              <a:t>显然： </a:t>
            </a:r>
          </a:p>
        </p:txBody>
      </p:sp>
      <p:graphicFrame>
        <p:nvGraphicFramePr>
          <p:cNvPr id="89131" name="Object 43">
            <a:extLst>
              <a:ext uri="{FF2B5EF4-FFF2-40B4-BE49-F238E27FC236}">
                <a16:creationId xmlns:a16="http://schemas.microsoft.com/office/drawing/2014/main" id="{7920F7C8-0755-7C92-FFCF-75EABCA3F0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5738" y="4835525"/>
          <a:ext cx="2319337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0" imgH="888840" progId="Equation.DSMT4">
                  <p:embed/>
                </p:oleObj>
              </mc:Choice>
              <mc:Fallback>
                <p:oleObj name="Equation" r:id="rId10" imgW="1396800" imgH="8888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4835525"/>
                        <a:ext cx="2319337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8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9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9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9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9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9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9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9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9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9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9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9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9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20" grpId="0"/>
      <p:bldP spid="89122" grpId="0"/>
      <p:bldP spid="89124" grpId="0"/>
      <p:bldP spid="89125" grpId="0"/>
      <p:bldP spid="89127" grpId="0"/>
      <p:bldP spid="891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269C9212-BBE3-5A84-0F0D-F8008BD59B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D5862C7-9D11-40F4-9C4B-953F90D1E729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A6D052C3-5A66-3EAD-363F-32C903672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6-1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理想气体状态方程用于实际气体的偏差</a:t>
            </a:r>
          </a:p>
        </p:txBody>
      </p:sp>
      <p:sp>
        <p:nvSpPr>
          <p:cNvPr id="134159" name="Rectangle 15">
            <a:extLst>
              <a:ext uri="{FF2B5EF4-FFF2-40B4-BE49-F238E27FC236}">
                <a16:creationId xmlns:a16="http://schemas.microsoft.com/office/drawing/2014/main" id="{5E66684E-48FE-7171-A6B0-EB0CCC8AB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36700"/>
            <a:ext cx="8118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1800" i="1"/>
              <a:t>Z</a:t>
            </a:r>
            <a:r>
              <a:rPr kumimoji="1" lang="zh-CN" altLang="en-US" sz="1800">
                <a:cs typeface="Times New Roman" panose="02020603050405020304" pitchFamily="18" charset="0"/>
              </a:rPr>
              <a:t>的</a:t>
            </a:r>
            <a:r>
              <a:rPr kumimoji="1" lang="zh-CN" altLang="en-US" sz="1800">
                <a:solidFill>
                  <a:srgbClr val="FF3300"/>
                </a:solidFill>
                <a:cs typeface="Times New Roman" panose="02020603050405020304" pitchFamily="18" charset="0"/>
              </a:rPr>
              <a:t>物理意义</a:t>
            </a:r>
            <a:r>
              <a:rPr kumimoji="1" lang="zh-CN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：</a:t>
            </a:r>
            <a:r>
              <a:rPr kumimoji="1" lang="zh-CN" altLang="en-US" sz="1800">
                <a:cs typeface="Times New Roman" panose="02020603050405020304" pitchFamily="18" charset="0"/>
              </a:rPr>
              <a:t> </a:t>
            </a:r>
            <a:r>
              <a:rPr kumimoji="1" lang="zh-CN" altLang="en-US" sz="1400">
                <a:cs typeface="Times New Roman" panose="02020603050405020304" pitchFamily="18" charset="0"/>
              </a:rPr>
              <a:t>                                                      </a:t>
            </a:r>
            <a:r>
              <a:rPr kumimoji="1" lang="zh-CN" altLang="en-US" sz="1800">
                <a:cs typeface="Times New Roman" panose="02020603050405020304" pitchFamily="18" charset="0"/>
              </a:rPr>
              <a:t> </a:t>
            </a:r>
            <a:r>
              <a:rPr kumimoji="1" lang="zh-CN" altLang="en-US" sz="1800"/>
              <a:t>同温同压下，实际</a:t>
            </a:r>
            <a:r>
              <a:rPr kumimoji="1" lang="en-US" altLang="zh-CN" sz="1800" i="1"/>
              <a:t>v</a:t>
            </a:r>
            <a:r>
              <a:rPr kumimoji="1" lang="zh-CN" altLang="en-US" sz="1800"/>
              <a:t>与理想</a:t>
            </a:r>
            <a:r>
              <a:rPr kumimoji="1" lang="en-US" altLang="zh-CN" sz="1800" i="1"/>
              <a:t>v</a:t>
            </a:r>
            <a:r>
              <a:rPr kumimoji="1" lang="en-US" altLang="zh-CN" sz="1800" baseline="-25000"/>
              <a:t>id</a:t>
            </a:r>
            <a:r>
              <a:rPr kumimoji="1" lang="zh-CN" altLang="en-US" sz="1800"/>
              <a:t>之比 </a:t>
            </a:r>
          </a:p>
        </p:txBody>
      </p:sp>
      <p:graphicFrame>
        <p:nvGraphicFramePr>
          <p:cNvPr id="134160" name="Object 16">
            <a:extLst>
              <a:ext uri="{FF2B5EF4-FFF2-40B4-BE49-F238E27FC236}">
                <a16:creationId xmlns:a16="http://schemas.microsoft.com/office/drawing/2014/main" id="{D079DC47-5F40-F487-8732-1C72B55E8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7588" y="1098550"/>
          <a:ext cx="210502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888840" progId="Equation.DSMT4">
                  <p:embed/>
                </p:oleObj>
              </mc:Choice>
              <mc:Fallback>
                <p:oleObj name="Equation" r:id="rId2" imgW="1371600" imgH="8888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1098550"/>
                        <a:ext cx="2105025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1" name="Rectangle 17">
            <a:extLst>
              <a:ext uri="{FF2B5EF4-FFF2-40B4-BE49-F238E27FC236}">
                <a16:creationId xmlns:a16="http://schemas.microsoft.com/office/drawing/2014/main" id="{C2933BCC-04C7-E32C-CEBD-E56582BAB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2352675"/>
            <a:ext cx="86042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tabLst>
                <a:tab pos="11525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eaLnBrk="0" hangingPunct="0">
              <a:tabLst>
                <a:tab pos="11525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11525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11525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11525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25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25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25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25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000"/>
              <a:t>偏差原因：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1800">
                <a:solidFill>
                  <a:srgbClr val="FF3300"/>
                </a:solidFill>
              </a:rPr>
              <a:t>        ① 分子体积的影响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z="1800"/>
              <a:t>          </a:t>
            </a:r>
            <a:r>
              <a:rPr kumimoji="1" lang="en-US" altLang="zh-CN" sz="1800"/>
              <a:t>a. </a:t>
            </a:r>
            <a:r>
              <a:rPr kumimoji="1" lang="zh-CN" altLang="en-US" sz="1800"/>
              <a:t>压力高，温度低，</a:t>
            </a:r>
            <a:r>
              <a:rPr kumimoji="1" lang="en-US" altLang="zh-CN" sz="1800" i="1"/>
              <a:t>v </a:t>
            </a:r>
            <a:r>
              <a:rPr kumimoji="1" lang="zh-CN" altLang="en-US" sz="1800"/>
              <a:t>小，分子体积与分子活动空间相比影响不能忽略。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z="1800"/>
              <a:t>          </a:t>
            </a:r>
            <a:r>
              <a:rPr kumimoji="1" lang="en-US" altLang="zh-CN" sz="1800"/>
              <a:t>b. </a:t>
            </a:r>
            <a:r>
              <a:rPr kumimoji="1" lang="zh-CN" altLang="en-US" sz="1800"/>
              <a:t>多原子气体，分子体积大，偏差大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1800" b="0">
                <a:solidFill>
                  <a:srgbClr val="FF3300"/>
                </a:solidFill>
                <a:ea typeface="华文琥珀" panose="02010800040101010101" pitchFamily="2" charset="-122"/>
              </a:rPr>
              <a:t>         </a:t>
            </a:r>
            <a:r>
              <a:rPr kumimoji="1" lang="zh-CN" altLang="en-US" sz="1800">
                <a:solidFill>
                  <a:srgbClr val="FF3300"/>
                </a:solidFill>
              </a:rPr>
              <a:t>② 分子间作用力的影响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1800"/>
              <a:t>             </a:t>
            </a:r>
            <a:r>
              <a:rPr kumimoji="1" lang="en-US" altLang="zh-CN" sz="1800"/>
              <a:t>a. </a:t>
            </a:r>
            <a:r>
              <a:rPr kumimoji="1" lang="zh-CN" altLang="en-US" sz="1800"/>
              <a:t>温度低          分子运动速度小，动能小，作用力影响大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1800"/>
              <a:t>             </a:t>
            </a:r>
            <a:r>
              <a:rPr kumimoji="1" lang="en-US" altLang="zh-CN" sz="1800"/>
              <a:t>b. </a:t>
            </a:r>
            <a:r>
              <a:rPr kumimoji="1" lang="zh-CN" altLang="en-US" sz="1800"/>
              <a:t>压力高          分子距离近，分子作用力大，影响大</a:t>
            </a:r>
          </a:p>
        </p:txBody>
      </p:sp>
      <p:sp>
        <p:nvSpPr>
          <p:cNvPr id="134164" name="Rectangle 20">
            <a:extLst>
              <a:ext uri="{FF2B5EF4-FFF2-40B4-BE49-F238E27FC236}">
                <a16:creationId xmlns:a16="http://schemas.microsoft.com/office/drawing/2014/main" id="{148C448A-ADB0-F2F6-CFA9-CF1A61E52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5021263"/>
            <a:ext cx="4918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800"/>
              <a:t>实际气体可近似为理想气体的条件：</a:t>
            </a:r>
            <a:r>
              <a:rPr kumimoji="1" lang="zh-CN" altLang="en-US" sz="1800">
                <a:solidFill>
                  <a:srgbClr val="FF3300"/>
                </a:solidFill>
              </a:rPr>
              <a:t>高温</a:t>
            </a:r>
            <a:r>
              <a:rPr kumimoji="1" lang="en-US" altLang="zh-CN" sz="1800">
                <a:solidFill>
                  <a:srgbClr val="FF3300"/>
                </a:solidFill>
              </a:rPr>
              <a:t>+</a:t>
            </a:r>
            <a:r>
              <a:rPr kumimoji="1" lang="zh-CN" altLang="en-US" sz="1800">
                <a:solidFill>
                  <a:srgbClr val="FF3300"/>
                </a:solidFill>
              </a:rPr>
              <a:t>低压</a:t>
            </a:r>
          </a:p>
        </p:txBody>
      </p:sp>
      <p:sp>
        <p:nvSpPr>
          <p:cNvPr id="134165" name="Rectangle 21">
            <a:extLst>
              <a:ext uri="{FF2B5EF4-FFF2-40B4-BE49-F238E27FC236}">
                <a16:creationId xmlns:a16="http://schemas.microsoft.com/office/drawing/2014/main" id="{35D2D623-6FF5-4476-A100-54C31FB35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5564188"/>
            <a:ext cx="7515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800"/>
              <a:t>找到偏差原因，可以对理想气体</a:t>
            </a:r>
            <a:r>
              <a:rPr kumimoji="1" lang="en-US" altLang="zh-CN" sz="1800"/>
              <a:t>EOS</a:t>
            </a:r>
            <a:r>
              <a:rPr kumimoji="1" lang="zh-CN" altLang="en-US" sz="1800"/>
              <a:t>修正得到实际气体</a:t>
            </a:r>
            <a:r>
              <a:rPr kumimoji="1" lang="en-US" altLang="zh-CN" sz="1800"/>
              <a:t>EOS</a:t>
            </a:r>
            <a:r>
              <a:rPr kumimoji="1" lang="zh-CN" altLang="en-US" sz="1800"/>
              <a:t>。</a:t>
            </a:r>
          </a:p>
          <a:p>
            <a:pPr eaLnBrk="1" hangingPunct="1"/>
            <a:r>
              <a:rPr kumimoji="1" lang="en-US" altLang="zh-CN" sz="1800"/>
              <a:t>                                                                                 ——</a:t>
            </a:r>
            <a:r>
              <a:rPr kumimoji="1" lang="en-US" altLang="zh-CN" sz="1800">
                <a:solidFill>
                  <a:srgbClr val="FF3300"/>
                </a:solidFill>
              </a:rPr>
              <a:t>van der Waals </a:t>
            </a:r>
            <a:r>
              <a:rPr kumimoji="1" lang="zh-CN" altLang="en-US" sz="1800">
                <a:solidFill>
                  <a:srgbClr val="FF3300"/>
                </a:solidFill>
              </a:rPr>
              <a:t>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1" grpId="0"/>
      <p:bldP spid="134164" grpId="0"/>
      <p:bldP spid="1341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B5E056CC-7A4C-A371-CF91-4C61ED32D8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9B11897-5839-412E-A649-AFAE62E5731B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4AC9D970-B9E4-6BE4-E138-5C1852694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6-2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实际气体状态方程</a:t>
            </a:r>
          </a:p>
        </p:txBody>
      </p:sp>
      <p:sp>
        <p:nvSpPr>
          <p:cNvPr id="5126" name="Rectangle 8">
            <a:extLst>
              <a:ext uri="{FF2B5EF4-FFF2-40B4-BE49-F238E27FC236}">
                <a16:creationId xmlns:a16="http://schemas.microsoft.com/office/drawing/2014/main" id="{926C44B9-71D3-0C3A-580C-40B5F7F53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09663"/>
            <a:ext cx="2582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</a:rPr>
              <a:t>1. </a:t>
            </a:r>
            <a:r>
              <a:rPr kumimoji="1" lang="zh-CN" altLang="en-US" sz="2000">
                <a:solidFill>
                  <a:srgbClr val="FF3300"/>
                </a:solidFill>
              </a:rPr>
              <a:t>范德瓦尔斯方程</a:t>
            </a:r>
          </a:p>
        </p:txBody>
      </p:sp>
      <p:pic>
        <p:nvPicPr>
          <p:cNvPr id="135177" name="Picture 9">
            <a:extLst>
              <a:ext uri="{FF2B5EF4-FFF2-40B4-BE49-F238E27FC236}">
                <a16:creationId xmlns:a16="http://schemas.microsoft.com/office/drawing/2014/main" id="{FA14DD76-C843-1A40-4659-D566D1964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4676775"/>
            <a:ext cx="1676400" cy="1893888"/>
          </a:xfrm>
          <a:prstGeom prst="rect">
            <a:avLst/>
          </a:prstGeom>
          <a:noFill/>
          <a:ln w="57150" cmpd="thickThin" algn="ctr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78" name="Rectangle 10">
            <a:extLst>
              <a:ext uri="{FF2B5EF4-FFF2-40B4-BE49-F238E27FC236}">
                <a16:creationId xmlns:a16="http://schemas.microsoft.com/office/drawing/2014/main" id="{5C0051F9-4915-33D0-7381-A82A672A4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5149850"/>
            <a:ext cx="694848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1800"/>
              <a:t>范德瓦尔斯（</a:t>
            </a:r>
            <a:r>
              <a:rPr kumimoji="1" lang="en-US" altLang="zh-CN" sz="1800"/>
              <a:t>Johannes Diderik van der Waals</a:t>
            </a:r>
            <a:r>
              <a:rPr kumimoji="1" lang="zh-CN" altLang="en-US" sz="1800"/>
              <a:t>，</a:t>
            </a:r>
            <a:r>
              <a:rPr kumimoji="1" lang="en-US" altLang="zh-CN" sz="1800"/>
              <a:t>1837-1923</a:t>
            </a:r>
            <a:r>
              <a:rPr kumimoji="1" lang="zh-CN" altLang="en-US" sz="1800"/>
              <a:t>年），荷兰物理学家。</a:t>
            </a:r>
            <a:r>
              <a:rPr kumimoji="1" lang="en-US" altLang="zh-CN" sz="1800"/>
              <a:t>1873</a:t>
            </a:r>
            <a:r>
              <a:rPr kumimoji="1" lang="zh-CN" altLang="en-US" sz="1800"/>
              <a:t>年在他的博士论文“</a:t>
            </a:r>
            <a:r>
              <a:rPr kumimoji="1" lang="en-US" altLang="zh-CN" sz="1800" i="1"/>
              <a:t>Over de Continuïteit van den Gas- en Vloeistoftoestand</a:t>
            </a:r>
            <a:r>
              <a:rPr kumimoji="1" lang="en-US" altLang="zh-CN" sz="1800"/>
              <a:t>”</a:t>
            </a:r>
            <a:r>
              <a:rPr kumimoji="1" lang="zh-CN" altLang="en-US" sz="1800"/>
              <a:t>，系统分析了分子间作用力和提出了范德瓦尔斯方程。并由此获得</a:t>
            </a:r>
            <a:r>
              <a:rPr kumimoji="1" lang="en-US" altLang="zh-CN" sz="1800"/>
              <a:t>1910</a:t>
            </a:r>
            <a:r>
              <a:rPr kumimoji="1" lang="zh-CN" altLang="en-US" sz="1800"/>
              <a:t>年</a:t>
            </a:r>
            <a:r>
              <a:rPr kumimoji="1" lang="en-US" altLang="zh-CN" sz="1800"/>
              <a:t>Nobel</a:t>
            </a:r>
            <a:r>
              <a:rPr kumimoji="1" lang="zh-CN" altLang="en-US" sz="1800"/>
              <a:t>物理学奖。</a:t>
            </a:r>
          </a:p>
        </p:txBody>
      </p:sp>
      <p:sp>
        <p:nvSpPr>
          <p:cNvPr id="135179" name="Rectangle 11">
            <a:extLst>
              <a:ext uri="{FF2B5EF4-FFF2-40B4-BE49-F238E27FC236}">
                <a16:creationId xmlns:a16="http://schemas.microsoft.com/office/drawing/2014/main" id="{B672A328-D035-43CB-5F6E-65C35125D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1558925"/>
            <a:ext cx="2047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rgbClr val="FF3300"/>
                </a:solidFill>
              </a:rPr>
              <a:t> </a:t>
            </a:r>
            <a:r>
              <a:rPr kumimoji="1" lang="en-US" altLang="zh-CN" sz="1800">
                <a:solidFill>
                  <a:srgbClr val="FF3300"/>
                </a:solidFill>
              </a:rPr>
              <a:t>(1) </a:t>
            </a:r>
            <a:r>
              <a:rPr kumimoji="1" lang="zh-CN" altLang="en-US" sz="1800">
                <a:solidFill>
                  <a:srgbClr val="FF3300"/>
                </a:solidFill>
              </a:rPr>
              <a:t>方程的提出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50712287-BE9B-2B6D-263D-323B04A44389}"/>
              </a:ext>
            </a:extLst>
          </p:cNvPr>
          <p:cNvGrpSpPr>
            <a:grpSpLocks/>
          </p:cNvGrpSpPr>
          <p:nvPr/>
        </p:nvGrpSpPr>
        <p:grpSpPr bwMode="auto">
          <a:xfrm>
            <a:off x="1165225" y="1887538"/>
            <a:ext cx="6667500" cy="1284287"/>
            <a:chOff x="734" y="1189"/>
            <a:chExt cx="4200" cy="809"/>
          </a:xfrm>
        </p:grpSpPr>
        <p:graphicFrame>
          <p:nvGraphicFramePr>
            <p:cNvPr id="5123" name="Object 13">
              <a:extLst>
                <a:ext uri="{FF2B5EF4-FFF2-40B4-BE49-F238E27FC236}">
                  <a16:creationId xmlns:a16="http://schemas.microsoft.com/office/drawing/2014/main" id="{78D2DFDE-A3ED-5A10-CD73-7BF4BF16AD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5" y="1539"/>
            <a:ext cx="3529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365280" imgH="431640" progId="Equation.DSMT4">
                    <p:embed/>
                  </p:oleObj>
                </mc:Choice>
                <mc:Fallback>
                  <p:oleObj name="Equation" r:id="rId3" imgW="3365280" imgH="4316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5" y="1539"/>
                          <a:ext cx="3529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5" name="Rectangle 15">
              <a:extLst>
                <a:ext uri="{FF2B5EF4-FFF2-40B4-BE49-F238E27FC236}">
                  <a16:creationId xmlns:a16="http://schemas.microsoft.com/office/drawing/2014/main" id="{074E012D-DC64-8046-638C-2AB514EAD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1189"/>
              <a:ext cx="346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marL="266700" indent="-2667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kumimoji="1" lang="zh-CN" altLang="en-US" sz="1800">
                  <a:solidFill>
                    <a:srgbClr val="FF3300"/>
                  </a:solidFill>
                  <a:latin typeface="Arial" panose="020B0604020202020204" pitchFamily="34" charset="0"/>
                </a:rPr>
                <a:t>分子体积的修正：</a:t>
              </a:r>
              <a:r>
                <a:rPr kumimoji="1" lang="zh-CN" altLang="en-US" sz="1800">
                  <a:latin typeface="Arial" panose="020B0604020202020204" pitchFamily="34" charset="0"/>
                </a:rPr>
                <a:t>分子占有体积，其活动空间变小； </a:t>
              </a:r>
            </a:p>
          </p:txBody>
        </p:sp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id="{7B49991E-4DE0-FC83-7473-1D2249CF66D4}"/>
              </a:ext>
            </a:extLst>
          </p:cNvPr>
          <p:cNvGrpSpPr>
            <a:grpSpLocks/>
          </p:cNvGrpSpPr>
          <p:nvPr/>
        </p:nvGrpSpPr>
        <p:grpSpPr bwMode="auto">
          <a:xfrm>
            <a:off x="1203325" y="3159125"/>
            <a:ext cx="7954963" cy="1719263"/>
            <a:chOff x="758" y="1990"/>
            <a:chExt cx="5011" cy="1083"/>
          </a:xfrm>
        </p:grpSpPr>
        <p:sp>
          <p:nvSpPr>
            <p:cNvPr id="5132" name="Rectangle 12">
              <a:extLst>
                <a:ext uri="{FF2B5EF4-FFF2-40B4-BE49-F238E27FC236}">
                  <a16:creationId xmlns:a16="http://schemas.microsoft.com/office/drawing/2014/main" id="{492F71D2-879B-5251-0C42-48A21F7B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1990"/>
              <a:ext cx="483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marL="266700" indent="-2667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kumimoji="1" lang="zh-CN" altLang="en-US" sz="1800">
                  <a:solidFill>
                    <a:srgbClr val="FF3300"/>
                  </a:solidFill>
                  <a:latin typeface="Arial" panose="020B0604020202020204" pitchFamily="34" charset="0"/>
                </a:rPr>
                <a:t>分子间作用力的修正：</a:t>
              </a:r>
              <a:r>
                <a:rPr kumimoji="1" lang="zh-CN" altLang="en-US" sz="1800">
                  <a:latin typeface="Arial" panose="020B0604020202020204" pitchFamily="34" charset="0"/>
                </a:rPr>
                <a:t>分子间有作用力，分子碰撞气壁的压力相应减小；  </a:t>
              </a:r>
            </a:p>
          </p:txBody>
        </p:sp>
        <p:graphicFrame>
          <p:nvGraphicFramePr>
            <p:cNvPr id="5122" name="Object 14">
              <a:extLst>
                <a:ext uri="{FF2B5EF4-FFF2-40B4-BE49-F238E27FC236}">
                  <a16:creationId xmlns:a16="http://schemas.microsoft.com/office/drawing/2014/main" id="{FB0B6CBD-192E-DF4A-1593-F26A2F9396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1" y="2286"/>
            <a:ext cx="2590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400120" imgH="431640" progId="Equation.DSMT4">
                    <p:embed/>
                  </p:oleObj>
                </mc:Choice>
                <mc:Fallback>
                  <p:oleObj name="Equation" r:id="rId5" imgW="2400120" imgH="4316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2286"/>
                          <a:ext cx="2590" cy="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3" name="Rectangle 16">
              <a:extLst>
                <a:ext uri="{FF2B5EF4-FFF2-40B4-BE49-F238E27FC236}">
                  <a16:creationId xmlns:a16="http://schemas.microsoft.com/office/drawing/2014/main" id="{539E0468-A83E-611C-8D84-F220BE529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2842"/>
              <a:ext cx="1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solidFill>
                    <a:schemeClr val="tx2"/>
                  </a:solidFill>
                </a:rPr>
                <a:t>a</a:t>
              </a:r>
              <a:r>
                <a:rPr kumimoji="1" lang="zh-CN" altLang="en-US" sz="1800">
                  <a:solidFill>
                    <a:schemeClr val="tx2"/>
                  </a:solidFill>
                </a:rPr>
                <a:t>，</a:t>
              </a:r>
              <a:r>
                <a:rPr kumimoji="1" lang="en-US" altLang="zh-CN" sz="1800">
                  <a:solidFill>
                    <a:schemeClr val="tx2"/>
                  </a:solidFill>
                </a:rPr>
                <a:t>b</a:t>
              </a:r>
              <a:r>
                <a:rPr kumimoji="1" lang="en-US" altLang="zh-CN" sz="1800" i="1">
                  <a:solidFill>
                    <a:schemeClr val="tx2"/>
                  </a:solidFill>
                </a:rPr>
                <a:t> </a:t>
              </a:r>
              <a:r>
                <a:rPr kumimoji="1" lang="en-US" altLang="zh-CN" sz="1800">
                  <a:solidFill>
                    <a:schemeClr val="tx2"/>
                  </a:solidFill>
                </a:rPr>
                <a:t>——</a:t>
              </a:r>
              <a:r>
                <a:rPr kumimoji="1" lang="zh-CN" altLang="en-US" sz="1800">
                  <a:solidFill>
                    <a:schemeClr val="tx2"/>
                  </a:solidFill>
                </a:rPr>
                <a:t>范德瓦尔斯常数 </a:t>
              </a:r>
            </a:p>
          </p:txBody>
        </p:sp>
        <p:sp>
          <p:nvSpPr>
            <p:cNvPr id="135187" name="Rectangle 19">
              <a:extLst>
                <a:ext uri="{FF2B5EF4-FFF2-40B4-BE49-F238E27FC236}">
                  <a16:creationId xmlns:a16="http://schemas.microsoft.com/office/drawing/2014/main" id="{D008FB18-AA68-6FF7-84B6-482B0066D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2405"/>
              <a:ext cx="1586" cy="231"/>
            </a:xfrm>
            <a:prstGeom prst="rect">
              <a:avLst/>
            </a:prstGeom>
            <a:noFill/>
            <a:ln w="5080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1" lang="de-DE" altLang="zh-CN" sz="16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——</a:t>
              </a:r>
              <a:r>
                <a:rPr kumimoji="1" lang="de-DE" altLang="zh-CN" sz="1800">
                  <a:solidFill>
                    <a:schemeClr val="tx2"/>
                  </a:solidFill>
                </a:rPr>
                <a:t>van der Waals</a:t>
              </a:r>
              <a:r>
                <a:rPr kumimoji="1" lang="zh-CN" altLang="en-US" sz="1800">
                  <a:solidFill>
                    <a:schemeClr val="tx2"/>
                  </a:solidFill>
                </a:rPr>
                <a:t>方程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35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35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35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E2B598A7-8CAC-D3C8-1C8C-A47F14F7F8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F365F1A-DCC9-44F9-89C5-BB1CFF898EC1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68737BC7-99AC-D148-11FC-59097A61D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6-2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实际气体状态方程</a:t>
            </a:r>
          </a:p>
        </p:txBody>
      </p:sp>
      <p:sp>
        <p:nvSpPr>
          <p:cNvPr id="6154" name="Rectangle 3">
            <a:extLst>
              <a:ext uri="{FF2B5EF4-FFF2-40B4-BE49-F238E27FC236}">
                <a16:creationId xmlns:a16="http://schemas.microsoft.com/office/drawing/2014/main" id="{5429C897-6697-5BB6-6DFD-96E038C85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09663"/>
            <a:ext cx="222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</a:rPr>
              <a:t>1. </a:t>
            </a:r>
            <a:r>
              <a:rPr kumimoji="1" lang="zh-CN" altLang="en-US" sz="2000">
                <a:solidFill>
                  <a:srgbClr val="FF3300"/>
                </a:solidFill>
              </a:rPr>
              <a:t>范德瓦尔斯方程</a:t>
            </a:r>
          </a:p>
        </p:txBody>
      </p:sp>
      <p:graphicFrame>
        <p:nvGraphicFramePr>
          <p:cNvPr id="136202" name="Object 10">
            <a:extLst>
              <a:ext uri="{FF2B5EF4-FFF2-40B4-BE49-F238E27FC236}">
                <a16:creationId xmlns:a16="http://schemas.microsoft.com/office/drawing/2014/main" id="{9CC4987E-B4EE-8A2D-B971-EFFBA1A0C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" y="2509838"/>
          <a:ext cx="3776663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17743" imgH="4416188" progId="Visio.Drawing.11">
                  <p:embed/>
                </p:oleObj>
              </mc:Choice>
              <mc:Fallback>
                <p:oleObj name="Visio" r:id="rId2" imgW="5217743" imgH="4416188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2509838"/>
                        <a:ext cx="3776663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3" name="Object 11">
            <a:extLst>
              <a:ext uri="{FF2B5EF4-FFF2-40B4-BE49-F238E27FC236}">
                <a16:creationId xmlns:a16="http://schemas.microsoft.com/office/drawing/2014/main" id="{C4A9FEC9-76B3-5728-0B0D-F69C4B20FF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038" y="2749550"/>
          <a:ext cx="2986087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124152" imgH="2863994" progId="Visio.Drawing.11">
                  <p:embed/>
                </p:oleObj>
              </mc:Choice>
              <mc:Fallback>
                <p:oleObj name="Visio" r:id="rId4" imgW="4124152" imgH="2863994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749550"/>
                        <a:ext cx="2986087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4" name="Object 12">
            <a:extLst>
              <a:ext uri="{FF2B5EF4-FFF2-40B4-BE49-F238E27FC236}">
                <a16:creationId xmlns:a16="http://schemas.microsoft.com/office/drawing/2014/main" id="{CC06AB79-CC36-BADC-624D-483B12AEF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2967038"/>
          <a:ext cx="2697163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726284" imgH="3428792" progId="Visio.Drawing.11">
                  <p:embed/>
                </p:oleObj>
              </mc:Choice>
              <mc:Fallback>
                <p:oleObj name="Visio" r:id="rId6" imgW="3726284" imgH="3428792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967038"/>
                        <a:ext cx="2697163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5" name="Rectangle 13">
            <a:extLst>
              <a:ext uri="{FF2B5EF4-FFF2-40B4-BE49-F238E27FC236}">
                <a16:creationId xmlns:a16="http://schemas.microsoft.com/office/drawing/2014/main" id="{BD91126F-7EDC-CB2A-E34F-D786650C1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5588" cy="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209" name="Rectangle 17">
            <a:extLst>
              <a:ext uri="{FF2B5EF4-FFF2-40B4-BE49-F238E27FC236}">
                <a16:creationId xmlns:a16="http://schemas.microsoft.com/office/drawing/2014/main" id="{D5D568A0-D63E-AE67-ABA8-8CFD0A388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773238"/>
            <a:ext cx="3949700" cy="366712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495300" algn="l"/>
              </a:tabLst>
              <a:defRPr/>
            </a:pPr>
            <a:r>
              <a:rPr kumimoji="1" lang="zh-CN" altLang="en-US" sz="1800">
                <a:solidFill>
                  <a:srgbClr val="FF3300"/>
                </a:solidFill>
              </a:rPr>
              <a:t> </a:t>
            </a:r>
            <a:r>
              <a:rPr kumimoji="1" lang="en-US" altLang="zh-CN" sz="1800">
                <a:solidFill>
                  <a:srgbClr val="FF3300"/>
                </a:solidFill>
              </a:rPr>
              <a:t>(2) </a:t>
            </a:r>
            <a:r>
              <a:rPr kumimoji="1" lang="zh-CN" altLang="en-US" sz="1800">
                <a:solidFill>
                  <a:srgbClr val="FF3300"/>
                </a:solidFill>
              </a:rPr>
              <a:t>方程的分析     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1800">
                <a:solidFill>
                  <a:srgbClr val="FF3300"/>
                </a:solidFill>
              </a:rPr>
              <a:t>a. </a:t>
            </a:r>
            <a:r>
              <a:rPr kumimoji="1" lang="zh-CN" altLang="en-US" sz="1800">
                <a:solidFill>
                  <a:srgbClr val="FF3300"/>
                </a:solidFill>
              </a:rPr>
              <a:t>等温线</a:t>
            </a:r>
          </a:p>
        </p:txBody>
      </p:sp>
      <p:graphicFrame>
        <p:nvGraphicFramePr>
          <p:cNvPr id="136211" name="Object 19">
            <a:extLst>
              <a:ext uri="{FF2B5EF4-FFF2-40B4-BE49-F238E27FC236}">
                <a16:creationId xmlns:a16="http://schemas.microsoft.com/office/drawing/2014/main" id="{5CD962C7-78F2-2D46-AE2F-58E779851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588" y="2784475"/>
          <a:ext cx="1370012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891873" imgH="1850413" progId="Visio.Drawing.11">
                  <p:embed/>
                </p:oleObj>
              </mc:Choice>
              <mc:Fallback>
                <p:oleObj name="Visio" r:id="rId8" imgW="1891873" imgH="1850413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2784475"/>
                        <a:ext cx="1370012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2" name="Rectangle 20">
            <a:extLst>
              <a:ext uri="{FF2B5EF4-FFF2-40B4-BE49-F238E27FC236}">
                <a16:creationId xmlns:a16="http://schemas.microsoft.com/office/drawing/2014/main" id="{1CCA1E87-8283-BBFB-D264-42DE27834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2522538"/>
            <a:ext cx="4513263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66700" indent="-2667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kumimoji="1" lang="zh-CN" altLang="en-US" sz="1800" i="1">
                <a:latin typeface="Arial" panose="020B0604020202020204" pitchFamily="34" charset="0"/>
              </a:rPr>
              <a:t> </a:t>
            </a:r>
            <a:r>
              <a:rPr kumimoji="1" lang="en-US" altLang="zh-CN" sz="1800" i="1"/>
              <a:t>t</a:t>
            </a:r>
            <a:r>
              <a:rPr kumimoji="1" lang="en-US" altLang="zh-CN" sz="1800"/>
              <a:t> &gt; 31.1 ℃   </a:t>
            </a:r>
            <a:r>
              <a:rPr kumimoji="1" lang="zh-CN" altLang="en-US" sz="1800"/>
              <a:t>类双曲线，与</a:t>
            </a:r>
            <a:r>
              <a:rPr kumimoji="1" lang="en-US" altLang="zh-CN" sz="1800"/>
              <a:t>Ideal Gas </a:t>
            </a:r>
            <a:r>
              <a:rPr kumimoji="1" lang="zh-CN" altLang="en-US" sz="1800"/>
              <a:t>近似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kumimoji="1" lang="zh-CN" altLang="en-US" sz="1800" i="1"/>
              <a:t> </a:t>
            </a:r>
            <a:r>
              <a:rPr kumimoji="1" lang="en-US" altLang="zh-CN" sz="1800" i="1"/>
              <a:t>t</a:t>
            </a:r>
            <a:r>
              <a:rPr kumimoji="1" lang="en-US" altLang="zh-CN" sz="1800"/>
              <a:t> = 31.1 ℃   </a:t>
            </a:r>
            <a:r>
              <a:rPr kumimoji="1" lang="zh-CN" altLang="en-US" sz="1800"/>
              <a:t>出现拐点，无相变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kumimoji="1" lang="zh-CN" altLang="en-US" sz="1800"/>
              <a:t> </a:t>
            </a:r>
            <a:r>
              <a:rPr kumimoji="1" lang="en-US" altLang="zh-CN" sz="1800" i="1"/>
              <a:t>t </a:t>
            </a:r>
            <a:r>
              <a:rPr kumimoji="1" lang="en-US" altLang="zh-CN" sz="1800"/>
              <a:t>&lt; 31.1℃    </a:t>
            </a:r>
            <a:r>
              <a:rPr kumimoji="1" lang="zh-CN" altLang="en-US" sz="1800"/>
              <a:t>出现相变，压力平行线</a:t>
            </a:r>
            <a:endParaRPr kumimoji="1" lang="en-US" altLang="zh-CN" sz="1800"/>
          </a:p>
        </p:txBody>
      </p:sp>
      <p:sp>
        <p:nvSpPr>
          <p:cNvPr id="136213" name="Rectangle 21">
            <a:extLst>
              <a:ext uri="{FF2B5EF4-FFF2-40B4-BE49-F238E27FC236}">
                <a16:creationId xmlns:a16="http://schemas.microsoft.com/office/drawing/2014/main" id="{8127EE54-8590-33BA-3C99-FE39E8907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5" y="2152650"/>
            <a:ext cx="3582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1800">
                <a:solidFill>
                  <a:srgbClr val="FF3300"/>
                </a:solidFill>
              </a:rPr>
              <a:t>Andrew CO</a:t>
            </a:r>
            <a:r>
              <a:rPr kumimoji="1" lang="en-US" altLang="zh-CN" sz="1800" baseline="-25000">
                <a:solidFill>
                  <a:srgbClr val="FF3300"/>
                </a:solidFill>
              </a:rPr>
              <a:t>2</a:t>
            </a:r>
            <a:r>
              <a:rPr kumimoji="1" lang="zh-CN" altLang="en-US" sz="1800">
                <a:solidFill>
                  <a:srgbClr val="FF3300"/>
                </a:solidFill>
              </a:rPr>
              <a:t>实验 </a:t>
            </a:r>
            <a:r>
              <a:rPr kumimoji="1" lang="en-US" altLang="zh-CN" sz="1800">
                <a:solidFill>
                  <a:srgbClr val="FF3300"/>
                </a:solidFill>
              </a:rPr>
              <a:t>1869</a:t>
            </a:r>
            <a:r>
              <a:rPr kumimoji="1" lang="zh-CN" altLang="en-US" sz="1800">
                <a:solidFill>
                  <a:srgbClr val="FF3300"/>
                </a:solidFill>
              </a:rPr>
              <a:t>年</a:t>
            </a:r>
            <a:r>
              <a:rPr kumimoji="1" lang="zh-CN" altLang="en-US" sz="1800"/>
              <a:t>     </a:t>
            </a:r>
            <a:r>
              <a:rPr kumimoji="1" lang="en-US" altLang="zh-CN" sz="1800" i="1"/>
              <a:t>p-v</a:t>
            </a:r>
            <a:r>
              <a:rPr kumimoji="1" lang="zh-CN" altLang="en-US" sz="1800"/>
              <a:t>图</a:t>
            </a:r>
            <a:endParaRPr kumimoji="1" lang="en-US" altLang="zh-CN" sz="1800"/>
          </a:p>
        </p:txBody>
      </p:sp>
      <p:sp>
        <p:nvSpPr>
          <p:cNvPr id="136214" name="Rectangle 22">
            <a:extLst>
              <a:ext uri="{FF2B5EF4-FFF2-40B4-BE49-F238E27FC236}">
                <a16:creationId xmlns:a16="http://schemas.microsoft.com/office/drawing/2014/main" id="{C4359D8F-DA32-30C1-EF1B-86B6B9C8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13" y="4743450"/>
            <a:ext cx="459898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5113" indent="-265113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kumimoji="1" lang="en-US" altLang="zh-CN" sz="1800" i="1"/>
              <a:t>  t</a:t>
            </a:r>
            <a:r>
              <a:rPr kumimoji="1" lang="en-US" altLang="zh-CN" sz="1800"/>
              <a:t> &gt; 31.1 ℃   </a:t>
            </a:r>
            <a:r>
              <a:rPr kumimoji="1" lang="zh-CN" altLang="en-US" sz="1800"/>
              <a:t>只有</a:t>
            </a:r>
            <a:r>
              <a:rPr kumimoji="1" lang="en-US" altLang="zh-CN" sz="1800"/>
              <a:t>1</a:t>
            </a:r>
            <a:r>
              <a:rPr kumimoji="1" lang="zh-CN" altLang="en-US" sz="1800"/>
              <a:t>个实根，类双曲线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kumimoji="1" lang="zh-CN" altLang="en-US" sz="1800" i="1"/>
              <a:t>  </a:t>
            </a:r>
            <a:r>
              <a:rPr kumimoji="1" lang="en-US" altLang="zh-CN" sz="1800" i="1"/>
              <a:t>t</a:t>
            </a:r>
            <a:r>
              <a:rPr kumimoji="1" lang="en-US" altLang="zh-CN" sz="1800"/>
              <a:t> = 31.1 ℃   </a:t>
            </a:r>
            <a:r>
              <a:rPr kumimoji="1" lang="zh-CN" altLang="en-US" sz="1800"/>
              <a:t>出现</a:t>
            </a:r>
            <a:r>
              <a:rPr kumimoji="1" lang="en-US" altLang="zh-CN" sz="1800"/>
              <a:t>3</a:t>
            </a:r>
            <a:r>
              <a:rPr kumimoji="1" lang="zh-CN" altLang="en-US" sz="1800"/>
              <a:t>个相等实根，拐点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kumimoji="1" lang="zh-CN" altLang="en-US" sz="1800"/>
              <a:t>  </a:t>
            </a:r>
            <a:r>
              <a:rPr kumimoji="1" lang="en-US" altLang="zh-CN" sz="1800" i="1"/>
              <a:t>t </a:t>
            </a:r>
            <a:r>
              <a:rPr kumimoji="1" lang="en-US" altLang="zh-CN" sz="1800"/>
              <a:t>&lt; 31.1 ℃   </a:t>
            </a:r>
            <a:r>
              <a:rPr kumimoji="1" lang="zh-CN" altLang="en-US" sz="1800"/>
              <a:t>出现</a:t>
            </a:r>
            <a:r>
              <a:rPr kumimoji="1" lang="en-US" altLang="zh-CN" sz="1800"/>
              <a:t>3</a:t>
            </a:r>
            <a:r>
              <a:rPr kumimoji="1" lang="zh-CN" altLang="en-US" sz="1800"/>
              <a:t>个不等实根</a:t>
            </a:r>
            <a:endParaRPr kumimoji="1" lang="en-US" altLang="zh-CN" sz="1800"/>
          </a:p>
        </p:txBody>
      </p:sp>
      <p:graphicFrame>
        <p:nvGraphicFramePr>
          <p:cNvPr id="6150" name="Object 25">
            <a:extLst>
              <a:ext uri="{FF2B5EF4-FFF2-40B4-BE49-F238E27FC236}">
                <a16:creationId xmlns:a16="http://schemas.microsoft.com/office/drawing/2014/main" id="{B55A9426-EBCC-60A8-45D8-2221506E0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1038" y="1038225"/>
          <a:ext cx="17414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5920" imgH="431640" progId="Equation.DSMT4">
                  <p:embed/>
                </p:oleObj>
              </mc:Choice>
              <mc:Fallback>
                <p:oleObj name="Equation" r:id="rId10" imgW="1015920" imgH="431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1038225"/>
                        <a:ext cx="1741487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>
            <a:extLst>
              <a:ext uri="{FF2B5EF4-FFF2-40B4-BE49-F238E27FC236}">
                <a16:creationId xmlns:a16="http://schemas.microsoft.com/office/drawing/2014/main" id="{57B5E83B-6B63-1EBE-2617-3EB870215428}"/>
              </a:ext>
            </a:extLst>
          </p:cNvPr>
          <p:cNvGrpSpPr>
            <a:grpSpLocks/>
          </p:cNvGrpSpPr>
          <p:nvPr/>
        </p:nvGrpSpPr>
        <p:grpSpPr bwMode="auto">
          <a:xfrm>
            <a:off x="4283075" y="3714750"/>
            <a:ext cx="3586163" cy="906463"/>
            <a:chOff x="2698" y="2340"/>
            <a:chExt cx="2259" cy="571"/>
          </a:xfrm>
        </p:grpSpPr>
        <p:sp>
          <p:nvSpPr>
            <p:cNvPr id="6162" name="Rectangle 28">
              <a:extLst>
                <a:ext uri="{FF2B5EF4-FFF2-40B4-BE49-F238E27FC236}">
                  <a16:creationId xmlns:a16="http://schemas.microsoft.com/office/drawing/2014/main" id="{F01ECC16-9449-BEB9-9C66-0BF1364A4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2340"/>
              <a:ext cx="2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solidFill>
                    <a:srgbClr val="FF3300"/>
                  </a:solidFill>
                </a:rPr>
                <a:t>van der Waals</a:t>
              </a:r>
              <a:r>
                <a:rPr kumimoji="1" lang="zh-CN" altLang="en-US" sz="1800">
                  <a:solidFill>
                    <a:srgbClr val="FF3300"/>
                  </a:solidFill>
                </a:rPr>
                <a:t>等温线    求</a:t>
              </a:r>
              <a:r>
                <a:rPr kumimoji="1" lang="en-US" altLang="zh-CN" sz="1800" i="1">
                  <a:solidFill>
                    <a:srgbClr val="FF3300"/>
                  </a:solidFill>
                </a:rPr>
                <a:t>v</a:t>
              </a:r>
              <a:endParaRPr kumimoji="1" lang="en-US" altLang="zh-CN" sz="1800" i="1"/>
            </a:p>
          </p:txBody>
        </p:sp>
        <p:graphicFrame>
          <p:nvGraphicFramePr>
            <p:cNvPr id="6151" name="Object 29">
              <a:extLst>
                <a:ext uri="{FF2B5EF4-FFF2-40B4-BE49-F238E27FC236}">
                  <a16:creationId xmlns:a16="http://schemas.microsoft.com/office/drawing/2014/main" id="{33FE5899-A526-B463-2BA2-F72E8C5B4E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7" y="2666"/>
            <a:ext cx="207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17360" imgH="228600" progId="Equation.DSMT4">
                    <p:embed/>
                  </p:oleObj>
                </mc:Choice>
                <mc:Fallback>
                  <p:oleObj name="Equation" r:id="rId12" imgW="1917360" imgH="2286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7" y="2666"/>
                          <a:ext cx="2070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6223" name="Rectangle 31">
            <a:extLst>
              <a:ext uri="{FF2B5EF4-FFF2-40B4-BE49-F238E27FC236}">
                <a16:creationId xmlns:a16="http://schemas.microsoft.com/office/drawing/2014/main" id="{73684142-9AC2-D028-8D6D-56B7A5F5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5907088"/>
            <a:ext cx="7515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800"/>
              <a:t>在单相区：</a:t>
            </a:r>
            <a:r>
              <a:rPr kumimoji="1" lang="en-US" altLang="zh-CN" sz="1800"/>
              <a:t>van der Waals EOS</a:t>
            </a:r>
            <a:r>
              <a:rPr kumimoji="1" lang="zh-CN" altLang="en-US" sz="1800"/>
              <a:t>较好反映物质性质变化趋势。</a:t>
            </a:r>
          </a:p>
          <a:p>
            <a:pPr eaLnBrk="1" hangingPunct="1"/>
            <a:r>
              <a:rPr kumimoji="1" lang="zh-CN" altLang="en-US" sz="1800"/>
              <a:t>在两相区：与事实不符，但是</a:t>
            </a:r>
            <a:r>
              <a:rPr kumimoji="1" lang="zh-CN" altLang="en-US" sz="1800">
                <a:solidFill>
                  <a:srgbClr val="FF3300"/>
                </a:solidFill>
              </a:rPr>
              <a:t>描述出了饱和状态</a:t>
            </a:r>
            <a:r>
              <a:rPr kumimoji="1" lang="zh-CN" altLang="en-US" sz="1800"/>
              <a:t>。</a:t>
            </a:r>
            <a:endParaRPr kumimoji="1" lang="zh-CN" altLang="en-US" sz="18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9" grpId="0"/>
      <p:bldP spid="136212" grpId="0"/>
      <p:bldP spid="136213" grpId="0"/>
      <p:bldP spid="136214" grpId="0"/>
      <p:bldP spid="136223" grpId="0"/>
    </p:bldLst>
  </p:timing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5502</TotalTime>
  <Words>877</Words>
  <Application>Microsoft Office PowerPoint</Application>
  <PresentationFormat>全屏显示(4:3)</PresentationFormat>
  <Paragraphs>86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Times New Roman</vt:lpstr>
      <vt:lpstr>黑体</vt:lpstr>
      <vt:lpstr>Arial</vt:lpstr>
      <vt:lpstr>Wingdings</vt:lpstr>
      <vt:lpstr>宋体</vt:lpstr>
      <vt:lpstr>方正舒体</vt:lpstr>
      <vt:lpstr>Blackoak Std</vt:lpstr>
      <vt:lpstr>华文琥珀</vt:lpstr>
      <vt:lpstr>Clarendon Extended</vt:lpstr>
      <vt:lpstr>Verdana</vt:lpstr>
      <vt:lpstr>tempelate</vt:lpstr>
      <vt:lpstr>MathType 7.0 Equation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实际气体性质及热力学一般关系式</dc:title>
  <dc:creator>何茂刚、张颖</dc:creator>
  <cp:lastModifiedBy>崇浩 唐</cp:lastModifiedBy>
  <cp:revision>655</cp:revision>
  <cp:lastPrinted>1601-01-01T00:00:00Z</cp:lastPrinted>
  <dcterms:created xsi:type="dcterms:W3CDTF">2011-05-02T08:11:20Z</dcterms:created>
  <dcterms:modified xsi:type="dcterms:W3CDTF">2025-08-21T09:36:35Z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