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8"/>
  </p:notesMasterIdLst>
  <p:handoutMasterIdLst>
    <p:handoutMasterId r:id="rId9"/>
  </p:handoutMasterIdLst>
  <p:sldIdLst>
    <p:sldId id="293" r:id="rId2"/>
    <p:sldId id="303" r:id="rId3"/>
    <p:sldId id="294" r:id="rId4"/>
    <p:sldId id="295" r:id="rId5"/>
    <p:sldId id="296" r:id="rId6"/>
    <p:sldId id="298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A3C2FF"/>
    <a:srgbClr val="FF6600"/>
    <a:srgbClr val="0000FF"/>
    <a:srgbClr val="FF33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757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F9AFB8E1-8E19-05FA-F43C-EFF372A1CB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68E53783-44F4-8DEB-B224-87D37224DE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5755648F-0124-EA93-B8BE-0C4C33FA263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C8281947-649F-5695-5C7B-AA10C96C51C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0FB39CD6-FF22-444A-85B0-7F735511632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9FC7E71-8312-9C82-9EEF-57B29DACC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C2AE3F9-6F8C-8AD2-7685-2286DF4CDCE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065ACBC-414B-FA1C-B7A4-776B6E1DAC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4FCD42C-7A0E-BF89-F1E7-351BFB02C63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2D30BFE-DA0C-C969-C1C2-BC5F095ACE6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FA78B0A1-D78E-A8B4-7FD4-9A119FBF65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F4F97B26-0A0C-49D2-8001-C4B4D7A8F0D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0F9B67C-6889-0418-1287-9EC2529BEA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92C707-32AA-4D3F-BFD7-C5CD30DDC1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597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C1F4A4-61DB-FEF8-2890-78802CD898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8CFBC2-B398-4776-8FF7-ED156EA17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1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CDACF33B-1324-A99B-BABC-A04EE66291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3A57CE-D78C-4065-9B8A-0B38024CF4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8002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881154E-01C1-CF99-B5BA-9497C178D76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8F9ED0-D2C2-46C6-BD1D-E6B03853E9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79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5DDF58B-7F87-F2F7-2B96-BA239CFE48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F59DCD-373B-4EA5-9DFE-EFB7C819643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24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62FE415-B3B8-1E5D-29F0-39827C4453F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E7319C-1070-4BB2-B1C2-F6774E4C0B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03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D2715BB2-2E5C-548C-8957-D3A2708B3D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717775-DE17-47AC-9EF5-A30B675519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21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B57814C-2E42-BB8F-58C0-C6C6344FF7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9F3DCD-A34F-4060-AED8-C534FBA753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82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DA526F5-881D-991A-5DAF-A997ABB9A8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8C7181-A33A-4BFA-A2DC-22B6FC8FA6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4599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40D3513-0EB9-5605-A06B-850B641D71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14690-8D89-4586-BDA7-94B0AF6F143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04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0177A0C-6992-1441-6B32-D2B90267B9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EFB58D-323E-47B8-B811-77D15311F9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647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92C7C89F-8CD9-A94D-9284-E4C25D69BE4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16046A-EC32-87CA-329C-D2A8754756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5481D66-A99A-1D98-58C9-F93B51457E8E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7C1B8CB6-F98E-F79A-8F19-C5753FC31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B9CC5E2E-C603-BD18-1C87-E2D6A5A86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A8F32FF7-D47F-7C89-7078-7315AFCFF81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363720E2-B112-4F89-BFB7-28B02287486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176" name="Picture 25" descr="红色">
            <a:extLst>
              <a:ext uri="{FF2B5EF4-FFF2-40B4-BE49-F238E27FC236}">
                <a16:creationId xmlns:a16="http://schemas.microsoft.com/office/drawing/2014/main" id="{AA713F4B-6DA7-AD9D-1760-66E41831C0E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037F70B4-4460-E233-C471-4FB858DE7FA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7178" name="Group 36">
            <a:extLst>
              <a:ext uri="{FF2B5EF4-FFF2-40B4-BE49-F238E27FC236}">
                <a16:creationId xmlns:a16="http://schemas.microsoft.com/office/drawing/2014/main" id="{DE335C58-4D83-D646-FA2C-1548CFEFA3C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7179" name="WordArt 33">
              <a:extLst>
                <a:ext uri="{FF2B5EF4-FFF2-40B4-BE49-F238E27FC236}">
                  <a16:creationId xmlns:a16="http://schemas.microsoft.com/office/drawing/2014/main" id="{44965BEE-BF29-6D32-FDE6-A92E91D31683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78E31DE3-444A-90CC-145F-A604DD90715E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2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633BA87-8518-2501-0A05-E8C039D98F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343522E-E204-470A-AFEC-17DF1C618162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A8B559F9-D655-8E61-6C16-970DE4186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热力学一般关系式</a:t>
            </a:r>
          </a:p>
        </p:txBody>
      </p:sp>
      <p:sp>
        <p:nvSpPr>
          <p:cNvPr id="142344" name="Rectangle 8">
            <a:extLst>
              <a:ext uri="{FF2B5EF4-FFF2-40B4-BE49-F238E27FC236}">
                <a16:creationId xmlns:a16="http://schemas.microsoft.com/office/drawing/2014/main" id="{34747FC0-81C6-333E-21AD-CE48223A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13" y="2627313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1. </a:t>
            </a:r>
            <a:r>
              <a:rPr kumimoji="1" lang="zh-CN" altLang="en-US" sz="2000">
                <a:solidFill>
                  <a:srgbClr val="FF3300"/>
                </a:solidFill>
              </a:rPr>
              <a:t>数学基础</a:t>
            </a:r>
          </a:p>
        </p:txBody>
      </p:sp>
      <p:graphicFrame>
        <p:nvGraphicFramePr>
          <p:cNvPr id="142346" name="Object 10">
            <a:extLst>
              <a:ext uri="{FF2B5EF4-FFF2-40B4-BE49-F238E27FC236}">
                <a16:creationId xmlns:a16="http://schemas.microsoft.com/office/drawing/2014/main" id="{05B0448B-1C7B-1284-2CB6-1DB6072BF3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8525" y="3775075"/>
          <a:ext cx="13033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30120" progId="Equation.DSMT4">
                  <p:embed/>
                </p:oleObj>
              </mc:Choice>
              <mc:Fallback>
                <p:oleObj name="Equation" r:id="rId2" imgW="863280" imgH="33012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3775075"/>
                        <a:ext cx="1303338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7" name="Object 11">
            <a:extLst>
              <a:ext uri="{FF2B5EF4-FFF2-40B4-BE49-F238E27FC236}">
                <a16:creationId xmlns:a16="http://schemas.microsoft.com/office/drawing/2014/main" id="{34085AF1-6606-6740-D44F-56295ADD86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5086350"/>
          <a:ext cx="37226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50880" imgH="469800" progId="Equation.DSMT4">
                  <p:embed/>
                </p:oleObj>
              </mc:Choice>
              <mc:Fallback>
                <p:oleObj name="Equation" r:id="rId4" imgW="2450880" imgH="4698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5086350"/>
                        <a:ext cx="3722688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1" name="Rectangle 15">
            <a:extLst>
              <a:ext uri="{FF2B5EF4-FFF2-40B4-BE49-F238E27FC236}">
                <a16:creationId xmlns:a16="http://schemas.microsoft.com/office/drawing/2014/main" id="{D892B526-050A-446B-0F16-DF026021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25" y="1289050"/>
            <a:ext cx="8143875" cy="1006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 sz="2000">
                <a:solidFill>
                  <a:srgbClr val="FF3300"/>
                </a:solidFill>
              </a:rPr>
              <a:t>作用：</a:t>
            </a:r>
            <a:r>
              <a:rPr kumimoji="1" lang="zh-CN" altLang="en-US" sz="2000" b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kumimoji="1" lang="en-US" altLang="zh-CN" sz="2000" b="0"/>
              <a:t>1. </a:t>
            </a:r>
            <a:r>
              <a:rPr kumimoji="1" lang="zh-CN" altLang="en-US" sz="2000" b="0"/>
              <a:t>根据实验数据导出状态方程式。</a:t>
            </a:r>
            <a:endParaRPr kumimoji="1" lang="en-US" altLang="zh-CN" sz="2000" b="0"/>
          </a:p>
          <a:p>
            <a:pPr>
              <a:lnSpc>
                <a:spcPct val="150000"/>
              </a:lnSpc>
              <a:defRPr/>
            </a:pPr>
            <a:r>
              <a:rPr kumimoji="1" lang="en-US" altLang="zh-CN" sz="2000" b="0"/>
              <a:t>             2. </a:t>
            </a:r>
            <a:r>
              <a:rPr kumimoji="1" lang="zh-CN" altLang="en-US" sz="2000" b="0"/>
              <a:t>根据易测量量</a:t>
            </a:r>
            <a:r>
              <a:rPr kumimoji="1" lang="en-US" altLang="zh-CN" sz="2000" b="0"/>
              <a:t>(</a:t>
            </a:r>
            <a:r>
              <a:rPr kumimoji="1" lang="zh-CN" altLang="en-US" sz="2000" b="0"/>
              <a:t>基本状态参数</a:t>
            </a:r>
            <a:r>
              <a:rPr kumimoji="1" lang="en-US" altLang="zh-CN" sz="2000" b="0"/>
              <a:t>)</a:t>
            </a:r>
            <a:r>
              <a:rPr kumimoji="1" lang="zh-CN" altLang="en-US" sz="2000" b="0"/>
              <a:t>导出其他热力学参数。</a:t>
            </a:r>
          </a:p>
        </p:txBody>
      </p:sp>
      <p:sp>
        <p:nvSpPr>
          <p:cNvPr id="142352" name="Rectangle 16">
            <a:extLst>
              <a:ext uri="{FF2B5EF4-FFF2-40B4-BE49-F238E27FC236}">
                <a16:creationId xmlns:a16="http://schemas.microsoft.com/office/drawing/2014/main" id="{A14CB06C-3410-E8B3-B079-194FD4F5D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200" y="3263900"/>
            <a:ext cx="37004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kumimoji="1" lang="en-US" altLang="zh-CN" sz="1800"/>
              <a:t>(1) </a:t>
            </a:r>
            <a:r>
              <a:rPr kumimoji="1" lang="zh-CN" altLang="en-US" sz="1800"/>
              <a:t>数学特征    积分与路径无关</a:t>
            </a:r>
          </a:p>
        </p:txBody>
      </p:sp>
      <p:sp>
        <p:nvSpPr>
          <p:cNvPr id="142353" name="Rectangle 17">
            <a:extLst>
              <a:ext uri="{FF2B5EF4-FFF2-40B4-BE49-F238E27FC236}">
                <a16:creationId xmlns:a16="http://schemas.microsoft.com/office/drawing/2014/main" id="{58C97118-B36C-95B2-322D-3FA11F2E3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4483100"/>
            <a:ext cx="21796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kumimoji="1" lang="en-US" altLang="zh-CN" sz="1800"/>
              <a:t>(2) </a:t>
            </a:r>
            <a:r>
              <a:rPr kumimoji="1" lang="zh-CN" altLang="en-US" sz="1800"/>
              <a:t>全微分条件</a:t>
            </a:r>
          </a:p>
        </p:txBody>
      </p:sp>
      <p:graphicFrame>
        <p:nvGraphicFramePr>
          <p:cNvPr id="142354" name="Object 18">
            <a:extLst>
              <a:ext uri="{FF2B5EF4-FFF2-40B4-BE49-F238E27FC236}">
                <a16:creationId xmlns:a16="http://schemas.microsoft.com/office/drawing/2014/main" id="{A3D92B29-841C-A559-AC8E-656A1866CA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7513" y="4740275"/>
          <a:ext cx="3330575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84120" imgH="939600" progId="Equation.DSMT4">
                  <p:embed/>
                </p:oleObj>
              </mc:Choice>
              <mc:Fallback>
                <p:oleObj name="Equation" r:id="rId6" imgW="2184120" imgH="939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7513" y="4740275"/>
                        <a:ext cx="3330575" cy="1414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2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2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2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42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4" grpId="0"/>
      <p:bldP spid="142351" grpId="0"/>
      <p:bldP spid="142352" grpId="0" build="allAtOnce"/>
      <p:bldP spid="1423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90B18E-637A-B8A4-0679-C916FEC1A1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503666A-8C3C-402B-9082-E5BD0A785861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54F87C69-8F30-BB0A-95BE-65005460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热力学一般关系式</a:t>
            </a: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E4437EA3-5F14-9106-BEE4-1E6F4286E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013" y="1204913"/>
            <a:ext cx="1892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1. </a:t>
            </a:r>
            <a:r>
              <a:rPr kumimoji="1" lang="zh-CN" altLang="en-US" sz="2000">
                <a:solidFill>
                  <a:srgbClr val="FF3300"/>
                </a:solidFill>
              </a:rPr>
              <a:t>数学基础</a:t>
            </a:r>
          </a:p>
        </p:txBody>
      </p:sp>
      <p:graphicFrame>
        <p:nvGraphicFramePr>
          <p:cNvPr id="153607" name="Object 7">
            <a:extLst>
              <a:ext uri="{FF2B5EF4-FFF2-40B4-BE49-F238E27FC236}">
                <a16:creationId xmlns:a16="http://schemas.microsoft.com/office/drawing/2014/main" id="{125D4DC2-5F0D-8CEE-59FC-74EE4CF3C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7488" y="2193925"/>
          <a:ext cx="691673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84600" imgH="469800" progId="Equation.DSMT4">
                  <p:embed/>
                </p:oleObj>
              </mc:Choice>
              <mc:Fallback>
                <p:oleObj name="Equation" r:id="rId2" imgW="4584600" imgH="469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2193925"/>
                        <a:ext cx="6916737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8" name="Object 8">
            <a:extLst>
              <a:ext uri="{FF2B5EF4-FFF2-40B4-BE49-F238E27FC236}">
                <a16:creationId xmlns:a16="http://schemas.microsoft.com/office/drawing/2014/main" id="{6E8BB0AD-EE54-C9B0-7539-2D30289855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5725" y="3692525"/>
          <a:ext cx="22193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73120" imgH="469800" progId="Equation.DSMT4">
                  <p:embed/>
                </p:oleObj>
              </mc:Choice>
              <mc:Fallback>
                <p:oleObj name="Equation" r:id="rId4" imgW="1473120" imgH="469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5725" y="3692525"/>
                        <a:ext cx="2219325" cy="704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09" name="Object 9">
            <a:extLst>
              <a:ext uri="{FF2B5EF4-FFF2-40B4-BE49-F238E27FC236}">
                <a16:creationId xmlns:a16="http://schemas.microsoft.com/office/drawing/2014/main" id="{E7C3F087-541C-527E-7181-56BD050CE68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2713" y="5024438"/>
          <a:ext cx="14859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660240" progId="Equation.DSMT4">
                  <p:embed/>
                </p:oleObj>
              </mc:Choice>
              <mc:Fallback>
                <p:oleObj name="Equation" r:id="rId6" imgW="990360" imgH="660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5024438"/>
                        <a:ext cx="1485900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12" name="Rectangle 12">
            <a:extLst>
              <a:ext uri="{FF2B5EF4-FFF2-40B4-BE49-F238E27FC236}">
                <a16:creationId xmlns:a16="http://schemas.microsoft.com/office/drawing/2014/main" id="{51771D16-9DE4-455A-E440-1BD2FF3E2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2933700"/>
            <a:ext cx="524192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kumimoji="1" lang="en-US" altLang="zh-CN" sz="1800"/>
              <a:t>(4) </a:t>
            </a:r>
            <a:r>
              <a:rPr kumimoji="1" lang="zh-CN" altLang="en-US" sz="1800"/>
              <a:t>链式关系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kumimoji="1" lang="zh-CN" altLang="en-US" sz="1800"/>
              <a:t>      设四个状态参数</a:t>
            </a:r>
            <a:r>
              <a:rPr kumimoji="1" lang="en-US" altLang="zh-CN" sz="1800" i="1"/>
              <a:t>x</a:t>
            </a:r>
            <a:r>
              <a:rPr kumimoji="1" lang="zh-CN" altLang="en-US" sz="1800"/>
              <a:t>，</a:t>
            </a:r>
            <a:r>
              <a:rPr kumimoji="1" lang="en-US" altLang="zh-CN" sz="1800" i="1"/>
              <a:t>y</a:t>
            </a:r>
            <a:r>
              <a:rPr kumimoji="1" lang="zh-CN" altLang="en-US" sz="1800"/>
              <a:t>，</a:t>
            </a:r>
            <a:r>
              <a:rPr kumimoji="1" lang="en-US" altLang="zh-CN" sz="1800" i="1"/>
              <a:t>z</a:t>
            </a:r>
            <a:r>
              <a:rPr kumimoji="1" lang="zh-CN" altLang="en-US" sz="1800"/>
              <a:t>，</a:t>
            </a:r>
            <a:r>
              <a:rPr kumimoji="1" lang="en-US" altLang="zh-CN" sz="1800" i="1"/>
              <a:t>w</a:t>
            </a:r>
            <a:r>
              <a:rPr kumimoji="1" lang="zh-CN" altLang="en-US" sz="1800"/>
              <a:t>中有两个是独立的  </a:t>
            </a:r>
          </a:p>
        </p:txBody>
      </p:sp>
      <p:sp>
        <p:nvSpPr>
          <p:cNvPr id="153613" name="Rectangle 13">
            <a:extLst>
              <a:ext uri="{FF2B5EF4-FFF2-40B4-BE49-F238E27FC236}">
                <a16:creationId xmlns:a16="http://schemas.microsoft.com/office/drawing/2014/main" id="{E2C19C40-D22D-CC28-4ABC-CFA8A0F58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1727200"/>
            <a:ext cx="174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kumimoji="1" lang="en-US" altLang="zh-CN" sz="1800"/>
              <a:t>(3) </a:t>
            </a:r>
            <a:r>
              <a:rPr kumimoji="1" lang="zh-CN" altLang="en-US" sz="1800"/>
              <a:t>循环关系</a:t>
            </a:r>
          </a:p>
        </p:txBody>
      </p:sp>
      <p:sp>
        <p:nvSpPr>
          <p:cNvPr id="153614" name="Rectangle 14">
            <a:extLst>
              <a:ext uri="{FF2B5EF4-FFF2-40B4-BE49-F238E27FC236}">
                <a16:creationId xmlns:a16="http://schemas.microsoft.com/office/drawing/2014/main" id="{34005B5B-B223-1FDF-9FD1-075FB94A3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45466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kumimoji="1" lang="en-US" altLang="zh-CN" sz="1800"/>
              <a:t>(5) </a:t>
            </a:r>
            <a:r>
              <a:rPr kumimoji="1" lang="zh-CN" altLang="en-US" sz="1800"/>
              <a:t>倒数关系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3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3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53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53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53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53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53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536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153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93000610-4061-0F8B-9EB1-998466D101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828025B-DE3A-4ED9-900C-C33709B9BF23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DA47AF32-0B2B-1637-E466-13A5E674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热力学一般关系式</a:t>
            </a:r>
          </a:p>
        </p:txBody>
      </p:sp>
      <p:sp>
        <p:nvSpPr>
          <p:cNvPr id="143373" name="Rectangle 13">
            <a:extLst>
              <a:ext uri="{FF2B5EF4-FFF2-40B4-BE49-F238E27FC236}">
                <a16:creationId xmlns:a16="http://schemas.microsoft.com/office/drawing/2014/main" id="{FFF437CE-1A83-E87F-8EE6-801C91A42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1627188"/>
            <a:ext cx="3530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57200" indent="-4572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Clr>
                <a:srgbClr val="FF6600"/>
              </a:buClr>
            </a:pPr>
            <a:r>
              <a:rPr kumimoji="1" lang="zh-CN" altLang="en-US" sz="1800">
                <a:latin typeface="Arial" panose="020B0604020202020204" pitchFamily="34" charset="0"/>
              </a:rPr>
              <a:t>根据热力学第一、第二定律： </a:t>
            </a:r>
          </a:p>
        </p:txBody>
      </p:sp>
      <p:sp>
        <p:nvSpPr>
          <p:cNvPr id="143374" name="Rectangle 14">
            <a:extLst>
              <a:ext uri="{FF2B5EF4-FFF2-40B4-BE49-F238E27FC236}">
                <a16:creationId xmlns:a16="http://schemas.microsoft.com/office/drawing/2014/main" id="{5624FD63-109F-E98C-8551-718C806D0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4738"/>
            <a:ext cx="9145588" cy="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3375" name="Object 15">
            <a:extLst>
              <a:ext uri="{FF2B5EF4-FFF2-40B4-BE49-F238E27FC236}">
                <a16:creationId xmlns:a16="http://schemas.microsoft.com/office/drawing/2014/main" id="{C6192384-5B55-4A32-C963-920B5EEDA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2117725"/>
          <a:ext cx="7129462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03360" imgH="1143000" progId="Equation.DSMT4">
                  <p:embed/>
                </p:oleObj>
              </mc:Choice>
              <mc:Fallback>
                <p:oleObj name="Equation" r:id="rId2" imgW="4203360" imgH="11430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117725"/>
                        <a:ext cx="7129462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76" name="Rectangle 16">
            <a:extLst>
              <a:ext uri="{FF2B5EF4-FFF2-40B4-BE49-F238E27FC236}">
                <a16:creationId xmlns:a16="http://schemas.microsoft.com/office/drawing/2014/main" id="{ED78742A-8BA8-75BB-2AC7-8309DA043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4738"/>
            <a:ext cx="9145588" cy="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379" name="Rectangle 11">
            <a:extLst>
              <a:ext uri="{FF2B5EF4-FFF2-40B4-BE49-F238E27FC236}">
                <a16:creationId xmlns:a16="http://schemas.microsoft.com/office/drawing/2014/main" id="{3C90ED18-381B-4B4D-3CA8-A8820ACD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038" y="4962525"/>
            <a:ext cx="8293100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marL="358775" indent="-3587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en-GB" altLang="zh-CN" sz="1800" i="1">
                <a:solidFill>
                  <a:srgbClr val="FF3300"/>
                </a:solidFill>
              </a:rPr>
              <a:t>f</a:t>
            </a:r>
            <a:r>
              <a:rPr kumimoji="1" lang="zh-CN" altLang="en-GB" sz="1800">
                <a:solidFill>
                  <a:srgbClr val="FF3300"/>
                </a:solidFill>
              </a:rPr>
              <a:t>：自由能、</a:t>
            </a:r>
            <a:r>
              <a:rPr kumimoji="1" lang="zh-CN" altLang="en-US" sz="1800">
                <a:solidFill>
                  <a:srgbClr val="FF3300"/>
                </a:solidFill>
              </a:rPr>
              <a:t>亥姆霍兹能。</a:t>
            </a:r>
            <a:r>
              <a:rPr kumimoji="1" lang="zh-CN" altLang="en-GB" sz="1800"/>
              <a:t> </a:t>
            </a:r>
            <a:r>
              <a:rPr kumimoji="1" lang="en-GB" altLang="zh-CN" sz="1800" i="1"/>
              <a:t>f </a:t>
            </a:r>
            <a:r>
              <a:rPr kumimoji="1" lang="zh-CN" altLang="en-GB" sz="1800"/>
              <a:t>的变化＝可逆等温过程的膨胀功，或者说，</a:t>
            </a:r>
            <a:r>
              <a:rPr kumimoji="1" lang="en-GB" altLang="zh-CN" sz="1800" i="1"/>
              <a:t>f </a:t>
            </a:r>
            <a:r>
              <a:rPr kumimoji="1" lang="zh-CN" altLang="en-GB" sz="1800"/>
              <a:t>是 可逆等温条件下内能中能转变为功的那部分。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  <a:buFont typeface="Wingdings" panose="05000000000000000000" pitchFamily="2" charset="2"/>
              <a:buChar char="r"/>
            </a:pPr>
            <a:r>
              <a:rPr kumimoji="1" lang="en-GB" altLang="zh-CN" sz="1800" i="1">
                <a:solidFill>
                  <a:srgbClr val="FF3300"/>
                </a:solidFill>
              </a:rPr>
              <a:t>g</a:t>
            </a:r>
            <a:r>
              <a:rPr kumimoji="1" lang="zh-CN" altLang="en-GB" sz="1800">
                <a:solidFill>
                  <a:srgbClr val="FF3300"/>
                </a:solidFill>
              </a:rPr>
              <a:t>：自由焓、吉布斯焓</a:t>
            </a:r>
            <a:r>
              <a:rPr kumimoji="1" lang="zh-CN" altLang="en-US" sz="1800">
                <a:solidFill>
                  <a:srgbClr val="FF3300"/>
                </a:solidFill>
              </a:rPr>
              <a:t>。</a:t>
            </a:r>
            <a:r>
              <a:rPr kumimoji="1" lang="zh-CN" altLang="en-GB" sz="1800"/>
              <a:t> </a:t>
            </a:r>
            <a:r>
              <a:rPr kumimoji="1" lang="en-GB" altLang="zh-CN" sz="1800" i="1"/>
              <a:t>g</a:t>
            </a:r>
            <a:r>
              <a:rPr kumimoji="1" lang="en-GB" altLang="zh-CN" sz="1800"/>
              <a:t> </a:t>
            </a:r>
            <a:r>
              <a:rPr kumimoji="1" lang="zh-CN" altLang="en-GB" sz="1800"/>
              <a:t>的变化＝可逆等温过程技术功，或者说，</a:t>
            </a:r>
            <a:r>
              <a:rPr kumimoji="1" lang="en-GB" altLang="zh-CN" sz="1800" i="1"/>
              <a:t>g</a:t>
            </a:r>
            <a:r>
              <a:rPr kumimoji="1" lang="en-GB" altLang="zh-CN" sz="1800"/>
              <a:t> </a:t>
            </a:r>
            <a:r>
              <a:rPr kumimoji="1" lang="zh-CN" altLang="en-GB" sz="1800"/>
              <a:t>是可逆等温条件下焓中能转变为功的那部分。</a:t>
            </a:r>
            <a:endParaRPr kumimoji="1" lang="zh-CN" altLang="en-US" sz="1800"/>
          </a:p>
        </p:txBody>
      </p:sp>
      <p:sp>
        <p:nvSpPr>
          <p:cNvPr id="3081" name="Rectangle 23">
            <a:extLst>
              <a:ext uri="{FF2B5EF4-FFF2-40B4-BE49-F238E27FC236}">
                <a16:creationId xmlns:a16="http://schemas.microsoft.com/office/drawing/2014/main" id="{8D7E93D2-C54D-94EE-AB4C-76E5D2EDE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1147763"/>
            <a:ext cx="2800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2. </a:t>
            </a:r>
            <a:r>
              <a:rPr kumimoji="1" lang="zh-CN" altLang="en-US" sz="2000">
                <a:solidFill>
                  <a:srgbClr val="FF3300"/>
                </a:solidFill>
              </a:rPr>
              <a:t>热力学普遍关系式</a:t>
            </a:r>
          </a:p>
        </p:txBody>
      </p:sp>
      <p:grpSp>
        <p:nvGrpSpPr>
          <p:cNvPr id="2" name="Group 26">
            <a:extLst>
              <a:ext uri="{FF2B5EF4-FFF2-40B4-BE49-F238E27FC236}">
                <a16:creationId xmlns:a16="http://schemas.microsoft.com/office/drawing/2014/main" id="{E028FA3E-A794-07BA-DAA6-1A8B197E6A8E}"/>
              </a:ext>
            </a:extLst>
          </p:cNvPr>
          <p:cNvGrpSpPr>
            <a:grpSpLocks/>
          </p:cNvGrpSpPr>
          <p:nvPr/>
        </p:nvGrpSpPr>
        <p:grpSpPr bwMode="auto">
          <a:xfrm>
            <a:off x="3149600" y="2095500"/>
            <a:ext cx="5080000" cy="2628900"/>
            <a:chOff x="1984" y="1320"/>
            <a:chExt cx="3200" cy="1656"/>
          </a:xfrm>
        </p:grpSpPr>
        <p:sp>
          <p:nvSpPr>
            <p:cNvPr id="143384" name="Rectangle 24">
              <a:extLst>
                <a:ext uri="{FF2B5EF4-FFF2-40B4-BE49-F238E27FC236}">
                  <a16:creationId xmlns:a16="http://schemas.microsoft.com/office/drawing/2014/main" id="{FB11D14A-2940-D82F-F0C1-80AE52E5D5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20"/>
              <a:ext cx="1248" cy="1320"/>
            </a:xfrm>
            <a:prstGeom prst="rect">
              <a:avLst/>
            </a:prstGeom>
            <a:noFill/>
            <a:ln w="38100" cmpd="dbl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84" name="AutoShape 25">
              <a:extLst>
                <a:ext uri="{FF2B5EF4-FFF2-40B4-BE49-F238E27FC236}">
                  <a16:creationId xmlns:a16="http://schemas.microsoft.com/office/drawing/2014/main" id="{23C627F9-0093-C12C-80A3-17B63C43C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4" y="2736"/>
              <a:ext cx="1440" cy="240"/>
            </a:xfrm>
            <a:prstGeom prst="wedgeRoundRectCallout">
              <a:avLst>
                <a:gd name="adj1" fmla="val 84514"/>
                <a:gd name="adj2" fmla="val -92083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FF3300"/>
                  </a:solidFill>
                </a:rPr>
                <a:t>热力学普遍关系式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4" dur="80"/>
                                        <p:tgtEl>
                                          <p:spTgt spid="14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5" dur="80"/>
                                        <p:tgtEl>
                                          <p:spTgt spid="14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80"/>
                                        <p:tgtEl>
                                          <p:spTgt spid="143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4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4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43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9">
            <a:extLst>
              <a:ext uri="{FF2B5EF4-FFF2-40B4-BE49-F238E27FC236}">
                <a16:creationId xmlns:a16="http://schemas.microsoft.com/office/drawing/2014/main" id="{CD8A1F70-AB7D-BABA-C78C-47C9B44E00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F8B9EF73-BBF4-40FE-BFDA-C1C96C94F9AF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0725267B-6619-CF5C-7204-1EED67F01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热力学一般关系式</a:t>
            </a:r>
          </a:p>
        </p:txBody>
      </p:sp>
      <p:sp>
        <p:nvSpPr>
          <p:cNvPr id="4105" name="Rectangle 13">
            <a:extLst>
              <a:ext uri="{FF2B5EF4-FFF2-40B4-BE49-F238E27FC236}">
                <a16:creationId xmlns:a16="http://schemas.microsoft.com/office/drawing/2014/main" id="{3F5F8547-8559-2C7A-EA75-9FF3A044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1854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14313" algn="l"/>
                <a:tab pos="266700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FF3300"/>
                </a:solidFill>
              </a:rPr>
              <a:t>3. </a:t>
            </a:r>
            <a:r>
              <a:rPr kumimoji="1" lang="zh-CN" altLang="en-US" sz="2000">
                <a:solidFill>
                  <a:srgbClr val="FF3300"/>
                </a:solidFill>
              </a:rPr>
              <a:t>特征函数</a:t>
            </a:r>
          </a:p>
        </p:txBody>
      </p:sp>
      <p:graphicFrame>
        <p:nvGraphicFramePr>
          <p:cNvPr id="144399" name="Object 15">
            <a:extLst>
              <a:ext uri="{FF2B5EF4-FFF2-40B4-BE49-F238E27FC236}">
                <a16:creationId xmlns:a16="http://schemas.microsoft.com/office/drawing/2014/main" id="{5FCBCFC3-4AE6-E80D-D105-899139C819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4525" y="2449513"/>
          <a:ext cx="1792288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888840" progId="Equation.DSMT4">
                  <p:embed/>
                </p:oleObj>
              </mc:Choice>
              <mc:Fallback>
                <p:oleObj name="Equation" r:id="rId2" imgW="1054080" imgH="8888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2449513"/>
                        <a:ext cx="1792288" cy="1511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0" name="Rectangle 16">
            <a:extLst>
              <a:ext uri="{FF2B5EF4-FFF2-40B4-BE49-F238E27FC236}">
                <a16:creationId xmlns:a16="http://schemas.microsoft.com/office/drawing/2014/main" id="{5EEBD97E-6E6C-48B9-A837-4A1008587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501775"/>
            <a:ext cx="7550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在独立状态参数选定之后，能够导出其他热力学函数的</a:t>
            </a:r>
            <a:r>
              <a:rPr kumimoji="1"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热力学函数</a:t>
            </a:r>
            <a:r>
              <a:rPr kumimoji="1" lang="zh-CN" altLang="en-US" sz="1800">
                <a:latin typeface="Arial" panose="020B0604020202020204" pitchFamily="34" charset="0"/>
              </a:rPr>
              <a:t>。</a:t>
            </a:r>
            <a:endParaRPr kumimoji="1" lang="zh-CN" altLang="en-US" sz="1800" b="0">
              <a:solidFill>
                <a:srgbClr val="0000FF"/>
              </a:solidFill>
              <a:latin typeface="Clarendon Extended" pitchFamily="18" charset="0"/>
            </a:endParaRPr>
          </a:p>
        </p:txBody>
      </p:sp>
      <p:graphicFrame>
        <p:nvGraphicFramePr>
          <p:cNvPr id="144402" name="Object 18">
            <a:extLst>
              <a:ext uri="{FF2B5EF4-FFF2-40B4-BE49-F238E27FC236}">
                <a16:creationId xmlns:a16="http://schemas.microsoft.com/office/drawing/2014/main" id="{E0C94930-DC65-90BC-6F2F-E24C4660E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27363" y="4467225"/>
          <a:ext cx="230346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63560" imgH="660240" progId="Equation.DSMT4">
                  <p:embed/>
                </p:oleObj>
              </mc:Choice>
              <mc:Fallback>
                <p:oleObj name="Equation" r:id="rId4" imgW="1663560" imgH="660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4467225"/>
                        <a:ext cx="230346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3" name="Object 19">
            <a:extLst>
              <a:ext uri="{FF2B5EF4-FFF2-40B4-BE49-F238E27FC236}">
                <a16:creationId xmlns:a16="http://schemas.microsoft.com/office/drawing/2014/main" id="{1B8B991D-AECF-50C6-1362-BEFFDB8F22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1038" y="4459288"/>
          <a:ext cx="2343150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7680" imgH="901440" progId="Equation.DSMT4">
                  <p:embed/>
                </p:oleObj>
              </mc:Choice>
              <mc:Fallback>
                <p:oleObj name="Equation" r:id="rId6" imgW="1777680" imgH="9014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1038" y="4459288"/>
                        <a:ext cx="2343150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407" name="Object 23">
            <a:extLst>
              <a:ext uri="{FF2B5EF4-FFF2-40B4-BE49-F238E27FC236}">
                <a16:creationId xmlns:a16="http://schemas.microsoft.com/office/drawing/2014/main" id="{423FDF19-365C-4D93-EF4F-510037B0B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9275" y="2460625"/>
          <a:ext cx="1812925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9720" imgH="1041120" progId="Equation.DSMT4">
                  <p:embed/>
                </p:oleObj>
              </mc:Choice>
              <mc:Fallback>
                <p:oleObj name="Equation" r:id="rId8" imgW="1269720" imgH="104112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2460625"/>
                        <a:ext cx="1812925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8" name="Rectangle 24">
            <a:extLst>
              <a:ext uri="{FF2B5EF4-FFF2-40B4-BE49-F238E27FC236}">
                <a16:creationId xmlns:a16="http://schemas.microsoft.com/office/drawing/2014/main" id="{9F0553BA-D1F7-06B6-278D-6816984C7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1908175"/>
            <a:ext cx="7550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latin typeface="Arial" panose="020B0604020202020204" pitchFamily="34" charset="0"/>
              </a:rPr>
              <a:t>例如：简单可压缩系，由热力学普遍关系式可得：</a:t>
            </a:r>
            <a:endParaRPr kumimoji="1" lang="zh-CN" altLang="en-US" sz="1800" b="0">
              <a:solidFill>
                <a:srgbClr val="0000FF"/>
              </a:solidFill>
              <a:latin typeface="Clarendon Extended" pitchFamily="18" charset="0"/>
            </a:endParaRP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5F8C70B1-60F2-3B0E-031E-710DB0DA3ECF}"/>
              </a:ext>
            </a:extLst>
          </p:cNvPr>
          <p:cNvGrpSpPr>
            <a:grpSpLocks/>
          </p:cNvGrpSpPr>
          <p:nvPr/>
        </p:nvGrpSpPr>
        <p:grpSpPr bwMode="auto">
          <a:xfrm>
            <a:off x="4991100" y="2527300"/>
            <a:ext cx="2998788" cy="1581150"/>
            <a:chOff x="3144" y="1592"/>
            <a:chExt cx="1889" cy="996"/>
          </a:xfrm>
        </p:grpSpPr>
        <p:sp>
          <p:nvSpPr>
            <p:cNvPr id="144410" name="Rectangle 26">
              <a:extLst>
                <a:ext uri="{FF2B5EF4-FFF2-40B4-BE49-F238E27FC236}">
                  <a16:creationId xmlns:a16="http://schemas.microsoft.com/office/drawing/2014/main" id="{5C560CD6-1FF0-73DE-2923-6F029D64B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4" y="1592"/>
              <a:ext cx="840" cy="904"/>
            </a:xfrm>
            <a:prstGeom prst="rect">
              <a:avLst/>
            </a:prstGeom>
            <a:noFill/>
            <a:ln w="38100" cmpd="dbl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15" name="AutoShape 27">
              <a:extLst>
                <a:ext uri="{FF2B5EF4-FFF2-40B4-BE49-F238E27FC236}">
                  <a16:creationId xmlns:a16="http://schemas.microsoft.com/office/drawing/2014/main" id="{D3508BC7-2041-211D-D756-A2FB9471C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" y="2352"/>
              <a:ext cx="801" cy="236"/>
            </a:xfrm>
            <a:prstGeom prst="wedgeRoundRectCallout">
              <a:avLst>
                <a:gd name="adj1" fmla="val -80838"/>
                <a:gd name="adj2" fmla="val -177542"/>
                <a:gd name="adj3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r>
                <a:rPr lang="zh-CN" altLang="en-US" sz="1800">
                  <a:solidFill>
                    <a:srgbClr val="FF3300"/>
                  </a:solidFill>
                </a:rPr>
                <a:t>特征函数</a:t>
              </a:r>
            </a:p>
          </p:txBody>
        </p:sp>
      </p:grpSp>
      <p:grpSp>
        <p:nvGrpSpPr>
          <p:cNvPr id="3" name="Group 32">
            <a:extLst>
              <a:ext uri="{FF2B5EF4-FFF2-40B4-BE49-F238E27FC236}">
                <a16:creationId xmlns:a16="http://schemas.microsoft.com/office/drawing/2014/main" id="{BA397B89-45DE-07EE-0E17-9AA40EF23301}"/>
              </a:ext>
            </a:extLst>
          </p:cNvPr>
          <p:cNvGrpSpPr>
            <a:grpSpLocks/>
          </p:cNvGrpSpPr>
          <p:nvPr/>
        </p:nvGrpSpPr>
        <p:grpSpPr bwMode="auto">
          <a:xfrm>
            <a:off x="1123950" y="3851275"/>
            <a:ext cx="3143250" cy="931863"/>
            <a:chOff x="708" y="2426"/>
            <a:chExt cx="1980" cy="587"/>
          </a:xfrm>
        </p:grpSpPr>
        <p:graphicFrame>
          <p:nvGraphicFramePr>
            <p:cNvPr id="4102" name="Object 17">
              <a:extLst>
                <a:ext uri="{FF2B5EF4-FFF2-40B4-BE49-F238E27FC236}">
                  <a16:creationId xmlns:a16="http://schemas.microsoft.com/office/drawing/2014/main" id="{5B16B9B4-59E1-B940-CED6-9C6F560C75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6" y="2802"/>
            <a:ext cx="772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736560" imgH="203040" progId="Equation.DSMT4">
                    <p:embed/>
                  </p:oleObj>
                </mc:Choice>
                <mc:Fallback>
                  <p:oleObj name="Equation" r:id="rId10" imgW="73656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6" y="2802"/>
                          <a:ext cx="772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3" name="Rectangle 28">
              <a:extLst>
                <a:ext uri="{FF2B5EF4-FFF2-40B4-BE49-F238E27FC236}">
                  <a16:creationId xmlns:a16="http://schemas.microsoft.com/office/drawing/2014/main" id="{7AE50F71-4634-C2A3-B214-C233BEDE1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426"/>
              <a:ext cx="1980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>
                  <a:latin typeface="Arial" panose="020B0604020202020204" pitchFamily="34" charset="0"/>
                </a:rPr>
                <a:t>证明：以自由能函数为例</a:t>
              </a:r>
              <a:endParaRPr kumimoji="1" lang="zh-CN" altLang="en-US" sz="1800" b="0">
                <a:solidFill>
                  <a:srgbClr val="0000FF"/>
                </a:solidFill>
                <a:latin typeface="Clarendon Extended" pitchFamily="18" charset="0"/>
              </a:endParaRPr>
            </a:p>
          </p:txBody>
        </p:sp>
      </p:grpSp>
      <p:sp>
        <p:nvSpPr>
          <p:cNvPr id="144413" name="Rectangle 29">
            <a:extLst>
              <a:ext uri="{FF2B5EF4-FFF2-40B4-BE49-F238E27FC236}">
                <a16:creationId xmlns:a16="http://schemas.microsoft.com/office/drawing/2014/main" id="{95BF0B20-5097-7755-C0B8-DD3910F9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50" y="5908675"/>
            <a:ext cx="5607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意义：</a:t>
            </a:r>
            <a:r>
              <a:rPr kumimoji="1" lang="zh-CN" altLang="en-US" sz="1800">
                <a:latin typeface="Arial" panose="020B0604020202020204" pitchFamily="34" charset="0"/>
              </a:rPr>
              <a:t>找到了热力学函数中的关键所在。</a:t>
            </a:r>
          </a:p>
          <a:p>
            <a:pPr eaLnBrk="1" hangingPunct="1"/>
            <a:r>
              <a:rPr kumimoji="1"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缺点：</a:t>
            </a:r>
            <a:r>
              <a:rPr kumimoji="1" lang="en-US" altLang="zh-CN" sz="1800" i="1"/>
              <a:t>u</a:t>
            </a:r>
            <a:r>
              <a:rPr kumimoji="1" lang="zh-CN" altLang="en-US" sz="1800"/>
              <a:t>、</a:t>
            </a:r>
            <a:r>
              <a:rPr kumimoji="1" lang="en-US" altLang="zh-CN" sz="1800" i="1"/>
              <a:t>h</a:t>
            </a:r>
            <a:r>
              <a:rPr kumimoji="1" lang="zh-CN" altLang="en-US" sz="1800"/>
              <a:t>、</a:t>
            </a:r>
            <a:r>
              <a:rPr kumimoji="1" lang="en-US" altLang="zh-CN" sz="1800" i="1"/>
              <a:t>f</a:t>
            </a:r>
            <a:r>
              <a:rPr kumimoji="1" lang="zh-CN" altLang="en-US" sz="1800"/>
              <a:t>、</a:t>
            </a:r>
            <a:r>
              <a:rPr kumimoji="1" lang="en-US" altLang="zh-CN" sz="1800" i="1"/>
              <a:t>g</a:t>
            </a:r>
            <a:r>
              <a:rPr kumimoji="1" lang="zh-CN" altLang="en-US" sz="1800">
                <a:latin typeface="Arial" panose="020B0604020202020204" pitchFamily="34" charset="0"/>
              </a:rPr>
              <a:t>均未不可测量量。</a:t>
            </a:r>
          </a:p>
        </p:txBody>
      </p:sp>
      <p:sp>
        <p:nvSpPr>
          <p:cNvPr id="144414" name="AutoShape 30">
            <a:extLst>
              <a:ext uri="{FF2B5EF4-FFF2-40B4-BE49-F238E27FC236}">
                <a16:creationId xmlns:a16="http://schemas.microsoft.com/office/drawing/2014/main" id="{66F4CE38-34FD-AEBF-2C2D-EB0B2561B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5753100"/>
            <a:ext cx="1195388" cy="374650"/>
          </a:xfrm>
          <a:prstGeom prst="wedgeRoundRectCallout">
            <a:avLst>
              <a:gd name="adj1" fmla="val -20120"/>
              <a:gd name="adj2" fmla="val -23517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zh-CN" altLang="en-US" sz="1800">
                <a:solidFill>
                  <a:srgbClr val="FF3300"/>
                </a:solidFill>
              </a:rPr>
              <a:t>状态方程</a:t>
            </a:r>
          </a:p>
        </p:txBody>
      </p:sp>
      <p:sp>
        <p:nvSpPr>
          <p:cNvPr id="144417" name="AutoShape 33">
            <a:extLst>
              <a:ext uri="{FF2B5EF4-FFF2-40B4-BE49-F238E27FC236}">
                <a16:creationId xmlns:a16="http://schemas.microsoft.com/office/drawing/2014/main" id="{101F91A5-8F5C-E69E-9548-DC83FE001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3500" y="6172200"/>
            <a:ext cx="2565400" cy="374650"/>
          </a:xfrm>
          <a:prstGeom prst="wedgeRoundRectCallout">
            <a:avLst>
              <a:gd name="adj1" fmla="val -216769"/>
              <a:gd name="adj2" fmla="val -41822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1800">
                <a:solidFill>
                  <a:srgbClr val="FF3300"/>
                </a:solidFill>
              </a:rPr>
              <a:t>Helmholtz</a:t>
            </a:r>
            <a:r>
              <a:rPr lang="zh-CN" altLang="en-US" sz="1800">
                <a:solidFill>
                  <a:srgbClr val="FF3300"/>
                </a:solidFill>
              </a:rPr>
              <a:t>方程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44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4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4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44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4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14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4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14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44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2" dur="80"/>
                                        <p:tgtEl>
                                          <p:spTgt spid="14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3" dur="80"/>
                                        <p:tgtEl>
                                          <p:spTgt spid="14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80"/>
                                        <p:tgtEl>
                                          <p:spTgt spid="144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144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144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144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14" grpId="0" animBg="1"/>
      <p:bldP spid="1444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0945B3CE-5780-C631-2E8B-F4E42FDEABA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E55C8C8-036F-430A-97BC-DCB6352E3C62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05531BE3-F127-C783-6F1E-8735E424A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热力学一般关系式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BF27FBC0-F38D-632B-3976-53E9B6E5A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1223963"/>
            <a:ext cx="2949575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14313" algn="l"/>
                <a:tab pos="266700" algn="l"/>
              </a:tabLst>
              <a:defRPr/>
            </a:pPr>
            <a:r>
              <a:rPr kumimoji="1" lang="en-US" altLang="zh-CN" sz="2000">
                <a:solidFill>
                  <a:srgbClr val="FF3300"/>
                </a:solidFill>
              </a:rPr>
              <a:t>4. </a:t>
            </a:r>
            <a:r>
              <a:rPr kumimoji="1" lang="zh-CN" altLang="en-US" sz="2000">
                <a:solidFill>
                  <a:srgbClr val="FF3300"/>
                </a:solidFill>
              </a:rPr>
              <a:t>麦克斯韦函数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graphicFrame>
        <p:nvGraphicFramePr>
          <p:cNvPr id="145423" name="Object 15">
            <a:extLst>
              <a:ext uri="{FF2B5EF4-FFF2-40B4-BE49-F238E27FC236}">
                <a16:creationId xmlns:a16="http://schemas.microsoft.com/office/drawing/2014/main" id="{FB22AC57-C8A8-D4E7-6470-A86B3A8A3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40050" y="1225550"/>
          <a:ext cx="2087563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787320" progId="Equation.DSMT4">
                  <p:embed/>
                </p:oleObj>
              </mc:Choice>
              <mc:Fallback>
                <p:oleObj name="Equation" r:id="rId2" imgW="1180800" imgH="78732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1225550"/>
                        <a:ext cx="2087563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4" name="Object 16">
            <a:extLst>
              <a:ext uri="{FF2B5EF4-FFF2-40B4-BE49-F238E27FC236}">
                <a16:creationId xmlns:a16="http://schemas.microsoft.com/office/drawing/2014/main" id="{A8BF137E-1F9A-064D-35D0-6ECC93CD0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213" y="2397125"/>
          <a:ext cx="3559175" cy="271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87520" imgH="1777680" progId="Equation.DSMT4">
                  <p:embed/>
                </p:oleObj>
              </mc:Choice>
              <mc:Fallback>
                <p:oleObj name="Equation" r:id="rId4" imgW="2387520" imgH="17776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397125"/>
                        <a:ext cx="3559175" cy="2716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5" name="Rectangle 17">
            <a:extLst>
              <a:ext uri="{FF2B5EF4-FFF2-40B4-BE49-F238E27FC236}">
                <a16:creationId xmlns:a16="http://schemas.microsoft.com/office/drawing/2014/main" id="{A5833261-9138-5E6D-3A6A-0BB1EEB23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9763" y="5326063"/>
            <a:ext cx="19415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1" lang="en-US" altLang="zh-CN" sz="1800">
                <a:solidFill>
                  <a:srgbClr val="FF3300"/>
                </a:solidFill>
              </a:rPr>
              <a:t>Maxwell</a:t>
            </a:r>
            <a:r>
              <a:rPr kumimoji="1" lang="zh-CN" altLang="en-US" sz="1800">
                <a:solidFill>
                  <a:srgbClr val="FF3300"/>
                </a:solidFill>
              </a:rPr>
              <a:t>关系式</a:t>
            </a:r>
          </a:p>
        </p:txBody>
      </p:sp>
      <p:graphicFrame>
        <p:nvGraphicFramePr>
          <p:cNvPr id="145426" name="Object 18">
            <a:extLst>
              <a:ext uri="{FF2B5EF4-FFF2-40B4-BE49-F238E27FC236}">
                <a16:creationId xmlns:a16="http://schemas.microsoft.com/office/drawing/2014/main" id="{24C5C29E-71CB-3E54-E103-143A8D5AB3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06775" y="2381250"/>
          <a:ext cx="3259138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960" imgH="1777680" progId="Equation.DSMT4">
                  <p:embed/>
                </p:oleObj>
              </mc:Choice>
              <mc:Fallback>
                <p:oleObj name="Equation" r:id="rId6" imgW="2145960" imgH="17776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2381250"/>
                        <a:ext cx="3259138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27" name="Object 19">
            <a:extLst>
              <a:ext uri="{FF2B5EF4-FFF2-40B4-BE49-F238E27FC236}">
                <a16:creationId xmlns:a16="http://schemas.microsoft.com/office/drawing/2014/main" id="{12C936B0-8E4C-0C72-873A-86FA8E9BF8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19875" y="2339975"/>
          <a:ext cx="2447925" cy="271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00200" imgH="1777680" progId="Equation.DSMT4">
                  <p:embed/>
                </p:oleObj>
              </mc:Choice>
              <mc:Fallback>
                <p:oleObj name="Equation" r:id="rId8" imgW="1600200" imgH="177768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9875" y="2339975"/>
                        <a:ext cx="2447925" cy="271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28" name="Rectangle 20">
            <a:extLst>
              <a:ext uri="{FF2B5EF4-FFF2-40B4-BE49-F238E27FC236}">
                <a16:creationId xmlns:a16="http://schemas.microsoft.com/office/drawing/2014/main" id="{5E77BAC1-5529-B377-6CC0-081947DDE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0100" y="2225675"/>
            <a:ext cx="1936750" cy="2933700"/>
          </a:xfrm>
          <a:prstGeom prst="rect">
            <a:avLst/>
          </a:prstGeom>
          <a:noFill/>
          <a:ln w="57150" cmpd="thickThin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89676" name="Rectangle 12">
            <a:extLst>
              <a:ext uri="{FF2B5EF4-FFF2-40B4-BE49-F238E27FC236}">
                <a16:creationId xmlns:a16="http://schemas.microsoft.com/office/drawing/2014/main" id="{22AF11F5-7A25-A7F1-1556-825A26223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5194300"/>
            <a:ext cx="15128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kumimoji="1"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八个偏导数</a:t>
            </a:r>
          </a:p>
        </p:txBody>
      </p:sp>
      <p:sp>
        <p:nvSpPr>
          <p:cNvPr id="145430" name="Rectangle 22">
            <a:extLst>
              <a:ext uri="{FF2B5EF4-FFF2-40B4-BE49-F238E27FC236}">
                <a16:creationId xmlns:a16="http://schemas.microsoft.com/office/drawing/2014/main" id="{14B75F35-7731-A311-676D-0AA0C9B54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5807075"/>
            <a:ext cx="5607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3300"/>
                </a:solidFill>
                <a:latin typeface="Arial" panose="020B0604020202020204" pitchFamily="34" charset="0"/>
              </a:rPr>
              <a:t>意义：</a:t>
            </a:r>
            <a:r>
              <a:rPr kumimoji="1" lang="zh-CN" altLang="en-US" sz="2000">
                <a:latin typeface="Arial" panose="020B0604020202020204" pitchFamily="34" charset="0"/>
              </a:rPr>
              <a:t>由可测量量求出不可测量量。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54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5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4" dur="500"/>
                                        <p:tgtEl>
                                          <p:spTgt spid="14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14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45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89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89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89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145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145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145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25" grpId="0"/>
      <p:bldP spid="145428" grpId="0" animBg="1"/>
      <p:bldP spid="228967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B1E83894-47FE-D3D0-2385-49B0E92B64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468BC95-2AD6-4ACE-BFA1-94D19D45E2A4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624FF36F-2A60-755E-3F3E-B5519A79F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larendon Extended" pitchFamily="18" charset="0"/>
                <a:ea typeface="华文琥珀" pitchFamily="2" charset="-122"/>
              </a:rPr>
              <a:t>6-4 </a:t>
            </a: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热力学一般关系式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C0914972-AAA1-A98B-A63A-324F60EDF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09663"/>
            <a:ext cx="2949575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tabLst>
                <a:tab pos="214313" algn="l"/>
                <a:tab pos="266700" algn="l"/>
              </a:tabLst>
              <a:defRPr/>
            </a:pPr>
            <a:r>
              <a:rPr kumimoji="1" lang="en-US" altLang="zh-CN" sz="2000">
                <a:solidFill>
                  <a:srgbClr val="FF3300"/>
                </a:solidFill>
              </a:rPr>
              <a:t>5. </a:t>
            </a:r>
            <a:r>
              <a:rPr kumimoji="1" lang="zh-CN" altLang="en-US" sz="2000">
                <a:solidFill>
                  <a:srgbClr val="FF3300"/>
                </a:solidFill>
              </a:rPr>
              <a:t>热系数</a:t>
            </a: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147465" name="Rectangle 9">
            <a:extLst>
              <a:ext uri="{FF2B5EF4-FFF2-40B4-BE49-F238E27FC236}">
                <a16:creationId xmlns:a16="http://schemas.microsoft.com/office/drawing/2014/main" id="{629EE5AA-0D23-73DD-CAC0-7CB719EB3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4625"/>
            <a:ext cx="7848600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/>
              <a:t>设状态方程为 </a:t>
            </a:r>
            <a:r>
              <a:rPr lang="en-US" altLang="zh-CN" sz="1800" i="1">
                <a:solidFill>
                  <a:schemeClr val="tx2"/>
                </a:solidFill>
              </a:rPr>
              <a:t>f </a:t>
            </a:r>
            <a:r>
              <a:rPr lang="en-US" altLang="zh-CN" sz="1800">
                <a:solidFill>
                  <a:schemeClr val="tx2"/>
                </a:solidFill>
              </a:rPr>
              <a:t>(</a:t>
            </a:r>
            <a:r>
              <a:rPr lang="en-US" altLang="zh-CN" sz="1800" i="1">
                <a:solidFill>
                  <a:schemeClr val="tx2"/>
                </a:solidFill>
              </a:rPr>
              <a:t>p</a:t>
            </a:r>
            <a:r>
              <a:rPr lang="en-US" altLang="zh-CN" sz="1800">
                <a:solidFill>
                  <a:schemeClr val="tx2"/>
                </a:solidFill>
              </a:rPr>
              <a:t>, </a:t>
            </a:r>
            <a:r>
              <a:rPr lang="en-US" altLang="zh-CN" sz="1800" i="1">
                <a:solidFill>
                  <a:schemeClr val="tx2"/>
                </a:solidFill>
              </a:rPr>
              <a:t>v</a:t>
            </a:r>
            <a:r>
              <a:rPr lang="en-US" altLang="zh-CN" sz="1800">
                <a:solidFill>
                  <a:schemeClr val="tx2"/>
                </a:solidFill>
              </a:rPr>
              <a:t>, </a:t>
            </a:r>
            <a:r>
              <a:rPr lang="en-US" altLang="zh-CN" sz="1800" i="1">
                <a:solidFill>
                  <a:schemeClr val="tx2"/>
                </a:solidFill>
              </a:rPr>
              <a:t>T</a:t>
            </a:r>
            <a:r>
              <a:rPr lang="en-US" altLang="zh-CN" sz="1800">
                <a:solidFill>
                  <a:schemeClr val="tx2"/>
                </a:solidFill>
              </a:rPr>
              <a:t>) = 0</a:t>
            </a:r>
            <a:r>
              <a:rPr lang="en-US" altLang="zh-CN" sz="1800"/>
              <a:t> ,  </a:t>
            </a:r>
            <a:r>
              <a:rPr lang="zh-CN" altLang="en-US" sz="1800"/>
              <a:t>化成显函数形式有：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/>
              <a:t>                　</a:t>
            </a:r>
            <a:r>
              <a:rPr lang="en-US" altLang="zh-CN" sz="1800" i="1">
                <a:solidFill>
                  <a:schemeClr val="tx2"/>
                </a:solidFill>
              </a:rPr>
              <a:t>p = p </a:t>
            </a:r>
            <a:r>
              <a:rPr lang="en-US" altLang="zh-CN" sz="1800">
                <a:solidFill>
                  <a:schemeClr val="tx2"/>
                </a:solidFill>
              </a:rPr>
              <a:t>(</a:t>
            </a:r>
            <a:r>
              <a:rPr lang="en-US" altLang="zh-CN" sz="1800" i="1">
                <a:solidFill>
                  <a:schemeClr val="tx2"/>
                </a:solidFill>
              </a:rPr>
              <a:t>v, T</a:t>
            </a:r>
            <a:r>
              <a:rPr lang="en-US" altLang="zh-CN" sz="1800">
                <a:solidFill>
                  <a:schemeClr val="tx2"/>
                </a:solidFill>
              </a:rPr>
              <a:t>)</a:t>
            </a:r>
            <a:r>
              <a:rPr lang="en-US" altLang="zh-CN" sz="1800"/>
              <a:t>   </a:t>
            </a:r>
            <a:r>
              <a:rPr lang="zh-CN" altLang="en-US" sz="1800"/>
              <a:t>或  </a:t>
            </a:r>
            <a:r>
              <a:rPr lang="en-US" altLang="zh-CN" sz="1800" i="1">
                <a:solidFill>
                  <a:schemeClr val="tx2"/>
                </a:solidFill>
              </a:rPr>
              <a:t>v = v </a:t>
            </a:r>
            <a:r>
              <a:rPr lang="en-US" altLang="zh-CN" sz="1800">
                <a:solidFill>
                  <a:schemeClr val="tx2"/>
                </a:solidFill>
              </a:rPr>
              <a:t>(</a:t>
            </a:r>
            <a:r>
              <a:rPr lang="en-US" altLang="zh-CN" sz="1800" i="1">
                <a:solidFill>
                  <a:schemeClr val="tx2"/>
                </a:solidFill>
              </a:rPr>
              <a:t>p, T</a:t>
            </a:r>
            <a:r>
              <a:rPr lang="en-US" altLang="zh-CN" sz="1800">
                <a:solidFill>
                  <a:schemeClr val="tx2"/>
                </a:solidFill>
              </a:rPr>
              <a:t>)</a:t>
            </a:r>
            <a:r>
              <a:rPr lang="en-US" altLang="zh-CN" sz="1800"/>
              <a:t>   </a:t>
            </a:r>
            <a:r>
              <a:rPr lang="zh-CN" altLang="en-US" sz="1800"/>
              <a:t>或   </a:t>
            </a:r>
            <a:r>
              <a:rPr lang="en-US" altLang="zh-CN" sz="1800" i="1">
                <a:solidFill>
                  <a:schemeClr val="tx2"/>
                </a:solidFill>
              </a:rPr>
              <a:t>T = T </a:t>
            </a:r>
            <a:r>
              <a:rPr lang="en-US" altLang="zh-CN" sz="1800">
                <a:solidFill>
                  <a:schemeClr val="tx2"/>
                </a:solidFill>
              </a:rPr>
              <a:t>(</a:t>
            </a:r>
            <a:r>
              <a:rPr lang="en-US" altLang="zh-CN" sz="1800" i="1">
                <a:solidFill>
                  <a:schemeClr val="tx2"/>
                </a:solidFill>
              </a:rPr>
              <a:t>p, v</a:t>
            </a:r>
            <a:r>
              <a:rPr lang="en-US" altLang="zh-CN" sz="1800">
                <a:solidFill>
                  <a:schemeClr val="tx2"/>
                </a:solidFill>
              </a:rPr>
              <a:t>)</a:t>
            </a:r>
            <a:r>
              <a:rPr lang="en-US" altLang="zh-CN" sz="1800"/>
              <a:t> </a:t>
            </a:r>
            <a:endParaRPr lang="zh-CN" altLang="en-US" sz="1800"/>
          </a:p>
        </p:txBody>
      </p:sp>
      <p:graphicFrame>
        <p:nvGraphicFramePr>
          <p:cNvPr id="147467" name="Object 4">
            <a:extLst>
              <a:ext uri="{FF2B5EF4-FFF2-40B4-BE49-F238E27FC236}">
                <a16:creationId xmlns:a16="http://schemas.microsoft.com/office/drawing/2014/main" id="{76B811A2-F902-D177-5200-9426C54F8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863" y="2395538"/>
          <a:ext cx="2490787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63560" imgH="444240" progId="Equation.DSMT4">
                  <p:embed/>
                </p:oleObj>
              </mc:Choice>
              <mc:Fallback>
                <p:oleObj name="Equation" r:id="rId2" imgW="166356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3" y="2395538"/>
                        <a:ext cx="2490787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5287" name="Text Box 7">
            <a:extLst>
              <a:ext uri="{FF2B5EF4-FFF2-40B4-BE49-F238E27FC236}">
                <a16:creationId xmlns:a16="http://schemas.microsoft.com/office/drawing/2014/main" id="{1F47D5DE-D56B-8167-3750-1C687C30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9688" y="3181350"/>
            <a:ext cx="4024312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定温压缩系数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>
                <a:latin typeface="Arial" panose="020B0604020202020204" pitchFamily="34" charset="0"/>
              </a:rPr>
              <a:t>定温时，比体积随压力的相对变化率</a:t>
            </a:r>
          </a:p>
        </p:txBody>
      </p:sp>
      <p:sp>
        <p:nvSpPr>
          <p:cNvPr id="2145286" name="Text Box 6">
            <a:extLst>
              <a:ext uri="{FF2B5EF4-FFF2-40B4-BE49-F238E27FC236}">
                <a16:creationId xmlns:a16="http://schemas.microsoft.com/office/drawing/2014/main" id="{F68B584D-D614-55B5-DDCD-BF037D05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413" y="2344738"/>
            <a:ext cx="3671887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定容压力温度系数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>
                <a:latin typeface="Arial" panose="020B0604020202020204" pitchFamily="34" charset="0"/>
              </a:rPr>
              <a:t>定容时，压力随温度的相对变化率</a:t>
            </a:r>
          </a:p>
        </p:txBody>
      </p:sp>
      <p:sp>
        <p:nvSpPr>
          <p:cNvPr id="2145285" name="Text Box 5">
            <a:extLst>
              <a:ext uri="{FF2B5EF4-FFF2-40B4-BE49-F238E27FC236}">
                <a16:creationId xmlns:a16="http://schemas.microsoft.com/office/drawing/2014/main" id="{57A27453-EF15-E702-F09B-B6DAE8482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79875"/>
            <a:ext cx="39782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定压膨胀系数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>
                <a:latin typeface="Arial" panose="020B0604020202020204" pitchFamily="34" charset="0"/>
              </a:rPr>
              <a:t>定压时，比体积随温度的相对变化率</a:t>
            </a:r>
          </a:p>
        </p:txBody>
      </p:sp>
      <p:sp>
        <p:nvSpPr>
          <p:cNvPr id="2144263" name="Text Box 7">
            <a:extLst>
              <a:ext uri="{FF2B5EF4-FFF2-40B4-BE49-F238E27FC236}">
                <a16:creationId xmlns:a16="http://schemas.microsoft.com/office/drawing/2014/main" id="{E8152F00-216F-1DFF-6A4E-0214DEFB8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5114925"/>
            <a:ext cx="7921625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1800">
                <a:latin typeface="Arial" panose="020B0604020202020204" pitchFamily="34" charset="0"/>
              </a:rPr>
              <a:t>六个偏导数中，有三个是独立的，另外三个分别是它们各自的倒数，都有明确的</a:t>
            </a: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物理意义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>
                <a:latin typeface="Arial" panose="020B0604020202020204" pitchFamily="34" charset="0"/>
              </a:rPr>
              <a:t>热系数可由实验测定，并由测量结果，可反推出</a:t>
            </a:r>
            <a:r>
              <a:rPr lang="zh-CN" altLang="en-US" sz="1800">
                <a:solidFill>
                  <a:srgbClr val="FF3300"/>
                </a:solidFill>
                <a:latin typeface="Arial" panose="020B0604020202020204" pitchFamily="34" charset="0"/>
              </a:rPr>
              <a:t>状态方程</a:t>
            </a:r>
            <a:r>
              <a:rPr lang="zh-CN" altLang="en-US" sz="1800">
                <a:latin typeface="Arial" panose="020B0604020202020204" pitchFamily="34" charset="0"/>
              </a:rPr>
              <a:t>。</a:t>
            </a:r>
          </a:p>
        </p:txBody>
      </p:sp>
      <p:graphicFrame>
        <p:nvGraphicFramePr>
          <p:cNvPr id="147473" name="Object 4">
            <a:extLst>
              <a:ext uri="{FF2B5EF4-FFF2-40B4-BE49-F238E27FC236}">
                <a16:creationId xmlns:a16="http://schemas.microsoft.com/office/drawing/2014/main" id="{C1289B2A-5B4A-900A-6975-85564C062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3222625"/>
          <a:ext cx="23066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88760" imgH="482400" progId="Equation.DSMT4">
                  <p:embed/>
                </p:oleObj>
              </mc:Choice>
              <mc:Fallback>
                <p:oleObj name="Equation" r:id="rId4" imgW="16887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3222625"/>
                        <a:ext cx="23066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5" name="Object 4">
            <a:extLst>
              <a:ext uri="{FF2B5EF4-FFF2-40B4-BE49-F238E27FC236}">
                <a16:creationId xmlns:a16="http://schemas.microsoft.com/office/drawing/2014/main" id="{ADA5BE19-17EB-04F8-ACCD-393AC565E7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21038" y="2395538"/>
          <a:ext cx="16033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30040" imgH="444240" progId="Equation.DSMT4">
                  <p:embed/>
                </p:oleObj>
              </mc:Choice>
              <mc:Fallback>
                <p:oleObj name="Equation" r:id="rId6" imgW="1130040" imgH="4442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8" y="2395538"/>
                        <a:ext cx="160337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6" name="Object 4">
            <a:extLst>
              <a:ext uri="{FF2B5EF4-FFF2-40B4-BE49-F238E27FC236}">
                <a16:creationId xmlns:a16="http://schemas.microsoft.com/office/drawing/2014/main" id="{764D5D6D-A350-B3DB-0987-8CA411CB1E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" y="4146550"/>
          <a:ext cx="230663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482400" progId="Equation.DSMT4">
                  <p:embed/>
                </p:oleObj>
              </mc:Choice>
              <mc:Fallback>
                <p:oleObj name="Equation" r:id="rId8" imgW="1688760" imgH="482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4146550"/>
                        <a:ext cx="230663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7" name="Object 4">
            <a:extLst>
              <a:ext uri="{FF2B5EF4-FFF2-40B4-BE49-F238E27FC236}">
                <a16:creationId xmlns:a16="http://schemas.microsoft.com/office/drawing/2014/main" id="{594DED67-BDB3-294B-8BEF-6A13B3CD6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3232150"/>
          <a:ext cx="16906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93760" imgH="469800" progId="Equation.DSMT4">
                  <p:embed/>
                </p:oleObj>
              </mc:Choice>
              <mc:Fallback>
                <p:oleObj name="Equation" r:id="rId10" imgW="1193760" imgH="469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3232150"/>
                        <a:ext cx="1690688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8" name="Object 4">
            <a:extLst>
              <a:ext uri="{FF2B5EF4-FFF2-40B4-BE49-F238E27FC236}">
                <a16:creationId xmlns:a16="http://schemas.microsoft.com/office/drawing/2014/main" id="{1EFFB29A-94C5-479C-72A8-353FC068F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4063" y="4165600"/>
          <a:ext cx="1603375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30040" imgH="457200" progId="Equation.DSMT4">
                  <p:embed/>
                </p:oleObj>
              </mc:Choice>
              <mc:Fallback>
                <p:oleObj name="Equation" r:id="rId12" imgW="113004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063" y="4165600"/>
                        <a:ext cx="1603375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47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47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14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4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47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14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14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14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1442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14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14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1442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5287" grpId="0"/>
      <p:bldP spid="2145286" grpId="0"/>
      <p:bldP spid="2145285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5502</TotalTime>
  <Words>418</Words>
  <Application>Microsoft Office PowerPoint</Application>
  <PresentationFormat>全屏显示(4:3)</PresentationFormat>
  <Paragraphs>51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Clarendon Extended</vt:lpstr>
      <vt:lpstr>华文琥珀</vt:lpstr>
      <vt:lpstr>Monotype Sorts</vt:lpstr>
      <vt:lpstr>Verdana</vt:lpstr>
      <vt:lpstr>tempelate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 实际气体性质及热力学一般关系式</dc:title>
  <dc:creator>何茂刚、张颖</dc:creator>
  <cp:lastModifiedBy>崇浩 唐</cp:lastModifiedBy>
  <cp:revision>655</cp:revision>
  <cp:lastPrinted>1601-01-01T00:00:00Z</cp:lastPrinted>
  <dcterms:created xsi:type="dcterms:W3CDTF">2011-05-02T08:11:20Z</dcterms:created>
  <dcterms:modified xsi:type="dcterms:W3CDTF">2025-08-21T09:36:19Z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