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99" r:id="rId2"/>
    <p:sldId id="306" r:id="rId3"/>
    <p:sldId id="307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orient="horz" pos="757">
          <p15:clr>
            <a:srgbClr val="A4A3A4"/>
          </p15:clr>
        </p15:guide>
        <p15:guide id="3" orient="horz" pos="3928">
          <p15:clr>
            <a:srgbClr val="A4A3A4"/>
          </p15:clr>
        </p15:guide>
        <p15:guide id="4" orient="horz" pos="4261">
          <p15:clr>
            <a:srgbClr val="A4A3A4"/>
          </p15:clr>
        </p15:guide>
        <p15:guide id="5" orient="horz" pos="2770">
          <p15:clr>
            <a:srgbClr val="A4A3A4"/>
          </p15:clr>
        </p15:guide>
        <p15:guide id="6" orient="horz" pos="1186">
          <p15:clr>
            <a:srgbClr val="A4A3A4"/>
          </p15:clr>
        </p15:guide>
        <p15:guide id="7" orient="horz" pos="1946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A3C2FF"/>
    <a:srgbClr val="FF6600"/>
    <a:srgbClr val="0000FF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85" d="100"/>
          <a:sy n="85" d="100"/>
        </p:scale>
        <p:origin x="1757" y="48"/>
      </p:cViewPr>
      <p:guideLst>
        <p:guide orient="horz" pos="1714"/>
        <p:guide orient="horz" pos="757"/>
        <p:guide orient="horz" pos="3928"/>
        <p:guide orient="horz" pos="4261"/>
        <p:guide orient="horz" pos="2770"/>
        <p:guide orient="horz" pos="1186"/>
        <p:guide orient="horz" pos="1946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46359673-BED5-576C-9E9C-522CA2516E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F71929B7-71F0-29E9-4EF2-D2E0DC4765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D12D44DB-6C5F-E13B-3EBC-D3CE61F08DF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734D85D9-F3B2-0076-77DD-4E756FDF321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8F81B10-A709-4CC1-8321-7695042746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FA87693-1C2F-69D7-210E-C0876FE78C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69FC6CE-5A2D-042D-1ED9-5AD3761CE8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32DAE60-82FA-FDD5-ECE5-A68CBB944D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6767B51-BF56-9A00-992C-D3829AC93A4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62A0294-BD09-6F04-4847-B8B2AC1DE7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EF08BA6-08B3-6625-44C0-B52AC49BF9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42271BA-DD18-4540-A2E1-A5E6EDBCED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FBD5833-DF3A-A2AC-FC19-9F29DC166A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7BCCE-454C-4711-BB9E-898F445FCA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840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BF95437-6241-D017-D29F-23A1C2BFAC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79363-F4E6-4C50-A5EB-B2636BDE27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26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2497DF9-2C0A-4967-0519-C4699B8A8C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7F9ADC-31BA-4656-9338-FB260200F6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58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807A7A1-3255-CFD1-784C-A992D442A4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957FC-D057-4028-B77A-9F46CA2406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6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11D270C-7EF0-0385-7264-70880EDB1D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9EE9A-9445-4BD0-ADF6-29FB6D7340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93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209C647-B8C2-D4DC-A198-C81949EA66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0E2FEF-AD2D-489C-B90A-DBA3673DF5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01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BBDDC67-F506-AEE8-78C8-225185166D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5E77B-D62C-4AD4-81C7-21B105FCA8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58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1A59064-725F-0297-05A4-A8690DAD50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036C3-C0D6-40D6-B6C8-2A577D3F4E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54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0BDB4A4-39EC-86B5-2680-56D1DA1761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5725A-B614-49EC-B2C3-C8017B2E01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11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B12B80E-1067-C3B3-1C7B-D7F0B89636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2A446D-4CC6-4713-97AC-84721A74C1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39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2F9B3D1-5BA6-E83A-4DE4-C6F555B62E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6D772-C9FF-4283-8444-5EE30506DE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EA7098F8-2DEA-E741-2671-AA4DC96286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AF34E57-55E6-3553-0ED5-1F08A53794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479425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D694D02-ACB5-3500-F7DA-1188238E73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479425"/>
            <a:ext cx="8569325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B7CBAF6-412D-9E57-A9E2-5572F7985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E11D1FE-56DE-7BD4-0F73-43ECA3C16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525463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8A00C3A7-DF06-A46E-B089-894CD9597D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6630988"/>
            <a:ext cx="2133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4E142241-165A-42B5-8680-B771B5C3A932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104" name="Picture 25" descr="红色">
            <a:extLst>
              <a:ext uri="{FF2B5EF4-FFF2-40B4-BE49-F238E27FC236}">
                <a16:creationId xmlns:a16="http://schemas.microsoft.com/office/drawing/2014/main" id="{B6F93BEB-7426-9A39-AC82-0F2B63A214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9063"/>
            <a:ext cx="1133475" cy="322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Line 27">
            <a:extLst>
              <a:ext uri="{FF2B5EF4-FFF2-40B4-BE49-F238E27FC236}">
                <a16:creationId xmlns:a16="http://schemas.microsoft.com/office/drawing/2014/main" id="{7622E2E1-3D4B-8CC3-844B-0DEEEFED650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06" name="Group 36">
            <a:extLst>
              <a:ext uri="{FF2B5EF4-FFF2-40B4-BE49-F238E27FC236}">
                <a16:creationId xmlns:a16="http://schemas.microsoft.com/office/drawing/2014/main" id="{01FC9C35-6219-E658-119E-1348808867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19975" y="79375"/>
            <a:ext cx="1660525" cy="434975"/>
            <a:chOff x="2947" y="2416"/>
            <a:chExt cx="1046" cy="274"/>
          </a:xfrm>
        </p:grpSpPr>
        <p:sp>
          <p:nvSpPr>
            <p:cNvPr id="4107" name="WordArt 33">
              <a:extLst>
                <a:ext uri="{FF2B5EF4-FFF2-40B4-BE49-F238E27FC236}">
                  <a16:creationId xmlns:a16="http://schemas.microsoft.com/office/drawing/2014/main" id="{5B59F05C-5368-E288-0E41-64B09247BEDA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>
              <a:off x="2954" y="2416"/>
              <a:ext cx="1039" cy="154"/>
            </a:xfrm>
            <a:prstGeom prst="rect">
              <a:avLst/>
            </a:prstGeom>
          </p:spPr>
          <p:txBody>
            <a:bodyPr wrap="none" fromWordArt="1">
              <a:prstTxWarp prst="textDeflateBottom">
                <a:avLst>
                  <a:gd name="adj" fmla="val 73120"/>
                </a:avLst>
              </a:prstTxWarp>
            </a:bodyPr>
            <a:lstStyle/>
            <a:p>
              <a:pPr algn="ctr"/>
              <a:r>
                <a:rPr lang="zh-CN" altLang="en-US" sz="3600" kern="10" spc="720" normalizeH="1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solidFill>
                    <a:srgbClr val="006FDE"/>
                  </a:soli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</a:rPr>
                <a:t>工程热力学</a:t>
              </a:r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E400BA63-0AC0-D34E-E6C2-610A63A943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47" y="2555"/>
              <a:ext cx="1037" cy="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8100" dir="162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800" i="1">
                  <a:solidFill>
                    <a:srgbClr val="77B7E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Engineering Thermodynamics</a:t>
              </a:r>
              <a:endParaRPr kumimoji="1" lang="zh-CN" altLang="en-US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5466187-8EFD-CBCD-268F-46271F13F2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B450F4C-90D3-4367-B28E-DA8C48AC9B07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E3CD7185-D5A2-2CA0-E16C-9554B66B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6-5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热力学能、焓和熵的一般关系式</a:t>
            </a: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95B067E4-CE4E-20C7-8592-C2BDA68C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530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1. </a:t>
            </a:r>
            <a:r>
              <a:rPr kumimoji="1" lang="zh-CN" altLang="en-US" sz="2000">
                <a:solidFill>
                  <a:srgbClr val="FF3300"/>
                </a:solidFill>
              </a:rPr>
              <a:t>熵的一般表达式 </a:t>
            </a:r>
          </a:p>
        </p:txBody>
      </p:sp>
      <p:sp>
        <p:nvSpPr>
          <p:cNvPr id="2151427" name="Text Box 3">
            <a:extLst>
              <a:ext uri="{FF2B5EF4-FFF2-40B4-BE49-F238E27FC236}">
                <a16:creationId xmlns:a16="http://schemas.microsoft.com/office/drawing/2014/main" id="{12794173-3351-8718-8973-5E36F3463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1500188"/>
            <a:ext cx="34305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/>
              <a:t>取   </a:t>
            </a:r>
            <a:r>
              <a:rPr lang="en-US" altLang="zh-CN" sz="1800" i="1">
                <a:solidFill>
                  <a:schemeClr val="tx2"/>
                </a:solidFill>
              </a:rPr>
              <a:t>s = s </a:t>
            </a:r>
            <a:r>
              <a:rPr lang="en-US" altLang="zh-CN" sz="1800">
                <a:solidFill>
                  <a:schemeClr val="tx2"/>
                </a:solidFill>
              </a:rPr>
              <a:t>(</a:t>
            </a:r>
            <a:r>
              <a:rPr lang="en-US" altLang="zh-CN" sz="1800" i="1">
                <a:solidFill>
                  <a:schemeClr val="tx2"/>
                </a:solidFill>
              </a:rPr>
              <a:t>T, v</a:t>
            </a:r>
            <a:r>
              <a:rPr lang="en-US" altLang="zh-CN" sz="1800">
                <a:solidFill>
                  <a:schemeClr val="tx2"/>
                </a:solidFill>
              </a:rPr>
              <a:t>)</a:t>
            </a:r>
            <a:endParaRPr lang="zh-CN" altLang="en-US" sz="1800"/>
          </a:p>
        </p:txBody>
      </p:sp>
      <p:graphicFrame>
        <p:nvGraphicFramePr>
          <p:cNvPr id="148497" name="Object 5">
            <a:extLst>
              <a:ext uri="{FF2B5EF4-FFF2-40B4-BE49-F238E27FC236}">
                <a16:creationId xmlns:a16="http://schemas.microsoft.com/office/drawing/2014/main" id="{9E6BAB96-5EB2-AB56-BA2E-056BF6D1E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3238" y="1400175"/>
          <a:ext cx="457835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1676160" progId="Equation.DSMT4">
                  <p:embed/>
                </p:oleObj>
              </mc:Choice>
              <mc:Fallback>
                <p:oleObj name="Equation" r:id="rId2" imgW="3200400" imgH="1676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1400175"/>
                        <a:ext cx="4578350" cy="239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5" name="Object 5">
            <a:extLst>
              <a:ext uri="{FF2B5EF4-FFF2-40B4-BE49-F238E27FC236}">
                <a16:creationId xmlns:a16="http://schemas.microsoft.com/office/drawing/2014/main" id="{C109B4D3-F7E3-CE4C-FDDE-0A4D23B1C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2313" y="3943350"/>
          <a:ext cx="19796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200" imgH="444240" progId="Equation.DSMT4">
                  <p:embed/>
                </p:oleObj>
              </mc:Choice>
              <mc:Fallback>
                <p:oleObj name="Equation" r:id="rId4" imgW="138420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3943350"/>
                        <a:ext cx="197961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490646A7-DB03-99AE-4672-48738D723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4802188"/>
            <a:ext cx="209708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/>
              <a:t>取   </a:t>
            </a:r>
            <a:r>
              <a:rPr lang="en-US" altLang="zh-CN" sz="1800" i="1">
                <a:solidFill>
                  <a:schemeClr val="tx2"/>
                </a:solidFill>
              </a:rPr>
              <a:t>s = s </a:t>
            </a:r>
            <a:r>
              <a:rPr lang="en-US" altLang="zh-CN" sz="1800">
                <a:solidFill>
                  <a:schemeClr val="tx2"/>
                </a:solidFill>
              </a:rPr>
              <a:t>(</a:t>
            </a:r>
            <a:r>
              <a:rPr lang="en-US" altLang="zh-CN" sz="1800" i="1">
                <a:solidFill>
                  <a:schemeClr val="tx2"/>
                </a:solidFill>
              </a:rPr>
              <a:t>T, p</a:t>
            </a:r>
            <a:r>
              <a:rPr lang="en-US" altLang="zh-CN" sz="1800">
                <a:solidFill>
                  <a:schemeClr val="tx2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</a:pPr>
            <a:endParaRPr lang="en-US" altLang="zh-CN" sz="180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800"/>
              <a:t>取 </a:t>
            </a:r>
            <a:r>
              <a:rPr lang="zh-CN" altLang="en-US" sz="1800" i="1">
                <a:solidFill>
                  <a:schemeClr val="tx2"/>
                </a:solidFill>
              </a:rPr>
              <a:t>  </a:t>
            </a:r>
            <a:r>
              <a:rPr lang="en-US" altLang="zh-CN" sz="1800" i="1">
                <a:solidFill>
                  <a:schemeClr val="tx2"/>
                </a:solidFill>
              </a:rPr>
              <a:t>s = s (p, v)</a:t>
            </a:r>
            <a:endParaRPr lang="zh-CN" altLang="en-US" sz="1800" i="1">
              <a:solidFill>
                <a:schemeClr val="tx2"/>
              </a:solidFill>
            </a:endParaRPr>
          </a:p>
        </p:txBody>
      </p:sp>
      <p:graphicFrame>
        <p:nvGraphicFramePr>
          <p:cNvPr id="148508" name="Object 5">
            <a:extLst>
              <a:ext uri="{FF2B5EF4-FFF2-40B4-BE49-F238E27FC236}">
                <a16:creationId xmlns:a16="http://schemas.microsoft.com/office/drawing/2014/main" id="{21CDBE9A-1E08-6027-FDCD-229BBD9F4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9138" y="4678363"/>
          <a:ext cx="285115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680" imgH="965160" progId="Equation.DSMT4">
                  <p:embed/>
                </p:oleObj>
              </mc:Choice>
              <mc:Fallback>
                <p:oleObj name="Equation" r:id="rId6" imgW="1993680" imgH="965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4678363"/>
                        <a:ext cx="285115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991DE973-43FE-8D74-9C38-8B5E38D8B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3" y="4154488"/>
            <a:ext cx="209708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/>
              <a:t>第一 </a:t>
            </a:r>
            <a:r>
              <a:rPr lang="en-US" altLang="zh-CN" sz="1800"/>
              <a:t>d</a:t>
            </a:r>
            <a:r>
              <a:rPr lang="en-US" altLang="zh-CN" sz="1800" i="1"/>
              <a:t>s </a:t>
            </a:r>
            <a:r>
              <a:rPr lang="zh-CN" altLang="en-US" sz="1800"/>
              <a:t>表达式</a:t>
            </a:r>
          </a:p>
          <a:p>
            <a:pPr eaLnBrk="1" hangingPunct="1">
              <a:lnSpc>
                <a:spcPct val="120000"/>
              </a:lnSpc>
            </a:pPr>
            <a:endParaRPr lang="zh-CN" altLang="en-US" sz="1800"/>
          </a:p>
          <a:p>
            <a:pPr eaLnBrk="1" hangingPunct="1">
              <a:lnSpc>
                <a:spcPct val="120000"/>
              </a:lnSpc>
            </a:pPr>
            <a:r>
              <a:rPr lang="zh-CN" altLang="en-US" sz="1800"/>
              <a:t>第二 </a:t>
            </a:r>
            <a:r>
              <a:rPr lang="en-US" altLang="zh-CN" sz="1800"/>
              <a:t>d</a:t>
            </a:r>
            <a:r>
              <a:rPr lang="en-US" altLang="zh-CN" sz="1800" i="1"/>
              <a:t>s </a:t>
            </a:r>
            <a:r>
              <a:rPr lang="zh-CN" altLang="en-US" sz="1800"/>
              <a:t>表达式</a:t>
            </a:r>
          </a:p>
          <a:p>
            <a:pPr eaLnBrk="1" hangingPunct="1">
              <a:lnSpc>
                <a:spcPct val="120000"/>
              </a:lnSpc>
            </a:pPr>
            <a:endParaRPr lang="zh-CN" altLang="en-US" sz="1800"/>
          </a:p>
          <a:p>
            <a:pPr eaLnBrk="1" hangingPunct="1">
              <a:lnSpc>
                <a:spcPct val="120000"/>
              </a:lnSpc>
            </a:pPr>
            <a:r>
              <a:rPr lang="zh-CN" altLang="en-US" sz="1800"/>
              <a:t>第三 </a:t>
            </a:r>
            <a:r>
              <a:rPr lang="en-US" altLang="zh-CN" sz="1800"/>
              <a:t>d</a:t>
            </a:r>
            <a:r>
              <a:rPr lang="en-US" altLang="zh-CN" sz="1800" i="1"/>
              <a:t>s </a:t>
            </a:r>
            <a:r>
              <a:rPr lang="zh-CN" altLang="en-US" sz="1800"/>
              <a:t>表达式</a:t>
            </a:r>
          </a:p>
        </p:txBody>
      </p:sp>
      <p:sp>
        <p:nvSpPr>
          <p:cNvPr id="2144263" name="Text Box 7">
            <a:extLst>
              <a:ext uri="{FF2B5EF4-FFF2-40B4-BE49-F238E27FC236}">
                <a16:creationId xmlns:a16="http://schemas.microsoft.com/office/drawing/2014/main" id="{673B389A-EC8A-E029-023E-42FF4B704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6042025"/>
            <a:ext cx="64738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>
                <a:latin typeface="Arial" panose="020B0604020202020204" pitchFamily="34" charset="0"/>
              </a:rPr>
              <a:t>可见：</a:t>
            </a:r>
            <a:r>
              <a:rPr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只要已知</a:t>
            </a:r>
            <a:r>
              <a:rPr lang="en-US" altLang="zh-CN" sz="1800">
                <a:solidFill>
                  <a:srgbClr val="FF3300"/>
                </a:solidFill>
                <a:latin typeface="Arial" panose="020B0604020202020204" pitchFamily="34" charset="0"/>
              </a:rPr>
              <a:t>EOS</a:t>
            </a:r>
            <a:r>
              <a:rPr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和比热方程就可求取导出热力性质。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1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214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214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214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27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EE2180EF-DAA6-1934-0F4D-3735D6E10B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8817EBF-2C8D-4D95-A4ED-44EACFB91589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7EEB6B95-FD09-DE14-9B46-F6C767338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6-5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热力学能、焓和熵的一般关系式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8B3A110F-8917-5C09-A84C-01BEFF0C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85863"/>
            <a:ext cx="530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2. </a:t>
            </a:r>
            <a:r>
              <a:rPr kumimoji="1" lang="zh-CN" altLang="en-US" sz="2000">
                <a:solidFill>
                  <a:srgbClr val="FF3300"/>
                </a:solidFill>
              </a:rPr>
              <a:t>热力学能的一般表达式 </a:t>
            </a:r>
          </a:p>
        </p:txBody>
      </p:sp>
      <p:sp>
        <p:nvSpPr>
          <p:cNvPr id="2151427" name="Text Box 3">
            <a:extLst>
              <a:ext uri="{FF2B5EF4-FFF2-40B4-BE49-F238E27FC236}">
                <a16:creationId xmlns:a16="http://schemas.microsoft.com/office/drawing/2014/main" id="{76338EF2-F5FF-F84B-B153-9DC93B0B4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1512888"/>
            <a:ext cx="2071687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40000"/>
              </a:lnSpc>
            </a:pPr>
            <a:r>
              <a:rPr lang="zh-CN" altLang="en-US" sz="1800"/>
              <a:t>取   </a:t>
            </a:r>
            <a:r>
              <a:rPr lang="en-US" altLang="zh-CN" sz="1800" i="1"/>
              <a:t>u = u </a:t>
            </a:r>
            <a:r>
              <a:rPr lang="en-US" altLang="zh-CN" sz="1800"/>
              <a:t>(</a:t>
            </a:r>
            <a:r>
              <a:rPr lang="en-US" altLang="zh-CN" sz="1800" i="1"/>
              <a:t>T, v</a:t>
            </a:r>
            <a:r>
              <a:rPr lang="en-US" altLang="zh-CN" sz="1800"/>
              <a:t>)</a:t>
            </a:r>
          </a:p>
          <a:p>
            <a:pPr eaLnBrk="1" hangingPunct="1">
              <a:lnSpc>
                <a:spcPct val="240000"/>
              </a:lnSpc>
            </a:pPr>
            <a:r>
              <a:rPr lang="zh-CN" altLang="en-US" sz="1800"/>
              <a:t>取   </a:t>
            </a:r>
            <a:r>
              <a:rPr lang="en-US" altLang="zh-CN" sz="1800" i="1"/>
              <a:t>u = u </a:t>
            </a:r>
            <a:r>
              <a:rPr lang="en-US" altLang="zh-CN" sz="1800"/>
              <a:t>(</a:t>
            </a:r>
            <a:r>
              <a:rPr lang="en-US" altLang="zh-CN" sz="1800" i="1"/>
              <a:t>T, p</a:t>
            </a:r>
            <a:r>
              <a:rPr lang="en-US" altLang="zh-CN" sz="1800"/>
              <a:t>)</a:t>
            </a:r>
          </a:p>
          <a:p>
            <a:pPr eaLnBrk="1" hangingPunct="1">
              <a:lnSpc>
                <a:spcPct val="240000"/>
              </a:lnSpc>
            </a:pPr>
            <a:r>
              <a:rPr lang="zh-CN" altLang="en-US" sz="1800"/>
              <a:t>取 </a:t>
            </a:r>
            <a:r>
              <a:rPr lang="zh-CN" altLang="en-US" sz="1800" i="1"/>
              <a:t>  </a:t>
            </a:r>
            <a:r>
              <a:rPr lang="en-US" altLang="zh-CN" sz="1800" i="1"/>
              <a:t>u = u (p, v)</a:t>
            </a:r>
            <a:endParaRPr lang="zh-CN" altLang="en-US" sz="180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A0BC198-9F9F-ABF6-FBF1-14BF910E8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1550988"/>
            <a:ext cx="1779587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40000"/>
              </a:lnSpc>
            </a:pPr>
            <a:r>
              <a:rPr lang="zh-CN" altLang="en-US" sz="1800"/>
              <a:t>第一 </a:t>
            </a:r>
            <a:r>
              <a:rPr lang="en-US" altLang="zh-CN" sz="1800"/>
              <a:t>d</a:t>
            </a:r>
            <a:r>
              <a:rPr lang="en-US" altLang="zh-CN" sz="1800" i="1"/>
              <a:t>u </a:t>
            </a:r>
            <a:r>
              <a:rPr lang="zh-CN" altLang="en-US" sz="1800"/>
              <a:t>表达式</a:t>
            </a:r>
          </a:p>
          <a:p>
            <a:pPr eaLnBrk="1" hangingPunct="1">
              <a:lnSpc>
                <a:spcPct val="240000"/>
              </a:lnSpc>
            </a:pPr>
            <a:r>
              <a:rPr lang="zh-CN" altLang="en-US" sz="1800"/>
              <a:t>第二 </a:t>
            </a:r>
            <a:r>
              <a:rPr lang="en-US" altLang="zh-CN" sz="1800"/>
              <a:t>d</a:t>
            </a:r>
            <a:r>
              <a:rPr lang="en-US" altLang="zh-CN" sz="1800" i="1"/>
              <a:t>u </a:t>
            </a:r>
            <a:r>
              <a:rPr lang="zh-CN" altLang="en-US" sz="1800"/>
              <a:t>表达式</a:t>
            </a:r>
          </a:p>
          <a:p>
            <a:pPr eaLnBrk="1" hangingPunct="1">
              <a:lnSpc>
                <a:spcPct val="240000"/>
              </a:lnSpc>
            </a:pPr>
            <a:r>
              <a:rPr lang="zh-CN" altLang="en-US" sz="1800"/>
              <a:t>第三 </a:t>
            </a:r>
            <a:r>
              <a:rPr lang="en-US" altLang="zh-CN" sz="1800"/>
              <a:t>d</a:t>
            </a:r>
            <a:r>
              <a:rPr lang="en-US" altLang="zh-CN" sz="1800" i="1"/>
              <a:t>u </a:t>
            </a:r>
            <a:r>
              <a:rPr lang="zh-CN" altLang="en-US" sz="1800"/>
              <a:t>表达式</a:t>
            </a:r>
          </a:p>
        </p:txBody>
      </p:sp>
      <p:graphicFrame>
        <p:nvGraphicFramePr>
          <p:cNvPr id="157707" name="Object 5">
            <a:extLst>
              <a:ext uri="{FF2B5EF4-FFF2-40B4-BE49-F238E27FC236}">
                <a16:creationId xmlns:a16="http://schemas.microsoft.com/office/drawing/2014/main" id="{7A964ADE-7D86-05A3-56C8-CFAEF452C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7325" y="1674813"/>
          <a:ext cx="452278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1434960" progId="Equation.DSMT4">
                  <p:embed/>
                </p:oleObj>
              </mc:Choice>
              <mc:Fallback>
                <p:oleObj name="Equation" r:id="rId2" imgW="3162240" imgH="1434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1674813"/>
                        <a:ext cx="452278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8" name="Rectangle 12">
            <a:extLst>
              <a:ext uri="{FF2B5EF4-FFF2-40B4-BE49-F238E27FC236}">
                <a16:creationId xmlns:a16="http://schemas.microsoft.com/office/drawing/2014/main" id="{7A92D515-0A67-B79F-857A-C603C2F15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3763963"/>
            <a:ext cx="530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3. </a:t>
            </a:r>
            <a:r>
              <a:rPr kumimoji="1" lang="zh-CN" altLang="en-US" sz="2000">
                <a:solidFill>
                  <a:srgbClr val="FF3300"/>
                </a:solidFill>
              </a:rPr>
              <a:t>焓的一般表达式 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B5D8568-F2AC-9FF8-FF9D-35127A46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116388"/>
            <a:ext cx="1817687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40000"/>
              </a:lnSpc>
            </a:pPr>
            <a:r>
              <a:rPr lang="zh-CN" altLang="en-US" sz="1800"/>
              <a:t>取   </a:t>
            </a:r>
            <a:r>
              <a:rPr lang="en-US" altLang="zh-CN" sz="1800" i="1"/>
              <a:t>h = h </a:t>
            </a:r>
            <a:r>
              <a:rPr lang="en-US" altLang="zh-CN" sz="1800"/>
              <a:t>(</a:t>
            </a:r>
            <a:r>
              <a:rPr lang="en-US" altLang="zh-CN" sz="1800" i="1"/>
              <a:t>T, v</a:t>
            </a:r>
            <a:r>
              <a:rPr lang="en-US" altLang="zh-CN" sz="1800"/>
              <a:t>)</a:t>
            </a:r>
          </a:p>
          <a:p>
            <a:pPr eaLnBrk="1" hangingPunct="1">
              <a:lnSpc>
                <a:spcPct val="240000"/>
              </a:lnSpc>
            </a:pPr>
            <a:r>
              <a:rPr lang="zh-CN" altLang="en-US" sz="1800"/>
              <a:t>取   </a:t>
            </a:r>
            <a:r>
              <a:rPr lang="en-US" altLang="zh-CN" sz="1800" i="1"/>
              <a:t>h = h </a:t>
            </a:r>
            <a:r>
              <a:rPr lang="en-US" altLang="zh-CN" sz="1800"/>
              <a:t>(</a:t>
            </a:r>
            <a:r>
              <a:rPr lang="en-US" altLang="zh-CN" sz="1800" i="1"/>
              <a:t>T, p</a:t>
            </a:r>
            <a:r>
              <a:rPr lang="en-US" altLang="zh-CN" sz="1800"/>
              <a:t>)</a:t>
            </a:r>
          </a:p>
          <a:p>
            <a:pPr eaLnBrk="1" hangingPunct="1">
              <a:lnSpc>
                <a:spcPct val="240000"/>
              </a:lnSpc>
            </a:pPr>
            <a:r>
              <a:rPr lang="zh-CN" altLang="en-US" sz="1800"/>
              <a:t>取 </a:t>
            </a:r>
            <a:r>
              <a:rPr lang="zh-CN" altLang="en-US" sz="1800" i="1"/>
              <a:t>  </a:t>
            </a:r>
            <a:r>
              <a:rPr lang="en-US" altLang="zh-CN" sz="1800" i="1"/>
              <a:t>h = h (p, v)</a:t>
            </a:r>
            <a:endParaRPr lang="zh-CN" altLang="en-US" sz="180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4C6F73F-F416-675C-7BC3-33C95C211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6313" y="4103688"/>
            <a:ext cx="1817687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40000"/>
              </a:lnSpc>
            </a:pPr>
            <a:r>
              <a:rPr lang="zh-CN" altLang="en-US" sz="1800"/>
              <a:t>第一 </a:t>
            </a:r>
            <a:r>
              <a:rPr lang="en-US" altLang="zh-CN" sz="1800"/>
              <a:t>d</a:t>
            </a:r>
            <a:r>
              <a:rPr lang="en-US" altLang="zh-CN" sz="1800" i="1"/>
              <a:t>h </a:t>
            </a:r>
            <a:r>
              <a:rPr lang="zh-CN" altLang="en-US" sz="1800"/>
              <a:t>表达式</a:t>
            </a:r>
          </a:p>
          <a:p>
            <a:pPr eaLnBrk="1" hangingPunct="1">
              <a:lnSpc>
                <a:spcPct val="240000"/>
              </a:lnSpc>
            </a:pPr>
            <a:r>
              <a:rPr lang="zh-CN" altLang="en-US" sz="1800"/>
              <a:t>第二 </a:t>
            </a:r>
            <a:r>
              <a:rPr lang="en-US" altLang="zh-CN" sz="1800"/>
              <a:t>d</a:t>
            </a:r>
            <a:r>
              <a:rPr lang="en-US" altLang="zh-CN" sz="1800" i="1"/>
              <a:t>h </a:t>
            </a:r>
            <a:r>
              <a:rPr lang="zh-CN" altLang="en-US" sz="1800"/>
              <a:t>表达式</a:t>
            </a:r>
          </a:p>
          <a:p>
            <a:pPr eaLnBrk="1" hangingPunct="1">
              <a:lnSpc>
                <a:spcPct val="240000"/>
              </a:lnSpc>
            </a:pPr>
            <a:r>
              <a:rPr lang="zh-CN" altLang="en-US" sz="1800"/>
              <a:t>第三 </a:t>
            </a:r>
            <a:r>
              <a:rPr lang="en-US" altLang="zh-CN" sz="1800"/>
              <a:t>d</a:t>
            </a:r>
            <a:r>
              <a:rPr lang="en-US" altLang="zh-CN" sz="1800" i="1"/>
              <a:t>h </a:t>
            </a:r>
            <a:r>
              <a:rPr lang="zh-CN" altLang="en-US" sz="1800"/>
              <a:t>表达式</a:t>
            </a:r>
          </a:p>
        </p:txBody>
      </p:sp>
      <p:graphicFrame>
        <p:nvGraphicFramePr>
          <p:cNvPr id="157711" name="Object 5">
            <a:extLst>
              <a:ext uri="{FF2B5EF4-FFF2-40B4-BE49-F238E27FC236}">
                <a16:creationId xmlns:a16="http://schemas.microsoft.com/office/drawing/2014/main" id="{2B9C4C52-03DC-A892-F0C1-5854A4ED6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3050" y="4294188"/>
          <a:ext cx="42513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1396800" progId="Equation.DSMT4">
                  <p:embed/>
                </p:oleObj>
              </mc:Choice>
              <mc:Fallback>
                <p:oleObj name="Equation" r:id="rId4" imgW="2971800" imgH="1396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294188"/>
                        <a:ext cx="4251325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1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27" grpId="0"/>
      <p:bldP spid="2" grpId="0"/>
      <p:bldP spid="157708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61A0E0C-716E-627A-EC90-3A539809EE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49EB0C5-85D2-40C0-B55C-7CBB7E275973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DA68F384-ECC2-68D7-D144-21BF5A0F0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6-5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热力学能、焓和熵的一般关系式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54E8FD94-D3D4-A561-D88F-C849F4D7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116388"/>
            <a:ext cx="79311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作业： </a:t>
            </a:r>
            <a:r>
              <a:rPr kumimoji="1" lang="en-US" altLang="zh-CN" sz="2000"/>
              <a:t>6-4(</a:t>
            </a:r>
            <a:r>
              <a:rPr kumimoji="1" lang="zh-CN" altLang="en-US" sz="2000"/>
              <a:t>上机作业</a:t>
            </a:r>
            <a:r>
              <a:rPr kumimoji="1" lang="en-US" altLang="zh-CN" sz="2000"/>
              <a:t>)</a:t>
            </a:r>
            <a:r>
              <a:rPr kumimoji="1" lang="zh-CN" altLang="en-US" sz="2000"/>
              <a:t>、</a:t>
            </a:r>
            <a:r>
              <a:rPr kumimoji="1" lang="en-US" altLang="zh-CN" sz="2000"/>
              <a:t>6-7</a:t>
            </a:r>
            <a:r>
              <a:rPr kumimoji="1" lang="zh-CN" altLang="en-US" sz="2000"/>
              <a:t>、</a:t>
            </a:r>
            <a:r>
              <a:rPr kumimoji="1" lang="en-US" altLang="zh-CN" sz="2000"/>
              <a:t>6-14(1,3,4)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上机作业要求：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         </a:t>
            </a:r>
            <a:r>
              <a:rPr kumimoji="1" lang="zh-CN" altLang="en-US" sz="2000"/>
              <a:t>程序清单：计算机语言任选、迭代方法任选</a:t>
            </a:r>
            <a:r>
              <a:rPr kumimoji="1" lang="en-US" altLang="zh-CN" sz="2000"/>
              <a:t>(</a:t>
            </a:r>
            <a:r>
              <a:rPr kumimoji="1" lang="zh-CN" altLang="en-US" sz="2000"/>
              <a:t>推荐</a:t>
            </a:r>
            <a:r>
              <a:rPr kumimoji="1" lang="en-US" altLang="zh-CN" sz="2000"/>
              <a:t>Newton</a:t>
            </a:r>
            <a:r>
              <a:rPr kumimoji="1" lang="zh-CN" altLang="en-US" sz="2000"/>
              <a:t>法</a:t>
            </a:r>
            <a:r>
              <a:rPr kumimoji="1" lang="en-US" altLang="zh-CN" sz="2000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/>
              <a:t>         结果输出：一定压力、温度范围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/>
              <a:t>         结果比较：题目中需求的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         提交纸质作业</a:t>
            </a:r>
          </a:p>
        </p:txBody>
      </p:sp>
      <p:sp>
        <p:nvSpPr>
          <p:cNvPr id="158731" name="Rectangle 11">
            <a:extLst>
              <a:ext uri="{FF2B5EF4-FFF2-40B4-BE49-F238E27FC236}">
                <a16:creationId xmlns:a16="http://schemas.microsoft.com/office/drawing/2014/main" id="{D6EDB7AA-E1C0-ADFF-1D36-8D12B9B6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1160463"/>
            <a:ext cx="1987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理想气体验证：</a:t>
            </a:r>
          </a:p>
        </p:txBody>
      </p:sp>
      <p:graphicFrame>
        <p:nvGraphicFramePr>
          <p:cNvPr id="158732" name="Object 5">
            <a:extLst>
              <a:ext uri="{FF2B5EF4-FFF2-40B4-BE49-F238E27FC236}">
                <a16:creationId xmlns:a16="http://schemas.microsoft.com/office/drawing/2014/main" id="{B34D2A24-9481-3497-609A-F90514A05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535113"/>
          <a:ext cx="645160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08280" imgH="1473120" progId="Equation.DSMT4">
                  <p:embed/>
                </p:oleObj>
              </mc:Choice>
              <mc:Fallback>
                <p:oleObj name="Equation" r:id="rId2" imgW="4508280" imgH="1473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35113"/>
                        <a:ext cx="6451600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5" name="Line 15">
            <a:extLst>
              <a:ext uri="{FF2B5EF4-FFF2-40B4-BE49-F238E27FC236}">
                <a16:creationId xmlns:a16="http://schemas.microsoft.com/office/drawing/2014/main" id="{256279E7-060D-7421-43CF-ACF5FF082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7400" y="3860800"/>
            <a:ext cx="750570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/>
      <p:bldP spid="158731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5501</TotalTime>
  <Words>229</Words>
  <Application>Microsoft Office PowerPoint</Application>
  <PresentationFormat>全屏显示(4:3)</PresentationFormat>
  <Paragraphs>38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Clarendon Extended</vt:lpstr>
      <vt:lpstr>华文琥珀</vt:lpstr>
      <vt:lpstr>Verdana</vt:lpstr>
      <vt:lpstr>tempelate</vt:lpstr>
      <vt:lpstr>MathType 7.0 Equation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实际气体性质及热力学一般关系式</dc:title>
  <dc:creator>何茂刚、张颖</dc:creator>
  <cp:lastModifiedBy>崇浩 唐</cp:lastModifiedBy>
  <cp:revision>655</cp:revision>
  <cp:lastPrinted>1601-01-01T00:00:00Z</cp:lastPrinted>
  <dcterms:created xsi:type="dcterms:W3CDTF">2011-05-02T08:11:20Z</dcterms:created>
  <dcterms:modified xsi:type="dcterms:W3CDTF">2025-08-21T09:36:11Z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