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  <p:sldMasterId id="2147483652" r:id="rId3"/>
    <p:sldMasterId id="2147483653" r:id="rId4"/>
    <p:sldMasterId id="2147483654" r:id="rId5"/>
    <p:sldMasterId id="2147483655" r:id="rId6"/>
    <p:sldMasterId id="2147483656" r:id="rId7"/>
    <p:sldMasterId id="2147483657" r:id="rId8"/>
  </p:sldMasterIdLst>
  <p:notesMasterIdLst>
    <p:notesMasterId r:id="rId37"/>
  </p:notesMasterIdLst>
  <p:sldIdLst>
    <p:sldId id="256" r:id="rId9"/>
    <p:sldId id="265" r:id="rId10"/>
    <p:sldId id="326" r:id="rId11"/>
    <p:sldId id="325" r:id="rId12"/>
    <p:sldId id="257" r:id="rId13"/>
    <p:sldId id="328" r:id="rId14"/>
    <p:sldId id="294" r:id="rId15"/>
    <p:sldId id="329" r:id="rId16"/>
    <p:sldId id="335" r:id="rId17"/>
    <p:sldId id="338" r:id="rId18"/>
    <p:sldId id="258" r:id="rId19"/>
    <p:sldId id="295" r:id="rId20"/>
    <p:sldId id="300" r:id="rId21"/>
    <p:sldId id="336" r:id="rId22"/>
    <p:sldId id="296" r:id="rId23"/>
    <p:sldId id="297" r:id="rId24"/>
    <p:sldId id="330" r:id="rId25"/>
    <p:sldId id="298" r:id="rId26"/>
    <p:sldId id="299" r:id="rId27"/>
    <p:sldId id="293" r:id="rId28"/>
    <p:sldId id="337" r:id="rId29"/>
    <p:sldId id="301" r:id="rId30"/>
    <p:sldId id="267" r:id="rId31"/>
    <p:sldId id="339" r:id="rId32"/>
    <p:sldId id="268" r:id="rId33"/>
    <p:sldId id="331" r:id="rId34"/>
    <p:sldId id="302" r:id="rId35"/>
    <p:sldId id="303" r:id="rId3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5DD5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12" autoAdjust="0"/>
    <p:restoredTop sz="94746" autoAdjust="0"/>
  </p:normalViewPr>
  <p:slideViewPr>
    <p:cSldViewPr>
      <p:cViewPr varScale="1">
        <p:scale>
          <a:sx n="107" d="100"/>
          <a:sy n="107" d="100"/>
        </p:scale>
        <p:origin x="168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84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viewProps" Target="viewProps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E0FB2A2-984E-081C-46D4-76B2CC700E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903742-F868-E208-D8FC-B1F9376C4B2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EFA50FD-AA2E-4E70-AB56-3AE76B58030B}" type="datetimeFigureOut">
              <a:rPr lang="zh-CN" altLang="en-US"/>
              <a:pPr>
                <a:defRPr/>
              </a:pPr>
              <a:t>2025/8/21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F05173FA-B345-206A-0996-AFC507F732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4B498E43-E08D-B4B1-FC31-812450893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E76223-766E-355D-9CC9-F4BCBC0ED1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B785D0-15C8-9055-2520-85B4E48D5C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4904FC-CD60-4794-9562-CE98788A560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>
            <a:extLst>
              <a:ext uri="{FF2B5EF4-FFF2-40B4-BE49-F238E27FC236}">
                <a16:creationId xmlns:a16="http://schemas.microsoft.com/office/drawing/2014/main" id="{B5AE721E-9BB9-A9E4-546C-607CEB6A457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781550"/>
            <a:ext cx="91440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Line 5">
            <a:extLst>
              <a:ext uri="{FF2B5EF4-FFF2-40B4-BE49-F238E27FC236}">
                <a16:creationId xmlns:a16="http://schemas.microsoft.com/office/drawing/2014/main" id="{FEA6CB53-C490-FFE2-F89A-2579235C3F2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285750"/>
            <a:ext cx="9144000" cy="0"/>
          </a:xfrm>
          <a:prstGeom prst="line">
            <a:avLst/>
          </a:prstGeom>
          <a:noFill/>
          <a:ln w="15875">
            <a:solidFill>
              <a:srgbClr val="0099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EA38C0D3-BFD9-278E-E1E9-9BE53CA778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4781550"/>
            <a:ext cx="1676400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FF"/>
                </a:solidFill>
                <a:ea typeface="华文细黑" pitchFamily="2" charset="-122"/>
              </a:rPr>
              <a:t>工程热力学</a:t>
            </a: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78CC46BE-56DA-DA7F-606F-932779B5B9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65800" y="4773613"/>
            <a:ext cx="337820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dirty="0">
                <a:solidFill>
                  <a:srgbClr val="0000FF"/>
                </a:solidFill>
                <a:ea typeface="华文细黑" pitchFamily="2" charset="-122"/>
              </a:rPr>
              <a:t>西安交通大学热流中心  吴江涛 </a:t>
            </a:r>
          </a:p>
        </p:txBody>
      </p:sp>
      <p:pic>
        <p:nvPicPr>
          <p:cNvPr id="6" name="Picture 9" descr="18">
            <a:extLst>
              <a:ext uri="{FF2B5EF4-FFF2-40B4-BE49-F238E27FC236}">
                <a16:creationId xmlns:a16="http://schemas.microsoft.com/office/drawing/2014/main" id="{9B899B1E-507F-8466-888E-393ACE1AA2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4857750"/>
            <a:ext cx="3524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1293356723">
            <a:extLst>
              <a:ext uri="{FF2B5EF4-FFF2-40B4-BE49-F238E27FC236}">
                <a16:creationId xmlns:a16="http://schemas.microsoft.com/office/drawing/2014/main" id="{3BEFC17A-C0BE-A39B-2772-83B67F4A4F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51500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6052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47436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http://files.eduuu.com/img/2010/07/15/163608_4c3ec878b5869.jpg">
            <a:extLst>
              <a:ext uri="{FF2B5EF4-FFF2-40B4-BE49-F238E27FC236}">
                <a16:creationId xmlns:a16="http://schemas.microsoft.com/office/drawing/2014/main" id="{FD6EC0D2-B7E6-752F-5A6B-F53D0C39DC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6350"/>
            <a:ext cx="914400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042391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58706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01911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3006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9756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947493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40007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6736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331337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113540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941165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386060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http://files.eduuu.com/img/2010/07/15/163608_4c3ec878b5869.jpg">
            <a:extLst>
              <a:ext uri="{FF2B5EF4-FFF2-40B4-BE49-F238E27FC236}">
                <a16:creationId xmlns:a16="http://schemas.microsoft.com/office/drawing/2014/main" id="{4C140A7F-E46E-FEED-1172-3A8F1C1E34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6350"/>
            <a:ext cx="914400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283243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195194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7903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818955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147093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746204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85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252109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968686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680093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720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606746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http://files.eduuu.com/img/2010/07/15/163608_4c3ec878b5869.jpg">
            <a:extLst>
              <a:ext uri="{FF2B5EF4-FFF2-40B4-BE49-F238E27FC236}">
                <a16:creationId xmlns:a16="http://schemas.microsoft.com/office/drawing/2014/main" id="{9B8A0967-3B34-567E-F09C-647E1A0194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6350"/>
            <a:ext cx="914400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021483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304946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00463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858004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78673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9486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60916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5641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30594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894600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988538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215087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05979"/>
            <a:ext cx="8229600" cy="43886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931326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http://files.eduuu.com/img/2010/07/15/163608_4c3ec878b5869.jpg">
            <a:extLst>
              <a:ext uri="{FF2B5EF4-FFF2-40B4-BE49-F238E27FC236}">
                <a16:creationId xmlns:a16="http://schemas.microsoft.com/office/drawing/2014/main" id="{8A031301-4FFE-A94E-A8EB-72E6868DC20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6350"/>
            <a:ext cx="914400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62882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092676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8188868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3888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7875658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0277152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421967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59432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080419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76804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9110975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4971608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05979"/>
            <a:ext cx="8229600" cy="43886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265867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http://files.eduuu.com/img/2010/07/15/163608_4c3ec878b5869.jpg">
            <a:extLst>
              <a:ext uri="{FF2B5EF4-FFF2-40B4-BE49-F238E27FC236}">
                <a16:creationId xmlns:a16="http://schemas.microsoft.com/office/drawing/2014/main" id="{89DBB4B8-216A-F3B5-B615-3189743A5E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6350"/>
            <a:ext cx="914400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5287402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7869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1316708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638253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2838676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9753391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7349448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033154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074058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019829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9041304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796037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http://files.eduuu.com/img/2010/07/15/163608_4c3ec878b5869.jpg">
            <a:extLst>
              <a:ext uri="{FF2B5EF4-FFF2-40B4-BE49-F238E27FC236}">
                <a16:creationId xmlns:a16="http://schemas.microsoft.com/office/drawing/2014/main" id="{05BE30E7-2350-23F8-7A58-7C68D905DA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6350"/>
            <a:ext cx="914400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20793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25483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5748747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074655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5027456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5613669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8245038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34243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1569267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5206854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781116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7624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4409549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http://files.eduuu.com/img/2010/07/15/163608_4c3ec878b5869.jpg">
            <a:extLst>
              <a:ext uri="{FF2B5EF4-FFF2-40B4-BE49-F238E27FC236}">
                <a16:creationId xmlns:a16="http://schemas.microsoft.com/office/drawing/2014/main" id="{28079AF0-C34F-423A-3F72-395BE4F5E9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6350"/>
            <a:ext cx="914400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92799692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9626466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3594325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384724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8794619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41953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3799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3786573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7540751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187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2824226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908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EFFD90B-C711-702C-09AC-C727DB69E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EFA8E0E-9FEB-1CED-13D8-F7C77CA9A3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Text Box 8">
            <a:extLst>
              <a:ext uri="{FF2B5EF4-FFF2-40B4-BE49-F238E27FC236}">
                <a16:creationId xmlns:a16="http://schemas.microsoft.com/office/drawing/2014/main" id="{87C76456-EB86-D3A6-1C0A-84BBB2351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86313"/>
            <a:ext cx="2819400" cy="3698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rtl="1"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第七章  气体与蒸汽的流动</a:t>
            </a:r>
          </a:p>
        </p:txBody>
      </p:sp>
      <p:sp>
        <p:nvSpPr>
          <p:cNvPr id="1029" name="Text Box 10">
            <a:extLst>
              <a:ext uri="{FF2B5EF4-FFF2-40B4-BE49-F238E27FC236}">
                <a16:creationId xmlns:a16="http://schemas.microsoft.com/office/drawing/2014/main" id="{84C7A509-88DA-A634-5597-11DD0099C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69888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100000">
                <a:schemeClr val="bg1"/>
              </a:gs>
            </a:gsLst>
            <a:lin ang="0" scaled="1"/>
          </a:gradFill>
          <a:ln w="635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030" name="Line 11">
            <a:extLst>
              <a:ext uri="{FF2B5EF4-FFF2-40B4-BE49-F238E27FC236}">
                <a16:creationId xmlns:a16="http://schemas.microsoft.com/office/drawing/2014/main" id="{A01A04F0-0456-E6DF-0DBF-A35BEF49892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857750"/>
            <a:ext cx="91440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31" name="Text Box 16">
            <a:extLst>
              <a:ext uri="{FF2B5EF4-FFF2-40B4-BE49-F238E27FC236}">
                <a16:creationId xmlns:a16="http://schemas.microsoft.com/office/drawing/2014/main" id="{BC9F79B6-A522-830E-7FEC-F418B57F4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0413" y="0"/>
            <a:ext cx="2954337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>
                <a:solidFill>
                  <a:srgbClr val="0000FF"/>
                </a:solidFill>
                <a:ea typeface="华文细黑" pitchFamily="2" charset="-122"/>
              </a:rPr>
              <a:t>西安交通大学热与流体中心</a:t>
            </a:r>
            <a:endParaRPr lang="zh-CN" altLang="en-US"/>
          </a:p>
        </p:txBody>
      </p:sp>
      <p:pic>
        <p:nvPicPr>
          <p:cNvPr id="12296" name="Picture 14" descr="18">
            <a:extLst>
              <a:ext uri="{FF2B5EF4-FFF2-40B4-BE49-F238E27FC236}">
                <a16:creationId xmlns:a16="http://schemas.microsoft.com/office/drawing/2014/main" id="{99B2FC44-8F25-D3F4-40A0-D6CA11DC5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050" y="0"/>
            <a:ext cx="36195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209" r:id="rId1"/>
    <p:sldLayoutId id="2147485127" r:id="rId2"/>
    <p:sldLayoutId id="2147485128" r:id="rId3"/>
    <p:sldLayoutId id="2147485129" r:id="rId4"/>
    <p:sldLayoutId id="2147485130" r:id="rId5"/>
    <p:sldLayoutId id="2147485131" r:id="rId6"/>
    <p:sldLayoutId id="2147485132" r:id="rId7"/>
    <p:sldLayoutId id="2147485133" r:id="rId8"/>
    <p:sldLayoutId id="2147485134" r:id="rId9"/>
    <p:sldLayoutId id="2147485135" r:id="rId10"/>
    <p:sldLayoutId id="2147485136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5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s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s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1">
            <a:extLst>
              <a:ext uri="{FF2B5EF4-FFF2-40B4-BE49-F238E27FC236}">
                <a16:creationId xmlns:a16="http://schemas.microsoft.com/office/drawing/2014/main" id="{7D505262-8C8E-BA09-C5F1-6A120BF04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69888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100000">
                <a:schemeClr val="bg1"/>
              </a:gs>
            </a:gsLst>
            <a:lin ang="0" scaled="1"/>
          </a:gradFill>
          <a:ln w="635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051" name="Line 12">
            <a:extLst>
              <a:ext uri="{FF2B5EF4-FFF2-40B4-BE49-F238E27FC236}">
                <a16:creationId xmlns:a16="http://schemas.microsoft.com/office/drawing/2014/main" id="{185B1500-18DB-CA1F-4C8F-04CC4D2AB52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786313"/>
            <a:ext cx="91440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B78CEA0D-F3CB-9DE9-B963-20259290CD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37D7E31C-6807-BDA6-BD8D-68A994D639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Text Box 4">
            <a:extLst>
              <a:ext uri="{FF2B5EF4-FFF2-40B4-BE49-F238E27FC236}">
                <a16:creationId xmlns:a16="http://schemas.microsoft.com/office/drawing/2014/main" id="{E812ECCA-C24C-A2AD-00AB-565632570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86313"/>
            <a:ext cx="2819400" cy="3698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第七章  气体与蒸汽的流动</a:t>
            </a:r>
          </a:p>
        </p:txBody>
      </p:sp>
      <p:sp>
        <p:nvSpPr>
          <p:cNvPr id="2055" name="Text Box 5">
            <a:extLst>
              <a:ext uri="{FF2B5EF4-FFF2-40B4-BE49-F238E27FC236}">
                <a16:creationId xmlns:a16="http://schemas.microsoft.com/office/drawing/2014/main" id="{31A50C9B-01FD-DFBA-BCE7-065BDA9AA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786313"/>
            <a:ext cx="4267200" cy="3698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第</a:t>
            </a:r>
            <a:r>
              <a:rPr lang="en-US" altLang="zh-CN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7-1</a:t>
            </a:r>
            <a:r>
              <a:rPr lang="zh-CN" altLang="en-US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节  稳定流动的基本方程式</a:t>
            </a:r>
          </a:p>
        </p:txBody>
      </p:sp>
      <p:pic>
        <p:nvPicPr>
          <p:cNvPr id="13320" name="Picture 14" descr="18">
            <a:extLst>
              <a:ext uri="{FF2B5EF4-FFF2-40B4-BE49-F238E27FC236}">
                <a16:creationId xmlns:a16="http://schemas.microsoft.com/office/drawing/2014/main" id="{04E4402F-4457-A62A-771F-C7AE3D117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050" y="0"/>
            <a:ext cx="36195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Text Box 16">
            <a:extLst>
              <a:ext uri="{FF2B5EF4-FFF2-40B4-BE49-F238E27FC236}">
                <a16:creationId xmlns:a16="http://schemas.microsoft.com/office/drawing/2014/main" id="{D4B6712C-47BE-CD40-1232-DCCF54AAC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0413" y="0"/>
            <a:ext cx="2954337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>
                <a:solidFill>
                  <a:srgbClr val="0000FF"/>
                </a:solidFill>
                <a:ea typeface="华文细黑" pitchFamily="2" charset="-122"/>
              </a:rPr>
              <a:t>西安交通大学热与流体中心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10" r:id="rId1"/>
    <p:sldLayoutId id="2147485137" r:id="rId2"/>
    <p:sldLayoutId id="2147485138" r:id="rId3"/>
    <p:sldLayoutId id="2147485139" r:id="rId4"/>
    <p:sldLayoutId id="2147485140" r:id="rId5"/>
    <p:sldLayoutId id="2147485141" r:id="rId6"/>
    <p:sldLayoutId id="2147485142" r:id="rId7"/>
    <p:sldLayoutId id="2147485143" r:id="rId8"/>
    <p:sldLayoutId id="2147485144" r:id="rId9"/>
    <p:sldLayoutId id="2147485145" r:id="rId10"/>
    <p:sldLayoutId id="2147485146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5"/>
        </a:buBlip>
        <a:defRPr sz="2800" b="1">
          <a:solidFill>
            <a:srgbClr val="FF3300"/>
          </a:solidFill>
          <a:latin typeface="宋体" pitchFamily="2" charset="-122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宋体" pitchFamily="2" charset="-122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s"/>
        <a:defRPr sz="2000">
          <a:solidFill>
            <a:schemeClr val="tx1"/>
          </a:solidFill>
          <a:latin typeface="Times New Roman" pitchFamily="18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s"/>
        <a:defRPr sz="2000">
          <a:solidFill>
            <a:schemeClr val="tx1"/>
          </a:solidFill>
          <a:latin typeface="Times New Roman" pitchFamily="18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sz="2000">
          <a:solidFill>
            <a:schemeClr val="tx1"/>
          </a:solidFill>
          <a:latin typeface="Times New Roman" pitchFamily="18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sz="2000">
          <a:solidFill>
            <a:schemeClr val="tx1"/>
          </a:solidFill>
          <a:latin typeface="Times New Roman" pitchFamily="18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sz="2000">
          <a:solidFill>
            <a:schemeClr val="tx1"/>
          </a:solidFill>
          <a:latin typeface="Times New Roman" pitchFamily="18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sz="2000">
          <a:solidFill>
            <a:schemeClr val="tx1"/>
          </a:solidFill>
          <a:latin typeface="Times New Roman" pitchFamily="18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1">
            <a:extLst>
              <a:ext uri="{FF2B5EF4-FFF2-40B4-BE49-F238E27FC236}">
                <a16:creationId xmlns:a16="http://schemas.microsoft.com/office/drawing/2014/main" id="{A20CF18B-B7D8-7F0B-4313-ADE03DDE3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69888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100000">
                <a:schemeClr val="bg1"/>
              </a:gs>
            </a:gsLst>
            <a:lin ang="0" scaled="1"/>
          </a:gradFill>
          <a:ln w="635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075" name="Line 12">
            <a:extLst>
              <a:ext uri="{FF2B5EF4-FFF2-40B4-BE49-F238E27FC236}">
                <a16:creationId xmlns:a16="http://schemas.microsoft.com/office/drawing/2014/main" id="{CAF58687-EE79-23F4-D52E-0B88546233E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786313"/>
            <a:ext cx="91440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86F6320B-F1FA-ECA0-6744-DB8F3BDFC6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56931A77-9D78-FA62-6516-1479CE32AD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Text Box 4">
            <a:extLst>
              <a:ext uri="{FF2B5EF4-FFF2-40B4-BE49-F238E27FC236}">
                <a16:creationId xmlns:a16="http://schemas.microsoft.com/office/drawing/2014/main" id="{B0B828D7-0094-F372-BABF-C3DBCCBA5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86313"/>
            <a:ext cx="2819400" cy="3698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第七章  气体与蒸汽的流动</a:t>
            </a:r>
          </a:p>
        </p:txBody>
      </p:sp>
      <p:sp>
        <p:nvSpPr>
          <p:cNvPr id="3079" name="Text Box 5">
            <a:extLst>
              <a:ext uri="{FF2B5EF4-FFF2-40B4-BE49-F238E27FC236}">
                <a16:creationId xmlns:a16="http://schemas.microsoft.com/office/drawing/2014/main" id="{188228A7-AC94-9CCD-7AE5-56489E5E6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786313"/>
            <a:ext cx="4267200" cy="3698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第</a:t>
            </a:r>
            <a:r>
              <a:rPr lang="en-US" altLang="zh-CN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7-2</a:t>
            </a:r>
            <a:r>
              <a:rPr lang="zh-CN" altLang="en-US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节  促使流速改变的条件</a:t>
            </a:r>
          </a:p>
        </p:txBody>
      </p:sp>
      <p:pic>
        <p:nvPicPr>
          <p:cNvPr id="14344" name="Picture 14" descr="18">
            <a:extLst>
              <a:ext uri="{FF2B5EF4-FFF2-40B4-BE49-F238E27FC236}">
                <a16:creationId xmlns:a16="http://schemas.microsoft.com/office/drawing/2014/main" id="{6A80151E-5A9D-14FD-2967-3A4574E25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050" y="0"/>
            <a:ext cx="36195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Text Box 16">
            <a:extLst>
              <a:ext uri="{FF2B5EF4-FFF2-40B4-BE49-F238E27FC236}">
                <a16:creationId xmlns:a16="http://schemas.microsoft.com/office/drawing/2014/main" id="{7A4366EC-6F48-18A4-D04A-B833283C2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0413" y="0"/>
            <a:ext cx="2954337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>
                <a:solidFill>
                  <a:srgbClr val="0000FF"/>
                </a:solidFill>
                <a:ea typeface="华文细黑" pitchFamily="2" charset="-122"/>
              </a:rPr>
              <a:t>西安交通大学热与流体中心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11" r:id="rId1"/>
    <p:sldLayoutId id="2147485147" r:id="rId2"/>
    <p:sldLayoutId id="2147485148" r:id="rId3"/>
    <p:sldLayoutId id="2147485149" r:id="rId4"/>
    <p:sldLayoutId id="2147485150" r:id="rId5"/>
    <p:sldLayoutId id="2147485151" r:id="rId6"/>
    <p:sldLayoutId id="2147485152" r:id="rId7"/>
    <p:sldLayoutId id="2147485153" r:id="rId8"/>
    <p:sldLayoutId id="2147485154" r:id="rId9"/>
    <p:sldLayoutId id="2147485155" r:id="rId10"/>
    <p:sldLayoutId id="2147485156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5"/>
        </a:buBlip>
        <a:defRPr sz="2800" b="1">
          <a:solidFill>
            <a:srgbClr val="FF33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s"/>
        <a:defRPr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s"/>
        <a:defRPr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1">
            <a:extLst>
              <a:ext uri="{FF2B5EF4-FFF2-40B4-BE49-F238E27FC236}">
                <a16:creationId xmlns:a16="http://schemas.microsoft.com/office/drawing/2014/main" id="{13D41806-7065-F21C-8AD8-7088673C6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69888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100000">
                <a:schemeClr val="bg1"/>
              </a:gs>
            </a:gsLst>
            <a:lin ang="0" scaled="1"/>
          </a:gradFill>
          <a:ln w="635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099" name="Line 12">
            <a:extLst>
              <a:ext uri="{FF2B5EF4-FFF2-40B4-BE49-F238E27FC236}">
                <a16:creationId xmlns:a16="http://schemas.microsoft.com/office/drawing/2014/main" id="{0EA7A96C-5466-9AE8-A666-8A411ED6CBE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786313"/>
            <a:ext cx="91440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AC366ABD-8DDB-776F-26BE-7794DDB97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D861F496-269E-1F3C-A173-4DFEAD8FA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Text Box 4">
            <a:extLst>
              <a:ext uri="{FF2B5EF4-FFF2-40B4-BE49-F238E27FC236}">
                <a16:creationId xmlns:a16="http://schemas.microsoft.com/office/drawing/2014/main" id="{C647C28C-FA43-2D0D-F24A-10904DB74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86313"/>
            <a:ext cx="2819400" cy="3698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第七章  气体与蒸汽的流动</a:t>
            </a:r>
          </a:p>
        </p:txBody>
      </p:sp>
      <p:sp>
        <p:nvSpPr>
          <p:cNvPr id="4103" name="Text Box 5">
            <a:extLst>
              <a:ext uri="{FF2B5EF4-FFF2-40B4-BE49-F238E27FC236}">
                <a16:creationId xmlns:a16="http://schemas.microsoft.com/office/drawing/2014/main" id="{AD3C586F-92F4-2210-BBD7-4F72A93CF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786313"/>
            <a:ext cx="4267200" cy="3698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第</a:t>
            </a:r>
            <a:r>
              <a:rPr lang="en-US" altLang="zh-CN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7-3</a:t>
            </a:r>
            <a:r>
              <a:rPr lang="zh-CN" altLang="en-US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节  喷管的计算</a:t>
            </a:r>
          </a:p>
        </p:txBody>
      </p:sp>
      <p:pic>
        <p:nvPicPr>
          <p:cNvPr id="15368" name="Picture 14" descr="18">
            <a:extLst>
              <a:ext uri="{FF2B5EF4-FFF2-40B4-BE49-F238E27FC236}">
                <a16:creationId xmlns:a16="http://schemas.microsoft.com/office/drawing/2014/main" id="{1DC11B8A-E118-4F6B-94EC-6DA6AA504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050" y="0"/>
            <a:ext cx="36195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Text Box 16">
            <a:extLst>
              <a:ext uri="{FF2B5EF4-FFF2-40B4-BE49-F238E27FC236}">
                <a16:creationId xmlns:a16="http://schemas.microsoft.com/office/drawing/2014/main" id="{4BD5DF73-DE16-59C3-3A33-878B652CE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0413" y="0"/>
            <a:ext cx="2954337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>
                <a:solidFill>
                  <a:srgbClr val="0000FF"/>
                </a:solidFill>
                <a:ea typeface="华文细黑" pitchFamily="2" charset="-122"/>
              </a:rPr>
              <a:t>西安交通大学热与流体中心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12" r:id="rId1"/>
    <p:sldLayoutId id="2147485157" r:id="rId2"/>
    <p:sldLayoutId id="2147485158" r:id="rId3"/>
    <p:sldLayoutId id="2147485159" r:id="rId4"/>
    <p:sldLayoutId id="2147485160" r:id="rId5"/>
    <p:sldLayoutId id="2147485161" r:id="rId6"/>
    <p:sldLayoutId id="2147485162" r:id="rId7"/>
    <p:sldLayoutId id="2147485163" r:id="rId8"/>
    <p:sldLayoutId id="2147485164" r:id="rId9"/>
    <p:sldLayoutId id="2147485165" r:id="rId10"/>
    <p:sldLayoutId id="2147485166" r:id="rId11"/>
    <p:sldLayoutId id="2147485167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6"/>
        </a:buBlip>
        <a:defRPr sz="2800" b="1">
          <a:solidFill>
            <a:srgbClr val="FF33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s"/>
        <a:defRPr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s"/>
        <a:defRPr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1">
            <a:extLst>
              <a:ext uri="{FF2B5EF4-FFF2-40B4-BE49-F238E27FC236}">
                <a16:creationId xmlns:a16="http://schemas.microsoft.com/office/drawing/2014/main" id="{907C025E-AA63-7B4C-5E83-B0374212C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69888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100000">
                <a:schemeClr val="bg1"/>
              </a:gs>
            </a:gsLst>
            <a:lin ang="0" scaled="1"/>
          </a:gradFill>
          <a:ln w="635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5123" name="Line 12">
            <a:extLst>
              <a:ext uri="{FF2B5EF4-FFF2-40B4-BE49-F238E27FC236}">
                <a16:creationId xmlns:a16="http://schemas.microsoft.com/office/drawing/2014/main" id="{7FBB64EC-1CB6-558A-D203-AABFA1534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786313"/>
            <a:ext cx="91440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D0F1FA93-63F6-D9A2-5503-07E2FBBC8F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BCFA7D12-A388-1FA5-46CE-62D15D1DB8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6" name="Text Box 4">
            <a:extLst>
              <a:ext uri="{FF2B5EF4-FFF2-40B4-BE49-F238E27FC236}">
                <a16:creationId xmlns:a16="http://schemas.microsoft.com/office/drawing/2014/main" id="{2DC6168D-5E81-E6C9-9829-269EC9AD1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86313"/>
            <a:ext cx="2819400" cy="3698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第七章  气体与蒸汽的流动</a:t>
            </a:r>
          </a:p>
        </p:txBody>
      </p:sp>
      <p:sp>
        <p:nvSpPr>
          <p:cNvPr id="5127" name="Text Box 5">
            <a:extLst>
              <a:ext uri="{FF2B5EF4-FFF2-40B4-BE49-F238E27FC236}">
                <a16:creationId xmlns:a16="http://schemas.microsoft.com/office/drawing/2014/main" id="{2D3F7681-122F-F793-5AA4-9A95AC269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786313"/>
            <a:ext cx="4419600" cy="3698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第</a:t>
            </a:r>
            <a:r>
              <a:rPr lang="en-US" altLang="zh-CN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7-4</a:t>
            </a:r>
            <a:r>
              <a:rPr lang="zh-CN" altLang="en-US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节  背压变化时喷管内流动过程简析</a:t>
            </a:r>
          </a:p>
        </p:txBody>
      </p:sp>
      <p:sp>
        <p:nvSpPr>
          <p:cNvPr id="5128" name="Text Box 16">
            <a:extLst>
              <a:ext uri="{FF2B5EF4-FFF2-40B4-BE49-F238E27FC236}">
                <a16:creationId xmlns:a16="http://schemas.microsoft.com/office/drawing/2014/main" id="{8B9D298B-0A23-D84B-8D18-8836824E4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0413" y="0"/>
            <a:ext cx="2954337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>
                <a:solidFill>
                  <a:srgbClr val="0000FF"/>
                </a:solidFill>
                <a:ea typeface="华文细黑" pitchFamily="2" charset="-122"/>
              </a:rPr>
              <a:t>西安交通大学热与流体中心</a:t>
            </a:r>
            <a:endParaRPr lang="zh-CN" altLang="en-US"/>
          </a:p>
        </p:txBody>
      </p:sp>
      <p:pic>
        <p:nvPicPr>
          <p:cNvPr id="16393" name="Picture 14" descr="18">
            <a:extLst>
              <a:ext uri="{FF2B5EF4-FFF2-40B4-BE49-F238E27FC236}">
                <a16:creationId xmlns:a16="http://schemas.microsoft.com/office/drawing/2014/main" id="{6C15554E-DCF1-016C-8B08-1659E10B1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050" y="0"/>
            <a:ext cx="36195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213" r:id="rId1"/>
    <p:sldLayoutId id="2147485168" r:id="rId2"/>
    <p:sldLayoutId id="2147485169" r:id="rId3"/>
    <p:sldLayoutId id="2147485170" r:id="rId4"/>
    <p:sldLayoutId id="2147485171" r:id="rId5"/>
    <p:sldLayoutId id="2147485172" r:id="rId6"/>
    <p:sldLayoutId id="2147485173" r:id="rId7"/>
    <p:sldLayoutId id="2147485174" r:id="rId8"/>
    <p:sldLayoutId id="2147485175" r:id="rId9"/>
    <p:sldLayoutId id="2147485176" r:id="rId10"/>
    <p:sldLayoutId id="2147485177" r:id="rId11"/>
    <p:sldLayoutId id="2147485178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6"/>
        </a:buBlip>
        <a:defRPr sz="2800" b="1">
          <a:solidFill>
            <a:srgbClr val="FF33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s"/>
        <a:defRPr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s"/>
        <a:defRPr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1">
            <a:extLst>
              <a:ext uri="{FF2B5EF4-FFF2-40B4-BE49-F238E27FC236}">
                <a16:creationId xmlns:a16="http://schemas.microsoft.com/office/drawing/2014/main" id="{84DBE718-7B58-F401-CD1D-977258C54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69888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100000">
                <a:schemeClr val="bg1"/>
              </a:gs>
            </a:gsLst>
            <a:lin ang="0" scaled="1"/>
          </a:gradFill>
          <a:ln w="635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6147" name="Line 12">
            <a:extLst>
              <a:ext uri="{FF2B5EF4-FFF2-40B4-BE49-F238E27FC236}">
                <a16:creationId xmlns:a16="http://schemas.microsoft.com/office/drawing/2014/main" id="{6551BD33-62BE-CAC3-9956-6D45A35B3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786313"/>
            <a:ext cx="91440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D94B44C9-FBCE-71D8-4687-797B1CB05A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401310EB-41C9-A967-8C1E-85F1506151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03914348-18AB-5675-1B2C-98AC37093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86313"/>
            <a:ext cx="2819400" cy="3698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第七章  气体与蒸汽的流动</a:t>
            </a:r>
          </a:p>
        </p:txBody>
      </p:sp>
      <p:sp>
        <p:nvSpPr>
          <p:cNvPr id="6151" name="Text Box 5">
            <a:extLst>
              <a:ext uri="{FF2B5EF4-FFF2-40B4-BE49-F238E27FC236}">
                <a16:creationId xmlns:a16="http://schemas.microsoft.com/office/drawing/2014/main" id="{1BD6A14A-3312-6DD0-F88E-77794668A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786313"/>
            <a:ext cx="4267200" cy="3698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第</a:t>
            </a:r>
            <a:r>
              <a:rPr lang="en-US" altLang="zh-CN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7-5</a:t>
            </a:r>
            <a:r>
              <a:rPr lang="zh-CN" altLang="en-US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节  有摩阻的绝热流动</a:t>
            </a:r>
          </a:p>
        </p:txBody>
      </p:sp>
      <p:pic>
        <p:nvPicPr>
          <p:cNvPr id="17416" name="Picture 14" descr="18">
            <a:extLst>
              <a:ext uri="{FF2B5EF4-FFF2-40B4-BE49-F238E27FC236}">
                <a16:creationId xmlns:a16="http://schemas.microsoft.com/office/drawing/2014/main" id="{EC01B4BD-80EE-1A6C-04C4-3C5376AB7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050" y="0"/>
            <a:ext cx="36195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Text Box 16">
            <a:extLst>
              <a:ext uri="{FF2B5EF4-FFF2-40B4-BE49-F238E27FC236}">
                <a16:creationId xmlns:a16="http://schemas.microsoft.com/office/drawing/2014/main" id="{5717DAA9-6E57-CA2F-DC5D-741960B35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0413" y="0"/>
            <a:ext cx="2954337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>
                <a:solidFill>
                  <a:srgbClr val="0000FF"/>
                </a:solidFill>
                <a:ea typeface="华文细黑" pitchFamily="2" charset="-122"/>
              </a:rPr>
              <a:t>西安交通大学热与流体中心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14" r:id="rId1"/>
    <p:sldLayoutId id="2147485179" r:id="rId2"/>
    <p:sldLayoutId id="2147485180" r:id="rId3"/>
    <p:sldLayoutId id="2147485181" r:id="rId4"/>
    <p:sldLayoutId id="2147485182" r:id="rId5"/>
    <p:sldLayoutId id="2147485183" r:id="rId6"/>
    <p:sldLayoutId id="2147485184" r:id="rId7"/>
    <p:sldLayoutId id="2147485185" r:id="rId8"/>
    <p:sldLayoutId id="2147485186" r:id="rId9"/>
    <p:sldLayoutId id="2147485187" r:id="rId10"/>
    <p:sldLayoutId id="2147485188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5"/>
        </a:buBlip>
        <a:defRPr sz="2800" b="1">
          <a:solidFill>
            <a:srgbClr val="FF33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s"/>
        <a:defRPr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s"/>
        <a:defRPr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1">
            <a:extLst>
              <a:ext uri="{FF2B5EF4-FFF2-40B4-BE49-F238E27FC236}">
                <a16:creationId xmlns:a16="http://schemas.microsoft.com/office/drawing/2014/main" id="{19D179D1-9158-C7D8-297F-ABDE8C19E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69888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100000">
                <a:schemeClr val="bg1"/>
              </a:gs>
            </a:gsLst>
            <a:lin ang="0" scaled="1"/>
          </a:gradFill>
          <a:ln w="635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7171" name="Line 12">
            <a:extLst>
              <a:ext uri="{FF2B5EF4-FFF2-40B4-BE49-F238E27FC236}">
                <a16:creationId xmlns:a16="http://schemas.microsoft.com/office/drawing/2014/main" id="{7FEB9107-8942-03A7-F5BE-EBEDEE8C638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786313"/>
            <a:ext cx="91440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CF32D98F-AA41-11B4-EEB5-9C839DE521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C02A87A8-28A1-AC5B-E53D-42365B7B3D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4" name="Text Box 4">
            <a:extLst>
              <a:ext uri="{FF2B5EF4-FFF2-40B4-BE49-F238E27FC236}">
                <a16:creationId xmlns:a16="http://schemas.microsoft.com/office/drawing/2014/main" id="{4680B204-9DED-1F51-5017-C0C597735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86313"/>
            <a:ext cx="2819400" cy="3698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第七章  气体与蒸汽的流动</a:t>
            </a:r>
          </a:p>
        </p:txBody>
      </p:sp>
      <p:sp>
        <p:nvSpPr>
          <p:cNvPr id="7175" name="Text Box 5">
            <a:extLst>
              <a:ext uri="{FF2B5EF4-FFF2-40B4-BE49-F238E27FC236}">
                <a16:creationId xmlns:a16="http://schemas.microsoft.com/office/drawing/2014/main" id="{351483D3-C2BE-0746-108F-7978F74C1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786313"/>
            <a:ext cx="4267200" cy="3698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第</a:t>
            </a:r>
            <a:r>
              <a:rPr lang="en-US" altLang="zh-CN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7-6</a:t>
            </a:r>
            <a:r>
              <a:rPr lang="zh-CN" altLang="en-US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节  绝热节流</a:t>
            </a:r>
          </a:p>
        </p:txBody>
      </p:sp>
      <p:pic>
        <p:nvPicPr>
          <p:cNvPr id="18440" name="Picture 14" descr="18">
            <a:extLst>
              <a:ext uri="{FF2B5EF4-FFF2-40B4-BE49-F238E27FC236}">
                <a16:creationId xmlns:a16="http://schemas.microsoft.com/office/drawing/2014/main" id="{EDCF789B-75FA-6CCF-2DB5-ABE444A9A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050" y="0"/>
            <a:ext cx="36195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 Box 16">
            <a:extLst>
              <a:ext uri="{FF2B5EF4-FFF2-40B4-BE49-F238E27FC236}">
                <a16:creationId xmlns:a16="http://schemas.microsoft.com/office/drawing/2014/main" id="{AFE8A58D-5CAC-0645-B0CE-A42120937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0413" y="0"/>
            <a:ext cx="2954337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>
                <a:solidFill>
                  <a:srgbClr val="0000FF"/>
                </a:solidFill>
                <a:ea typeface="华文细黑" pitchFamily="2" charset="-122"/>
              </a:rPr>
              <a:t>西安交通大学热与流体中心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15" r:id="rId1"/>
    <p:sldLayoutId id="2147485189" r:id="rId2"/>
    <p:sldLayoutId id="2147485190" r:id="rId3"/>
    <p:sldLayoutId id="2147485191" r:id="rId4"/>
    <p:sldLayoutId id="2147485192" r:id="rId5"/>
    <p:sldLayoutId id="2147485193" r:id="rId6"/>
    <p:sldLayoutId id="2147485194" r:id="rId7"/>
    <p:sldLayoutId id="2147485195" r:id="rId8"/>
    <p:sldLayoutId id="2147485196" r:id="rId9"/>
    <p:sldLayoutId id="2147485197" r:id="rId10"/>
    <p:sldLayoutId id="2147485198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5"/>
        </a:buBlip>
        <a:defRPr sz="2800" b="1">
          <a:solidFill>
            <a:srgbClr val="FF33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s"/>
        <a:defRPr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s"/>
        <a:defRPr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1">
            <a:extLst>
              <a:ext uri="{FF2B5EF4-FFF2-40B4-BE49-F238E27FC236}">
                <a16:creationId xmlns:a16="http://schemas.microsoft.com/office/drawing/2014/main" id="{93AFD770-3598-AA25-3F42-7557E1803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69888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100000">
                <a:schemeClr val="bg1"/>
              </a:gs>
            </a:gsLst>
            <a:lin ang="0" scaled="1"/>
          </a:gradFill>
          <a:ln w="635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8195" name="Line 12">
            <a:extLst>
              <a:ext uri="{FF2B5EF4-FFF2-40B4-BE49-F238E27FC236}">
                <a16:creationId xmlns:a16="http://schemas.microsoft.com/office/drawing/2014/main" id="{BF48D4B8-3865-DAB5-A866-5AA263126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857750"/>
            <a:ext cx="91440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FDE728A2-D66E-F574-91BB-3AD49F45E2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206F2201-D2C3-ADBC-63CD-5B8ACEEE5D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198" name="Text Box 4">
            <a:extLst>
              <a:ext uri="{FF2B5EF4-FFF2-40B4-BE49-F238E27FC236}">
                <a16:creationId xmlns:a16="http://schemas.microsoft.com/office/drawing/2014/main" id="{7D57B5D9-392C-77F9-319C-E4E1111DD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868863"/>
            <a:ext cx="2819400" cy="368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第八章  气体与蒸汽的流动</a:t>
            </a:r>
          </a:p>
        </p:txBody>
      </p:sp>
      <p:sp>
        <p:nvSpPr>
          <p:cNvPr id="8199" name="Text Box 5">
            <a:extLst>
              <a:ext uri="{FF2B5EF4-FFF2-40B4-BE49-F238E27FC236}">
                <a16:creationId xmlns:a16="http://schemas.microsoft.com/office/drawing/2014/main" id="{776FF862-92A1-7652-39D9-0BC8471B7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68863"/>
            <a:ext cx="4267200" cy="368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例题</a:t>
            </a:r>
          </a:p>
        </p:txBody>
      </p:sp>
      <p:pic>
        <p:nvPicPr>
          <p:cNvPr id="19464" name="Picture 14" descr="18">
            <a:extLst>
              <a:ext uri="{FF2B5EF4-FFF2-40B4-BE49-F238E27FC236}">
                <a16:creationId xmlns:a16="http://schemas.microsoft.com/office/drawing/2014/main" id="{72C41FCA-7ED7-CC12-CF5F-C1BEBABAA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050" y="0"/>
            <a:ext cx="36195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1" name="Text Box 16">
            <a:extLst>
              <a:ext uri="{FF2B5EF4-FFF2-40B4-BE49-F238E27FC236}">
                <a16:creationId xmlns:a16="http://schemas.microsoft.com/office/drawing/2014/main" id="{F1B5E6EE-AD62-D676-C805-FF243F039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0413" y="0"/>
            <a:ext cx="2954337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>
                <a:solidFill>
                  <a:srgbClr val="0000FF"/>
                </a:solidFill>
                <a:ea typeface="华文细黑" pitchFamily="2" charset="-122"/>
              </a:rPr>
              <a:t>西安交通大学热与流体中心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16" r:id="rId1"/>
    <p:sldLayoutId id="2147485199" r:id="rId2"/>
    <p:sldLayoutId id="2147485200" r:id="rId3"/>
    <p:sldLayoutId id="2147485201" r:id="rId4"/>
    <p:sldLayoutId id="2147485202" r:id="rId5"/>
    <p:sldLayoutId id="2147485203" r:id="rId6"/>
    <p:sldLayoutId id="2147485204" r:id="rId7"/>
    <p:sldLayoutId id="2147485205" r:id="rId8"/>
    <p:sldLayoutId id="2147485206" r:id="rId9"/>
    <p:sldLayoutId id="2147485207" r:id="rId10"/>
    <p:sldLayoutId id="2147485208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黑体" pitchFamily="49" charset="-122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5"/>
        </a:buBlip>
        <a:defRPr sz="2800" b="1">
          <a:solidFill>
            <a:srgbClr val="FF33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s"/>
        <a:defRPr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s"/>
        <a:defRPr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13.bin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32.emf"/><Relationship Id="rId7" Type="http://schemas.openxmlformats.org/officeDocument/2006/relationships/image" Target="../media/image34.png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36.wmf"/><Relationship Id="rId5" Type="http://schemas.openxmlformats.org/officeDocument/2006/relationships/image" Target="../media/image33.e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3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39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2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1.emf"/><Relationship Id="rId4" Type="http://schemas.openxmlformats.org/officeDocument/2006/relationships/oleObject" Target="../embeddings/oleObject2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42.wmf"/><Relationship Id="rId7" Type="http://schemas.openxmlformats.org/officeDocument/2006/relationships/image" Target="../media/image44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45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46.emf"/><Relationship Id="rId7" Type="http://schemas.openxmlformats.org/officeDocument/2006/relationships/image" Target="../media/image49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8.wmf"/><Relationship Id="rId5" Type="http://schemas.openxmlformats.org/officeDocument/2006/relationships/image" Target="../media/image47.e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5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343DCB9-BE0E-F278-6461-19D86972533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698625"/>
            <a:ext cx="7772400" cy="1101725"/>
          </a:xfrm>
        </p:spPr>
        <p:txBody>
          <a:bodyPr/>
          <a:lstStyle/>
          <a:p>
            <a:pPr algn="ctr"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第七章  气体与蒸汽的流动</a:t>
            </a:r>
          </a:p>
        </p:txBody>
      </p:sp>
      <p:pic>
        <p:nvPicPr>
          <p:cNvPr id="28675" name="Picture 8" descr="msotw9_temp0">
            <a:extLst>
              <a:ext uri="{FF2B5EF4-FFF2-40B4-BE49-F238E27FC236}">
                <a16:creationId xmlns:a16="http://schemas.microsoft.com/office/drawing/2014/main" id="{0DC7F653-A9EB-0C94-6A9E-D8EF362D6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00400"/>
            <a:ext cx="4259263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9" descr="msotw9_temp0">
            <a:extLst>
              <a:ext uri="{FF2B5EF4-FFF2-40B4-BE49-F238E27FC236}">
                <a16:creationId xmlns:a16="http://schemas.microsoft.com/office/drawing/2014/main" id="{A34328E7-F2B1-E8C3-01CC-13ACF411A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3325813"/>
            <a:ext cx="2089150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10" descr="msotw9_temp0">
            <a:extLst>
              <a:ext uri="{FF2B5EF4-FFF2-40B4-BE49-F238E27FC236}">
                <a16:creationId xmlns:a16="http://schemas.microsoft.com/office/drawing/2014/main" id="{47869A0D-FBCA-68CD-5F20-6A95212B7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3473450"/>
            <a:ext cx="2617787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21DC577B-6090-5731-D05A-95ED4DB0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1133C47F-37BE-E450-F758-D64ED2D6A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en-US"/>
              <a:t>当管道界面缩小的时候，管道里面的气流速度一定增加么？</a:t>
            </a:r>
          </a:p>
        </p:txBody>
      </p:sp>
      <p:pic>
        <p:nvPicPr>
          <p:cNvPr id="36868" name="Picture 2">
            <a:extLst>
              <a:ext uri="{FF2B5EF4-FFF2-40B4-BE49-F238E27FC236}">
                <a16:creationId xmlns:a16="http://schemas.microsoft.com/office/drawing/2014/main" id="{ED4F4945-0D2B-371E-8C1E-94D3A93DB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71700"/>
            <a:ext cx="2590800" cy="196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>
            <a:extLst>
              <a:ext uri="{FF2B5EF4-FFF2-40B4-BE49-F238E27FC236}">
                <a16:creationId xmlns:a16="http://schemas.microsoft.com/office/drawing/2014/main" id="{024870B7-86F3-E23D-AF96-52572C244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112838"/>
            <a:ext cx="8356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latin typeface="Tahoma" panose="020B0604030504040204" pitchFamily="34" charset="0"/>
              </a:rPr>
              <a:t>　　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稳定流动中，任一截面的所有参数均不随时间而变，故流经一定截面的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质量流量应为定值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，不随时间而变 。</a:t>
            </a:r>
          </a:p>
        </p:txBody>
      </p:sp>
      <p:sp>
        <p:nvSpPr>
          <p:cNvPr id="37891" name="Rectangle 4">
            <a:extLst>
              <a:ext uri="{FF2B5EF4-FFF2-40B4-BE49-F238E27FC236}">
                <a16:creationId xmlns:a16="http://schemas.microsoft.com/office/drawing/2014/main" id="{FB7E38F0-FECD-EE1F-5935-A15E895A1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2139950"/>
            <a:ext cx="3743325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>
                <a:latin typeface="Tahoma" panose="020B0604030504040204" pitchFamily="34" charset="0"/>
              </a:rPr>
              <a:t>　　</a:t>
            </a:r>
            <a:r>
              <a:rPr lang="zh-CN" altLang="en-US" sz="2400" b="1">
                <a:ea typeface="楷体_GB2312" pitchFamily="49" charset="-122"/>
              </a:rPr>
              <a:t>如图取截面</a:t>
            </a:r>
            <a:r>
              <a:rPr lang="en-US" altLang="zh-CN" sz="2400" b="1">
                <a:ea typeface="楷体_GB2312" pitchFamily="49" charset="-122"/>
              </a:rPr>
              <a:t>1</a:t>
            </a:r>
            <a:r>
              <a:rPr lang="zh-CN" altLang="en-US" sz="2400" b="1">
                <a:ea typeface="楷体_GB2312" pitchFamily="49" charset="-122"/>
              </a:rPr>
              <a:t>－</a:t>
            </a:r>
            <a:r>
              <a:rPr lang="en-US" altLang="zh-CN" sz="2400" b="1">
                <a:ea typeface="楷体_GB2312" pitchFamily="49" charset="-122"/>
              </a:rPr>
              <a:t>1</a:t>
            </a:r>
            <a:r>
              <a:rPr lang="zh-CN" altLang="en-US" sz="2400" b="1">
                <a:ea typeface="楷体_GB2312" pitchFamily="49" charset="-122"/>
              </a:rPr>
              <a:t>和</a:t>
            </a:r>
            <a:r>
              <a:rPr lang="en-US" altLang="zh-CN" sz="2400" b="1">
                <a:ea typeface="楷体_GB2312" pitchFamily="49" charset="-122"/>
              </a:rPr>
              <a:t>2</a:t>
            </a:r>
            <a:r>
              <a:rPr lang="zh-CN" altLang="en-US" sz="2400" b="1">
                <a:ea typeface="楷体_GB2312" pitchFamily="49" charset="-122"/>
              </a:rPr>
              <a:t>－</a:t>
            </a:r>
            <a:r>
              <a:rPr lang="en-US" altLang="zh-CN" sz="2400" b="1">
                <a:ea typeface="楷体_GB2312" pitchFamily="49" charset="-122"/>
              </a:rPr>
              <a:t>2</a:t>
            </a:r>
            <a:r>
              <a:rPr lang="zh-CN" altLang="en-US" sz="2400" b="1">
                <a:ea typeface="楷体_GB2312" pitchFamily="49" charset="-122"/>
              </a:rPr>
              <a:t>，两截面的质量流量分别为</a:t>
            </a:r>
            <a:r>
              <a:rPr lang="en-US" altLang="zh-CN" sz="2400" b="1" i="1">
                <a:solidFill>
                  <a:srgbClr val="FF0000"/>
                </a:solidFill>
                <a:ea typeface="楷体_GB2312" pitchFamily="49" charset="-122"/>
              </a:rPr>
              <a:t>q</a:t>
            </a:r>
            <a:r>
              <a:rPr lang="en-US" altLang="zh-CN" sz="2400" b="1" i="1" baseline="-30000">
                <a:solidFill>
                  <a:srgbClr val="FF0000"/>
                </a:solidFill>
                <a:ea typeface="楷体_GB2312" pitchFamily="49" charset="-122"/>
              </a:rPr>
              <a:t>m</a:t>
            </a:r>
            <a:r>
              <a:rPr lang="en-US" altLang="zh-CN" sz="2400" b="1" baseline="-30000">
                <a:solidFill>
                  <a:srgbClr val="FF0000"/>
                </a:solidFill>
                <a:ea typeface="楷体_GB2312" pitchFamily="49" charset="-122"/>
              </a:rPr>
              <a:t>1</a:t>
            </a:r>
            <a:r>
              <a:rPr lang="zh-CN" altLang="en-US" sz="2400" b="1">
                <a:ea typeface="楷体_GB2312" pitchFamily="49" charset="-122"/>
              </a:rPr>
              <a:t>、</a:t>
            </a:r>
            <a:r>
              <a:rPr lang="en-US" altLang="zh-CN" sz="2400" b="1" i="1">
                <a:solidFill>
                  <a:srgbClr val="0066FF"/>
                </a:solidFill>
                <a:ea typeface="楷体_GB2312" pitchFamily="49" charset="-122"/>
              </a:rPr>
              <a:t>q</a:t>
            </a:r>
            <a:r>
              <a:rPr lang="en-US" altLang="zh-CN" sz="2400" b="1" i="1" baseline="-30000">
                <a:solidFill>
                  <a:srgbClr val="0066FF"/>
                </a:solidFill>
                <a:ea typeface="楷体_GB2312" pitchFamily="49" charset="-122"/>
              </a:rPr>
              <a:t>m</a:t>
            </a:r>
            <a:r>
              <a:rPr lang="en-US" altLang="zh-CN" sz="2400" b="1" baseline="-30000">
                <a:solidFill>
                  <a:srgbClr val="0066FF"/>
                </a:solidFill>
                <a:ea typeface="楷体_GB2312" pitchFamily="49" charset="-122"/>
              </a:rPr>
              <a:t>2</a:t>
            </a:r>
            <a:r>
              <a:rPr lang="zh-CN" altLang="en-US" sz="2400" b="1">
                <a:ea typeface="楷体_GB2312" pitchFamily="49" charset="-122"/>
              </a:rPr>
              <a:t>，流速</a:t>
            </a:r>
            <a:r>
              <a:rPr lang="en-US" altLang="zh-CN" sz="2400" b="1" i="1">
                <a:solidFill>
                  <a:srgbClr val="FF0000"/>
                </a:solidFill>
                <a:ea typeface="楷体_GB2312" pitchFamily="49" charset="-122"/>
              </a:rPr>
              <a:t>c</a:t>
            </a:r>
            <a:r>
              <a:rPr lang="en-US" altLang="zh-CN" sz="2400" b="1" i="1" baseline="-30000">
                <a:solidFill>
                  <a:srgbClr val="FF0000"/>
                </a:solidFill>
                <a:ea typeface="楷体_GB2312" pitchFamily="49" charset="-122"/>
              </a:rPr>
              <a:t>f </a:t>
            </a:r>
            <a:r>
              <a:rPr lang="en-US" altLang="zh-CN" sz="2400" b="1" baseline="-30000">
                <a:solidFill>
                  <a:srgbClr val="FF0000"/>
                </a:solidFill>
                <a:ea typeface="楷体_GB2312" pitchFamily="49" charset="-122"/>
              </a:rPr>
              <a:t>1</a:t>
            </a:r>
            <a:r>
              <a:rPr lang="zh-CN" altLang="en-US" sz="2400" b="1">
                <a:ea typeface="楷体_GB2312" pitchFamily="49" charset="-122"/>
              </a:rPr>
              <a:t>、</a:t>
            </a:r>
            <a:r>
              <a:rPr lang="en-US" altLang="zh-CN" sz="2400" b="1" i="1">
                <a:solidFill>
                  <a:srgbClr val="0066FF"/>
                </a:solidFill>
                <a:ea typeface="楷体_GB2312" pitchFamily="49" charset="-122"/>
              </a:rPr>
              <a:t>c</a:t>
            </a:r>
            <a:r>
              <a:rPr lang="en-US" altLang="zh-CN" sz="2400" b="1" i="1" baseline="-30000">
                <a:solidFill>
                  <a:srgbClr val="0066FF"/>
                </a:solidFill>
                <a:ea typeface="楷体_GB2312" pitchFamily="49" charset="-122"/>
              </a:rPr>
              <a:t>f </a:t>
            </a:r>
            <a:r>
              <a:rPr lang="en-US" altLang="zh-CN" sz="2400" b="1" baseline="-30000">
                <a:solidFill>
                  <a:srgbClr val="0066FF"/>
                </a:solidFill>
                <a:ea typeface="楷体_GB2312" pitchFamily="49" charset="-122"/>
              </a:rPr>
              <a:t>2</a:t>
            </a:r>
            <a:r>
              <a:rPr lang="zh-CN" altLang="en-US" sz="2400" b="1">
                <a:ea typeface="楷体_GB2312" pitchFamily="49" charset="-122"/>
              </a:rPr>
              <a:t>，比体积为</a:t>
            </a:r>
            <a:r>
              <a:rPr lang="en-US" altLang="zh-CN" sz="2400" b="1" i="1">
                <a:solidFill>
                  <a:srgbClr val="FF0000"/>
                </a:solidFill>
                <a:ea typeface="楷体_GB2312" pitchFamily="49" charset="-122"/>
              </a:rPr>
              <a:t>v</a:t>
            </a:r>
            <a:r>
              <a:rPr lang="en-US" altLang="zh-CN" sz="2400" b="1" i="1" baseline="-30000">
                <a:solidFill>
                  <a:srgbClr val="FF0000"/>
                </a:solidFill>
                <a:ea typeface="楷体_GB2312" pitchFamily="49" charset="-122"/>
              </a:rPr>
              <a:t>1</a:t>
            </a:r>
            <a:r>
              <a:rPr lang="zh-CN" altLang="en-US" sz="2400" b="1">
                <a:ea typeface="楷体_GB2312" pitchFamily="49" charset="-122"/>
              </a:rPr>
              <a:t>和</a:t>
            </a:r>
            <a:r>
              <a:rPr lang="en-US" altLang="zh-CN" sz="2400" b="1" i="1">
                <a:solidFill>
                  <a:srgbClr val="0066FF"/>
                </a:solidFill>
                <a:ea typeface="楷体_GB2312" pitchFamily="49" charset="-122"/>
              </a:rPr>
              <a:t>v</a:t>
            </a:r>
            <a:r>
              <a:rPr lang="en-US" altLang="zh-CN" sz="2400" b="1" i="1" baseline="-30000">
                <a:solidFill>
                  <a:srgbClr val="0066FF"/>
                </a:solidFill>
                <a:ea typeface="楷体_GB2312" pitchFamily="49" charset="-122"/>
              </a:rPr>
              <a:t>2</a:t>
            </a:r>
            <a:r>
              <a:rPr lang="zh-CN" altLang="en-US" sz="2400" b="1">
                <a:ea typeface="楷体_GB2312" pitchFamily="49" charset="-122"/>
              </a:rPr>
              <a:t>，截面积</a:t>
            </a:r>
            <a:r>
              <a:rPr lang="en-US" altLang="zh-CN" sz="2400" b="1" i="1">
                <a:solidFill>
                  <a:srgbClr val="FF0000"/>
                </a:solidFill>
                <a:ea typeface="楷体_GB2312" pitchFamily="49" charset="-122"/>
              </a:rPr>
              <a:t>A</a:t>
            </a:r>
            <a:r>
              <a:rPr lang="en-US" altLang="zh-CN" sz="2400" b="1" baseline="-30000">
                <a:solidFill>
                  <a:srgbClr val="FF0000"/>
                </a:solidFill>
                <a:ea typeface="楷体_GB2312" pitchFamily="49" charset="-122"/>
              </a:rPr>
              <a:t>1</a:t>
            </a:r>
            <a:r>
              <a:rPr lang="zh-CN" altLang="en-US" sz="2400" b="1" i="1">
                <a:ea typeface="楷体_GB2312" pitchFamily="49" charset="-122"/>
              </a:rPr>
              <a:t>、</a:t>
            </a:r>
            <a:r>
              <a:rPr lang="en-US" altLang="zh-CN" sz="2400" b="1" i="1">
                <a:solidFill>
                  <a:srgbClr val="0066FF"/>
                </a:solidFill>
                <a:ea typeface="楷体_GB2312" pitchFamily="49" charset="-122"/>
              </a:rPr>
              <a:t>A</a:t>
            </a:r>
            <a:r>
              <a:rPr lang="en-US" altLang="zh-CN" sz="2400" b="1" baseline="-30000">
                <a:solidFill>
                  <a:srgbClr val="0066FF"/>
                </a:solidFill>
                <a:ea typeface="楷体_GB2312" pitchFamily="49" charset="-122"/>
              </a:rPr>
              <a:t>2</a:t>
            </a:r>
          </a:p>
        </p:txBody>
      </p:sp>
      <p:pic>
        <p:nvPicPr>
          <p:cNvPr id="37892" name="Picture 5" descr="图8－1">
            <a:extLst>
              <a:ext uri="{FF2B5EF4-FFF2-40B4-BE49-F238E27FC236}">
                <a16:creationId xmlns:a16="http://schemas.microsoft.com/office/drawing/2014/main" id="{8FF450C4-B44E-9EC8-D7E4-D64033425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90"/>
          <a:stretch>
            <a:fillRect/>
          </a:stretch>
        </p:blipFill>
        <p:spPr bwMode="auto">
          <a:xfrm>
            <a:off x="0" y="2355850"/>
            <a:ext cx="4967288" cy="199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6">
            <a:extLst>
              <a:ext uri="{FF2B5EF4-FFF2-40B4-BE49-F238E27FC236}">
                <a16:creationId xmlns:a16="http://schemas.microsoft.com/office/drawing/2014/main" id="{8EB14770-A2FF-B354-84F5-ECB66917E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363" y="4408488"/>
            <a:ext cx="2041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一维稳定流动</a:t>
            </a:r>
          </a:p>
        </p:txBody>
      </p:sp>
      <p:sp>
        <p:nvSpPr>
          <p:cNvPr id="9" name="标题 5">
            <a:extLst>
              <a:ext uri="{FF2B5EF4-FFF2-40B4-BE49-F238E27FC236}">
                <a16:creationId xmlns:a16="http://schemas.microsoft.com/office/drawing/2014/main" id="{8C6EDDD6-89B2-F80D-AEDF-CB317278ED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48948"/>
            <a:ext cx="2007716" cy="523220"/>
          </a:xfrm>
          <a:gradFill rotWithShape="1">
            <a:gsLst>
              <a:gs pos="90000">
                <a:srgbClr val="5E9EFF"/>
              </a:gs>
              <a:gs pos="73000">
                <a:srgbClr val="85C2FF"/>
              </a:gs>
              <a:gs pos="48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solidFill>
              <a:srgbClr val="0000FF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000000"/>
                </a:solidFill>
                <a:ea typeface="宋体"/>
                <a:cs typeface="+mn-cs"/>
              </a:rPr>
              <a:t>连续性方程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2">
            <a:extLst>
              <a:ext uri="{FF2B5EF4-FFF2-40B4-BE49-F238E27FC236}">
                <a16:creationId xmlns:a16="http://schemas.microsoft.com/office/drawing/2014/main" id="{84C0599B-6DD1-D1A7-500F-1ACC7B80A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503238"/>
            <a:ext cx="3581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ahoma" panose="020B0604030504040204" pitchFamily="34" charset="0"/>
                <a:ea typeface="楷体_GB2312" pitchFamily="49" charset="-122"/>
              </a:rPr>
              <a:t>根据质量守恒定律</a:t>
            </a:r>
            <a:r>
              <a:rPr lang="zh-CN" altLang="en-US" sz="2400" b="1">
                <a:latin typeface="Tahoma" panose="020B0604030504040204" pitchFamily="34" charset="0"/>
              </a:rPr>
              <a:t>：</a:t>
            </a:r>
          </a:p>
        </p:txBody>
      </p:sp>
      <p:graphicFrame>
        <p:nvGraphicFramePr>
          <p:cNvPr id="2050" name="Object 53">
            <a:extLst>
              <a:ext uri="{FF2B5EF4-FFF2-40B4-BE49-F238E27FC236}">
                <a16:creationId xmlns:a16="http://schemas.microsoft.com/office/drawing/2014/main" id="{36DDEA81-0B42-2885-0806-7884FD2984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6663" y="841375"/>
          <a:ext cx="6840537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76640" imgH="572400" progId="Equation.DSMT4">
                  <p:embed/>
                </p:oleObj>
              </mc:Choice>
              <mc:Fallback>
                <p:oleObj name="Equation" r:id="rId2" imgW="4076640" imgH="57240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841375"/>
                        <a:ext cx="6840537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4">
            <a:extLst>
              <a:ext uri="{FF2B5EF4-FFF2-40B4-BE49-F238E27FC236}">
                <a16:creationId xmlns:a16="http://schemas.microsoft.com/office/drawing/2014/main" id="{C8B36FA6-223F-25F7-DD55-1CB32C02F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14500"/>
            <a:ext cx="1439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ahoma" panose="020B0604030504040204" pitchFamily="34" charset="0"/>
                <a:ea typeface="楷体_GB2312" pitchFamily="49" charset="-122"/>
              </a:rPr>
              <a:t>微分：</a:t>
            </a:r>
          </a:p>
        </p:txBody>
      </p:sp>
      <p:graphicFrame>
        <p:nvGraphicFramePr>
          <p:cNvPr id="2051" name="Object 54">
            <a:extLst>
              <a:ext uri="{FF2B5EF4-FFF2-40B4-BE49-F238E27FC236}">
                <a16:creationId xmlns:a16="http://schemas.microsoft.com/office/drawing/2014/main" id="{6999D422-A02F-121B-858A-3E6C16BC45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171700"/>
          <a:ext cx="295275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98680" imgH="585000" progId="Equation.DSMT4">
                  <p:embed/>
                </p:oleObj>
              </mc:Choice>
              <mc:Fallback>
                <p:oleObj name="Equation" r:id="rId4" imgW="1498680" imgH="5850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171700"/>
                        <a:ext cx="2952750" cy="900113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  <a:ln w="254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6">
            <a:extLst>
              <a:ext uri="{FF2B5EF4-FFF2-40B4-BE49-F238E27FC236}">
                <a16:creationId xmlns:a16="http://schemas.microsoft.com/office/drawing/2014/main" id="{E0DA4FA1-6990-F789-DCFB-E584FB148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29050"/>
            <a:ext cx="7467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Tahoma" panose="020B0604030504040204" pitchFamily="34" charset="0"/>
              </a:rPr>
              <a:t>　　</a:t>
            </a:r>
            <a:r>
              <a:rPr lang="zh-CN" altLang="en-US" sz="2400" b="1">
                <a:latin typeface="Tahoma" panose="020B0604030504040204" pitchFamily="34" charset="0"/>
                <a:ea typeface="楷体_GB2312" pitchFamily="49" charset="-122"/>
              </a:rPr>
              <a:t>以上两式为稳定流动的</a:t>
            </a:r>
            <a:r>
              <a:rPr lang="zh-CN" altLang="en-US" sz="2400" b="1">
                <a:solidFill>
                  <a:srgbClr val="0000FF"/>
                </a:solidFill>
                <a:latin typeface="Tahoma" panose="020B0604030504040204" pitchFamily="34" charset="0"/>
                <a:ea typeface="楷体_GB2312" pitchFamily="49" charset="-122"/>
              </a:rPr>
              <a:t>连续方程式</a:t>
            </a:r>
            <a:r>
              <a:rPr lang="zh-CN" altLang="en-US" sz="2400" b="1">
                <a:latin typeface="Tahoma" panose="020B0604030504040204" pitchFamily="34" charset="0"/>
                <a:ea typeface="楷体_GB2312" pitchFamily="49" charset="-122"/>
              </a:rPr>
              <a:t>，描述了流道内的流速、比体积和截面积之间的关系。</a:t>
            </a:r>
          </a:p>
        </p:txBody>
      </p:sp>
      <p:sp>
        <p:nvSpPr>
          <p:cNvPr id="2055" name="Rectangle 9">
            <a:extLst>
              <a:ext uri="{FF2B5EF4-FFF2-40B4-BE49-F238E27FC236}">
                <a16:creationId xmlns:a16="http://schemas.microsoft.com/office/drawing/2014/main" id="{25F7C855-CFCB-E850-6EB2-3DD5BC29B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2846388"/>
            <a:ext cx="2660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适用于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任何工质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，</a:t>
            </a:r>
          </a:p>
        </p:txBody>
      </p:sp>
      <p:sp>
        <p:nvSpPr>
          <p:cNvPr id="2056" name="Rectangle 10">
            <a:extLst>
              <a:ext uri="{FF2B5EF4-FFF2-40B4-BE49-F238E27FC236}">
                <a16:creationId xmlns:a16="http://schemas.microsoft.com/office/drawing/2014/main" id="{04E6A652-E2B8-FBF7-2EE7-929C6EA79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3200400"/>
            <a:ext cx="2660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可逆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不可逆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过程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C6BA9CD4-029E-C7FE-57D0-54FD1987C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14450"/>
            <a:ext cx="80772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2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Tahoma" panose="020B0604030504040204" pitchFamily="34" charset="0"/>
              </a:rPr>
              <a:t>1</a:t>
            </a:r>
            <a:r>
              <a:rPr lang="zh-CN" altLang="en-US" sz="2400" b="1">
                <a:latin typeface="Tahoma" panose="020B0604030504040204" pitchFamily="34" charset="0"/>
              </a:rPr>
              <a:t>）</a:t>
            </a:r>
            <a:r>
              <a:rPr lang="zh-CN" altLang="en-US" sz="2400" b="1">
                <a:ea typeface="楷体_GB2312" pitchFamily="49" charset="-122"/>
              </a:rPr>
              <a:t>对于不可压流体（</a:t>
            </a:r>
            <a:r>
              <a:rPr lang="en-US" altLang="zh-CN" sz="2400" b="1" i="1">
                <a:ea typeface="楷体_GB2312" pitchFamily="49" charset="-122"/>
              </a:rPr>
              <a:t>dv = </a:t>
            </a:r>
            <a:r>
              <a:rPr lang="en-US" altLang="zh-CN" sz="2400" b="1">
                <a:ea typeface="楷体_GB2312" pitchFamily="49" charset="-122"/>
              </a:rPr>
              <a:t>0</a:t>
            </a:r>
            <a:r>
              <a:rPr lang="zh-CN" altLang="en-US" sz="2400" b="1">
                <a:ea typeface="楷体_GB2312" pitchFamily="49" charset="-122"/>
              </a:rPr>
              <a:t>），如液体等，流体速度的改变取决于截面的改变，截面积</a:t>
            </a:r>
            <a:r>
              <a:rPr lang="en-US" altLang="zh-CN" sz="2400" b="1" i="1">
                <a:ea typeface="楷体_GB2312" pitchFamily="49" charset="-122"/>
              </a:rPr>
              <a:t>A</a:t>
            </a:r>
            <a:r>
              <a:rPr lang="zh-CN" altLang="en-US" sz="2400" b="1">
                <a:ea typeface="楷体_GB2312" pitchFamily="49" charset="-122"/>
              </a:rPr>
              <a:t>与流速</a:t>
            </a:r>
            <a:r>
              <a:rPr lang="en-US" altLang="zh-CN" sz="2400" b="1" i="1">
                <a:ea typeface="楷体_GB2312" pitchFamily="49" charset="-122"/>
              </a:rPr>
              <a:t>c</a:t>
            </a:r>
            <a:r>
              <a:rPr lang="en-US" altLang="zh-CN" sz="2400" b="1" i="1" baseline="-25000">
                <a:ea typeface="楷体_GB2312" pitchFamily="49" charset="-122"/>
              </a:rPr>
              <a:t>f</a:t>
            </a:r>
            <a:r>
              <a:rPr lang="zh-CN" altLang="en-US" sz="2400" b="1">
                <a:ea typeface="楷体_GB2312" pitchFamily="49" charset="-122"/>
              </a:rPr>
              <a:t>成反比；</a:t>
            </a:r>
          </a:p>
          <a:p>
            <a:pPr algn="just" eaLnBrk="1" hangingPunct="1">
              <a:lnSpc>
                <a:spcPct val="2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>
                <a:ea typeface="楷体_GB2312" pitchFamily="49" charset="-122"/>
              </a:rPr>
              <a:t>2</a:t>
            </a:r>
            <a:r>
              <a:rPr lang="zh-CN" altLang="en-US" sz="2400" b="1">
                <a:ea typeface="楷体_GB2312" pitchFamily="49" charset="-122"/>
              </a:rPr>
              <a:t>）对于气体等可压流，流速的变化取决于截面和比体积的综合变化。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F6A2963-5AA9-06FE-0E3C-2E6524E05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742950"/>
            <a:ext cx="12668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49" charset="-122"/>
              </a:rPr>
              <a:t>注意：</a:t>
            </a:r>
            <a:endParaRPr lang="zh-CN" altLang="en-US" sz="28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E790B-A300-12B3-473A-1137A994D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chemeClr val="tx2">
                    <a:lumMod val="90000"/>
                    <a:lumOff val="10000"/>
                  </a:schemeClr>
                </a:solidFill>
                <a:latin typeface="黑体" pitchFamily="49" charset="-122"/>
                <a:ea typeface="黑体" pitchFamily="49" charset="-122"/>
              </a:rPr>
              <a:t>稳定流动的描述</a:t>
            </a:r>
          </a:p>
        </p:txBody>
      </p:sp>
      <p:sp>
        <p:nvSpPr>
          <p:cNvPr id="39939" name="内容占位符 2">
            <a:extLst>
              <a:ext uri="{FF2B5EF4-FFF2-40B4-BE49-F238E27FC236}">
                <a16:creationId xmlns:a16="http://schemas.microsoft.com/office/drawing/2014/main" id="{40CAB090-1B8A-F6E8-2D6B-39E800D0E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85850"/>
            <a:ext cx="7315200" cy="339407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 连续性方程</a:t>
            </a:r>
            <a:endParaRPr lang="en-US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rgbClr val="FF0000"/>
                </a:solidFill>
              </a:rPr>
              <a:t> 能量方程</a:t>
            </a:r>
            <a:endParaRPr lang="en-US" altLang="zh-CN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 过程方程</a:t>
            </a:r>
            <a:endParaRPr lang="en-US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 声速方程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15" descr="图8－1">
            <a:extLst>
              <a:ext uri="{FF2B5EF4-FFF2-40B4-BE49-F238E27FC236}">
                <a16:creationId xmlns:a16="http://schemas.microsoft.com/office/drawing/2014/main" id="{49DD27DB-ADD3-AB70-652E-47CC4924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1" r="4935" b="26346"/>
          <a:stretch>
            <a:fillRect/>
          </a:stretch>
        </p:blipFill>
        <p:spPr bwMode="auto">
          <a:xfrm>
            <a:off x="5830888" y="419100"/>
            <a:ext cx="3313112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3">
            <a:extLst>
              <a:ext uri="{FF2B5EF4-FFF2-40B4-BE49-F238E27FC236}">
                <a16:creationId xmlns:a16="http://schemas.microsoft.com/office/drawing/2014/main" id="{65362875-C328-9D67-C448-F0E9AC3DB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103313"/>
            <a:ext cx="30702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ahoma" panose="020B0604030504040204" pitchFamily="34" charset="0"/>
                <a:ea typeface="楷体_GB2312" pitchFamily="49" charset="-122"/>
              </a:rPr>
              <a:t>由流动能量方程：</a:t>
            </a:r>
          </a:p>
        </p:txBody>
      </p:sp>
      <p:sp>
        <p:nvSpPr>
          <p:cNvPr id="3079" name="Rectangle 4">
            <a:extLst>
              <a:ext uri="{FF2B5EF4-FFF2-40B4-BE49-F238E27FC236}">
                <a16:creationId xmlns:a16="http://schemas.microsoft.com/office/drawing/2014/main" id="{FE3D3043-754E-376C-7D62-C1CF4CFE7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193925"/>
            <a:ext cx="46116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ahoma" panose="020B0604030504040204" pitchFamily="34" charset="0"/>
              </a:rPr>
              <a:t> </a:t>
            </a:r>
            <a:r>
              <a:rPr lang="zh-CN" altLang="en-US" sz="2400" b="1">
                <a:latin typeface="Tahoma" panose="020B0604030504040204" pitchFamily="34" charset="0"/>
                <a:ea typeface="楷体_GB2312" pitchFamily="49" charset="-122"/>
              </a:rPr>
              <a:t>不计位能，无轴功，绝热，则：</a:t>
            </a:r>
          </a:p>
        </p:txBody>
      </p:sp>
      <p:sp>
        <p:nvSpPr>
          <p:cNvPr id="3080" name="Rectangle 5">
            <a:extLst>
              <a:ext uri="{FF2B5EF4-FFF2-40B4-BE49-F238E27FC236}">
                <a16:creationId xmlns:a16="http://schemas.microsoft.com/office/drawing/2014/main" id="{98B80979-4ED6-2F8E-E20D-B250C32F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057650"/>
            <a:ext cx="1731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Tahoma" panose="020B0604030504040204" pitchFamily="34" charset="0"/>
                <a:ea typeface="楷体_GB2312" pitchFamily="49" charset="-122"/>
              </a:rPr>
              <a:t>微分上式：</a:t>
            </a:r>
          </a:p>
        </p:txBody>
      </p:sp>
      <p:graphicFrame>
        <p:nvGraphicFramePr>
          <p:cNvPr id="3074" name="Object 83">
            <a:extLst>
              <a:ext uri="{FF2B5EF4-FFF2-40B4-BE49-F238E27FC236}">
                <a16:creationId xmlns:a16="http://schemas.microsoft.com/office/drawing/2014/main" id="{43F0D841-EAD1-A37F-8634-8272C55B92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3150" y="1517650"/>
          <a:ext cx="48704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00400" imgH="534240" progId="Equation.DSMT4">
                  <p:embed/>
                </p:oleObj>
              </mc:Choice>
              <mc:Fallback>
                <p:oleObj name="Equation" r:id="rId3" imgW="3200400" imgH="534240" progId="Equation.DSMT4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1517650"/>
                        <a:ext cx="487045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84">
            <a:extLst>
              <a:ext uri="{FF2B5EF4-FFF2-40B4-BE49-F238E27FC236}">
                <a16:creationId xmlns:a16="http://schemas.microsoft.com/office/drawing/2014/main" id="{41DE9381-3339-4420-A3F0-4EEAD39B2A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3700" y="4057650"/>
          <a:ext cx="21844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44520" imgH="636120" progId="Equation.DSMT4">
                  <p:embed/>
                </p:oleObj>
              </mc:Choice>
              <mc:Fallback>
                <p:oleObj name="Equation" r:id="rId5" imgW="1244520" imgH="636120" progId="Equation.DSMT4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4057650"/>
                        <a:ext cx="2184400" cy="728663"/>
                      </a:xfrm>
                      <a:prstGeom prst="rect">
                        <a:avLst/>
                      </a:prstGeom>
                      <a:noFill/>
                      <a:ln w="3175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9">
            <a:extLst>
              <a:ext uri="{FF2B5EF4-FFF2-40B4-BE49-F238E27FC236}">
                <a16:creationId xmlns:a16="http://schemas.microsoft.com/office/drawing/2014/main" id="{504A05BC-2C2E-1A2F-7E77-BBA0C6268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200400"/>
            <a:ext cx="2057400" cy="1200150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49" charset="-122"/>
              </a:rPr>
              <a:t>喷管内流动的能量变化基本关系式</a:t>
            </a:r>
          </a:p>
        </p:txBody>
      </p:sp>
      <p:grpSp>
        <p:nvGrpSpPr>
          <p:cNvPr id="3082" name="Group 10">
            <a:extLst>
              <a:ext uri="{FF2B5EF4-FFF2-40B4-BE49-F238E27FC236}">
                <a16:creationId xmlns:a16="http://schemas.microsoft.com/office/drawing/2014/main" id="{1978B508-4AD4-EF25-C728-1FC58700137F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2971800"/>
            <a:ext cx="1524000" cy="1428750"/>
            <a:chOff x="3216" y="2496"/>
            <a:chExt cx="960" cy="1200"/>
          </a:xfrm>
        </p:grpSpPr>
        <p:sp>
          <p:nvSpPr>
            <p:cNvPr id="3087" name="Line 11">
              <a:extLst>
                <a:ext uri="{FF2B5EF4-FFF2-40B4-BE49-F238E27FC236}">
                  <a16:creationId xmlns:a16="http://schemas.microsoft.com/office/drawing/2014/main" id="{3F0ECEE4-4637-98E2-1B1C-5C2C5E255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696"/>
              <a:ext cx="7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88" name="Line 12">
              <a:extLst>
                <a:ext uri="{FF2B5EF4-FFF2-40B4-BE49-F238E27FC236}">
                  <a16:creationId xmlns:a16="http://schemas.microsoft.com/office/drawing/2014/main" id="{6FD2F484-4061-FAFA-E420-145715394D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2496"/>
              <a:ext cx="0" cy="1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89" name="Line 13">
              <a:extLst>
                <a:ext uri="{FF2B5EF4-FFF2-40B4-BE49-F238E27FC236}">
                  <a16:creationId xmlns:a16="http://schemas.microsoft.com/office/drawing/2014/main" id="{5D739260-54BB-4310-D94A-95444E3F72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249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90" name="Line 14">
              <a:extLst>
                <a:ext uri="{FF2B5EF4-FFF2-40B4-BE49-F238E27FC236}">
                  <a16:creationId xmlns:a16="http://schemas.microsoft.com/office/drawing/2014/main" id="{FD753936-1B39-9384-CBBF-FFECAD483C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07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083" name="Rectangle 16">
            <a:extLst>
              <a:ext uri="{FF2B5EF4-FFF2-40B4-BE49-F238E27FC236}">
                <a16:creationId xmlns:a16="http://schemas.microsoft.com/office/drawing/2014/main" id="{004EB792-95CC-2DCA-1D96-2F4874883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3063" y="1824038"/>
            <a:ext cx="2041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 sz="2400" b="1">
                <a:solidFill>
                  <a:srgbClr val="0066FF"/>
                </a:solidFill>
                <a:ea typeface="楷体_GB2312" pitchFamily="49" charset="-122"/>
              </a:rPr>
              <a:t>一维稳定流动</a:t>
            </a:r>
          </a:p>
        </p:txBody>
      </p:sp>
      <p:graphicFrame>
        <p:nvGraphicFramePr>
          <p:cNvPr id="3076" name="Object 85">
            <a:extLst>
              <a:ext uri="{FF2B5EF4-FFF2-40B4-BE49-F238E27FC236}">
                <a16:creationId xmlns:a16="http://schemas.microsoft.com/office/drawing/2014/main" id="{B1316F98-8C5B-073B-A6A3-F68618CF9D84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1066800" y="2628900"/>
          <a:ext cx="4800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162240" imgH="534240" progId="Equation.DSMT4">
                  <p:embed/>
                </p:oleObj>
              </mc:Choice>
              <mc:Fallback>
                <p:oleObj name="Equation" r:id="rId7" imgW="3162240" imgH="534240" progId="Equation.DSMT4">
                  <p:embed/>
                  <p:pic>
                    <p:nvPicPr>
                      <p:cNvPr id="0" name="Object 8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628900"/>
                        <a:ext cx="4800600" cy="647700"/>
                      </a:xfrm>
                      <a:prstGeom prst="rect">
                        <a:avLst/>
                      </a:prstGeom>
                      <a:noFill/>
                      <a:ln w="3175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标题 5">
            <a:extLst>
              <a:ext uri="{FF2B5EF4-FFF2-40B4-BE49-F238E27FC236}">
                <a16:creationId xmlns:a16="http://schemas.microsoft.com/office/drawing/2014/main" id="{925C4158-E5D7-6CA7-FE36-9FA9E8A49401}"/>
              </a:ext>
            </a:extLst>
          </p:cNvPr>
          <p:cNvSpPr txBox="1">
            <a:spLocks/>
          </p:cNvSpPr>
          <p:nvPr/>
        </p:nvSpPr>
        <p:spPr bwMode="auto">
          <a:xfrm>
            <a:off x="457200" y="448948"/>
            <a:ext cx="3124200" cy="523220"/>
          </a:xfrm>
          <a:prstGeom prst="rect">
            <a:avLst/>
          </a:prstGeom>
          <a:gradFill rotWithShape="1">
            <a:gsLst>
              <a:gs pos="90000">
                <a:srgbClr val="5E9EFF"/>
              </a:gs>
              <a:gs pos="73000">
                <a:srgbClr val="85C2FF"/>
              </a:gs>
              <a:gs pos="48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solidFill>
              <a:srgbClr val="0000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000000"/>
                </a:solidFill>
                <a:ea typeface="宋体"/>
                <a:cs typeface="+mn-cs"/>
              </a:rPr>
              <a:t>稳定流动能量方程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176">
            <a:extLst>
              <a:ext uri="{FF2B5EF4-FFF2-40B4-BE49-F238E27FC236}">
                <a16:creationId xmlns:a16="http://schemas.microsoft.com/office/drawing/2014/main" id="{83209669-ECE5-30C2-9F1F-982C6F55D8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4313" y="536575"/>
          <a:ext cx="197008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9000" imgH="228600" progId="Equation.DSMT4">
                  <p:embed/>
                </p:oleObj>
              </mc:Choice>
              <mc:Fallback>
                <p:oleObj name="Equation" r:id="rId2" imgW="889000" imgH="228600" progId="Equation.DSMT4">
                  <p:embed/>
                  <p:pic>
                    <p:nvPicPr>
                      <p:cNvPr id="0" name="Object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313" y="536575"/>
                        <a:ext cx="1970087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77">
            <a:extLst>
              <a:ext uri="{FF2B5EF4-FFF2-40B4-BE49-F238E27FC236}">
                <a16:creationId xmlns:a16="http://schemas.microsoft.com/office/drawing/2014/main" id="{BD32D92C-71D6-BC13-7BD9-27BA76E7DE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6025" y="1208088"/>
          <a:ext cx="2695575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56755" imgH="634725" progId="Equation.DSMT4">
                  <p:embed/>
                </p:oleObj>
              </mc:Choice>
              <mc:Fallback>
                <p:oleObj name="Equation" r:id="rId4" imgW="1256755" imgH="634725" progId="Equation.DSMT4">
                  <p:embed/>
                  <p:pic>
                    <p:nvPicPr>
                      <p:cNvPr id="0" name="Object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1208088"/>
                        <a:ext cx="2695575" cy="102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78">
            <a:extLst>
              <a:ext uri="{FF2B5EF4-FFF2-40B4-BE49-F238E27FC236}">
                <a16:creationId xmlns:a16="http://schemas.microsoft.com/office/drawing/2014/main" id="{35F19EB9-4AF1-DC17-1281-719DD1F94D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4800" y="2522538"/>
          <a:ext cx="21844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04900" imgH="457200" progId="Equation.DSMT4">
                  <p:embed/>
                </p:oleObj>
              </mc:Choice>
              <mc:Fallback>
                <p:oleObj name="Equation" r:id="rId6" imgW="1104900" imgH="457200" progId="Equation.DSMT4">
                  <p:embed/>
                  <p:pic>
                    <p:nvPicPr>
                      <p:cNvPr id="0" name="Object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2522538"/>
                        <a:ext cx="2184400" cy="677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179">
            <a:extLst>
              <a:ext uri="{FF2B5EF4-FFF2-40B4-BE49-F238E27FC236}">
                <a16:creationId xmlns:a16="http://schemas.microsoft.com/office/drawing/2014/main" id="{B001A6C0-E519-C272-57E0-D689DC4EB1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89688" y="1047750"/>
          <a:ext cx="163036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63225" imgH="228501" progId="Equation.DSMT4">
                  <p:embed/>
                </p:oleObj>
              </mc:Choice>
              <mc:Fallback>
                <p:oleObj name="Equation" r:id="rId8" imgW="863225" imgH="228501" progId="Equation.DSMT4">
                  <p:embed/>
                  <p:pic>
                    <p:nvPicPr>
                      <p:cNvPr id="0" name="Object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9688" y="1047750"/>
                        <a:ext cx="1630362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AutoShape 8">
            <a:extLst>
              <a:ext uri="{FF2B5EF4-FFF2-40B4-BE49-F238E27FC236}">
                <a16:creationId xmlns:a16="http://schemas.microsoft.com/office/drawing/2014/main" id="{03F94EA4-A99D-8D3A-8275-387B6921AFA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237163" y="1209675"/>
            <a:ext cx="976312" cy="53975"/>
          </a:xfrm>
          <a:prstGeom prst="rightArrow">
            <a:avLst>
              <a:gd name="adj1" fmla="val 50000"/>
              <a:gd name="adj2" fmla="val 339154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106" name="Text Box 9">
            <a:extLst>
              <a:ext uri="{FF2B5EF4-FFF2-40B4-BE49-F238E27FC236}">
                <a16:creationId xmlns:a16="http://schemas.microsoft.com/office/drawing/2014/main" id="{C21F4849-8C00-D0C3-DA60-2D9E05928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6538" y="1884363"/>
            <a:ext cx="18716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Garamond" panose="02020404030301010803" pitchFamily="18" charset="0"/>
                <a:ea typeface="楷体_GB2312" pitchFamily="49" charset="-122"/>
              </a:rPr>
              <a:t>动量方程</a:t>
            </a:r>
          </a:p>
        </p:txBody>
      </p:sp>
      <p:sp>
        <p:nvSpPr>
          <p:cNvPr id="4107" name="AutoShape 10">
            <a:extLst>
              <a:ext uri="{FF2B5EF4-FFF2-40B4-BE49-F238E27FC236}">
                <a16:creationId xmlns:a16="http://schemas.microsoft.com/office/drawing/2014/main" id="{0F8EADFA-8785-6C2A-1A26-1616A64DBB6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292725" y="2046288"/>
            <a:ext cx="976313" cy="53975"/>
          </a:xfrm>
          <a:prstGeom prst="rightArrow">
            <a:avLst>
              <a:gd name="adj1" fmla="val 50000"/>
              <a:gd name="adj2" fmla="val 339155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108" name="Rectangle 14">
            <a:extLst>
              <a:ext uri="{FF2B5EF4-FFF2-40B4-BE49-F238E27FC236}">
                <a16:creationId xmlns:a16="http://schemas.microsoft.com/office/drawing/2014/main" id="{048D351A-ACE5-709C-EDB3-3E1E846A7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7838" y="3582988"/>
            <a:ext cx="1992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适用于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任何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工质</a:t>
            </a:r>
          </a:p>
        </p:txBody>
      </p:sp>
      <p:sp>
        <p:nvSpPr>
          <p:cNvPr id="4109" name="Rectangle 15">
            <a:extLst>
              <a:ext uri="{FF2B5EF4-FFF2-40B4-BE49-F238E27FC236}">
                <a16:creationId xmlns:a16="http://schemas.microsoft.com/office/drawing/2014/main" id="{8D25EF3C-E499-FE41-B5AE-B51D0DC34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425" y="3908425"/>
            <a:ext cx="2247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可逆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不可逆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过程</a:t>
            </a:r>
          </a:p>
        </p:txBody>
      </p:sp>
      <p:graphicFrame>
        <p:nvGraphicFramePr>
          <p:cNvPr id="4102" name="Object 180">
            <a:extLst>
              <a:ext uri="{FF2B5EF4-FFF2-40B4-BE49-F238E27FC236}">
                <a16:creationId xmlns:a16="http://schemas.microsoft.com/office/drawing/2014/main" id="{4FB309F1-DDDF-0CCD-2344-0059A708CF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8113" y="3543300"/>
          <a:ext cx="194468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10891" imgH="418918" progId="Equation.DSMT4">
                  <p:embed/>
                </p:oleObj>
              </mc:Choice>
              <mc:Fallback>
                <p:oleObj name="Equation" r:id="rId10" imgW="710891" imgH="418918" progId="Equation.DSMT4">
                  <p:embed/>
                  <p:pic>
                    <p:nvPicPr>
                      <p:cNvPr id="0" name="Object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3543300"/>
                        <a:ext cx="1944687" cy="676275"/>
                      </a:xfrm>
                      <a:prstGeom prst="rect">
                        <a:avLst/>
                      </a:prstGeom>
                      <a:solidFill>
                        <a:srgbClr val="53DEFF"/>
                      </a:solidFill>
                      <a:ln w="25400" cap="sq">
                        <a:solidFill>
                          <a:srgbClr val="0000FF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181">
            <a:extLst>
              <a:ext uri="{FF2B5EF4-FFF2-40B4-BE49-F238E27FC236}">
                <a16:creationId xmlns:a16="http://schemas.microsoft.com/office/drawing/2014/main" id="{4F57B6B6-4789-935D-593D-8A2AD7F7E4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3651250"/>
          <a:ext cx="208756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36600" imgH="203200" progId="Equation.DSMT4">
                  <p:embed/>
                </p:oleObj>
              </mc:Choice>
              <mc:Fallback>
                <p:oleObj name="Equation" r:id="rId12" imgW="736600" imgH="203200" progId="Equation.DSMT4">
                  <p:embed/>
                  <p:pic>
                    <p:nvPicPr>
                      <p:cNvPr id="0" name="Object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651250"/>
                        <a:ext cx="2087563" cy="433388"/>
                      </a:xfrm>
                      <a:prstGeom prst="rect">
                        <a:avLst/>
                      </a:prstGeom>
                      <a:solidFill>
                        <a:srgbClr val="53DEFF"/>
                      </a:solidFill>
                      <a:ln w="254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0" name="Rectangle 18">
            <a:extLst>
              <a:ext uri="{FF2B5EF4-FFF2-40B4-BE49-F238E27FC236}">
                <a16:creationId xmlns:a16="http://schemas.microsoft.com/office/drawing/2014/main" id="{4AD04BBD-2F48-1B94-59DC-13C9E6AA1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3716338"/>
            <a:ext cx="1216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 sz="2000" b="1">
                <a:ea typeface="楷体_GB2312" pitchFamily="49" charset="-122"/>
              </a:rPr>
              <a:t>（能量）</a:t>
            </a:r>
          </a:p>
        </p:txBody>
      </p:sp>
      <p:sp>
        <p:nvSpPr>
          <p:cNvPr id="4111" name="Rectangle 19">
            <a:extLst>
              <a:ext uri="{FF2B5EF4-FFF2-40B4-BE49-F238E27FC236}">
                <a16:creationId xmlns:a16="http://schemas.microsoft.com/office/drawing/2014/main" id="{BCAE171D-2AC7-937A-1311-FBE9D5EDA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838" y="3706813"/>
            <a:ext cx="1216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 sz="2000" b="1">
                <a:ea typeface="楷体_GB2312" pitchFamily="49" charset="-122"/>
              </a:rPr>
              <a:t>（动量）</a:t>
            </a:r>
          </a:p>
        </p:txBody>
      </p:sp>
      <p:sp>
        <p:nvSpPr>
          <p:cNvPr id="4112" name="TextBox 16">
            <a:extLst>
              <a:ext uri="{FF2B5EF4-FFF2-40B4-BE49-F238E27FC236}">
                <a16:creationId xmlns:a16="http://schemas.microsoft.com/office/drawing/2014/main" id="{F7787570-7382-632E-B1F6-546DBC6E0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71500"/>
            <a:ext cx="1665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/>
              <a:t>微分公式：</a:t>
            </a:r>
          </a:p>
        </p:txBody>
      </p:sp>
      <p:graphicFrame>
        <p:nvGraphicFramePr>
          <p:cNvPr id="4104" name="Object 182">
            <a:extLst>
              <a:ext uri="{FF2B5EF4-FFF2-40B4-BE49-F238E27FC236}">
                <a16:creationId xmlns:a16="http://schemas.microsoft.com/office/drawing/2014/main" id="{E42AE661-BAB8-530E-072D-3EFC41E60B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971550"/>
          <a:ext cx="2057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14400" imgH="203200" progId="Equation.DSMT4">
                  <p:embed/>
                </p:oleObj>
              </mc:Choice>
              <mc:Fallback>
                <p:oleObj name="Equation" r:id="rId14" imgW="914400" imgH="203200" progId="Equation.DSMT4">
                  <p:embed/>
                  <p:pic>
                    <p:nvPicPr>
                      <p:cNvPr id="0" name="Object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971550"/>
                        <a:ext cx="2057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3" name="TextBox 18">
            <a:extLst>
              <a:ext uri="{FF2B5EF4-FFF2-40B4-BE49-F238E27FC236}">
                <a16:creationId xmlns:a16="http://schemas.microsoft.com/office/drawing/2014/main" id="{6C742ED1-D04D-3922-2D6D-7B7C5788E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14400"/>
            <a:ext cx="1665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/>
              <a:t>可逆绝热：</a:t>
            </a:r>
          </a:p>
        </p:txBody>
      </p:sp>
      <p:sp>
        <p:nvSpPr>
          <p:cNvPr id="4114" name="TextBox 19">
            <a:extLst>
              <a:ext uri="{FF2B5EF4-FFF2-40B4-BE49-F238E27FC236}">
                <a16:creationId xmlns:a16="http://schemas.microsoft.com/office/drawing/2014/main" id="{051C23CC-B02F-E8F6-1F2F-CA19D13F2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92250"/>
            <a:ext cx="20574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/>
              <a:t>代入上式，有：</a:t>
            </a:r>
          </a:p>
        </p:txBody>
      </p:sp>
      <p:sp>
        <p:nvSpPr>
          <p:cNvPr id="4115" name="TextBox 20">
            <a:extLst>
              <a:ext uri="{FF2B5EF4-FFF2-40B4-BE49-F238E27FC236}">
                <a16:creationId xmlns:a16="http://schemas.microsoft.com/office/drawing/2014/main" id="{F0C93959-C2DE-862A-D395-3B7C00E59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514600"/>
            <a:ext cx="2057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/>
              <a:t>可见：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id="{85BC9ED9-73D4-5E78-7CB7-DAE475CAB582}"/>
              </a:ext>
            </a:extLst>
          </p:cNvPr>
          <p:cNvSpPr txBox="1">
            <a:spLocks/>
          </p:cNvSpPr>
          <p:nvPr/>
        </p:nvSpPr>
        <p:spPr bwMode="auto">
          <a:xfrm>
            <a:off x="762000" y="734698"/>
            <a:ext cx="990600" cy="523220"/>
          </a:xfrm>
          <a:prstGeom prst="rect">
            <a:avLst/>
          </a:prstGeom>
          <a:gradFill rotWithShape="1">
            <a:gsLst>
              <a:gs pos="90000">
                <a:srgbClr val="5E9EFF"/>
              </a:gs>
              <a:gs pos="73000">
                <a:srgbClr val="85C2FF"/>
              </a:gs>
              <a:gs pos="48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solidFill>
              <a:srgbClr val="0000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000000"/>
                </a:solidFill>
                <a:ea typeface="宋体"/>
                <a:cs typeface="+mn-cs"/>
              </a:rPr>
              <a:t>结论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50A1961-D09E-D1FA-BF73-CA8D6B6D4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77963"/>
            <a:ext cx="7696200" cy="249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2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、气体动能的增加等于气流的焓降；</a:t>
            </a:r>
          </a:p>
          <a:p>
            <a:pPr marL="457200" indent="-457200">
              <a:lnSpc>
                <a:spcPct val="2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、任一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截面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上工质的焓与其动能之和保持定值，把两者之和定义为一个参数：总焓或滞止焓</a:t>
            </a:r>
            <a:r>
              <a:rPr lang="en-US" altLang="zh-CN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7B484958-B258-1DA0-744A-1C8CD9AED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743200"/>
            <a:ext cx="7127875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>
                <a:latin typeface="Tahoma" panose="020B0604030504040204" pitchFamily="34" charset="0"/>
              </a:rPr>
              <a:t>　　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气体在绝热流动中，受到某种阻碍流速降为零的过程。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　　绝热滞止时的温度和压力称为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滞止温度</a:t>
            </a:r>
            <a:r>
              <a:rPr lang="en-US" altLang="zh-CN" sz="20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0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滞止压力</a:t>
            </a:r>
            <a:r>
              <a:rPr lang="en-US" altLang="zh-CN" sz="20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0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。若过程为定熵滞止过程：</a:t>
            </a:r>
          </a:p>
        </p:txBody>
      </p:sp>
      <p:graphicFrame>
        <p:nvGraphicFramePr>
          <p:cNvPr id="5122" name="Object 29">
            <a:extLst>
              <a:ext uri="{FF2B5EF4-FFF2-40B4-BE49-F238E27FC236}">
                <a16:creationId xmlns:a16="http://schemas.microsoft.com/office/drawing/2014/main" id="{9072C129-C932-E12E-AF0C-C03F68849FC2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1676400" y="3992563"/>
          <a:ext cx="48307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62240" imgH="534240" progId="Equation.DSMT4">
                  <p:embed/>
                </p:oleObj>
              </mc:Choice>
              <mc:Fallback>
                <p:oleObj name="Equation" r:id="rId2" imgW="3162240" imgH="534240" progId="Equation.DSMT4">
                  <p:embed/>
                  <p:pic>
                    <p:nvPicPr>
                      <p:cNvPr id="0" name="Object 2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992563"/>
                        <a:ext cx="4830763" cy="650875"/>
                      </a:xfrm>
                      <a:prstGeom prst="rect">
                        <a:avLst/>
                      </a:prstGeom>
                      <a:solidFill>
                        <a:srgbClr val="53DEFF"/>
                      </a:solidFill>
                      <a:ln w="254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4" name="Picture 10" descr="6-6-2">
            <a:extLst>
              <a:ext uri="{FF2B5EF4-FFF2-40B4-BE49-F238E27FC236}">
                <a16:creationId xmlns:a16="http://schemas.microsoft.com/office/drawing/2014/main" id="{6E38C507-350A-ED98-434E-1D3C5D37A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00150"/>
            <a:ext cx="25908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11">
            <a:extLst>
              <a:ext uri="{FF2B5EF4-FFF2-40B4-BE49-F238E27FC236}">
                <a16:creationId xmlns:a16="http://schemas.microsoft.com/office/drawing/2014/main" id="{F5E88896-8B87-A638-E79A-E3E21DE13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61" t="18593" r="6320" b="51926"/>
          <a:stretch>
            <a:fillRect/>
          </a:stretch>
        </p:blipFill>
        <p:spPr bwMode="auto">
          <a:xfrm>
            <a:off x="4800600" y="971550"/>
            <a:ext cx="1981200" cy="145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5">
            <a:extLst>
              <a:ext uri="{FF2B5EF4-FFF2-40B4-BE49-F238E27FC236}">
                <a16:creationId xmlns:a16="http://schemas.microsoft.com/office/drawing/2014/main" id="{AF2E3FB0-D036-2436-80B0-33289362E2AA}"/>
              </a:ext>
            </a:extLst>
          </p:cNvPr>
          <p:cNvSpPr txBox="1">
            <a:spLocks/>
          </p:cNvSpPr>
          <p:nvPr/>
        </p:nvSpPr>
        <p:spPr bwMode="auto">
          <a:xfrm>
            <a:off x="609600" y="456583"/>
            <a:ext cx="2438400" cy="523220"/>
          </a:xfrm>
          <a:prstGeom prst="rect">
            <a:avLst/>
          </a:prstGeom>
          <a:gradFill rotWithShape="1">
            <a:gsLst>
              <a:gs pos="90000">
                <a:srgbClr val="5E9EFF"/>
              </a:gs>
              <a:gs pos="73000">
                <a:srgbClr val="85C2FF"/>
              </a:gs>
              <a:gs pos="48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solidFill>
              <a:srgbClr val="0000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000000"/>
                </a:solidFill>
                <a:ea typeface="宋体"/>
                <a:cs typeface="+mn-cs"/>
              </a:rPr>
              <a:t>绝热滞止过程</a:t>
            </a:r>
          </a:p>
        </p:txBody>
      </p:sp>
      <p:grpSp>
        <p:nvGrpSpPr>
          <p:cNvPr id="5129" name="组合 3">
            <a:extLst>
              <a:ext uri="{FF2B5EF4-FFF2-40B4-BE49-F238E27FC236}">
                <a16:creationId xmlns:a16="http://schemas.microsoft.com/office/drawing/2014/main" id="{1C447E73-B69C-AA45-48B7-0A60D7854365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228850"/>
            <a:ext cx="2362200" cy="1349375"/>
            <a:chOff x="6781800" y="2438400"/>
            <a:chExt cx="2362200" cy="1798637"/>
          </a:xfrm>
        </p:grpSpPr>
        <p:sp>
          <p:nvSpPr>
            <p:cNvPr id="5130" name="爆炸形 1 1">
              <a:extLst>
                <a:ext uri="{FF2B5EF4-FFF2-40B4-BE49-F238E27FC236}">
                  <a16:creationId xmlns:a16="http://schemas.microsoft.com/office/drawing/2014/main" id="{DE2E2A4B-818F-0ECD-3EC1-04C843C45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438400"/>
              <a:ext cx="2362200" cy="1798637"/>
            </a:xfrm>
            <a:prstGeom prst="irregularSeal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            </a:t>
              </a:r>
              <a:endParaRPr lang="zh-CN" altLang="en-US"/>
            </a:p>
          </p:txBody>
        </p:sp>
        <p:sp>
          <p:nvSpPr>
            <p:cNvPr id="5131" name="TextBox 2">
              <a:extLst>
                <a:ext uri="{FF2B5EF4-FFF2-40B4-BE49-F238E27FC236}">
                  <a16:creationId xmlns:a16="http://schemas.microsoft.com/office/drawing/2014/main" id="{6977350A-F4F2-CA5C-F1CA-549DAB4C98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5200" y="2979003"/>
              <a:ext cx="1295400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例如插入                 流体中的温度计 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123">
            <a:extLst>
              <a:ext uri="{FF2B5EF4-FFF2-40B4-BE49-F238E27FC236}">
                <a16:creationId xmlns:a16="http://schemas.microsoft.com/office/drawing/2014/main" id="{594C5C33-A7F5-D943-FF27-2AB009139B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971550"/>
          <a:ext cx="48768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1920" imgH="534240" progId="Equation.DSMT4">
                  <p:embed/>
                </p:oleObj>
              </mc:Choice>
              <mc:Fallback>
                <p:oleObj name="Equation" r:id="rId2" imgW="3301920" imgH="534240" progId="Equation.DSMT4">
                  <p:embed/>
                  <p:pic>
                    <p:nvPicPr>
                      <p:cNvPr id="0" name="Object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971550"/>
                        <a:ext cx="48768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124">
            <a:extLst>
              <a:ext uri="{FF2B5EF4-FFF2-40B4-BE49-F238E27FC236}">
                <a16:creationId xmlns:a16="http://schemas.microsoft.com/office/drawing/2014/main" id="{DD38FBF6-8FCF-4F8D-F1A4-7A2051DA9B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657350"/>
          <a:ext cx="17526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81160" imgH="661320" progId="Equation.DSMT4">
                  <p:embed/>
                </p:oleObj>
              </mc:Choice>
              <mc:Fallback>
                <p:oleObj name="Equation" r:id="rId4" imgW="1181160" imgH="661320" progId="Equation.DSMT4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57350"/>
                        <a:ext cx="17526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125">
            <a:extLst>
              <a:ext uri="{FF2B5EF4-FFF2-40B4-BE49-F238E27FC236}">
                <a16:creationId xmlns:a16="http://schemas.microsoft.com/office/drawing/2014/main" id="{9C184FE7-C0C8-4D20-A311-4C484FA9C1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2171700"/>
          <a:ext cx="281940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6" imgW="2762449" imgH="2272035" progId="">
                  <p:embed/>
                </p:oleObj>
              </mc:Choice>
              <mc:Fallback>
                <p:oleObj name="Image" r:id="rId6" imgW="2762449" imgH="2272035" progId="">
                  <p:embed/>
                  <p:pic>
                    <p:nvPicPr>
                      <p:cNvPr id="0" name="Object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224"/>
                      <a:stretch>
                        <a:fillRect/>
                      </a:stretch>
                    </p:blipFill>
                    <p:spPr bwMode="auto">
                      <a:xfrm>
                        <a:off x="6019800" y="2171700"/>
                        <a:ext cx="2819400" cy="181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Rectangle 12">
            <a:extLst>
              <a:ext uri="{FF2B5EF4-FFF2-40B4-BE49-F238E27FC236}">
                <a16:creationId xmlns:a16="http://schemas.microsoft.com/office/drawing/2014/main" id="{262BD4D1-1539-A337-331C-7EAC344F6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363" y="3910013"/>
            <a:ext cx="61928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/>
            <a:r>
              <a:rPr lang="zh-CN" altLang="en-US" sz="2000" b="1">
                <a:ea typeface="楷体_GB2312" pitchFamily="49" charset="-122"/>
              </a:rPr>
              <a:t>注意：高速飞行体需注意滞止后果，如飞机在</a:t>
            </a:r>
            <a:r>
              <a:rPr lang="en-US" altLang="zh-CN" sz="2000" b="1">
                <a:ea typeface="楷体_GB2312" pitchFamily="49" charset="-122"/>
                <a:cs typeface="Times New Roman" panose="02020603050405020304" pitchFamily="18" charset="0"/>
              </a:rPr>
              <a:t>–</a:t>
            </a:r>
            <a:r>
              <a:rPr lang="en-US" altLang="zh-CN" sz="2000" b="1">
                <a:ea typeface="楷体_GB2312" pitchFamily="49" charset="-122"/>
              </a:rPr>
              <a:t>20℃</a:t>
            </a:r>
            <a:r>
              <a:rPr lang="zh-CN" altLang="en-US" sz="2000" b="1">
                <a:ea typeface="楷体_GB2312" pitchFamily="49" charset="-122"/>
              </a:rPr>
              <a:t>的高空以</a:t>
            </a:r>
            <a:r>
              <a:rPr lang="en-US" altLang="zh-CN" sz="2000" b="1" i="1">
                <a:ea typeface="楷体_GB2312" pitchFamily="49" charset="-122"/>
              </a:rPr>
              <a:t>Ma</a:t>
            </a:r>
            <a:r>
              <a:rPr lang="en-US" altLang="zh-CN" sz="2000" b="1">
                <a:ea typeface="楷体_GB2312" pitchFamily="49" charset="-122"/>
              </a:rPr>
              <a:t>=2</a:t>
            </a:r>
            <a:r>
              <a:rPr lang="zh-CN" altLang="en-US" sz="2000" b="1">
                <a:ea typeface="楷体_GB2312" pitchFamily="49" charset="-122"/>
              </a:rPr>
              <a:t>飞行，其</a:t>
            </a:r>
            <a:r>
              <a:rPr lang="en-US" altLang="zh-CN" sz="2000" b="1" i="1">
                <a:ea typeface="楷体_GB2312" pitchFamily="49" charset="-122"/>
              </a:rPr>
              <a:t>T</a:t>
            </a:r>
            <a:r>
              <a:rPr lang="en-US" altLang="zh-CN" sz="2000" b="1" baseline="-25000">
                <a:ea typeface="楷体_GB2312" pitchFamily="49" charset="-122"/>
              </a:rPr>
              <a:t>0</a:t>
            </a:r>
            <a:r>
              <a:rPr lang="en-US" altLang="zh-CN" sz="2000" b="1">
                <a:ea typeface="楷体_GB2312" pitchFamily="49" charset="-122"/>
              </a:rPr>
              <a:t>=182.6 ℃</a:t>
            </a:r>
            <a:r>
              <a:rPr lang="zh-CN" altLang="en-US" sz="2000" b="1">
                <a:ea typeface="楷体_GB2312" pitchFamily="49" charset="-122"/>
              </a:rPr>
              <a:t>。  </a:t>
            </a:r>
          </a:p>
        </p:txBody>
      </p:sp>
      <p:sp>
        <p:nvSpPr>
          <p:cNvPr id="6152" name="Rectangle 14">
            <a:extLst>
              <a:ext uri="{FF2B5EF4-FFF2-40B4-BE49-F238E27FC236}">
                <a16:creationId xmlns:a16="http://schemas.microsoft.com/office/drawing/2014/main" id="{1D8978D7-1FDA-6D81-0807-66D91A4A3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71500"/>
            <a:ext cx="1970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 sz="2400" b="1">
                <a:solidFill>
                  <a:srgbClr val="0066FF"/>
                </a:solidFill>
                <a:ea typeface="楷体_GB2312" pitchFamily="49" charset="-122"/>
              </a:rPr>
              <a:t>理想气体：</a:t>
            </a:r>
          </a:p>
        </p:txBody>
      </p:sp>
      <p:sp>
        <p:nvSpPr>
          <p:cNvPr id="6153" name="Rectangle 16">
            <a:extLst>
              <a:ext uri="{FF2B5EF4-FFF2-40B4-BE49-F238E27FC236}">
                <a16:creationId xmlns:a16="http://schemas.microsoft.com/office/drawing/2014/main" id="{89E8C34E-EC5E-360F-543F-8DADF1938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" y="2514600"/>
            <a:ext cx="1584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 sz="2400" b="1">
                <a:solidFill>
                  <a:srgbClr val="0066FF"/>
                </a:solidFill>
                <a:ea typeface="楷体_GB2312" pitchFamily="49" charset="-122"/>
              </a:rPr>
              <a:t>水蒸气：</a:t>
            </a:r>
          </a:p>
        </p:txBody>
      </p:sp>
      <p:sp>
        <p:nvSpPr>
          <p:cNvPr id="6154" name="AutoShape 17">
            <a:extLst>
              <a:ext uri="{FF2B5EF4-FFF2-40B4-BE49-F238E27FC236}">
                <a16:creationId xmlns:a16="http://schemas.microsoft.com/office/drawing/2014/main" id="{538D8DF1-6BE3-CA77-7E57-62CEDCC99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3254375"/>
            <a:ext cx="647700" cy="2159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FFFF"/>
          </a:solidFill>
          <a:ln w="38100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155" name="Rectangle 18">
            <a:extLst>
              <a:ext uri="{FF2B5EF4-FFF2-40B4-BE49-F238E27FC236}">
                <a16:creationId xmlns:a16="http://schemas.microsoft.com/office/drawing/2014/main" id="{EDBACA36-4DA2-C8C8-56D7-A499861AA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3154363"/>
            <a:ext cx="2011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/>
            <a:r>
              <a:rPr lang="zh-CN" altLang="en-US" sz="24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其它状态参数 </a:t>
            </a:r>
          </a:p>
        </p:txBody>
      </p:sp>
      <p:graphicFrame>
        <p:nvGraphicFramePr>
          <p:cNvPr id="6149" name="Object 126">
            <a:extLst>
              <a:ext uri="{FF2B5EF4-FFF2-40B4-BE49-F238E27FC236}">
                <a16:creationId xmlns:a16="http://schemas.microsoft.com/office/drawing/2014/main" id="{5C24CFCA-FC10-9980-BE95-0E02FCBAFC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914650"/>
          <a:ext cx="15684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63225" imgH="393529" progId="Equation.DSMT4">
                  <p:embed/>
                </p:oleObj>
              </mc:Choice>
              <mc:Fallback>
                <p:oleObj name="Equation" r:id="rId8" imgW="863225" imgH="393529" progId="Equation.DSMT4">
                  <p:embed/>
                  <p:pic>
                    <p:nvPicPr>
                      <p:cNvPr id="0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914650"/>
                        <a:ext cx="156845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127">
            <a:extLst>
              <a:ext uri="{FF2B5EF4-FFF2-40B4-BE49-F238E27FC236}">
                <a16:creationId xmlns:a16="http://schemas.microsoft.com/office/drawing/2014/main" id="{12E8A6A3-0AB5-0E00-3EAA-3C831790D2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371850"/>
          <a:ext cx="9906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9100" imgH="228600" progId="Equation.DSMT4">
                  <p:embed/>
                </p:oleObj>
              </mc:Choice>
              <mc:Fallback>
                <p:oleObj name="Equation" r:id="rId10" imgW="419100" imgH="228600" progId="Equation.DSMT4">
                  <p:embed/>
                  <p:pic>
                    <p:nvPicPr>
                      <p:cNvPr id="0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371850"/>
                        <a:ext cx="99060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右大括号 14">
            <a:extLst>
              <a:ext uri="{FF2B5EF4-FFF2-40B4-BE49-F238E27FC236}">
                <a16:creationId xmlns:a16="http://schemas.microsoft.com/office/drawing/2014/main" id="{53C1D537-2189-2356-4BC8-88D86FF0B197}"/>
              </a:ext>
            </a:extLst>
          </p:cNvPr>
          <p:cNvSpPr>
            <a:spLocks/>
          </p:cNvSpPr>
          <p:nvPr/>
        </p:nvSpPr>
        <p:spPr bwMode="auto">
          <a:xfrm>
            <a:off x="3429000" y="3028950"/>
            <a:ext cx="155575" cy="685800"/>
          </a:xfrm>
          <a:prstGeom prst="rightBrace">
            <a:avLst>
              <a:gd name="adj1" fmla="val 8327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>
            <a:extLst>
              <a:ext uri="{FF2B5EF4-FFF2-40B4-BE49-F238E27FC236}">
                <a16:creationId xmlns:a16="http://schemas.microsoft.com/office/drawing/2014/main" id="{B5FC6AAB-D40E-69B5-E9CB-AEA4471EE7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71450"/>
            <a:ext cx="8229600" cy="857250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3200" kern="1200" dirty="0">
                <a:solidFill>
                  <a:srgbClr val="663300"/>
                </a:solidFill>
                <a:latin typeface="黑体" pitchFamily="49" charset="-122"/>
                <a:ea typeface="黑体" pitchFamily="49" charset="-122"/>
                <a:cs typeface="+mn-cs"/>
              </a:rPr>
              <a:t>本章概述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1CD4FF6D-19AC-504E-9825-444DB3677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857250"/>
            <a:ext cx="6324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一、主要对象：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以</a:t>
            </a:r>
            <a:r>
              <a:rPr kumimoji="1"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喷管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为主的变截面管道中的流动</a:t>
            </a:r>
          </a:p>
        </p:txBody>
      </p:sp>
      <p:grpSp>
        <p:nvGrpSpPr>
          <p:cNvPr id="1030" name="Group 6">
            <a:extLst>
              <a:ext uri="{FF2B5EF4-FFF2-40B4-BE49-F238E27FC236}">
                <a16:creationId xmlns:a16="http://schemas.microsoft.com/office/drawing/2014/main" id="{FB2A07EA-51F8-36CC-39F3-A65D16F38790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189038"/>
            <a:ext cx="6324600" cy="754062"/>
            <a:chOff x="576" y="1190"/>
            <a:chExt cx="3984" cy="634"/>
          </a:xfrm>
        </p:grpSpPr>
        <p:sp>
          <p:nvSpPr>
            <p:cNvPr id="1041" name="Rectangle 7">
              <a:extLst>
                <a:ext uri="{FF2B5EF4-FFF2-40B4-BE49-F238E27FC236}">
                  <a16:creationId xmlns:a16="http://schemas.microsoft.com/office/drawing/2014/main" id="{576926BF-FCE0-CBF5-965E-02A2C48D3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190"/>
              <a:ext cx="398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>
                  <a:latin typeface="黑体" panose="02010609060101010101" pitchFamily="49" charset="-122"/>
                  <a:ea typeface="黑体" panose="02010609060101010101" pitchFamily="49" charset="-122"/>
                </a:rPr>
                <a:t>二、基本假设：</a:t>
              </a:r>
              <a:r>
                <a:rPr kumimoji="1" lang="zh-CN" altLang="en-US" sz="2000">
                  <a:solidFill>
                    <a:schemeClr val="bg2"/>
                  </a:solidFill>
                  <a:latin typeface="宋体" panose="02010600030101010101" pitchFamily="2" charset="-122"/>
                </a:rPr>
                <a:t> </a:t>
              </a:r>
            </a:p>
          </p:txBody>
        </p:sp>
        <p:sp>
          <p:nvSpPr>
            <p:cNvPr id="1042" name="Rectangle 8">
              <a:extLst>
                <a:ext uri="{FF2B5EF4-FFF2-40B4-BE49-F238E27FC236}">
                  <a16:creationId xmlns:a16="http://schemas.microsoft.com/office/drawing/2014/main" id="{083F3F40-BC2B-11BF-DD3D-B5D10CBC9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488"/>
              <a:ext cx="168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kumimoji="1" lang="zh-CN" altLang="en-US" sz="2000" b="1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、系统：稳定流动</a:t>
              </a:r>
              <a:r>
                <a:rPr kumimoji="1" lang="zh-CN" altLang="en-US" sz="2000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</p:grpSp>
      <p:grpSp>
        <p:nvGrpSpPr>
          <p:cNvPr id="1031" name="Group 9">
            <a:extLst>
              <a:ext uri="{FF2B5EF4-FFF2-40B4-BE49-F238E27FC236}">
                <a16:creationId xmlns:a16="http://schemas.microsoft.com/office/drawing/2014/main" id="{B5597B7B-B6F1-5517-D081-4D3A5405AF65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931988"/>
            <a:ext cx="2667000" cy="400050"/>
            <a:chOff x="1008" y="1718"/>
            <a:chExt cx="1680" cy="336"/>
          </a:xfrm>
        </p:grpSpPr>
        <p:sp>
          <p:nvSpPr>
            <p:cNvPr id="1040" name="Rectangle 10">
              <a:extLst>
                <a:ext uri="{FF2B5EF4-FFF2-40B4-BE49-F238E27FC236}">
                  <a16:creationId xmlns:a16="http://schemas.microsoft.com/office/drawing/2014/main" id="{CAF978D9-4C68-6403-A38F-9C68845E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718"/>
              <a:ext cx="168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kumimoji="1" lang="zh-CN" altLang="en-US" sz="2000" b="1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、一元（维）：</a:t>
              </a:r>
              <a:r>
                <a:rPr kumimoji="1" lang="zh-CN" altLang="en-US" sz="2000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1027" name="Object 62">
              <a:extLst>
                <a:ext uri="{FF2B5EF4-FFF2-40B4-BE49-F238E27FC236}">
                  <a16:creationId xmlns:a16="http://schemas.microsoft.com/office/drawing/2014/main" id="{32E28E20-BA10-1794-81D3-871A5251C7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14" y="1722"/>
            <a:ext cx="45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69696" imgH="253890" progId="Equation.DSMT4">
                    <p:embed/>
                  </p:oleObj>
                </mc:Choice>
                <mc:Fallback>
                  <p:oleObj name="Equation" r:id="rId2" imgW="469696" imgH="253890" progId="Equation.DSMT4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4" y="1722"/>
                          <a:ext cx="453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2" name="Rectangle 12">
            <a:extLst>
              <a:ext uri="{FF2B5EF4-FFF2-40B4-BE49-F238E27FC236}">
                <a16:creationId xmlns:a16="http://schemas.microsoft.com/office/drawing/2014/main" id="{ADF7AB0F-FFD7-CEA1-BA89-0552F584A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274888"/>
            <a:ext cx="403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0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、绝热：</a:t>
            </a:r>
            <a:r>
              <a:rPr kumimoji="1" lang="en-US" altLang="zh-CN" sz="2000" b="1" i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kumimoji="1"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=0</a:t>
            </a:r>
            <a:r>
              <a:rPr kumimoji="1" lang="en-US" altLang="zh-CN" sz="20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0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可逆 </a:t>
            </a:r>
            <a:r>
              <a:rPr kumimoji="1" lang="en-US" altLang="zh-CN" sz="2000" b="1" i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=const</a:t>
            </a:r>
            <a:r>
              <a:rPr kumimoji="1" lang="en-US" altLang="zh-CN" sz="20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FE09DD06-6F37-A893-B8E6-A11F19CDE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617788"/>
            <a:ext cx="403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zh-CN" altLang="en-US" sz="20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、对于理想气体：</a:t>
            </a:r>
            <a:r>
              <a:rPr kumimoji="1" lang="en-US" altLang="zh-CN" sz="2000" b="1" i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= const</a:t>
            </a:r>
            <a:r>
              <a:rPr kumimoji="1" lang="en-US" altLang="zh-CN" sz="20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pSp>
        <p:nvGrpSpPr>
          <p:cNvPr id="1034" name="Group 14">
            <a:extLst>
              <a:ext uri="{FF2B5EF4-FFF2-40B4-BE49-F238E27FC236}">
                <a16:creationId xmlns:a16="http://schemas.microsoft.com/office/drawing/2014/main" id="{667BD1E2-39A7-CE75-3564-4F2979CDFEBE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914650"/>
            <a:ext cx="6324600" cy="742950"/>
            <a:chOff x="576" y="2678"/>
            <a:chExt cx="3984" cy="624"/>
          </a:xfrm>
        </p:grpSpPr>
        <p:sp>
          <p:nvSpPr>
            <p:cNvPr id="1038" name="Rectangle 15">
              <a:extLst>
                <a:ext uri="{FF2B5EF4-FFF2-40B4-BE49-F238E27FC236}">
                  <a16:creationId xmlns:a16="http://schemas.microsoft.com/office/drawing/2014/main" id="{306FA556-F818-5743-1811-24C6B56D7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678"/>
              <a:ext cx="398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>
                  <a:latin typeface="黑体" panose="02010609060101010101" pitchFamily="49" charset="-122"/>
                  <a:ea typeface="黑体" panose="02010609060101010101" pitchFamily="49" charset="-122"/>
                </a:rPr>
                <a:t>三、研究方法：</a:t>
              </a:r>
              <a:r>
                <a:rPr kumimoji="1" lang="zh-CN" altLang="en-US" sz="2000">
                  <a:latin typeface="宋体" panose="02010600030101010101" pitchFamily="2" charset="-122"/>
                </a:rPr>
                <a:t> </a:t>
              </a:r>
            </a:p>
          </p:txBody>
        </p:sp>
        <p:sp>
          <p:nvSpPr>
            <p:cNvPr id="1039" name="Rectangle 16">
              <a:extLst>
                <a:ext uri="{FF2B5EF4-FFF2-40B4-BE49-F238E27FC236}">
                  <a16:creationId xmlns:a16="http://schemas.microsoft.com/office/drawing/2014/main" id="{1C8E18D9-88B8-CAA9-D635-8B25C9B1F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966"/>
              <a:ext cx="225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kumimoji="1" lang="zh-CN" altLang="en-US" sz="2000" b="1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、定熵流动的基本规律；</a:t>
              </a:r>
              <a:r>
                <a:rPr kumimoji="1" lang="zh-CN" altLang="en-US" sz="2000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</p:grpSp>
      <p:sp>
        <p:nvSpPr>
          <p:cNvPr id="1035" name="Rectangle 17">
            <a:extLst>
              <a:ext uri="{FF2B5EF4-FFF2-40B4-BE49-F238E27FC236}">
                <a16:creationId xmlns:a16="http://schemas.microsoft.com/office/drawing/2014/main" id="{79FB3275-4D0D-975B-DF1B-2D5384FCE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600450"/>
            <a:ext cx="3581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0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、有粘性摩阻的流动；</a:t>
            </a:r>
            <a:r>
              <a:rPr kumimoji="1" lang="zh-CN" altLang="en-US" sz="20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</a:p>
        </p:txBody>
      </p:sp>
      <p:sp>
        <p:nvSpPr>
          <p:cNvPr id="1036" name="Rectangle 18">
            <a:extLst>
              <a:ext uri="{FF2B5EF4-FFF2-40B4-BE49-F238E27FC236}">
                <a16:creationId xmlns:a16="http://schemas.microsoft.com/office/drawing/2014/main" id="{5DAC901F-7B61-E29E-DBC4-D3A1DB8EC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943350"/>
            <a:ext cx="3581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0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、绝热节流。</a:t>
            </a:r>
          </a:p>
        </p:txBody>
      </p:sp>
      <p:graphicFrame>
        <p:nvGraphicFramePr>
          <p:cNvPr id="1026" name="Object 63">
            <a:extLst>
              <a:ext uri="{FF2B5EF4-FFF2-40B4-BE49-F238E27FC236}">
                <a16:creationId xmlns:a16="http://schemas.microsoft.com/office/drawing/2014/main" id="{CC1B1D41-9BDB-09B9-B967-6977B9ADE1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5613" y="1314450"/>
          <a:ext cx="2770187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4" imgW="2933333" imgH="3428571" progId="PBrush">
                  <p:embed/>
                </p:oleObj>
              </mc:Choice>
              <mc:Fallback>
                <p:oleObj name="位图图像" r:id="rId4" imgW="2933333" imgH="3428571" progId="PBrush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5613" y="1314450"/>
                        <a:ext cx="2770187" cy="242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" name="TextBox 1">
            <a:extLst>
              <a:ext uri="{FF2B5EF4-FFF2-40B4-BE49-F238E27FC236}">
                <a16:creationId xmlns:a16="http://schemas.microsoft.com/office/drawing/2014/main" id="{20422F5B-F44E-372D-41F3-AA2AE2638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4343400"/>
            <a:ext cx="6286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后续章节热力过程及热力循环研究的基础！！！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4">
            <a:extLst>
              <a:ext uri="{FF2B5EF4-FFF2-40B4-BE49-F238E27FC236}">
                <a16:creationId xmlns:a16="http://schemas.microsoft.com/office/drawing/2014/main" id="{E61DAB4D-9B64-865F-62C0-90DDD76F0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20738"/>
            <a:ext cx="7772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归纳：</a:t>
            </a:r>
          </a:p>
        </p:txBody>
      </p:sp>
      <p:sp>
        <p:nvSpPr>
          <p:cNvPr id="7174" name="Text Box 5">
            <a:extLst>
              <a:ext uri="{FF2B5EF4-FFF2-40B4-BE49-F238E27FC236}">
                <a16:creationId xmlns:a16="http://schemas.microsoft.com/office/drawing/2014/main" id="{E3399641-C14C-2E22-BB2D-5D8A1DC8B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485900"/>
            <a:ext cx="1752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滞止焓：</a:t>
            </a:r>
          </a:p>
        </p:txBody>
      </p:sp>
      <p:sp>
        <p:nvSpPr>
          <p:cNvPr id="7175" name="Text Box 6">
            <a:extLst>
              <a:ext uri="{FF2B5EF4-FFF2-40B4-BE49-F238E27FC236}">
                <a16:creationId xmlns:a16="http://schemas.microsoft.com/office/drawing/2014/main" id="{212E2280-C2C6-2C50-CFFE-47914044E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114550"/>
            <a:ext cx="1752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滞止温度：</a:t>
            </a:r>
          </a:p>
        </p:txBody>
      </p:sp>
      <p:sp>
        <p:nvSpPr>
          <p:cNvPr id="7176" name="Text Box 7">
            <a:extLst>
              <a:ext uri="{FF2B5EF4-FFF2-40B4-BE49-F238E27FC236}">
                <a16:creationId xmlns:a16="http://schemas.microsoft.com/office/drawing/2014/main" id="{186B3B80-C819-DAB5-F796-0EB41B905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857500"/>
            <a:ext cx="1752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滞止压力：</a:t>
            </a:r>
          </a:p>
        </p:txBody>
      </p:sp>
      <p:graphicFrame>
        <p:nvGraphicFramePr>
          <p:cNvPr id="7170" name="Object 75">
            <a:extLst>
              <a:ext uri="{FF2B5EF4-FFF2-40B4-BE49-F238E27FC236}">
                <a16:creationId xmlns:a16="http://schemas.microsoft.com/office/drawing/2014/main" id="{CC2470F0-4391-BB97-0B01-91EF8C7CBF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1257300"/>
          <a:ext cx="3657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44700" imgH="469900" progId="Equation.DSMT4">
                  <p:embed/>
                </p:oleObj>
              </mc:Choice>
              <mc:Fallback>
                <p:oleObj name="Equation" r:id="rId2" imgW="2044700" imgH="469900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257300"/>
                        <a:ext cx="36576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76">
            <a:extLst>
              <a:ext uri="{FF2B5EF4-FFF2-40B4-BE49-F238E27FC236}">
                <a16:creationId xmlns:a16="http://schemas.microsoft.com/office/drawing/2014/main" id="{59E42E33-F3FA-A517-EF52-D2352B7B04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7638" y="1943100"/>
          <a:ext cx="1452562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99753" imgH="520474" progId="Equation.DSMT4">
                  <p:embed/>
                </p:oleObj>
              </mc:Choice>
              <mc:Fallback>
                <p:oleObj name="Equation" r:id="rId4" imgW="799753" imgH="520474" progId="Equation.DSMT4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8" y="1943100"/>
                        <a:ext cx="1452562" cy="70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77">
            <a:extLst>
              <a:ext uri="{FF2B5EF4-FFF2-40B4-BE49-F238E27FC236}">
                <a16:creationId xmlns:a16="http://schemas.microsoft.com/office/drawing/2014/main" id="{5850EE07-DECE-4C19-1EFE-8BAF544BCC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2686050"/>
          <a:ext cx="16002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27100" imgH="520700" progId="Equation.DSMT4">
                  <p:embed/>
                </p:oleObj>
              </mc:Choice>
              <mc:Fallback>
                <p:oleObj name="Equation" r:id="rId6" imgW="927100" imgH="520700" progId="Equation.DSMT4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686050"/>
                        <a:ext cx="1600200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AEE97-9D16-E2B8-B3F8-799167F0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chemeClr val="tx2">
                    <a:lumMod val="90000"/>
                    <a:lumOff val="10000"/>
                  </a:schemeClr>
                </a:solidFill>
                <a:latin typeface="黑体" pitchFamily="49" charset="-122"/>
                <a:ea typeface="黑体" pitchFamily="49" charset="-122"/>
              </a:rPr>
              <a:t>稳定流动的描述</a:t>
            </a:r>
          </a:p>
        </p:txBody>
      </p:sp>
      <p:sp>
        <p:nvSpPr>
          <p:cNvPr id="41987" name="内容占位符 2">
            <a:extLst>
              <a:ext uri="{FF2B5EF4-FFF2-40B4-BE49-F238E27FC236}">
                <a16:creationId xmlns:a16="http://schemas.microsoft.com/office/drawing/2014/main" id="{5C94496B-EFA1-132E-5354-BDE8B79AA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85850"/>
            <a:ext cx="7315200" cy="339407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 连续性方程</a:t>
            </a:r>
            <a:endParaRPr lang="en-US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 能量方程</a:t>
            </a:r>
            <a:endParaRPr lang="en-US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rgbClr val="FF0000"/>
                </a:solidFill>
              </a:rPr>
              <a:t> 过程方程</a:t>
            </a:r>
            <a:endParaRPr lang="en-US" altLang="zh-CN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 声速方程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矩形 8">
            <a:extLst>
              <a:ext uri="{FF2B5EF4-FFF2-40B4-BE49-F238E27FC236}">
                <a16:creationId xmlns:a16="http://schemas.microsoft.com/office/drawing/2014/main" id="{801320AE-DFE4-8224-3259-1D51A86BF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085850"/>
            <a:ext cx="6858000" cy="186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2400" b="1">
                <a:latin typeface="宋体" panose="02010600030101010101" pitchFamily="2" charset="-122"/>
              </a:rPr>
              <a:t>在稳定流动过程中，若：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400" b="1">
                <a:latin typeface="宋体" panose="02010600030101010101" pitchFamily="2" charset="-122"/>
              </a:rPr>
              <a:t>1</a:t>
            </a:r>
            <a:r>
              <a:rPr lang="zh-CN" altLang="en-US" sz="2400" b="1">
                <a:latin typeface="宋体" panose="02010600030101010101" pitchFamily="2" charset="-122"/>
              </a:rPr>
              <a:t>）任一截面上的参数不随时间而变化，流经相邻两截面时各参数是连续变化；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400" b="1">
                <a:latin typeface="宋体" panose="02010600030101010101" pitchFamily="2" charset="-122"/>
              </a:rPr>
              <a:t>2</a:t>
            </a:r>
            <a:r>
              <a:rPr lang="zh-CN" altLang="en-US" sz="2400" b="1">
                <a:latin typeface="宋体" panose="02010600030101010101" pitchFamily="2" charset="-122"/>
              </a:rPr>
              <a:t>）与外界没有热量交换，不计摩擦和扰动。</a:t>
            </a:r>
          </a:p>
        </p:txBody>
      </p:sp>
      <p:graphicFrame>
        <p:nvGraphicFramePr>
          <p:cNvPr id="8194" name="Object 54">
            <a:extLst>
              <a:ext uri="{FF2B5EF4-FFF2-40B4-BE49-F238E27FC236}">
                <a16:creationId xmlns:a16="http://schemas.microsoft.com/office/drawing/2014/main" id="{ECB6AC7A-63FF-FC6A-7994-79413196A545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50825" y="3063875"/>
          <a:ext cx="35290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52760" imgH="839520" progId="Equation.DSMT4">
                  <p:embed/>
                </p:oleObj>
              </mc:Choice>
              <mc:Fallback>
                <p:oleObj name="Equation" r:id="rId2" imgW="2552760" imgH="839520" progId="Equation.DSMT4">
                  <p:embed/>
                  <p:pic>
                    <p:nvPicPr>
                      <p:cNvPr id="0" name="Object 5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063875"/>
                        <a:ext cx="3529013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55">
            <a:extLst>
              <a:ext uri="{FF2B5EF4-FFF2-40B4-BE49-F238E27FC236}">
                <a16:creationId xmlns:a16="http://schemas.microsoft.com/office/drawing/2014/main" id="{934AC09B-0525-EBB7-04AC-A4A731C155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2962275"/>
          <a:ext cx="3976688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70280" imgH="1119240" progId="Equation.DSMT4">
                  <p:embed/>
                </p:oleObj>
              </mc:Choice>
              <mc:Fallback>
                <p:oleObj name="Equation" r:id="rId4" imgW="2870280" imgH="111924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962275"/>
                        <a:ext cx="3976688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AutoShape 12">
            <a:extLst>
              <a:ext uri="{FF2B5EF4-FFF2-40B4-BE49-F238E27FC236}">
                <a16:creationId xmlns:a16="http://schemas.microsoft.com/office/drawing/2014/main" id="{0F8F5767-40A0-47AB-E430-3DFA95565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3333750"/>
            <a:ext cx="720725" cy="37782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45BCC32E-07A7-C28D-ED7B-E120724C8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538" y="3063875"/>
            <a:ext cx="17335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just"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（理想气体）</a:t>
            </a:r>
          </a:p>
        </p:txBody>
      </p:sp>
      <p:sp>
        <p:nvSpPr>
          <p:cNvPr id="10" name="标题 5">
            <a:extLst>
              <a:ext uri="{FF2B5EF4-FFF2-40B4-BE49-F238E27FC236}">
                <a16:creationId xmlns:a16="http://schemas.microsoft.com/office/drawing/2014/main" id="{ACEDD4AF-56E8-DF3B-AD85-4567D06CDE1C}"/>
              </a:ext>
            </a:extLst>
          </p:cNvPr>
          <p:cNvSpPr txBox="1">
            <a:spLocks/>
          </p:cNvSpPr>
          <p:nvPr/>
        </p:nvSpPr>
        <p:spPr bwMode="auto">
          <a:xfrm>
            <a:off x="762000" y="456583"/>
            <a:ext cx="2057400" cy="523220"/>
          </a:xfrm>
          <a:prstGeom prst="rect">
            <a:avLst/>
          </a:prstGeom>
          <a:gradFill rotWithShape="1">
            <a:gsLst>
              <a:gs pos="90000">
                <a:srgbClr val="5E9EFF"/>
              </a:gs>
              <a:gs pos="73000">
                <a:srgbClr val="85C2FF"/>
              </a:gs>
              <a:gs pos="48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solidFill>
              <a:srgbClr val="0000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000000"/>
                </a:solidFill>
                <a:ea typeface="宋体"/>
                <a:cs typeface="+mn-cs"/>
              </a:rPr>
              <a:t>过程方程式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126">
            <a:extLst>
              <a:ext uri="{FF2B5EF4-FFF2-40B4-BE49-F238E27FC236}">
                <a16:creationId xmlns:a16="http://schemas.microsoft.com/office/drawing/2014/main" id="{7606E3B9-09B7-E43F-561A-51DEB3D2AB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617663"/>
          <a:ext cx="2408238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0" imgH="241300" progId="Equation.DSMT4">
                  <p:embed/>
                </p:oleObj>
              </mc:Choice>
              <mc:Fallback>
                <p:oleObj name="Equation" r:id="rId2" imgW="1143000" imgH="241300" progId="Equation.DSMT4">
                  <p:embed/>
                  <p:pic>
                    <p:nvPicPr>
                      <p:cNvPr id="0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17663"/>
                        <a:ext cx="2408238" cy="382587"/>
                      </a:xfrm>
                      <a:prstGeom prst="rect">
                        <a:avLst/>
                      </a:prstGeom>
                      <a:solidFill>
                        <a:srgbClr val="53DEFF"/>
                      </a:solidFill>
                      <a:ln w="254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127">
            <a:extLst>
              <a:ext uri="{FF2B5EF4-FFF2-40B4-BE49-F238E27FC236}">
                <a16:creationId xmlns:a16="http://schemas.microsoft.com/office/drawing/2014/main" id="{BAE7CA49-2CCE-D470-A640-DE7A0B2622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257550"/>
          <a:ext cx="37512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01900" imgH="508000" progId="Equation.DSMT4">
                  <p:embed/>
                </p:oleObj>
              </mc:Choice>
              <mc:Fallback>
                <p:oleObj name="Equation" r:id="rId4" imgW="2501900" imgH="508000" progId="Equation.DSMT4">
                  <p:embed/>
                  <p:pic>
                    <p:nvPicPr>
                      <p:cNvPr id="0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57550"/>
                        <a:ext cx="375126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128">
            <a:extLst>
              <a:ext uri="{FF2B5EF4-FFF2-40B4-BE49-F238E27FC236}">
                <a16:creationId xmlns:a16="http://schemas.microsoft.com/office/drawing/2014/main" id="{2EB522B6-9E30-3B18-7B9D-67D19D568E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081213"/>
          <a:ext cx="1743075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63225" imgH="418918" progId="Equation.DSMT4">
                  <p:embed/>
                </p:oleObj>
              </mc:Choice>
              <mc:Fallback>
                <p:oleObj name="Equation" r:id="rId6" imgW="863225" imgH="418918" progId="Equation.DSMT4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081213"/>
                        <a:ext cx="1743075" cy="633412"/>
                      </a:xfrm>
                      <a:prstGeom prst="rect">
                        <a:avLst/>
                      </a:prstGeom>
                      <a:solidFill>
                        <a:srgbClr val="53DEFF"/>
                      </a:solidFill>
                      <a:ln w="254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9">
            <a:extLst>
              <a:ext uri="{FF2B5EF4-FFF2-40B4-BE49-F238E27FC236}">
                <a16:creationId xmlns:a16="http://schemas.microsoft.com/office/drawing/2014/main" id="{3BAF3BE0-90F8-BA4D-1955-E61772796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981450"/>
            <a:ext cx="8167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ea typeface="楷体_GB2312" pitchFamily="49" charset="-122"/>
              </a:rPr>
              <a:t>上式原则上只适用于理想气体定比热容可逆绝热流动过程，但也用于表示变比热容的理想气体绝热过程，此时    是过程范围内的平均值。</a:t>
            </a:r>
          </a:p>
        </p:txBody>
      </p:sp>
      <p:graphicFrame>
        <p:nvGraphicFramePr>
          <p:cNvPr id="9221" name="Object 129">
            <a:extLst>
              <a:ext uri="{FF2B5EF4-FFF2-40B4-BE49-F238E27FC236}">
                <a16:creationId xmlns:a16="http://schemas.microsoft.com/office/drawing/2014/main" id="{24D26D10-C6CF-2CDA-893D-95CE20E324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4210050"/>
          <a:ext cx="38100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9518" imgH="126835" progId="Equation.DSMT4">
                  <p:embed/>
                </p:oleObj>
              </mc:Choice>
              <mc:Fallback>
                <p:oleObj name="Equation" r:id="rId8" imgW="139518" imgH="126835" progId="Equation.DSMT4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210050"/>
                        <a:ext cx="381000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矩形 8">
            <a:extLst>
              <a:ext uri="{FF2B5EF4-FFF2-40B4-BE49-F238E27FC236}">
                <a16:creationId xmlns:a16="http://schemas.microsoft.com/office/drawing/2014/main" id="{DAA7C48A-8360-0CA4-A48B-542274DE2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71500"/>
            <a:ext cx="4876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宋体" panose="02010600030101010101" pitchFamily="2" charset="-122"/>
              </a:rPr>
              <a:t>过程是</a:t>
            </a:r>
            <a:r>
              <a:rPr lang="zh-CN" altLang="en-US" sz="2000" b="1">
                <a:solidFill>
                  <a:srgbClr val="0000FF"/>
                </a:solidFill>
                <a:latin typeface="宋体" panose="02010600030101010101" pitchFamily="2" charset="-122"/>
              </a:rPr>
              <a:t>可逆绝热</a:t>
            </a:r>
            <a:r>
              <a:rPr lang="zh-CN" altLang="en-US" sz="2000" b="1">
                <a:latin typeface="宋体" panose="02010600030101010101" pitchFamily="2" charset="-122"/>
              </a:rPr>
              <a:t>过程。任意两截面上气体的状态参数可用可逆绝热过程方程式描述，对</a:t>
            </a:r>
            <a:r>
              <a:rPr lang="zh-CN" altLang="en-US" sz="2000" b="1">
                <a:solidFill>
                  <a:srgbClr val="0000FF"/>
                </a:solidFill>
                <a:latin typeface="宋体" panose="02010600030101010101" pitchFamily="2" charset="-122"/>
              </a:rPr>
              <a:t>理想气体</a:t>
            </a:r>
            <a:r>
              <a:rPr lang="zh-CN" altLang="en-US" sz="2000" b="1">
                <a:latin typeface="宋体" panose="02010600030101010101" pitchFamily="2" charset="-122"/>
              </a:rPr>
              <a:t>（定比热容）有：</a:t>
            </a: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9224" name="Rectangle 17">
            <a:extLst>
              <a:ext uri="{FF2B5EF4-FFF2-40B4-BE49-F238E27FC236}">
                <a16:creationId xmlns:a16="http://schemas.microsoft.com/office/drawing/2014/main" id="{0EE7041C-604E-5C48-11E8-864A72952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857500"/>
            <a:ext cx="449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适用条件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理想气体；定比热；可逆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A988B-AF91-BEC6-7C1D-D29057E6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chemeClr val="tx2">
                    <a:lumMod val="90000"/>
                    <a:lumOff val="10000"/>
                  </a:schemeClr>
                </a:solidFill>
                <a:latin typeface="黑体" pitchFamily="49" charset="-122"/>
                <a:ea typeface="黑体" pitchFamily="49" charset="-122"/>
              </a:rPr>
              <a:t>稳定流动的描述</a:t>
            </a:r>
          </a:p>
        </p:txBody>
      </p:sp>
      <p:sp>
        <p:nvSpPr>
          <p:cNvPr id="43011" name="内容占位符 2">
            <a:extLst>
              <a:ext uri="{FF2B5EF4-FFF2-40B4-BE49-F238E27FC236}">
                <a16:creationId xmlns:a16="http://schemas.microsoft.com/office/drawing/2014/main" id="{F3CE56A3-7D2C-2DDF-B02C-404083676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85850"/>
            <a:ext cx="7315200" cy="339407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 连续性方程</a:t>
            </a:r>
            <a:endParaRPr lang="en-US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 能量方程</a:t>
            </a:r>
            <a:endParaRPr lang="en-US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 过程方程</a:t>
            </a:r>
            <a:endParaRPr lang="en-US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rgbClr val="FF0000"/>
                </a:solidFill>
              </a:rPr>
              <a:t> 声速方程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89">
            <a:extLst>
              <a:ext uri="{FF2B5EF4-FFF2-40B4-BE49-F238E27FC236}">
                <a16:creationId xmlns:a16="http://schemas.microsoft.com/office/drawing/2014/main" id="{8CC8277F-69C1-82F8-18F1-18E7B0BBD7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841375"/>
          <a:ext cx="295116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08160" imgH="585000" progId="Equation.DSMT4">
                  <p:embed/>
                </p:oleObj>
              </mc:Choice>
              <mc:Fallback>
                <p:oleObj name="Equation" r:id="rId2" imgW="2108160" imgH="585000" progId="Equation.DSMT4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841375"/>
                        <a:ext cx="2951163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90">
            <a:extLst>
              <a:ext uri="{FF2B5EF4-FFF2-40B4-BE49-F238E27FC236}">
                <a16:creationId xmlns:a16="http://schemas.microsoft.com/office/drawing/2014/main" id="{5F30DC02-CF19-7351-D905-1572695B4B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3550" y="2914650"/>
          <a:ext cx="15017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2120" imgH="305280" progId="Equation.DSMT4">
                  <p:embed/>
                </p:oleObj>
              </mc:Choice>
              <mc:Fallback>
                <p:oleObj name="Equation" r:id="rId4" imgW="762120" imgH="305280" progId="Equation.DSMT4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2914650"/>
                        <a:ext cx="1501775" cy="479425"/>
                      </a:xfrm>
                      <a:prstGeom prst="rect">
                        <a:avLst/>
                      </a:prstGeom>
                      <a:noFill/>
                      <a:ln w="349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6">
            <a:extLst>
              <a:ext uri="{FF2B5EF4-FFF2-40B4-BE49-F238E27FC236}">
                <a16:creationId xmlns:a16="http://schemas.microsoft.com/office/drawing/2014/main" id="{06E36EBA-8206-49B1-51DF-994FDC4EF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13" y="2968625"/>
            <a:ext cx="20415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49" charset="-122"/>
              </a:rPr>
              <a:t>得声速方程：</a:t>
            </a:r>
          </a:p>
        </p:txBody>
      </p:sp>
      <p:sp>
        <p:nvSpPr>
          <p:cNvPr id="41" name="Text Box 10">
            <a:extLst>
              <a:ext uri="{FF2B5EF4-FFF2-40B4-BE49-F238E27FC236}">
                <a16:creationId xmlns:a16="http://schemas.microsoft.com/office/drawing/2014/main" id="{57F3F2E5-EE4C-41F9-2E3E-230E2324D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989138"/>
            <a:ext cx="173196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等熵过程中</a:t>
            </a:r>
            <a:endParaRPr lang="zh-CN" altLang="en-US" sz="2400" b="1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pic>
        <p:nvPicPr>
          <p:cNvPr id="10247" name="Picture 11">
            <a:extLst>
              <a:ext uri="{FF2B5EF4-FFF2-40B4-BE49-F238E27FC236}">
                <a16:creationId xmlns:a16="http://schemas.microsoft.com/office/drawing/2014/main" id="{AAF270BF-871A-7783-19C8-57E9EA3AF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827213"/>
            <a:ext cx="20272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2">
            <a:extLst>
              <a:ext uri="{FF2B5EF4-FFF2-40B4-BE49-F238E27FC236}">
                <a16:creationId xmlns:a16="http://schemas.microsoft.com/office/drawing/2014/main" id="{6547DF72-A697-1A9D-1A38-20C8F2BF7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825625"/>
            <a:ext cx="2044700" cy="746125"/>
          </a:xfrm>
          <a:prstGeom prst="rect">
            <a:avLst/>
          </a:prstGeom>
          <a:solidFill>
            <a:srgbClr val="5DD5FF"/>
          </a:solidFill>
          <a:ln w="25400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10249" name="AutoShape 13">
            <a:extLst>
              <a:ext uri="{FF2B5EF4-FFF2-40B4-BE49-F238E27FC236}">
                <a16:creationId xmlns:a16="http://schemas.microsoft.com/office/drawing/2014/main" id="{F23C9464-3CFB-DCA0-2F7D-C9D6AC2BA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2041525"/>
            <a:ext cx="935038" cy="271463"/>
          </a:xfrm>
          <a:prstGeom prst="rightArrow">
            <a:avLst>
              <a:gd name="adj1" fmla="val 50000"/>
              <a:gd name="adj2" fmla="val 64583"/>
            </a:avLst>
          </a:prstGeom>
          <a:solidFill>
            <a:srgbClr val="FFFFFF"/>
          </a:solidFill>
          <a:ln w="25400" algn="ctr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0250" name="Text Box 14">
            <a:extLst>
              <a:ext uri="{FF2B5EF4-FFF2-40B4-BE49-F238E27FC236}">
                <a16:creationId xmlns:a16="http://schemas.microsoft.com/office/drawing/2014/main" id="{5CA9CC6C-EC69-E13C-7DCF-4C035B5B1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028700"/>
            <a:ext cx="2659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拉普拉斯声速方程</a:t>
            </a:r>
          </a:p>
        </p:txBody>
      </p:sp>
      <p:graphicFrame>
        <p:nvGraphicFramePr>
          <p:cNvPr id="10244" name="Object 91">
            <a:extLst>
              <a:ext uri="{FF2B5EF4-FFF2-40B4-BE49-F238E27FC236}">
                <a16:creationId xmlns:a16="http://schemas.microsoft.com/office/drawing/2014/main" id="{8BE1440A-93B1-2A47-1E74-6636F1D11DE6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722688" y="3746500"/>
          <a:ext cx="14144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88840" imgH="330840" progId="Equation.DSMT4">
                  <p:embed/>
                </p:oleObj>
              </mc:Choice>
              <mc:Fallback>
                <p:oleObj name="Equation" r:id="rId8" imgW="888840" imgH="330840" progId="Equation.DSMT4">
                  <p:embed/>
                  <p:pic>
                    <p:nvPicPr>
                      <p:cNvPr id="0" name="Object 9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88" y="3746500"/>
                        <a:ext cx="141446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49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18">
            <a:extLst>
              <a:ext uri="{FF2B5EF4-FFF2-40B4-BE49-F238E27FC236}">
                <a16:creationId xmlns:a16="http://schemas.microsoft.com/office/drawing/2014/main" id="{AB5E3BD1-D1FC-FF01-4515-D20235AA0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5" y="3800475"/>
            <a:ext cx="26590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49" charset="-122"/>
              </a:rPr>
              <a:t>对于理想气体有：</a:t>
            </a:r>
          </a:p>
        </p:txBody>
      </p:sp>
      <p:sp>
        <p:nvSpPr>
          <p:cNvPr id="48" name="Rectangle 19">
            <a:extLst>
              <a:ext uri="{FF2B5EF4-FFF2-40B4-BE49-F238E27FC236}">
                <a16:creationId xmlns:a16="http://schemas.microsoft.com/office/drawing/2014/main" id="{8F4B3E2A-A64D-C031-4D74-144125317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213" y="3008313"/>
            <a:ext cx="3540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49" charset="-122"/>
              </a:rPr>
              <a:t>声速是状态参数，与状态有关</a:t>
            </a:r>
          </a:p>
        </p:txBody>
      </p:sp>
      <p:sp>
        <p:nvSpPr>
          <p:cNvPr id="49" name="Rectangle 20">
            <a:extLst>
              <a:ext uri="{FF2B5EF4-FFF2-40B4-BE49-F238E27FC236}">
                <a16:creationId xmlns:a16="http://schemas.microsoft.com/office/drawing/2014/main" id="{D8A6032F-1B6B-CFDB-E7BF-E8918128F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1933575"/>
            <a:ext cx="719137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理想气体</a:t>
            </a:r>
          </a:p>
        </p:txBody>
      </p:sp>
      <p:sp>
        <p:nvSpPr>
          <p:cNvPr id="20" name="标题 5">
            <a:extLst>
              <a:ext uri="{FF2B5EF4-FFF2-40B4-BE49-F238E27FC236}">
                <a16:creationId xmlns:a16="http://schemas.microsoft.com/office/drawing/2014/main" id="{EA6B38FD-E467-5856-CC1E-E1BF043F81F4}"/>
              </a:ext>
            </a:extLst>
          </p:cNvPr>
          <p:cNvSpPr txBox="1">
            <a:spLocks/>
          </p:cNvSpPr>
          <p:nvPr/>
        </p:nvSpPr>
        <p:spPr bwMode="auto">
          <a:xfrm>
            <a:off x="990600" y="334648"/>
            <a:ext cx="1625600" cy="523220"/>
          </a:xfrm>
          <a:prstGeom prst="rect">
            <a:avLst/>
          </a:prstGeom>
          <a:gradFill rotWithShape="1">
            <a:gsLst>
              <a:gs pos="90000">
                <a:srgbClr val="5E9EFF"/>
              </a:gs>
              <a:gs pos="73000">
                <a:srgbClr val="85C2FF"/>
              </a:gs>
              <a:gs pos="48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solidFill>
              <a:srgbClr val="0000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000000"/>
                </a:solidFill>
                <a:ea typeface="宋体"/>
                <a:cs typeface="+mn-cs"/>
              </a:rPr>
              <a:t>声速方程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1AC1D12-0CD0-032E-1111-340530A39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2560638"/>
            <a:ext cx="4038600" cy="101123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Ma</a:t>
            </a:r>
            <a:r>
              <a:rPr lang="zh-CN" altLang="en-US" sz="20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＜</a:t>
            </a:r>
            <a:r>
              <a:rPr lang="en-US" altLang="zh-CN" sz="20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1 </a:t>
            </a:r>
            <a:r>
              <a:rPr lang="zh-CN" altLang="en-US" sz="20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　亚声速</a:t>
            </a: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Ma</a:t>
            </a:r>
            <a:r>
              <a:rPr lang="zh-CN" altLang="en-US" sz="20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＝</a:t>
            </a:r>
            <a:r>
              <a:rPr lang="en-US" altLang="zh-CN" sz="20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1 </a:t>
            </a:r>
            <a:r>
              <a:rPr lang="zh-CN" altLang="en-US" sz="20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　气流速度等于当地声速</a:t>
            </a: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Ma</a:t>
            </a:r>
            <a:r>
              <a:rPr lang="zh-CN" altLang="en-US" sz="20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＞</a:t>
            </a:r>
            <a:r>
              <a:rPr lang="en-US" altLang="zh-CN" sz="20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1 </a:t>
            </a:r>
            <a:r>
              <a:rPr lang="zh-CN" altLang="en-US" sz="20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　超声速</a:t>
            </a:r>
          </a:p>
        </p:txBody>
      </p:sp>
      <p:sp>
        <p:nvSpPr>
          <p:cNvPr id="11268" name="Rectangle 7">
            <a:extLst>
              <a:ext uri="{FF2B5EF4-FFF2-40B4-BE49-F238E27FC236}">
                <a16:creationId xmlns:a16="http://schemas.microsoft.com/office/drawing/2014/main" id="{AD692892-82CC-C718-2451-76D73ACAD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1657350"/>
            <a:ext cx="5905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FF"/>
                </a:solidFill>
                <a:latin typeface="Tahoma" panose="020B0604030504040204" pitchFamily="34" charset="0"/>
                <a:ea typeface="楷体_GB2312" pitchFamily="49" charset="-122"/>
              </a:rPr>
              <a:t>马赫数</a:t>
            </a:r>
            <a:r>
              <a:rPr lang="zh-CN" altLang="en-US" sz="2400" b="1">
                <a:latin typeface="Tahoma" panose="020B0604030504040204" pitchFamily="34" charset="0"/>
                <a:ea typeface="楷体_GB2312" pitchFamily="49" charset="-122"/>
              </a:rPr>
              <a:t>：气体的流速与当地声速的比值。</a:t>
            </a:r>
          </a:p>
        </p:txBody>
      </p:sp>
      <p:graphicFrame>
        <p:nvGraphicFramePr>
          <p:cNvPr id="11266" name="Object 24">
            <a:extLst>
              <a:ext uri="{FF2B5EF4-FFF2-40B4-BE49-F238E27FC236}">
                <a16:creationId xmlns:a16="http://schemas.microsoft.com/office/drawing/2014/main" id="{3F830CA1-A4DE-7FBA-1357-4A1DF96433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670175"/>
          <a:ext cx="1223963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6560" imgH="521640" progId="Equation.DSMT4">
                  <p:embed/>
                </p:oleObj>
              </mc:Choice>
              <mc:Fallback>
                <p:oleObj name="Equation" r:id="rId2" imgW="736560" imgH="52164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670175"/>
                        <a:ext cx="1223963" cy="65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AutoShape 9">
            <a:extLst>
              <a:ext uri="{FF2B5EF4-FFF2-40B4-BE49-F238E27FC236}">
                <a16:creationId xmlns:a16="http://schemas.microsoft.com/office/drawing/2014/main" id="{769B3C42-EACD-D11C-E80F-86E4824C5C47}"/>
              </a:ext>
            </a:extLst>
          </p:cNvPr>
          <p:cNvSpPr>
            <a:spLocks/>
          </p:cNvSpPr>
          <p:nvPr/>
        </p:nvSpPr>
        <p:spPr bwMode="auto">
          <a:xfrm>
            <a:off x="2627313" y="2560638"/>
            <a:ext cx="304800" cy="1011237"/>
          </a:xfrm>
          <a:prstGeom prst="leftBrace">
            <a:avLst>
              <a:gd name="adj1" fmla="val 29568"/>
              <a:gd name="adj2" fmla="val 50000"/>
            </a:avLst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8" name="标题 5">
            <a:extLst>
              <a:ext uri="{FF2B5EF4-FFF2-40B4-BE49-F238E27FC236}">
                <a16:creationId xmlns:a16="http://schemas.microsoft.com/office/drawing/2014/main" id="{1E6ED40B-0009-5556-0EFB-E9B4C743106E}"/>
              </a:ext>
            </a:extLst>
          </p:cNvPr>
          <p:cNvSpPr txBox="1">
            <a:spLocks/>
          </p:cNvSpPr>
          <p:nvPr/>
        </p:nvSpPr>
        <p:spPr bwMode="auto">
          <a:xfrm>
            <a:off x="990600" y="570883"/>
            <a:ext cx="1295400" cy="523220"/>
          </a:xfrm>
          <a:prstGeom prst="rect">
            <a:avLst/>
          </a:prstGeom>
          <a:gradFill rotWithShape="1">
            <a:gsLst>
              <a:gs pos="90000">
                <a:srgbClr val="5E9EFF"/>
              </a:gs>
              <a:gs pos="73000">
                <a:srgbClr val="85C2FF"/>
              </a:gs>
              <a:gs pos="48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solidFill>
              <a:srgbClr val="0000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000000"/>
                </a:solidFill>
                <a:ea typeface="宋体"/>
                <a:cs typeface="+mn-cs"/>
              </a:rPr>
              <a:t>马赫数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>
            <a:extLst>
              <a:ext uri="{FF2B5EF4-FFF2-40B4-BE49-F238E27FC236}">
                <a16:creationId xmlns:a16="http://schemas.microsoft.com/office/drawing/2014/main" id="{B2A5B0A6-977C-99C0-54B4-8AF38C36D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65138"/>
            <a:ext cx="12239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/>
            <a:r>
              <a:rPr lang="zh-CN" altLang="en-US" sz="2400" b="1">
                <a:ea typeface="楷体_GB2312" pitchFamily="49" charset="-122"/>
              </a:rPr>
              <a:t>注意：</a:t>
            </a:r>
          </a:p>
        </p:txBody>
      </p:sp>
      <p:pic>
        <p:nvPicPr>
          <p:cNvPr id="44035" name="Picture 3">
            <a:extLst>
              <a:ext uri="{FF2B5EF4-FFF2-40B4-BE49-F238E27FC236}">
                <a16:creationId xmlns:a16="http://schemas.microsoft.com/office/drawing/2014/main" id="{33D692A0-1825-7D09-F59F-A1CC33B14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2139950"/>
            <a:ext cx="51657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Text Box 4">
            <a:extLst>
              <a:ext uri="{FF2B5EF4-FFF2-40B4-BE49-F238E27FC236}">
                <a16:creationId xmlns:a16="http://schemas.microsoft.com/office/drawing/2014/main" id="{47F70E54-EE2B-DB82-52F4-286378715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1938" y="1603375"/>
            <a:ext cx="15065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/>
            <a:r>
              <a:rPr lang="zh-CN" altLang="en-US" sz="2400" b="1">
                <a:ea typeface="楷体_GB2312" pitchFamily="49" charset="-122"/>
              </a:rPr>
              <a:t>如空气</a:t>
            </a:r>
            <a:r>
              <a:rPr lang="zh-CN" altLang="en-US" sz="2400" b="1"/>
              <a:t>， </a:t>
            </a:r>
          </a:p>
        </p:txBody>
      </p:sp>
      <p:sp>
        <p:nvSpPr>
          <p:cNvPr id="44037" name="Text Box 5">
            <a:extLst>
              <a:ext uri="{FF2B5EF4-FFF2-40B4-BE49-F238E27FC236}">
                <a16:creationId xmlns:a16="http://schemas.microsoft.com/office/drawing/2014/main" id="{B2584A44-B285-5985-78E5-408D24F74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646488"/>
            <a:ext cx="2814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ˎ̥"/>
              </a:rPr>
              <a:t>2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ˎ̥"/>
              </a:rPr>
              <a:t>）水蒸汽当地音速</a:t>
            </a:r>
          </a:p>
        </p:txBody>
      </p:sp>
      <p:pic>
        <p:nvPicPr>
          <p:cNvPr id="44038" name="Picture 6">
            <a:extLst>
              <a:ext uri="{FF2B5EF4-FFF2-40B4-BE49-F238E27FC236}">
                <a16:creationId xmlns:a16="http://schemas.microsoft.com/office/drawing/2014/main" id="{F357B52C-BC09-A8DF-9A5B-662C209C3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313" y="3616325"/>
            <a:ext cx="1322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7">
            <a:extLst>
              <a:ext uri="{FF2B5EF4-FFF2-40B4-BE49-F238E27FC236}">
                <a16:creationId xmlns:a16="http://schemas.microsoft.com/office/drawing/2014/main" id="{6D9CE891-80AA-DADF-E817-64C66BE11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1654175"/>
            <a:ext cx="30495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8">
            <a:extLst>
              <a:ext uri="{FF2B5EF4-FFF2-40B4-BE49-F238E27FC236}">
                <a16:creationId xmlns:a16="http://schemas.microsoft.com/office/drawing/2014/main" id="{20382259-878D-0EF6-4287-569F3D5E7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625725"/>
            <a:ext cx="26876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1" name="Picture 9">
            <a:extLst>
              <a:ext uri="{FF2B5EF4-FFF2-40B4-BE49-F238E27FC236}">
                <a16:creationId xmlns:a16="http://schemas.microsoft.com/office/drawing/2014/main" id="{975D44C9-DA66-210F-8D9D-3136FD005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3489325"/>
            <a:ext cx="292576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2" name="Text Box 10">
            <a:extLst>
              <a:ext uri="{FF2B5EF4-FFF2-40B4-BE49-F238E27FC236}">
                <a16:creationId xmlns:a16="http://schemas.microsoft.com/office/drawing/2014/main" id="{A5D2B702-85C5-678A-DCC2-0C1F9B8F7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950913"/>
            <a:ext cx="6119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ˎ̥"/>
              </a:rPr>
              <a:t>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ˎ̥"/>
              </a:rPr>
              <a:t>）音速是状态参数，因此称当地音速</a:t>
            </a:r>
            <a:endParaRPr lang="zh-CN" altLang="en-US" sz="2400" b="1">
              <a:ea typeface="楷体_GB2312" pitchFamily="49" charset="-122"/>
              <a:cs typeface="ˎ̥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组合 1">
            <a:extLst>
              <a:ext uri="{FF2B5EF4-FFF2-40B4-BE49-F238E27FC236}">
                <a16:creationId xmlns:a16="http://schemas.microsoft.com/office/drawing/2014/main" id="{7F81177C-C3D7-1BD5-44D4-C15C54EB0B35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928688"/>
            <a:ext cx="7993063" cy="3922712"/>
            <a:chOff x="971550" y="1066800"/>
            <a:chExt cx="7993063" cy="5229305"/>
          </a:xfrm>
        </p:grpSpPr>
        <p:sp>
          <p:nvSpPr>
            <p:cNvPr id="45064" name="Text Box 2">
              <a:extLst>
                <a:ext uri="{FF2B5EF4-FFF2-40B4-BE49-F238E27FC236}">
                  <a16:creationId xmlns:a16="http://schemas.microsoft.com/office/drawing/2014/main" id="{A1A69CAA-0AB9-6D46-2583-183E6A0B7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3138" y="1066800"/>
              <a:ext cx="4679950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latin typeface="Garamond" panose="02020404030301010803" pitchFamily="18" charset="0"/>
                  <a:ea typeface="楷体_GB2312" pitchFamily="49" charset="-122"/>
                </a:rPr>
                <a:t>以上方程的适用条件：</a:t>
              </a:r>
            </a:p>
          </p:txBody>
        </p:sp>
        <p:sp>
          <p:nvSpPr>
            <p:cNvPr id="45065" name="Text Box 3">
              <a:extLst>
                <a:ext uri="{FF2B5EF4-FFF2-40B4-BE49-F238E27FC236}">
                  <a16:creationId xmlns:a16="http://schemas.microsoft.com/office/drawing/2014/main" id="{88BB4362-1208-CDFA-AEAB-D8032DFACF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550" y="1628775"/>
              <a:ext cx="4032250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ea typeface="楷体_GB2312" pitchFamily="49" charset="-122"/>
                </a:rPr>
                <a:t>1.  </a:t>
              </a:r>
              <a:r>
                <a:rPr lang="zh-CN" altLang="en-US" sz="2400" b="1">
                  <a:solidFill>
                    <a:srgbClr val="0000FF"/>
                  </a:solidFill>
                  <a:latin typeface="Garamond" panose="02020404030301010803" pitchFamily="18" charset="0"/>
                  <a:ea typeface="楷体_GB2312" pitchFamily="49" charset="-122"/>
                </a:rPr>
                <a:t>连续方程</a:t>
              </a:r>
              <a:r>
                <a:rPr lang="zh-CN" altLang="en-US" sz="2400" b="1">
                  <a:latin typeface="Garamond" panose="02020404030301010803" pitchFamily="18" charset="0"/>
                  <a:ea typeface="楷体_GB2312" pitchFamily="49" charset="-122"/>
                </a:rPr>
                <a:t>：稳定流动</a:t>
              </a:r>
            </a:p>
          </p:txBody>
        </p:sp>
        <p:sp>
          <p:nvSpPr>
            <p:cNvPr id="45066" name="Text Box 4">
              <a:extLst>
                <a:ext uri="{FF2B5EF4-FFF2-40B4-BE49-F238E27FC236}">
                  <a16:creationId xmlns:a16="http://schemas.microsoft.com/office/drawing/2014/main" id="{4AD17823-2CF0-6875-FCFA-CAF95D1E1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0488" y="3068639"/>
              <a:ext cx="3744912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FF"/>
                  </a:solidFill>
                  <a:latin typeface="Garamond" panose="02020404030301010803" pitchFamily="18" charset="0"/>
                  <a:ea typeface="楷体_GB2312" pitchFamily="49" charset="-122"/>
                </a:rPr>
                <a:t>动量方程</a:t>
              </a:r>
              <a:r>
                <a:rPr lang="zh-CN" altLang="en-US" sz="2400" b="1">
                  <a:latin typeface="Garamond" panose="02020404030301010803" pitchFamily="18" charset="0"/>
                  <a:ea typeface="楷体_GB2312" pitchFamily="49" charset="-122"/>
                </a:rPr>
                <a:t>：定熵稳定流动</a:t>
              </a:r>
            </a:p>
          </p:txBody>
        </p:sp>
        <p:sp>
          <p:nvSpPr>
            <p:cNvPr id="45067" name="Text Box 5">
              <a:extLst>
                <a:ext uri="{FF2B5EF4-FFF2-40B4-BE49-F238E27FC236}">
                  <a16:creationId xmlns:a16="http://schemas.microsoft.com/office/drawing/2014/main" id="{345B54BF-3610-8D1B-1291-2BE557FED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2988" y="4941888"/>
              <a:ext cx="7129462" cy="1354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ea typeface="楷体_GB2312" pitchFamily="49" charset="-122"/>
                </a:rPr>
                <a:t>3.  </a:t>
              </a:r>
              <a:r>
                <a:rPr lang="zh-CN" altLang="en-US" sz="2400" b="1">
                  <a:solidFill>
                    <a:srgbClr val="0000FF"/>
                  </a:solidFill>
                  <a:latin typeface="Garamond" panose="02020404030301010803" pitchFamily="18" charset="0"/>
                  <a:ea typeface="楷体_GB2312" pitchFamily="49" charset="-122"/>
                </a:rPr>
                <a:t>过程方程</a:t>
              </a:r>
              <a:r>
                <a:rPr lang="zh-CN" altLang="en-US" sz="2400" b="1">
                  <a:ea typeface="楷体_GB2312" pitchFamily="49" charset="-122"/>
                </a:rPr>
                <a:t>：理想气体，定熵流动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ea typeface="楷体_GB2312" pitchFamily="49" charset="-122"/>
                </a:rPr>
                <a:t>4.  </a:t>
              </a:r>
              <a:r>
                <a:rPr lang="zh-CN" altLang="en-US" sz="2400" b="1">
                  <a:solidFill>
                    <a:srgbClr val="0000FF"/>
                  </a:solidFill>
                  <a:latin typeface="Garamond" panose="02020404030301010803" pitchFamily="18" charset="0"/>
                  <a:ea typeface="楷体_GB2312" pitchFamily="49" charset="-122"/>
                </a:rPr>
                <a:t>音速方程</a:t>
              </a:r>
              <a:r>
                <a:rPr lang="zh-CN" altLang="en-US" sz="2400" b="1">
                  <a:ea typeface="楷体_GB2312" pitchFamily="49" charset="-122"/>
                </a:rPr>
                <a:t>：理想气体</a:t>
              </a:r>
            </a:p>
          </p:txBody>
        </p:sp>
        <p:sp>
          <p:nvSpPr>
            <p:cNvPr id="45068" name="Text Box 6">
              <a:extLst>
                <a:ext uri="{FF2B5EF4-FFF2-40B4-BE49-F238E27FC236}">
                  <a16:creationId xmlns:a16="http://schemas.microsoft.com/office/drawing/2014/main" id="{26BB92C6-FF50-64C1-3C89-65D678D29A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550" y="2420939"/>
              <a:ext cx="7561263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ea typeface="楷体_GB2312" pitchFamily="49" charset="-122"/>
                </a:rPr>
                <a:t>2.  </a:t>
              </a:r>
              <a:r>
                <a:rPr lang="zh-CN" altLang="en-US" sz="2400" b="1">
                  <a:solidFill>
                    <a:srgbClr val="0000FF"/>
                  </a:solidFill>
                  <a:latin typeface="Garamond" panose="02020404030301010803" pitchFamily="18" charset="0"/>
                  <a:ea typeface="楷体_GB2312" pitchFamily="49" charset="-122"/>
                </a:rPr>
                <a:t>能量方程</a:t>
              </a:r>
              <a:r>
                <a:rPr lang="zh-CN" altLang="en-US" sz="2400" b="1">
                  <a:ea typeface="楷体_GB2312" pitchFamily="49" charset="-122"/>
                </a:rPr>
                <a:t>：稳定流动，</a:t>
              </a:r>
              <a:r>
                <a:rPr lang="en-US" altLang="zh-CN" sz="2400" b="1">
                  <a:ea typeface="楷体_GB2312" pitchFamily="49" charset="-122"/>
                </a:rPr>
                <a:t>q≈0</a:t>
              </a:r>
              <a:r>
                <a:rPr lang="zh-CN" altLang="en-US" sz="2400" b="1">
                  <a:ea typeface="楷体_GB2312" pitchFamily="49" charset="-122"/>
                </a:rPr>
                <a:t>，</a:t>
              </a:r>
              <a:r>
                <a:rPr lang="en-US" altLang="zh-CN" sz="2400" b="1">
                  <a:ea typeface="楷体_GB2312" pitchFamily="49" charset="-122"/>
                </a:rPr>
                <a:t>w</a:t>
              </a:r>
              <a:r>
                <a:rPr lang="en-US" altLang="zh-CN" sz="1200" b="1">
                  <a:ea typeface="楷体_GB2312" pitchFamily="49" charset="-122"/>
                </a:rPr>
                <a:t>i1</a:t>
              </a:r>
              <a:r>
                <a:rPr lang="en-US" altLang="zh-CN" sz="2400" b="1">
                  <a:ea typeface="楷体_GB2312" pitchFamily="49" charset="-122"/>
                </a:rPr>
                <a:t>=0</a:t>
              </a:r>
              <a:r>
                <a:rPr lang="zh-CN" altLang="en-US" sz="2400" b="1">
                  <a:ea typeface="楷体_GB2312" pitchFamily="49" charset="-122"/>
                </a:rPr>
                <a:t>，及</a:t>
              </a:r>
              <a:r>
                <a:rPr lang="en-US" altLang="zh-CN" sz="2400" b="1">
                  <a:ea typeface="楷体_GB2312" pitchFamily="49" charset="-122"/>
                </a:rPr>
                <a:t>z</a:t>
              </a:r>
              <a:r>
                <a:rPr lang="en-US" altLang="zh-CN" sz="1200" b="1">
                  <a:ea typeface="楷体_GB2312" pitchFamily="49" charset="-122"/>
                </a:rPr>
                <a:t>2</a:t>
              </a:r>
              <a:r>
                <a:rPr lang="en-US" altLang="zh-CN" sz="2400" b="1">
                  <a:ea typeface="楷体_GB2312" pitchFamily="49" charset="-122"/>
                </a:rPr>
                <a:t>-z</a:t>
              </a:r>
              <a:r>
                <a:rPr lang="en-US" altLang="zh-CN" sz="1200" b="1">
                  <a:ea typeface="楷体_GB2312" pitchFamily="49" charset="-122"/>
                </a:rPr>
                <a:t>1</a:t>
              </a:r>
              <a:r>
                <a:rPr lang="en-US" altLang="zh-CN" sz="2400" b="1">
                  <a:ea typeface="楷体_GB2312" pitchFamily="49" charset="-122"/>
                </a:rPr>
                <a:t>≈0</a:t>
              </a:r>
              <a:r>
                <a:rPr lang="zh-CN" altLang="en-US" sz="2400" b="1">
                  <a:ea typeface="楷体_GB2312" pitchFamily="49" charset="-122"/>
                </a:rPr>
                <a:t>；</a:t>
              </a:r>
            </a:p>
          </p:txBody>
        </p:sp>
        <p:sp>
          <p:nvSpPr>
            <p:cNvPr id="45069" name="Rectangle 7">
              <a:extLst>
                <a:ext uri="{FF2B5EF4-FFF2-40B4-BE49-F238E27FC236}">
                  <a16:creationId xmlns:a16="http://schemas.microsoft.com/office/drawing/2014/main" id="{B1A09515-B185-9B7F-FE58-EEF1649C9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050" y="3716338"/>
              <a:ext cx="6913563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ea typeface="楷体_GB2312" pitchFamily="49" charset="-122"/>
                </a:rPr>
                <a:t>用到能量方程，条件都要满足。另外</a:t>
              </a:r>
              <a:r>
                <a:rPr lang="el-GR" altLang="zh-CN" sz="2400" b="1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δwt</a:t>
              </a:r>
              <a:r>
                <a:rPr lang="en-US" altLang="zh-CN" sz="2400" b="1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= - v dp</a:t>
              </a:r>
              <a:r>
                <a:rPr lang="zh-CN" altLang="en-US" sz="2400" b="1">
                  <a:ea typeface="楷体_GB2312" pitchFamily="49" charset="-122"/>
                </a:rPr>
                <a:t>是可逆的。不可逆时，摩擦力等也要考虑进去</a:t>
              </a:r>
            </a:p>
          </p:txBody>
        </p:sp>
      </p:grpSp>
      <p:sp>
        <p:nvSpPr>
          <p:cNvPr id="8" name="标题 5">
            <a:extLst>
              <a:ext uri="{FF2B5EF4-FFF2-40B4-BE49-F238E27FC236}">
                <a16:creationId xmlns:a16="http://schemas.microsoft.com/office/drawing/2014/main" id="{60BAE33A-71F4-AB86-BEA9-EFCA610857D9}"/>
              </a:ext>
            </a:extLst>
          </p:cNvPr>
          <p:cNvSpPr txBox="1">
            <a:spLocks/>
          </p:cNvSpPr>
          <p:nvPr/>
        </p:nvSpPr>
        <p:spPr bwMode="auto">
          <a:xfrm>
            <a:off x="838200" y="334648"/>
            <a:ext cx="990600" cy="523220"/>
          </a:xfrm>
          <a:prstGeom prst="rect">
            <a:avLst/>
          </a:prstGeom>
          <a:gradFill rotWithShape="1">
            <a:gsLst>
              <a:gs pos="90000">
                <a:srgbClr val="5E9EFF"/>
              </a:gs>
              <a:gs pos="73000">
                <a:srgbClr val="85C2FF"/>
              </a:gs>
              <a:gs pos="48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solidFill>
              <a:srgbClr val="0000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000000"/>
                </a:solidFill>
                <a:ea typeface="宋体"/>
                <a:cs typeface="+mn-cs"/>
              </a:rPr>
              <a:t>小结</a:t>
            </a:r>
          </a:p>
        </p:txBody>
      </p:sp>
      <p:sp>
        <p:nvSpPr>
          <p:cNvPr id="45062" name="圆角矩形标注 2">
            <a:extLst>
              <a:ext uri="{FF2B5EF4-FFF2-40B4-BE49-F238E27FC236}">
                <a16:creationId xmlns:a16="http://schemas.microsoft.com/office/drawing/2014/main" id="{C4F3D9E0-0439-B52D-0867-268DA43FC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075" y="400050"/>
            <a:ext cx="3130550" cy="1028700"/>
          </a:xfrm>
          <a:prstGeom prst="wedgeRoundRectCallout">
            <a:avLst>
              <a:gd name="adj1" fmla="val -43384"/>
              <a:gd name="adj2" fmla="val 100227"/>
              <a:gd name="adj3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5063" name="TextBox 3">
            <a:extLst>
              <a:ext uri="{FF2B5EF4-FFF2-40B4-BE49-F238E27FC236}">
                <a16:creationId xmlns:a16="http://schemas.microsoft.com/office/drawing/2014/main" id="{683B628B-DDE4-2280-2B69-52591BD76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5138" y="508000"/>
            <a:ext cx="276066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这四个方程构成流体一维、稳定、不作功的可逆绝热流动过程的基本方程组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3" descr="19020403155.jpg">
            <a:extLst>
              <a:ext uri="{FF2B5EF4-FFF2-40B4-BE49-F238E27FC236}">
                <a16:creationId xmlns:a16="http://schemas.microsoft.com/office/drawing/2014/main" id="{3796CEBF-6E46-95C6-2411-72C11691C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500063"/>
            <a:ext cx="6543675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3">
            <a:extLst>
              <a:ext uri="{FF2B5EF4-FFF2-40B4-BE49-F238E27FC236}">
                <a16:creationId xmlns:a16="http://schemas.microsoft.com/office/drawing/2014/main" id="{CB84560E-EA3C-9142-D6CF-DC5750ECA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28650"/>
            <a:ext cx="2667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0000FF"/>
                </a:solidFill>
              </a:rPr>
              <a:t>火箭的尾喷管：</a:t>
            </a:r>
          </a:p>
        </p:txBody>
      </p:sp>
      <p:pic>
        <p:nvPicPr>
          <p:cNvPr id="30723" name="图片 4" descr="W020090525381266209215.jpg">
            <a:extLst>
              <a:ext uri="{FF2B5EF4-FFF2-40B4-BE49-F238E27FC236}">
                <a16:creationId xmlns:a16="http://schemas.microsoft.com/office/drawing/2014/main" id="{00B412B3-4D22-76CC-CED2-8688A8003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1428750"/>
            <a:ext cx="3662362" cy="262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EF95D52-3841-7136-D9BC-483FC1F063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57250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目录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754B3E8-A1A8-DB8E-1F14-BD8403F0F2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200150"/>
            <a:ext cx="8229600" cy="33940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kumimoji="1" lang="en-US" altLang="zh-CN" b="1">
                <a:solidFill>
                  <a:srgbClr val="0000FF"/>
                </a:solidFill>
                <a:latin typeface="宋体" panose="02010600030101010101" pitchFamily="2" charset="-122"/>
              </a:rPr>
              <a:t>§7-1</a:t>
            </a:r>
            <a:r>
              <a:rPr lang="en-US" altLang="zh-CN" b="1">
                <a:latin typeface="宋体" panose="02010600030101010101" pitchFamily="2" charset="-122"/>
              </a:rPr>
              <a:t>  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稳定流动的基本方程式</a:t>
            </a:r>
          </a:p>
          <a:p>
            <a:pPr eaLnBrk="1" hangingPunct="1">
              <a:buFontTx/>
              <a:buNone/>
            </a:pPr>
            <a:r>
              <a:rPr kumimoji="1" lang="en-US" altLang="zh-CN" b="1">
                <a:solidFill>
                  <a:srgbClr val="0000FF"/>
                </a:solidFill>
                <a:latin typeface="宋体" panose="02010600030101010101" pitchFamily="2" charset="-122"/>
              </a:rPr>
              <a:t>§7-2</a:t>
            </a:r>
            <a:r>
              <a:rPr lang="en-US" altLang="zh-CN" b="1">
                <a:latin typeface="宋体" panose="02010600030101010101" pitchFamily="2" charset="-122"/>
              </a:rPr>
              <a:t>  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促使流速改变的条件</a:t>
            </a:r>
          </a:p>
          <a:p>
            <a:pPr eaLnBrk="1" hangingPunct="1">
              <a:buFontTx/>
              <a:buNone/>
            </a:pPr>
            <a:r>
              <a:rPr kumimoji="1" lang="en-US" altLang="zh-CN" b="1">
                <a:solidFill>
                  <a:srgbClr val="0000FF"/>
                </a:solidFill>
                <a:latin typeface="宋体" panose="02010600030101010101" pitchFamily="2" charset="-122"/>
              </a:rPr>
              <a:t>§7-3</a:t>
            </a:r>
            <a:r>
              <a:rPr lang="en-US" altLang="zh-CN" b="1">
                <a:latin typeface="宋体" panose="02010600030101010101" pitchFamily="2" charset="-122"/>
              </a:rPr>
              <a:t>  </a:t>
            </a:r>
            <a:r>
              <a:rPr lang="zh-CN" altLang="en-US" b="1">
                <a:latin typeface="宋体" panose="02010600030101010101" pitchFamily="2" charset="-122"/>
              </a:rPr>
              <a:t>喷管的计算</a:t>
            </a:r>
          </a:p>
          <a:p>
            <a:pPr eaLnBrk="1" hangingPunct="1">
              <a:buFontTx/>
              <a:buNone/>
            </a:pPr>
            <a:r>
              <a:rPr kumimoji="1" lang="en-US" altLang="zh-CN" b="1">
                <a:solidFill>
                  <a:srgbClr val="0000FF"/>
                </a:solidFill>
                <a:latin typeface="宋体" panose="02010600030101010101" pitchFamily="2" charset="-122"/>
              </a:rPr>
              <a:t>§7-4</a:t>
            </a:r>
            <a:r>
              <a:rPr lang="en-US" altLang="zh-CN" b="1">
                <a:latin typeface="宋体" panose="02010600030101010101" pitchFamily="2" charset="-122"/>
              </a:rPr>
              <a:t>  </a:t>
            </a:r>
            <a:r>
              <a:rPr lang="zh-CN" altLang="en-US" b="1">
                <a:latin typeface="宋体" panose="02010600030101010101" pitchFamily="2" charset="-122"/>
              </a:rPr>
              <a:t>背压变化时喷管内流动过程简析</a:t>
            </a:r>
          </a:p>
          <a:p>
            <a:pPr eaLnBrk="1" hangingPunct="1">
              <a:buFontTx/>
              <a:buNone/>
            </a:pPr>
            <a:r>
              <a:rPr kumimoji="1" lang="en-US" altLang="zh-CN" b="1">
                <a:solidFill>
                  <a:srgbClr val="0000FF"/>
                </a:solidFill>
                <a:latin typeface="宋体" panose="02010600030101010101" pitchFamily="2" charset="-122"/>
              </a:rPr>
              <a:t>§7-5</a:t>
            </a:r>
            <a:r>
              <a:rPr lang="en-US" altLang="zh-CN" b="1">
                <a:latin typeface="宋体" panose="02010600030101010101" pitchFamily="2" charset="-122"/>
              </a:rPr>
              <a:t>  </a:t>
            </a:r>
            <a:r>
              <a:rPr lang="zh-CN" altLang="en-US" b="1">
                <a:latin typeface="宋体" panose="02010600030101010101" pitchFamily="2" charset="-122"/>
              </a:rPr>
              <a:t>有摩阻的绝热流动</a:t>
            </a:r>
          </a:p>
          <a:p>
            <a:pPr eaLnBrk="1" hangingPunct="1">
              <a:buFontTx/>
              <a:buNone/>
            </a:pPr>
            <a:r>
              <a:rPr kumimoji="1" lang="en-US" altLang="zh-CN" b="1">
                <a:solidFill>
                  <a:srgbClr val="0000FF"/>
                </a:solidFill>
                <a:latin typeface="宋体" panose="02010600030101010101" pitchFamily="2" charset="-122"/>
              </a:rPr>
              <a:t>§7-6</a:t>
            </a:r>
            <a:r>
              <a:rPr lang="en-US" altLang="zh-CN" b="1">
                <a:latin typeface="宋体" panose="02010600030101010101" pitchFamily="2" charset="-122"/>
              </a:rPr>
              <a:t>  </a:t>
            </a:r>
            <a:r>
              <a:rPr lang="zh-CN" altLang="en-US" b="1">
                <a:latin typeface="宋体" panose="02010600030101010101" pitchFamily="2" charset="-122"/>
              </a:rPr>
              <a:t>绝热节流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>
            <a:extLst>
              <a:ext uri="{FF2B5EF4-FFF2-40B4-BE49-F238E27FC236}">
                <a16:creationId xmlns:a16="http://schemas.microsoft.com/office/drawing/2014/main" id="{4D25F93E-C26E-BCC6-3AC0-856D8D3C9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45745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7-1</a:t>
            </a:r>
            <a:r>
              <a:rPr lang="zh-CN" altLang="en-US" sz="3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  稳定流动的基本方程式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6F50245-2ADD-5C32-1DD4-9FCF80C6B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143000"/>
            <a:ext cx="8059737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latin typeface="Tahoma" pitchFamily="34" charset="0"/>
              </a:rPr>
              <a:t>　　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49" charset="-122"/>
              </a:rPr>
              <a:t>流体在流经空间任何一点时，其全部参数都不随时间而变化的流动过程。</a:t>
            </a:r>
          </a:p>
        </p:txBody>
      </p:sp>
      <p:pic>
        <p:nvPicPr>
          <p:cNvPr id="33795" name="Picture 7" descr="msotw9_temp0">
            <a:extLst>
              <a:ext uri="{FF2B5EF4-FFF2-40B4-BE49-F238E27FC236}">
                <a16:creationId xmlns:a16="http://schemas.microsoft.com/office/drawing/2014/main" id="{BB843BB2-932C-56D8-C08B-D7B831DFC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4" r="7031"/>
          <a:stretch>
            <a:fillRect/>
          </a:stretch>
        </p:blipFill>
        <p:spPr bwMode="auto">
          <a:xfrm>
            <a:off x="2362200" y="2400300"/>
            <a:ext cx="33528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5">
            <a:extLst>
              <a:ext uri="{FF2B5EF4-FFF2-40B4-BE49-F238E27FC236}">
                <a16:creationId xmlns:a16="http://schemas.microsoft.com/office/drawing/2014/main" id="{26F99CEE-5132-5EDA-61C6-5429D43CBB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5928" y="570883"/>
            <a:ext cx="2876872" cy="523220"/>
          </a:xfrm>
          <a:gradFill rotWithShape="1">
            <a:gsLst>
              <a:gs pos="90000">
                <a:srgbClr val="5E9EFF"/>
              </a:gs>
              <a:gs pos="73000">
                <a:srgbClr val="85C2FF"/>
              </a:gs>
              <a:gs pos="48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solidFill>
              <a:srgbClr val="0000FF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000000"/>
                </a:solidFill>
                <a:latin typeface="黑体"/>
                <a:cs typeface="+mn-cs"/>
              </a:rPr>
              <a:t>稳定流动的定义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id="{AA3BC98D-883C-9BE8-6EE1-A263C86C5A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5928" y="570883"/>
            <a:ext cx="1733872" cy="523220"/>
          </a:xfrm>
          <a:gradFill rotWithShape="1">
            <a:gsLst>
              <a:gs pos="90000">
                <a:srgbClr val="5E9EFF"/>
              </a:gs>
              <a:gs pos="73000">
                <a:srgbClr val="85C2FF"/>
              </a:gs>
              <a:gs pos="48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solidFill>
              <a:srgbClr val="0000FF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000000"/>
                </a:solidFill>
                <a:latin typeface="黑体"/>
                <a:cs typeface="+mn-cs"/>
              </a:rPr>
              <a:t>简化假设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C2F00A4-4EAB-69D3-CF5E-14F6D5744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57300"/>
            <a:ext cx="8077200" cy="3200400"/>
          </a:xfrm>
          <a:prstGeom prst="rect">
            <a:avLst/>
          </a:prstGeom>
          <a:solidFill>
            <a:srgbClr val="FFFFFF"/>
          </a:solidFill>
          <a:ln w="19050" cap="flat">
            <a:noFill/>
            <a:prstDash val="sysDot"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、沿流动方向上的</a:t>
            </a:r>
            <a:r>
              <a:rPr lang="zh-CN" altLang="en-US" sz="2400" b="1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一维问题</a:t>
            </a:r>
            <a:r>
              <a:rPr lang="zh-CN" altLang="en-US" sz="2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：取同一截面上某参数的平均值作为该截面上各点该参数的值。</a:t>
            </a:r>
            <a:endParaRPr lang="en-US" altLang="zh-CN" sz="2400" b="1" kern="0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400" b="1" kern="0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400" b="1" kern="0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b="1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可逆绝热过程</a:t>
            </a:r>
            <a:r>
              <a:rPr lang="zh-CN" altLang="en-US" sz="2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：流体流过管道的时间很短，与外界换热很小，可视为绝热，另外，不计管道摩擦。</a:t>
            </a:r>
          </a:p>
        </p:txBody>
      </p:sp>
      <p:pic>
        <p:nvPicPr>
          <p:cNvPr id="34822" name="Picture 2">
            <a:extLst>
              <a:ext uri="{FF2B5EF4-FFF2-40B4-BE49-F238E27FC236}">
                <a16:creationId xmlns:a16="http://schemas.microsoft.com/office/drawing/2014/main" id="{C342CAEA-CA8F-C618-C77E-23DAF9080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86000"/>
            <a:ext cx="4724400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484FE-EA7B-BB02-D75B-7D40DCDB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chemeClr val="tx2">
                    <a:lumMod val="90000"/>
                    <a:lumOff val="10000"/>
                  </a:schemeClr>
                </a:solidFill>
                <a:latin typeface="黑体" pitchFamily="49" charset="-122"/>
                <a:ea typeface="黑体" pitchFamily="49" charset="-122"/>
              </a:rPr>
              <a:t>稳定流动的描述</a:t>
            </a:r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42D23B19-9FC2-CCB6-31AA-6321DD7B4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85850"/>
            <a:ext cx="7315200" cy="339407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rgbClr val="FF0000"/>
                </a:solidFill>
              </a:rPr>
              <a:t> 连续性方程</a:t>
            </a:r>
            <a:endParaRPr lang="en-US" altLang="zh-CN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 能量方程</a:t>
            </a:r>
            <a:endParaRPr lang="en-US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 过程方程</a:t>
            </a:r>
            <a:endParaRPr lang="en-US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 声速方程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8_Other1[1]">
  <a:themeElements>
    <a:clrScheme name="8_Other1[1] 2">
      <a:dk1>
        <a:srgbClr val="000000"/>
      </a:dk1>
      <a:lt1>
        <a:srgbClr val="FFFFFF"/>
      </a:lt1>
      <a:dk2>
        <a:srgbClr val="482400"/>
      </a:dk2>
      <a:lt2>
        <a:srgbClr val="808080"/>
      </a:lt2>
      <a:accent1>
        <a:srgbClr val="DFD6C3"/>
      </a:accent1>
      <a:accent2>
        <a:srgbClr val="D69B80"/>
      </a:accent2>
      <a:accent3>
        <a:srgbClr val="FFFFFF"/>
      </a:accent3>
      <a:accent4>
        <a:srgbClr val="000000"/>
      </a:accent4>
      <a:accent5>
        <a:srgbClr val="ECE8DE"/>
      </a:accent5>
      <a:accent6>
        <a:srgbClr val="C28C73"/>
      </a:accent6>
      <a:hlink>
        <a:srgbClr val="993300"/>
      </a:hlink>
      <a:folHlink>
        <a:srgbClr val="666600"/>
      </a:folHlink>
    </a:clrScheme>
    <a:fontScheme name="8_Other1[1]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8_Other1[1] 1">
        <a:dk1>
          <a:srgbClr val="000000"/>
        </a:dk1>
        <a:lt1>
          <a:srgbClr val="A7947B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D0C8B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Other1[1] 2">
        <a:dk1>
          <a:srgbClr val="000000"/>
        </a:dk1>
        <a:lt1>
          <a:srgbClr val="FFFFFF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FFFFF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Other1[1]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Other1[1] 4">
        <a:dk1>
          <a:srgbClr val="000000"/>
        </a:dk1>
        <a:lt1>
          <a:srgbClr val="9D7643"/>
        </a:lt1>
        <a:dk2>
          <a:srgbClr val="FFFFFF"/>
        </a:dk2>
        <a:lt2>
          <a:srgbClr val="554025"/>
        </a:lt2>
        <a:accent1>
          <a:srgbClr val="CAA966"/>
        </a:accent1>
        <a:accent2>
          <a:srgbClr val="8488AC"/>
        </a:accent2>
        <a:accent3>
          <a:srgbClr val="CCBDB0"/>
        </a:accent3>
        <a:accent4>
          <a:srgbClr val="000000"/>
        </a:accent4>
        <a:accent5>
          <a:srgbClr val="E1D1B8"/>
        </a:accent5>
        <a:accent6>
          <a:srgbClr val="777B9B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ther1[1]">
  <a:themeElements>
    <a:clrScheme name="1_Other1[1] 2">
      <a:dk1>
        <a:srgbClr val="000000"/>
      </a:dk1>
      <a:lt1>
        <a:srgbClr val="FFFFFF"/>
      </a:lt1>
      <a:dk2>
        <a:srgbClr val="482400"/>
      </a:dk2>
      <a:lt2>
        <a:srgbClr val="808080"/>
      </a:lt2>
      <a:accent1>
        <a:srgbClr val="DFD6C3"/>
      </a:accent1>
      <a:accent2>
        <a:srgbClr val="D69B80"/>
      </a:accent2>
      <a:accent3>
        <a:srgbClr val="FFFFFF"/>
      </a:accent3>
      <a:accent4>
        <a:srgbClr val="000000"/>
      </a:accent4>
      <a:accent5>
        <a:srgbClr val="ECE8DE"/>
      </a:accent5>
      <a:accent6>
        <a:srgbClr val="C28C73"/>
      </a:accent6>
      <a:hlink>
        <a:srgbClr val="993300"/>
      </a:hlink>
      <a:folHlink>
        <a:srgbClr val="666600"/>
      </a:folHlink>
    </a:clrScheme>
    <a:fontScheme name="1_Other1[1]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Other1[1] 1">
        <a:dk1>
          <a:srgbClr val="000000"/>
        </a:dk1>
        <a:lt1>
          <a:srgbClr val="A7947B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D0C8B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1[1] 2">
        <a:dk1>
          <a:srgbClr val="000000"/>
        </a:dk1>
        <a:lt1>
          <a:srgbClr val="FFFFFF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FFFFF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1[1]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1[1] 4">
        <a:dk1>
          <a:srgbClr val="000000"/>
        </a:dk1>
        <a:lt1>
          <a:srgbClr val="9D7643"/>
        </a:lt1>
        <a:dk2>
          <a:srgbClr val="FFFFFF"/>
        </a:dk2>
        <a:lt2>
          <a:srgbClr val="554025"/>
        </a:lt2>
        <a:accent1>
          <a:srgbClr val="CAA966"/>
        </a:accent1>
        <a:accent2>
          <a:srgbClr val="8488AC"/>
        </a:accent2>
        <a:accent3>
          <a:srgbClr val="CCBDB0"/>
        </a:accent3>
        <a:accent4>
          <a:srgbClr val="000000"/>
        </a:accent4>
        <a:accent5>
          <a:srgbClr val="E1D1B8"/>
        </a:accent5>
        <a:accent6>
          <a:srgbClr val="777B9B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ther1[1]">
  <a:themeElements>
    <a:clrScheme name="2_Other1[1] 2">
      <a:dk1>
        <a:srgbClr val="000000"/>
      </a:dk1>
      <a:lt1>
        <a:srgbClr val="FFFFFF"/>
      </a:lt1>
      <a:dk2>
        <a:srgbClr val="482400"/>
      </a:dk2>
      <a:lt2>
        <a:srgbClr val="808080"/>
      </a:lt2>
      <a:accent1>
        <a:srgbClr val="DFD6C3"/>
      </a:accent1>
      <a:accent2>
        <a:srgbClr val="D69B80"/>
      </a:accent2>
      <a:accent3>
        <a:srgbClr val="FFFFFF"/>
      </a:accent3>
      <a:accent4>
        <a:srgbClr val="000000"/>
      </a:accent4>
      <a:accent5>
        <a:srgbClr val="ECE8DE"/>
      </a:accent5>
      <a:accent6>
        <a:srgbClr val="C28C73"/>
      </a:accent6>
      <a:hlink>
        <a:srgbClr val="993300"/>
      </a:hlink>
      <a:folHlink>
        <a:srgbClr val="666600"/>
      </a:folHlink>
    </a:clrScheme>
    <a:fontScheme name="2_Other1[1]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_Other1[1] 1">
        <a:dk1>
          <a:srgbClr val="000000"/>
        </a:dk1>
        <a:lt1>
          <a:srgbClr val="A7947B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D0C8B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Other1[1] 2">
        <a:dk1>
          <a:srgbClr val="000000"/>
        </a:dk1>
        <a:lt1>
          <a:srgbClr val="FFFFFF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FFFFF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Other1[1]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Other1[1] 4">
        <a:dk1>
          <a:srgbClr val="000000"/>
        </a:dk1>
        <a:lt1>
          <a:srgbClr val="9D7643"/>
        </a:lt1>
        <a:dk2>
          <a:srgbClr val="FFFFFF"/>
        </a:dk2>
        <a:lt2>
          <a:srgbClr val="554025"/>
        </a:lt2>
        <a:accent1>
          <a:srgbClr val="CAA966"/>
        </a:accent1>
        <a:accent2>
          <a:srgbClr val="8488AC"/>
        </a:accent2>
        <a:accent3>
          <a:srgbClr val="CCBDB0"/>
        </a:accent3>
        <a:accent4>
          <a:srgbClr val="000000"/>
        </a:accent4>
        <a:accent5>
          <a:srgbClr val="E1D1B8"/>
        </a:accent5>
        <a:accent6>
          <a:srgbClr val="777B9B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ther1[1]">
  <a:themeElements>
    <a:clrScheme name="3_Other1[1] 2">
      <a:dk1>
        <a:srgbClr val="000000"/>
      </a:dk1>
      <a:lt1>
        <a:srgbClr val="FFFFFF"/>
      </a:lt1>
      <a:dk2>
        <a:srgbClr val="482400"/>
      </a:dk2>
      <a:lt2>
        <a:srgbClr val="808080"/>
      </a:lt2>
      <a:accent1>
        <a:srgbClr val="DFD6C3"/>
      </a:accent1>
      <a:accent2>
        <a:srgbClr val="D69B80"/>
      </a:accent2>
      <a:accent3>
        <a:srgbClr val="FFFFFF"/>
      </a:accent3>
      <a:accent4>
        <a:srgbClr val="000000"/>
      </a:accent4>
      <a:accent5>
        <a:srgbClr val="ECE8DE"/>
      </a:accent5>
      <a:accent6>
        <a:srgbClr val="C28C73"/>
      </a:accent6>
      <a:hlink>
        <a:srgbClr val="993300"/>
      </a:hlink>
      <a:folHlink>
        <a:srgbClr val="666600"/>
      </a:folHlink>
    </a:clrScheme>
    <a:fontScheme name="3_Other1[1]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3_Other1[1] 1">
        <a:dk1>
          <a:srgbClr val="000000"/>
        </a:dk1>
        <a:lt1>
          <a:srgbClr val="A7947B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D0C8B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Other1[1] 2">
        <a:dk1>
          <a:srgbClr val="000000"/>
        </a:dk1>
        <a:lt1>
          <a:srgbClr val="FFFFFF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FFFFF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Other1[1]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Other1[1] 4">
        <a:dk1>
          <a:srgbClr val="000000"/>
        </a:dk1>
        <a:lt1>
          <a:srgbClr val="9D7643"/>
        </a:lt1>
        <a:dk2>
          <a:srgbClr val="FFFFFF"/>
        </a:dk2>
        <a:lt2>
          <a:srgbClr val="554025"/>
        </a:lt2>
        <a:accent1>
          <a:srgbClr val="CAA966"/>
        </a:accent1>
        <a:accent2>
          <a:srgbClr val="8488AC"/>
        </a:accent2>
        <a:accent3>
          <a:srgbClr val="CCBDB0"/>
        </a:accent3>
        <a:accent4>
          <a:srgbClr val="000000"/>
        </a:accent4>
        <a:accent5>
          <a:srgbClr val="E1D1B8"/>
        </a:accent5>
        <a:accent6>
          <a:srgbClr val="777B9B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ther1[1]">
  <a:themeElements>
    <a:clrScheme name="4_Other1[1] 2">
      <a:dk1>
        <a:srgbClr val="000000"/>
      </a:dk1>
      <a:lt1>
        <a:srgbClr val="FFFFFF"/>
      </a:lt1>
      <a:dk2>
        <a:srgbClr val="482400"/>
      </a:dk2>
      <a:lt2>
        <a:srgbClr val="808080"/>
      </a:lt2>
      <a:accent1>
        <a:srgbClr val="DFD6C3"/>
      </a:accent1>
      <a:accent2>
        <a:srgbClr val="D69B80"/>
      </a:accent2>
      <a:accent3>
        <a:srgbClr val="FFFFFF"/>
      </a:accent3>
      <a:accent4>
        <a:srgbClr val="000000"/>
      </a:accent4>
      <a:accent5>
        <a:srgbClr val="ECE8DE"/>
      </a:accent5>
      <a:accent6>
        <a:srgbClr val="C28C73"/>
      </a:accent6>
      <a:hlink>
        <a:srgbClr val="993300"/>
      </a:hlink>
      <a:folHlink>
        <a:srgbClr val="666600"/>
      </a:folHlink>
    </a:clrScheme>
    <a:fontScheme name="4_Other1[1]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4_Other1[1] 1">
        <a:dk1>
          <a:srgbClr val="000000"/>
        </a:dk1>
        <a:lt1>
          <a:srgbClr val="A7947B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D0C8B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Other1[1] 2">
        <a:dk1>
          <a:srgbClr val="000000"/>
        </a:dk1>
        <a:lt1>
          <a:srgbClr val="FFFFFF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FFFFF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Other1[1]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Other1[1] 4">
        <a:dk1>
          <a:srgbClr val="000000"/>
        </a:dk1>
        <a:lt1>
          <a:srgbClr val="9D7643"/>
        </a:lt1>
        <a:dk2>
          <a:srgbClr val="FFFFFF"/>
        </a:dk2>
        <a:lt2>
          <a:srgbClr val="554025"/>
        </a:lt2>
        <a:accent1>
          <a:srgbClr val="CAA966"/>
        </a:accent1>
        <a:accent2>
          <a:srgbClr val="8488AC"/>
        </a:accent2>
        <a:accent3>
          <a:srgbClr val="CCBDB0"/>
        </a:accent3>
        <a:accent4>
          <a:srgbClr val="000000"/>
        </a:accent4>
        <a:accent5>
          <a:srgbClr val="E1D1B8"/>
        </a:accent5>
        <a:accent6>
          <a:srgbClr val="777B9B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ther1[1]">
  <a:themeElements>
    <a:clrScheme name="5_Other1[1] 2">
      <a:dk1>
        <a:srgbClr val="000000"/>
      </a:dk1>
      <a:lt1>
        <a:srgbClr val="FFFFFF"/>
      </a:lt1>
      <a:dk2>
        <a:srgbClr val="482400"/>
      </a:dk2>
      <a:lt2>
        <a:srgbClr val="808080"/>
      </a:lt2>
      <a:accent1>
        <a:srgbClr val="DFD6C3"/>
      </a:accent1>
      <a:accent2>
        <a:srgbClr val="D69B80"/>
      </a:accent2>
      <a:accent3>
        <a:srgbClr val="FFFFFF"/>
      </a:accent3>
      <a:accent4>
        <a:srgbClr val="000000"/>
      </a:accent4>
      <a:accent5>
        <a:srgbClr val="ECE8DE"/>
      </a:accent5>
      <a:accent6>
        <a:srgbClr val="C28C73"/>
      </a:accent6>
      <a:hlink>
        <a:srgbClr val="993300"/>
      </a:hlink>
      <a:folHlink>
        <a:srgbClr val="666600"/>
      </a:folHlink>
    </a:clrScheme>
    <a:fontScheme name="5_Other1[1]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5_Other1[1] 1">
        <a:dk1>
          <a:srgbClr val="000000"/>
        </a:dk1>
        <a:lt1>
          <a:srgbClr val="A7947B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D0C8B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Other1[1] 2">
        <a:dk1>
          <a:srgbClr val="000000"/>
        </a:dk1>
        <a:lt1>
          <a:srgbClr val="FFFFFF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FFFFF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Other1[1]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Other1[1] 4">
        <a:dk1>
          <a:srgbClr val="000000"/>
        </a:dk1>
        <a:lt1>
          <a:srgbClr val="9D7643"/>
        </a:lt1>
        <a:dk2>
          <a:srgbClr val="FFFFFF"/>
        </a:dk2>
        <a:lt2>
          <a:srgbClr val="554025"/>
        </a:lt2>
        <a:accent1>
          <a:srgbClr val="CAA966"/>
        </a:accent1>
        <a:accent2>
          <a:srgbClr val="8488AC"/>
        </a:accent2>
        <a:accent3>
          <a:srgbClr val="CCBDB0"/>
        </a:accent3>
        <a:accent4>
          <a:srgbClr val="000000"/>
        </a:accent4>
        <a:accent5>
          <a:srgbClr val="E1D1B8"/>
        </a:accent5>
        <a:accent6>
          <a:srgbClr val="777B9B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Other1[1]">
  <a:themeElements>
    <a:clrScheme name="6_Other1[1] 2">
      <a:dk1>
        <a:srgbClr val="000000"/>
      </a:dk1>
      <a:lt1>
        <a:srgbClr val="FFFFFF"/>
      </a:lt1>
      <a:dk2>
        <a:srgbClr val="482400"/>
      </a:dk2>
      <a:lt2>
        <a:srgbClr val="808080"/>
      </a:lt2>
      <a:accent1>
        <a:srgbClr val="DFD6C3"/>
      </a:accent1>
      <a:accent2>
        <a:srgbClr val="D69B80"/>
      </a:accent2>
      <a:accent3>
        <a:srgbClr val="FFFFFF"/>
      </a:accent3>
      <a:accent4>
        <a:srgbClr val="000000"/>
      </a:accent4>
      <a:accent5>
        <a:srgbClr val="ECE8DE"/>
      </a:accent5>
      <a:accent6>
        <a:srgbClr val="C28C73"/>
      </a:accent6>
      <a:hlink>
        <a:srgbClr val="993300"/>
      </a:hlink>
      <a:folHlink>
        <a:srgbClr val="666600"/>
      </a:folHlink>
    </a:clrScheme>
    <a:fontScheme name="6_Other1[1]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6_Other1[1] 1">
        <a:dk1>
          <a:srgbClr val="000000"/>
        </a:dk1>
        <a:lt1>
          <a:srgbClr val="A7947B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D0C8B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Other1[1] 2">
        <a:dk1>
          <a:srgbClr val="000000"/>
        </a:dk1>
        <a:lt1>
          <a:srgbClr val="FFFFFF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FFFFF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Other1[1]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Other1[1] 4">
        <a:dk1>
          <a:srgbClr val="000000"/>
        </a:dk1>
        <a:lt1>
          <a:srgbClr val="9D7643"/>
        </a:lt1>
        <a:dk2>
          <a:srgbClr val="FFFFFF"/>
        </a:dk2>
        <a:lt2>
          <a:srgbClr val="554025"/>
        </a:lt2>
        <a:accent1>
          <a:srgbClr val="CAA966"/>
        </a:accent1>
        <a:accent2>
          <a:srgbClr val="8488AC"/>
        </a:accent2>
        <a:accent3>
          <a:srgbClr val="CCBDB0"/>
        </a:accent3>
        <a:accent4>
          <a:srgbClr val="000000"/>
        </a:accent4>
        <a:accent5>
          <a:srgbClr val="E1D1B8"/>
        </a:accent5>
        <a:accent6>
          <a:srgbClr val="777B9B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Other1[1]">
  <a:themeElements>
    <a:clrScheme name="7_Other1[1] 2">
      <a:dk1>
        <a:srgbClr val="000000"/>
      </a:dk1>
      <a:lt1>
        <a:srgbClr val="FFFFFF"/>
      </a:lt1>
      <a:dk2>
        <a:srgbClr val="482400"/>
      </a:dk2>
      <a:lt2>
        <a:srgbClr val="808080"/>
      </a:lt2>
      <a:accent1>
        <a:srgbClr val="DFD6C3"/>
      </a:accent1>
      <a:accent2>
        <a:srgbClr val="D69B80"/>
      </a:accent2>
      <a:accent3>
        <a:srgbClr val="FFFFFF"/>
      </a:accent3>
      <a:accent4>
        <a:srgbClr val="000000"/>
      </a:accent4>
      <a:accent5>
        <a:srgbClr val="ECE8DE"/>
      </a:accent5>
      <a:accent6>
        <a:srgbClr val="C28C73"/>
      </a:accent6>
      <a:hlink>
        <a:srgbClr val="993300"/>
      </a:hlink>
      <a:folHlink>
        <a:srgbClr val="666600"/>
      </a:folHlink>
    </a:clrScheme>
    <a:fontScheme name="7_Other1[1]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7_Other1[1] 1">
        <a:dk1>
          <a:srgbClr val="000000"/>
        </a:dk1>
        <a:lt1>
          <a:srgbClr val="A7947B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D0C8B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Other1[1] 2">
        <a:dk1>
          <a:srgbClr val="000000"/>
        </a:dk1>
        <a:lt1>
          <a:srgbClr val="FFFFFF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FFFFF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Other1[1]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Other1[1] 4">
        <a:dk1>
          <a:srgbClr val="000000"/>
        </a:dk1>
        <a:lt1>
          <a:srgbClr val="9D7643"/>
        </a:lt1>
        <a:dk2>
          <a:srgbClr val="FFFFFF"/>
        </a:dk2>
        <a:lt2>
          <a:srgbClr val="554025"/>
        </a:lt2>
        <a:accent1>
          <a:srgbClr val="CAA966"/>
        </a:accent1>
        <a:accent2>
          <a:srgbClr val="8488AC"/>
        </a:accent2>
        <a:accent3>
          <a:srgbClr val="CCBDB0"/>
        </a:accent3>
        <a:accent4>
          <a:srgbClr val="000000"/>
        </a:accent4>
        <a:accent5>
          <a:srgbClr val="E1D1B8"/>
        </a:accent5>
        <a:accent6>
          <a:srgbClr val="777B9B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1653</TotalTime>
  <Words>996</Words>
  <Application>Microsoft Office PowerPoint</Application>
  <PresentationFormat>全屏显示(16:9)</PresentationFormat>
  <Paragraphs>127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8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52" baseType="lpstr">
      <vt:lpstr>Arial</vt:lpstr>
      <vt:lpstr>宋体</vt:lpstr>
      <vt:lpstr>Times New Roman</vt:lpstr>
      <vt:lpstr>Wingdings</vt:lpstr>
      <vt:lpstr>Calibri</vt:lpstr>
      <vt:lpstr>黑体</vt:lpstr>
      <vt:lpstr>华文细黑</vt:lpstr>
      <vt:lpstr>楷体_GB2312</vt:lpstr>
      <vt:lpstr>华文琥珀</vt:lpstr>
      <vt:lpstr>Tahoma</vt:lpstr>
      <vt:lpstr>Garamond</vt:lpstr>
      <vt:lpstr>仿宋</vt:lpstr>
      <vt:lpstr>ˎ̥</vt:lpstr>
      <vt:lpstr>8_Other1[1]</vt:lpstr>
      <vt:lpstr>1_Other1[1]</vt:lpstr>
      <vt:lpstr>2_Other1[1]</vt:lpstr>
      <vt:lpstr>3_Other1[1]</vt:lpstr>
      <vt:lpstr>4_Other1[1]</vt:lpstr>
      <vt:lpstr>5_Other1[1]</vt:lpstr>
      <vt:lpstr>6_Other1[1]</vt:lpstr>
      <vt:lpstr>7_Other1[1]</vt:lpstr>
      <vt:lpstr>位图图像</vt:lpstr>
      <vt:lpstr>MathType 7.0 Equation</vt:lpstr>
      <vt:lpstr>Image</vt:lpstr>
      <vt:lpstr>第七章  气体与蒸汽的流动</vt:lpstr>
      <vt:lpstr>本章概述</vt:lpstr>
      <vt:lpstr>PowerPoint 演示文稿</vt:lpstr>
      <vt:lpstr>PowerPoint 演示文稿</vt:lpstr>
      <vt:lpstr>目录</vt:lpstr>
      <vt:lpstr>PowerPoint 演示文稿</vt:lpstr>
      <vt:lpstr>稳定流动的定义</vt:lpstr>
      <vt:lpstr>简化假设</vt:lpstr>
      <vt:lpstr>稳定流动的描述</vt:lpstr>
      <vt:lpstr>思考题</vt:lpstr>
      <vt:lpstr>连续性方程</vt:lpstr>
      <vt:lpstr>PowerPoint 演示文稿</vt:lpstr>
      <vt:lpstr>PowerPoint 演示文稿</vt:lpstr>
      <vt:lpstr>稳定流动的描述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稳定流动的描述</vt:lpstr>
      <vt:lpstr>PowerPoint 演示文稿</vt:lpstr>
      <vt:lpstr>PowerPoint 演示文稿</vt:lpstr>
      <vt:lpstr>稳定流动的描述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Freda</dc:creator>
  <cp:lastModifiedBy>崇浩 唐</cp:lastModifiedBy>
  <cp:revision>208</cp:revision>
  <cp:lastPrinted>1601-01-01T00:00:00Z</cp:lastPrinted>
  <dcterms:created xsi:type="dcterms:W3CDTF">1601-01-01T00:00:00Z</dcterms:created>
  <dcterms:modified xsi:type="dcterms:W3CDTF">2025-08-21T09:35:59Z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