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1" r:id="rId2"/>
    <p:sldMasterId id="2147483652" r:id="rId3"/>
    <p:sldMasterId id="2147483653" r:id="rId4"/>
    <p:sldMasterId id="2147483654" r:id="rId5"/>
    <p:sldMasterId id="2147483655" r:id="rId6"/>
    <p:sldMasterId id="2147483656" r:id="rId7"/>
    <p:sldMasterId id="2147483657" r:id="rId8"/>
  </p:sldMasterIdLst>
  <p:notesMasterIdLst>
    <p:notesMasterId r:id="rId27"/>
  </p:notesMasterIdLst>
  <p:sldIdLst>
    <p:sldId id="256" r:id="rId9"/>
    <p:sldId id="332" r:id="rId10"/>
    <p:sldId id="304" r:id="rId11"/>
    <p:sldId id="259" r:id="rId12"/>
    <p:sldId id="305" r:id="rId13"/>
    <p:sldId id="282" r:id="rId14"/>
    <p:sldId id="333" r:id="rId15"/>
    <p:sldId id="283" r:id="rId16"/>
    <p:sldId id="306" r:id="rId17"/>
    <p:sldId id="307" r:id="rId18"/>
    <p:sldId id="308" r:id="rId19"/>
    <p:sldId id="309" r:id="rId20"/>
    <p:sldId id="310" r:id="rId21"/>
    <p:sldId id="311" r:id="rId22"/>
    <p:sldId id="286" r:id="rId23"/>
    <p:sldId id="312" r:id="rId24"/>
    <p:sldId id="334" r:id="rId25"/>
    <p:sldId id="327" r:id="rId26"/>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5DD5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512" autoAdjust="0"/>
    <p:restoredTop sz="94746" autoAdjust="0"/>
  </p:normalViewPr>
  <p:slideViewPr>
    <p:cSldViewPr>
      <p:cViewPr varScale="1">
        <p:scale>
          <a:sx n="107" d="100"/>
          <a:sy n="107" d="100"/>
        </p:scale>
        <p:origin x="168" y="62"/>
      </p:cViewPr>
      <p:guideLst>
        <p:guide orient="horz" pos="1620"/>
        <p:guide pos="2880"/>
      </p:guideLst>
    </p:cSldViewPr>
  </p:slideViewPr>
  <p:outlineViewPr>
    <p:cViewPr>
      <p:scale>
        <a:sx n="33" d="100"/>
        <a:sy n="33" d="100"/>
      </p:scale>
      <p:origin x="0" y="384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presProps" Target="pres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0C3A558-0FC3-DD56-9A61-EB6E93BCB75D}"/>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18CF6C83-47FB-EA3B-BAC6-D6502C90D91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D3EB7A1-63CA-4E4F-A360-136CEF6A795C}" type="datetimeFigureOut">
              <a:rPr lang="zh-CN" altLang="en-US"/>
              <a:pPr>
                <a:defRPr/>
              </a:pPr>
              <a:t>2025/8/21</a:t>
            </a:fld>
            <a:endParaRPr lang="zh-CN" altLang="en-US"/>
          </a:p>
        </p:txBody>
      </p:sp>
      <p:sp>
        <p:nvSpPr>
          <p:cNvPr id="4" name="幻灯片图像占位符 3">
            <a:extLst>
              <a:ext uri="{FF2B5EF4-FFF2-40B4-BE49-F238E27FC236}">
                <a16:creationId xmlns:a16="http://schemas.microsoft.com/office/drawing/2014/main" id="{3AE8DD1F-EE40-FF45-80DF-702E96CDB0A7}"/>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79D1CE9F-AD3C-7B0D-CCD3-6EF4F3BE935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0E282168-732E-4435-42AF-9CCB74B79160}"/>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82DDD151-7B4F-0357-223A-ABA8D29DD029}"/>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999EA1BE-E826-4F2E-9625-EE01A171B347}"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Line 4">
            <a:extLst>
              <a:ext uri="{FF2B5EF4-FFF2-40B4-BE49-F238E27FC236}">
                <a16:creationId xmlns:a16="http://schemas.microsoft.com/office/drawing/2014/main" id="{BC9ACCC3-DCDC-934B-B006-052D8874AA6B}"/>
              </a:ext>
            </a:extLst>
          </p:cNvPr>
          <p:cNvSpPr>
            <a:spLocks noChangeShapeType="1"/>
          </p:cNvSpPr>
          <p:nvPr userDrawn="1"/>
        </p:nvSpPr>
        <p:spPr bwMode="auto">
          <a:xfrm>
            <a:off x="0" y="4781550"/>
            <a:ext cx="9144000" cy="0"/>
          </a:xfrm>
          <a:prstGeom prst="line">
            <a:avLst/>
          </a:prstGeom>
          <a:noFill/>
          <a:ln w="15875">
            <a:solidFill>
              <a:srgbClr val="0000FF"/>
            </a:solidFill>
            <a:round/>
            <a:headEnd/>
            <a:tailEnd/>
          </a:ln>
        </p:spPr>
        <p:txBody>
          <a:bodyPr/>
          <a:lstStyle/>
          <a:p>
            <a:pPr>
              <a:defRPr/>
            </a:pPr>
            <a:endParaRPr lang="zh-CN" altLang="en-US"/>
          </a:p>
        </p:txBody>
      </p:sp>
      <p:sp>
        <p:nvSpPr>
          <p:cNvPr id="3" name="Line 5">
            <a:extLst>
              <a:ext uri="{FF2B5EF4-FFF2-40B4-BE49-F238E27FC236}">
                <a16:creationId xmlns:a16="http://schemas.microsoft.com/office/drawing/2014/main" id="{0A016E16-FFB8-00A1-EB6C-DD177CEE04FB}"/>
              </a:ext>
            </a:extLst>
          </p:cNvPr>
          <p:cNvSpPr>
            <a:spLocks noChangeShapeType="1"/>
          </p:cNvSpPr>
          <p:nvPr userDrawn="1"/>
        </p:nvSpPr>
        <p:spPr bwMode="auto">
          <a:xfrm>
            <a:off x="0" y="285750"/>
            <a:ext cx="9144000" cy="0"/>
          </a:xfrm>
          <a:prstGeom prst="line">
            <a:avLst/>
          </a:prstGeom>
          <a:noFill/>
          <a:ln w="15875">
            <a:solidFill>
              <a:srgbClr val="0099FF"/>
            </a:solidFill>
            <a:round/>
            <a:headEnd/>
            <a:tailEnd/>
          </a:ln>
        </p:spPr>
        <p:txBody>
          <a:bodyPr/>
          <a:lstStyle/>
          <a:p>
            <a:pPr>
              <a:defRPr/>
            </a:pPr>
            <a:endParaRPr lang="zh-CN" altLang="en-US"/>
          </a:p>
        </p:txBody>
      </p:sp>
      <p:sp>
        <p:nvSpPr>
          <p:cNvPr id="4" name="Text Box 6">
            <a:extLst>
              <a:ext uri="{FF2B5EF4-FFF2-40B4-BE49-F238E27FC236}">
                <a16:creationId xmlns:a16="http://schemas.microsoft.com/office/drawing/2014/main" id="{9E684CA3-7BB6-8D14-9A53-F36A1B0C63C0}"/>
              </a:ext>
            </a:extLst>
          </p:cNvPr>
          <p:cNvSpPr txBox="1">
            <a:spLocks noChangeArrowheads="1"/>
          </p:cNvSpPr>
          <p:nvPr userDrawn="1"/>
        </p:nvSpPr>
        <p:spPr bwMode="auto">
          <a:xfrm>
            <a:off x="0" y="4781550"/>
            <a:ext cx="1676400" cy="369888"/>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defRPr/>
            </a:pPr>
            <a:r>
              <a:rPr lang="zh-CN" altLang="en-US" dirty="0">
                <a:solidFill>
                  <a:srgbClr val="0000FF"/>
                </a:solidFill>
                <a:ea typeface="华文细黑" pitchFamily="2" charset="-122"/>
              </a:rPr>
              <a:t>工程热力学</a:t>
            </a:r>
          </a:p>
        </p:txBody>
      </p:sp>
      <p:sp>
        <p:nvSpPr>
          <p:cNvPr id="5" name="Text Box 7">
            <a:extLst>
              <a:ext uri="{FF2B5EF4-FFF2-40B4-BE49-F238E27FC236}">
                <a16:creationId xmlns:a16="http://schemas.microsoft.com/office/drawing/2014/main" id="{AF26E0D1-9AAB-CB87-5D5C-97D5A00A2E83}"/>
              </a:ext>
            </a:extLst>
          </p:cNvPr>
          <p:cNvSpPr txBox="1">
            <a:spLocks noChangeArrowheads="1"/>
          </p:cNvSpPr>
          <p:nvPr userDrawn="1"/>
        </p:nvSpPr>
        <p:spPr bwMode="auto">
          <a:xfrm>
            <a:off x="5765800" y="4773613"/>
            <a:ext cx="3378200" cy="369887"/>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dirty="0">
                <a:solidFill>
                  <a:srgbClr val="0000FF"/>
                </a:solidFill>
                <a:ea typeface="华文细黑" pitchFamily="2" charset="-122"/>
              </a:rPr>
              <a:t>西安交通大学热流中心  吴江涛 </a:t>
            </a:r>
          </a:p>
        </p:txBody>
      </p:sp>
      <p:pic>
        <p:nvPicPr>
          <p:cNvPr id="6" name="Picture 9" descr="18">
            <a:extLst>
              <a:ext uri="{FF2B5EF4-FFF2-40B4-BE49-F238E27FC236}">
                <a16:creationId xmlns:a16="http://schemas.microsoft.com/office/drawing/2014/main" id="{4E4168DF-45B5-7E9E-47C1-FC7FB87A9A5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00688" y="4857750"/>
            <a:ext cx="3524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 descr="1293356723">
            <a:extLst>
              <a:ext uri="{FF2B5EF4-FFF2-40B4-BE49-F238E27FC236}">
                <a16:creationId xmlns:a16="http://schemas.microsoft.com/office/drawing/2014/main" id="{58F5F1C7-05B8-423B-F4E3-CDD1C13111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1597819"/>
            <a:ext cx="7772400" cy="1102519"/>
          </a:xfrm>
        </p:spPr>
        <p:txBody>
          <a:bodyPr/>
          <a:lstStyle>
            <a:lvl1pPr>
              <a:defRPr/>
            </a:lvl1pPr>
          </a:lstStyle>
          <a:p>
            <a:r>
              <a:rPr lang="zh-CN" altLang="en-US"/>
              <a:t>单击此处编辑母版标题样式</a:t>
            </a:r>
          </a:p>
        </p:txBody>
      </p:sp>
      <p:sp>
        <p:nvSpPr>
          <p:cNvPr id="5123" name="Rectangle 3"/>
          <p:cNvSpPr>
            <a:spLocks noGrp="1" noChangeArrowheads="1"/>
          </p:cNvSpPr>
          <p:nvPr>
            <p:ph type="subTitle" idx="1"/>
          </p:nvPr>
        </p:nvSpPr>
        <p:spPr>
          <a:xfrm>
            <a:off x="1371600" y="2914650"/>
            <a:ext cx="6400800" cy="1314450"/>
          </a:xfrm>
        </p:spPr>
        <p:txBody>
          <a:bodyPr/>
          <a:lstStyle>
            <a:lvl1pPr marL="0" indent="0" algn="ctr">
              <a:buFontTx/>
              <a:buNone/>
              <a:defRPr/>
            </a:lvl1pPr>
          </a:lstStyle>
          <a:p>
            <a:r>
              <a:rPr lang="zh-CN" altLang="en-US"/>
              <a:t>单击此处编辑母版副标题样式</a:t>
            </a:r>
          </a:p>
        </p:txBody>
      </p:sp>
    </p:spTree>
    <p:extLst>
      <p:ext uri="{BB962C8B-B14F-4D97-AF65-F5344CB8AC3E}">
        <p14:creationId xmlns:p14="http://schemas.microsoft.com/office/powerpoint/2010/main" val="121106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6646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32286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http://files.eduuu.com/img/2010/07/15/163608_4c3ec878b5869.jpg">
            <a:extLst>
              <a:ext uri="{FF2B5EF4-FFF2-40B4-BE49-F238E27FC236}">
                <a16:creationId xmlns:a16="http://schemas.microsoft.com/office/drawing/2014/main" id="{7BFB0AD7-B970-530F-CA26-658004909A7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004124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0105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20172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47264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9655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662061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7511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432154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32170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66778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522588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61022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http://files.eduuu.com/img/2010/07/15/163608_4c3ec878b5869.jpg">
            <a:extLst>
              <a:ext uri="{FF2B5EF4-FFF2-40B4-BE49-F238E27FC236}">
                <a16:creationId xmlns:a16="http://schemas.microsoft.com/office/drawing/2014/main" id="{67959255-5900-2070-9C47-DC541B24D8B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132000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192166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746893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76827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42049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9946698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2081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8642772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456504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454496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943138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770874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http://files.eduuu.com/img/2010/07/15/163608_4c3ec878b5869.jpg">
            <a:extLst>
              <a:ext uri="{FF2B5EF4-FFF2-40B4-BE49-F238E27FC236}">
                <a16:creationId xmlns:a16="http://schemas.microsoft.com/office/drawing/2014/main" id="{E727E13A-9169-E6E9-819A-E56119A32E6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9163037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986202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7276577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467628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95223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8762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642051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55826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946085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841229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8238336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395364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05979"/>
            <a:ext cx="8229600" cy="43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80043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http://files.eduuu.com/img/2010/07/15/163608_4c3ec878b5869.jpg">
            <a:extLst>
              <a:ext uri="{FF2B5EF4-FFF2-40B4-BE49-F238E27FC236}">
                <a16:creationId xmlns:a16="http://schemas.microsoft.com/office/drawing/2014/main" id="{EB7AB23D-217D-42E4-8CBD-12AAF550B86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4667964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548901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30238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2315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26807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961991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9273747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07774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5792248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107102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2790695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45425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05979"/>
            <a:ext cx="8229600" cy="438864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185407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http://files.eduuu.com/img/2010/07/15/163608_4c3ec878b5869.jpg">
            <a:extLst>
              <a:ext uri="{FF2B5EF4-FFF2-40B4-BE49-F238E27FC236}">
                <a16:creationId xmlns:a16="http://schemas.microsoft.com/office/drawing/2014/main" id="{8CA1768B-EE3F-39DE-D5E8-6D3BFA5B988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01559116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2902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466322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843814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0561233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1108289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10394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073083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873130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645600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577474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05965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http://files.eduuu.com/img/2010/07/15/163608_4c3ec878b5869.jpg">
            <a:extLst>
              <a:ext uri="{FF2B5EF4-FFF2-40B4-BE49-F238E27FC236}">
                <a16:creationId xmlns:a16="http://schemas.microsoft.com/office/drawing/2014/main" id="{59127891-F2B3-2925-A3E7-B7CDF38F44D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402326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60205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360671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343322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072678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001780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55172204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755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1044833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4015044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607126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5166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516244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9" descr="http://files.eduuu.com/img/2010/07/15/163608_4c3ec878b5869.jpg">
            <a:extLst>
              <a:ext uri="{FF2B5EF4-FFF2-40B4-BE49-F238E27FC236}">
                <a16:creationId xmlns:a16="http://schemas.microsoft.com/office/drawing/2014/main" id="{8684AFBB-B356-3E9B-D439-A7FB3DA2369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525" y="6350"/>
            <a:ext cx="9144000"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05308952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390611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4175473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05419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28148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2421950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03519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516835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08980996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10470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7119685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6619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theme" Target="../theme/theme4.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6" Type="http://schemas.openxmlformats.org/officeDocument/2006/relationships/image" Target="../media/image3.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2.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theme" Target="../theme/theme5.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slideLayout" Target="../slideLayouts/slideLayout57.xml"/><Relationship Id="rId2" Type="http://schemas.openxmlformats.org/officeDocument/2006/relationships/slideLayout" Target="../slideLayouts/slideLayout47.xml"/><Relationship Id="rId16" Type="http://schemas.openxmlformats.org/officeDocument/2006/relationships/image" Target="../media/image3.png"/><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5" Type="http://schemas.openxmlformats.org/officeDocument/2006/relationships/image" Target="../media/image2.png"/><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image" Target="../media/image1.png"/><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image" Target="../media/image3.png"/><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image" Target="../media/image1.png"/><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theme" Target="../theme/theme7.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3.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png"/><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theme" Target="../theme/theme8.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5" Type="http://schemas.openxmlformats.org/officeDocument/2006/relationships/image" Target="../media/image3.png"/><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8A2B7804-BEE4-EFA0-429D-7DAB0BC5453F}"/>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219" name="Rectangle 3">
            <a:extLst>
              <a:ext uri="{FF2B5EF4-FFF2-40B4-BE49-F238E27FC236}">
                <a16:creationId xmlns:a16="http://schemas.microsoft.com/office/drawing/2014/main" id="{41DA47D4-1691-015A-72F2-606773B169AF}"/>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Text Box 8">
            <a:extLst>
              <a:ext uri="{FF2B5EF4-FFF2-40B4-BE49-F238E27FC236}">
                <a16:creationId xmlns:a16="http://schemas.microsoft.com/office/drawing/2014/main" id="{459F7060-21B2-D6AC-FB7F-81ABB7F4EC1B}"/>
              </a:ext>
            </a:extLst>
          </p:cNvPr>
          <p:cNvSpPr txBox="1">
            <a:spLocks noChangeArrowheads="1"/>
          </p:cNvSpPr>
          <p:nvPr/>
        </p:nvSpPr>
        <p:spPr bwMode="auto">
          <a:xfrm>
            <a:off x="0" y="4786313"/>
            <a:ext cx="28194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rtl="1" eaLnBrk="1" hangingPunct="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1029" name="Text Box 10">
            <a:extLst>
              <a:ext uri="{FF2B5EF4-FFF2-40B4-BE49-F238E27FC236}">
                <a16:creationId xmlns:a16="http://schemas.microsoft.com/office/drawing/2014/main" id="{2E4C5955-124B-52D4-37C7-A7C4BA256E89}"/>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1030" name="Line 11">
            <a:extLst>
              <a:ext uri="{FF2B5EF4-FFF2-40B4-BE49-F238E27FC236}">
                <a16:creationId xmlns:a16="http://schemas.microsoft.com/office/drawing/2014/main" id="{6690B314-00EF-9B7A-D3C2-15C457F63E3E}"/>
              </a:ext>
            </a:extLst>
          </p:cNvPr>
          <p:cNvSpPr>
            <a:spLocks noChangeShapeType="1"/>
          </p:cNvSpPr>
          <p:nvPr/>
        </p:nvSpPr>
        <p:spPr bwMode="auto">
          <a:xfrm>
            <a:off x="0" y="4857750"/>
            <a:ext cx="9144000" cy="0"/>
          </a:xfrm>
          <a:prstGeom prst="line">
            <a:avLst/>
          </a:prstGeom>
          <a:noFill/>
          <a:ln w="15875">
            <a:solidFill>
              <a:srgbClr val="0000FF"/>
            </a:solidFill>
            <a:round/>
            <a:headEnd/>
            <a:tailEnd/>
          </a:ln>
        </p:spPr>
        <p:txBody>
          <a:bodyPr/>
          <a:lstStyle/>
          <a:p>
            <a:pPr>
              <a:defRPr/>
            </a:pPr>
            <a:endParaRPr lang="zh-CN" altLang="en-US"/>
          </a:p>
        </p:txBody>
      </p:sp>
      <p:sp>
        <p:nvSpPr>
          <p:cNvPr id="1031" name="Text Box 16">
            <a:extLst>
              <a:ext uri="{FF2B5EF4-FFF2-40B4-BE49-F238E27FC236}">
                <a16:creationId xmlns:a16="http://schemas.microsoft.com/office/drawing/2014/main" id="{26A0D9F2-84EA-79CC-2C79-D912A0AD6413}"/>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pic>
        <p:nvPicPr>
          <p:cNvPr id="9224" name="Picture 14" descr="18">
            <a:extLst>
              <a:ext uri="{FF2B5EF4-FFF2-40B4-BE49-F238E27FC236}">
                <a16:creationId xmlns:a16="http://schemas.microsoft.com/office/drawing/2014/main" id="{989FCE8A-90BF-C52F-5E7A-25C32E67F89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209" r:id="rId1"/>
    <p:sldLayoutId id="2147485127" r:id="rId2"/>
    <p:sldLayoutId id="2147485128" r:id="rId3"/>
    <p:sldLayoutId id="2147485129" r:id="rId4"/>
    <p:sldLayoutId id="2147485130" r:id="rId5"/>
    <p:sldLayoutId id="2147485131" r:id="rId6"/>
    <p:sldLayoutId id="2147485132" r:id="rId7"/>
    <p:sldLayoutId id="2147485133" r:id="rId8"/>
    <p:sldLayoutId id="2147485134" r:id="rId9"/>
    <p:sldLayoutId id="2147485135" r:id="rId10"/>
    <p:sldLayoutId id="2147485136" r:id="rId11"/>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Times New Roman" pitchFamily="18" charset="0"/>
          <a:ea typeface="宋体" pitchFamily="2" charset="-122"/>
        </a:defRPr>
      </a:lvl2pPr>
      <a:lvl3pPr algn="l" rtl="0" eaLnBrk="0" fontAlgn="base" hangingPunct="0">
        <a:spcBef>
          <a:spcPct val="0"/>
        </a:spcBef>
        <a:spcAft>
          <a:spcPct val="0"/>
        </a:spcAft>
        <a:defRPr sz="3600" b="1">
          <a:solidFill>
            <a:schemeClr val="hlink"/>
          </a:solidFill>
          <a:latin typeface="Times New Roman" pitchFamily="18" charset="0"/>
          <a:ea typeface="宋体" pitchFamily="2" charset="-122"/>
        </a:defRPr>
      </a:lvl3pPr>
      <a:lvl4pPr algn="l" rtl="0" eaLnBrk="0" fontAlgn="base" hangingPunct="0">
        <a:spcBef>
          <a:spcPct val="0"/>
        </a:spcBef>
        <a:spcAft>
          <a:spcPct val="0"/>
        </a:spcAft>
        <a:defRPr sz="3600" b="1">
          <a:solidFill>
            <a:schemeClr val="hlink"/>
          </a:solidFill>
          <a:latin typeface="Times New Roman" pitchFamily="18" charset="0"/>
          <a:ea typeface="宋体" pitchFamily="2" charset="-122"/>
        </a:defRPr>
      </a:lvl4pPr>
      <a:lvl5pPr algn="l" rtl="0" eaLnBrk="0" fontAlgn="base" hangingPunct="0">
        <a:spcBef>
          <a:spcPct val="0"/>
        </a:spcBef>
        <a:spcAft>
          <a:spcPct val="0"/>
        </a:spcAft>
        <a:defRPr sz="3600" b="1">
          <a:solidFill>
            <a:schemeClr val="hlink"/>
          </a:solidFill>
          <a:latin typeface="Times New Roman" pitchFamily="18" charset="0"/>
          <a:ea typeface="宋体" pitchFamily="2" charset="-122"/>
        </a:defRPr>
      </a:lvl5pPr>
      <a:lvl6pPr marL="457200" algn="l" rtl="0" fontAlgn="base">
        <a:spcBef>
          <a:spcPct val="0"/>
        </a:spcBef>
        <a:spcAft>
          <a:spcPct val="0"/>
        </a:spcAft>
        <a:defRPr sz="3600" b="1">
          <a:solidFill>
            <a:schemeClr val="hlink"/>
          </a:solidFill>
          <a:latin typeface="Times New Roman" pitchFamily="18" charset="0"/>
          <a:ea typeface="宋体" pitchFamily="2" charset="-122"/>
        </a:defRPr>
      </a:lvl6pPr>
      <a:lvl7pPr marL="914400" algn="l" rtl="0" fontAlgn="base">
        <a:spcBef>
          <a:spcPct val="0"/>
        </a:spcBef>
        <a:spcAft>
          <a:spcPct val="0"/>
        </a:spcAft>
        <a:defRPr sz="3600" b="1">
          <a:solidFill>
            <a:schemeClr val="hlink"/>
          </a:solidFill>
          <a:latin typeface="Times New Roman" pitchFamily="18" charset="0"/>
          <a:ea typeface="宋体" pitchFamily="2" charset="-122"/>
        </a:defRPr>
      </a:lvl7pPr>
      <a:lvl8pPr marL="1371600" algn="l" rtl="0" fontAlgn="base">
        <a:spcBef>
          <a:spcPct val="0"/>
        </a:spcBef>
        <a:spcAft>
          <a:spcPct val="0"/>
        </a:spcAft>
        <a:defRPr sz="3600" b="1">
          <a:solidFill>
            <a:schemeClr val="hlink"/>
          </a:solidFill>
          <a:latin typeface="Times New Roman" pitchFamily="18" charset="0"/>
          <a:ea typeface="宋体" pitchFamily="2" charset="-122"/>
        </a:defRPr>
      </a:lvl8pPr>
      <a:lvl9pPr marL="1828800" algn="l" rtl="0" fontAlgn="base">
        <a:spcBef>
          <a:spcPct val="0"/>
        </a:spcBef>
        <a:spcAft>
          <a:spcPct val="0"/>
        </a:spcAft>
        <a:defRPr sz="3600" b="1">
          <a:solidFill>
            <a:schemeClr val="hlink"/>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Blip>
          <a:blip r:embed="rId14"/>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5"/>
        </a:buBlip>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mn-lt"/>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050" name="Text Box 11">
            <a:extLst>
              <a:ext uri="{FF2B5EF4-FFF2-40B4-BE49-F238E27FC236}">
                <a16:creationId xmlns:a16="http://schemas.microsoft.com/office/drawing/2014/main" id="{8C2FC1C1-68E0-33EF-30DF-05D5B9022C3C}"/>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2051" name="Line 12">
            <a:extLst>
              <a:ext uri="{FF2B5EF4-FFF2-40B4-BE49-F238E27FC236}">
                <a16:creationId xmlns:a16="http://schemas.microsoft.com/office/drawing/2014/main" id="{3AD3C790-37C4-24DC-71A1-150C1ABD220A}"/>
              </a:ext>
            </a:extLst>
          </p:cNvPr>
          <p:cNvSpPr>
            <a:spLocks noChangeShapeType="1"/>
          </p:cNvSpPr>
          <p:nvPr/>
        </p:nvSpPr>
        <p:spPr bwMode="auto">
          <a:xfrm>
            <a:off x="0" y="4786313"/>
            <a:ext cx="9144000" cy="0"/>
          </a:xfrm>
          <a:prstGeom prst="line">
            <a:avLst/>
          </a:prstGeom>
          <a:noFill/>
          <a:ln w="15875">
            <a:solidFill>
              <a:srgbClr val="0000FF"/>
            </a:solidFill>
            <a:round/>
            <a:headEnd/>
            <a:tailEnd/>
          </a:ln>
        </p:spPr>
        <p:txBody>
          <a:bodyPr/>
          <a:lstStyle/>
          <a:p>
            <a:pPr>
              <a:defRPr/>
            </a:pPr>
            <a:endParaRPr lang="zh-CN" altLang="en-US"/>
          </a:p>
        </p:txBody>
      </p:sp>
      <p:sp>
        <p:nvSpPr>
          <p:cNvPr id="10244" name="Rectangle 2">
            <a:extLst>
              <a:ext uri="{FF2B5EF4-FFF2-40B4-BE49-F238E27FC236}">
                <a16:creationId xmlns:a16="http://schemas.microsoft.com/office/drawing/2014/main" id="{4C8492A5-0478-42DF-C8F1-52BE6C572431}"/>
              </a:ext>
            </a:extLst>
          </p:cNvPr>
          <p:cNvSpPr>
            <a:spLocks noGrp="1" noChangeArrowheads="1"/>
          </p:cNvSpPr>
          <p:nvPr>
            <p:ph type="title"/>
          </p:nvPr>
        </p:nvSpPr>
        <p:spPr bwMode="auto">
          <a:xfrm>
            <a:off x="457200" y="22860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45" name="Rectangle 3">
            <a:extLst>
              <a:ext uri="{FF2B5EF4-FFF2-40B4-BE49-F238E27FC236}">
                <a16:creationId xmlns:a16="http://schemas.microsoft.com/office/drawing/2014/main" id="{4B8BF445-3939-39B8-857F-928362A3DBE5}"/>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Text Box 4">
            <a:extLst>
              <a:ext uri="{FF2B5EF4-FFF2-40B4-BE49-F238E27FC236}">
                <a16:creationId xmlns:a16="http://schemas.microsoft.com/office/drawing/2014/main" id="{AF1BCF57-CC68-2251-84FA-96C362452FC9}"/>
              </a:ext>
            </a:extLst>
          </p:cNvPr>
          <p:cNvSpPr txBox="1">
            <a:spLocks noChangeArrowheads="1"/>
          </p:cNvSpPr>
          <p:nvPr/>
        </p:nvSpPr>
        <p:spPr bwMode="auto">
          <a:xfrm>
            <a:off x="0" y="4786313"/>
            <a:ext cx="28194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2055" name="Text Box 5">
            <a:extLst>
              <a:ext uri="{FF2B5EF4-FFF2-40B4-BE49-F238E27FC236}">
                <a16:creationId xmlns:a16="http://schemas.microsoft.com/office/drawing/2014/main" id="{684FC099-417F-2907-476A-04328B7A130C}"/>
              </a:ext>
            </a:extLst>
          </p:cNvPr>
          <p:cNvSpPr txBox="1">
            <a:spLocks noChangeArrowheads="1"/>
          </p:cNvSpPr>
          <p:nvPr/>
        </p:nvSpPr>
        <p:spPr bwMode="auto">
          <a:xfrm>
            <a:off x="4876800" y="4786313"/>
            <a:ext cx="42672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dirty="0">
                <a:solidFill>
                  <a:srgbClr val="0000FF"/>
                </a:solidFill>
                <a:latin typeface="华文细黑" pitchFamily="2" charset="-122"/>
                <a:ea typeface="华文细黑" pitchFamily="2" charset="-122"/>
              </a:rPr>
              <a:t>第</a:t>
            </a:r>
            <a:r>
              <a:rPr lang="en-US" altLang="zh-CN" dirty="0">
                <a:solidFill>
                  <a:srgbClr val="0000FF"/>
                </a:solidFill>
                <a:latin typeface="华文细黑" pitchFamily="2" charset="-122"/>
                <a:ea typeface="华文细黑" pitchFamily="2" charset="-122"/>
              </a:rPr>
              <a:t>7-1</a:t>
            </a:r>
            <a:r>
              <a:rPr lang="zh-CN" altLang="en-US" dirty="0">
                <a:solidFill>
                  <a:srgbClr val="0000FF"/>
                </a:solidFill>
                <a:latin typeface="华文细黑" pitchFamily="2" charset="-122"/>
                <a:ea typeface="华文细黑" pitchFamily="2" charset="-122"/>
              </a:rPr>
              <a:t>节  稳定流动的基本方程式</a:t>
            </a:r>
          </a:p>
        </p:txBody>
      </p:sp>
      <p:pic>
        <p:nvPicPr>
          <p:cNvPr id="10248" name="Picture 14" descr="18">
            <a:extLst>
              <a:ext uri="{FF2B5EF4-FFF2-40B4-BE49-F238E27FC236}">
                <a16:creationId xmlns:a16="http://schemas.microsoft.com/office/drawing/2014/main" id="{8CF1A933-A6D5-3911-1374-E93776695B4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7" name="Text Box 16">
            <a:extLst>
              <a:ext uri="{FF2B5EF4-FFF2-40B4-BE49-F238E27FC236}">
                <a16:creationId xmlns:a16="http://schemas.microsoft.com/office/drawing/2014/main" id="{7561D94C-74B4-275F-B7E2-1D5E9DF0A368}"/>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spTree>
  </p:cSld>
  <p:clrMap bg1="lt1" tx1="dk1" bg2="lt2" tx2="dk2" accent1="accent1" accent2="accent2" accent3="accent3" accent4="accent4" accent5="accent5" accent6="accent6" hlink="hlink" folHlink="folHlink"/>
  <p:sldLayoutIdLst>
    <p:sldLayoutId id="2147485210" r:id="rId1"/>
    <p:sldLayoutId id="2147485137" r:id="rId2"/>
    <p:sldLayoutId id="2147485138" r:id="rId3"/>
    <p:sldLayoutId id="2147485139" r:id="rId4"/>
    <p:sldLayoutId id="2147485140" r:id="rId5"/>
    <p:sldLayoutId id="2147485141" r:id="rId6"/>
    <p:sldLayoutId id="2147485142" r:id="rId7"/>
    <p:sldLayoutId id="2147485143" r:id="rId8"/>
    <p:sldLayoutId id="2147485144" r:id="rId9"/>
    <p:sldLayoutId id="2147485145" r:id="rId10"/>
    <p:sldLayoutId id="2147485146" r:id="rId11"/>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黑体" pitchFamily="49" charset="-122"/>
        </a:defRPr>
      </a:lvl2pPr>
      <a:lvl3pPr algn="l" rtl="0" eaLnBrk="0" fontAlgn="base" hangingPunct="0">
        <a:spcBef>
          <a:spcPct val="0"/>
        </a:spcBef>
        <a:spcAft>
          <a:spcPct val="0"/>
        </a:spcAft>
        <a:defRPr sz="3600" b="1">
          <a:solidFill>
            <a:schemeClr val="hlink"/>
          </a:solidFill>
          <a:latin typeface="黑体" pitchFamily="49" charset="-122"/>
          <a:ea typeface="黑体" pitchFamily="49" charset="-122"/>
        </a:defRPr>
      </a:lvl3pPr>
      <a:lvl4pPr algn="l" rtl="0" eaLnBrk="0" fontAlgn="base" hangingPunct="0">
        <a:spcBef>
          <a:spcPct val="0"/>
        </a:spcBef>
        <a:spcAft>
          <a:spcPct val="0"/>
        </a:spcAft>
        <a:defRPr sz="3600" b="1">
          <a:solidFill>
            <a:schemeClr val="hlink"/>
          </a:solidFill>
          <a:latin typeface="黑体" pitchFamily="49" charset="-122"/>
          <a:ea typeface="黑体" pitchFamily="49" charset="-122"/>
        </a:defRPr>
      </a:lvl4pPr>
      <a:lvl5pPr algn="l" rtl="0" eaLnBrk="0" fontAlgn="base" hangingPunct="0">
        <a:spcBef>
          <a:spcPct val="0"/>
        </a:spcBef>
        <a:spcAft>
          <a:spcPct val="0"/>
        </a:spcAft>
        <a:defRPr sz="3600" b="1">
          <a:solidFill>
            <a:schemeClr val="hlink"/>
          </a:solidFill>
          <a:latin typeface="黑体" pitchFamily="49" charset="-122"/>
          <a:ea typeface="黑体" pitchFamily="49" charset="-122"/>
        </a:defRPr>
      </a:lvl5pPr>
      <a:lvl6pPr marL="457200" algn="l" rtl="0" fontAlgn="base">
        <a:spcBef>
          <a:spcPct val="0"/>
        </a:spcBef>
        <a:spcAft>
          <a:spcPct val="0"/>
        </a:spcAft>
        <a:defRPr sz="3600" b="1">
          <a:solidFill>
            <a:schemeClr val="hlink"/>
          </a:solidFill>
          <a:latin typeface="黑体" pitchFamily="49" charset="-122"/>
          <a:ea typeface="黑体" pitchFamily="49" charset="-122"/>
        </a:defRPr>
      </a:lvl6pPr>
      <a:lvl7pPr marL="914400" algn="l" rtl="0" fontAlgn="base">
        <a:spcBef>
          <a:spcPct val="0"/>
        </a:spcBef>
        <a:spcAft>
          <a:spcPct val="0"/>
        </a:spcAft>
        <a:defRPr sz="3600" b="1">
          <a:solidFill>
            <a:schemeClr val="hlink"/>
          </a:solidFill>
          <a:latin typeface="黑体" pitchFamily="49" charset="-122"/>
          <a:ea typeface="黑体" pitchFamily="49" charset="-122"/>
        </a:defRPr>
      </a:lvl7pPr>
      <a:lvl8pPr marL="1371600" algn="l" rtl="0" fontAlgn="base">
        <a:spcBef>
          <a:spcPct val="0"/>
        </a:spcBef>
        <a:spcAft>
          <a:spcPct val="0"/>
        </a:spcAft>
        <a:defRPr sz="3600" b="1">
          <a:solidFill>
            <a:schemeClr val="hlink"/>
          </a:solidFill>
          <a:latin typeface="黑体" pitchFamily="49" charset="-122"/>
          <a:ea typeface="黑体" pitchFamily="49" charset="-122"/>
        </a:defRPr>
      </a:lvl8pPr>
      <a:lvl9pPr marL="1828800" algn="l" rtl="0" fontAlgn="base">
        <a:spcBef>
          <a:spcPct val="0"/>
        </a:spcBef>
        <a:spcAft>
          <a:spcPct val="0"/>
        </a:spcAft>
        <a:defRPr sz="3600" b="1">
          <a:solidFill>
            <a:schemeClr val="hlink"/>
          </a:solidFill>
          <a:latin typeface="黑体" pitchFamily="49" charset="-122"/>
          <a:ea typeface="黑体" pitchFamily="49" charset="-122"/>
        </a:defRPr>
      </a:lvl9pPr>
    </p:titleStyle>
    <p:bodyStyle>
      <a:lvl1pPr marL="342900" indent="-342900" algn="l" rtl="0" eaLnBrk="0" fontAlgn="base" hangingPunct="0">
        <a:spcBef>
          <a:spcPct val="20000"/>
        </a:spcBef>
        <a:spcAft>
          <a:spcPct val="0"/>
        </a:spcAft>
        <a:buBlip>
          <a:blip r:embed="rId14"/>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5"/>
        </a:buBlip>
        <a:defRPr sz="2800" b="1">
          <a:solidFill>
            <a:srgbClr val="FF3300"/>
          </a:solidFill>
          <a:latin typeface="宋体" pitchFamily="2" charset="-122"/>
          <a:ea typeface="宋体" pitchFamily="2" charset="-122"/>
        </a:defRPr>
      </a:lvl2pPr>
      <a:lvl3pPr marL="1143000" indent="-228600" algn="l" rtl="0" eaLnBrk="0" fontAlgn="base" hangingPunct="0">
        <a:spcBef>
          <a:spcPct val="20000"/>
        </a:spcBef>
        <a:spcAft>
          <a:spcPct val="0"/>
        </a:spcAft>
        <a:buChar char="•"/>
        <a:defRPr sz="2400">
          <a:solidFill>
            <a:schemeClr val="tx1"/>
          </a:solidFill>
          <a:latin typeface="宋体" pitchFamily="2" charset="-122"/>
          <a:ea typeface="宋体" pitchFamily="2" charset="-122"/>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宋体" pitchFamily="2" charset="-122"/>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宋体" pitchFamily="2" charset="-122"/>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宋体" pitchFamily="2" charset="-122"/>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宋体" pitchFamily="2" charset="-122"/>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宋体" pitchFamily="2" charset="-122"/>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074" name="Text Box 11">
            <a:extLst>
              <a:ext uri="{FF2B5EF4-FFF2-40B4-BE49-F238E27FC236}">
                <a16:creationId xmlns:a16="http://schemas.microsoft.com/office/drawing/2014/main" id="{4C31E115-4B69-2B41-635B-0382A43365ED}"/>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3075" name="Line 12">
            <a:extLst>
              <a:ext uri="{FF2B5EF4-FFF2-40B4-BE49-F238E27FC236}">
                <a16:creationId xmlns:a16="http://schemas.microsoft.com/office/drawing/2014/main" id="{AD58FB45-2A1A-CC06-217B-B318B2F44F97}"/>
              </a:ext>
            </a:extLst>
          </p:cNvPr>
          <p:cNvSpPr>
            <a:spLocks noChangeShapeType="1"/>
          </p:cNvSpPr>
          <p:nvPr/>
        </p:nvSpPr>
        <p:spPr bwMode="auto">
          <a:xfrm>
            <a:off x="0" y="4786313"/>
            <a:ext cx="9144000" cy="0"/>
          </a:xfrm>
          <a:prstGeom prst="line">
            <a:avLst/>
          </a:prstGeom>
          <a:noFill/>
          <a:ln w="15875">
            <a:solidFill>
              <a:srgbClr val="0000FF"/>
            </a:solidFill>
            <a:round/>
            <a:headEnd/>
            <a:tailEnd/>
          </a:ln>
        </p:spPr>
        <p:txBody>
          <a:bodyPr/>
          <a:lstStyle/>
          <a:p>
            <a:pPr>
              <a:defRPr/>
            </a:pPr>
            <a:endParaRPr lang="zh-CN" altLang="en-US"/>
          </a:p>
        </p:txBody>
      </p:sp>
      <p:sp>
        <p:nvSpPr>
          <p:cNvPr id="11268" name="Rectangle 2">
            <a:extLst>
              <a:ext uri="{FF2B5EF4-FFF2-40B4-BE49-F238E27FC236}">
                <a16:creationId xmlns:a16="http://schemas.microsoft.com/office/drawing/2014/main" id="{0FB68265-B54C-E32B-5A5B-8D8C4574AA44}"/>
              </a:ext>
            </a:extLst>
          </p:cNvPr>
          <p:cNvSpPr>
            <a:spLocks noGrp="1" noChangeArrowheads="1"/>
          </p:cNvSpPr>
          <p:nvPr>
            <p:ph type="title"/>
          </p:nvPr>
        </p:nvSpPr>
        <p:spPr bwMode="auto">
          <a:xfrm>
            <a:off x="457200" y="22860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9" name="Rectangle 3">
            <a:extLst>
              <a:ext uri="{FF2B5EF4-FFF2-40B4-BE49-F238E27FC236}">
                <a16:creationId xmlns:a16="http://schemas.microsoft.com/office/drawing/2014/main" id="{D777C403-7550-322D-92BB-2E2B7D35B669}"/>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Text Box 4">
            <a:extLst>
              <a:ext uri="{FF2B5EF4-FFF2-40B4-BE49-F238E27FC236}">
                <a16:creationId xmlns:a16="http://schemas.microsoft.com/office/drawing/2014/main" id="{1B49ABB5-71EC-2556-CD36-760658CF41DF}"/>
              </a:ext>
            </a:extLst>
          </p:cNvPr>
          <p:cNvSpPr txBox="1">
            <a:spLocks noChangeArrowheads="1"/>
          </p:cNvSpPr>
          <p:nvPr/>
        </p:nvSpPr>
        <p:spPr bwMode="auto">
          <a:xfrm>
            <a:off x="0" y="4786313"/>
            <a:ext cx="28194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3079" name="Text Box 5">
            <a:extLst>
              <a:ext uri="{FF2B5EF4-FFF2-40B4-BE49-F238E27FC236}">
                <a16:creationId xmlns:a16="http://schemas.microsoft.com/office/drawing/2014/main" id="{4735BA87-A557-2260-65AF-948E4DBBABFA}"/>
              </a:ext>
            </a:extLst>
          </p:cNvPr>
          <p:cNvSpPr txBox="1">
            <a:spLocks noChangeArrowheads="1"/>
          </p:cNvSpPr>
          <p:nvPr/>
        </p:nvSpPr>
        <p:spPr bwMode="auto">
          <a:xfrm>
            <a:off x="4876800" y="4786313"/>
            <a:ext cx="42672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dirty="0">
                <a:solidFill>
                  <a:srgbClr val="0000FF"/>
                </a:solidFill>
                <a:latin typeface="华文细黑" pitchFamily="2" charset="-122"/>
                <a:ea typeface="华文细黑" pitchFamily="2" charset="-122"/>
              </a:rPr>
              <a:t>第</a:t>
            </a:r>
            <a:r>
              <a:rPr lang="en-US" altLang="zh-CN" dirty="0">
                <a:solidFill>
                  <a:srgbClr val="0000FF"/>
                </a:solidFill>
                <a:latin typeface="华文细黑" pitchFamily="2" charset="-122"/>
                <a:ea typeface="华文细黑" pitchFamily="2" charset="-122"/>
              </a:rPr>
              <a:t>7-2</a:t>
            </a:r>
            <a:r>
              <a:rPr lang="zh-CN" altLang="en-US" dirty="0">
                <a:solidFill>
                  <a:srgbClr val="0000FF"/>
                </a:solidFill>
                <a:latin typeface="华文细黑" pitchFamily="2" charset="-122"/>
                <a:ea typeface="华文细黑" pitchFamily="2" charset="-122"/>
              </a:rPr>
              <a:t>节  促使流速改变的条件</a:t>
            </a:r>
          </a:p>
        </p:txBody>
      </p:sp>
      <p:pic>
        <p:nvPicPr>
          <p:cNvPr id="11272" name="Picture 14" descr="18">
            <a:extLst>
              <a:ext uri="{FF2B5EF4-FFF2-40B4-BE49-F238E27FC236}">
                <a16:creationId xmlns:a16="http://schemas.microsoft.com/office/drawing/2014/main" id="{0F6B2137-961D-C6E5-FCED-8F0611FDE7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Text Box 16">
            <a:extLst>
              <a:ext uri="{FF2B5EF4-FFF2-40B4-BE49-F238E27FC236}">
                <a16:creationId xmlns:a16="http://schemas.microsoft.com/office/drawing/2014/main" id="{2185B2BC-E74E-505B-0F29-315B8A2F8B16}"/>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spTree>
  </p:cSld>
  <p:clrMap bg1="lt1" tx1="dk1" bg2="lt2" tx2="dk2" accent1="accent1" accent2="accent2" accent3="accent3" accent4="accent4" accent5="accent5" accent6="accent6" hlink="hlink" folHlink="folHlink"/>
  <p:sldLayoutIdLst>
    <p:sldLayoutId id="2147485211" r:id="rId1"/>
    <p:sldLayoutId id="2147485147" r:id="rId2"/>
    <p:sldLayoutId id="2147485148" r:id="rId3"/>
    <p:sldLayoutId id="2147485149" r:id="rId4"/>
    <p:sldLayoutId id="2147485150" r:id="rId5"/>
    <p:sldLayoutId id="2147485151" r:id="rId6"/>
    <p:sldLayoutId id="2147485152" r:id="rId7"/>
    <p:sldLayoutId id="2147485153" r:id="rId8"/>
    <p:sldLayoutId id="2147485154" r:id="rId9"/>
    <p:sldLayoutId id="2147485155" r:id="rId10"/>
    <p:sldLayoutId id="2147485156" r:id="rId11"/>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宋体" pitchFamily="2" charset="-122"/>
        </a:defRPr>
      </a:lvl2pPr>
      <a:lvl3pPr algn="l" rtl="0" eaLnBrk="0" fontAlgn="base" hangingPunct="0">
        <a:spcBef>
          <a:spcPct val="0"/>
        </a:spcBef>
        <a:spcAft>
          <a:spcPct val="0"/>
        </a:spcAft>
        <a:defRPr sz="3600" b="1">
          <a:solidFill>
            <a:schemeClr val="hlink"/>
          </a:solidFill>
          <a:latin typeface="黑体" pitchFamily="49" charset="-122"/>
          <a:ea typeface="宋体" pitchFamily="2" charset="-122"/>
        </a:defRPr>
      </a:lvl3pPr>
      <a:lvl4pPr algn="l" rtl="0" eaLnBrk="0" fontAlgn="base" hangingPunct="0">
        <a:spcBef>
          <a:spcPct val="0"/>
        </a:spcBef>
        <a:spcAft>
          <a:spcPct val="0"/>
        </a:spcAft>
        <a:defRPr sz="3600" b="1">
          <a:solidFill>
            <a:schemeClr val="hlink"/>
          </a:solidFill>
          <a:latin typeface="黑体" pitchFamily="49" charset="-122"/>
          <a:ea typeface="宋体" pitchFamily="2" charset="-122"/>
        </a:defRPr>
      </a:lvl4pPr>
      <a:lvl5pPr algn="l" rtl="0" eaLnBrk="0" fontAlgn="base" hangingPunct="0">
        <a:spcBef>
          <a:spcPct val="0"/>
        </a:spcBef>
        <a:spcAft>
          <a:spcPct val="0"/>
        </a:spcAft>
        <a:defRPr sz="3600" b="1">
          <a:solidFill>
            <a:schemeClr val="hlink"/>
          </a:solidFill>
          <a:latin typeface="黑体" pitchFamily="49" charset="-122"/>
          <a:ea typeface="宋体" pitchFamily="2" charset="-122"/>
        </a:defRPr>
      </a:lvl5pPr>
      <a:lvl6pPr marL="457200" algn="l" rtl="0" fontAlgn="base">
        <a:spcBef>
          <a:spcPct val="0"/>
        </a:spcBef>
        <a:spcAft>
          <a:spcPct val="0"/>
        </a:spcAft>
        <a:defRPr sz="3600" b="1">
          <a:solidFill>
            <a:schemeClr val="hlink"/>
          </a:solidFill>
          <a:latin typeface="黑体" pitchFamily="49" charset="-122"/>
          <a:ea typeface="宋体" pitchFamily="2" charset="-122"/>
        </a:defRPr>
      </a:lvl6pPr>
      <a:lvl7pPr marL="914400" algn="l" rtl="0" fontAlgn="base">
        <a:spcBef>
          <a:spcPct val="0"/>
        </a:spcBef>
        <a:spcAft>
          <a:spcPct val="0"/>
        </a:spcAft>
        <a:defRPr sz="3600" b="1">
          <a:solidFill>
            <a:schemeClr val="hlink"/>
          </a:solidFill>
          <a:latin typeface="黑体" pitchFamily="49" charset="-122"/>
          <a:ea typeface="宋体" pitchFamily="2" charset="-122"/>
        </a:defRPr>
      </a:lvl7pPr>
      <a:lvl8pPr marL="1371600" algn="l" rtl="0" fontAlgn="base">
        <a:spcBef>
          <a:spcPct val="0"/>
        </a:spcBef>
        <a:spcAft>
          <a:spcPct val="0"/>
        </a:spcAft>
        <a:defRPr sz="3600" b="1">
          <a:solidFill>
            <a:schemeClr val="hlink"/>
          </a:solidFill>
          <a:latin typeface="黑体" pitchFamily="49" charset="-122"/>
          <a:ea typeface="宋体" pitchFamily="2" charset="-122"/>
        </a:defRPr>
      </a:lvl8pPr>
      <a:lvl9pPr marL="1828800" algn="l" rtl="0" fontAlgn="base">
        <a:spcBef>
          <a:spcPct val="0"/>
        </a:spcBef>
        <a:spcAft>
          <a:spcPct val="0"/>
        </a:spcAft>
        <a:defRPr sz="3600" b="1">
          <a:solidFill>
            <a:schemeClr val="hlink"/>
          </a:solidFill>
          <a:latin typeface="黑体" pitchFamily="49" charset="-122"/>
          <a:ea typeface="宋体" pitchFamily="2" charset="-122"/>
        </a:defRPr>
      </a:lvl9pPr>
    </p:titleStyle>
    <p:bodyStyle>
      <a:lvl1pPr marL="342900" indent="-342900" algn="l" rtl="0" eaLnBrk="0" fontAlgn="base" hangingPunct="0">
        <a:spcBef>
          <a:spcPct val="20000"/>
        </a:spcBef>
        <a:spcAft>
          <a:spcPct val="0"/>
        </a:spcAft>
        <a:buBlip>
          <a:blip r:embed="rId14"/>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5"/>
        </a:buBlip>
        <a:defRPr sz="2800" b="1">
          <a:solidFill>
            <a:srgbClr val="FF3300"/>
          </a:solidFill>
          <a:latin typeface="+mn-ea"/>
          <a:ea typeface="+mn-ea"/>
        </a:defRPr>
      </a:lvl2pPr>
      <a:lvl3pPr marL="1143000" indent="-228600" algn="l" rtl="0" eaLnBrk="0" fontAlgn="base" hangingPunct="0">
        <a:spcBef>
          <a:spcPct val="20000"/>
        </a:spcBef>
        <a:spcAft>
          <a:spcPct val="0"/>
        </a:spcAft>
        <a:buChar char="•"/>
        <a:defRPr sz="2400">
          <a:solidFill>
            <a:schemeClr val="tx1"/>
          </a:solidFill>
          <a:latin typeface="+mn-ea"/>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098" name="Text Box 11">
            <a:extLst>
              <a:ext uri="{FF2B5EF4-FFF2-40B4-BE49-F238E27FC236}">
                <a16:creationId xmlns:a16="http://schemas.microsoft.com/office/drawing/2014/main" id="{8E87CEA1-3FBC-1458-52E3-166EBA4E2DC8}"/>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4099" name="Line 12">
            <a:extLst>
              <a:ext uri="{FF2B5EF4-FFF2-40B4-BE49-F238E27FC236}">
                <a16:creationId xmlns:a16="http://schemas.microsoft.com/office/drawing/2014/main" id="{9BB039F9-7263-814F-6005-E1401E379BFF}"/>
              </a:ext>
            </a:extLst>
          </p:cNvPr>
          <p:cNvSpPr>
            <a:spLocks noChangeShapeType="1"/>
          </p:cNvSpPr>
          <p:nvPr/>
        </p:nvSpPr>
        <p:spPr bwMode="auto">
          <a:xfrm>
            <a:off x="0" y="4786313"/>
            <a:ext cx="9144000" cy="0"/>
          </a:xfrm>
          <a:prstGeom prst="line">
            <a:avLst/>
          </a:prstGeom>
          <a:noFill/>
          <a:ln w="15875">
            <a:solidFill>
              <a:srgbClr val="0000FF"/>
            </a:solidFill>
            <a:round/>
            <a:headEnd/>
            <a:tailEnd/>
          </a:ln>
        </p:spPr>
        <p:txBody>
          <a:bodyPr/>
          <a:lstStyle/>
          <a:p>
            <a:pPr>
              <a:defRPr/>
            </a:pPr>
            <a:endParaRPr lang="zh-CN" altLang="en-US"/>
          </a:p>
        </p:txBody>
      </p:sp>
      <p:sp>
        <p:nvSpPr>
          <p:cNvPr id="12292" name="Rectangle 2">
            <a:extLst>
              <a:ext uri="{FF2B5EF4-FFF2-40B4-BE49-F238E27FC236}">
                <a16:creationId xmlns:a16="http://schemas.microsoft.com/office/drawing/2014/main" id="{2E333B81-0291-033F-8256-13390B7E4BB3}"/>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2293" name="Rectangle 3">
            <a:extLst>
              <a:ext uri="{FF2B5EF4-FFF2-40B4-BE49-F238E27FC236}">
                <a16:creationId xmlns:a16="http://schemas.microsoft.com/office/drawing/2014/main" id="{6D930264-EE2D-E308-7D27-C6CDF526AEF2}"/>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Text Box 4">
            <a:extLst>
              <a:ext uri="{FF2B5EF4-FFF2-40B4-BE49-F238E27FC236}">
                <a16:creationId xmlns:a16="http://schemas.microsoft.com/office/drawing/2014/main" id="{0826256E-1EA6-AE8D-3815-D81286B2F2B7}"/>
              </a:ext>
            </a:extLst>
          </p:cNvPr>
          <p:cNvSpPr txBox="1">
            <a:spLocks noChangeArrowheads="1"/>
          </p:cNvSpPr>
          <p:nvPr/>
        </p:nvSpPr>
        <p:spPr bwMode="auto">
          <a:xfrm>
            <a:off x="0" y="4786313"/>
            <a:ext cx="28194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4103" name="Text Box 5">
            <a:extLst>
              <a:ext uri="{FF2B5EF4-FFF2-40B4-BE49-F238E27FC236}">
                <a16:creationId xmlns:a16="http://schemas.microsoft.com/office/drawing/2014/main" id="{04D5BA5A-78A0-1B28-5A29-534BD6EB8A31}"/>
              </a:ext>
            </a:extLst>
          </p:cNvPr>
          <p:cNvSpPr txBox="1">
            <a:spLocks noChangeArrowheads="1"/>
          </p:cNvSpPr>
          <p:nvPr/>
        </p:nvSpPr>
        <p:spPr bwMode="auto">
          <a:xfrm>
            <a:off x="4876800" y="4786313"/>
            <a:ext cx="42672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dirty="0">
                <a:solidFill>
                  <a:srgbClr val="0000FF"/>
                </a:solidFill>
                <a:latin typeface="华文细黑" pitchFamily="2" charset="-122"/>
                <a:ea typeface="华文细黑" pitchFamily="2" charset="-122"/>
              </a:rPr>
              <a:t>第</a:t>
            </a:r>
            <a:r>
              <a:rPr lang="en-US" altLang="zh-CN" dirty="0">
                <a:solidFill>
                  <a:srgbClr val="0000FF"/>
                </a:solidFill>
                <a:latin typeface="华文细黑" pitchFamily="2" charset="-122"/>
                <a:ea typeface="华文细黑" pitchFamily="2" charset="-122"/>
              </a:rPr>
              <a:t>7-3</a:t>
            </a:r>
            <a:r>
              <a:rPr lang="zh-CN" altLang="en-US" dirty="0">
                <a:solidFill>
                  <a:srgbClr val="0000FF"/>
                </a:solidFill>
                <a:latin typeface="华文细黑" pitchFamily="2" charset="-122"/>
                <a:ea typeface="华文细黑" pitchFamily="2" charset="-122"/>
              </a:rPr>
              <a:t>节  喷管的计算</a:t>
            </a:r>
          </a:p>
        </p:txBody>
      </p:sp>
      <p:pic>
        <p:nvPicPr>
          <p:cNvPr id="12296" name="Picture 14" descr="18">
            <a:extLst>
              <a:ext uri="{FF2B5EF4-FFF2-40B4-BE49-F238E27FC236}">
                <a16:creationId xmlns:a16="http://schemas.microsoft.com/office/drawing/2014/main" id="{E5504D55-DE9B-518D-6F6F-65E13D185CB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5" name="Text Box 16">
            <a:extLst>
              <a:ext uri="{FF2B5EF4-FFF2-40B4-BE49-F238E27FC236}">
                <a16:creationId xmlns:a16="http://schemas.microsoft.com/office/drawing/2014/main" id="{5D9F23AC-67A9-4334-1056-1911C27D7FAC}"/>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spTree>
  </p:cSld>
  <p:clrMap bg1="lt1" tx1="dk1" bg2="lt2" tx2="dk2" accent1="accent1" accent2="accent2" accent3="accent3" accent4="accent4" accent5="accent5" accent6="accent6" hlink="hlink" folHlink="folHlink"/>
  <p:sldLayoutIdLst>
    <p:sldLayoutId id="2147485212" r:id="rId1"/>
    <p:sldLayoutId id="2147485157" r:id="rId2"/>
    <p:sldLayoutId id="2147485158" r:id="rId3"/>
    <p:sldLayoutId id="2147485159" r:id="rId4"/>
    <p:sldLayoutId id="2147485160" r:id="rId5"/>
    <p:sldLayoutId id="2147485161" r:id="rId6"/>
    <p:sldLayoutId id="2147485162" r:id="rId7"/>
    <p:sldLayoutId id="2147485163" r:id="rId8"/>
    <p:sldLayoutId id="2147485164" r:id="rId9"/>
    <p:sldLayoutId id="2147485165" r:id="rId10"/>
    <p:sldLayoutId id="2147485166" r:id="rId11"/>
    <p:sldLayoutId id="2147485167" r:id="rId12"/>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宋体" pitchFamily="2" charset="-122"/>
        </a:defRPr>
      </a:lvl2pPr>
      <a:lvl3pPr algn="l" rtl="0" eaLnBrk="0" fontAlgn="base" hangingPunct="0">
        <a:spcBef>
          <a:spcPct val="0"/>
        </a:spcBef>
        <a:spcAft>
          <a:spcPct val="0"/>
        </a:spcAft>
        <a:defRPr sz="3600" b="1">
          <a:solidFill>
            <a:schemeClr val="hlink"/>
          </a:solidFill>
          <a:latin typeface="黑体" pitchFamily="49" charset="-122"/>
          <a:ea typeface="宋体" pitchFamily="2" charset="-122"/>
        </a:defRPr>
      </a:lvl3pPr>
      <a:lvl4pPr algn="l" rtl="0" eaLnBrk="0" fontAlgn="base" hangingPunct="0">
        <a:spcBef>
          <a:spcPct val="0"/>
        </a:spcBef>
        <a:spcAft>
          <a:spcPct val="0"/>
        </a:spcAft>
        <a:defRPr sz="3600" b="1">
          <a:solidFill>
            <a:schemeClr val="hlink"/>
          </a:solidFill>
          <a:latin typeface="黑体" pitchFamily="49" charset="-122"/>
          <a:ea typeface="宋体" pitchFamily="2" charset="-122"/>
        </a:defRPr>
      </a:lvl4pPr>
      <a:lvl5pPr algn="l" rtl="0" eaLnBrk="0" fontAlgn="base" hangingPunct="0">
        <a:spcBef>
          <a:spcPct val="0"/>
        </a:spcBef>
        <a:spcAft>
          <a:spcPct val="0"/>
        </a:spcAft>
        <a:defRPr sz="3600" b="1">
          <a:solidFill>
            <a:schemeClr val="hlink"/>
          </a:solidFill>
          <a:latin typeface="黑体" pitchFamily="49" charset="-122"/>
          <a:ea typeface="宋体" pitchFamily="2" charset="-122"/>
        </a:defRPr>
      </a:lvl5pPr>
      <a:lvl6pPr marL="457200" algn="l" rtl="0" fontAlgn="base">
        <a:spcBef>
          <a:spcPct val="0"/>
        </a:spcBef>
        <a:spcAft>
          <a:spcPct val="0"/>
        </a:spcAft>
        <a:defRPr sz="3600" b="1">
          <a:solidFill>
            <a:schemeClr val="hlink"/>
          </a:solidFill>
          <a:latin typeface="黑体" pitchFamily="49" charset="-122"/>
          <a:ea typeface="宋体" pitchFamily="2" charset="-122"/>
        </a:defRPr>
      </a:lvl6pPr>
      <a:lvl7pPr marL="914400" algn="l" rtl="0" fontAlgn="base">
        <a:spcBef>
          <a:spcPct val="0"/>
        </a:spcBef>
        <a:spcAft>
          <a:spcPct val="0"/>
        </a:spcAft>
        <a:defRPr sz="3600" b="1">
          <a:solidFill>
            <a:schemeClr val="hlink"/>
          </a:solidFill>
          <a:latin typeface="黑体" pitchFamily="49" charset="-122"/>
          <a:ea typeface="宋体" pitchFamily="2" charset="-122"/>
        </a:defRPr>
      </a:lvl7pPr>
      <a:lvl8pPr marL="1371600" algn="l" rtl="0" fontAlgn="base">
        <a:spcBef>
          <a:spcPct val="0"/>
        </a:spcBef>
        <a:spcAft>
          <a:spcPct val="0"/>
        </a:spcAft>
        <a:defRPr sz="3600" b="1">
          <a:solidFill>
            <a:schemeClr val="hlink"/>
          </a:solidFill>
          <a:latin typeface="黑体" pitchFamily="49" charset="-122"/>
          <a:ea typeface="宋体" pitchFamily="2" charset="-122"/>
        </a:defRPr>
      </a:lvl8pPr>
      <a:lvl9pPr marL="1828800" algn="l" rtl="0" fontAlgn="base">
        <a:spcBef>
          <a:spcPct val="0"/>
        </a:spcBef>
        <a:spcAft>
          <a:spcPct val="0"/>
        </a:spcAft>
        <a:defRPr sz="3600" b="1">
          <a:solidFill>
            <a:schemeClr val="hlink"/>
          </a:solidFill>
          <a:latin typeface="黑体" pitchFamily="49" charset="-122"/>
          <a:ea typeface="宋体" pitchFamily="2" charset="-122"/>
        </a:defRPr>
      </a:lvl9pPr>
    </p:titleStyle>
    <p:bodyStyle>
      <a:lvl1pPr marL="342900" indent="-342900" algn="l" rtl="0" eaLnBrk="0" fontAlgn="base" hangingPunct="0">
        <a:spcBef>
          <a:spcPct val="20000"/>
        </a:spcBef>
        <a:spcAft>
          <a:spcPct val="0"/>
        </a:spcAft>
        <a:buBlip>
          <a:blip r:embed="rId15"/>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6"/>
        </a:buBlip>
        <a:defRPr sz="2800" b="1">
          <a:solidFill>
            <a:srgbClr val="FF3300"/>
          </a:solidFill>
          <a:latin typeface="+mn-ea"/>
          <a:ea typeface="+mn-ea"/>
        </a:defRPr>
      </a:lvl2pPr>
      <a:lvl3pPr marL="1143000" indent="-228600" algn="l" rtl="0" eaLnBrk="0" fontAlgn="base" hangingPunct="0">
        <a:spcBef>
          <a:spcPct val="20000"/>
        </a:spcBef>
        <a:spcAft>
          <a:spcPct val="0"/>
        </a:spcAft>
        <a:buChar char="•"/>
        <a:defRPr sz="2400">
          <a:solidFill>
            <a:schemeClr val="tx1"/>
          </a:solidFill>
          <a:latin typeface="+mn-ea"/>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122" name="Text Box 11">
            <a:extLst>
              <a:ext uri="{FF2B5EF4-FFF2-40B4-BE49-F238E27FC236}">
                <a16:creationId xmlns:a16="http://schemas.microsoft.com/office/drawing/2014/main" id="{AE2772ED-4449-EE36-CBC2-DBC3A6D4ED12}"/>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5123" name="Line 12">
            <a:extLst>
              <a:ext uri="{FF2B5EF4-FFF2-40B4-BE49-F238E27FC236}">
                <a16:creationId xmlns:a16="http://schemas.microsoft.com/office/drawing/2014/main" id="{13D37A39-AB7F-FBC9-989D-533FEC63309C}"/>
              </a:ext>
            </a:extLst>
          </p:cNvPr>
          <p:cNvSpPr>
            <a:spLocks noChangeShapeType="1"/>
          </p:cNvSpPr>
          <p:nvPr/>
        </p:nvSpPr>
        <p:spPr bwMode="auto">
          <a:xfrm>
            <a:off x="0" y="4786313"/>
            <a:ext cx="9144000" cy="0"/>
          </a:xfrm>
          <a:prstGeom prst="line">
            <a:avLst/>
          </a:prstGeom>
          <a:noFill/>
          <a:ln w="15875">
            <a:solidFill>
              <a:srgbClr val="0000FF"/>
            </a:solidFill>
            <a:round/>
            <a:headEnd/>
            <a:tailEnd/>
          </a:ln>
        </p:spPr>
        <p:txBody>
          <a:bodyPr/>
          <a:lstStyle/>
          <a:p>
            <a:pPr>
              <a:defRPr/>
            </a:pPr>
            <a:endParaRPr lang="zh-CN" altLang="en-US"/>
          </a:p>
        </p:txBody>
      </p:sp>
      <p:sp>
        <p:nvSpPr>
          <p:cNvPr id="13316" name="Rectangle 2">
            <a:extLst>
              <a:ext uri="{FF2B5EF4-FFF2-40B4-BE49-F238E27FC236}">
                <a16:creationId xmlns:a16="http://schemas.microsoft.com/office/drawing/2014/main" id="{32866AE2-CF60-D604-0866-5CBEE58FBB4B}"/>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3317" name="Rectangle 3">
            <a:extLst>
              <a:ext uri="{FF2B5EF4-FFF2-40B4-BE49-F238E27FC236}">
                <a16:creationId xmlns:a16="http://schemas.microsoft.com/office/drawing/2014/main" id="{5D515166-D151-A3D7-194A-01196407922F}"/>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6" name="Text Box 4">
            <a:extLst>
              <a:ext uri="{FF2B5EF4-FFF2-40B4-BE49-F238E27FC236}">
                <a16:creationId xmlns:a16="http://schemas.microsoft.com/office/drawing/2014/main" id="{C7FCC8E3-43EF-55DC-FD0F-4F4BE5C2AF7C}"/>
              </a:ext>
            </a:extLst>
          </p:cNvPr>
          <p:cNvSpPr txBox="1">
            <a:spLocks noChangeArrowheads="1"/>
          </p:cNvSpPr>
          <p:nvPr/>
        </p:nvSpPr>
        <p:spPr bwMode="auto">
          <a:xfrm>
            <a:off x="0" y="4786313"/>
            <a:ext cx="28194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5127" name="Text Box 5">
            <a:extLst>
              <a:ext uri="{FF2B5EF4-FFF2-40B4-BE49-F238E27FC236}">
                <a16:creationId xmlns:a16="http://schemas.microsoft.com/office/drawing/2014/main" id="{B39E8904-7AA0-CB5C-6DF6-840ABF87701D}"/>
              </a:ext>
            </a:extLst>
          </p:cNvPr>
          <p:cNvSpPr txBox="1">
            <a:spLocks noChangeArrowheads="1"/>
          </p:cNvSpPr>
          <p:nvPr/>
        </p:nvSpPr>
        <p:spPr bwMode="auto">
          <a:xfrm>
            <a:off x="4724400" y="4786313"/>
            <a:ext cx="44196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dirty="0">
                <a:solidFill>
                  <a:srgbClr val="0000FF"/>
                </a:solidFill>
                <a:latin typeface="华文细黑" pitchFamily="2" charset="-122"/>
                <a:ea typeface="华文细黑" pitchFamily="2" charset="-122"/>
              </a:rPr>
              <a:t>第</a:t>
            </a:r>
            <a:r>
              <a:rPr lang="en-US" altLang="zh-CN" dirty="0">
                <a:solidFill>
                  <a:srgbClr val="0000FF"/>
                </a:solidFill>
                <a:latin typeface="华文细黑" pitchFamily="2" charset="-122"/>
                <a:ea typeface="华文细黑" pitchFamily="2" charset="-122"/>
              </a:rPr>
              <a:t>7-4</a:t>
            </a:r>
            <a:r>
              <a:rPr lang="zh-CN" altLang="en-US" dirty="0">
                <a:solidFill>
                  <a:srgbClr val="0000FF"/>
                </a:solidFill>
                <a:latin typeface="华文细黑" pitchFamily="2" charset="-122"/>
                <a:ea typeface="华文细黑" pitchFamily="2" charset="-122"/>
              </a:rPr>
              <a:t>节  背压变化时喷管内流动过程简析</a:t>
            </a:r>
          </a:p>
        </p:txBody>
      </p:sp>
      <p:sp>
        <p:nvSpPr>
          <p:cNvPr id="5128" name="Text Box 16">
            <a:extLst>
              <a:ext uri="{FF2B5EF4-FFF2-40B4-BE49-F238E27FC236}">
                <a16:creationId xmlns:a16="http://schemas.microsoft.com/office/drawing/2014/main" id="{AEC0DE02-7169-42E8-7DEB-0DC74A3311DC}"/>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pic>
        <p:nvPicPr>
          <p:cNvPr id="13321" name="Picture 14" descr="18">
            <a:extLst>
              <a:ext uri="{FF2B5EF4-FFF2-40B4-BE49-F238E27FC236}">
                <a16:creationId xmlns:a16="http://schemas.microsoft.com/office/drawing/2014/main" id="{1F0E6A65-F1E9-243C-0B20-5118812E7AA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213" r:id="rId1"/>
    <p:sldLayoutId id="2147485168" r:id="rId2"/>
    <p:sldLayoutId id="2147485169" r:id="rId3"/>
    <p:sldLayoutId id="2147485170" r:id="rId4"/>
    <p:sldLayoutId id="2147485171" r:id="rId5"/>
    <p:sldLayoutId id="2147485172" r:id="rId6"/>
    <p:sldLayoutId id="2147485173" r:id="rId7"/>
    <p:sldLayoutId id="2147485174" r:id="rId8"/>
    <p:sldLayoutId id="2147485175" r:id="rId9"/>
    <p:sldLayoutId id="2147485176" r:id="rId10"/>
    <p:sldLayoutId id="2147485177" r:id="rId11"/>
    <p:sldLayoutId id="2147485178" r:id="rId12"/>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宋体" pitchFamily="2" charset="-122"/>
        </a:defRPr>
      </a:lvl2pPr>
      <a:lvl3pPr algn="l" rtl="0" eaLnBrk="0" fontAlgn="base" hangingPunct="0">
        <a:spcBef>
          <a:spcPct val="0"/>
        </a:spcBef>
        <a:spcAft>
          <a:spcPct val="0"/>
        </a:spcAft>
        <a:defRPr sz="3600" b="1">
          <a:solidFill>
            <a:schemeClr val="hlink"/>
          </a:solidFill>
          <a:latin typeface="黑体" pitchFamily="49" charset="-122"/>
          <a:ea typeface="宋体" pitchFamily="2" charset="-122"/>
        </a:defRPr>
      </a:lvl3pPr>
      <a:lvl4pPr algn="l" rtl="0" eaLnBrk="0" fontAlgn="base" hangingPunct="0">
        <a:spcBef>
          <a:spcPct val="0"/>
        </a:spcBef>
        <a:spcAft>
          <a:spcPct val="0"/>
        </a:spcAft>
        <a:defRPr sz="3600" b="1">
          <a:solidFill>
            <a:schemeClr val="hlink"/>
          </a:solidFill>
          <a:latin typeface="黑体" pitchFamily="49" charset="-122"/>
          <a:ea typeface="宋体" pitchFamily="2" charset="-122"/>
        </a:defRPr>
      </a:lvl4pPr>
      <a:lvl5pPr algn="l" rtl="0" eaLnBrk="0" fontAlgn="base" hangingPunct="0">
        <a:spcBef>
          <a:spcPct val="0"/>
        </a:spcBef>
        <a:spcAft>
          <a:spcPct val="0"/>
        </a:spcAft>
        <a:defRPr sz="3600" b="1">
          <a:solidFill>
            <a:schemeClr val="hlink"/>
          </a:solidFill>
          <a:latin typeface="黑体" pitchFamily="49" charset="-122"/>
          <a:ea typeface="宋体" pitchFamily="2" charset="-122"/>
        </a:defRPr>
      </a:lvl5pPr>
      <a:lvl6pPr marL="457200" algn="l" rtl="0" fontAlgn="base">
        <a:spcBef>
          <a:spcPct val="0"/>
        </a:spcBef>
        <a:spcAft>
          <a:spcPct val="0"/>
        </a:spcAft>
        <a:defRPr sz="3600" b="1">
          <a:solidFill>
            <a:schemeClr val="hlink"/>
          </a:solidFill>
          <a:latin typeface="黑体" pitchFamily="49" charset="-122"/>
          <a:ea typeface="宋体" pitchFamily="2" charset="-122"/>
        </a:defRPr>
      </a:lvl6pPr>
      <a:lvl7pPr marL="914400" algn="l" rtl="0" fontAlgn="base">
        <a:spcBef>
          <a:spcPct val="0"/>
        </a:spcBef>
        <a:spcAft>
          <a:spcPct val="0"/>
        </a:spcAft>
        <a:defRPr sz="3600" b="1">
          <a:solidFill>
            <a:schemeClr val="hlink"/>
          </a:solidFill>
          <a:latin typeface="黑体" pitchFamily="49" charset="-122"/>
          <a:ea typeface="宋体" pitchFamily="2" charset="-122"/>
        </a:defRPr>
      </a:lvl7pPr>
      <a:lvl8pPr marL="1371600" algn="l" rtl="0" fontAlgn="base">
        <a:spcBef>
          <a:spcPct val="0"/>
        </a:spcBef>
        <a:spcAft>
          <a:spcPct val="0"/>
        </a:spcAft>
        <a:defRPr sz="3600" b="1">
          <a:solidFill>
            <a:schemeClr val="hlink"/>
          </a:solidFill>
          <a:latin typeface="黑体" pitchFamily="49" charset="-122"/>
          <a:ea typeface="宋体" pitchFamily="2" charset="-122"/>
        </a:defRPr>
      </a:lvl8pPr>
      <a:lvl9pPr marL="1828800" algn="l" rtl="0" fontAlgn="base">
        <a:spcBef>
          <a:spcPct val="0"/>
        </a:spcBef>
        <a:spcAft>
          <a:spcPct val="0"/>
        </a:spcAft>
        <a:defRPr sz="3600" b="1">
          <a:solidFill>
            <a:schemeClr val="hlink"/>
          </a:solidFill>
          <a:latin typeface="黑体" pitchFamily="49" charset="-122"/>
          <a:ea typeface="宋体" pitchFamily="2" charset="-122"/>
        </a:defRPr>
      </a:lvl9pPr>
    </p:titleStyle>
    <p:bodyStyle>
      <a:lvl1pPr marL="342900" indent="-342900" algn="l" rtl="0" eaLnBrk="0" fontAlgn="base" hangingPunct="0">
        <a:spcBef>
          <a:spcPct val="20000"/>
        </a:spcBef>
        <a:spcAft>
          <a:spcPct val="0"/>
        </a:spcAft>
        <a:buBlip>
          <a:blip r:embed="rId15"/>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6"/>
        </a:buBlip>
        <a:defRPr sz="2800" b="1">
          <a:solidFill>
            <a:srgbClr val="FF3300"/>
          </a:solidFill>
          <a:latin typeface="+mn-ea"/>
          <a:ea typeface="+mn-ea"/>
        </a:defRPr>
      </a:lvl2pPr>
      <a:lvl3pPr marL="1143000" indent="-228600" algn="l" rtl="0" eaLnBrk="0" fontAlgn="base" hangingPunct="0">
        <a:spcBef>
          <a:spcPct val="20000"/>
        </a:spcBef>
        <a:spcAft>
          <a:spcPct val="0"/>
        </a:spcAft>
        <a:buChar char="•"/>
        <a:defRPr sz="2400">
          <a:solidFill>
            <a:schemeClr val="tx1"/>
          </a:solidFill>
          <a:latin typeface="+mn-ea"/>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146" name="Text Box 11">
            <a:extLst>
              <a:ext uri="{FF2B5EF4-FFF2-40B4-BE49-F238E27FC236}">
                <a16:creationId xmlns:a16="http://schemas.microsoft.com/office/drawing/2014/main" id="{D423B636-65C8-5D7E-3A7E-7A22B61FE5D1}"/>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6147" name="Line 12">
            <a:extLst>
              <a:ext uri="{FF2B5EF4-FFF2-40B4-BE49-F238E27FC236}">
                <a16:creationId xmlns:a16="http://schemas.microsoft.com/office/drawing/2014/main" id="{19A6B38C-D773-7ED6-0015-05F322BF603F}"/>
              </a:ext>
            </a:extLst>
          </p:cNvPr>
          <p:cNvSpPr>
            <a:spLocks noChangeShapeType="1"/>
          </p:cNvSpPr>
          <p:nvPr/>
        </p:nvSpPr>
        <p:spPr bwMode="auto">
          <a:xfrm>
            <a:off x="0" y="4786313"/>
            <a:ext cx="9144000" cy="0"/>
          </a:xfrm>
          <a:prstGeom prst="line">
            <a:avLst/>
          </a:prstGeom>
          <a:noFill/>
          <a:ln w="15875">
            <a:solidFill>
              <a:srgbClr val="0000FF"/>
            </a:solidFill>
            <a:round/>
            <a:headEnd/>
            <a:tailEnd/>
          </a:ln>
        </p:spPr>
        <p:txBody>
          <a:bodyPr/>
          <a:lstStyle/>
          <a:p>
            <a:pPr>
              <a:defRPr/>
            </a:pPr>
            <a:endParaRPr lang="zh-CN" altLang="en-US"/>
          </a:p>
        </p:txBody>
      </p:sp>
      <p:sp>
        <p:nvSpPr>
          <p:cNvPr id="14340" name="Rectangle 2">
            <a:extLst>
              <a:ext uri="{FF2B5EF4-FFF2-40B4-BE49-F238E27FC236}">
                <a16:creationId xmlns:a16="http://schemas.microsoft.com/office/drawing/2014/main" id="{6F8B4C4B-3012-BFA6-B4EF-4AFC6A210991}"/>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4341" name="Rectangle 3">
            <a:extLst>
              <a:ext uri="{FF2B5EF4-FFF2-40B4-BE49-F238E27FC236}">
                <a16:creationId xmlns:a16="http://schemas.microsoft.com/office/drawing/2014/main" id="{E5E80ED9-4436-0596-FEF9-860C7F24EAEB}"/>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0" name="Text Box 4">
            <a:extLst>
              <a:ext uri="{FF2B5EF4-FFF2-40B4-BE49-F238E27FC236}">
                <a16:creationId xmlns:a16="http://schemas.microsoft.com/office/drawing/2014/main" id="{72BEEB67-4ECD-DB28-1C3C-374FC9F1DBA8}"/>
              </a:ext>
            </a:extLst>
          </p:cNvPr>
          <p:cNvSpPr txBox="1">
            <a:spLocks noChangeArrowheads="1"/>
          </p:cNvSpPr>
          <p:nvPr/>
        </p:nvSpPr>
        <p:spPr bwMode="auto">
          <a:xfrm>
            <a:off x="0" y="4786313"/>
            <a:ext cx="28194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6151" name="Text Box 5">
            <a:extLst>
              <a:ext uri="{FF2B5EF4-FFF2-40B4-BE49-F238E27FC236}">
                <a16:creationId xmlns:a16="http://schemas.microsoft.com/office/drawing/2014/main" id="{5348D1DF-1F00-A9F6-148B-18F24D4E356E}"/>
              </a:ext>
            </a:extLst>
          </p:cNvPr>
          <p:cNvSpPr txBox="1">
            <a:spLocks noChangeArrowheads="1"/>
          </p:cNvSpPr>
          <p:nvPr/>
        </p:nvSpPr>
        <p:spPr bwMode="auto">
          <a:xfrm>
            <a:off x="4876800" y="4786313"/>
            <a:ext cx="42672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dirty="0">
                <a:solidFill>
                  <a:srgbClr val="0000FF"/>
                </a:solidFill>
                <a:latin typeface="华文细黑" pitchFamily="2" charset="-122"/>
                <a:ea typeface="华文细黑" pitchFamily="2" charset="-122"/>
              </a:rPr>
              <a:t>第</a:t>
            </a:r>
            <a:r>
              <a:rPr lang="en-US" altLang="zh-CN" dirty="0">
                <a:solidFill>
                  <a:srgbClr val="0000FF"/>
                </a:solidFill>
                <a:latin typeface="华文细黑" pitchFamily="2" charset="-122"/>
                <a:ea typeface="华文细黑" pitchFamily="2" charset="-122"/>
              </a:rPr>
              <a:t>7-5</a:t>
            </a:r>
            <a:r>
              <a:rPr lang="zh-CN" altLang="en-US" dirty="0">
                <a:solidFill>
                  <a:srgbClr val="0000FF"/>
                </a:solidFill>
                <a:latin typeface="华文细黑" pitchFamily="2" charset="-122"/>
                <a:ea typeface="华文细黑" pitchFamily="2" charset="-122"/>
              </a:rPr>
              <a:t>节  有摩阻的绝热流动</a:t>
            </a:r>
          </a:p>
        </p:txBody>
      </p:sp>
      <p:pic>
        <p:nvPicPr>
          <p:cNvPr id="14344" name="Picture 14" descr="18">
            <a:extLst>
              <a:ext uri="{FF2B5EF4-FFF2-40B4-BE49-F238E27FC236}">
                <a16:creationId xmlns:a16="http://schemas.microsoft.com/office/drawing/2014/main" id="{74281EE9-4D93-F990-0D35-797A30560B7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Text Box 16">
            <a:extLst>
              <a:ext uri="{FF2B5EF4-FFF2-40B4-BE49-F238E27FC236}">
                <a16:creationId xmlns:a16="http://schemas.microsoft.com/office/drawing/2014/main" id="{DFD51165-880A-443A-B621-1EC2CA6D3EBE}"/>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spTree>
  </p:cSld>
  <p:clrMap bg1="lt1" tx1="dk1" bg2="lt2" tx2="dk2" accent1="accent1" accent2="accent2" accent3="accent3" accent4="accent4" accent5="accent5" accent6="accent6" hlink="hlink" folHlink="folHlink"/>
  <p:sldLayoutIdLst>
    <p:sldLayoutId id="2147485214" r:id="rId1"/>
    <p:sldLayoutId id="2147485179" r:id="rId2"/>
    <p:sldLayoutId id="2147485180" r:id="rId3"/>
    <p:sldLayoutId id="2147485181" r:id="rId4"/>
    <p:sldLayoutId id="2147485182" r:id="rId5"/>
    <p:sldLayoutId id="2147485183" r:id="rId6"/>
    <p:sldLayoutId id="2147485184" r:id="rId7"/>
    <p:sldLayoutId id="2147485185" r:id="rId8"/>
    <p:sldLayoutId id="2147485186" r:id="rId9"/>
    <p:sldLayoutId id="2147485187" r:id="rId10"/>
    <p:sldLayoutId id="2147485188" r:id="rId11"/>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宋体" pitchFamily="2" charset="-122"/>
        </a:defRPr>
      </a:lvl2pPr>
      <a:lvl3pPr algn="l" rtl="0" eaLnBrk="0" fontAlgn="base" hangingPunct="0">
        <a:spcBef>
          <a:spcPct val="0"/>
        </a:spcBef>
        <a:spcAft>
          <a:spcPct val="0"/>
        </a:spcAft>
        <a:defRPr sz="3600" b="1">
          <a:solidFill>
            <a:schemeClr val="hlink"/>
          </a:solidFill>
          <a:latin typeface="黑体" pitchFamily="49" charset="-122"/>
          <a:ea typeface="宋体" pitchFamily="2" charset="-122"/>
        </a:defRPr>
      </a:lvl3pPr>
      <a:lvl4pPr algn="l" rtl="0" eaLnBrk="0" fontAlgn="base" hangingPunct="0">
        <a:spcBef>
          <a:spcPct val="0"/>
        </a:spcBef>
        <a:spcAft>
          <a:spcPct val="0"/>
        </a:spcAft>
        <a:defRPr sz="3600" b="1">
          <a:solidFill>
            <a:schemeClr val="hlink"/>
          </a:solidFill>
          <a:latin typeface="黑体" pitchFamily="49" charset="-122"/>
          <a:ea typeface="宋体" pitchFamily="2" charset="-122"/>
        </a:defRPr>
      </a:lvl4pPr>
      <a:lvl5pPr algn="l" rtl="0" eaLnBrk="0" fontAlgn="base" hangingPunct="0">
        <a:spcBef>
          <a:spcPct val="0"/>
        </a:spcBef>
        <a:spcAft>
          <a:spcPct val="0"/>
        </a:spcAft>
        <a:defRPr sz="3600" b="1">
          <a:solidFill>
            <a:schemeClr val="hlink"/>
          </a:solidFill>
          <a:latin typeface="黑体" pitchFamily="49" charset="-122"/>
          <a:ea typeface="宋体" pitchFamily="2" charset="-122"/>
        </a:defRPr>
      </a:lvl5pPr>
      <a:lvl6pPr marL="457200" algn="l" rtl="0" fontAlgn="base">
        <a:spcBef>
          <a:spcPct val="0"/>
        </a:spcBef>
        <a:spcAft>
          <a:spcPct val="0"/>
        </a:spcAft>
        <a:defRPr sz="3600" b="1">
          <a:solidFill>
            <a:schemeClr val="hlink"/>
          </a:solidFill>
          <a:latin typeface="黑体" pitchFamily="49" charset="-122"/>
          <a:ea typeface="宋体" pitchFamily="2" charset="-122"/>
        </a:defRPr>
      </a:lvl6pPr>
      <a:lvl7pPr marL="914400" algn="l" rtl="0" fontAlgn="base">
        <a:spcBef>
          <a:spcPct val="0"/>
        </a:spcBef>
        <a:spcAft>
          <a:spcPct val="0"/>
        </a:spcAft>
        <a:defRPr sz="3600" b="1">
          <a:solidFill>
            <a:schemeClr val="hlink"/>
          </a:solidFill>
          <a:latin typeface="黑体" pitchFamily="49" charset="-122"/>
          <a:ea typeface="宋体" pitchFamily="2" charset="-122"/>
        </a:defRPr>
      </a:lvl7pPr>
      <a:lvl8pPr marL="1371600" algn="l" rtl="0" fontAlgn="base">
        <a:spcBef>
          <a:spcPct val="0"/>
        </a:spcBef>
        <a:spcAft>
          <a:spcPct val="0"/>
        </a:spcAft>
        <a:defRPr sz="3600" b="1">
          <a:solidFill>
            <a:schemeClr val="hlink"/>
          </a:solidFill>
          <a:latin typeface="黑体" pitchFamily="49" charset="-122"/>
          <a:ea typeface="宋体" pitchFamily="2" charset="-122"/>
        </a:defRPr>
      </a:lvl8pPr>
      <a:lvl9pPr marL="1828800" algn="l" rtl="0" fontAlgn="base">
        <a:spcBef>
          <a:spcPct val="0"/>
        </a:spcBef>
        <a:spcAft>
          <a:spcPct val="0"/>
        </a:spcAft>
        <a:defRPr sz="3600" b="1">
          <a:solidFill>
            <a:schemeClr val="hlink"/>
          </a:solidFill>
          <a:latin typeface="黑体" pitchFamily="49" charset="-122"/>
          <a:ea typeface="宋体" pitchFamily="2" charset="-122"/>
        </a:defRPr>
      </a:lvl9pPr>
    </p:titleStyle>
    <p:bodyStyle>
      <a:lvl1pPr marL="342900" indent="-342900" algn="l" rtl="0" eaLnBrk="0" fontAlgn="base" hangingPunct="0">
        <a:spcBef>
          <a:spcPct val="20000"/>
        </a:spcBef>
        <a:spcAft>
          <a:spcPct val="0"/>
        </a:spcAft>
        <a:buBlip>
          <a:blip r:embed="rId14"/>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5"/>
        </a:buBlip>
        <a:defRPr sz="2800" b="1">
          <a:solidFill>
            <a:srgbClr val="FF3300"/>
          </a:solidFill>
          <a:latin typeface="+mn-ea"/>
          <a:ea typeface="+mn-ea"/>
        </a:defRPr>
      </a:lvl2pPr>
      <a:lvl3pPr marL="1143000" indent="-228600" algn="l" rtl="0" eaLnBrk="0" fontAlgn="base" hangingPunct="0">
        <a:spcBef>
          <a:spcPct val="20000"/>
        </a:spcBef>
        <a:spcAft>
          <a:spcPct val="0"/>
        </a:spcAft>
        <a:buChar char="•"/>
        <a:defRPr sz="2400">
          <a:solidFill>
            <a:schemeClr val="tx1"/>
          </a:solidFill>
          <a:latin typeface="+mn-ea"/>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170" name="Text Box 11">
            <a:extLst>
              <a:ext uri="{FF2B5EF4-FFF2-40B4-BE49-F238E27FC236}">
                <a16:creationId xmlns:a16="http://schemas.microsoft.com/office/drawing/2014/main" id="{649B55A9-970A-D748-DC65-8919ADA6F128}"/>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7171" name="Line 12">
            <a:extLst>
              <a:ext uri="{FF2B5EF4-FFF2-40B4-BE49-F238E27FC236}">
                <a16:creationId xmlns:a16="http://schemas.microsoft.com/office/drawing/2014/main" id="{F226E738-A436-5B5F-4AE2-CB125ECEAF32}"/>
              </a:ext>
            </a:extLst>
          </p:cNvPr>
          <p:cNvSpPr>
            <a:spLocks noChangeShapeType="1"/>
          </p:cNvSpPr>
          <p:nvPr/>
        </p:nvSpPr>
        <p:spPr bwMode="auto">
          <a:xfrm>
            <a:off x="0" y="4786313"/>
            <a:ext cx="9144000" cy="0"/>
          </a:xfrm>
          <a:prstGeom prst="line">
            <a:avLst/>
          </a:prstGeom>
          <a:noFill/>
          <a:ln w="15875">
            <a:solidFill>
              <a:srgbClr val="0000FF"/>
            </a:solidFill>
            <a:round/>
            <a:headEnd/>
            <a:tailEnd/>
          </a:ln>
        </p:spPr>
        <p:txBody>
          <a:bodyPr/>
          <a:lstStyle/>
          <a:p>
            <a:pPr>
              <a:defRPr/>
            </a:pPr>
            <a:endParaRPr lang="zh-CN" altLang="en-US"/>
          </a:p>
        </p:txBody>
      </p:sp>
      <p:sp>
        <p:nvSpPr>
          <p:cNvPr id="15364" name="Rectangle 2">
            <a:extLst>
              <a:ext uri="{FF2B5EF4-FFF2-40B4-BE49-F238E27FC236}">
                <a16:creationId xmlns:a16="http://schemas.microsoft.com/office/drawing/2014/main" id="{A3F96E01-2F1A-C16F-AA23-17153B76451D}"/>
              </a:ext>
            </a:extLst>
          </p:cNvPr>
          <p:cNvSpPr>
            <a:spLocks noGrp="1" noChangeArrowheads="1"/>
          </p:cNvSpPr>
          <p:nvPr>
            <p:ph type="title"/>
          </p:nvPr>
        </p:nvSpPr>
        <p:spPr bwMode="auto">
          <a:xfrm>
            <a:off x="457200" y="22860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5365" name="Rectangle 3">
            <a:extLst>
              <a:ext uri="{FF2B5EF4-FFF2-40B4-BE49-F238E27FC236}">
                <a16:creationId xmlns:a16="http://schemas.microsoft.com/office/drawing/2014/main" id="{A9F75D59-7522-58FF-4688-7E059D00DC47}"/>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Text Box 4">
            <a:extLst>
              <a:ext uri="{FF2B5EF4-FFF2-40B4-BE49-F238E27FC236}">
                <a16:creationId xmlns:a16="http://schemas.microsoft.com/office/drawing/2014/main" id="{667771F8-9174-F107-52B4-B4C7C0B9A809}"/>
              </a:ext>
            </a:extLst>
          </p:cNvPr>
          <p:cNvSpPr txBox="1">
            <a:spLocks noChangeArrowheads="1"/>
          </p:cNvSpPr>
          <p:nvPr/>
        </p:nvSpPr>
        <p:spPr bwMode="auto">
          <a:xfrm>
            <a:off x="0" y="4786313"/>
            <a:ext cx="28194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dirty="0">
                <a:solidFill>
                  <a:srgbClr val="0000FF"/>
                </a:solidFill>
                <a:latin typeface="华文细黑" pitchFamily="2" charset="-122"/>
                <a:ea typeface="华文细黑" pitchFamily="2" charset="-122"/>
              </a:rPr>
              <a:t>第七章  气体与蒸汽的流动</a:t>
            </a:r>
          </a:p>
        </p:txBody>
      </p:sp>
      <p:sp>
        <p:nvSpPr>
          <p:cNvPr id="7175" name="Text Box 5">
            <a:extLst>
              <a:ext uri="{FF2B5EF4-FFF2-40B4-BE49-F238E27FC236}">
                <a16:creationId xmlns:a16="http://schemas.microsoft.com/office/drawing/2014/main" id="{83BD7113-DDBD-2DD0-A411-3AC2ADD921FF}"/>
              </a:ext>
            </a:extLst>
          </p:cNvPr>
          <p:cNvSpPr txBox="1">
            <a:spLocks noChangeArrowheads="1"/>
          </p:cNvSpPr>
          <p:nvPr/>
        </p:nvSpPr>
        <p:spPr bwMode="auto">
          <a:xfrm>
            <a:off x="4876800" y="4786313"/>
            <a:ext cx="4267200" cy="36988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dirty="0">
                <a:solidFill>
                  <a:srgbClr val="0000FF"/>
                </a:solidFill>
                <a:latin typeface="华文细黑" pitchFamily="2" charset="-122"/>
                <a:ea typeface="华文细黑" pitchFamily="2" charset="-122"/>
              </a:rPr>
              <a:t>第</a:t>
            </a:r>
            <a:r>
              <a:rPr lang="en-US" altLang="zh-CN" dirty="0">
                <a:solidFill>
                  <a:srgbClr val="0000FF"/>
                </a:solidFill>
                <a:latin typeface="华文细黑" pitchFamily="2" charset="-122"/>
                <a:ea typeface="华文细黑" pitchFamily="2" charset="-122"/>
              </a:rPr>
              <a:t>7-6</a:t>
            </a:r>
            <a:r>
              <a:rPr lang="zh-CN" altLang="en-US" dirty="0">
                <a:solidFill>
                  <a:srgbClr val="0000FF"/>
                </a:solidFill>
                <a:latin typeface="华文细黑" pitchFamily="2" charset="-122"/>
                <a:ea typeface="华文细黑" pitchFamily="2" charset="-122"/>
              </a:rPr>
              <a:t>节  绝热节流</a:t>
            </a:r>
          </a:p>
        </p:txBody>
      </p:sp>
      <p:pic>
        <p:nvPicPr>
          <p:cNvPr id="15368" name="Picture 14" descr="18">
            <a:extLst>
              <a:ext uri="{FF2B5EF4-FFF2-40B4-BE49-F238E27FC236}">
                <a16:creationId xmlns:a16="http://schemas.microsoft.com/office/drawing/2014/main" id="{1A4C970A-95EA-A831-125E-96B25161B6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Text Box 16">
            <a:extLst>
              <a:ext uri="{FF2B5EF4-FFF2-40B4-BE49-F238E27FC236}">
                <a16:creationId xmlns:a16="http://schemas.microsoft.com/office/drawing/2014/main" id="{C2DA60A3-A618-81ED-5CF0-41B6207894A1}"/>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spTree>
  </p:cSld>
  <p:clrMap bg1="lt1" tx1="dk1" bg2="lt2" tx2="dk2" accent1="accent1" accent2="accent2" accent3="accent3" accent4="accent4" accent5="accent5" accent6="accent6" hlink="hlink" folHlink="folHlink"/>
  <p:sldLayoutIdLst>
    <p:sldLayoutId id="2147485215" r:id="rId1"/>
    <p:sldLayoutId id="2147485189" r:id="rId2"/>
    <p:sldLayoutId id="2147485190" r:id="rId3"/>
    <p:sldLayoutId id="2147485191" r:id="rId4"/>
    <p:sldLayoutId id="2147485192" r:id="rId5"/>
    <p:sldLayoutId id="2147485193" r:id="rId6"/>
    <p:sldLayoutId id="2147485194" r:id="rId7"/>
    <p:sldLayoutId id="2147485195" r:id="rId8"/>
    <p:sldLayoutId id="2147485196" r:id="rId9"/>
    <p:sldLayoutId id="2147485197" r:id="rId10"/>
    <p:sldLayoutId id="2147485198" r:id="rId11"/>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宋体" pitchFamily="2" charset="-122"/>
        </a:defRPr>
      </a:lvl2pPr>
      <a:lvl3pPr algn="l" rtl="0" eaLnBrk="0" fontAlgn="base" hangingPunct="0">
        <a:spcBef>
          <a:spcPct val="0"/>
        </a:spcBef>
        <a:spcAft>
          <a:spcPct val="0"/>
        </a:spcAft>
        <a:defRPr sz="3600" b="1">
          <a:solidFill>
            <a:schemeClr val="hlink"/>
          </a:solidFill>
          <a:latin typeface="黑体" pitchFamily="49" charset="-122"/>
          <a:ea typeface="宋体" pitchFamily="2" charset="-122"/>
        </a:defRPr>
      </a:lvl3pPr>
      <a:lvl4pPr algn="l" rtl="0" eaLnBrk="0" fontAlgn="base" hangingPunct="0">
        <a:spcBef>
          <a:spcPct val="0"/>
        </a:spcBef>
        <a:spcAft>
          <a:spcPct val="0"/>
        </a:spcAft>
        <a:defRPr sz="3600" b="1">
          <a:solidFill>
            <a:schemeClr val="hlink"/>
          </a:solidFill>
          <a:latin typeface="黑体" pitchFamily="49" charset="-122"/>
          <a:ea typeface="宋体" pitchFamily="2" charset="-122"/>
        </a:defRPr>
      </a:lvl4pPr>
      <a:lvl5pPr algn="l" rtl="0" eaLnBrk="0" fontAlgn="base" hangingPunct="0">
        <a:spcBef>
          <a:spcPct val="0"/>
        </a:spcBef>
        <a:spcAft>
          <a:spcPct val="0"/>
        </a:spcAft>
        <a:defRPr sz="3600" b="1">
          <a:solidFill>
            <a:schemeClr val="hlink"/>
          </a:solidFill>
          <a:latin typeface="黑体" pitchFamily="49" charset="-122"/>
          <a:ea typeface="宋体" pitchFamily="2" charset="-122"/>
        </a:defRPr>
      </a:lvl5pPr>
      <a:lvl6pPr marL="457200" algn="l" rtl="0" fontAlgn="base">
        <a:spcBef>
          <a:spcPct val="0"/>
        </a:spcBef>
        <a:spcAft>
          <a:spcPct val="0"/>
        </a:spcAft>
        <a:defRPr sz="3600" b="1">
          <a:solidFill>
            <a:schemeClr val="hlink"/>
          </a:solidFill>
          <a:latin typeface="黑体" pitchFamily="49" charset="-122"/>
          <a:ea typeface="宋体" pitchFamily="2" charset="-122"/>
        </a:defRPr>
      </a:lvl6pPr>
      <a:lvl7pPr marL="914400" algn="l" rtl="0" fontAlgn="base">
        <a:spcBef>
          <a:spcPct val="0"/>
        </a:spcBef>
        <a:spcAft>
          <a:spcPct val="0"/>
        </a:spcAft>
        <a:defRPr sz="3600" b="1">
          <a:solidFill>
            <a:schemeClr val="hlink"/>
          </a:solidFill>
          <a:latin typeface="黑体" pitchFamily="49" charset="-122"/>
          <a:ea typeface="宋体" pitchFamily="2" charset="-122"/>
        </a:defRPr>
      </a:lvl7pPr>
      <a:lvl8pPr marL="1371600" algn="l" rtl="0" fontAlgn="base">
        <a:spcBef>
          <a:spcPct val="0"/>
        </a:spcBef>
        <a:spcAft>
          <a:spcPct val="0"/>
        </a:spcAft>
        <a:defRPr sz="3600" b="1">
          <a:solidFill>
            <a:schemeClr val="hlink"/>
          </a:solidFill>
          <a:latin typeface="黑体" pitchFamily="49" charset="-122"/>
          <a:ea typeface="宋体" pitchFamily="2" charset="-122"/>
        </a:defRPr>
      </a:lvl8pPr>
      <a:lvl9pPr marL="1828800" algn="l" rtl="0" fontAlgn="base">
        <a:spcBef>
          <a:spcPct val="0"/>
        </a:spcBef>
        <a:spcAft>
          <a:spcPct val="0"/>
        </a:spcAft>
        <a:defRPr sz="3600" b="1">
          <a:solidFill>
            <a:schemeClr val="hlink"/>
          </a:solidFill>
          <a:latin typeface="黑体" pitchFamily="49" charset="-122"/>
          <a:ea typeface="宋体" pitchFamily="2" charset="-122"/>
        </a:defRPr>
      </a:lvl9pPr>
    </p:titleStyle>
    <p:bodyStyle>
      <a:lvl1pPr marL="342900" indent="-342900" algn="l" rtl="0" eaLnBrk="0" fontAlgn="base" hangingPunct="0">
        <a:spcBef>
          <a:spcPct val="20000"/>
        </a:spcBef>
        <a:spcAft>
          <a:spcPct val="0"/>
        </a:spcAft>
        <a:buBlip>
          <a:blip r:embed="rId14"/>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5"/>
        </a:buBlip>
        <a:defRPr sz="2800" b="1">
          <a:solidFill>
            <a:srgbClr val="FF3300"/>
          </a:solidFill>
          <a:latin typeface="+mn-ea"/>
          <a:ea typeface="+mn-ea"/>
        </a:defRPr>
      </a:lvl2pPr>
      <a:lvl3pPr marL="1143000" indent="-228600" algn="l" rtl="0" eaLnBrk="0" fontAlgn="base" hangingPunct="0">
        <a:spcBef>
          <a:spcPct val="20000"/>
        </a:spcBef>
        <a:spcAft>
          <a:spcPct val="0"/>
        </a:spcAft>
        <a:buChar char="•"/>
        <a:defRPr sz="2400">
          <a:solidFill>
            <a:schemeClr val="tx1"/>
          </a:solidFill>
          <a:latin typeface="+mn-ea"/>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8194" name="Text Box 11">
            <a:extLst>
              <a:ext uri="{FF2B5EF4-FFF2-40B4-BE49-F238E27FC236}">
                <a16:creationId xmlns:a16="http://schemas.microsoft.com/office/drawing/2014/main" id="{639F79EF-F42F-AE64-62C8-B3D4C96A9CFC}"/>
              </a:ext>
            </a:extLst>
          </p:cNvPr>
          <p:cNvSpPr txBox="1">
            <a:spLocks noChangeArrowheads="1"/>
          </p:cNvSpPr>
          <p:nvPr/>
        </p:nvSpPr>
        <p:spPr bwMode="auto">
          <a:xfrm>
            <a:off x="0" y="0"/>
            <a:ext cx="9144000" cy="369888"/>
          </a:xfrm>
          <a:prstGeom prst="rect">
            <a:avLst/>
          </a:prstGeom>
          <a:gradFill rotWithShape="1">
            <a:gsLst>
              <a:gs pos="0">
                <a:srgbClr val="0000FF"/>
              </a:gs>
              <a:gs pos="100000">
                <a:schemeClr val="bg1"/>
              </a:gs>
            </a:gsLst>
            <a:lin ang="0" scaled="1"/>
          </a:gradFill>
          <a:ln w="6350">
            <a:solidFill>
              <a:srgbClr val="0000FF"/>
            </a:solidFill>
            <a:miter lim="800000"/>
            <a:headEnd/>
            <a:tailEnd/>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endParaRPr lang="en-US" altLang="zh-CN" b="1">
              <a:solidFill>
                <a:schemeClr val="bg1"/>
              </a:solidFill>
            </a:endParaRPr>
          </a:p>
        </p:txBody>
      </p:sp>
      <p:sp>
        <p:nvSpPr>
          <p:cNvPr id="8195" name="Line 12">
            <a:extLst>
              <a:ext uri="{FF2B5EF4-FFF2-40B4-BE49-F238E27FC236}">
                <a16:creationId xmlns:a16="http://schemas.microsoft.com/office/drawing/2014/main" id="{869A818E-F172-03DF-FE05-AC7B9A59497B}"/>
              </a:ext>
            </a:extLst>
          </p:cNvPr>
          <p:cNvSpPr>
            <a:spLocks noChangeShapeType="1"/>
          </p:cNvSpPr>
          <p:nvPr/>
        </p:nvSpPr>
        <p:spPr bwMode="auto">
          <a:xfrm>
            <a:off x="0" y="4857750"/>
            <a:ext cx="9144000" cy="0"/>
          </a:xfrm>
          <a:prstGeom prst="line">
            <a:avLst/>
          </a:prstGeom>
          <a:noFill/>
          <a:ln w="15875">
            <a:solidFill>
              <a:srgbClr val="0000FF"/>
            </a:solidFill>
            <a:round/>
            <a:headEnd/>
            <a:tailEnd/>
          </a:ln>
        </p:spPr>
        <p:txBody>
          <a:bodyPr/>
          <a:lstStyle/>
          <a:p>
            <a:pPr>
              <a:defRPr/>
            </a:pPr>
            <a:endParaRPr lang="zh-CN" altLang="en-US"/>
          </a:p>
        </p:txBody>
      </p:sp>
      <p:sp>
        <p:nvSpPr>
          <p:cNvPr id="16388" name="Rectangle 2">
            <a:extLst>
              <a:ext uri="{FF2B5EF4-FFF2-40B4-BE49-F238E27FC236}">
                <a16:creationId xmlns:a16="http://schemas.microsoft.com/office/drawing/2014/main" id="{94FE0866-DA37-2354-FA19-E73DABE75C27}"/>
              </a:ext>
            </a:extLst>
          </p:cNvPr>
          <p:cNvSpPr>
            <a:spLocks noGrp="1" noChangeArrowheads="1"/>
          </p:cNvSpPr>
          <p:nvPr>
            <p:ph type="title"/>
          </p:nvPr>
        </p:nvSpPr>
        <p:spPr bwMode="auto">
          <a:xfrm>
            <a:off x="457200" y="206375"/>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389" name="Rectangle 3">
            <a:extLst>
              <a:ext uri="{FF2B5EF4-FFF2-40B4-BE49-F238E27FC236}">
                <a16:creationId xmlns:a16="http://schemas.microsoft.com/office/drawing/2014/main" id="{376DD0F2-4F7A-A97D-3296-25B85E263410}"/>
              </a:ext>
            </a:extLst>
          </p:cNvPr>
          <p:cNvSpPr>
            <a:spLocks noGrp="1" noChangeArrowheads="1"/>
          </p:cNvSpPr>
          <p:nvPr>
            <p:ph type="body" idx="1"/>
          </p:nvPr>
        </p:nvSpPr>
        <p:spPr bwMode="auto">
          <a:xfrm>
            <a:off x="457200" y="1200150"/>
            <a:ext cx="8229600" cy="339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198" name="Text Box 4">
            <a:extLst>
              <a:ext uri="{FF2B5EF4-FFF2-40B4-BE49-F238E27FC236}">
                <a16:creationId xmlns:a16="http://schemas.microsoft.com/office/drawing/2014/main" id="{A8599B27-E0E1-0246-BA13-39A7F28DE72B}"/>
              </a:ext>
            </a:extLst>
          </p:cNvPr>
          <p:cNvSpPr txBox="1">
            <a:spLocks noChangeArrowheads="1"/>
          </p:cNvSpPr>
          <p:nvPr/>
        </p:nvSpPr>
        <p:spPr bwMode="auto">
          <a:xfrm>
            <a:off x="0" y="4868863"/>
            <a:ext cx="2819400" cy="368300"/>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defRPr/>
            </a:pPr>
            <a:r>
              <a:rPr lang="zh-CN" altLang="en-US">
                <a:solidFill>
                  <a:srgbClr val="0000FF"/>
                </a:solidFill>
                <a:latin typeface="华文细黑" pitchFamily="2" charset="-122"/>
                <a:ea typeface="华文细黑" pitchFamily="2" charset="-122"/>
              </a:rPr>
              <a:t>第八章  气体与蒸汽的流动</a:t>
            </a:r>
          </a:p>
        </p:txBody>
      </p:sp>
      <p:sp>
        <p:nvSpPr>
          <p:cNvPr id="8199" name="Text Box 5">
            <a:extLst>
              <a:ext uri="{FF2B5EF4-FFF2-40B4-BE49-F238E27FC236}">
                <a16:creationId xmlns:a16="http://schemas.microsoft.com/office/drawing/2014/main" id="{C2608B64-786F-6AEE-C55F-3A208851AC55}"/>
              </a:ext>
            </a:extLst>
          </p:cNvPr>
          <p:cNvSpPr txBox="1">
            <a:spLocks noChangeArrowheads="1"/>
          </p:cNvSpPr>
          <p:nvPr/>
        </p:nvSpPr>
        <p:spPr bwMode="auto">
          <a:xfrm>
            <a:off x="4876800" y="4868863"/>
            <a:ext cx="4267200" cy="368300"/>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latin typeface="华文细黑" pitchFamily="2" charset="-122"/>
                <a:ea typeface="华文细黑" pitchFamily="2" charset="-122"/>
              </a:rPr>
              <a:t>例题</a:t>
            </a:r>
          </a:p>
        </p:txBody>
      </p:sp>
      <p:pic>
        <p:nvPicPr>
          <p:cNvPr id="16392" name="Picture 14" descr="18">
            <a:extLst>
              <a:ext uri="{FF2B5EF4-FFF2-40B4-BE49-F238E27FC236}">
                <a16:creationId xmlns:a16="http://schemas.microsoft.com/office/drawing/2014/main" id="{74C3B529-05C2-E55A-04F1-CD4EAD13938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782050" y="0"/>
            <a:ext cx="361950"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1" name="Text Box 16">
            <a:extLst>
              <a:ext uri="{FF2B5EF4-FFF2-40B4-BE49-F238E27FC236}">
                <a16:creationId xmlns:a16="http://schemas.microsoft.com/office/drawing/2014/main" id="{EAD93114-033C-741F-AAB2-9450FF87D988}"/>
              </a:ext>
            </a:extLst>
          </p:cNvPr>
          <p:cNvSpPr txBox="1">
            <a:spLocks noChangeArrowheads="1"/>
          </p:cNvSpPr>
          <p:nvPr/>
        </p:nvSpPr>
        <p:spPr bwMode="auto">
          <a:xfrm>
            <a:off x="5840413" y="0"/>
            <a:ext cx="2954337" cy="369888"/>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defRPr/>
            </a:pPr>
            <a:r>
              <a:rPr lang="zh-CN" altLang="en-US">
                <a:solidFill>
                  <a:srgbClr val="0000FF"/>
                </a:solidFill>
                <a:ea typeface="华文细黑" pitchFamily="2" charset="-122"/>
              </a:rPr>
              <a:t>西安交通大学热与流体中心</a:t>
            </a:r>
            <a:endParaRPr lang="zh-CN" altLang="en-US"/>
          </a:p>
        </p:txBody>
      </p:sp>
    </p:spTree>
  </p:cSld>
  <p:clrMap bg1="lt1" tx1="dk1" bg2="lt2" tx2="dk2" accent1="accent1" accent2="accent2" accent3="accent3" accent4="accent4" accent5="accent5" accent6="accent6" hlink="hlink" folHlink="folHlink"/>
  <p:sldLayoutIdLst>
    <p:sldLayoutId id="2147485216" r:id="rId1"/>
    <p:sldLayoutId id="2147485199" r:id="rId2"/>
    <p:sldLayoutId id="2147485200" r:id="rId3"/>
    <p:sldLayoutId id="2147485201" r:id="rId4"/>
    <p:sldLayoutId id="2147485202" r:id="rId5"/>
    <p:sldLayoutId id="2147485203" r:id="rId6"/>
    <p:sldLayoutId id="2147485204" r:id="rId7"/>
    <p:sldLayoutId id="2147485205" r:id="rId8"/>
    <p:sldLayoutId id="2147485206" r:id="rId9"/>
    <p:sldLayoutId id="2147485207" r:id="rId10"/>
    <p:sldLayoutId id="2147485208" r:id="rId11"/>
  </p:sldLayoutIdLst>
  <p:hf sldNum="0" hdr="0" ftr="0"/>
  <p:txStyles>
    <p:title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宋体" pitchFamily="2" charset="-122"/>
        </a:defRPr>
      </a:lvl2pPr>
      <a:lvl3pPr algn="l" rtl="0" eaLnBrk="0" fontAlgn="base" hangingPunct="0">
        <a:spcBef>
          <a:spcPct val="0"/>
        </a:spcBef>
        <a:spcAft>
          <a:spcPct val="0"/>
        </a:spcAft>
        <a:defRPr sz="3600" b="1">
          <a:solidFill>
            <a:schemeClr val="hlink"/>
          </a:solidFill>
          <a:latin typeface="黑体" pitchFamily="49" charset="-122"/>
          <a:ea typeface="宋体" pitchFamily="2" charset="-122"/>
        </a:defRPr>
      </a:lvl3pPr>
      <a:lvl4pPr algn="l" rtl="0" eaLnBrk="0" fontAlgn="base" hangingPunct="0">
        <a:spcBef>
          <a:spcPct val="0"/>
        </a:spcBef>
        <a:spcAft>
          <a:spcPct val="0"/>
        </a:spcAft>
        <a:defRPr sz="3600" b="1">
          <a:solidFill>
            <a:schemeClr val="hlink"/>
          </a:solidFill>
          <a:latin typeface="黑体" pitchFamily="49" charset="-122"/>
          <a:ea typeface="宋体" pitchFamily="2" charset="-122"/>
        </a:defRPr>
      </a:lvl4pPr>
      <a:lvl5pPr algn="l" rtl="0" eaLnBrk="0" fontAlgn="base" hangingPunct="0">
        <a:spcBef>
          <a:spcPct val="0"/>
        </a:spcBef>
        <a:spcAft>
          <a:spcPct val="0"/>
        </a:spcAft>
        <a:defRPr sz="3600" b="1">
          <a:solidFill>
            <a:schemeClr val="hlink"/>
          </a:solidFill>
          <a:latin typeface="黑体" pitchFamily="49" charset="-122"/>
          <a:ea typeface="宋体" pitchFamily="2" charset="-122"/>
        </a:defRPr>
      </a:lvl5pPr>
      <a:lvl6pPr marL="457200" algn="l" rtl="0" fontAlgn="base">
        <a:spcBef>
          <a:spcPct val="0"/>
        </a:spcBef>
        <a:spcAft>
          <a:spcPct val="0"/>
        </a:spcAft>
        <a:defRPr sz="3600" b="1">
          <a:solidFill>
            <a:schemeClr val="hlink"/>
          </a:solidFill>
          <a:latin typeface="黑体" pitchFamily="49" charset="-122"/>
          <a:ea typeface="宋体" pitchFamily="2" charset="-122"/>
        </a:defRPr>
      </a:lvl6pPr>
      <a:lvl7pPr marL="914400" algn="l" rtl="0" fontAlgn="base">
        <a:spcBef>
          <a:spcPct val="0"/>
        </a:spcBef>
        <a:spcAft>
          <a:spcPct val="0"/>
        </a:spcAft>
        <a:defRPr sz="3600" b="1">
          <a:solidFill>
            <a:schemeClr val="hlink"/>
          </a:solidFill>
          <a:latin typeface="黑体" pitchFamily="49" charset="-122"/>
          <a:ea typeface="宋体" pitchFamily="2" charset="-122"/>
        </a:defRPr>
      </a:lvl7pPr>
      <a:lvl8pPr marL="1371600" algn="l" rtl="0" fontAlgn="base">
        <a:spcBef>
          <a:spcPct val="0"/>
        </a:spcBef>
        <a:spcAft>
          <a:spcPct val="0"/>
        </a:spcAft>
        <a:defRPr sz="3600" b="1">
          <a:solidFill>
            <a:schemeClr val="hlink"/>
          </a:solidFill>
          <a:latin typeface="黑体" pitchFamily="49" charset="-122"/>
          <a:ea typeface="宋体" pitchFamily="2" charset="-122"/>
        </a:defRPr>
      </a:lvl8pPr>
      <a:lvl9pPr marL="1828800" algn="l" rtl="0" fontAlgn="base">
        <a:spcBef>
          <a:spcPct val="0"/>
        </a:spcBef>
        <a:spcAft>
          <a:spcPct val="0"/>
        </a:spcAft>
        <a:defRPr sz="3600" b="1">
          <a:solidFill>
            <a:schemeClr val="hlink"/>
          </a:solidFill>
          <a:latin typeface="黑体" pitchFamily="49" charset="-122"/>
          <a:ea typeface="宋体" pitchFamily="2" charset="-122"/>
        </a:defRPr>
      </a:lvl9pPr>
    </p:titleStyle>
    <p:bodyStyle>
      <a:lvl1pPr marL="342900" indent="-342900" algn="l" rtl="0" eaLnBrk="0" fontAlgn="base" hangingPunct="0">
        <a:spcBef>
          <a:spcPct val="20000"/>
        </a:spcBef>
        <a:spcAft>
          <a:spcPct val="0"/>
        </a:spcAft>
        <a:buBlip>
          <a:blip r:embed="rId14"/>
        </a:buBlip>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Blip>
          <a:blip r:embed="rId15"/>
        </a:buBlip>
        <a:defRPr sz="2800" b="1">
          <a:solidFill>
            <a:srgbClr val="FF3300"/>
          </a:solidFill>
          <a:latin typeface="+mn-ea"/>
          <a:ea typeface="+mn-ea"/>
        </a:defRPr>
      </a:lvl2pPr>
      <a:lvl3pPr marL="1143000" indent="-228600" algn="l" rtl="0" eaLnBrk="0" fontAlgn="base" hangingPunct="0">
        <a:spcBef>
          <a:spcPct val="20000"/>
        </a:spcBef>
        <a:spcAft>
          <a:spcPct val="0"/>
        </a:spcAft>
        <a:buChar char="•"/>
        <a:defRPr sz="2400">
          <a:solidFill>
            <a:schemeClr val="tx1"/>
          </a:solidFill>
          <a:latin typeface="+mn-ea"/>
          <a:ea typeface="+mn-ea"/>
        </a:defRPr>
      </a:lvl3pPr>
      <a:lvl4pPr marL="16002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4pPr>
      <a:lvl5pPr marL="2057400" indent="-228600" algn="l" rtl="0" eaLnBrk="0" fontAlgn="base" hangingPunct="0">
        <a:spcBef>
          <a:spcPct val="20000"/>
        </a:spcBef>
        <a:spcAft>
          <a:spcPct val="0"/>
        </a:spcAft>
        <a:buClr>
          <a:schemeClr val="tx2"/>
        </a:buClr>
        <a:buFont typeface="Wingdings" panose="05000000000000000000" pitchFamily="2" charset="2"/>
        <a:buChar char="s"/>
        <a:defRPr sz="2000">
          <a:solidFill>
            <a:schemeClr val="tx1"/>
          </a:solidFill>
          <a:latin typeface="Times New Roman" pitchFamily="18" charset="0"/>
          <a:ea typeface="+mn-ea"/>
        </a:defRPr>
      </a:lvl5pPr>
      <a:lvl6pPr marL="25146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6pPr>
      <a:lvl7pPr marL="29718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7pPr>
      <a:lvl8pPr marL="34290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8pPr>
      <a:lvl9pPr marL="3886200" indent="-228600" algn="l" rtl="0" fontAlgn="base">
        <a:spcBef>
          <a:spcPct val="20000"/>
        </a:spcBef>
        <a:spcAft>
          <a:spcPct val="0"/>
        </a:spcAft>
        <a:buClr>
          <a:schemeClr val="tx2"/>
        </a:buClr>
        <a:buFont typeface="Wingdings" pitchFamily="2" charset="2"/>
        <a:buChar char="s"/>
        <a:defRPr sz="2000">
          <a:solidFill>
            <a:schemeClr val="tx1"/>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2.bin"/><Relationship Id="rId1" Type="http://schemas.openxmlformats.org/officeDocument/2006/relationships/slideLayout" Target="../slideLayouts/slideLayout24.xml"/><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image" Target="../media/image24.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image" Target="../media/image26.jpeg"/><Relationship Id="rId1" Type="http://schemas.openxmlformats.org/officeDocument/2006/relationships/slideLayout" Target="../slideLayouts/slideLayout24.xml"/><Relationship Id="rId4" Type="http://schemas.openxmlformats.org/officeDocument/2006/relationships/image" Target="../media/image27.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image" Target="../media/image28.png"/><Relationship Id="rId1" Type="http://schemas.openxmlformats.org/officeDocument/2006/relationships/slideLayout" Target="../slideLayouts/slideLayout24.xml"/><Relationship Id="rId4" Type="http://schemas.openxmlformats.org/officeDocument/2006/relationships/image" Target="../media/image29.wmf"/></Relationships>
</file>

<file path=ppt/slides/_rels/slide1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5.bin"/><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1.bin"/><Relationship Id="rId1" Type="http://schemas.openxmlformats.org/officeDocument/2006/relationships/slideLayout" Target="../slideLayouts/slideLayout24.xml"/><Relationship Id="rId6" Type="http://schemas.openxmlformats.org/officeDocument/2006/relationships/oleObject" Target="../embeddings/oleObject3.bin"/><Relationship Id="rId11" Type="http://schemas.openxmlformats.org/officeDocument/2006/relationships/image" Target="../media/image13.wmf"/><Relationship Id="rId5" Type="http://schemas.openxmlformats.org/officeDocument/2006/relationships/image" Target="../media/image10.e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12.wmf"/></Relationships>
</file>

<file path=ppt/slides/_rels/slide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6.bin"/><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7.bin"/><Relationship Id="rId1" Type="http://schemas.openxmlformats.org/officeDocument/2006/relationships/slideLayout" Target="../slideLayouts/slideLayout24.xml"/><Relationship Id="rId6" Type="http://schemas.openxmlformats.org/officeDocument/2006/relationships/oleObject" Target="../embeddings/oleObject9.bin"/><Relationship Id="rId11" Type="http://schemas.openxmlformats.org/officeDocument/2006/relationships/image" Target="../media/image19.emf"/><Relationship Id="rId5" Type="http://schemas.openxmlformats.org/officeDocument/2006/relationships/image" Target="../media/image16.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8.emf"/></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0.bin"/><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D99CDC9-75BD-9278-BA1C-8D4AF05DB8B3}"/>
              </a:ext>
            </a:extLst>
          </p:cNvPr>
          <p:cNvSpPr>
            <a:spLocks noGrp="1" noChangeArrowheads="1"/>
          </p:cNvSpPr>
          <p:nvPr>
            <p:ph type="ctrTitle"/>
          </p:nvPr>
        </p:nvSpPr>
        <p:spPr>
          <a:xfrm>
            <a:off x="685800" y="1698625"/>
            <a:ext cx="7772400" cy="1101725"/>
          </a:xfrm>
        </p:spPr>
        <p:txBody>
          <a:bodyPr/>
          <a:lstStyle/>
          <a:p>
            <a:pPr algn="ctr" eaLnBrk="1" hangingPunct="1"/>
            <a:r>
              <a:rPr lang="zh-CN" altLang="en-US">
                <a:latin typeface="黑体" panose="02010609060101010101" pitchFamily="49" charset="-122"/>
                <a:ea typeface="黑体" panose="02010609060101010101" pitchFamily="49" charset="-122"/>
              </a:rPr>
              <a:t>第七章  气体与蒸汽的流动</a:t>
            </a:r>
          </a:p>
        </p:txBody>
      </p:sp>
      <p:pic>
        <p:nvPicPr>
          <p:cNvPr id="25603" name="Picture 8" descr="msotw9_temp0">
            <a:extLst>
              <a:ext uri="{FF2B5EF4-FFF2-40B4-BE49-F238E27FC236}">
                <a16:creationId xmlns:a16="http://schemas.microsoft.com/office/drawing/2014/main" id="{20A181E4-C6BD-E2AB-E6CB-677177197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3200400"/>
            <a:ext cx="4259263"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4" name="Picture 9" descr="msotw9_temp0">
            <a:extLst>
              <a:ext uri="{FF2B5EF4-FFF2-40B4-BE49-F238E27FC236}">
                <a16:creationId xmlns:a16="http://schemas.microsoft.com/office/drawing/2014/main" id="{303E88B6-903B-B3EF-EF46-29D3A355C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0" y="3325813"/>
            <a:ext cx="208915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10" descr="msotw9_temp0">
            <a:extLst>
              <a:ext uri="{FF2B5EF4-FFF2-40B4-BE49-F238E27FC236}">
                <a16:creationId xmlns:a16="http://schemas.microsoft.com/office/drawing/2014/main" id="{74E6870A-922C-9E17-FBA2-2A743A7335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13" y="3473450"/>
            <a:ext cx="2617787"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5D27EAF3-06EA-9293-F1BE-4F094D849370}"/>
              </a:ext>
            </a:extLst>
          </p:cNvPr>
          <p:cNvSpPr>
            <a:spLocks noChangeArrowheads="1"/>
          </p:cNvSpPr>
          <p:nvPr/>
        </p:nvSpPr>
        <p:spPr bwMode="auto">
          <a:xfrm>
            <a:off x="6230938" y="1312863"/>
            <a:ext cx="9413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Garamond" panose="02020404030301010803" pitchFamily="18" charset="0"/>
              </a:rPr>
              <a:t>Ma&gt;1</a:t>
            </a:r>
          </a:p>
        </p:txBody>
      </p:sp>
      <p:sp>
        <p:nvSpPr>
          <p:cNvPr id="5124" name="Line 3">
            <a:extLst>
              <a:ext uri="{FF2B5EF4-FFF2-40B4-BE49-F238E27FC236}">
                <a16:creationId xmlns:a16="http://schemas.microsoft.com/office/drawing/2014/main" id="{FDF0AB88-F4B7-5A78-8467-122C1F3BFBB3}"/>
              </a:ext>
            </a:extLst>
          </p:cNvPr>
          <p:cNvSpPr>
            <a:spLocks noChangeShapeType="1"/>
          </p:cNvSpPr>
          <p:nvPr/>
        </p:nvSpPr>
        <p:spPr bwMode="auto">
          <a:xfrm>
            <a:off x="3709988" y="1420813"/>
            <a:ext cx="0" cy="649287"/>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5" name="Line 4">
            <a:extLst>
              <a:ext uri="{FF2B5EF4-FFF2-40B4-BE49-F238E27FC236}">
                <a16:creationId xmlns:a16="http://schemas.microsoft.com/office/drawing/2014/main" id="{7BF0A91C-C2BB-FFB6-C45A-FCCB34251C52}"/>
              </a:ext>
            </a:extLst>
          </p:cNvPr>
          <p:cNvSpPr>
            <a:spLocks noChangeShapeType="1"/>
          </p:cNvSpPr>
          <p:nvPr/>
        </p:nvSpPr>
        <p:spPr bwMode="auto">
          <a:xfrm>
            <a:off x="4645025" y="1365250"/>
            <a:ext cx="1588" cy="1081088"/>
          </a:xfrm>
          <a:prstGeom prst="line">
            <a:avLst/>
          </a:prstGeom>
          <a:noFill/>
          <a:ln w="254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6" name="Line 5">
            <a:extLst>
              <a:ext uri="{FF2B5EF4-FFF2-40B4-BE49-F238E27FC236}">
                <a16:creationId xmlns:a16="http://schemas.microsoft.com/office/drawing/2014/main" id="{3218BB9E-7A7D-6A6D-60D8-8D1DADED0FA5}"/>
              </a:ext>
            </a:extLst>
          </p:cNvPr>
          <p:cNvSpPr>
            <a:spLocks noChangeShapeType="1"/>
          </p:cNvSpPr>
          <p:nvPr/>
        </p:nvSpPr>
        <p:spPr bwMode="auto">
          <a:xfrm>
            <a:off x="6229350" y="1204913"/>
            <a:ext cx="0" cy="107950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7" name="Freeform 6">
            <a:extLst>
              <a:ext uri="{FF2B5EF4-FFF2-40B4-BE49-F238E27FC236}">
                <a16:creationId xmlns:a16="http://schemas.microsoft.com/office/drawing/2014/main" id="{3670E9DF-BCA4-E7C9-6A0F-24A3B47012F0}"/>
              </a:ext>
            </a:extLst>
          </p:cNvPr>
          <p:cNvSpPr>
            <a:spLocks/>
          </p:cNvSpPr>
          <p:nvPr/>
        </p:nvSpPr>
        <p:spPr bwMode="auto">
          <a:xfrm>
            <a:off x="3709988" y="1204913"/>
            <a:ext cx="2519362" cy="360362"/>
          </a:xfrm>
          <a:custGeom>
            <a:avLst/>
            <a:gdLst>
              <a:gd name="T0" fmla="*/ 0 w 1587"/>
              <a:gd name="T1" fmla="*/ 2147483647 h 302"/>
              <a:gd name="T2" fmla="*/ 2147483647 w 1587"/>
              <a:gd name="T3" fmla="*/ 2147483647 h 302"/>
              <a:gd name="T4" fmla="*/ 2147483647 w 1587"/>
              <a:gd name="T5" fmla="*/ 0 h 302"/>
              <a:gd name="T6" fmla="*/ 0 60000 65536"/>
              <a:gd name="T7" fmla="*/ 0 60000 65536"/>
              <a:gd name="T8" fmla="*/ 0 60000 65536"/>
              <a:gd name="T9" fmla="*/ 0 w 1587"/>
              <a:gd name="T10" fmla="*/ 0 h 302"/>
              <a:gd name="T11" fmla="*/ 1587 w 1587"/>
              <a:gd name="T12" fmla="*/ 302 h 302"/>
            </a:gdLst>
            <a:ahLst/>
            <a:cxnLst>
              <a:cxn ang="T6">
                <a:pos x="T0" y="T1"/>
              </a:cxn>
              <a:cxn ang="T7">
                <a:pos x="T2" y="T3"/>
              </a:cxn>
              <a:cxn ang="T8">
                <a:pos x="T4" y="T5"/>
              </a:cxn>
            </a:cxnLst>
            <a:rect l="T9" t="T10" r="T11" b="T12"/>
            <a:pathLst>
              <a:path w="1587" h="302">
                <a:moveTo>
                  <a:pt x="0" y="181"/>
                </a:moveTo>
                <a:cubicBezTo>
                  <a:pt x="230" y="241"/>
                  <a:pt x="461" y="302"/>
                  <a:pt x="725" y="272"/>
                </a:cubicBezTo>
                <a:cubicBezTo>
                  <a:pt x="989" y="242"/>
                  <a:pt x="1288" y="121"/>
                  <a:pt x="1587"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8" name="Freeform 7">
            <a:extLst>
              <a:ext uri="{FF2B5EF4-FFF2-40B4-BE49-F238E27FC236}">
                <a16:creationId xmlns:a16="http://schemas.microsoft.com/office/drawing/2014/main" id="{6074E6A8-F25E-01B4-A4C1-15B82206C863}"/>
              </a:ext>
            </a:extLst>
          </p:cNvPr>
          <p:cNvSpPr>
            <a:spLocks/>
          </p:cNvSpPr>
          <p:nvPr/>
        </p:nvSpPr>
        <p:spPr bwMode="auto">
          <a:xfrm>
            <a:off x="3709988" y="1906588"/>
            <a:ext cx="2519362" cy="358775"/>
          </a:xfrm>
          <a:custGeom>
            <a:avLst/>
            <a:gdLst>
              <a:gd name="T0" fmla="*/ 0 w 1587"/>
              <a:gd name="T1" fmla="*/ 2147483647 h 302"/>
              <a:gd name="T2" fmla="*/ 2147483647 w 1587"/>
              <a:gd name="T3" fmla="*/ 2147483647 h 302"/>
              <a:gd name="T4" fmla="*/ 2147483647 w 1587"/>
              <a:gd name="T5" fmla="*/ 2147483647 h 302"/>
              <a:gd name="T6" fmla="*/ 0 60000 65536"/>
              <a:gd name="T7" fmla="*/ 0 60000 65536"/>
              <a:gd name="T8" fmla="*/ 0 60000 65536"/>
              <a:gd name="T9" fmla="*/ 0 w 1587"/>
              <a:gd name="T10" fmla="*/ 0 h 302"/>
              <a:gd name="T11" fmla="*/ 1587 w 1587"/>
              <a:gd name="T12" fmla="*/ 302 h 302"/>
            </a:gdLst>
            <a:ahLst/>
            <a:cxnLst>
              <a:cxn ang="T6">
                <a:pos x="T0" y="T1"/>
              </a:cxn>
              <a:cxn ang="T7">
                <a:pos x="T2" y="T3"/>
              </a:cxn>
              <a:cxn ang="T8">
                <a:pos x="T4" y="T5"/>
              </a:cxn>
            </a:cxnLst>
            <a:rect l="T9" t="T10" r="T11" b="T12"/>
            <a:pathLst>
              <a:path w="1587" h="302">
                <a:moveTo>
                  <a:pt x="0" y="121"/>
                </a:moveTo>
                <a:cubicBezTo>
                  <a:pt x="230" y="60"/>
                  <a:pt x="461" y="0"/>
                  <a:pt x="725" y="30"/>
                </a:cubicBezTo>
                <a:cubicBezTo>
                  <a:pt x="989" y="60"/>
                  <a:pt x="1443" y="257"/>
                  <a:pt x="1587" y="302"/>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29" name="AutoShape 8">
            <a:extLst>
              <a:ext uri="{FF2B5EF4-FFF2-40B4-BE49-F238E27FC236}">
                <a16:creationId xmlns:a16="http://schemas.microsoft.com/office/drawing/2014/main" id="{FD27C629-E3C8-F7BE-39FA-B47CA7D598D1}"/>
              </a:ext>
            </a:extLst>
          </p:cNvPr>
          <p:cNvSpPr>
            <a:spLocks noChangeArrowheads="1"/>
          </p:cNvSpPr>
          <p:nvPr/>
        </p:nvSpPr>
        <p:spPr bwMode="auto">
          <a:xfrm>
            <a:off x="5726113" y="1690688"/>
            <a:ext cx="976312" cy="53975"/>
          </a:xfrm>
          <a:prstGeom prst="rightArrow">
            <a:avLst>
              <a:gd name="adj1" fmla="val 50000"/>
              <a:gd name="adj2" fmla="val 339154"/>
            </a:avLst>
          </a:prstGeom>
          <a:solidFill>
            <a:srgbClr val="0000FF"/>
          </a:solidFill>
          <a:ln w="25400">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130" name="AutoShape 9">
            <a:extLst>
              <a:ext uri="{FF2B5EF4-FFF2-40B4-BE49-F238E27FC236}">
                <a16:creationId xmlns:a16="http://schemas.microsoft.com/office/drawing/2014/main" id="{4AECDC62-49B7-6A87-94A3-DD8B1EF8904F}"/>
              </a:ext>
            </a:extLst>
          </p:cNvPr>
          <p:cNvSpPr>
            <a:spLocks noChangeArrowheads="1"/>
          </p:cNvSpPr>
          <p:nvPr/>
        </p:nvSpPr>
        <p:spPr bwMode="auto">
          <a:xfrm>
            <a:off x="3206750" y="1744663"/>
            <a:ext cx="976313" cy="53975"/>
          </a:xfrm>
          <a:prstGeom prst="rightArrow">
            <a:avLst>
              <a:gd name="adj1" fmla="val 50000"/>
              <a:gd name="adj2" fmla="val 339155"/>
            </a:avLst>
          </a:prstGeom>
          <a:solidFill>
            <a:srgbClr val="0000FF"/>
          </a:solidFill>
          <a:ln w="25400">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5131" name="Rectangle 10">
            <a:extLst>
              <a:ext uri="{FF2B5EF4-FFF2-40B4-BE49-F238E27FC236}">
                <a16:creationId xmlns:a16="http://schemas.microsoft.com/office/drawing/2014/main" id="{949B6703-B73F-1D7B-E399-7BF130EFD5D7}"/>
              </a:ext>
            </a:extLst>
          </p:cNvPr>
          <p:cNvSpPr>
            <a:spLocks noChangeArrowheads="1"/>
          </p:cNvSpPr>
          <p:nvPr/>
        </p:nvSpPr>
        <p:spPr bwMode="auto">
          <a:xfrm>
            <a:off x="3686175" y="2122488"/>
            <a:ext cx="906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Garamond" panose="02020404030301010803" pitchFamily="18" charset="0"/>
              </a:rPr>
              <a:t>dA&lt;0</a:t>
            </a:r>
          </a:p>
        </p:txBody>
      </p:sp>
      <p:sp>
        <p:nvSpPr>
          <p:cNvPr id="5132" name="Rectangle 11">
            <a:extLst>
              <a:ext uri="{FF2B5EF4-FFF2-40B4-BE49-F238E27FC236}">
                <a16:creationId xmlns:a16="http://schemas.microsoft.com/office/drawing/2014/main" id="{E74AD6A8-9D3B-68C1-3518-668ED9A87E4D}"/>
              </a:ext>
            </a:extLst>
          </p:cNvPr>
          <p:cNvSpPr>
            <a:spLocks noChangeArrowheads="1"/>
          </p:cNvSpPr>
          <p:nvPr/>
        </p:nvSpPr>
        <p:spPr bwMode="auto">
          <a:xfrm>
            <a:off x="5006975" y="2122488"/>
            <a:ext cx="9064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Garamond" panose="02020404030301010803" pitchFamily="18" charset="0"/>
              </a:rPr>
              <a:t>dA&gt;0</a:t>
            </a:r>
          </a:p>
        </p:txBody>
      </p:sp>
      <p:sp>
        <p:nvSpPr>
          <p:cNvPr id="5133" name="Rectangle 12">
            <a:extLst>
              <a:ext uri="{FF2B5EF4-FFF2-40B4-BE49-F238E27FC236}">
                <a16:creationId xmlns:a16="http://schemas.microsoft.com/office/drawing/2014/main" id="{C63877FE-33F3-2828-2B32-AB9DD266FDD1}"/>
              </a:ext>
            </a:extLst>
          </p:cNvPr>
          <p:cNvSpPr>
            <a:spLocks noChangeArrowheads="1"/>
          </p:cNvSpPr>
          <p:nvPr/>
        </p:nvSpPr>
        <p:spPr bwMode="auto">
          <a:xfrm>
            <a:off x="2767013" y="1366838"/>
            <a:ext cx="941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Garamond" panose="02020404030301010803" pitchFamily="18" charset="0"/>
              </a:rPr>
              <a:t>Ma&lt;1</a:t>
            </a:r>
          </a:p>
        </p:txBody>
      </p:sp>
      <p:sp>
        <p:nvSpPr>
          <p:cNvPr id="5134" name="Rectangle 13">
            <a:extLst>
              <a:ext uri="{FF2B5EF4-FFF2-40B4-BE49-F238E27FC236}">
                <a16:creationId xmlns:a16="http://schemas.microsoft.com/office/drawing/2014/main" id="{34F0BBAE-30A1-9E41-F71D-282AD13384D6}"/>
              </a:ext>
            </a:extLst>
          </p:cNvPr>
          <p:cNvSpPr>
            <a:spLocks noChangeArrowheads="1"/>
          </p:cNvSpPr>
          <p:nvPr/>
        </p:nvSpPr>
        <p:spPr bwMode="auto">
          <a:xfrm>
            <a:off x="4214813" y="1041400"/>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Garamond" panose="02020404030301010803" pitchFamily="18" charset="0"/>
              </a:rPr>
              <a:t>Ma=1</a:t>
            </a:r>
          </a:p>
        </p:txBody>
      </p:sp>
      <p:sp>
        <p:nvSpPr>
          <p:cNvPr id="5135" name="Text Box 14">
            <a:extLst>
              <a:ext uri="{FF2B5EF4-FFF2-40B4-BE49-F238E27FC236}">
                <a16:creationId xmlns:a16="http://schemas.microsoft.com/office/drawing/2014/main" id="{66474194-3295-EC37-5D5F-344C5F64FF9E}"/>
              </a:ext>
            </a:extLst>
          </p:cNvPr>
          <p:cNvSpPr txBox="1">
            <a:spLocks noChangeArrowheads="1"/>
          </p:cNvSpPr>
          <p:nvPr/>
        </p:nvSpPr>
        <p:spPr bwMode="auto">
          <a:xfrm>
            <a:off x="4575175" y="2068513"/>
            <a:ext cx="4333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solidFill>
                  <a:srgbClr val="FF0000"/>
                </a:solidFill>
                <a:latin typeface="Garamond" panose="02020404030301010803" pitchFamily="18" charset="0"/>
              </a:rPr>
              <a:t>喉部</a:t>
            </a:r>
          </a:p>
        </p:txBody>
      </p:sp>
      <p:sp>
        <p:nvSpPr>
          <p:cNvPr id="17" name="Rectangle 15">
            <a:extLst>
              <a:ext uri="{FF2B5EF4-FFF2-40B4-BE49-F238E27FC236}">
                <a16:creationId xmlns:a16="http://schemas.microsoft.com/office/drawing/2014/main" id="{CD1D0C21-8167-4FDF-4B18-2C9892FCBDB1}"/>
              </a:ext>
            </a:extLst>
          </p:cNvPr>
          <p:cNvSpPr>
            <a:spLocks noChangeArrowheads="1"/>
          </p:cNvSpPr>
          <p:nvPr/>
        </p:nvSpPr>
        <p:spPr bwMode="auto">
          <a:xfrm>
            <a:off x="323850" y="357188"/>
            <a:ext cx="7848600" cy="461962"/>
          </a:xfrm>
          <a:prstGeom prst="rect">
            <a:avLst/>
          </a:prstGeom>
          <a:noFill/>
          <a:ln w="9525">
            <a:noFill/>
            <a:miter lim="800000"/>
            <a:headEnd/>
            <a:tailEnd/>
          </a:ln>
          <a:effectLst/>
        </p:spPr>
        <p:txBody>
          <a:bodyPr>
            <a:spAutoFit/>
          </a:bodyPr>
          <a:lstStyle/>
          <a:p>
            <a:pPr>
              <a:defRPr/>
            </a:pPr>
            <a:r>
              <a:rPr lang="zh-CN" altLang="en-US" sz="2400" b="1" dirty="0">
                <a:solidFill>
                  <a:srgbClr val="0066FF"/>
                </a:solidFill>
                <a:effectLst>
                  <a:outerShdw blurRad="38100" dist="38100" dir="2700000" algn="tl">
                    <a:srgbClr val="C0C0C0"/>
                  </a:outerShdw>
                </a:effectLst>
                <a:ea typeface="楷体_GB2312" pitchFamily="49" charset="-122"/>
              </a:rPr>
              <a:t>渐缩渐扩喷管（拉法尔喷管、缩放喷管） </a:t>
            </a:r>
          </a:p>
        </p:txBody>
      </p:sp>
      <p:sp>
        <p:nvSpPr>
          <p:cNvPr id="18" name="Text Box 16">
            <a:extLst>
              <a:ext uri="{FF2B5EF4-FFF2-40B4-BE49-F238E27FC236}">
                <a16:creationId xmlns:a16="http://schemas.microsoft.com/office/drawing/2014/main" id="{86ACBE39-2686-EFAB-DAC7-D8CD437072E2}"/>
              </a:ext>
            </a:extLst>
          </p:cNvPr>
          <p:cNvSpPr txBox="1">
            <a:spLocks noChangeArrowheads="1"/>
          </p:cNvSpPr>
          <p:nvPr/>
        </p:nvSpPr>
        <p:spPr bwMode="auto">
          <a:xfrm>
            <a:off x="684213" y="2895600"/>
            <a:ext cx="8137525" cy="461963"/>
          </a:xfrm>
          <a:prstGeom prst="rect">
            <a:avLst/>
          </a:prstGeom>
          <a:noFill/>
          <a:ln w="9525">
            <a:noFill/>
            <a:miter lim="800000"/>
            <a:headEnd/>
            <a:tailEnd/>
          </a:ln>
          <a:effectLst/>
        </p:spPr>
        <p:txBody>
          <a:bodyPr>
            <a:spAutoFit/>
          </a:bodyPr>
          <a:lstStyle/>
          <a:p>
            <a:pPr fontAlgn="b">
              <a:defRPr/>
            </a:pPr>
            <a:r>
              <a:rPr lang="zh-CN" altLang="en-US" sz="2400" b="1" dirty="0">
                <a:solidFill>
                  <a:srgbClr val="0000FF"/>
                </a:solidFill>
                <a:effectLst>
                  <a:outerShdw blurRad="38100" dist="38100" dir="2700000" algn="tl">
                    <a:srgbClr val="C0C0C0"/>
                  </a:outerShdw>
                </a:effectLst>
                <a:ea typeface="楷体_GB2312" pitchFamily="49" charset="-122"/>
              </a:rPr>
              <a:t>临界截面，</a:t>
            </a:r>
            <a:r>
              <a:rPr lang="zh-CN" altLang="en-US" b="1" dirty="0">
                <a:solidFill>
                  <a:srgbClr val="0000FF"/>
                </a:solidFill>
                <a:effectLst>
                  <a:outerShdw blurRad="38100" dist="38100" dir="2700000" algn="tl">
                    <a:srgbClr val="C0C0C0"/>
                  </a:outerShdw>
                </a:effectLst>
                <a:ea typeface="楷体_GB2312" pitchFamily="49" charset="-122"/>
              </a:rPr>
              <a:t>也称喉部截面</a:t>
            </a:r>
          </a:p>
        </p:txBody>
      </p:sp>
      <p:graphicFrame>
        <p:nvGraphicFramePr>
          <p:cNvPr id="5122" name="Object 44">
            <a:extLst>
              <a:ext uri="{FF2B5EF4-FFF2-40B4-BE49-F238E27FC236}">
                <a16:creationId xmlns:a16="http://schemas.microsoft.com/office/drawing/2014/main" id="{21DF513E-1EB1-EE9F-A501-7561238ACDA5}"/>
              </a:ext>
            </a:extLst>
          </p:cNvPr>
          <p:cNvGraphicFramePr>
            <a:graphicFrameLocks noChangeAspect="1"/>
          </p:cNvGraphicFramePr>
          <p:nvPr/>
        </p:nvGraphicFramePr>
        <p:xfrm>
          <a:off x="1835150" y="3760788"/>
          <a:ext cx="5329238" cy="573087"/>
        </p:xfrm>
        <a:graphic>
          <a:graphicData uri="http://schemas.openxmlformats.org/presentationml/2006/ole">
            <mc:AlternateContent xmlns:mc="http://schemas.openxmlformats.org/markup-compatibility/2006">
              <mc:Choice xmlns:v="urn:schemas-microsoft-com:vml" Requires="v">
                <p:oleObj name="Equation" r:id="rId2" imgW="1943100" imgH="279400" progId="Equation.DSMT4">
                  <p:embed/>
                </p:oleObj>
              </mc:Choice>
              <mc:Fallback>
                <p:oleObj name="Equation" r:id="rId2" imgW="1943100" imgH="279400" progId="Equation.DSMT4">
                  <p:embed/>
                  <p:pic>
                    <p:nvPicPr>
                      <p:cNvPr id="0" name="Object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3760788"/>
                        <a:ext cx="5329238" cy="573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138" name="Picture 18">
            <a:extLst>
              <a:ext uri="{FF2B5EF4-FFF2-40B4-BE49-F238E27FC236}">
                <a16:creationId xmlns:a16="http://schemas.microsoft.com/office/drawing/2014/main" id="{6B7CDB77-D694-3393-E8E4-0563221F4F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462463"/>
            <a:ext cx="11557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9">
            <a:extLst>
              <a:ext uri="{FF2B5EF4-FFF2-40B4-BE49-F238E27FC236}">
                <a16:creationId xmlns:a16="http://schemas.microsoft.com/office/drawing/2014/main" id="{DA2B8D46-E5EB-CD46-81DF-835D9FE53B75}"/>
              </a:ext>
            </a:extLst>
          </p:cNvPr>
          <p:cNvSpPr txBox="1">
            <a:spLocks noChangeArrowheads="1"/>
          </p:cNvSpPr>
          <p:nvPr/>
        </p:nvSpPr>
        <p:spPr bwMode="auto">
          <a:xfrm>
            <a:off x="3203575" y="4462463"/>
            <a:ext cx="4897438" cy="400050"/>
          </a:xfrm>
          <a:prstGeom prst="rect">
            <a:avLst/>
          </a:prstGeom>
          <a:noFill/>
          <a:ln w="9525">
            <a:noFill/>
            <a:miter lim="800000"/>
            <a:headEnd/>
            <a:tailEnd/>
          </a:ln>
          <a:effectLst/>
        </p:spPr>
        <p:txBody>
          <a:bodyPr>
            <a:spAutoFit/>
          </a:bodyPr>
          <a:lstStyle/>
          <a:p>
            <a:pPr fontAlgn="b">
              <a:defRPr/>
            </a:pPr>
            <a:r>
              <a:rPr lang="zh-CN" altLang="en-US" sz="2000" b="1">
                <a:effectLst>
                  <a:outerShdw blurRad="38100" dist="38100" dir="2700000" algn="tl">
                    <a:srgbClr val="C0C0C0"/>
                  </a:outerShdw>
                </a:effectLst>
                <a:ea typeface="楷体_GB2312" pitchFamily="49" charset="-122"/>
              </a:rPr>
              <a:t>称为：临界压力、临界温度、临界比容</a:t>
            </a:r>
          </a:p>
        </p:txBody>
      </p:sp>
      <p:sp>
        <p:nvSpPr>
          <p:cNvPr id="5140" name="Rectangle 20">
            <a:extLst>
              <a:ext uri="{FF2B5EF4-FFF2-40B4-BE49-F238E27FC236}">
                <a16:creationId xmlns:a16="http://schemas.microsoft.com/office/drawing/2014/main" id="{57AB12F9-8B0A-9C6F-ACD1-2B3CC2454945}"/>
              </a:ext>
            </a:extLst>
          </p:cNvPr>
          <p:cNvSpPr>
            <a:spLocks noChangeArrowheads="1"/>
          </p:cNvSpPr>
          <p:nvPr/>
        </p:nvSpPr>
        <p:spPr bwMode="auto">
          <a:xfrm>
            <a:off x="4214813" y="2498725"/>
            <a:ext cx="93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Garamond" panose="02020404030301010803" pitchFamily="18" charset="0"/>
              </a:rPr>
              <a:t>dA=0</a:t>
            </a:r>
            <a:endParaRPr lang="en-US" altLang="zh-CN" sz="2400" b="1">
              <a:solidFill>
                <a:srgbClr val="0000FF"/>
              </a:solidFill>
              <a:latin typeface="Garamond" panose="02020404030301010803" pitchFamily="18" charset="0"/>
            </a:endParaRPr>
          </a:p>
        </p:txBody>
      </p:sp>
      <p:sp>
        <p:nvSpPr>
          <p:cNvPr id="23" name="Text Box 21">
            <a:extLst>
              <a:ext uri="{FF2B5EF4-FFF2-40B4-BE49-F238E27FC236}">
                <a16:creationId xmlns:a16="http://schemas.microsoft.com/office/drawing/2014/main" id="{6C20EB26-8E27-8D0B-1451-A89436FD8B97}"/>
              </a:ext>
            </a:extLst>
          </p:cNvPr>
          <p:cNvSpPr txBox="1">
            <a:spLocks noChangeArrowheads="1"/>
          </p:cNvSpPr>
          <p:nvPr/>
        </p:nvSpPr>
        <p:spPr bwMode="auto">
          <a:xfrm>
            <a:off x="684213" y="3327400"/>
            <a:ext cx="7921625" cy="461963"/>
          </a:xfrm>
          <a:prstGeom prst="rect">
            <a:avLst/>
          </a:prstGeom>
          <a:noFill/>
          <a:ln w="9525">
            <a:noFill/>
            <a:miter lim="800000"/>
            <a:headEnd/>
            <a:tailEnd/>
          </a:ln>
          <a:effectLst/>
        </p:spPr>
        <p:txBody>
          <a:bodyPr>
            <a:spAutoFit/>
          </a:bodyPr>
          <a:lstStyle/>
          <a:p>
            <a:pPr fontAlgn="b">
              <a:defRPr/>
            </a:pPr>
            <a:r>
              <a:rPr lang="zh-CN" altLang="en-US" sz="2400" b="1" dirty="0">
                <a:solidFill>
                  <a:srgbClr val="0000FF"/>
                </a:solidFill>
                <a:effectLst>
                  <a:outerShdw blurRad="38100" dist="38100" dir="2700000" algn="tl">
                    <a:srgbClr val="C0C0C0"/>
                  </a:outerShdw>
                </a:effectLst>
                <a:ea typeface="楷体_GB2312" pitchFamily="49" charset="-122"/>
              </a:rPr>
              <a:t>临界流速</a:t>
            </a:r>
            <a:r>
              <a:rPr lang="zh-CN" altLang="en-US" b="1" dirty="0">
                <a:solidFill>
                  <a:srgbClr val="0000FF"/>
                </a:solidFill>
                <a:effectLst>
                  <a:outerShdw blurRad="38100" dist="38100" dir="2700000" algn="tl">
                    <a:srgbClr val="C0C0C0"/>
                  </a:outerShdw>
                </a:effectLst>
                <a:ea typeface="楷体_GB2312" pitchFamily="49" charset="-122"/>
              </a:rPr>
              <a:t>＝</a:t>
            </a:r>
            <a:r>
              <a:rPr lang="zh-CN" altLang="en-US" sz="2400" b="1" dirty="0">
                <a:solidFill>
                  <a:srgbClr val="0000FF"/>
                </a:solidFill>
                <a:effectLst>
                  <a:outerShdw blurRad="38100" dist="38100" dir="2700000" algn="tl">
                    <a:srgbClr val="C0C0C0"/>
                  </a:outerShdw>
                </a:effectLst>
                <a:ea typeface="楷体_GB2312" pitchFamily="49" charset="-122"/>
              </a:rPr>
              <a:t>当地音速</a:t>
            </a:r>
            <a:r>
              <a:rPr lang="zh-CN" altLang="en-US" sz="2400" b="1" dirty="0">
                <a:effectLst>
                  <a:outerShdw blurRad="38100" dist="38100" dir="2700000" algn="tl">
                    <a:srgbClr val="C0C0C0"/>
                  </a:outerShdw>
                </a:effectLst>
                <a:ea typeface="楷体_GB2312" pitchFamily="49" charset="-122"/>
              </a:rPr>
              <a:t> </a:t>
            </a:r>
            <a:endParaRPr lang="en-US" altLang="zh-CN" sz="2400" b="1" dirty="0">
              <a:solidFill>
                <a:srgbClr val="0000FF"/>
              </a:solidFill>
              <a:effectLst>
                <a:outerShdw blurRad="38100" dist="38100" dir="2700000" algn="tl">
                  <a:srgbClr val="C0C0C0"/>
                </a:outerShdw>
              </a:effectLst>
              <a:ea typeface="楷体_GB2312" pitchFamily="49" charset="-122"/>
              <a:cs typeface="ˎ̥"/>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图8－4">
            <a:extLst>
              <a:ext uri="{FF2B5EF4-FFF2-40B4-BE49-F238E27FC236}">
                <a16:creationId xmlns:a16="http://schemas.microsoft.com/office/drawing/2014/main" id="{3254E9FE-AA0E-84FD-909D-E2B650720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260" r="3889" b="3015"/>
          <a:stretch>
            <a:fillRect/>
          </a:stretch>
        </p:blipFill>
        <p:spPr bwMode="auto">
          <a:xfrm>
            <a:off x="4714875" y="642938"/>
            <a:ext cx="4214813" cy="398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3" name="Picture 17" descr="62003">
            <a:extLst>
              <a:ext uri="{FF2B5EF4-FFF2-40B4-BE49-F238E27FC236}">
                <a16:creationId xmlns:a16="http://schemas.microsoft.com/office/drawing/2014/main" id="{AF55DAD6-533E-7E6F-02EA-26ABF8BED29B}"/>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38125" y="1371600"/>
            <a:ext cx="4191000" cy="314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177EDB51-C434-C268-2718-5C094D055563}"/>
              </a:ext>
            </a:extLst>
          </p:cNvPr>
          <p:cNvSpPr txBox="1">
            <a:spLocks/>
          </p:cNvSpPr>
          <p:nvPr/>
        </p:nvSpPr>
        <p:spPr bwMode="auto">
          <a:xfrm>
            <a:off x="381000" y="456642"/>
            <a:ext cx="3276600" cy="461665"/>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auto">
              <a:spcBef>
                <a:spcPts val="0"/>
              </a:spcBef>
              <a:spcAft>
                <a:spcPts val="0"/>
              </a:spcAft>
              <a:defRPr/>
            </a:pPr>
            <a:r>
              <a:rPr lang="zh-CN" altLang="en-US" sz="2400" dirty="0">
                <a:solidFill>
                  <a:srgbClr val="000000"/>
                </a:solidFill>
                <a:latin typeface="黑体"/>
                <a:ea typeface="宋体"/>
              </a:rPr>
              <a:t>喷管内参数变化示意图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2" descr="图8－5">
            <a:extLst>
              <a:ext uri="{FF2B5EF4-FFF2-40B4-BE49-F238E27FC236}">
                <a16:creationId xmlns:a16="http://schemas.microsoft.com/office/drawing/2014/main" id="{10C30678-F640-D35F-64AF-043EF47D7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688" t="3305" r="1706" b="3922"/>
          <a:stretch>
            <a:fillRect/>
          </a:stretch>
        </p:blipFill>
        <p:spPr bwMode="auto">
          <a:xfrm>
            <a:off x="1071563" y="2643188"/>
            <a:ext cx="6572250" cy="200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9199ECD3-67B4-0F23-6063-FD36B1E2A29A}"/>
              </a:ext>
            </a:extLst>
          </p:cNvPr>
          <p:cNvSpPr>
            <a:spLocks noChangeArrowheads="1"/>
          </p:cNvSpPr>
          <p:nvPr/>
        </p:nvSpPr>
        <p:spPr bwMode="auto">
          <a:xfrm>
            <a:off x="1187450" y="1314450"/>
            <a:ext cx="6613525" cy="97155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defRPr/>
            </a:pPr>
            <a:r>
              <a:rPr lang="zh-CN" altLang="en-US" sz="2400" dirty="0">
                <a:latin typeface="Tahoma" pitchFamily="34" charset="0"/>
              </a:rPr>
              <a:t>　</a:t>
            </a:r>
            <a:r>
              <a:rPr lang="en-US" altLang="zh-CN" sz="2400" b="1" dirty="0">
                <a:effectLst>
                  <a:outerShdw blurRad="38100" dist="38100" dir="2700000" algn="tl">
                    <a:srgbClr val="C0C0C0"/>
                  </a:outerShdw>
                </a:effectLst>
                <a:ea typeface="楷体_GB2312" pitchFamily="49" charset="-122"/>
              </a:rPr>
              <a:t>Ma</a:t>
            </a:r>
            <a:r>
              <a:rPr lang="zh-CN" altLang="en-US" sz="2400" b="1" dirty="0">
                <a:effectLst>
                  <a:outerShdw blurRad="38100" dist="38100" dir="2700000" algn="tl">
                    <a:srgbClr val="C0C0C0"/>
                  </a:outerShdw>
                </a:effectLst>
                <a:ea typeface="楷体_GB2312" pitchFamily="49" charset="-122"/>
              </a:rPr>
              <a:t>＞</a:t>
            </a:r>
            <a:r>
              <a:rPr lang="en-US" altLang="zh-CN" sz="2400" b="1" dirty="0">
                <a:effectLst>
                  <a:outerShdw blurRad="38100" dist="38100" dir="2700000" algn="tl">
                    <a:srgbClr val="C0C0C0"/>
                  </a:outerShdw>
                </a:effectLst>
                <a:ea typeface="楷体_GB2312" pitchFamily="49" charset="-122"/>
              </a:rPr>
              <a:t>1</a:t>
            </a:r>
            <a:r>
              <a:rPr lang="zh-CN" altLang="en-US" sz="2400" b="1" dirty="0">
                <a:effectLst>
                  <a:outerShdw blurRad="38100" dist="38100" dir="2700000" algn="tl">
                    <a:srgbClr val="C0C0C0"/>
                  </a:outerShdw>
                </a:effectLst>
                <a:ea typeface="楷体_GB2312" pitchFamily="49" charset="-122"/>
              </a:rPr>
              <a:t>，超声速流动，</a:t>
            </a:r>
            <a:r>
              <a:rPr lang="en-US" altLang="zh-CN" sz="2400" b="1" dirty="0" err="1">
                <a:effectLst>
                  <a:outerShdw blurRad="38100" dist="38100" dir="2700000" algn="tl">
                    <a:srgbClr val="C0C0C0"/>
                  </a:outerShdw>
                </a:effectLst>
                <a:ea typeface="楷体_GB2312" pitchFamily="49" charset="-122"/>
              </a:rPr>
              <a:t>dA</a:t>
            </a:r>
            <a:r>
              <a:rPr lang="en-US" altLang="zh-CN" sz="2400" b="1" dirty="0">
                <a:effectLst>
                  <a:outerShdw blurRad="38100" dist="38100" dir="2700000" algn="tl">
                    <a:srgbClr val="C0C0C0"/>
                  </a:outerShdw>
                </a:effectLst>
                <a:ea typeface="楷体_GB2312" pitchFamily="49" charset="-122"/>
              </a:rPr>
              <a:t>&lt;0</a:t>
            </a:r>
            <a:r>
              <a:rPr lang="zh-CN" altLang="en-US" sz="2400" b="1" dirty="0">
                <a:effectLst>
                  <a:outerShdw blurRad="38100" dist="38100" dir="2700000" algn="tl">
                    <a:srgbClr val="C0C0C0"/>
                  </a:outerShdw>
                </a:effectLst>
                <a:ea typeface="楷体_GB2312" pitchFamily="49" charset="-122"/>
              </a:rPr>
              <a:t>，截面收缩；</a:t>
            </a:r>
          </a:p>
          <a:p>
            <a:pPr marL="342900" indent="-342900">
              <a:spcBef>
                <a:spcPct val="20000"/>
              </a:spcBef>
              <a:buClr>
                <a:schemeClr val="folHlink"/>
              </a:buClr>
              <a:buSzPct val="60000"/>
              <a:buFont typeface="Wingdings" pitchFamily="2" charset="2"/>
              <a:buNone/>
              <a:defRPr/>
            </a:pPr>
            <a:r>
              <a:rPr lang="zh-CN" altLang="en-US" sz="2400" b="1" dirty="0">
                <a:effectLst>
                  <a:outerShdw blurRad="38100" dist="38100" dir="2700000" algn="tl">
                    <a:srgbClr val="C0C0C0"/>
                  </a:outerShdw>
                </a:effectLst>
                <a:ea typeface="楷体_GB2312" pitchFamily="49" charset="-122"/>
              </a:rPr>
              <a:t>　</a:t>
            </a:r>
            <a:r>
              <a:rPr lang="en-US" altLang="zh-CN" sz="2400" b="1" dirty="0">
                <a:effectLst>
                  <a:outerShdw blurRad="38100" dist="38100" dir="2700000" algn="tl">
                    <a:srgbClr val="C0C0C0"/>
                  </a:outerShdw>
                </a:effectLst>
                <a:ea typeface="楷体_GB2312" pitchFamily="49" charset="-122"/>
              </a:rPr>
              <a:t>Ma=1</a:t>
            </a:r>
            <a:r>
              <a:rPr lang="zh-CN" altLang="en-US" sz="2400" b="1" dirty="0">
                <a:effectLst>
                  <a:outerShdw blurRad="38100" dist="38100" dir="2700000" algn="tl">
                    <a:srgbClr val="C0C0C0"/>
                  </a:outerShdw>
                </a:effectLst>
                <a:ea typeface="楷体_GB2312" pitchFamily="49" charset="-122"/>
              </a:rPr>
              <a:t>，声速流动，</a:t>
            </a:r>
            <a:r>
              <a:rPr lang="en-US" altLang="zh-CN" sz="2400" b="1" dirty="0" err="1">
                <a:effectLst>
                  <a:outerShdw blurRad="38100" dist="38100" dir="2700000" algn="tl">
                    <a:srgbClr val="C0C0C0"/>
                  </a:outerShdw>
                </a:effectLst>
                <a:ea typeface="楷体_GB2312" pitchFamily="49" charset="-122"/>
              </a:rPr>
              <a:t>dA</a:t>
            </a:r>
            <a:r>
              <a:rPr lang="en-US" altLang="zh-CN" sz="2400" b="1" dirty="0">
                <a:effectLst>
                  <a:outerShdw blurRad="38100" dist="38100" dir="2700000" algn="tl">
                    <a:srgbClr val="C0C0C0"/>
                  </a:outerShdw>
                </a:effectLst>
                <a:ea typeface="楷体_GB2312" pitchFamily="49" charset="-122"/>
              </a:rPr>
              <a:t>=0</a:t>
            </a:r>
            <a:r>
              <a:rPr lang="zh-CN" altLang="en-US" sz="2400" b="1" dirty="0">
                <a:effectLst>
                  <a:outerShdw blurRad="38100" dist="38100" dir="2700000" algn="tl">
                    <a:srgbClr val="C0C0C0"/>
                  </a:outerShdw>
                </a:effectLst>
                <a:ea typeface="楷体_GB2312" pitchFamily="49" charset="-122"/>
              </a:rPr>
              <a:t>，截面缩至最小；</a:t>
            </a:r>
          </a:p>
          <a:p>
            <a:pPr marL="342900" indent="-342900">
              <a:spcBef>
                <a:spcPct val="20000"/>
              </a:spcBef>
              <a:buClr>
                <a:schemeClr val="folHlink"/>
              </a:buClr>
              <a:buSzPct val="60000"/>
              <a:buFont typeface="Wingdings" pitchFamily="2" charset="2"/>
              <a:buNone/>
              <a:defRPr/>
            </a:pPr>
            <a:r>
              <a:rPr lang="zh-CN" altLang="en-US" sz="2400" b="1" dirty="0">
                <a:effectLst>
                  <a:outerShdw blurRad="38100" dist="38100" dir="2700000" algn="tl">
                    <a:srgbClr val="C0C0C0"/>
                  </a:outerShdw>
                </a:effectLst>
                <a:ea typeface="楷体_GB2312" pitchFamily="49" charset="-122"/>
              </a:rPr>
              <a:t>　</a:t>
            </a:r>
            <a:r>
              <a:rPr lang="en-US" altLang="zh-CN" sz="2400" b="1" dirty="0">
                <a:effectLst>
                  <a:outerShdw blurRad="38100" dist="38100" dir="2700000" algn="tl">
                    <a:srgbClr val="C0C0C0"/>
                  </a:outerShdw>
                </a:effectLst>
                <a:ea typeface="楷体_GB2312" pitchFamily="49" charset="-122"/>
              </a:rPr>
              <a:t>Ma</a:t>
            </a:r>
            <a:r>
              <a:rPr lang="zh-CN" altLang="en-US" sz="2400" b="1" dirty="0">
                <a:effectLst>
                  <a:outerShdw blurRad="38100" dist="38100" dir="2700000" algn="tl">
                    <a:srgbClr val="C0C0C0"/>
                  </a:outerShdw>
                </a:effectLst>
                <a:ea typeface="楷体_GB2312" pitchFamily="49" charset="-122"/>
              </a:rPr>
              <a:t>＜</a:t>
            </a:r>
            <a:r>
              <a:rPr lang="en-US" altLang="zh-CN" sz="2400" b="1" dirty="0">
                <a:effectLst>
                  <a:outerShdw blurRad="38100" dist="38100" dir="2700000" algn="tl">
                    <a:srgbClr val="C0C0C0"/>
                  </a:outerShdw>
                </a:effectLst>
                <a:ea typeface="楷体_GB2312" pitchFamily="49" charset="-122"/>
              </a:rPr>
              <a:t>1</a:t>
            </a:r>
            <a:r>
              <a:rPr lang="zh-CN" altLang="en-US" sz="2400" b="1" dirty="0">
                <a:effectLst>
                  <a:outerShdw blurRad="38100" dist="38100" dir="2700000" algn="tl">
                    <a:srgbClr val="C0C0C0"/>
                  </a:outerShdw>
                </a:effectLst>
                <a:ea typeface="楷体_GB2312" pitchFamily="49" charset="-122"/>
              </a:rPr>
              <a:t>，亚声速流动，</a:t>
            </a:r>
            <a:r>
              <a:rPr lang="en-US" altLang="zh-CN" sz="2400" b="1" dirty="0" err="1">
                <a:effectLst>
                  <a:outerShdw blurRad="38100" dist="38100" dir="2700000" algn="tl">
                    <a:srgbClr val="C0C0C0"/>
                  </a:outerShdw>
                </a:effectLst>
                <a:ea typeface="楷体_GB2312" pitchFamily="49" charset="-122"/>
              </a:rPr>
              <a:t>dA</a:t>
            </a:r>
            <a:r>
              <a:rPr lang="en-US" altLang="zh-CN" sz="2400" b="1" dirty="0">
                <a:effectLst>
                  <a:outerShdw blurRad="38100" dist="38100" dir="2700000" algn="tl">
                    <a:srgbClr val="C0C0C0"/>
                  </a:outerShdw>
                </a:effectLst>
                <a:ea typeface="楷体_GB2312" pitchFamily="49" charset="-122"/>
              </a:rPr>
              <a:t>&gt;0</a:t>
            </a:r>
            <a:r>
              <a:rPr lang="zh-CN" altLang="en-US" sz="2400" b="1" dirty="0">
                <a:effectLst>
                  <a:outerShdw blurRad="38100" dist="38100" dir="2700000" algn="tl">
                    <a:srgbClr val="C0C0C0"/>
                  </a:outerShdw>
                </a:effectLst>
                <a:ea typeface="楷体_GB2312" pitchFamily="49" charset="-122"/>
              </a:rPr>
              <a:t>，截面扩张；</a:t>
            </a:r>
          </a:p>
        </p:txBody>
      </p:sp>
      <p:sp>
        <p:nvSpPr>
          <p:cNvPr id="6" name="Rectangle 5">
            <a:extLst>
              <a:ext uri="{FF2B5EF4-FFF2-40B4-BE49-F238E27FC236}">
                <a16:creationId xmlns:a16="http://schemas.microsoft.com/office/drawing/2014/main" id="{CAEACC81-414D-A046-9BBA-A5FD4DA331F0}"/>
              </a:ext>
            </a:extLst>
          </p:cNvPr>
          <p:cNvSpPr>
            <a:spLocks noChangeArrowheads="1"/>
          </p:cNvSpPr>
          <p:nvPr/>
        </p:nvSpPr>
        <p:spPr bwMode="auto">
          <a:xfrm>
            <a:off x="250825" y="628650"/>
            <a:ext cx="4321175" cy="523875"/>
          </a:xfrm>
          <a:prstGeom prst="rect">
            <a:avLst/>
          </a:prstGeom>
          <a:noFill/>
          <a:ln w="9525">
            <a:noFill/>
            <a:miter lim="800000"/>
            <a:headEnd/>
            <a:tailEnd/>
          </a:ln>
          <a:effectLst/>
        </p:spPr>
        <p:txBody>
          <a:bodyPr>
            <a:spAutoFit/>
          </a:bodyPr>
          <a:lstStyle/>
          <a:p>
            <a:pPr>
              <a:defRPr/>
            </a:pPr>
            <a:r>
              <a:rPr lang="zh-CN" altLang="en-US" sz="2800" b="1" dirty="0">
                <a:effectLst>
                  <a:outerShdw blurRad="38100" dist="38100" dir="2700000" algn="tl">
                    <a:srgbClr val="C0C0C0"/>
                  </a:outerShdw>
                </a:effectLst>
                <a:ea typeface="楷体_GB2312" pitchFamily="49" charset="-122"/>
              </a:rPr>
              <a:t>对于</a:t>
            </a:r>
            <a:r>
              <a:rPr lang="zh-CN" altLang="en-US" sz="2800" b="1" dirty="0">
                <a:solidFill>
                  <a:srgbClr val="0000FF"/>
                </a:solidFill>
                <a:effectLst>
                  <a:outerShdw blurRad="38100" dist="38100" dir="2700000" algn="tl">
                    <a:srgbClr val="C0C0C0"/>
                  </a:outerShdw>
                </a:effectLst>
                <a:ea typeface="楷体_GB2312" pitchFamily="49" charset="-122"/>
              </a:rPr>
              <a:t>扩压管</a:t>
            </a:r>
            <a:r>
              <a:rPr lang="zh-CN" altLang="en-US" sz="2800" b="1" dirty="0">
                <a:effectLst>
                  <a:outerShdw blurRad="38100" dist="38100" dir="2700000" algn="tl">
                    <a:srgbClr val="C0C0C0"/>
                  </a:outerShdw>
                </a:effectLst>
                <a:ea typeface="楷体_GB2312" pitchFamily="49" charset="-122"/>
              </a:rPr>
              <a:t>（</a:t>
            </a:r>
            <a:r>
              <a:rPr lang="en-US" altLang="zh-CN" sz="2800" b="1" i="1" dirty="0" err="1">
                <a:effectLst>
                  <a:outerShdw blurRad="38100" dist="38100" dir="2700000" algn="tl">
                    <a:srgbClr val="C0C0C0"/>
                  </a:outerShdw>
                </a:effectLst>
                <a:ea typeface="楷体_GB2312" pitchFamily="49" charset="-122"/>
              </a:rPr>
              <a:t>dc</a:t>
            </a:r>
            <a:r>
              <a:rPr lang="en-US" altLang="zh-CN" sz="2800" b="1" i="1" baseline="-25000" dirty="0" err="1">
                <a:effectLst>
                  <a:outerShdw blurRad="38100" dist="38100" dir="2700000" algn="tl">
                    <a:srgbClr val="C0C0C0"/>
                  </a:outerShdw>
                </a:effectLst>
                <a:ea typeface="楷体_GB2312" pitchFamily="49" charset="-122"/>
              </a:rPr>
              <a:t>f</a:t>
            </a:r>
            <a:r>
              <a:rPr lang="en-US" altLang="zh-CN" sz="2800" b="1" i="1" baseline="-25000" dirty="0">
                <a:effectLst>
                  <a:outerShdw blurRad="38100" dist="38100" dir="2700000" algn="tl">
                    <a:srgbClr val="C0C0C0"/>
                  </a:outerShdw>
                </a:effectLst>
                <a:ea typeface="楷体_GB2312" pitchFamily="49" charset="-122"/>
              </a:rPr>
              <a:t> </a:t>
            </a:r>
            <a:r>
              <a:rPr lang="zh-CN" altLang="en-US" sz="2800" b="1" dirty="0">
                <a:effectLst>
                  <a:outerShdw blurRad="38100" dist="38100" dir="2700000" algn="tl">
                    <a:srgbClr val="C0C0C0"/>
                  </a:outerShdw>
                </a:effectLst>
                <a:ea typeface="楷体_GB2312" pitchFamily="49" charset="-122"/>
              </a:rPr>
              <a:t>＜ </a:t>
            </a:r>
            <a:r>
              <a:rPr lang="en-US" altLang="zh-CN" sz="2800" b="1" dirty="0">
                <a:effectLst>
                  <a:outerShdw blurRad="38100" dist="38100" dir="2700000" algn="tl">
                    <a:srgbClr val="C0C0C0"/>
                  </a:outerShdw>
                </a:effectLst>
                <a:ea typeface="楷体_GB2312" pitchFamily="49" charset="-122"/>
              </a:rPr>
              <a:t>0) </a:t>
            </a:r>
            <a:r>
              <a:rPr lang="zh-CN" altLang="en-US" sz="2800" b="1" dirty="0">
                <a:effectLst>
                  <a:outerShdw blurRad="38100" dist="38100" dir="2700000" algn="tl">
                    <a:srgbClr val="C0C0C0"/>
                  </a:outerShdw>
                </a:effectLst>
                <a:ea typeface="楷体_GB2312" pitchFamily="49" charset="-122"/>
              </a:rPr>
              <a:t>：</a:t>
            </a:r>
          </a:p>
        </p:txBody>
      </p:sp>
      <p:sp>
        <p:nvSpPr>
          <p:cNvPr id="6150" name="Text Box 7">
            <a:extLst>
              <a:ext uri="{FF2B5EF4-FFF2-40B4-BE49-F238E27FC236}">
                <a16:creationId xmlns:a16="http://schemas.microsoft.com/office/drawing/2014/main" id="{36F4F8B1-F2DD-CA91-25F3-99A126730F86}"/>
              </a:ext>
            </a:extLst>
          </p:cNvPr>
          <p:cNvSpPr txBox="1">
            <a:spLocks noChangeArrowheads="1"/>
          </p:cNvSpPr>
          <p:nvPr/>
        </p:nvSpPr>
        <p:spPr bwMode="auto">
          <a:xfrm>
            <a:off x="7715250" y="4071938"/>
            <a:ext cx="1223963" cy="523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endParaRPr lang="zh-CN" altLang="zh-CN" sz="2800"/>
          </a:p>
        </p:txBody>
      </p:sp>
      <p:graphicFrame>
        <p:nvGraphicFramePr>
          <p:cNvPr id="6146" name="Object 29">
            <a:extLst>
              <a:ext uri="{FF2B5EF4-FFF2-40B4-BE49-F238E27FC236}">
                <a16:creationId xmlns:a16="http://schemas.microsoft.com/office/drawing/2014/main" id="{FC2F3396-7C42-9248-DA20-1C4870BCB8F6}"/>
              </a:ext>
            </a:extLst>
          </p:cNvPr>
          <p:cNvGraphicFramePr>
            <a:graphicFrameLocks noGrp="1" noChangeAspect="1"/>
          </p:cNvGraphicFramePr>
          <p:nvPr>
            <p:ph/>
          </p:nvPr>
        </p:nvGraphicFramePr>
        <p:xfrm>
          <a:off x="6091238" y="473075"/>
          <a:ext cx="2519362" cy="727075"/>
        </p:xfrm>
        <a:graphic>
          <a:graphicData uri="http://schemas.openxmlformats.org/presentationml/2006/ole">
            <mc:AlternateContent xmlns:mc="http://schemas.openxmlformats.org/markup-compatibility/2006">
              <mc:Choice xmlns:v="urn:schemas-microsoft-com:vml" Requires="v">
                <p:oleObj name="Equation" r:id="rId3" imgW="1587600" imgH="585000" progId="Equation.DSMT4">
                  <p:embed/>
                </p:oleObj>
              </mc:Choice>
              <mc:Fallback>
                <p:oleObj name="Equation" r:id="rId3" imgW="1587600" imgH="585000" progId="Equation.DSMT4">
                  <p:embed/>
                  <p:pic>
                    <p:nvPicPr>
                      <p:cNvPr id="0" name="Object 29"/>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1238" y="473075"/>
                        <a:ext cx="2519362" cy="72707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46B5B8C0-5957-784C-FF14-2148BB57E9D6}"/>
              </a:ext>
            </a:extLst>
          </p:cNvPr>
          <p:cNvSpPr txBox="1">
            <a:spLocks noChangeArrowheads="1"/>
          </p:cNvSpPr>
          <p:nvPr/>
        </p:nvSpPr>
        <p:spPr bwMode="auto">
          <a:xfrm>
            <a:off x="323850" y="357188"/>
            <a:ext cx="8175625" cy="461962"/>
          </a:xfrm>
          <a:prstGeom prst="rect">
            <a:avLst/>
          </a:prstGeom>
          <a:noFill/>
          <a:ln w="9525">
            <a:noFill/>
            <a:miter lim="800000"/>
            <a:headEnd/>
            <a:tailEnd/>
          </a:ln>
          <a:effectLst/>
        </p:spPr>
        <p:txBody>
          <a:bodyPr wrap="none">
            <a:spAutoFit/>
          </a:bodyPr>
          <a:lstStyle/>
          <a:p>
            <a:pPr fontAlgn="b">
              <a:defRPr/>
            </a:pPr>
            <a:r>
              <a:rPr lang="zh-CN" altLang="en-US" sz="2400" b="1" dirty="0">
                <a:solidFill>
                  <a:srgbClr val="0000FF"/>
                </a:solidFill>
                <a:effectLst>
                  <a:outerShdw blurRad="38100" dist="38100" dir="2700000" algn="tl">
                    <a:srgbClr val="C0C0C0"/>
                  </a:outerShdw>
                </a:effectLst>
                <a:ea typeface="楷体_GB2312" pitchFamily="49" charset="-122"/>
              </a:rPr>
              <a:t>讨论：</a:t>
            </a:r>
            <a:r>
              <a:rPr lang="en-US" altLang="zh-CN" sz="2400" b="1" dirty="0">
                <a:effectLst>
                  <a:outerShdw blurRad="38100" dist="38100" dir="2700000" algn="tl">
                    <a:srgbClr val="C0C0C0"/>
                  </a:outerShdw>
                </a:effectLst>
                <a:ea typeface="楷体_GB2312" pitchFamily="49" charset="-122"/>
              </a:rPr>
              <a:t>1</a:t>
            </a:r>
            <a:r>
              <a:rPr lang="zh-CN" altLang="en-US" sz="2400" b="1" dirty="0">
                <a:effectLst>
                  <a:outerShdw blurRad="38100" dist="38100" dir="2700000" algn="tl">
                    <a:srgbClr val="C0C0C0"/>
                  </a:outerShdw>
                </a:effectLst>
                <a:ea typeface="楷体_GB2312" pitchFamily="49" charset="-122"/>
              </a:rPr>
              <a:t>） 当促使流速改变的压力条件得到满足的前提下：</a:t>
            </a:r>
          </a:p>
        </p:txBody>
      </p:sp>
      <p:sp>
        <p:nvSpPr>
          <p:cNvPr id="5" name="Text Box 4">
            <a:extLst>
              <a:ext uri="{FF2B5EF4-FFF2-40B4-BE49-F238E27FC236}">
                <a16:creationId xmlns:a16="http://schemas.microsoft.com/office/drawing/2014/main" id="{0364FF59-3A44-0838-2A04-B0868D733DE8}"/>
              </a:ext>
            </a:extLst>
          </p:cNvPr>
          <p:cNvSpPr txBox="1">
            <a:spLocks noChangeArrowheads="1"/>
          </p:cNvSpPr>
          <p:nvPr/>
        </p:nvSpPr>
        <p:spPr bwMode="auto">
          <a:xfrm>
            <a:off x="1187450" y="788988"/>
            <a:ext cx="7278688" cy="3108325"/>
          </a:xfrm>
          <a:prstGeom prst="rect">
            <a:avLst/>
          </a:prstGeom>
          <a:noFill/>
          <a:ln w="9525">
            <a:noFill/>
            <a:miter lim="800000"/>
            <a:headEnd/>
            <a:tailEnd/>
          </a:ln>
          <a:effectLst/>
        </p:spPr>
        <p:txBody>
          <a:bodyPr wrap="none">
            <a:spAutoFit/>
          </a:bodyPr>
          <a:lstStyle/>
          <a:p>
            <a:pPr>
              <a:defRPr/>
            </a:pPr>
            <a:r>
              <a:rPr lang="en-US" altLang="zh-CN" sz="2800" dirty="0">
                <a:ea typeface="ˎ̥"/>
                <a:cs typeface="ˎ̥"/>
              </a:rPr>
              <a:t>   </a:t>
            </a:r>
            <a:r>
              <a:rPr lang="en-US" altLang="zh-CN" sz="2400" b="1" dirty="0">
                <a:effectLst>
                  <a:outerShdw blurRad="38100" dist="38100" dir="2700000" algn="tl">
                    <a:srgbClr val="C0C0C0"/>
                  </a:outerShdw>
                </a:effectLst>
                <a:ea typeface="楷体_GB2312" pitchFamily="49" charset="-122"/>
                <a:cs typeface="ˎ̥"/>
              </a:rPr>
              <a:t>a</a:t>
            </a:r>
            <a:r>
              <a:rPr lang="zh-CN" altLang="en-US" sz="2400" b="1" dirty="0">
                <a:effectLst>
                  <a:outerShdw blurRad="38100" dist="38100" dir="2700000" algn="tl">
                    <a:srgbClr val="C0C0C0"/>
                  </a:outerShdw>
                </a:effectLst>
                <a:ea typeface="楷体_GB2312" pitchFamily="49" charset="-122"/>
              </a:rPr>
              <a:t>）收缩喷管出口截面上流速最大值 </a:t>
            </a:r>
          </a:p>
          <a:p>
            <a:pPr>
              <a:defRPr/>
            </a:pPr>
            <a:r>
              <a:rPr lang="zh-CN" altLang="en-US" sz="2400" b="1" i="1" dirty="0">
                <a:effectLst>
                  <a:outerShdw blurRad="38100" dist="38100" dir="2700000" algn="tl">
                    <a:srgbClr val="C0C0C0"/>
                  </a:outerShdw>
                </a:effectLst>
                <a:ea typeface="楷体_GB2312" pitchFamily="49" charset="-122"/>
              </a:rPr>
              <a:t>          </a:t>
            </a:r>
            <a:r>
              <a:rPr lang="en-US" altLang="zh-CN" sz="2400" b="1" i="1" dirty="0">
                <a:effectLst>
                  <a:outerShdw blurRad="38100" dist="38100" dir="2700000" algn="tl">
                    <a:srgbClr val="C0C0C0"/>
                  </a:outerShdw>
                </a:effectLst>
                <a:ea typeface="楷体_GB2312" pitchFamily="49" charset="-122"/>
              </a:rPr>
              <a:t>c</a:t>
            </a:r>
            <a:r>
              <a:rPr lang="en-US" altLang="zh-CN" sz="2400" b="1" i="1" baseline="-25000" dirty="0">
                <a:effectLst>
                  <a:outerShdw blurRad="38100" dist="38100" dir="2700000" algn="tl">
                    <a:srgbClr val="C0C0C0"/>
                  </a:outerShdw>
                </a:effectLst>
                <a:ea typeface="楷体_GB2312" pitchFamily="49" charset="-122"/>
              </a:rPr>
              <a:t>f2,max</a:t>
            </a:r>
            <a:r>
              <a:rPr lang="en-US" altLang="zh-CN" sz="2400" b="1" i="1" dirty="0">
                <a:effectLst>
                  <a:outerShdw blurRad="38100" dist="38100" dir="2700000" algn="tl">
                    <a:srgbClr val="C0C0C0"/>
                  </a:outerShdw>
                </a:effectLst>
                <a:ea typeface="楷体_GB2312" pitchFamily="49" charset="-122"/>
              </a:rPr>
              <a:t>=c</a:t>
            </a:r>
            <a:r>
              <a:rPr lang="zh-CN" altLang="en-US" sz="2400" b="1" dirty="0">
                <a:effectLst>
                  <a:outerShdw blurRad="38100" dist="38100" dir="2700000" algn="tl">
                    <a:srgbClr val="C0C0C0"/>
                  </a:outerShdw>
                </a:effectLst>
                <a:ea typeface="楷体_GB2312" pitchFamily="49" charset="-122"/>
              </a:rPr>
              <a:t>（出口截面上音速）</a:t>
            </a:r>
          </a:p>
          <a:p>
            <a:pPr>
              <a:defRPr/>
            </a:pPr>
            <a:r>
              <a:rPr lang="zh-CN" altLang="en-US" sz="2400" b="1" dirty="0">
                <a:effectLst>
                  <a:outerShdw blurRad="38100" dist="38100" dir="2700000" algn="tl">
                    <a:srgbClr val="C0C0C0"/>
                  </a:outerShdw>
                </a:effectLst>
                <a:ea typeface="楷体_GB2312" pitchFamily="49" charset="-122"/>
              </a:rPr>
              <a:t> </a:t>
            </a:r>
          </a:p>
          <a:p>
            <a:pPr>
              <a:defRPr/>
            </a:pPr>
            <a:r>
              <a:rPr lang="zh-CN" altLang="en-US" sz="2400" b="1" dirty="0">
                <a:effectLst>
                  <a:outerShdw blurRad="38100" dist="38100" dir="2700000" algn="tl">
                    <a:srgbClr val="C0C0C0"/>
                  </a:outerShdw>
                </a:effectLst>
                <a:ea typeface="楷体_GB2312" pitchFamily="49" charset="-122"/>
              </a:rPr>
              <a:t>    </a:t>
            </a:r>
            <a:r>
              <a:rPr lang="en-US" altLang="zh-CN" sz="2400" b="1" dirty="0">
                <a:effectLst>
                  <a:outerShdw blurRad="38100" dist="38100" dir="2700000" algn="tl">
                    <a:srgbClr val="C0C0C0"/>
                  </a:outerShdw>
                </a:effectLst>
                <a:ea typeface="楷体_GB2312" pitchFamily="49" charset="-122"/>
              </a:rPr>
              <a:t>b</a:t>
            </a:r>
            <a:r>
              <a:rPr lang="zh-CN" altLang="en-US" sz="2400" b="1" dirty="0">
                <a:effectLst>
                  <a:outerShdw blurRad="38100" dist="38100" dir="2700000" algn="tl">
                    <a:srgbClr val="C0C0C0"/>
                  </a:outerShdw>
                </a:effectLst>
                <a:ea typeface="楷体_GB2312" pitchFamily="49" charset="-122"/>
              </a:rPr>
              <a:t>）以低于当地音速流入渐扩喷管</a:t>
            </a:r>
            <a:endParaRPr lang="en-US" altLang="zh-CN" sz="2400" b="1" dirty="0">
              <a:effectLst>
                <a:outerShdw blurRad="38100" dist="38100" dir="2700000" algn="tl">
                  <a:srgbClr val="C0C0C0"/>
                </a:outerShdw>
              </a:effectLst>
              <a:ea typeface="楷体_GB2312" pitchFamily="49" charset="-122"/>
            </a:endParaRPr>
          </a:p>
          <a:p>
            <a:pPr>
              <a:defRPr/>
            </a:pPr>
            <a:r>
              <a:rPr lang="en-US" altLang="zh-CN" sz="2400" b="1" dirty="0">
                <a:effectLst>
                  <a:outerShdw blurRad="38100" dist="38100" dir="2700000" algn="tl">
                    <a:srgbClr val="C0C0C0"/>
                  </a:outerShdw>
                </a:effectLst>
                <a:ea typeface="楷体_GB2312" pitchFamily="49" charset="-122"/>
              </a:rPr>
              <a:t>          </a:t>
            </a:r>
            <a:r>
              <a:rPr lang="zh-CN" altLang="en-US" sz="2400" b="1" dirty="0">
                <a:effectLst>
                  <a:outerShdw blurRad="38100" dist="38100" dir="2700000" algn="tl">
                    <a:srgbClr val="C0C0C0"/>
                  </a:outerShdw>
                </a:effectLst>
                <a:ea typeface="楷体_GB2312" pitchFamily="49" charset="-122"/>
              </a:rPr>
              <a:t>不可能使气流可逆加速。 </a:t>
            </a:r>
          </a:p>
          <a:p>
            <a:pPr>
              <a:defRPr/>
            </a:pPr>
            <a:endParaRPr lang="zh-CN" altLang="en-US" sz="2400" b="1" dirty="0">
              <a:effectLst>
                <a:outerShdw blurRad="38100" dist="38100" dir="2700000" algn="tl">
                  <a:srgbClr val="C0C0C0"/>
                </a:outerShdw>
              </a:effectLst>
              <a:ea typeface="楷体_GB2312" pitchFamily="49" charset="-122"/>
            </a:endParaRPr>
          </a:p>
          <a:p>
            <a:pPr>
              <a:defRPr/>
            </a:pPr>
            <a:r>
              <a:rPr lang="zh-CN" altLang="en-US" sz="2400" b="1" dirty="0">
                <a:effectLst>
                  <a:outerShdw blurRad="38100" dist="38100" dir="2700000" algn="tl">
                    <a:srgbClr val="C0C0C0"/>
                  </a:outerShdw>
                </a:effectLst>
                <a:ea typeface="楷体_GB2312" pitchFamily="49" charset="-122"/>
              </a:rPr>
              <a:t>    </a:t>
            </a:r>
            <a:r>
              <a:rPr lang="en-US" altLang="zh-CN" sz="2400" b="1" dirty="0">
                <a:effectLst>
                  <a:outerShdw blurRad="38100" dist="38100" dir="2700000" algn="tl">
                    <a:srgbClr val="C0C0C0"/>
                  </a:outerShdw>
                </a:effectLst>
                <a:ea typeface="楷体_GB2312" pitchFamily="49" charset="-122"/>
              </a:rPr>
              <a:t>c</a:t>
            </a:r>
            <a:r>
              <a:rPr lang="zh-CN" altLang="en-US" sz="2400" b="1" dirty="0">
                <a:effectLst>
                  <a:outerShdw blurRad="38100" dist="38100" dir="2700000" algn="tl">
                    <a:srgbClr val="C0C0C0"/>
                  </a:outerShdw>
                </a:effectLst>
                <a:ea typeface="楷体_GB2312" pitchFamily="49" charset="-122"/>
              </a:rPr>
              <a:t>）使气流从亚音速加速到超音速，必须采用渐缩 </a:t>
            </a:r>
          </a:p>
          <a:p>
            <a:pPr>
              <a:defRPr/>
            </a:pPr>
            <a:r>
              <a:rPr lang="zh-CN" altLang="en-US" sz="2400" b="1" dirty="0">
                <a:effectLst>
                  <a:outerShdw blurRad="38100" dist="38100" dir="2700000" algn="tl">
                    <a:srgbClr val="C0C0C0"/>
                  </a:outerShdw>
                </a:effectLst>
                <a:ea typeface="楷体_GB2312" pitchFamily="49" charset="-122"/>
              </a:rPr>
              <a:t>          渐扩喷管</a:t>
            </a:r>
            <a:r>
              <a:rPr lang="en-US" altLang="zh-CN" sz="2400" b="1" dirty="0">
                <a:effectLst>
                  <a:outerShdw blurRad="38100" dist="38100" dir="2700000" algn="tl">
                    <a:srgbClr val="C0C0C0"/>
                  </a:outerShdw>
                </a:effectLst>
                <a:ea typeface="楷体_GB2312" pitchFamily="49" charset="-122"/>
              </a:rPr>
              <a:t>—</a:t>
            </a:r>
            <a:r>
              <a:rPr lang="zh-CN" altLang="en-US" sz="2400" b="1" dirty="0">
                <a:effectLst>
                  <a:outerShdw blurRad="38100" dist="38100" dir="2700000" algn="tl">
                    <a:srgbClr val="C0C0C0"/>
                  </a:outerShdw>
                </a:effectLst>
                <a:ea typeface="楷体_GB2312" pitchFamily="49" charset="-122"/>
              </a:rPr>
              <a:t>拉法尔喷管。</a:t>
            </a:r>
          </a:p>
        </p:txBody>
      </p:sp>
      <p:pic>
        <p:nvPicPr>
          <p:cNvPr id="7173" name="Picture 5" descr="msotw9_temp0">
            <a:extLst>
              <a:ext uri="{FF2B5EF4-FFF2-40B4-BE49-F238E27FC236}">
                <a16:creationId xmlns:a16="http://schemas.microsoft.com/office/drawing/2014/main" id="{B2621158-99C9-F2A5-9A37-944E5D826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2025"/>
          <a:stretch>
            <a:fillRect/>
          </a:stretch>
        </p:blipFill>
        <p:spPr bwMode="auto">
          <a:xfrm>
            <a:off x="2714625" y="3857625"/>
            <a:ext cx="2219325"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0" name="Object 28">
            <a:extLst>
              <a:ext uri="{FF2B5EF4-FFF2-40B4-BE49-F238E27FC236}">
                <a16:creationId xmlns:a16="http://schemas.microsoft.com/office/drawing/2014/main" id="{2EE01AAA-95D3-A3A9-2DFB-39E46B163905}"/>
              </a:ext>
            </a:extLst>
          </p:cNvPr>
          <p:cNvGraphicFramePr>
            <a:graphicFrameLocks noChangeAspect="1"/>
          </p:cNvGraphicFramePr>
          <p:nvPr/>
        </p:nvGraphicFramePr>
        <p:xfrm>
          <a:off x="5572125" y="3910013"/>
          <a:ext cx="2135188" cy="590550"/>
        </p:xfrm>
        <a:graphic>
          <a:graphicData uri="http://schemas.openxmlformats.org/presentationml/2006/ole">
            <mc:AlternateContent xmlns:mc="http://schemas.openxmlformats.org/markup-compatibility/2006">
              <mc:Choice xmlns:v="urn:schemas-microsoft-com:vml" Requires="v">
                <p:oleObj name="Equation" r:id="rId3" imgW="1167893" imgH="431613" progId="Equation.DSMT4">
                  <p:embed/>
                </p:oleObj>
              </mc:Choice>
              <mc:Fallback>
                <p:oleObj name="Equation" r:id="rId3" imgW="1167893" imgH="431613"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3910013"/>
                        <a:ext cx="2135188" cy="590550"/>
                      </a:xfrm>
                      <a:prstGeom prst="rect">
                        <a:avLst/>
                      </a:prstGeom>
                      <a:noFill/>
                      <a:ln w="38100">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69228473-6DB3-C5B6-CAB1-EFBD3406A96A}"/>
              </a:ext>
            </a:extLst>
          </p:cNvPr>
          <p:cNvSpPr txBox="1">
            <a:spLocks noChangeArrowheads="1"/>
          </p:cNvSpPr>
          <p:nvPr/>
        </p:nvSpPr>
        <p:spPr bwMode="auto">
          <a:xfrm>
            <a:off x="700088" y="966788"/>
            <a:ext cx="7759700" cy="1200150"/>
          </a:xfrm>
          <a:prstGeom prst="rect">
            <a:avLst/>
          </a:prstGeom>
          <a:noFill/>
          <a:ln w="9525">
            <a:noFill/>
            <a:miter lim="800000"/>
            <a:headEnd/>
            <a:tailEnd/>
          </a:ln>
          <a:effectLst/>
        </p:spPr>
        <p:txBody>
          <a:bodyPr>
            <a:spAutoFit/>
          </a:bodyPr>
          <a:lstStyle/>
          <a:p>
            <a:pPr fontAlgn="b">
              <a:defRPr/>
            </a:pPr>
            <a:r>
              <a:rPr lang="en-US" altLang="zh-CN" sz="2400" b="1" dirty="0">
                <a:effectLst>
                  <a:outerShdw blurRad="38100" dist="38100" dir="2700000" algn="tl">
                    <a:srgbClr val="C0C0C0"/>
                  </a:outerShdw>
                </a:effectLst>
                <a:ea typeface="楷体_GB2312" pitchFamily="49" charset="-122"/>
                <a:cs typeface="ˎ̥"/>
              </a:rPr>
              <a:t>2</a:t>
            </a:r>
            <a:r>
              <a:rPr lang="zh-CN" altLang="en-US" sz="2400" b="1" dirty="0">
                <a:effectLst>
                  <a:outerShdw blurRad="38100" dist="38100" dir="2700000" algn="tl">
                    <a:srgbClr val="C0C0C0"/>
                  </a:outerShdw>
                </a:effectLst>
                <a:ea typeface="楷体_GB2312" pitchFamily="49" charset="-122"/>
                <a:cs typeface="ˎ̥"/>
              </a:rPr>
              <a:t>）背压</a:t>
            </a:r>
            <a:r>
              <a:rPr lang="en-US" altLang="zh-CN" sz="2400" b="1" i="1" dirty="0" err="1">
                <a:effectLst>
                  <a:outerShdw blurRad="38100" dist="38100" dir="2700000" algn="tl">
                    <a:srgbClr val="C0C0C0"/>
                  </a:outerShdw>
                </a:effectLst>
                <a:ea typeface="楷体_GB2312" pitchFamily="49" charset="-122"/>
                <a:cs typeface="ˎ̥"/>
              </a:rPr>
              <a:t>p</a:t>
            </a:r>
            <a:r>
              <a:rPr lang="en-US" altLang="zh-CN" sz="2400" b="1" i="1" baseline="-25000" dirty="0" err="1">
                <a:effectLst>
                  <a:outerShdw blurRad="38100" dist="38100" dir="2700000" algn="tl">
                    <a:srgbClr val="C0C0C0"/>
                  </a:outerShdw>
                </a:effectLst>
                <a:ea typeface="楷体_GB2312" pitchFamily="49" charset="-122"/>
                <a:cs typeface="ˎ̥"/>
              </a:rPr>
              <a:t>b</a:t>
            </a:r>
            <a:r>
              <a:rPr lang="en-US" altLang="zh-CN" sz="2400" b="1" baseline="-25000" dirty="0">
                <a:effectLst>
                  <a:outerShdw blurRad="38100" dist="38100" dir="2700000" algn="tl">
                    <a:srgbClr val="C0C0C0"/>
                  </a:outerShdw>
                </a:effectLst>
                <a:ea typeface="楷体_GB2312" pitchFamily="49" charset="-122"/>
                <a:cs typeface="ˎ̥"/>
              </a:rPr>
              <a:t> </a:t>
            </a:r>
            <a:r>
              <a:rPr lang="zh-CN" altLang="en-US" sz="2400" b="1" dirty="0">
                <a:effectLst>
                  <a:outerShdw blurRad="38100" dist="38100" dir="2700000" algn="tl">
                    <a:srgbClr val="C0C0C0"/>
                  </a:outerShdw>
                </a:effectLst>
                <a:ea typeface="楷体_GB2312" pitchFamily="49" charset="-122"/>
                <a:cs typeface="ˎ̥"/>
              </a:rPr>
              <a:t>是指喷管出口截面以外环境的</a:t>
            </a:r>
          </a:p>
          <a:p>
            <a:pPr fontAlgn="b">
              <a:defRPr/>
            </a:pPr>
            <a:r>
              <a:rPr lang="zh-CN" altLang="en-US" sz="2400" b="1" dirty="0">
                <a:effectLst>
                  <a:outerShdw blurRad="38100" dist="38100" dir="2700000" algn="tl">
                    <a:srgbClr val="C0C0C0"/>
                  </a:outerShdw>
                </a:effectLst>
                <a:ea typeface="楷体_GB2312" pitchFamily="49" charset="-122"/>
                <a:cs typeface="ˎ̥"/>
              </a:rPr>
              <a:t>　  压力。设计工况的喷管，其出口截面上压力</a:t>
            </a:r>
            <a:r>
              <a:rPr lang="en-US" altLang="zh-CN" sz="2400" b="1" i="1" dirty="0">
                <a:effectLst>
                  <a:outerShdw blurRad="38100" dist="38100" dir="2700000" algn="tl">
                    <a:srgbClr val="C0C0C0"/>
                  </a:outerShdw>
                </a:effectLst>
                <a:ea typeface="楷体_GB2312" pitchFamily="49" charset="-122"/>
                <a:cs typeface="ˎ̥"/>
              </a:rPr>
              <a:t>p</a:t>
            </a:r>
            <a:r>
              <a:rPr lang="en-US" altLang="zh-CN" sz="2400" b="1" i="1" baseline="-25000" dirty="0">
                <a:effectLst>
                  <a:outerShdw blurRad="38100" dist="38100" dir="2700000" algn="tl">
                    <a:srgbClr val="C0C0C0"/>
                  </a:outerShdw>
                </a:effectLst>
                <a:ea typeface="楷体_GB2312" pitchFamily="49" charset="-122"/>
                <a:cs typeface="ˎ̥"/>
              </a:rPr>
              <a:t>2</a:t>
            </a:r>
            <a:r>
              <a:rPr lang="zh-CN" altLang="en-US" sz="2400" b="1" dirty="0">
                <a:effectLst>
                  <a:outerShdw blurRad="38100" dist="38100" dir="2700000" algn="tl">
                    <a:srgbClr val="C0C0C0"/>
                  </a:outerShdw>
                </a:effectLst>
                <a:ea typeface="楷体_GB2312" pitchFamily="49" charset="-122"/>
                <a:cs typeface="ˎ̥"/>
              </a:rPr>
              <a:t>等于背</a:t>
            </a:r>
          </a:p>
          <a:p>
            <a:pPr fontAlgn="b">
              <a:defRPr/>
            </a:pPr>
            <a:r>
              <a:rPr lang="zh-CN" altLang="en-US" sz="2400" b="1" dirty="0">
                <a:effectLst>
                  <a:outerShdw blurRad="38100" dist="38100" dir="2700000" algn="tl">
                    <a:srgbClr val="C0C0C0"/>
                  </a:outerShdw>
                </a:effectLst>
                <a:ea typeface="楷体_GB2312" pitchFamily="49" charset="-122"/>
                <a:cs typeface="ˎ̥"/>
              </a:rPr>
              <a:t>　  压</a:t>
            </a:r>
            <a:r>
              <a:rPr lang="en-US" altLang="zh-CN" sz="2400" b="1" i="1" dirty="0" err="1">
                <a:effectLst>
                  <a:outerShdw blurRad="38100" dist="38100" dir="2700000" algn="tl">
                    <a:srgbClr val="C0C0C0"/>
                  </a:outerShdw>
                </a:effectLst>
                <a:ea typeface="楷体_GB2312" pitchFamily="49" charset="-122"/>
                <a:cs typeface="ˎ̥"/>
              </a:rPr>
              <a:t>p</a:t>
            </a:r>
            <a:r>
              <a:rPr lang="en-US" altLang="zh-CN" sz="1200" b="1" i="1" dirty="0" err="1">
                <a:effectLst>
                  <a:outerShdw blurRad="38100" dist="38100" dir="2700000" algn="tl">
                    <a:srgbClr val="C0C0C0"/>
                  </a:outerShdw>
                </a:effectLst>
                <a:ea typeface="楷体_GB2312" pitchFamily="49" charset="-122"/>
                <a:cs typeface="ˎ̥"/>
              </a:rPr>
              <a:t>b</a:t>
            </a:r>
            <a:r>
              <a:rPr lang="zh-CN" altLang="en-US" sz="2400" b="1" dirty="0">
                <a:effectLst>
                  <a:outerShdw blurRad="38100" dist="38100" dir="2700000" algn="tl">
                    <a:srgbClr val="C0C0C0"/>
                  </a:outerShdw>
                </a:effectLst>
                <a:ea typeface="楷体_GB2312" pitchFamily="49" charset="-122"/>
                <a:cs typeface="ˎ̥"/>
              </a:rPr>
              <a:t>，但非设计工况下</a:t>
            </a:r>
            <a:r>
              <a:rPr lang="en-US" altLang="zh-CN" sz="2400" b="1" i="1" dirty="0">
                <a:effectLst>
                  <a:outerShdw blurRad="38100" dist="38100" dir="2700000" algn="tl">
                    <a:srgbClr val="C0C0C0"/>
                  </a:outerShdw>
                </a:effectLst>
                <a:ea typeface="楷体_GB2312" pitchFamily="49" charset="-122"/>
                <a:cs typeface="ˎ̥"/>
              </a:rPr>
              <a:t>p</a:t>
            </a:r>
            <a:r>
              <a:rPr lang="en-US" altLang="zh-CN" sz="1200" b="1" i="1" dirty="0">
                <a:effectLst>
                  <a:outerShdw blurRad="38100" dist="38100" dir="2700000" algn="tl">
                    <a:srgbClr val="C0C0C0"/>
                  </a:outerShdw>
                </a:effectLst>
                <a:ea typeface="楷体_GB2312" pitchFamily="49" charset="-122"/>
                <a:cs typeface="ˎ̥"/>
              </a:rPr>
              <a:t>2</a:t>
            </a:r>
            <a:r>
              <a:rPr lang="zh-CN" altLang="en-US" sz="2400" b="1" dirty="0">
                <a:effectLst>
                  <a:outerShdw blurRad="38100" dist="38100" dir="2700000" algn="tl">
                    <a:srgbClr val="C0C0C0"/>
                  </a:outerShdw>
                </a:effectLst>
                <a:ea typeface="楷体_GB2312" pitchFamily="49" charset="-122"/>
                <a:cs typeface="ˎ̥"/>
              </a:rPr>
              <a:t>未必等于</a:t>
            </a:r>
            <a:r>
              <a:rPr lang="zh-CN" altLang="en-US" sz="2400" b="1" i="1" dirty="0">
                <a:effectLst>
                  <a:outerShdw blurRad="38100" dist="38100" dir="2700000" algn="tl">
                    <a:srgbClr val="C0C0C0"/>
                  </a:outerShdw>
                </a:effectLst>
                <a:ea typeface="楷体_GB2312" pitchFamily="49" charset="-122"/>
                <a:cs typeface="ˎ̥"/>
              </a:rPr>
              <a:t> </a:t>
            </a:r>
            <a:r>
              <a:rPr lang="en-US" altLang="zh-CN" sz="2400" b="1" i="1" dirty="0" err="1">
                <a:effectLst>
                  <a:outerShdw blurRad="38100" dist="38100" dir="2700000" algn="tl">
                    <a:srgbClr val="C0C0C0"/>
                  </a:outerShdw>
                </a:effectLst>
                <a:ea typeface="楷体_GB2312" pitchFamily="49" charset="-122"/>
                <a:cs typeface="ˎ̥"/>
              </a:rPr>
              <a:t>p</a:t>
            </a:r>
            <a:r>
              <a:rPr lang="en-US" altLang="zh-CN" sz="1200" b="1" i="1" dirty="0" err="1">
                <a:effectLst>
                  <a:outerShdw blurRad="38100" dist="38100" dir="2700000" algn="tl">
                    <a:srgbClr val="C0C0C0"/>
                  </a:outerShdw>
                </a:effectLst>
                <a:ea typeface="楷体_GB2312" pitchFamily="49" charset="-122"/>
                <a:cs typeface="ˎ̥"/>
              </a:rPr>
              <a:t>b</a:t>
            </a:r>
            <a:endParaRPr lang="en-US" altLang="zh-CN" sz="2400" b="1" i="1" dirty="0">
              <a:effectLst>
                <a:outerShdw blurRad="38100" dist="38100" dir="2700000" algn="tl">
                  <a:srgbClr val="C0C0C0"/>
                </a:outerShdw>
              </a:effectLst>
              <a:ea typeface="楷体_GB2312" pitchFamily="49" charset="-122"/>
              <a:cs typeface="ˎ̥"/>
            </a:endParaRPr>
          </a:p>
        </p:txBody>
      </p:sp>
      <p:sp>
        <p:nvSpPr>
          <p:cNvPr id="5" name="Text Box 3">
            <a:extLst>
              <a:ext uri="{FF2B5EF4-FFF2-40B4-BE49-F238E27FC236}">
                <a16:creationId xmlns:a16="http://schemas.microsoft.com/office/drawing/2014/main" id="{F75D2F53-3559-71AF-15BA-CF8E628E3232}"/>
              </a:ext>
            </a:extLst>
          </p:cNvPr>
          <p:cNvSpPr txBox="1">
            <a:spLocks noChangeArrowheads="1"/>
          </p:cNvSpPr>
          <p:nvPr/>
        </p:nvSpPr>
        <p:spPr bwMode="auto">
          <a:xfrm>
            <a:off x="712788" y="2284413"/>
            <a:ext cx="7823200" cy="831850"/>
          </a:xfrm>
          <a:prstGeom prst="rect">
            <a:avLst/>
          </a:prstGeom>
          <a:noFill/>
          <a:ln w="9525">
            <a:noFill/>
            <a:miter lim="800000"/>
            <a:headEnd/>
            <a:tailEnd/>
          </a:ln>
          <a:effectLst/>
        </p:spPr>
        <p:txBody>
          <a:bodyPr wrap="none">
            <a:spAutoFit/>
          </a:bodyPr>
          <a:lstStyle/>
          <a:p>
            <a:pPr fontAlgn="b">
              <a:defRPr/>
            </a:pPr>
            <a:r>
              <a:rPr lang="en-US" altLang="zh-CN" sz="2400" b="1" dirty="0">
                <a:effectLst>
                  <a:outerShdw blurRad="38100" dist="38100" dir="2700000" algn="tl">
                    <a:srgbClr val="C0C0C0"/>
                  </a:outerShdw>
                </a:effectLst>
                <a:ea typeface="楷体_GB2312" pitchFamily="49" charset="-122"/>
                <a:cs typeface="ˎ̥"/>
              </a:rPr>
              <a:t>3</a:t>
            </a:r>
            <a:r>
              <a:rPr lang="zh-CN" altLang="en-US" sz="2400" b="1" dirty="0">
                <a:effectLst>
                  <a:outerShdw blurRad="38100" dist="38100" dir="2700000" algn="tl">
                    <a:srgbClr val="C0C0C0"/>
                  </a:outerShdw>
                </a:effectLst>
                <a:ea typeface="楷体_GB2312" pitchFamily="49" charset="-122"/>
                <a:cs typeface="ˎ̥"/>
              </a:rPr>
              <a:t>）对扩压管，目的是</a:t>
            </a:r>
            <a:r>
              <a:rPr lang="en-US" altLang="zh-CN" sz="2400" b="1" i="1" dirty="0">
                <a:effectLst>
                  <a:outerShdw blurRad="38100" dist="38100" dir="2700000" algn="tl">
                    <a:srgbClr val="C0C0C0"/>
                  </a:outerShdw>
                </a:effectLst>
                <a:ea typeface="楷体_GB2312" pitchFamily="49" charset="-122"/>
                <a:cs typeface="ˎ̥"/>
              </a:rPr>
              <a:t>p</a:t>
            </a:r>
            <a:r>
              <a:rPr lang="zh-CN" altLang="en-US" sz="2400" b="1" dirty="0">
                <a:effectLst>
                  <a:outerShdw blurRad="38100" dist="38100" dir="2700000" algn="tl">
                    <a:srgbClr val="C0C0C0"/>
                  </a:outerShdw>
                </a:effectLst>
                <a:ea typeface="楷体_GB2312" pitchFamily="49" charset="-122"/>
                <a:cs typeface="ˎ̥"/>
              </a:rPr>
              <a:t>上升，通过</a:t>
            </a:r>
            <a:r>
              <a:rPr lang="en-US" altLang="zh-CN" sz="2400" b="1" i="1" dirty="0" err="1">
                <a:effectLst>
                  <a:outerShdw blurRad="38100" dist="38100" dir="2700000" algn="tl">
                    <a:srgbClr val="C0C0C0"/>
                  </a:outerShdw>
                </a:effectLst>
                <a:ea typeface="楷体_GB2312" pitchFamily="49" charset="-122"/>
                <a:cs typeface="ˎ̥"/>
              </a:rPr>
              <a:t>c</a:t>
            </a:r>
            <a:r>
              <a:rPr lang="en-US" altLang="zh-CN" sz="2400" b="1" i="1" baseline="-25000" dirty="0" err="1">
                <a:effectLst>
                  <a:outerShdw blurRad="38100" dist="38100" dir="2700000" algn="tl">
                    <a:srgbClr val="C0C0C0"/>
                  </a:outerShdw>
                </a:effectLst>
                <a:ea typeface="楷体_GB2312" pitchFamily="49" charset="-122"/>
                <a:cs typeface="ˎ̥"/>
              </a:rPr>
              <a:t>f</a:t>
            </a:r>
            <a:r>
              <a:rPr lang="zh-CN" altLang="en-US" sz="2400" b="1" dirty="0">
                <a:effectLst>
                  <a:outerShdw blurRad="38100" dist="38100" dir="2700000" algn="tl">
                    <a:srgbClr val="C0C0C0"/>
                  </a:outerShdw>
                </a:effectLst>
                <a:ea typeface="楷体_GB2312" pitchFamily="49" charset="-122"/>
                <a:cs typeface="ˎ̥"/>
              </a:rPr>
              <a:t>下降使动 </a:t>
            </a:r>
          </a:p>
          <a:p>
            <a:pPr fontAlgn="b">
              <a:defRPr/>
            </a:pPr>
            <a:r>
              <a:rPr lang="zh-CN" altLang="en-US" sz="2400" b="1" dirty="0">
                <a:effectLst>
                  <a:outerShdw blurRad="38100" dist="38100" dir="2700000" algn="tl">
                    <a:srgbClr val="C0C0C0"/>
                  </a:outerShdw>
                </a:effectLst>
                <a:ea typeface="楷体_GB2312" pitchFamily="49" charset="-122"/>
                <a:cs typeface="ˎ̥"/>
              </a:rPr>
              <a:t>      能转变成压力势能，情况与喷管相反。</a:t>
            </a:r>
            <a:r>
              <a:rPr lang="zh-CN" altLang="en-US" sz="2400" dirty="0">
                <a:ea typeface="楷体_GB2312" pitchFamily="49" charset="-122"/>
                <a:cs typeface="ˎ̥"/>
              </a:rPr>
              <a:t>                      </a:t>
            </a:r>
          </a:p>
        </p:txBody>
      </p:sp>
      <p:pic>
        <p:nvPicPr>
          <p:cNvPr id="31748" name="Picture 4">
            <a:extLst>
              <a:ext uri="{FF2B5EF4-FFF2-40B4-BE49-F238E27FC236}">
                <a16:creationId xmlns:a16="http://schemas.microsoft.com/office/drawing/2014/main" id="{7787031E-58AF-F4FA-B4E3-66BCE63AA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81350"/>
            <a:ext cx="554513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descr="8-4">
            <a:extLst>
              <a:ext uri="{FF2B5EF4-FFF2-40B4-BE49-F238E27FC236}">
                <a16:creationId xmlns:a16="http://schemas.microsoft.com/office/drawing/2014/main" id="{CAF1F2AC-2428-65F9-BFFC-AAB845172D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143000"/>
            <a:ext cx="5862638" cy="344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5">
            <a:extLst>
              <a:ext uri="{FF2B5EF4-FFF2-40B4-BE49-F238E27FC236}">
                <a16:creationId xmlns:a16="http://schemas.microsoft.com/office/drawing/2014/main" id="{F03A2D04-FB61-14CF-453C-6034D1F1F2B5}"/>
              </a:ext>
            </a:extLst>
          </p:cNvPr>
          <p:cNvSpPr txBox="1">
            <a:spLocks/>
          </p:cNvSpPr>
          <p:nvPr/>
        </p:nvSpPr>
        <p:spPr bwMode="auto">
          <a:xfrm>
            <a:off x="762000" y="476894"/>
            <a:ext cx="914400"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auto">
              <a:spcBef>
                <a:spcPts val="0"/>
              </a:spcBef>
              <a:spcAft>
                <a:spcPts val="0"/>
              </a:spcAft>
              <a:defRPr/>
            </a:pPr>
            <a:r>
              <a:rPr lang="zh-CN" altLang="en-US" sz="2800" b="1" dirty="0">
                <a:solidFill>
                  <a:srgbClr val="000000"/>
                </a:solidFill>
                <a:latin typeface="黑体"/>
                <a:ea typeface="宋体"/>
              </a:rPr>
              <a:t>总结</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a:extLst>
              <a:ext uri="{FF2B5EF4-FFF2-40B4-BE49-F238E27FC236}">
                <a16:creationId xmlns:a16="http://schemas.microsoft.com/office/drawing/2014/main" id="{8617A0D7-32F1-19C3-AB1B-7DE6F5A3EFB8}"/>
              </a:ext>
            </a:extLst>
          </p:cNvPr>
          <p:cNvSpPr txBox="1">
            <a:spLocks noChangeArrowheads="1"/>
          </p:cNvSpPr>
          <p:nvPr/>
        </p:nvSpPr>
        <p:spPr bwMode="auto">
          <a:xfrm>
            <a:off x="900113" y="1652588"/>
            <a:ext cx="7848600" cy="461962"/>
          </a:xfrm>
          <a:prstGeom prst="rect">
            <a:avLst/>
          </a:prstGeom>
          <a:noFill/>
          <a:ln w="9525">
            <a:noFill/>
            <a:miter lim="800000"/>
            <a:headEnd/>
            <a:tailEnd/>
          </a:ln>
          <a:effectLst/>
        </p:spPr>
        <p:txBody>
          <a:bodyPr>
            <a:spAutoFit/>
          </a:bodyPr>
          <a:lstStyle/>
          <a:p>
            <a:pPr fontAlgn="b">
              <a:defRPr/>
            </a:pPr>
            <a:r>
              <a:rPr lang="en-US" altLang="zh-CN" sz="2400" b="1">
                <a:effectLst>
                  <a:outerShdw blurRad="38100" dist="38100" dir="2700000" algn="tl">
                    <a:srgbClr val="C0C0C0"/>
                  </a:outerShdw>
                </a:effectLst>
                <a:ea typeface="楷体_GB2312" pitchFamily="49" charset="-122"/>
                <a:cs typeface="ˎ̥"/>
              </a:rPr>
              <a:t>2</a:t>
            </a:r>
            <a:r>
              <a:rPr lang="zh-CN" altLang="en-US" sz="2400" b="1">
                <a:effectLst>
                  <a:outerShdw blurRad="38100" dist="38100" dir="2700000" algn="tl">
                    <a:srgbClr val="C0C0C0"/>
                  </a:outerShdw>
                </a:effectLst>
                <a:ea typeface="楷体_GB2312" pitchFamily="49" charset="-122"/>
                <a:cs typeface="ˎ̥"/>
              </a:rPr>
              <a:t>）气流的焓差（即技术功）为气流加速提供了能量；</a:t>
            </a:r>
            <a:r>
              <a:rPr lang="zh-CN" altLang="en-US" sz="2400">
                <a:ea typeface="楷体_GB2312" pitchFamily="49" charset="-122"/>
                <a:cs typeface="ˎ̥"/>
              </a:rPr>
              <a:t>  </a:t>
            </a:r>
          </a:p>
        </p:txBody>
      </p:sp>
      <p:graphicFrame>
        <p:nvGraphicFramePr>
          <p:cNvPr id="8194" name="Object 30">
            <a:extLst>
              <a:ext uri="{FF2B5EF4-FFF2-40B4-BE49-F238E27FC236}">
                <a16:creationId xmlns:a16="http://schemas.microsoft.com/office/drawing/2014/main" id="{FDE2FA96-C782-EA21-42E2-D463C463EB3A}"/>
              </a:ext>
            </a:extLst>
          </p:cNvPr>
          <p:cNvGraphicFramePr>
            <a:graphicFrameLocks noChangeAspect="1"/>
          </p:cNvGraphicFramePr>
          <p:nvPr/>
        </p:nvGraphicFramePr>
        <p:xfrm>
          <a:off x="2771775" y="3435350"/>
          <a:ext cx="3019425" cy="404813"/>
        </p:xfrm>
        <a:graphic>
          <a:graphicData uri="http://schemas.openxmlformats.org/presentationml/2006/ole">
            <mc:AlternateContent xmlns:mc="http://schemas.openxmlformats.org/markup-compatibility/2006">
              <mc:Choice xmlns:v="urn:schemas-microsoft-com:vml" Requires="v">
                <p:oleObj name="Equation" r:id="rId2" imgW="1562100" imgH="279400" progId="Equation.DSMT4">
                  <p:embed/>
                </p:oleObj>
              </mc:Choice>
              <mc:Fallback>
                <p:oleObj name="Equation" r:id="rId2" imgW="1562100" imgH="279400" progId="Equation.DSMT4">
                  <p:embed/>
                  <p:pic>
                    <p:nvPicPr>
                      <p:cNvPr id="0" name="Object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3435350"/>
                        <a:ext cx="3019425"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4">
            <a:extLst>
              <a:ext uri="{FF2B5EF4-FFF2-40B4-BE49-F238E27FC236}">
                <a16:creationId xmlns:a16="http://schemas.microsoft.com/office/drawing/2014/main" id="{F38945CF-BA8C-7D14-AAAA-116C8F0A3CF5}"/>
              </a:ext>
            </a:extLst>
          </p:cNvPr>
          <p:cNvSpPr txBox="1">
            <a:spLocks noChangeArrowheads="1"/>
          </p:cNvSpPr>
          <p:nvPr/>
        </p:nvSpPr>
        <p:spPr bwMode="auto">
          <a:xfrm>
            <a:off x="914400" y="4029075"/>
            <a:ext cx="3444875" cy="461963"/>
          </a:xfrm>
          <a:prstGeom prst="rect">
            <a:avLst/>
          </a:prstGeom>
          <a:noFill/>
          <a:ln w="9525">
            <a:noFill/>
            <a:miter lim="800000"/>
            <a:headEnd/>
            <a:tailEnd/>
          </a:ln>
          <a:effectLst/>
        </p:spPr>
        <p:txBody>
          <a:bodyPr wrap="none">
            <a:spAutoFit/>
          </a:bodyPr>
          <a:lstStyle/>
          <a:p>
            <a:pPr fontAlgn="b">
              <a:defRPr/>
            </a:pPr>
            <a:r>
              <a:rPr lang="en-US" altLang="zh-CN" sz="2400" b="1" dirty="0">
                <a:effectLst>
                  <a:outerShdw blurRad="38100" dist="38100" dir="2700000" algn="tl">
                    <a:srgbClr val="C0C0C0"/>
                  </a:outerShdw>
                </a:effectLst>
                <a:ea typeface="楷体_GB2312" pitchFamily="49" charset="-122"/>
                <a:cs typeface="ˎ̥"/>
              </a:rPr>
              <a:t>5</a:t>
            </a:r>
            <a:r>
              <a:rPr lang="zh-CN" altLang="en-US" sz="2400" b="1" dirty="0">
                <a:effectLst>
                  <a:outerShdw blurRad="38100" dist="38100" dir="2700000" algn="tl">
                    <a:srgbClr val="C0C0C0"/>
                  </a:outerShdw>
                </a:effectLst>
                <a:ea typeface="楷体_GB2312" pitchFamily="49" charset="-122"/>
                <a:cs typeface="ˎ̥"/>
              </a:rPr>
              <a:t>）背压</a:t>
            </a:r>
            <a:r>
              <a:rPr lang="en-US" altLang="zh-CN" sz="2400" b="1" dirty="0" err="1">
                <a:effectLst>
                  <a:outerShdw blurRad="38100" dist="38100" dir="2700000" algn="tl">
                    <a:srgbClr val="C0C0C0"/>
                  </a:outerShdw>
                </a:effectLst>
                <a:ea typeface="楷体_GB2312" pitchFamily="49" charset="-122"/>
                <a:cs typeface="ˎ̥"/>
              </a:rPr>
              <a:t>p</a:t>
            </a:r>
            <a:r>
              <a:rPr lang="en-US" altLang="zh-CN" sz="2400" b="1" baseline="-25000" dirty="0" err="1">
                <a:effectLst>
                  <a:outerShdw blurRad="38100" dist="38100" dir="2700000" algn="tl">
                    <a:srgbClr val="C0C0C0"/>
                  </a:outerShdw>
                </a:effectLst>
                <a:ea typeface="楷体_GB2312" pitchFamily="49" charset="-122"/>
                <a:cs typeface="ˎ̥"/>
              </a:rPr>
              <a:t>b</a:t>
            </a:r>
            <a:r>
              <a:rPr lang="zh-CN" altLang="en-US" sz="2400" b="1" dirty="0">
                <a:effectLst>
                  <a:outerShdw blurRad="38100" dist="38100" dir="2700000" algn="tl">
                    <a:srgbClr val="C0C0C0"/>
                  </a:outerShdw>
                </a:effectLst>
                <a:ea typeface="楷体_GB2312" pitchFamily="49" charset="-122"/>
                <a:cs typeface="ˎ̥"/>
              </a:rPr>
              <a:t>未必等于</a:t>
            </a:r>
            <a:r>
              <a:rPr lang="en-US" altLang="zh-CN" sz="2400" b="1" dirty="0">
                <a:effectLst>
                  <a:outerShdw blurRad="38100" dist="38100" dir="2700000" algn="tl">
                    <a:srgbClr val="C0C0C0"/>
                  </a:outerShdw>
                </a:effectLst>
                <a:ea typeface="楷体_GB2312" pitchFamily="49" charset="-122"/>
                <a:cs typeface="ˎ̥"/>
              </a:rPr>
              <a:t>p</a:t>
            </a:r>
            <a:r>
              <a:rPr lang="en-US" altLang="zh-CN" sz="2400" b="1" baseline="-25000" dirty="0">
                <a:effectLst>
                  <a:outerShdw blurRad="38100" dist="38100" dir="2700000" algn="tl">
                    <a:srgbClr val="C0C0C0"/>
                  </a:outerShdw>
                </a:effectLst>
                <a:ea typeface="楷体_GB2312" pitchFamily="49" charset="-122"/>
                <a:cs typeface="ˎ̥"/>
              </a:rPr>
              <a:t>2</a:t>
            </a:r>
            <a:r>
              <a:rPr lang="zh-CN" altLang="en-US" sz="2400" b="1" dirty="0">
                <a:effectLst>
                  <a:outerShdw blurRad="38100" dist="38100" dir="2700000" algn="tl">
                    <a:srgbClr val="C0C0C0"/>
                  </a:outerShdw>
                </a:effectLst>
                <a:ea typeface="楷体_GB2312" pitchFamily="49" charset="-122"/>
                <a:cs typeface="ˎ̥"/>
              </a:rPr>
              <a:t>。</a:t>
            </a:r>
          </a:p>
        </p:txBody>
      </p:sp>
      <p:sp>
        <p:nvSpPr>
          <p:cNvPr id="7" name="Rectangle 5">
            <a:extLst>
              <a:ext uri="{FF2B5EF4-FFF2-40B4-BE49-F238E27FC236}">
                <a16:creationId xmlns:a16="http://schemas.microsoft.com/office/drawing/2014/main" id="{4A5518B7-3F3A-E944-10EC-F7B75EDEE539}"/>
              </a:ext>
            </a:extLst>
          </p:cNvPr>
          <p:cNvSpPr>
            <a:spLocks noChangeArrowheads="1"/>
          </p:cNvSpPr>
          <p:nvPr/>
        </p:nvSpPr>
        <p:spPr bwMode="auto">
          <a:xfrm>
            <a:off x="900113" y="800100"/>
            <a:ext cx="7632700" cy="830263"/>
          </a:xfrm>
          <a:prstGeom prst="rect">
            <a:avLst/>
          </a:prstGeom>
          <a:noFill/>
          <a:ln w="9525">
            <a:noFill/>
            <a:miter lim="800000"/>
            <a:headEnd/>
            <a:tailEnd/>
          </a:ln>
          <a:effectLst/>
        </p:spPr>
        <p:txBody>
          <a:bodyPr>
            <a:spAutoFit/>
          </a:bodyPr>
          <a:lstStyle/>
          <a:p>
            <a:pPr>
              <a:defRPr/>
            </a:pPr>
            <a:r>
              <a:rPr lang="en-US" altLang="zh-CN" sz="2400" b="1">
                <a:effectLst>
                  <a:outerShdw blurRad="38100" dist="38100" dir="2700000" algn="tl">
                    <a:srgbClr val="C0C0C0"/>
                  </a:outerShdw>
                </a:effectLst>
                <a:ea typeface="楷体_GB2312" pitchFamily="49" charset="-122"/>
              </a:rPr>
              <a:t>1</a:t>
            </a:r>
            <a:r>
              <a:rPr lang="zh-CN" altLang="en-US" sz="2400" b="1">
                <a:effectLst>
                  <a:outerShdw blurRad="38100" dist="38100" dir="2700000" algn="tl">
                    <a:srgbClr val="C0C0C0"/>
                  </a:outerShdw>
                </a:effectLst>
                <a:ea typeface="楷体_GB2312" pitchFamily="49" charset="-122"/>
              </a:rPr>
              <a:t>）</a:t>
            </a:r>
            <a:r>
              <a:rPr lang="zh-CN" altLang="en-US" sz="2400" b="1">
                <a:solidFill>
                  <a:srgbClr val="FF3300"/>
                </a:solidFill>
                <a:effectLst>
                  <a:outerShdw blurRad="38100" dist="38100" dir="2700000" algn="tl">
                    <a:srgbClr val="C0C0C0"/>
                  </a:outerShdw>
                </a:effectLst>
                <a:ea typeface="楷体_GB2312" pitchFamily="49" charset="-122"/>
              </a:rPr>
              <a:t>压差</a:t>
            </a:r>
            <a:r>
              <a:rPr lang="zh-CN" altLang="en-US" sz="2400" b="1">
                <a:effectLst>
                  <a:outerShdw blurRad="38100" dist="38100" dir="2700000" algn="tl">
                    <a:srgbClr val="C0C0C0"/>
                  </a:outerShdw>
                </a:effectLst>
                <a:ea typeface="楷体_GB2312" pitchFamily="49" charset="-122"/>
              </a:rPr>
              <a:t>是使气流加速的内在动力，</a:t>
            </a:r>
            <a:r>
              <a:rPr lang="zh-CN" altLang="en-US" sz="2400" b="1">
                <a:solidFill>
                  <a:srgbClr val="FF3300"/>
                </a:solidFill>
                <a:effectLst>
                  <a:outerShdw blurRad="38100" dist="38100" dir="2700000" algn="tl">
                    <a:srgbClr val="C0C0C0"/>
                  </a:outerShdw>
                </a:effectLst>
                <a:ea typeface="楷体_GB2312" pitchFamily="49" charset="-122"/>
              </a:rPr>
              <a:t>几何形状</a:t>
            </a:r>
            <a:r>
              <a:rPr lang="zh-CN" altLang="en-US" sz="2400" b="1">
                <a:effectLst>
                  <a:outerShdw blurRad="38100" dist="38100" dir="2700000" algn="tl">
                    <a:srgbClr val="C0C0C0"/>
                  </a:outerShdw>
                </a:effectLst>
                <a:ea typeface="楷体_GB2312" pitchFamily="49" charset="-122"/>
              </a:rPr>
              <a:t>是使气流</a:t>
            </a:r>
          </a:p>
          <a:p>
            <a:pPr>
              <a:defRPr/>
            </a:pPr>
            <a:r>
              <a:rPr lang="zh-CN" altLang="en-US" sz="2400" b="1">
                <a:effectLst>
                  <a:outerShdw blurRad="38100" dist="38100" dir="2700000" algn="tl">
                    <a:srgbClr val="C0C0C0"/>
                  </a:outerShdw>
                </a:effectLst>
                <a:ea typeface="楷体_GB2312" pitchFamily="49" charset="-122"/>
              </a:rPr>
              <a:t>      加速的外部条件；</a:t>
            </a:r>
            <a:r>
              <a:rPr lang="zh-CN" altLang="en-US" sz="2400">
                <a:latin typeface="Garamond" pitchFamily="18" charset="0"/>
              </a:rPr>
              <a:t> </a:t>
            </a:r>
          </a:p>
        </p:txBody>
      </p:sp>
      <p:sp>
        <p:nvSpPr>
          <p:cNvPr id="9" name="Rectangle 7">
            <a:extLst>
              <a:ext uri="{FF2B5EF4-FFF2-40B4-BE49-F238E27FC236}">
                <a16:creationId xmlns:a16="http://schemas.microsoft.com/office/drawing/2014/main" id="{02C9C6AD-561A-BA96-8F3B-96DB12F96410}"/>
              </a:ext>
            </a:extLst>
          </p:cNvPr>
          <p:cNvSpPr>
            <a:spLocks noChangeArrowheads="1"/>
          </p:cNvSpPr>
          <p:nvPr/>
        </p:nvSpPr>
        <p:spPr bwMode="auto">
          <a:xfrm>
            <a:off x="912813" y="2895600"/>
            <a:ext cx="7621587" cy="830263"/>
          </a:xfrm>
          <a:prstGeom prst="rect">
            <a:avLst/>
          </a:prstGeom>
          <a:noFill/>
          <a:ln w="9525">
            <a:noFill/>
            <a:miter lim="800000"/>
            <a:headEnd/>
            <a:tailEnd/>
          </a:ln>
          <a:effectLst/>
        </p:spPr>
        <p:txBody>
          <a:bodyPr>
            <a:spAutoFit/>
          </a:bodyPr>
          <a:lstStyle/>
          <a:p>
            <a:pPr fontAlgn="b">
              <a:defRPr/>
            </a:pPr>
            <a:r>
              <a:rPr lang="en-US" altLang="zh-CN" sz="2400" b="1" dirty="0">
                <a:effectLst>
                  <a:outerShdw blurRad="38100" dist="38100" dir="2700000" algn="tl">
                    <a:srgbClr val="C0C0C0"/>
                  </a:outerShdw>
                </a:effectLst>
                <a:ea typeface="楷体_GB2312" pitchFamily="49" charset="-122"/>
              </a:rPr>
              <a:t>4</a:t>
            </a:r>
            <a:r>
              <a:rPr lang="zh-CN" altLang="en-US" sz="2400" b="1" dirty="0">
                <a:effectLst>
                  <a:outerShdw blurRad="38100" dist="38100" dir="2700000" algn="tl">
                    <a:srgbClr val="C0C0C0"/>
                  </a:outerShdw>
                </a:effectLst>
                <a:ea typeface="楷体_GB2312" pitchFamily="49" charset="-122"/>
              </a:rPr>
              <a:t>）拉法尔喷管喉部截面为临界截面，截面上流速达当</a:t>
            </a:r>
          </a:p>
          <a:p>
            <a:pPr fontAlgn="b">
              <a:defRPr/>
            </a:pPr>
            <a:r>
              <a:rPr lang="zh-CN" altLang="en-US" sz="2400" b="1" dirty="0">
                <a:effectLst>
                  <a:outerShdw blurRad="38100" dist="38100" dir="2700000" algn="tl">
                    <a:srgbClr val="C0C0C0"/>
                  </a:outerShdw>
                </a:effectLst>
                <a:ea typeface="楷体_GB2312" pitchFamily="49" charset="-122"/>
              </a:rPr>
              <a:t>      地音速，</a:t>
            </a:r>
          </a:p>
        </p:txBody>
      </p:sp>
      <p:sp>
        <p:nvSpPr>
          <p:cNvPr id="10" name="Text Box 8">
            <a:extLst>
              <a:ext uri="{FF2B5EF4-FFF2-40B4-BE49-F238E27FC236}">
                <a16:creationId xmlns:a16="http://schemas.microsoft.com/office/drawing/2014/main" id="{54E54883-56DF-77AF-EDD0-F84FA7D9F4DA}"/>
              </a:ext>
            </a:extLst>
          </p:cNvPr>
          <p:cNvSpPr txBox="1">
            <a:spLocks noChangeArrowheads="1"/>
          </p:cNvSpPr>
          <p:nvPr/>
        </p:nvSpPr>
        <p:spPr bwMode="auto">
          <a:xfrm>
            <a:off x="827088" y="2246313"/>
            <a:ext cx="7489825" cy="461962"/>
          </a:xfrm>
          <a:prstGeom prst="rect">
            <a:avLst/>
          </a:prstGeom>
          <a:noFill/>
          <a:ln w="9525">
            <a:noFill/>
            <a:miter lim="800000"/>
            <a:headEnd/>
            <a:tailEnd/>
          </a:ln>
          <a:effectLst/>
        </p:spPr>
        <p:txBody>
          <a:bodyPr>
            <a:spAutoFit/>
          </a:bodyPr>
          <a:lstStyle/>
          <a:p>
            <a:pPr fontAlgn="b">
              <a:defRPr/>
            </a:pPr>
            <a:r>
              <a:rPr lang="en-US" altLang="zh-CN" sz="2400">
                <a:ea typeface="ˎ̥"/>
                <a:cs typeface="ˎ̥"/>
              </a:rPr>
              <a:t> </a:t>
            </a:r>
            <a:r>
              <a:rPr lang="en-US" altLang="zh-CN" sz="2400" b="1">
                <a:effectLst>
                  <a:outerShdw blurRad="38100" dist="38100" dir="2700000" algn="tl">
                    <a:srgbClr val="C0C0C0"/>
                  </a:outerShdw>
                </a:effectLst>
                <a:ea typeface="楷体_GB2312" pitchFamily="49" charset="-122"/>
                <a:cs typeface="ˎ̥"/>
              </a:rPr>
              <a:t>3</a:t>
            </a:r>
            <a:r>
              <a:rPr lang="zh-CN" altLang="en-US" sz="2400" b="1">
                <a:effectLst>
                  <a:outerShdw blurRad="38100" dist="38100" dir="2700000" algn="tl">
                    <a:srgbClr val="C0C0C0"/>
                  </a:outerShdw>
                </a:effectLst>
                <a:ea typeface="楷体_GB2312" pitchFamily="49" charset="-122"/>
              </a:rPr>
              <a:t>）收缩喷管的出口截面上流速小于等于当地音速；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891B6935-3285-4D34-9BB4-80A0F62E3928}"/>
              </a:ext>
            </a:extLst>
          </p:cNvPr>
          <p:cNvSpPr>
            <a:spLocks noGrp="1"/>
          </p:cNvSpPr>
          <p:nvPr>
            <p:ph type="title"/>
          </p:nvPr>
        </p:nvSpPr>
        <p:spPr/>
        <p:txBody>
          <a:bodyPr/>
          <a:lstStyle/>
          <a:p>
            <a:r>
              <a:rPr lang="zh-CN" altLang="en-US"/>
              <a:t>思考题</a:t>
            </a:r>
          </a:p>
        </p:txBody>
      </p:sp>
      <p:sp>
        <p:nvSpPr>
          <p:cNvPr id="33795" name="内容占位符 2">
            <a:extLst>
              <a:ext uri="{FF2B5EF4-FFF2-40B4-BE49-F238E27FC236}">
                <a16:creationId xmlns:a16="http://schemas.microsoft.com/office/drawing/2014/main" id="{8C7345AA-4D30-4CE4-BC7E-BF79CCF59CA4}"/>
              </a:ext>
            </a:extLst>
          </p:cNvPr>
          <p:cNvSpPr>
            <a:spLocks noGrp="1"/>
          </p:cNvSpPr>
          <p:nvPr>
            <p:ph idx="1"/>
          </p:nvPr>
        </p:nvSpPr>
        <p:spPr>
          <a:xfrm>
            <a:off x="914400" y="1200150"/>
            <a:ext cx="7315200" cy="3394075"/>
          </a:xfrm>
        </p:spPr>
        <p:txBody>
          <a:bodyPr/>
          <a:lstStyle/>
          <a:p>
            <a:pPr>
              <a:lnSpc>
                <a:spcPct val="150000"/>
              </a:lnSpc>
            </a:pPr>
            <a:r>
              <a:rPr lang="zh-CN" altLang="en-US" sz="2800" b="0">
                <a:latin typeface="楷体" panose="02010609060101010101" pitchFamily="49" charset="-122"/>
                <a:ea typeface="楷体" panose="02010609060101010101" pitchFamily="49" charset="-122"/>
              </a:rPr>
              <a:t>对改变气流速度起主要作用的是通道的形状还是气流本身的状态变化？</a:t>
            </a:r>
            <a:endParaRPr lang="en-US" altLang="zh-CN" sz="2800" b="0">
              <a:latin typeface="楷体" panose="02010609060101010101" pitchFamily="49" charset="-122"/>
              <a:ea typeface="楷体" panose="02010609060101010101" pitchFamily="49" charset="-122"/>
            </a:endParaRPr>
          </a:p>
          <a:p>
            <a:pPr>
              <a:lnSpc>
                <a:spcPct val="150000"/>
              </a:lnSpc>
            </a:pPr>
            <a:r>
              <a:rPr lang="zh-CN" altLang="en-US" sz="2800" b="0">
                <a:latin typeface="楷体" panose="02010609060101010101" pitchFamily="49" charset="-122"/>
                <a:ea typeface="楷体" panose="02010609060101010101" pitchFamily="49" charset="-122"/>
              </a:rPr>
              <a:t>试用连续性方程解释日常生活的经验：水的流通截面积增大，流速就降低？</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97C538-A3C9-D408-B00B-CEEFEB05D2E0}"/>
              </a:ext>
            </a:extLst>
          </p:cNvPr>
          <p:cNvSpPr>
            <a:spLocks noGrp="1"/>
          </p:cNvSpPr>
          <p:nvPr>
            <p:ph idx="1"/>
          </p:nvPr>
        </p:nvSpPr>
        <p:spPr>
          <a:xfrm>
            <a:off x="533400" y="857250"/>
            <a:ext cx="8229600" cy="3394075"/>
          </a:xfrm>
        </p:spPr>
        <p:txBody>
          <a:bodyPr/>
          <a:lstStyle/>
          <a:p>
            <a:pPr>
              <a:lnSpc>
                <a:spcPct val="125000"/>
              </a:lnSpc>
              <a:buFont typeface="Wingdings" pitchFamily="2" charset="2"/>
              <a:buChar char="u"/>
              <a:defRPr/>
            </a:pPr>
            <a:r>
              <a:rPr lang="zh-CN" altLang="en-US" sz="2800" dirty="0"/>
              <a:t>可逆绝热一维稳定流动基本方程式：</a:t>
            </a:r>
            <a:endParaRPr lang="en-US" altLang="zh-CN" sz="2800" dirty="0"/>
          </a:p>
          <a:p>
            <a:pPr marL="720725" indent="-277813">
              <a:lnSpc>
                <a:spcPct val="125000"/>
              </a:lnSpc>
              <a:buFont typeface="Wingdings" pitchFamily="2" charset="2"/>
              <a:buChar char="Ø"/>
              <a:defRPr/>
            </a:pPr>
            <a:r>
              <a:rPr lang="zh-CN" altLang="en-US" sz="2400" dirty="0">
                <a:solidFill>
                  <a:srgbClr val="0000FF"/>
                </a:solidFill>
                <a:latin typeface="楷体" pitchFamily="49" charset="-122"/>
                <a:ea typeface="楷体" pitchFamily="49" charset="-122"/>
              </a:rPr>
              <a:t>连续性方程；</a:t>
            </a:r>
            <a:endParaRPr lang="en-US" altLang="zh-CN" sz="2400" dirty="0">
              <a:solidFill>
                <a:srgbClr val="0000FF"/>
              </a:solidFill>
              <a:latin typeface="楷体" pitchFamily="49" charset="-122"/>
              <a:ea typeface="楷体" pitchFamily="49" charset="-122"/>
            </a:endParaRPr>
          </a:p>
          <a:p>
            <a:pPr marL="720725" indent="-277813">
              <a:lnSpc>
                <a:spcPct val="125000"/>
              </a:lnSpc>
              <a:buFont typeface="Wingdings" pitchFamily="2" charset="2"/>
              <a:buChar char="Ø"/>
              <a:defRPr/>
            </a:pPr>
            <a:r>
              <a:rPr lang="zh-CN" altLang="en-US" sz="2400" dirty="0">
                <a:solidFill>
                  <a:srgbClr val="0000FF"/>
                </a:solidFill>
                <a:latin typeface="楷体" pitchFamily="49" charset="-122"/>
                <a:ea typeface="楷体" pitchFamily="49" charset="-122"/>
              </a:rPr>
              <a:t>能量方程；</a:t>
            </a:r>
            <a:endParaRPr lang="en-US" altLang="zh-CN" sz="2400" dirty="0">
              <a:solidFill>
                <a:srgbClr val="0000FF"/>
              </a:solidFill>
              <a:latin typeface="楷体" pitchFamily="49" charset="-122"/>
              <a:ea typeface="楷体" pitchFamily="49" charset="-122"/>
            </a:endParaRPr>
          </a:p>
          <a:p>
            <a:pPr marL="720725" indent="-277813">
              <a:lnSpc>
                <a:spcPct val="125000"/>
              </a:lnSpc>
              <a:buFont typeface="Wingdings" pitchFamily="2" charset="2"/>
              <a:buChar char="Ø"/>
              <a:defRPr/>
            </a:pPr>
            <a:r>
              <a:rPr lang="zh-CN" altLang="en-US" sz="2400" dirty="0">
                <a:solidFill>
                  <a:srgbClr val="0000FF"/>
                </a:solidFill>
                <a:latin typeface="楷体" pitchFamily="49" charset="-122"/>
                <a:ea typeface="楷体" pitchFamily="49" charset="-122"/>
              </a:rPr>
              <a:t>过程方程；</a:t>
            </a:r>
            <a:endParaRPr lang="en-US" altLang="zh-CN" sz="2400" dirty="0">
              <a:solidFill>
                <a:srgbClr val="0000FF"/>
              </a:solidFill>
              <a:latin typeface="楷体" pitchFamily="49" charset="-122"/>
              <a:ea typeface="楷体" pitchFamily="49" charset="-122"/>
            </a:endParaRPr>
          </a:p>
          <a:p>
            <a:pPr marL="720725" indent="-277813">
              <a:lnSpc>
                <a:spcPct val="125000"/>
              </a:lnSpc>
              <a:buFont typeface="Wingdings" pitchFamily="2" charset="2"/>
              <a:buChar char="Ø"/>
              <a:defRPr/>
            </a:pPr>
            <a:r>
              <a:rPr lang="zh-CN" altLang="en-US" sz="2400" dirty="0">
                <a:solidFill>
                  <a:srgbClr val="0000FF"/>
                </a:solidFill>
                <a:latin typeface="楷体" pitchFamily="49" charset="-122"/>
                <a:ea typeface="楷体" pitchFamily="49" charset="-122"/>
              </a:rPr>
              <a:t>声速方程。</a:t>
            </a:r>
            <a:endParaRPr lang="en-US" altLang="zh-CN" sz="2400" dirty="0">
              <a:solidFill>
                <a:srgbClr val="0000FF"/>
              </a:solidFill>
              <a:latin typeface="楷体" pitchFamily="49" charset="-122"/>
              <a:ea typeface="楷体" pitchFamily="49" charset="-122"/>
            </a:endParaRPr>
          </a:p>
          <a:p>
            <a:pPr>
              <a:lnSpc>
                <a:spcPct val="125000"/>
              </a:lnSpc>
              <a:buFont typeface="Wingdings" pitchFamily="2" charset="2"/>
              <a:buChar char="u"/>
              <a:defRPr/>
            </a:pPr>
            <a:r>
              <a:rPr lang="zh-CN" altLang="en-US" sz="2800" dirty="0"/>
              <a:t>探讨喷管界面压力</a:t>
            </a:r>
            <a:r>
              <a:rPr lang="en-US" altLang="zh-CN" sz="2800" dirty="0"/>
              <a:t>(P)</a:t>
            </a:r>
            <a:r>
              <a:rPr lang="zh-CN" altLang="en-US" sz="2800" dirty="0"/>
              <a:t>变化、喷管截面</a:t>
            </a:r>
            <a:r>
              <a:rPr lang="en-US" altLang="zh-CN" sz="2800" dirty="0"/>
              <a:t>(A)</a:t>
            </a:r>
            <a:r>
              <a:rPr lang="zh-CN" altLang="en-US" sz="2800" dirty="0"/>
              <a:t>变化、气流速度</a:t>
            </a:r>
            <a:r>
              <a:rPr lang="en-US" altLang="zh-CN" sz="2800" dirty="0"/>
              <a:t>(</a:t>
            </a:r>
            <a:r>
              <a:rPr lang="en-US" altLang="zh-CN" sz="2800" dirty="0" err="1"/>
              <a:t>C</a:t>
            </a:r>
            <a:r>
              <a:rPr lang="en-US" altLang="zh-CN" sz="2800" b="0" i="1" baseline="-25000" dirty="0" err="1"/>
              <a:t>f</a:t>
            </a:r>
            <a:r>
              <a:rPr lang="en-US" altLang="zh-CN" sz="2800" dirty="0"/>
              <a:t>)</a:t>
            </a:r>
            <a:r>
              <a:rPr lang="zh-CN" altLang="en-US" sz="2800" dirty="0"/>
              <a:t>变化之间关系。</a:t>
            </a:r>
          </a:p>
        </p:txBody>
      </p:sp>
      <p:sp>
        <p:nvSpPr>
          <p:cNvPr id="34819" name="标题 1">
            <a:extLst>
              <a:ext uri="{FF2B5EF4-FFF2-40B4-BE49-F238E27FC236}">
                <a16:creationId xmlns:a16="http://schemas.microsoft.com/office/drawing/2014/main" id="{A3A2AED2-547D-D1A5-AA6A-0080C8832A44}"/>
              </a:ext>
            </a:extLst>
          </p:cNvPr>
          <p:cNvSpPr>
            <a:spLocks noGrp="1"/>
          </p:cNvSpPr>
          <p:nvPr>
            <p:ph type="title"/>
          </p:nvPr>
        </p:nvSpPr>
        <p:spPr>
          <a:xfrm>
            <a:off x="457200" y="114300"/>
            <a:ext cx="8229600" cy="857250"/>
          </a:xfrm>
        </p:spPr>
        <p:txBody>
          <a:bodyPr/>
          <a:lstStyle/>
          <a:p>
            <a:r>
              <a:rPr lang="zh-CN" altLang="en-US"/>
              <a:t>本讲小结</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6D514CA6-A2BA-4685-6461-1835145C14A3}"/>
              </a:ext>
            </a:extLst>
          </p:cNvPr>
          <p:cNvSpPr>
            <a:spLocks noChangeArrowheads="1"/>
          </p:cNvSpPr>
          <p:nvPr/>
        </p:nvSpPr>
        <p:spPr bwMode="auto">
          <a:xfrm>
            <a:off x="609600" y="2514600"/>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rgbClr val="0000FF"/>
                </a:solidFill>
                <a:latin typeface="黑体" panose="02010609060101010101" pitchFamily="49" charset="-122"/>
                <a:ea typeface="黑体" panose="02010609060101010101" pitchFamily="49" charset="-122"/>
              </a:rPr>
              <a:t>第</a:t>
            </a:r>
            <a:r>
              <a:rPr lang="en-US" altLang="zh-CN" sz="3600" b="1">
                <a:solidFill>
                  <a:srgbClr val="0000FF"/>
                </a:solidFill>
                <a:latin typeface="黑体" panose="02010609060101010101" pitchFamily="49" charset="-122"/>
                <a:ea typeface="黑体" panose="02010609060101010101" pitchFamily="49" charset="-122"/>
              </a:rPr>
              <a:t>7-2</a:t>
            </a:r>
            <a:r>
              <a:rPr lang="zh-CN" altLang="en-US" sz="3600" b="1">
                <a:solidFill>
                  <a:srgbClr val="0000FF"/>
                </a:solidFill>
                <a:latin typeface="黑体" panose="02010609060101010101" pitchFamily="49" charset="-122"/>
                <a:ea typeface="黑体" panose="02010609060101010101" pitchFamily="49" charset="-122"/>
              </a:rPr>
              <a:t>节  促使流速改变的条件</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3">
            <a:extLst>
              <a:ext uri="{FF2B5EF4-FFF2-40B4-BE49-F238E27FC236}">
                <a16:creationId xmlns:a16="http://schemas.microsoft.com/office/drawing/2014/main" id="{2ACD7D94-488C-E0D5-BB91-E1B9D581C95C}"/>
              </a:ext>
            </a:extLst>
          </p:cNvPr>
          <p:cNvSpPr>
            <a:spLocks noChangeArrowheads="1"/>
          </p:cNvSpPr>
          <p:nvPr/>
        </p:nvSpPr>
        <p:spPr bwMode="auto">
          <a:xfrm>
            <a:off x="1066800" y="3257550"/>
            <a:ext cx="7219950" cy="1171575"/>
          </a:xfrm>
          <a:prstGeom prst="rect">
            <a:avLst/>
          </a:prstGeom>
          <a:solidFill>
            <a:srgbClr val="FFFFFF"/>
          </a:solidFill>
          <a:ln w="22225">
            <a:solidFill>
              <a:srgbClr val="3366FF"/>
            </a:solidFill>
            <a:miter lim="800000"/>
            <a:headEnd/>
            <a:tailEnd/>
          </a:ln>
        </p:spPr>
        <p:txBody>
          <a:bodyPr/>
          <a:lstStyle/>
          <a:p>
            <a:pPr algn="just">
              <a:spcBef>
                <a:spcPct val="20000"/>
              </a:spcBef>
              <a:defRPr/>
            </a:pPr>
            <a:r>
              <a:rPr lang="zh-CN" altLang="en-US" sz="2800" b="1" dirty="0">
                <a:solidFill>
                  <a:srgbClr val="0066FF"/>
                </a:solidFill>
                <a:effectLst>
                  <a:outerShdw blurRad="38100" dist="38100" dir="2700000" algn="tl">
                    <a:srgbClr val="C0C0C0"/>
                  </a:outerShdw>
                </a:effectLst>
                <a:latin typeface="楷体_GB2312" pitchFamily="49" charset="-122"/>
                <a:ea typeface="楷体_GB2312" pitchFamily="49" charset="-122"/>
              </a:rPr>
              <a:t>喷  管</a:t>
            </a:r>
            <a:r>
              <a:rPr lang="zh-CN" altLang="en-US" sz="2800" b="1" dirty="0">
                <a:effectLst>
                  <a:outerShdw blurRad="38100" dist="38100" dir="2700000" algn="tl">
                    <a:srgbClr val="C0C0C0"/>
                  </a:outerShdw>
                </a:effectLst>
                <a:latin typeface="楷体_GB2312" pitchFamily="49" charset="-122"/>
                <a:ea typeface="楷体_GB2312" pitchFamily="49" charset="-122"/>
              </a:rPr>
              <a:t>：流速升高的管道；</a:t>
            </a:r>
          </a:p>
          <a:p>
            <a:pPr algn="just">
              <a:spcBef>
                <a:spcPct val="20000"/>
              </a:spcBef>
              <a:defRPr/>
            </a:pPr>
            <a:r>
              <a:rPr lang="zh-CN" altLang="en-US" sz="2800" b="1" dirty="0">
                <a:solidFill>
                  <a:srgbClr val="0066FF"/>
                </a:solidFill>
                <a:effectLst>
                  <a:outerShdw blurRad="38100" dist="38100" dir="2700000" algn="tl">
                    <a:srgbClr val="C0C0C0"/>
                  </a:outerShdw>
                </a:effectLst>
                <a:latin typeface="楷体_GB2312" pitchFamily="49" charset="-122"/>
                <a:ea typeface="楷体_GB2312" pitchFamily="49" charset="-122"/>
              </a:rPr>
              <a:t>扩压管</a:t>
            </a:r>
            <a:r>
              <a:rPr lang="zh-CN" altLang="en-US" sz="2800" b="1" dirty="0">
                <a:effectLst>
                  <a:outerShdw blurRad="38100" dist="38100" dir="2700000" algn="tl">
                    <a:srgbClr val="C0C0C0"/>
                  </a:outerShdw>
                </a:effectLst>
                <a:latin typeface="楷体_GB2312" pitchFamily="49" charset="-122"/>
                <a:ea typeface="楷体_GB2312" pitchFamily="49" charset="-122"/>
              </a:rPr>
              <a:t>：流速降低、压力升高的管道。</a:t>
            </a:r>
          </a:p>
        </p:txBody>
      </p:sp>
      <p:sp>
        <p:nvSpPr>
          <p:cNvPr id="18" name="Rectangle 4">
            <a:extLst>
              <a:ext uri="{FF2B5EF4-FFF2-40B4-BE49-F238E27FC236}">
                <a16:creationId xmlns:a16="http://schemas.microsoft.com/office/drawing/2014/main" id="{DA3A9C8C-CAC0-FB78-969F-DEE8F697C9DB}"/>
              </a:ext>
            </a:extLst>
          </p:cNvPr>
          <p:cNvSpPr>
            <a:spLocks noChangeArrowheads="1"/>
          </p:cNvSpPr>
          <p:nvPr/>
        </p:nvSpPr>
        <p:spPr bwMode="auto">
          <a:xfrm>
            <a:off x="468313" y="742950"/>
            <a:ext cx="8077200" cy="954088"/>
          </a:xfrm>
          <a:prstGeom prst="rect">
            <a:avLst/>
          </a:prstGeom>
          <a:noFill/>
          <a:ln w="9525">
            <a:noFill/>
            <a:miter lim="800000"/>
            <a:headEnd/>
            <a:tailEnd/>
          </a:ln>
          <a:effectLst/>
        </p:spPr>
        <p:txBody>
          <a:bodyPr>
            <a:spAutoFit/>
          </a:bodyPr>
          <a:lstStyle/>
          <a:p>
            <a:pPr>
              <a:defRPr/>
            </a:pPr>
            <a:r>
              <a:rPr lang="zh-CN" altLang="en-US" sz="2800" dirty="0">
                <a:latin typeface="Tahoma" pitchFamily="34" charset="0"/>
              </a:rPr>
              <a:t>　　</a:t>
            </a:r>
            <a:r>
              <a:rPr lang="zh-CN" altLang="en-US" sz="2800" b="1" dirty="0">
                <a:effectLst>
                  <a:outerShdw blurRad="38100" dist="38100" dir="2700000" algn="tl">
                    <a:srgbClr val="C0C0C0"/>
                  </a:outerShdw>
                </a:effectLst>
                <a:latin typeface="Tahoma" pitchFamily="34" charset="0"/>
                <a:ea typeface="楷体_GB2312" pitchFamily="49" charset="-122"/>
              </a:rPr>
              <a:t>由流体力学可知，要使工质的流速改变，可通过以下两种方法达到：</a:t>
            </a:r>
          </a:p>
        </p:txBody>
      </p:sp>
      <p:sp>
        <p:nvSpPr>
          <p:cNvPr id="19" name="Rectangle 5">
            <a:extLst>
              <a:ext uri="{FF2B5EF4-FFF2-40B4-BE49-F238E27FC236}">
                <a16:creationId xmlns:a16="http://schemas.microsoft.com/office/drawing/2014/main" id="{9CF6D24D-5E30-697C-B42B-34E01F3FBBB3}"/>
              </a:ext>
            </a:extLst>
          </p:cNvPr>
          <p:cNvSpPr>
            <a:spLocks noChangeArrowheads="1"/>
          </p:cNvSpPr>
          <p:nvPr/>
        </p:nvSpPr>
        <p:spPr bwMode="auto">
          <a:xfrm>
            <a:off x="684213" y="1885950"/>
            <a:ext cx="8208962" cy="1169988"/>
          </a:xfrm>
          <a:prstGeom prst="rect">
            <a:avLst/>
          </a:prstGeom>
          <a:noFill/>
          <a:ln w="9525">
            <a:noFill/>
            <a:miter lim="800000"/>
            <a:headEnd/>
            <a:tailEnd/>
          </a:ln>
          <a:effectLst/>
        </p:spPr>
        <p:txBody>
          <a:bodyPr>
            <a:spAutoFit/>
          </a:bodyPr>
          <a:lstStyle/>
          <a:p>
            <a:pPr>
              <a:spcBef>
                <a:spcPct val="50000"/>
              </a:spcBef>
              <a:buClr>
                <a:schemeClr val="folHlink"/>
              </a:buClr>
              <a:buSzPct val="60000"/>
              <a:buFont typeface="Wingdings" pitchFamily="2" charset="2"/>
              <a:buNone/>
              <a:defRPr/>
            </a:pPr>
            <a:r>
              <a:rPr lang="en-US" altLang="zh-CN" sz="2800" b="1" dirty="0">
                <a:effectLst>
                  <a:outerShdw blurRad="38100" dist="38100" dir="2700000" algn="tl">
                    <a:srgbClr val="C0C0C0"/>
                  </a:outerShdw>
                </a:effectLst>
                <a:latin typeface="楷体_GB2312" pitchFamily="49" charset="-122"/>
                <a:ea typeface="楷体_GB2312" pitchFamily="49" charset="-122"/>
              </a:rPr>
              <a:t>1</a:t>
            </a:r>
            <a:r>
              <a:rPr lang="zh-CN" altLang="en-US" sz="2800" b="1" dirty="0">
                <a:effectLst>
                  <a:outerShdw blurRad="38100" dist="38100" dir="2700000" algn="tl">
                    <a:srgbClr val="C0C0C0"/>
                  </a:outerShdw>
                </a:effectLst>
                <a:latin typeface="楷体_GB2312" pitchFamily="49" charset="-122"/>
                <a:ea typeface="楷体_GB2312" pitchFamily="49" charset="-122"/>
              </a:rPr>
              <a:t>）截面积不变，改变进出口的压差－</a:t>
            </a:r>
            <a:r>
              <a:rPr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力学条件</a:t>
            </a:r>
            <a:r>
              <a:rPr lang="zh-CN" altLang="en-US" sz="2800" b="1" dirty="0">
                <a:effectLst>
                  <a:outerShdw blurRad="38100" dist="38100" dir="2700000" algn="tl">
                    <a:srgbClr val="C0C0C0"/>
                  </a:outerShdw>
                </a:effectLst>
                <a:latin typeface="楷体_GB2312" pitchFamily="49" charset="-122"/>
                <a:ea typeface="楷体_GB2312" pitchFamily="49" charset="-122"/>
              </a:rPr>
              <a:t>；</a:t>
            </a:r>
          </a:p>
          <a:p>
            <a:pPr>
              <a:spcBef>
                <a:spcPct val="50000"/>
              </a:spcBef>
              <a:buClr>
                <a:schemeClr val="folHlink"/>
              </a:buClr>
              <a:buSzPct val="60000"/>
              <a:buFont typeface="Wingdings" pitchFamily="2" charset="2"/>
              <a:buNone/>
              <a:defRPr/>
            </a:pPr>
            <a:r>
              <a:rPr lang="en-US" altLang="zh-CN" sz="2800" b="1" dirty="0">
                <a:effectLst>
                  <a:outerShdw blurRad="38100" dist="38100" dir="2700000" algn="tl">
                    <a:srgbClr val="C0C0C0"/>
                  </a:outerShdw>
                </a:effectLst>
                <a:latin typeface="楷体_GB2312" pitchFamily="49" charset="-122"/>
                <a:ea typeface="楷体_GB2312" pitchFamily="49" charset="-122"/>
              </a:rPr>
              <a:t>2</a:t>
            </a:r>
            <a:r>
              <a:rPr lang="zh-CN" altLang="en-US" sz="2800" b="1" dirty="0">
                <a:effectLst>
                  <a:outerShdw blurRad="38100" dist="38100" dir="2700000" algn="tl">
                    <a:srgbClr val="C0C0C0"/>
                  </a:outerShdw>
                </a:effectLst>
                <a:latin typeface="楷体_GB2312" pitchFamily="49" charset="-122"/>
                <a:ea typeface="楷体_GB2312" pitchFamily="49" charset="-122"/>
              </a:rPr>
              <a:t>）固定压差，改变进出口截面面积－</a:t>
            </a:r>
            <a:r>
              <a:rPr lang="zh-CN" altLang="en-US" sz="2800" b="1" dirty="0">
                <a:solidFill>
                  <a:srgbClr val="0000FF"/>
                </a:solidFill>
                <a:effectLst>
                  <a:outerShdw blurRad="38100" dist="38100" dir="2700000" algn="tl">
                    <a:srgbClr val="C0C0C0"/>
                  </a:outerShdw>
                </a:effectLst>
                <a:latin typeface="楷体_GB2312" pitchFamily="49" charset="-122"/>
                <a:ea typeface="楷体_GB2312" pitchFamily="49" charset="-122"/>
              </a:rPr>
              <a:t>几何条件</a:t>
            </a:r>
            <a:r>
              <a:rPr lang="zh-CN" altLang="en-US" sz="2800" b="1" dirty="0">
                <a:effectLst>
                  <a:outerShdw blurRad="38100" dist="38100" dir="2700000" algn="tl">
                    <a:srgbClr val="C0C0C0"/>
                  </a:outerShdw>
                </a:effectLst>
                <a:latin typeface="楷体_GB2312" pitchFamily="49" charset="-122"/>
                <a:ea typeface="楷体_GB2312" pitchFamily="49" charset="-122"/>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 name="Rectangle 4">
            <a:extLst>
              <a:ext uri="{FF2B5EF4-FFF2-40B4-BE49-F238E27FC236}">
                <a16:creationId xmlns:a16="http://schemas.microsoft.com/office/drawing/2014/main" id="{451E4357-F5E5-62A3-6A05-CBAFB4FA2934}"/>
              </a:ext>
            </a:extLst>
          </p:cNvPr>
          <p:cNvSpPr>
            <a:spLocks noGrp="1" noChangeArrowheads="1"/>
          </p:cNvSpPr>
          <p:nvPr>
            <p:ph type="title"/>
          </p:nvPr>
        </p:nvSpPr>
        <p:spPr>
          <a:xfrm>
            <a:off x="457200" y="285750"/>
            <a:ext cx="8229600" cy="857250"/>
          </a:xfrm>
        </p:spPr>
        <p:txBody>
          <a:bodyPr/>
          <a:lstStyle/>
          <a:p>
            <a:pPr eaLnBrk="1" hangingPunct="1">
              <a:defRPr/>
            </a:pPr>
            <a:br>
              <a:rPr kumimoji="1" lang="en-US" altLang="zh-CN" sz="3200" kern="1200" dirty="0">
                <a:solidFill>
                  <a:srgbClr val="663300"/>
                </a:solidFill>
                <a:ea typeface="黑体" pitchFamily="49" charset="-122"/>
                <a:cs typeface="+mn-cs"/>
              </a:rPr>
            </a:br>
            <a:r>
              <a:rPr kumimoji="1" lang="en-US" altLang="zh-CN" sz="3200" kern="1200" dirty="0">
                <a:solidFill>
                  <a:srgbClr val="663300"/>
                </a:solidFill>
                <a:ea typeface="黑体" pitchFamily="49" charset="-122"/>
                <a:cs typeface="+mn-cs"/>
              </a:rPr>
              <a:t>           —</a:t>
            </a:r>
            <a:r>
              <a:rPr kumimoji="1" lang="zh-CN" altLang="en-US" sz="3200" kern="1200" dirty="0">
                <a:solidFill>
                  <a:srgbClr val="663300"/>
                </a:solidFill>
                <a:ea typeface="黑体" pitchFamily="49" charset="-122"/>
                <a:cs typeface="+mn-cs"/>
              </a:rPr>
              <a:t>压力变化与流速变化的关系</a:t>
            </a:r>
          </a:p>
        </p:txBody>
      </p:sp>
      <p:sp>
        <p:nvSpPr>
          <p:cNvPr id="17" name="Text Box 13">
            <a:extLst>
              <a:ext uri="{FF2B5EF4-FFF2-40B4-BE49-F238E27FC236}">
                <a16:creationId xmlns:a16="http://schemas.microsoft.com/office/drawing/2014/main" id="{E9A7BAC5-6970-1961-0F96-B5D8F03F1014}"/>
              </a:ext>
            </a:extLst>
          </p:cNvPr>
          <p:cNvSpPr txBox="1">
            <a:spLocks noChangeArrowheads="1"/>
          </p:cNvSpPr>
          <p:nvPr/>
        </p:nvSpPr>
        <p:spPr bwMode="auto">
          <a:xfrm>
            <a:off x="6858000" y="2286000"/>
            <a:ext cx="1871663" cy="461963"/>
          </a:xfrm>
          <a:prstGeom prst="rect">
            <a:avLst/>
          </a:prstGeom>
          <a:noFill/>
          <a:ln w="9525">
            <a:noFill/>
            <a:miter lim="800000"/>
            <a:headEnd/>
            <a:tailEnd/>
          </a:ln>
          <a:effectLst/>
        </p:spPr>
        <p:txBody>
          <a:bodyPr>
            <a:spAutoFit/>
          </a:bodyPr>
          <a:lstStyle/>
          <a:p>
            <a:pPr algn="ctr">
              <a:spcBef>
                <a:spcPct val="50000"/>
              </a:spcBef>
              <a:defRPr/>
            </a:pPr>
            <a:r>
              <a:rPr lang="zh-CN" altLang="en-US" sz="2400" b="1" dirty="0">
                <a:solidFill>
                  <a:srgbClr val="0000FF"/>
                </a:solidFill>
                <a:effectLst>
                  <a:outerShdw blurRad="38100" dist="38100" dir="2700000" algn="tl">
                    <a:srgbClr val="C0C0C0"/>
                  </a:outerShdw>
                </a:effectLst>
                <a:latin typeface="Garamond" pitchFamily="18" charset="0"/>
                <a:ea typeface="楷体_GB2312" pitchFamily="49" charset="-122"/>
              </a:rPr>
              <a:t>动量方程</a:t>
            </a:r>
          </a:p>
        </p:txBody>
      </p:sp>
      <p:graphicFrame>
        <p:nvGraphicFramePr>
          <p:cNvPr id="1026" name="Object 124">
            <a:extLst>
              <a:ext uri="{FF2B5EF4-FFF2-40B4-BE49-F238E27FC236}">
                <a16:creationId xmlns:a16="http://schemas.microsoft.com/office/drawing/2014/main" id="{83169052-A878-AB92-518A-224C2BE473FD}"/>
              </a:ext>
            </a:extLst>
          </p:cNvPr>
          <p:cNvGraphicFramePr>
            <a:graphicFrameLocks noChangeAspect="1"/>
          </p:cNvGraphicFramePr>
          <p:nvPr/>
        </p:nvGraphicFramePr>
        <p:xfrm>
          <a:off x="2481263" y="2867025"/>
          <a:ext cx="2339975" cy="731838"/>
        </p:xfrm>
        <a:graphic>
          <a:graphicData uri="http://schemas.openxmlformats.org/presentationml/2006/ole">
            <mc:AlternateContent xmlns:mc="http://schemas.openxmlformats.org/markup-compatibility/2006">
              <mc:Choice xmlns:v="urn:schemas-microsoft-com:vml" Requires="v">
                <p:oleObj name="Equation" r:id="rId2" imgW="1473120" imgH="585000" progId="Equation.DSMT4">
                  <p:embed/>
                </p:oleObj>
              </mc:Choice>
              <mc:Fallback>
                <p:oleObj name="Equation" r:id="rId2" imgW="1473120" imgH="585000" progId="Equation.DSMT4">
                  <p:embed/>
                  <p:pic>
                    <p:nvPicPr>
                      <p:cNvPr id="0" name="Object 1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1263" y="2867025"/>
                        <a:ext cx="2339975" cy="731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125">
            <a:extLst>
              <a:ext uri="{FF2B5EF4-FFF2-40B4-BE49-F238E27FC236}">
                <a16:creationId xmlns:a16="http://schemas.microsoft.com/office/drawing/2014/main" id="{18D90F6E-34AC-8138-1CFC-0352ABFAFA41}"/>
              </a:ext>
            </a:extLst>
          </p:cNvPr>
          <p:cNvGraphicFramePr>
            <a:graphicFrameLocks noChangeAspect="1"/>
          </p:cNvGraphicFramePr>
          <p:nvPr/>
        </p:nvGraphicFramePr>
        <p:xfrm>
          <a:off x="1401763" y="3676650"/>
          <a:ext cx="3506787" cy="495300"/>
        </p:xfrm>
        <a:graphic>
          <a:graphicData uri="http://schemas.openxmlformats.org/presentationml/2006/ole">
            <mc:AlternateContent xmlns:mc="http://schemas.openxmlformats.org/markup-compatibility/2006">
              <mc:Choice xmlns:v="urn:schemas-microsoft-com:vml" Requires="v">
                <p:oleObj name="Equation" r:id="rId4" imgW="1943280" imgH="330840" progId="Equation.DSMT4">
                  <p:embed/>
                </p:oleObj>
              </mc:Choice>
              <mc:Fallback>
                <p:oleObj name="Equation" r:id="rId4" imgW="1943280" imgH="330840" progId="Equation.DSMT4">
                  <p:embed/>
                  <p:pic>
                    <p:nvPicPr>
                      <p:cNvPr id="0" name="Object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1763" y="3676650"/>
                        <a:ext cx="350678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126">
            <a:extLst>
              <a:ext uri="{FF2B5EF4-FFF2-40B4-BE49-F238E27FC236}">
                <a16:creationId xmlns:a16="http://schemas.microsoft.com/office/drawing/2014/main" id="{977FB98A-7B12-7DA2-E102-F1FBC8C93F8A}"/>
              </a:ext>
            </a:extLst>
          </p:cNvPr>
          <p:cNvGraphicFramePr>
            <a:graphicFrameLocks noChangeAspect="1"/>
          </p:cNvGraphicFramePr>
          <p:nvPr/>
        </p:nvGraphicFramePr>
        <p:xfrm>
          <a:off x="5721350" y="3082925"/>
          <a:ext cx="2667000" cy="871538"/>
        </p:xfrm>
        <a:graphic>
          <a:graphicData uri="http://schemas.openxmlformats.org/presentationml/2006/ole">
            <mc:AlternateContent xmlns:mc="http://schemas.openxmlformats.org/markup-compatibility/2006">
              <mc:Choice xmlns:v="urn:schemas-microsoft-com:vml" Requires="v">
                <p:oleObj name="Equation" r:id="rId6" imgW="1397160" imgH="585000" progId="Equation.DSMT4">
                  <p:embed/>
                </p:oleObj>
              </mc:Choice>
              <mc:Fallback>
                <p:oleObj name="Equation" r:id="rId6" imgW="1397160" imgH="585000" progId="Equation.DSMT4">
                  <p:embed/>
                  <p:pic>
                    <p:nvPicPr>
                      <p:cNvPr id="0" name="Object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1350" y="3082925"/>
                        <a:ext cx="2667000" cy="871538"/>
                      </a:xfrm>
                      <a:prstGeom prst="rect">
                        <a:avLst/>
                      </a:prstGeom>
                      <a:noFill/>
                      <a:ln w="34925">
                        <a:solidFill>
                          <a:srgbClr val="33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AutoShape 18">
            <a:extLst>
              <a:ext uri="{FF2B5EF4-FFF2-40B4-BE49-F238E27FC236}">
                <a16:creationId xmlns:a16="http://schemas.microsoft.com/office/drawing/2014/main" id="{CF20F90E-62B2-AE92-86C6-9ECF7B6A1AFF}"/>
              </a:ext>
            </a:extLst>
          </p:cNvPr>
          <p:cNvSpPr>
            <a:spLocks noChangeArrowheads="1"/>
          </p:cNvSpPr>
          <p:nvPr/>
        </p:nvSpPr>
        <p:spPr bwMode="auto">
          <a:xfrm>
            <a:off x="1257300" y="3190875"/>
            <a:ext cx="533400" cy="171450"/>
          </a:xfrm>
          <a:prstGeom prst="rightArrow">
            <a:avLst>
              <a:gd name="adj1" fmla="val 50000"/>
              <a:gd name="adj2" fmla="val 58333"/>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34" name="AutoShape 19">
            <a:extLst>
              <a:ext uri="{FF2B5EF4-FFF2-40B4-BE49-F238E27FC236}">
                <a16:creationId xmlns:a16="http://schemas.microsoft.com/office/drawing/2014/main" id="{F6BAFB63-0C46-D7D3-600C-91B2B90C4D28}"/>
              </a:ext>
            </a:extLst>
          </p:cNvPr>
          <p:cNvSpPr>
            <a:spLocks/>
          </p:cNvSpPr>
          <p:nvPr/>
        </p:nvSpPr>
        <p:spPr bwMode="auto">
          <a:xfrm>
            <a:off x="5146675" y="3082925"/>
            <a:ext cx="360363" cy="863600"/>
          </a:xfrm>
          <a:prstGeom prst="rightBrace">
            <a:avLst>
              <a:gd name="adj1" fmla="val 26627"/>
              <a:gd name="adj2" fmla="val 50000"/>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35" name="AutoShape 24">
            <a:extLst>
              <a:ext uri="{FF2B5EF4-FFF2-40B4-BE49-F238E27FC236}">
                <a16:creationId xmlns:a16="http://schemas.microsoft.com/office/drawing/2014/main" id="{45CC1F5A-4D71-4B94-3F48-16566B135AC2}"/>
              </a:ext>
            </a:extLst>
          </p:cNvPr>
          <p:cNvSpPr>
            <a:spLocks noChangeArrowheads="1"/>
          </p:cNvSpPr>
          <p:nvPr/>
        </p:nvSpPr>
        <p:spPr bwMode="auto">
          <a:xfrm>
            <a:off x="4210050" y="2017713"/>
            <a:ext cx="1152525" cy="161925"/>
          </a:xfrm>
          <a:prstGeom prst="rightArrow">
            <a:avLst>
              <a:gd name="adj1" fmla="val 50000"/>
              <a:gd name="adj2" fmla="val 133456"/>
            </a:avLst>
          </a:prstGeom>
          <a:solidFill>
            <a:srgbClr val="FFFFFF"/>
          </a:solidFill>
          <a:ln w="25400" algn="ctr">
            <a:solidFill>
              <a:srgbClr val="3366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036" name="TextBox 24">
            <a:extLst>
              <a:ext uri="{FF2B5EF4-FFF2-40B4-BE49-F238E27FC236}">
                <a16:creationId xmlns:a16="http://schemas.microsoft.com/office/drawing/2014/main" id="{9CA8E1F2-A25F-D6FC-BD7E-03DF337405DD}"/>
              </a:ext>
            </a:extLst>
          </p:cNvPr>
          <p:cNvSpPr txBox="1">
            <a:spLocks noChangeArrowheads="1"/>
          </p:cNvSpPr>
          <p:nvPr/>
        </p:nvSpPr>
        <p:spPr bwMode="auto">
          <a:xfrm>
            <a:off x="685800" y="17716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t>微分公式：</a:t>
            </a:r>
          </a:p>
        </p:txBody>
      </p:sp>
      <p:sp>
        <p:nvSpPr>
          <p:cNvPr id="1037" name="TextBox 25">
            <a:extLst>
              <a:ext uri="{FF2B5EF4-FFF2-40B4-BE49-F238E27FC236}">
                <a16:creationId xmlns:a16="http://schemas.microsoft.com/office/drawing/2014/main" id="{6356D49B-1783-7160-D7EE-26EC92B85BB2}"/>
              </a:ext>
            </a:extLst>
          </p:cNvPr>
          <p:cNvSpPr txBox="1">
            <a:spLocks noChangeArrowheads="1"/>
          </p:cNvSpPr>
          <p:nvPr/>
        </p:nvSpPr>
        <p:spPr bwMode="auto">
          <a:xfrm>
            <a:off x="685800" y="2114550"/>
            <a:ext cx="1752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t>可逆绝热：</a:t>
            </a:r>
          </a:p>
        </p:txBody>
      </p:sp>
      <p:graphicFrame>
        <p:nvGraphicFramePr>
          <p:cNvPr id="1029" name="Object 127">
            <a:extLst>
              <a:ext uri="{FF2B5EF4-FFF2-40B4-BE49-F238E27FC236}">
                <a16:creationId xmlns:a16="http://schemas.microsoft.com/office/drawing/2014/main" id="{A17E95BB-205D-D86D-2F52-EBA0F1BE7D1E}"/>
              </a:ext>
            </a:extLst>
          </p:cNvPr>
          <p:cNvGraphicFramePr>
            <a:graphicFrameLocks noChangeAspect="1"/>
          </p:cNvGraphicFramePr>
          <p:nvPr/>
        </p:nvGraphicFramePr>
        <p:xfrm>
          <a:off x="2257425" y="1771650"/>
          <a:ext cx="1781175" cy="668338"/>
        </p:xfrm>
        <a:graphic>
          <a:graphicData uri="http://schemas.openxmlformats.org/presentationml/2006/ole">
            <mc:AlternateContent xmlns:mc="http://schemas.openxmlformats.org/markup-compatibility/2006">
              <mc:Choice xmlns:v="urn:schemas-microsoft-com:vml" Requires="v">
                <p:oleObj name="Equation" r:id="rId8" imgW="914400" imgH="457200" progId="Equation.DSMT4">
                  <p:embed/>
                </p:oleObj>
              </mc:Choice>
              <mc:Fallback>
                <p:oleObj name="Equation" r:id="rId8" imgW="914400" imgH="457200" progId="Equation.DSMT4">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7425" y="1771650"/>
                        <a:ext cx="1781175"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128">
            <a:extLst>
              <a:ext uri="{FF2B5EF4-FFF2-40B4-BE49-F238E27FC236}">
                <a16:creationId xmlns:a16="http://schemas.microsoft.com/office/drawing/2014/main" id="{2CD29D25-6596-6556-EFDF-32D7BDAB9C77}"/>
              </a:ext>
            </a:extLst>
          </p:cNvPr>
          <p:cNvGraphicFramePr>
            <a:graphicFrameLocks noChangeAspect="1"/>
          </p:cNvGraphicFramePr>
          <p:nvPr/>
        </p:nvGraphicFramePr>
        <p:xfrm>
          <a:off x="5486400" y="1885950"/>
          <a:ext cx="1981200" cy="415925"/>
        </p:xfrm>
        <a:graphic>
          <a:graphicData uri="http://schemas.openxmlformats.org/presentationml/2006/ole">
            <mc:AlternateContent xmlns:mc="http://schemas.openxmlformats.org/markup-compatibility/2006">
              <mc:Choice xmlns:v="urn:schemas-microsoft-com:vml" Requires="v">
                <p:oleObj name="Equation" r:id="rId10" imgW="863225" imgH="241195" progId="Equation.DSMT4">
                  <p:embed/>
                </p:oleObj>
              </mc:Choice>
              <mc:Fallback>
                <p:oleObj name="Equation" r:id="rId10" imgW="863225" imgH="241195" progId="Equation.DSMT4">
                  <p:embed/>
                  <p:pic>
                    <p:nvPicPr>
                      <p:cNvPr id="0" name="Object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86400" y="1885950"/>
                        <a:ext cx="19812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标题 5">
            <a:extLst>
              <a:ext uri="{FF2B5EF4-FFF2-40B4-BE49-F238E27FC236}">
                <a16:creationId xmlns:a16="http://schemas.microsoft.com/office/drawing/2014/main" id="{EE6F67E9-FF80-575B-B3EB-B35D307D60F8}"/>
              </a:ext>
            </a:extLst>
          </p:cNvPr>
          <p:cNvSpPr txBox="1">
            <a:spLocks/>
          </p:cNvSpPr>
          <p:nvPr/>
        </p:nvSpPr>
        <p:spPr bwMode="auto">
          <a:xfrm>
            <a:off x="838200" y="628033"/>
            <a:ext cx="1752600"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lvl1pPr algn="l" rtl="0" eaLnBrk="0" fontAlgn="base" hangingPunct="0">
              <a:spcBef>
                <a:spcPct val="0"/>
              </a:spcBef>
              <a:spcAft>
                <a:spcPct val="0"/>
              </a:spcAft>
              <a:defRPr sz="3600" b="1">
                <a:solidFill>
                  <a:schemeClr val="hlink"/>
                </a:solidFill>
                <a:latin typeface="+mj-lt"/>
                <a:ea typeface="+mj-ea"/>
                <a:cs typeface="+mj-cs"/>
              </a:defRPr>
            </a:lvl1pPr>
            <a:lvl2pPr algn="l" rtl="0" eaLnBrk="0" fontAlgn="base" hangingPunct="0">
              <a:spcBef>
                <a:spcPct val="0"/>
              </a:spcBef>
              <a:spcAft>
                <a:spcPct val="0"/>
              </a:spcAft>
              <a:defRPr sz="3600" b="1">
                <a:solidFill>
                  <a:schemeClr val="hlink"/>
                </a:solidFill>
                <a:latin typeface="黑体" pitchFamily="49" charset="-122"/>
                <a:ea typeface="黑体" pitchFamily="49" charset="-122"/>
              </a:defRPr>
            </a:lvl2pPr>
            <a:lvl3pPr algn="l" rtl="0" eaLnBrk="0" fontAlgn="base" hangingPunct="0">
              <a:spcBef>
                <a:spcPct val="0"/>
              </a:spcBef>
              <a:spcAft>
                <a:spcPct val="0"/>
              </a:spcAft>
              <a:defRPr sz="3600" b="1">
                <a:solidFill>
                  <a:schemeClr val="hlink"/>
                </a:solidFill>
                <a:latin typeface="黑体" pitchFamily="49" charset="-122"/>
                <a:ea typeface="黑体" pitchFamily="49" charset="-122"/>
              </a:defRPr>
            </a:lvl3pPr>
            <a:lvl4pPr algn="l" rtl="0" eaLnBrk="0" fontAlgn="base" hangingPunct="0">
              <a:spcBef>
                <a:spcPct val="0"/>
              </a:spcBef>
              <a:spcAft>
                <a:spcPct val="0"/>
              </a:spcAft>
              <a:defRPr sz="3600" b="1">
                <a:solidFill>
                  <a:schemeClr val="hlink"/>
                </a:solidFill>
                <a:latin typeface="黑体" pitchFamily="49" charset="-122"/>
                <a:ea typeface="黑体" pitchFamily="49" charset="-122"/>
              </a:defRPr>
            </a:lvl4pPr>
            <a:lvl5pPr algn="l" rtl="0" eaLnBrk="0" fontAlgn="base" hangingPunct="0">
              <a:spcBef>
                <a:spcPct val="0"/>
              </a:spcBef>
              <a:spcAft>
                <a:spcPct val="0"/>
              </a:spcAft>
              <a:defRPr sz="3600" b="1">
                <a:solidFill>
                  <a:schemeClr val="hlink"/>
                </a:solidFill>
                <a:latin typeface="黑体" pitchFamily="49" charset="-122"/>
                <a:ea typeface="黑体" pitchFamily="49" charset="-122"/>
              </a:defRPr>
            </a:lvl5pPr>
            <a:lvl6pPr marL="457200" algn="l" rtl="0" fontAlgn="base">
              <a:spcBef>
                <a:spcPct val="0"/>
              </a:spcBef>
              <a:spcAft>
                <a:spcPct val="0"/>
              </a:spcAft>
              <a:defRPr sz="3600" b="1">
                <a:solidFill>
                  <a:schemeClr val="hlink"/>
                </a:solidFill>
                <a:latin typeface="黑体" pitchFamily="49" charset="-122"/>
                <a:ea typeface="黑体" pitchFamily="49" charset="-122"/>
              </a:defRPr>
            </a:lvl6pPr>
            <a:lvl7pPr marL="914400" algn="l" rtl="0" fontAlgn="base">
              <a:spcBef>
                <a:spcPct val="0"/>
              </a:spcBef>
              <a:spcAft>
                <a:spcPct val="0"/>
              </a:spcAft>
              <a:defRPr sz="3600" b="1">
                <a:solidFill>
                  <a:schemeClr val="hlink"/>
                </a:solidFill>
                <a:latin typeface="黑体" pitchFamily="49" charset="-122"/>
                <a:ea typeface="黑体" pitchFamily="49" charset="-122"/>
              </a:defRPr>
            </a:lvl7pPr>
            <a:lvl8pPr marL="1371600" algn="l" rtl="0" fontAlgn="base">
              <a:spcBef>
                <a:spcPct val="0"/>
              </a:spcBef>
              <a:spcAft>
                <a:spcPct val="0"/>
              </a:spcAft>
              <a:defRPr sz="3600" b="1">
                <a:solidFill>
                  <a:schemeClr val="hlink"/>
                </a:solidFill>
                <a:latin typeface="黑体" pitchFamily="49" charset="-122"/>
                <a:ea typeface="黑体" pitchFamily="49" charset="-122"/>
              </a:defRPr>
            </a:lvl8pPr>
            <a:lvl9pPr marL="1828800" algn="l" rtl="0" fontAlgn="base">
              <a:spcBef>
                <a:spcPct val="0"/>
              </a:spcBef>
              <a:spcAft>
                <a:spcPct val="0"/>
              </a:spcAft>
              <a:defRPr sz="3600" b="1">
                <a:solidFill>
                  <a:schemeClr val="hlink"/>
                </a:solidFill>
                <a:latin typeface="黑体" pitchFamily="49" charset="-122"/>
                <a:ea typeface="黑体" pitchFamily="49" charset="-122"/>
              </a:defRPr>
            </a:lvl9pPr>
          </a:lstStyle>
          <a:p>
            <a:pPr eaLnBrk="1" fontAlgn="auto" hangingPunct="1">
              <a:spcBef>
                <a:spcPts val="0"/>
              </a:spcBef>
              <a:spcAft>
                <a:spcPts val="0"/>
              </a:spcAft>
              <a:defRPr/>
            </a:pPr>
            <a:r>
              <a:rPr lang="zh-CN" altLang="en-US" sz="2800" dirty="0">
                <a:solidFill>
                  <a:srgbClr val="000000"/>
                </a:solidFill>
                <a:cs typeface="+mn-cs"/>
              </a:rPr>
              <a:t>力学条件</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0">
            <a:extLst>
              <a:ext uri="{FF2B5EF4-FFF2-40B4-BE49-F238E27FC236}">
                <a16:creationId xmlns:a16="http://schemas.microsoft.com/office/drawing/2014/main" id="{B90017FD-2E4A-2385-A21B-B46DA3937CE4}"/>
              </a:ext>
            </a:extLst>
          </p:cNvPr>
          <p:cNvSpPr>
            <a:spLocks noChangeArrowheads="1"/>
          </p:cNvSpPr>
          <p:nvPr/>
        </p:nvSpPr>
        <p:spPr bwMode="auto">
          <a:xfrm>
            <a:off x="685800" y="742950"/>
            <a:ext cx="1266825" cy="523875"/>
          </a:xfrm>
          <a:prstGeom prst="rect">
            <a:avLst/>
          </a:prstGeom>
          <a:noFill/>
          <a:ln w="9525">
            <a:noFill/>
            <a:miter lim="800000"/>
            <a:headEnd/>
            <a:tailEnd/>
          </a:ln>
          <a:effectLst/>
        </p:spPr>
        <p:txBody>
          <a:bodyPr wrap="none">
            <a:spAutoFit/>
          </a:bodyPr>
          <a:lstStyle/>
          <a:p>
            <a:pPr>
              <a:defRPr/>
            </a:pPr>
            <a:r>
              <a:rPr lang="zh-CN" altLang="en-US" sz="2800" b="1" dirty="0">
                <a:solidFill>
                  <a:srgbClr val="0000FF"/>
                </a:solidFill>
                <a:effectLst>
                  <a:outerShdw blurRad="38100" dist="38100" dir="2700000" algn="tl">
                    <a:srgbClr val="C0C0C0"/>
                  </a:outerShdw>
                </a:effectLst>
                <a:latin typeface="Tahoma" pitchFamily="34" charset="0"/>
                <a:ea typeface="楷体_GB2312" pitchFamily="49" charset="-122"/>
              </a:rPr>
              <a:t>结论</a:t>
            </a:r>
            <a:r>
              <a:rPr lang="zh-CN" altLang="en-US" sz="2800" b="1" dirty="0">
                <a:solidFill>
                  <a:srgbClr val="0000FF"/>
                </a:solidFill>
                <a:latin typeface="Tahoma" pitchFamily="34" charset="0"/>
              </a:rPr>
              <a:t>：</a:t>
            </a:r>
          </a:p>
        </p:txBody>
      </p:sp>
      <p:sp>
        <p:nvSpPr>
          <p:cNvPr id="5" name="Text Box 21">
            <a:extLst>
              <a:ext uri="{FF2B5EF4-FFF2-40B4-BE49-F238E27FC236}">
                <a16:creationId xmlns:a16="http://schemas.microsoft.com/office/drawing/2014/main" id="{2040CD50-7AA2-D9AB-A783-1CF1E4989151}"/>
              </a:ext>
            </a:extLst>
          </p:cNvPr>
          <p:cNvSpPr txBox="1">
            <a:spLocks noChangeArrowheads="1"/>
          </p:cNvSpPr>
          <p:nvPr/>
        </p:nvSpPr>
        <p:spPr bwMode="auto">
          <a:xfrm>
            <a:off x="685800" y="1257300"/>
            <a:ext cx="7912100" cy="1200150"/>
          </a:xfrm>
          <a:prstGeom prst="rect">
            <a:avLst/>
          </a:prstGeom>
          <a:noFill/>
          <a:ln w="9525">
            <a:noFill/>
            <a:miter lim="800000"/>
            <a:headEnd/>
            <a:tailEnd/>
          </a:ln>
          <a:effectLst/>
        </p:spPr>
        <p:txBody>
          <a:bodyPr>
            <a:spAutoFit/>
          </a:bodyPr>
          <a:lstStyle/>
          <a:p>
            <a:pPr>
              <a:lnSpc>
                <a:spcPct val="150000"/>
              </a:lnSpc>
              <a:spcBef>
                <a:spcPct val="50000"/>
              </a:spcBef>
              <a:defRPr/>
            </a:pPr>
            <a:r>
              <a:rPr lang="zh-CN" altLang="en-US" sz="2400" i="1" dirty="0">
                <a:latin typeface="Arial" charset="0"/>
              </a:rPr>
              <a:t>　　</a:t>
            </a:r>
            <a:r>
              <a:rPr lang="en-US" altLang="zh-CN" sz="2400" b="1" i="1" dirty="0" err="1">
                <a:effectLst>
                  <a:outerShdw blurRad="38100" dist="38100" dir="2700000" algn="tl">
                    <a:srgbClr val="C0C0C0"/>
                  </a:outerShdw>
                </a:effectLst>
                <a:latin typeface="Arial" charset="0"/>
                <a:ea typeface="楷体_GB2312" pitchFamily="49" charset="-122"/>
              </a:rPr>
              <a:t>dc</a:t>
            </a:r>
            <a:r>
              <a:rPr lang="en-US" altLang="zh-CN" sz="2400" b="1" baseline="-25000" dirty="0" err="1">
                <a:effectLst>
                  <a:outerShdw blurRad="38100" dist="38100" dir="2700000" algn="tl">
                    <a:srgbClr val="C0C0C0"/>
                  </a:outerShdw>
                </a:effectLst>
                <a:latin typeface="Arial" charset="0"/>
                <a:ea typeface="楷体_GB2312" pitchFamily="49" charset="-122"/>
              </a:rPr>
              <a:t>f</a:t>
            </a:r>
            <a:r>
              <a:rPr lang="zh-CN" altLang="en-US" sz="2400" b="1" dirty="0">
                <a:effectLst>
                  <a:outerShdw blurRad="38100" dist="38100" dir="2700000" algn="tl">
                    <a:srgbClr val="C0C0C0"/>
                  </a:outerShdw>
                </a:effectLst>
                <a:latin typeface="Arial" charset="0"/>
                <a:ea typeface="楷体_GB2312" pitchFamily="49" charset="-122"/>
              </a:rPr>
              <a:t>、</a:t>
            </a:r>
            <a:r>
              <a:rPr lang="en-US" altLang="zh-CN" sz="2400" b="1" i="1" dirty="0" err="1">
                <a:effectLst>
                  <a:outerShdw blurRad="38100" dist="38100" dir="2700000" algn="tl">
                    <a:srgbClr val="C0C0C0"/>
                  </a:outerShdw>
                </a:effectLst>
                <a:latin typeface="Arial" charset="0"/>
                <a:ea typeface="楷体_GB2312" pitchFamily="49" charset="-122"/>
              </a:rPr>
              <a:t>dp</a:t>
            </a:r>
            <a:r>
              <a:rPr lang="zh-CN" altLang="en-US" sz="2400" b="1" dirty="0">
                <a:effectLst>
                  <a:outerShdw blurRad="38100" dist="38100" dir="2700000" algn="tl">
                    <a:srgbClr val="C0C0C0"/>
                  </a:outerShdw>
                </a:effectLst>
                <a:latin typeface="Arial" charset="0"/>
                <a:ea typeface="楷体_GB2312" pitchFamily="49" charset="-122"/>
              </a:rPr>
              <a:t>的符号始终相反，即：气体在流动过程中压力下降，则流速增加；如压力升高，则流速必降低。</a:t>
            </a:r>
          </a:p>
        </p:txBody>
      </p:sp>
      <p:sp>
        <p:nvSpPr>
          <p:cNvPr id="6" name="Text Box 27">
            <a:extLst>
              <a:ext uri="{FF2B5EF4-FFF2-40B4-BE49-F238E27FC236}">
                <a16:creationId xmlns:a16="http://schemas.microsoft.com/office/drawing/2014/main" id="{1626CDC4-9614-8F09-7339-E0606F01411A}"/>
              </a:ext>
            </a:extLst>
          </p:cNvPr>
          <p:cNvSpPr txBox="1">
            <a:spLocks noChangeArrowheads="1"/>
          </p:cNvSpPr>
          <p:nvPr/>
        </p:nvSpPr>
        <p:spPr bwMode="auto">
          <a:xfrm>
            <a:off x="685800" y="2227263"/>
            <a:ext cx="7620000" cy="460375"/>
          </a:xfrm>
          <a:prstGeom prst="rect">
            <a:avLst/>
          </a:prstGeom>
          <a:noFill/>
          <a:ln w="9525">
            <a:noFill/>
            <a:miter lim="800000"/>
            <a:headEnd/>
            <a:tailEnd/>
          </a:ln>
          <a:effectLst/>
        </p:spPr>
        <p:txBody>
          <a:bodyPr>
            <a:spAutoFit/>
          </a:bodyPr>
          <a:lstStyle/>
          <a:p>
            <a:pPr>
              <a:spcBef>
                <a:spcPct val="50000"/>
              </a:spcBef>
              <a:defRPr/>
            </a:pPr>
            <a:r>
              <a:rPr lang="zh-CN" altLang="en-US" sz="2400" b="1" dirty="0">
                <a:effectLst>
                  <a:outerShdw blurRad="38100" dist="38100" dir="2700000" algn="tl">
                    <a:srgbClr val="C0C0C0"/>
                  </a:outerShdw>
                </a:effectLst>
                <a:latin typeface="Arial" charset="0"/>
                <a:ea typeface="楷体_GB2312" pitchFamily="49" charset="-122"/>
              </a:rPr>
              <a:t>对喷管：加速的能量来源是工质膨胀的技术功，</a:t>
            </a:r>
            <a:r>
              <a:rPr lang="en-US" altLang="zh-CN" sz="2400" b="1" dirty="0">
                <a:effectLst>
                  <a:outerShdw blurRad="38100" dist="38100" dir="2700000" algn="tl">
                    <a:srgbClr val="C0C0C0"/>
                  </a:outerShdw>
                </a:effectLst>
                <a:latin typeface="Arial" charset="0"/>
                <a:ea typeface="楷体_GB2312" pitchFamily="49" charset="-122"/>
              </a:rPr>
              <a:t>-</a:t>
            </a:r>
            <a:r>
              <a:rPr lang="en-US" altLang="zh-CN" sz="2400" b="1" dirty="0" err="1">
                <a:effectLst>
                  <a:outerShdw blurRad="38100" dist="38100" dir="2700000" algn="tl">
                    <a:srgbClr val="C0C0C0"/>
                  </a:outerShdw>
                </a:effectLst>
                <a:latin typeface="Arial" charset="0"/>
                <a:ea typeface="楷体_GB2312" pitchFamily="49" charset="-122"/>
              </a:rPr>
              <a:t>vdp</a:t>
            </a:r>
            <a:r>
              <a:rPr lang="zh-CN" altLang="en-US" sz="2400" b="1" dirty="0">
                <a:effectLst>
                  <a:outerShdw blurRad="38100" dist="38100" dir="2700000" algn="tl">
                    <a:srgbClr val="C0C0C0"/>
                  </a:outerShdw>
                </a:effectLst>
                <a:latin typeface="Arial" charset="0"/>
                <a:ea typeface="楷体_GB2312" pitchFamily="49" charset="-122"/>
              </a:rPr>
              <a:t>。</a:t>
            </a:r>
          </a:p>
        </p:txBody>
      </p:sp>
      <p:sp>
        <p:nvSpPr>
          <p:cNvPr id="8" name="Text Box 29">
            <a:extLst>
              <a:ext uri="{FF2B5EF4-FFF2-40B4-BE49-F238E27FC236}">
                <a16:creationId xmlns:a16="http://schemas.microsoft.com/office/drawing/2014/main" id="{80D3D011-0B08-382D-76A8-00A8849F78FD}"/>
              </a:ext>
            </a:extLst>
          </p:cNvPr>
          <p:cNvSpPr txBox="1">
            <a:spLocks noChangeArrowheads="1"/>
          </p:cNvSpPr>
          <p:nvPr/>
        </p:nvSpPr>
        <p:spPr bwMode="auto">
          <a:xfrm>
            <a:off x="6629400" y="3943350"/>
            <a:ext cx="1800225" cy="461963"/>
          </a:xfrm>
          <a:prstGeom prst="rect">
            <a:avLst/>
          </a:prstGeom>
          <a:noFill/>
          <a:ln w="25400">
            <a:solidFill>
              <a:srgbClr val="FF0000"/>
            </a:solidFill>
            <a:miter lim="800000"/>
            <a:headEnd/>
            <a:tailEnd/>
          </a:ln>
          <a:effectLst/>
        </p:spPr>
        <p:txBody>
          <a:bodyPr>
            <a:spAutoFit/>
          </a:bodyPr>
          <a:lstStyle/>
          <a:p>
            <a:pPr>
              <a:spcBef>
                <a:spcPct val="50000"/>
              </a:spcBef>
              <a:defRPr/>
            </a:pPr>
            <a:r>
              <a:rPr lang="zh-CN" altLang="en-US" sz="2400" b="1" dirty="0">
                <a:effectLst>
                  <a:outerShdw blurRad="38100" dist="38100" dir="2700000" algn="tl">
                    <a:srgbClr val="C0C0C0"/>
                  </a:outerShdw>
                </a:effectLst>
                <a:latin typeface="楷体_GB2312" pitchFamily="49" charset="-122"/>
                <a:ea typeface="楷体_GB2312" pitchFamily="49" charset="-122"/>
              </a:rPr>
              <a:t>加速有极限</a:t>
            </a:r>
          </a:p>
        </p:txBody>
      </p:sp>
      <p:graphicFrame>
        <p:nvGraphicFramePr>
          <p:cNvPr id="2050" name="Object 29">
            <a:extLst>
              <a:ext uri="{FF2B5EF4-FFF2-40B4-BE49-F238E27FC236}">
                <a16:creationId xmlns:a16="http://schemas.microsoft.com/office/drawing/2014/main" id="{324D3B0F-5A01-4856-67F8-AE9E43E6364E}"/>
              </a:ext>
            </a:extLst>
          </p:cNvPr>
          <p:cNvGraphicFramePr>
            <a:graphicFrameLocks noChangeAspect="1"/>
          </p:cNvGraphicFramePr>
          <p:nvPr/>
        </p:nvGraphicFramePr>
        <p:xfrm>
          <a:off x="990600" y="2743200"/>
          <a:ext cx="7053263" cy="971550"/>
        </p:xfrm>
        <a:graphic>
          <a:graphicData uri="http://schemas.openxmlformats.org/presentationml/2006/ole">
            <mc:AlternateContent xmlns:mc="http://schemas.openxmlformats.org/markup-compatibility/2006">
              <mc:Choice xmlns:v="urn:schemas-microsoft-com:vml" Requires="v">
                <p:oleObj name="Equation" r:id="rId2" imgW="3733800" imgH="685800" progId="Equation.DSMT4">
                  <p:embed/>
                </p:oleObj>
              </mc:Choice>
              <mc:Fallback>
                <p:oleObj name="Equation" r:id="rId2" imgW="3733800" imgH="685800" progId="Equation.DSMT4">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743200"/>
                        <a:ext cx="7053263"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Rectangle 2">
            <a:extLst>
              <a:ext uri="{FF2B5EF4-FFF2-40B4-BE49-F238E27FC236}">
                <a16:creationId xmlns:a16="http://schemas.microsoft.com/office/drawing/2014/main" id="{D46E6034-0EAA-F071-397C-F6B25ABE22CD}"/>
              </a:ext>
            </a:extLst>
          </p:cNvPr>
          <p:cNvSpPr>
            <a:spLocks noGrp="1" noChangeArrowheads="1"/>
          </p:cNvSpPr>
          <p:nvPr>
            <p:ph type="title"/>
          </p:nvPr>
        </p:nvSpPr>
        <p:spPr>
          <a:xfrm>
            <a:off x="457200" y="285750"/>
            <a:ext cx="8229600" cy="857250"/>
          </a:xfrm>
        </p:spPr>
        <p:txBody>
          <a:bodyPr/>
          <a:lstStyle/>
          <a:p>
            <a:pPr eaLnBrk="1" hangingPunct="1">
              <a:defRPr/>
            </a:pPr>
            <a:br>
              <a:rPr kumimoji="1" lang="en-US" altLang="zh-CN" sz="3200" kern="1200" dirty="0">
                <a:solidFill>
                  <a:srgbClr val="663300"/>
                </a:solidFill>
                <a:ea typeface="黑体" pitchFamily="49" charset="-122"/>
                <a:cs typeface="+mn-cs"/>
              </a:rPr>
            </a:br>
            <a:r>
              <a:rPr kumimoji="1" lang="en-US" altLang="zh-CN" sz="3200" kern="1200" dirty="0">
                <a:solidFill>
                  <a:srgbClr val="663300"/>
                </a:solidFill>
                <a:ea typeface="黑体" pitchFamily="49" charset="-122"/>
                <a:cs typeface="+mn-cs"/>
              </a:rPr>
              <a:t>           —</a:t>
            </a:r>
            <a:r>
              <a:rPr kumimoji="1" lang="zh-CN" altLang="en-US" sz="3200" kern="1200" dirty="0">
                <a:solidFill>
                  <a:srgbClr val="663300"/>
                </a:solidFill>
                <a:ea typeface="黑体" pitchFamily="49" charset="-122"/>
                <a:cs typeface="+mn-cs"/>
              </a:rPr>
              <a:t>流速变化与截面积变化的关系</a:t>
            </a:r>
          </a:p>
        </p:txBody>
      </p:sp>
      <p:sp>
        <p:nvSpPr>
          <p:cNvPr id="19" name="Rectangle 2">
            <a:extLst>
              <a:ext uri="{FF2B5EF4-FFF2-40B4-BE49-F238E27FC236}">
                <a16:creationId xmlns:a16="http://schemas.microsoft.com/office/drawing/2014/main" id="{90345553-1484-796D-F1F0-22FBC4702D1B}"/>
              </a:ext>
            </a:extLst>
          </p:cNvPr>
          <p:cNvSpPr txBox="1">
            <a:spLocks noChangeArrowheads="1"/>
          </p:cNvSpPr>
          <p:nvPr/>
        </p:nvSpPr>
        <p:spPr bwMode="auto">
          <a:xfrm>
            <a:off x="5670550" y="1785938"/>
            <a:ext cx="3168650" cy="860425"/>
          </a:xfrm>
          <a:prstGeom prst="rect">
            <a:avLst/>
          </a:prstGeom>
          <a:solidFill>
            <a:srgbClr val="FFFFFF"/>
          </a:solidFill>
          <a:ln w="31750">
            <a:solidFill>
              <a:srgbClr val="CC99FF"/>
            </a:solidFill>
            <a:miter lim="800000"/>
            <a:headEnd/>
            <a:tailEnd/>
          </a:ln>
        </p:spPr>
        <p:txBody>
          <a:bodyPr/>
          <a:lstStyle/>
          <a:p>
            <a:pPr marL="342900" indent="-342900" eaLnBrk="0" hangingPunct="0">
              <a:spcBef>
                <a:spcPct val="20000"/>
              </a:spcBef>
              <a:defRPr/>
            </a:pPr>
            <a:r>
              <a:rPr lang="en-US" altLang="zh-CN" sz="2400" b="1" kern="0" dirty="0">
                <a:latin typeface="Times New Roman" pitchFamily="18" charset="0"/>
                <a:ea typeface="+mn-ea"/>
                <a:cs typeface="Times New Roman" pitchFamily="18" charset="0"/>
              </a:rPr>
              <a:t>Ma&lt;1</a:t>
            </a:r>
            <a:r>
              <a:rPr lang="zh-CN" altLang="en-US" sz="2400" b="1" kern="0" dirty="0">
                <a:latin typeface="Times New Roman" pitchFamily="18" charset="0"/>
                <a:ea typeface="+mn-ea"/>
                <a:cs typeface="Times New Roman" pitchFamily="18" charset="0"/>
              </a:rPr>
              <a:t>时，</a:t>
            </a:r>
            <a:r>
              <a:rPr lang="en-US" altLang="zh-CN" sz="2400" b="1" kern="0" dirty="0" err="1">
                <a:latin typeface="Times New Roman" pitchFamily="18" charset="0"/>
                <a:ea typeface="+mn-ea"/>
                <a:cs typeface="Times New Roman" pitchFamily="18" charset="0"/>
              </a:rPr>
              <a:t>d</a:t>
            </a:r>
            <a:r>
              <a:rPr lang="en-US" altLang="zh-CN" sz="2400" b="1" i="1" kern="0" dirty="0" err="1">
                <a:latin typeface="Times New Roman" pitchFamily="18" charset="0"/>
                <a:ea typeface="+mn-ea"/>
                <a:cs typeface="Times New Roman" pitchFamily="18" charset="0"/>
              </a:rPr>
              <a:t>v</a:t>
            </a:r>
            <a:r>
              <a:rPr lang="en-US" altLang="zh-CN" sz="2400" b="1" kern="0" dirty="0">
                <a:latin typeface="Times New Roman" pitchFamily="18" charset="0"/>
                <a:ea typeface="+mn-ea"/>
                <a:cs typeface="Times New Roman" pitchFamily="18" charset="0"/>
              </a:rPr>
              <a:t>/</a:t>
            </a:r>
            <a:r>
              <a:rPr lang="en-US" altLang="zh-CN" sz="2400" b="1" i="1" kern="0" dirty="0">
                <a:latin typeface="Times New Roman" pitchFamily="18" charset="0"/>
                <a:ea typeface="+mn-ea"/>
                <a:cs typeface="Times New Roman" pitchFamily="18" charset="0"/>
              </a:rPr>
              <a:t>v&lt;</a:t>
            </a:r>
            <a:r>
              <a:rPr lang="en-US" altLang="zh-CN" sz="2400" b="1" i="1" kern="0" dirty="0" err="1">
                <a:latin typeface="Times New Roman" pitchFamily="18" charset="0"/>
                <a:ea typeface="+mn-ea"/>
                <a:cs typeface="Times New Roman" pitchFamily="18" charset="0"/>
              </a:rPr>
              <a:t>dc</a:t>
            </a:r>
            <a:r>
              <a:rPr lang="en-US" altLang="zh-CN" sz="2400" b="1" i="1" kern="0" baseline="-25000" dirty="0" err="1">
                <a:latin typeface="Times New Roman" pitchFamily="18" charset="0"/>
                <a:ea typeface="+mn-ea"/>
                <a:cs typeface="Times New Roman" pitchFamily="18" charset="0"/>
              </a:rPr>
              <a:t>f</a:t>
            </a:r>
            <a:r>
              <a:rPr lang="en-US" altLang="zh-CN" sz="2400" b="1" i="1" kern="0" baseline="-25000" dirty="0">
                <a:latin typeface="Times New Roman" pitchFamily="18" charset="0"/>
                <a:ea typeface="+mn-ea"/>
                <a:cs typeface="Times New Roman" pitchFamily="18" charset="0"/>
              </a:rPr>
              <a:t> </a:t>
            </a:r>
            <a:r>
              <a:rPr lang="en-US" altLang="zh-CN" sz="2400" b="1" i="1" kern="0" dirty="0">
                <a:latin typeface="Times New Roman" pitchFamily="18" charset="0"/>
                <a:ea typeface="+mn-ea"/>
                <a:cs typeface="Times New Roman" pitchFamily="18" charset="0"/>
              </a:rPr>
              <a:t>/</a:t>
            </a:r>
            <a:r>
              <a:rPr lang="en-US" altLang="zh-CN" sz="2400" b="1" i="1" kern="0" dirty="0" err="1">
                <a:latin typeface="Times New Roman" pitchFamily="18" charset="0"/>
                <a:ea typeface="+mn-ea"/>
                <a:cs typeface="Times New Roman" pitchFamily="18" charset="0"/>
              </a:rPr>
              <a:t>c</a:t>
            </a:r>
            <a:r>
              <a:rPr lang="en-US" altLang="zh-CN" sz="2400" b="1" i="1" kern="0" baseline="-25000" dirty="0" err="1">
                <a:latin typeface="Times New Roman" pitchFamily="18" charset="0"/>
                <a:ea typeface="+mn-ea"/>
                <a:cs typeface="Times New Roman" pitchFamily="18" charset="0"/>
              </a:rPr>
              <a:t>f</a:t>
            </a:r>
            <a:endParaRPr lang="en-US" altLang="zh-CN" sz="2400" b="1" i="1" kern="0" dirty="0">
              <a:latin typeface="Times New Roman" pitchFamily="18" charset="0"/>
              <a:ea typeface="+mn-ea"/>
              <a:cs typeface="Times New Roman" pitchFamily="18" charset="0"/>
            </a:endParaRPr>
          </a:p>
          <a:p>
            <a:pPr marL="342900" indent="-342900" eaLnBrk="0" hangingPunct="0">
              <a:spcBef>
                <a:spcPct val="20000"/>
              </a:spcBef>
              <a:defRPr/>
            </a:pPr>
            <a:r>
              <a:rPr lang="en-US" altLang="zh-CN" sz="2400" b="1" kern="0" dirty="0">
                <a:latin typeface="Times New Roman" pitchFamily="18" charset="0"/>
                <a:ea typeface="+mn-ea"/>
                <a:cs typeface="Times New Roman" pitchFamily="18" charset="0"/>
              </a:rPr>
              <a:t>Ma&gt;1</a:t>
            </a:r>
            <a:r>
              <a:rPr lang="zh-CN" altLang="en-US" sz="2400" b="1" kern="0" dirty="0">
                <a:latin typeface="Times New Roman" pitchFamily="18" charset="0"/>
                <a:ea typeface="+mn-ea"/>
                <a:cs typeface="Times New Roman" pitchFamily="18" charset="0"/>
              </a:rPr>
              <a:t>时，</a:t>
            </a:r>
            <a:r>
              <a:rPr lang="en-US" altLang="zh-CN" sz="2400" b="1" kern="0" dirty="0" err="1">
                <a:latin typeface="Times New Roman" pitchFamily="18" charset="0"/>
                <a:ea typeface="+mn-ea"/>
                <a:cs typeface="Times New Roman" pitchFamily="18" charset="0"/>
              </a:rPr>
              <a:t>d</a:t>
            </a:r>
            <a:r>
              <a:rPr lang="en-US" altLang="zh-CN" sz="2400" b="1" i="1" kern="0" dirty="0" err="1">
                <a:latin typeface="Times New Roman" pitchFamily="18" charset="0"/>
                <a:ea typeface="+mn-ea"/>
                <a:cs typeface="Times New Roman" pitchFamily="18" charset="0"/>
              </a:rPr>
              <a:t>v</a:t>
            </a:r>
            <a:r>
              <a:rPr lang="en-US" altLang="zh-CN" sz="2400" b="1" kern="0" dirty="0">
                <a:latin typeface="Times New Roman" pitchFamily="18" charset="0"/>
                <a:ea typeface="+mn-ea"/>
                <a:cs typeface="Times New Roman" pitchFamily="18" charset="0"/>
              </a:rPr>
              <a:t>/</a:t>
            </a:r>
            <a:r>
              <a:rPr lang="en-US" altLang="zh-CN" sz="2400" b="1" i="1" kern="0" dirty="0">
                <a:latin typeface="Times New Roman" pitchFamily="18" charset="0"/>
                <a:ea typeface="+mn-ea"/>
                <a:cs typeface="Times New Roman" pitchFamily="18" charset="0"/>
              </a:rPr>
              <a:t>v&gt;</a:t>
            </a:r>
            <a:r>
              <a:rPr lang="en-US" altLang="zh-CN" sz="2400" b="1" i="1" kern="0" dirty="0" err="1">
                <a:latin typeface="Times New Roman" pitchFamily="18" charset="0"/>
                <a:ea typeface="+mn-ea"/>
                <a:cs typeface="Times New Roman" pitchFamily="18" charset="0"/>
              </a:rPr>
              <a:t>dc</a:t>
            </a:r>
            <a:r>
              <a:rPr lang="en-US" altLang="zh-CN" sz="2400" b="1" i="1" kern="0" baseline="-25000" dirty="0" err="1">
                <a:latin typeface="Times New Roman" pitchFamily="18" charset="0"/>
                <a:ea typeface="+mn-ea"/>
                <a:cs typeface="Times New Roman" pitchFamily="18" charset="0"/>
              </a:rPr>
              <a:t>f</a:t>
            </a:r>
            <a:r>
              <a:rPr lang="en-US" altLang="zh-CN" sz="2400" b="1" i="1" kern="0" baseline="-25000" dirty="0">
                <a:latin typeface="Times New Roman" pitchFamily="18" charset="0"/>
                <a:ea typeface="+mn-ea"/>
                <a:cs typeface="Times New Roman" pitchFamily="18" charset="0"/>
              </a:rPr>
              <a:t> </a:t>
            </a:r>
            <a:r>
              <a:rPr lang="en-US" altLang="zh-CN" sz="2400" b="1" i="1" kern="0" dirty="0">
                <a:latin typeface="Times New Roman" pitchFamily="18" charset="0"/>
                <a:ea typeface="+mn-ea"/>
                <a:cs typeface="Times New Roman" pitchFamily="18" charset="0"/>
              </a:rPr>
              <a:t>/</a:t>
            </a:r>
            <a:r>
              <a:rPr lang="en-US" altLang="zh-CN" sz="2400" b="1" i="1" kern="0" dirty="0" err="1">
                <a:latin typeface="Times New Roman" pitchFamily="18" charset="0"/>
                <a:ea typeface="+mn-ea"/>
                <a:cs typeface="Times New Roman" pitchFamily="18" charset="0"/>
              </a:rPr>
              <a:t>c</a:t>
            </a:r>
            <a:r>
              <a:rPr lang="en-US" altLang="zh-CN" sz="2400" b="1" i="1" kern="0" baseline="-25000" dirty="0" err="1">
                <a:latin typeface="Times New Roman" pitchFamily="18" charset="0"/>
                <a:ea typeface="+mn-ea"/>
                <a:cs typeface="Times New Roman" pitchFamily="18" charset="0"/>
              </a:rPr>
              <a:t>f</a:t>
            </a:r>
            <a:endParaRPr lang="en-US" altLang="zh-CN" sz="2400" b="1" kern="0" dirty="0">
              <a:latin typeface="Times New Roman" pitchFamily="18" charset="0"/>
              <a:ea typeface="+mn-ea"/>
              <a:cs typeface="Times New Roman" pitchFamily="18" charset="0"/>
            </a:endParaRPr>
          </a:p>
        </p:txBody>
      </p:sp>
      <p:graphicFrame>
        <p:nvGraphicFramePr>
          <p:cNvPr id="3074" name="Object 125">
            <a:extLst>
              <a:ext uri="{FF2B5EF4-FFF2-40B4-BE49-F238E27FC236}">
                <a16:creationId xmlns:a16="http://schemas.microsoft.com/office/drawing/2014/main" id="{2BE86BD3-D98D-D124-80C2-D6D891203CFE}"/>
              </a:ext>
            </a:extLst>
          </p:cNvPr>
          <p:cNvGraphicFramePr>
            <a:graphicFrameLocks noChangeAspect="1"/>
          </p:cNvGraphicFramePr>
          <p:nvPr/>
        </p:nvGraphicFramePr>
        <p:xfrm>
          <a:off x="2987675" y="2339975"/>
          <a:ext cx="2093913" cy="806450"/>
        </p:xfrm>
        <a:graphic>
          <a:graphicData uri="http://schemas.openxmlformats.org/presentationml/2006/ole">
            <mc:AlternateContent xmlns:mc="http://schemas.openxmlformats.org/markup-compatibility/2006">
              <mc:Choice xmlns:v="urn:schemas-microsoft-com:vml" Requires="v">
                <p:oleObj name="Equation" r:id="rId2" imgW="1181160" imgH="585000" progId="Equation.DSMT4">
                  <p:embed/>
                </p:oleObj>
              </mc:Choice>
              <mc:Fallback>
                <p:oleObj name="Equation" r:id="rId2" imgW="1181160" imgH="585000" progId="Equation.DSMT4">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2339975"/>
                        <a:ext cx="2093913"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126">
            <a:extLst>
              <a:ext uri="{FF2B5EF4-FFF2-40B4-BE49-F238E27FC236}">
                <a16:creationId xmlns:a16="http://schemas.microsoft.com/office/drawing/2014/main" id="{CF77D30B-20E0-3B96-C675-84E6A6BE692C}"/>
              </a:ext>
            </a:extLst>
          </p:cNvPr>
          <p:cNvGraphicFramePr>
            <a:graphicFrameLocks noChangeAspect="1"/>
          </p:cNvGraphicFramePr>
          <p:nvPr/>
        </p:nvGraphicFramePr>
        <p:xfrm>
          <a:off x="179388" y="2014538"/>
          <a:ext cx="2449512" cy="800100"/>
        </p:xfrm>
        <a:graphic>
          <a:graphicData uri="http://schemas.openxmlformats.org/presentationml/2006/ole">
            <mc:AlternateContent xmlns:mc="http://schemas.openxmlformats.org/markup-compatibility/2006">
              <mc:Choice xmlns:v="urn:schemas-microsoft-com:vml" Requires="v">
                <p:oleObj name="Equation" r:id="rId4" imgW="1397160" imgH="585000" progId="Equation.DSMT4">
                  <p:embed/>
                </p:oleObj>
              </mc:Choice>
              <mc:Fallback>
                <p:oleObj name="Equation" r:id="rId4" imgW="1397160" imgH="585000" progId="Equation.DSMT4">
                  <p:embed/>
                  <p:pic>
                    <p:nvPicPr>
                      <p:cNvPr id="0" name="Object 1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2014538"/>
                        <a:ext cx="2449512"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aphicFrame>
        <p:nvGraphicFramePr>
          <p:cNvPr id="3076" name="Object 127">
            <a:extLst>
              <a:ext uri="{FF2B5EF4-FFF2-40B4-BE49-F238E27FC236}">
                <a16:creationId xmlns:a16="http://schemas.microsoft.com/office/drawing/2014/main" id="{60E931DD-9D2F-D56C-FE08-8896722048D1}"/>
              </a:ext>
            </a:extLst>
          </p:cNvPr>
          <p:cNvGraphicFramePr>
            <a:graphicFrameLocks noChangeAspect="1"/>
          </p:cNvGraphicFramePr>
          <p:nvPr/>
        </p:nvGraphicFramePr>
        <p:xfrm>
          <a:off x="395288" y="2878138"/>
          <a:ext cx="1871662" cy="682625"/>
        </p:xfrm>
        <a:graphic>
          <a:graphicData uri="http://schemas.openxmlformats.org/presentationml/2006/ole">
            <mc:AlternateContent xmlns:mc="http://schemas.openxmlformats.org/markup-compatibility/2006">
              <mc:Choice xmlns:v="urn:schemas-microsoft-com:vml" Requires="v">
                <p:oleObj name="Equation" r:id="rId6" imgW="1117440" imgH="521640" progId="Equation.DSMT4">
                  <p:embed/>
                </p:oleObj>
              </mc:Choice>
              <mc:Fallback>
                <p:oleObj name="Equation" r:id="rId6" imgW="1117440" imgH="521640" progId="Equation.DSMT4">
                  <p:embed/>
                  <p:pic>
                    <p:nvPicPr>
                      <p:cNvPr id="0" name="Object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2878138"/>
                        <a:ext cx="1871662"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3081" name="AutoShape 7">
            <a:extLst>
              <a:ext uri="{FF2B5EF4-FFF2-40B4-BE49-F238E27FC236}">
                <a16:creationId xmlns:a16="http://schemas.microsoft.com/office/drawing/2014/main" id="{E5E32A19-86EC-5B85-1F2B-E145467EDC47}"/>
              </a:ext>
            </a:extLst>
          </p:cNvPr>
          <p:cNvSpPr>
            <a:spLocks/>
          </p:cNvSpPr>
          <p:nvPr/>
        </p:nvSpPr>
        <p:spPr bwMode="auto">
          <a:xfrm>
            <a:off x="2555875" y="2339975"/>
            <a:ext cx="215900" cy="809625"/>
          </a:xfrm>
          <a:prstGeom prst="rightBrace">
            <a:avLst>
              <a:gd name="adj1" fmla="val 41667"/>
              <a:gd name="adj2" fmla="val 50000"/>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082" name="Rectangle 8">
            <a:extLst>
              <a:ext uri="{FF2B5EF4-FFF2-40B4-BE49-F238E27FC236}">
                <a16:creationId xmlns:a16="http://schemas.microsoft.com/office/drawing/2014/main" id="{206AE012-2045-D71A-5AB6-F8A95CCD7149}"/>
              </a:ext>
            </a:extLst>
          </p:cNvPr>
          <p:cNvSpPr>
            <a:spLocks noChangeArrowheads="1"/>
          </p:cNvSpPr>
          <p:nvPr/>
        </p:nvSpPr>
        <p:spPr bwMode="auto">
          <a:xfrm>
            <a:off x="755650" y="1325563"/>
            <a:ext cx="7632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latin typeface="Tahoma" panose="020B0604030504040204" pitchFamily="34" charset="0"/>
                <a:ea typeface="楷体_GB2312" pitchFamily="49" charset="-122"/>
              </a:rPr>
              <a:t>定熵流动中气体比体积变化率和流速变化率之间的关系</a:t>
            </a:r>
            <a:r>
              <a:rPr lang="zh-CN" altLang="en-US" sz="2800">
                <a:latin typeface="Tahoma" panose="020B0604030504040204" pitchFamily="34" charset="0"/>
              </a:rPr>
              <a:t> 　</a:t>
            </a:r>
          </a:p>
        </p:txBody>
      </p:sp>
      <p:graphicFrame>
        <p:nvGraphicFramePr>
          <p:cNvPr id="3077" name="Object 128">
            <a:extLst>
              <a:ext uri="{FF2B5EF4-FFF2-40B4-BE49-F238E27FC236}">
                <a16:creationId xmlns:a16="http://schemas.microsoft.com/office/drawing/2014/main" id="{281711D5-507B-EFD7-D6B1-BB400C59BEE8}"/>
              </a:ext>
            </a:extLst>
          </p:cNvPr>
          <p:cNvGraphicFramePr>
            <a:graphicFrameLocks noChangeAspect="1"/>
          </p:cNvGraphicFramePr>
          <p:nvPr/>
        </p:nvGraphicFramePr>
        <p:xfrm>
          <a:off x="5902325" y="3005138"/>
          <a:ext cx="2708275" cy="784225"/>
        </p:xfrm>
        <a:graphic>
          <a:graphicData uri="http://schemas.openxmlformats.org/presentationml/2006/ole">
            <mc:AlternateContent xmlns:mc="http://schemas.openxmlformats.org/markup-compatibility/2006">
              <mc:Choice xmlns:v="urn:schemas-microsoft-com:vml" Requires="v">
                <p:oleObj name="Equation" r:id="rId8" imgW="1587600" imgH="585000" progId="Equation.DSMT4">
                  <p:embed/>
                </p:oleObj>
              </mc:Choice>
              <mc:Fallback>
                <p:oleObj name="Equation" r:id="rId8" imgW="1587600" imgH="585000" progId="Equation.DSMT4">
                  <p:embed/>
                  <p:pic>
                    <p:nvPicPr>
                      <p:cNvPr id="0" name="Object 1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325" y="3005138"/>
                        <a:ext cx="2708275" cy="784225"/>
                      </a:xfrm>
                      <a:prstGeom prst="rect">
                        <a:avLst/>
                      </a:prstGeom>
                      <a:noFill/>
                      <a:ln w="34925">
                        <a:solidFill>
                          <a:srgbClr val="3366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29">
            <a:extLst>
              <a:ext uri="{FF2B5EF4-FFF2-40B4-BE49-F238E27FC236}">
                <a16:creationId xmlns:a16="http://schemas.microsoft.com/office/drawing/2014/main" id="{FAAEE1C5-EE25-48BB-DBDB-649ECF59E980}"/>
              </a:ext>
            </a:extLst>
          </p:cNvPr>
          <p:cNvGraphicFramePr>
            <a:graphicFrameLocks noChangeAspect="1"/>
          </p:cNvGraphicFramePr>
          <p:nvPr/>
        </p:nvGraphicFramePr>
        <p:xfrm>
          <a:off x="2473325" y="3560763"/>
          <a:ext cx="2527300" cy="768350"/>
        </p:xfrm>
        <a:graphic>
          <a:graphicData uri="http://schemas.openxmlformats.org/presentationml/2006/ole">
            <mc:AlternateContent xmlns:mc="http://schemas.openxmlformats.org/markup-compatibility/2006">
              <mc:Choice xmlns:v="urn:schemas-microsoft-com:vml" Requires="v">
                <p:oleObj name="Equation" r:id="rId10" imgW="1498680" imgH="585000" progId="Equation.DSMT4">
                  <p:embed/>
                </p:oleObj>
              </mc:Choice>
              <mc:Fallback>
                <p:oleObj name="Equation" r:id="rId10" imgW="1498680" imgH="585000" progId="Equation.DSMT4">
                  <p:embed/>
                  <p:pic>
                    <p:nvPicPr>
                      <p:cNvPr id="0" name="Object 1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73325" y="3560763"/>
                        <a:ext cx="2527300" cy="768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3" name="AutoShape 19">
            <a:extLst>
              <a:ext uri="{FF2B5EF4-FFF2-40B4-BE49-F238E27FC236}">
                <a16:creationId xmlns:a16="http://schemas.microsoft.com/office/drawing/2014/main" id="{12EEABED-C72F-068A-3797-502E79094A4F}"/>
              </a:ext>
            </a:extLst>
          </p:cNvPr>
          <p:cNvSpPr>
            <a:spLocks/>
          </p:cNvSpPr>
          <p:nvPr/>
        </p:nvSpPr>
        <p:spPr bwMode="auto">
          <a:xfrm>
            <a:off x="5181600" y="2703513"/>
            <a:ext cx="400050" cy="1323975"/>
          </a:xfrm>
          <a:prstGeom prst="rightBrace">
            <a:avLst>
              <a:gd name="adj1" fmla="val 34505"/>
              <a:gd name="adj2" fmla="val 50000"/>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34" name="圆角右箭头 33">
            <a:extLst>
              <a:ext uri="{FF2B5EF4-FFF2-40B4-BE49-F238E27FC236}">
                <a16:creationId xmlns:a16="http://schemas.microsoft.com/office/drawing/2014/main" id="{2BE11132-D3CE-98C6-3671-91F8ACDC8E00}"/>
              </a:ext>
            </a:extLst>
          </p:cNvPr>
          <p:cNvSpPr/>
          <p:nvPr/>
        </p:nvSpPr>
        <p:spPr bwMode="auto">
          <a:xfrm>
            <a:off x="3962400" y="2132013"/>
            <a:ext cx="1219200" cy="285750"/>
          </a:xfrm>
          <a:prstGeom prst="bentArrow">
            <a:avLst/>
          </a:prstGeom>
          <a:solidFill>
            <a:srgbClr val="0000FF"/>
          </a:solidFill>
          <a:ln w="9525" cap="flat" cmpd="sng" algn="ctr">
            <a:solidFill>
              <a:schemeClr val="tx1"/>
            </a:solidFill>
            <a:prstDash val="solid"/>
            <a:round/>
            <a:headEnd type="none" w="med" len="med"/>
            <a:tailEnd type="none" w="med" len="med"/>
          </a:ln>
          <a:effectLst/>
        </p:spPr>
        <p:txBody>
          <a:bodyPr wrap="none" anchor="ctr"/>
          <a:lstStyle/>
          <a:p>
            <a:pPr algn="ctr">
              <a:defRPr/>
            </a:pPr>
            <a:endParaRPr lang="zh-CN" altLang="en-US"/>
          </a:p>
        </p:txBody>
      </p:sp>
      <p:sp>
        <p:nvSpPr>
          <p:cNvPr id="15" name="标题 5">
            <a:extLst>
              <a:ext uri="{FF2B5EF4-FFF2-40B4-BE49-F238E27FC236}">
                <a16:creationId xmlns:a16="http://schemas.microsoft.com/office/drawing/2014/main" id="{35513F56-D27B-7A0D-AD93-14B92C891922}"/>
              </a:ext>
            </a:extLst>
          </p:cNvPr>
          <p:cNvSpPr txBox="1">
            <a:spLocks/>
          </p:cNvSpPr>
          <p:nvPr/>
        </p:nvSpPr>
        <p:spPr bwMode="auto">
          <a:xfrm>
            <a:off x="762000" y="620398"/>
            <a:ext cx="1676400"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auto">
              <a:spcBef>
                <a:spcPts val="0"/>
              </a:spcBef>
              <a:spcAft>
                <a:spcPts val="0"/>
              </a:spcAft>
              <a:defRPr/>
            </a:pPr>
            <a:r>
              <a:rPr lang="zh-CN" altLang="en-US" sz="2800" dirty="0">
                <a:solidFill>
                  <a:srgbClr val="000000"/>
                </a:solidFill>
                <a:latin typeface="黑体"/>
                <a:ea typeface="宋体"/>
              </a:rPr>
              <a:t>几何条件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1">
            <a:extLst>
              <a:ext uri="{FF2B5EF4-FFF2-40B4-BE49-F238E27FC236}">
                <a16:creationId xmlns:a16="http://schemas.microsoft.com/office/drawing/2014/main" id="{45608801-62E9-1BBD-3C09-D3A332D8342D}"/>
              </a:ext>
            </a:extLst>
          </p:cNvPr>
          <p:cNvSpPr>
            <a:spLocks noChangeArrowheads="1"/>
          </p:cNvSpPr>
          <p:nvPr/>
        </p:nvSpPr>
        <p:spPr bwMode="auto">
          <a:xfrm>
            <a:off x="539750" y="857250"/>
            <a:ext cx="1266825" cy="523875"/>
          </a:xfrm>
          <a:prstGeom prst="rect">
            <a:avLst/>
          </a:prstGeom>
          <a:noFill/>
          <a:ln w="9525">
            <a:noFill/>
            <a:miter lim="800000"/>
            <a:headEnd/>
            <a:tailEnd/>
          </a:ln>
          <a:effectLst/>
        </p:spPr>
        <p:txBody>
          <a:bodyPr wrap="none">
            <a:spAutoFit/>
          </a:bodyPr>
          <a:lstStyle/>
          <a:p>
            <a:pPr>
              <a:defRPr/>
            </a:pPr>
            <a:r>
              <a:rPr lang="zh-CN" altLang="en-US" sz="2800" b="1" dirty="0">
                <a:solidFill>
                  <a:srgbClr val="0000FF"/>
                </a:solidFill>
                <a:effectLst>
                  <a:outerShdw blurRad="38100" dist="38100" dir="2700000" algn="tl">
                    <a:srgbClr val="C0C0C0"/>
                  </a:outerShdw>
                </a:effectLst>
                <a:latin typeface="Tahoma" pitchFamily="34" charset="0"/>
                <a:ea typeface="楷体_GB2312" pitchFamily="49" charset="-122"/>
              </a:rPr>
              <a:t>结论：</a:t>
            </a:r>
          </a:p>
        </p:txBody>
      </p:sp>
      <p:sp>
        <p:nvSpPr>
          <p:cNvPr id="5" name="Text Box 22">
            <a:extLst>
              <a:ext uri="{FF2B5EF4-FFF2-40B4-BE49-F238E27FC236}">
                <a16:creationId xmlns:a16="http://schemas.microsoft.com/office/drawing/2014/main" id="{61590ABC-2832-B4FB-FD6D-D701FCDDD2A0}"/>
              </a:ext>
            </a:extLst>
          </p:cNvPr>
          <p:cNvSpPr txBox="1">
            <a:spLocks noChangeArrowheads="1"/>
          </p:cNvSpPr>
          <p:nvPr/>
        </p:nvSpPr>
        <p:spPr bwMode="auto">
          <a:xfrm>
            <a:off x="763588" y="1252538"/>
            <a:ext cx="7999412" cy="1200150"/>
          </a:xfrm>
          <a:prstGeom prst="rect">
            <a:avLst/>
          </a:prstGeom>
          <a:noFill/>
          <a:ln w="9525">
            <a:noFill/>
            <a:miter lim="800000"/>
            <a:headEnd/>
            <a:tailEnd/>
          </a:ln>
          <a:effectLst/>
        </p:spPr>
        <p:txBody>
          <a:bodyPr>
            <a:spAutoFit/>
          </a:bodyPr>
          <a:lstStyle/>
          <a:p>
            <a:pPr>
              <a:lnSpc>
                <a:spcPct val="150000"/>
              </a:lnSpc>
              <a:spcBef>
                <a:spcPct val="50000"/>
              </a:spcBef>
              <a:defRPr/>
            </a:pPr>
            <a:r>
              <a:rPr lang="zh-CN" altLang="en-US" sz="2400" i="1" dirty="0">
                <a:latin typeface="Arial" charset="0"/>
              </a:rPr>
              <a:t>　　</a:t>
            </a:r>
            <a:r>
              <a:rPr lang="zh-CN" altLang="en-US" sz="2400" b="1" dirty="0">
                <a:effectLst>
                  <a:outerShdw blurRad="38100" dist="38100" dir="2700000" algn="tl">
                    <a:srgbClr val="C0C0C0"/>
                  </a:outerShdw>
                </a:effectLst>
                <a:latin typeface="Arial" charset="0"/>
                <a:ea typeface="楷体_GB2312" pitchFamily="49" charset="-122"/>
              </a:rPr>
              <a:t>当流速变化时，气流截面积的变化规律不但与流速的变化有关，还与当地马赫数有关。</a:t>
            </a:r>
            <a:endParaRPr lang="zh-CN" altLang="en-US" sz="2400" b="1" dirty="0">
              <a:effectLst>
                <a:outerShdw blurRad="38100" dist="38100" dir="2700000" algn="tl">
                  <a:srgbClr val="C0C0C0"/>
                </a:outerShdw>
              </a:effectLst>
              <a:latin typeface="Tahoma" pitchFamily="34" charset="0"/>
              <a:ea typeface="楷体_GB2312" pitchFamily="49" charset="-122"/>
            </a:endParaRPr>
          </a:p>
        </p:txBody>
      </p:sp>
      <p:graphicFrame>
        <p:nvGraphicFramePr>
          <p:cNvPr id="4098" name="Object 24">
            <a:extLst>
              <a:ext uri="{FF2B5EF4-FFF2-40B4-BE49-F238E27FC236}">
                <a16:creationId xmlns:a16="http://schemas.microsoft.com/office/drawing/2014/main" id="{4514B5F2-7CE1-822E-831B-B0BB0AC95270}"/>
              </a:ext>
            </a:extLst>
          </p:cNvPr>
          <p:cNvGraphicFramePr>
            <a:graphicFrameLocks noGrp="1" noChangeAspect="1"/>
          </p:cNvGraphicFramePr>
          <p:nvPr/>
        </p:nvGraphicFramePr>
        <p:xfrm>
          <a:off x="3203575" y="2649538"/>
          <a:ext cx="2303463" cy="665162"/>
        </p:xfrm>
        <a:graphic>
          <a:graphicData uri="http://schemas.openxmlformats.org/presentationml/2006/ole">
            <mc:AlternateContent xmlns:mc="http://schemas.openxmlformats.org/markup-compatibility/2006">
              <mc:Choice xmlns:v="urn:schemas-microsoft-com:vml" Requires="v">
                <p:oleObj name="Equation" r:id="rId2" imgW="1574640" imgH="572400" progId="Equation.DSMT4">
                  <p:embed/>
                </p:oleObj>
              </mc:Choice>
              <mc:Fallback>
                <p:oleObj name="Equation" r:id="rId2" imgW="1574640" imgH="572400" progId="Equation.DSMT4">
                  <p:embed/>
                  <p:pic>
                    <p:nvPicPr>
                      <p:cNvPr id="0" name="Object 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649538"/>
                        <a:ext cx="2303463" cy="665162"/>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3" descr="图8－3">
            <a:extLst>
              <a:ext uri="{FF2B5EF4-FFF2-40B4-BE49-F238E27FC236}">
                <a16:creationId xmlns:a16="http://schemas.microsoft.com/office/drawing/2014/main" id="{66314485-BEC9-6F66-FCCD-B5F252E1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4181"/>
          <a:stretch>
            <a:fillRect/>
          </a:stretch>
        </p:blipFill>
        <p:spPr bwMode="auto">
          <a:xfrm rot="60000">
            <a:off x="827088" y="2330450"/>
            <a:ext cx="7705725" cy="245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5" name="Rectangle 4">
            <a:extLst>
              <a:ext uri="{FF2B5EF4-FFF2-40B4-BE49-F238E27FC236}">
                <a16:creationId xmlns:a16="http://schemas.microsoft.com/office/drawing/2014/main" id="{A8114F02-FC95-63C9-CE6B-6B67C81BC966}"/>
              </a:ext>
            </a:extLst>
          </p:cNvPr>
          <p:cNvSpPr>
            <a:spLocks noChangeArrowheads="1"/>
          </p:cNvSpPr>
          <p:nvPr/>
        </p:nvSpPr>
        <p:spPr bwMode="auto">
          <a:xfrm>
            <a:off x="1476375" y="1143000"/>
            <a:ext cx="6408738"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2400" b="1">
                <a:latin typeface="Times New Roman" panose="02020603050405020304" pitchFamily="18" charset="0"/>
                <a:ea typeface="楷体_GB2312" pitchFamily="49" charset="-122"/>
                <a:cs typeface="Times New Roman" panose="02020603050405020304" pitchFamily="18" charset="0"/>
              </a:rPr>
              <a:t>Ma&lt;1</a:t>
            </a:r>
            <a:r>
              <a:rPr lang="zh-CN" altLang="en-US" sz="2400" b="1">
                <a:ea typeface="楷体_GB2312" pitchFamily="49" charset="-122"/>
                <a:cs typeface="Times New Roman" panose="02020603050405020304" pitchFamily="18" charset="0"/>
              </a:rPr>
              <a:t>，亚声速流动，</a:t>
            </a:r>
            <a:r>
              <a:rPr lang="en-US" altLang="zh-CN" sz="2400" b="1">
                <a:latin typeface="Times New Roman" panose="02020603050405020304" pitchFamily="18" charset="0"/>
                <a:ea typeface="楷体_GB2312" pitchFamily="49" charset="-122"/>
                <a:cs typeface="Times New Roman" panose="02020603050405020304" pitchFamily="18" charset="0"/>
              </a:rPr>
              <a:t>dA&lt;0</a:t>
            </a:r>
            <a:r>
              <a:rPr lang="zh-CN" altLang="en-US" sz="2400" b="1">
                <a:ea typeface="楷体_GB2312" pitchFamily="49" charset="-122"/>
                <a:cs typeface="Times New Roman" panose="02020603050405020304" pitchFamily="18" charset="0"/>
              </a:rPr>
              <a:t>，截面收缩；</a:t>
            </a:r>
          </a:p>
          <a:p>
            <a:pPr eaLnBrk="1" hangingPunct="1">
              <a:spcBef>
                <a:spcPct val="20000"/>
              </a:spcBef>
              <a:buClr>
                <a:schemeClr val="folHlink"/>
              </a:buClr>
              <a:buSzPct val="60000"/>
              <a:buFont typeface="Wingdings" panose="05000000000000000000" pitchFamily="2" charset="2"/>
              <a:buNone/>
            </a:pPr>
            <a:r>
              <a:rPr lang="en-US" altLang="zh-CN" sz="2400" b="1">
                <a:latin typeface="Times New Roman" panose="02020603050405020304" pitchFamily="18" charset="0"/>
                <a:ea typeface="楷体_GB2312" pitchFamily="49" charset="-122"/>
                <a:cs typeface="Times New Roman" panose="02020603050405020304" pitchFamily="18" charset="0"/>
              </a:rPr>
              <a:t>Ma=1</a:t>
            </a:r>
            <a:r>
              <a:rPr lang="zh-CN" altLang="en-US" sz="2400" b="1">
                <a:ea typeface="楷体_GB2312" pitchFamily="49" charset="-122"/>
                <a:cs typeface="Times New Roman" panose="02020603050405020304" pitchFamily="18" charset="0"/>
              </a:rPr>
              <a:t>，声速流动，    </a:t>
            </a:r>
            <a:r>
              <a:rPr lang="en-US" altLang="zh-CN" sz="2400" b="1">
                <a:latin typeface="Times New Roman" panose="02020603050405020304" pitchFamily="18" charset="0"/>
                <a:ea typeface="楷体_GB2312" pitchFamily="49" charset="-122"/>
                <a:cs typeface="Times New Roman" panose="02020603050405020304" pitchFamily="18" charset="0"/>
              </a:rPr>
              <a:t>dA=0</a:t>
            </a:r>
            <a:r>
              <a:rPr lang="zh-CN" altLang="en-US" sz="2400" b="1">
                <a:ea typeface="楷体_GB2312" pitchFamily="49" charset="-122"/>
                <a:cs typeface="Times New Roman" panose="02020603050405020304" pitchFamily="18" charset="0"/>
              </a:rPr>
              <a:t>，截面缩至最小；</a:t>
            </a:r>
          </a:p>
          <a:p>
            <a:pPr eaLnBrk="1" hangingPunct="1">
              <a:spcBef>
                <a:spcPct val="20000"/>
              </a:spcBef>
              <a:buClr>
                <a:schemeClr val="folHlink"/>
              </a:buClr>
              <a:buSzPct val="60000"/>
              <a:buFont typeface="Wingdings" panose="05000000000000000000" pitchFamily="2" charset="2"/>
              <a:buNone/>
            </a:pPr>
            <a:r>
              <a:rPr lang="en-US" altLang="zh-CN" sz="2400" b="1">
                <a:latin typeface="Times New Roman" panose="02020603050405020304" pitchFamily="18" charset="0"/>
                <a:ea typeface="楷体_GB2312" pitchFamily="49" charset="-122"/>
                <a:cs typeface="Times New Roman" panose="02020603050405020304" pitchFamily="18" charset="0"/>
              </a:rPr>
              <a:t>Ma&gt;1</a:t>
            </a:r>
            <a:r>
              <a:rPr lang="zh-CN" altLang="en-US" sz="2400" b="1">
                <a:ea typeface="楷体_GB2312" pitchFamily="49" charset="-122"/>
                <a:cs typeface="Times New Roman" panose="02020603050405020304" pitchFamily="18" charset="0"/>
              </a:rPr>
              <a:t>，超声速流动，</a:t>
            </a:r>
            <a:r>
              <a:rPr lang="en-US" altLang="zh-CN" sz="2400" b="1">
                <a:latin typeface="Times New Roman" panose="02020603050405020304" pitchFamily="18" charset="0"/>
                <a:ea typeface="楷体_GB2312" pitchFamily="49" charset="-122"/>
                <a:cs typeface="Times New Roman" panose="02020603050405020304" pitchFamily="18" charset="0"/>
              </a:rPr>
              <a:t>dA&gt;0</a:t>
            </a:r>
            <a:r>
              <a:rPr lang="zh-CN" altLang="en-US" sz="2400" b="1">
                <a:ea typeface="楷体_GB2312" pitchFamily="49" charset="-122"/>
                <a:cs typeface="Times New Roman" panose="02020603050405020304" pitchFamily="18" charset="0"/>
              </a:rPr>
              <a:t>，截面扩张；</a:t>
            </a:r>
          </a:p>
        </p:txBody>
      </p:sp>
      <p:sp>
        <p:nvSpPr>
          <p:cNvPr id="28676" name="Rectangle 5">
            <a:extLst>
              <a:ext uri="{FF2B5EF4-FFF2-40B4-BE49-F238E27FC236}">
                <a16:creationId xmlns:a16="http://schemas.microsoft.com/office/drawing/2014/main" id="{76DCBB88-7BD8-B204-3DF7-4F92C164437E}"/>
              </a:ext>
            </a:extLst>
          </p:cNvPr>
          <p:cNvSpPr>
            <a:spLocks noChangeArrowheads="1"/>
          </p:cNvSpPr>
          <p:nvPr/>
        </p:nvSpPr>
        <p:spPr bwMode="auto">
          <a:xfrm>
            <a:off x="468313" y="628650"/>
            <a:ext cx="8280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ea typeface="楷体_GB2312" pitchFamily="49" charset="-122"/>
              </a:rPr>
              <a:t>对于</a:t>
            </a:r>
            <a:r>
              <a:rPr lang="zh-CN" altLang="en-US" sz="2400" b="1">
                <a:solidFill>
                  <a:srgbClr val="0000FF"/>
                </a:solidFill>
                <a:ea typeface="楷体_GB2312" pitchFamily="49" charset="-122"/>
              </a:rPr>
              <a:t>喷管</a:t>
            </a:r>
            <a:r>
              <a:rPr lang="zh-CN" altLang="en-US" sz="2400" b="1">
                <a:ea typeface="楷体_GB2312" pitchFamily="49" charset="-122"/>
              </a:rPr>
              <a:t>（</a:t>
            </a:r>
            <a:r>
              <a:rPr lang="en-US" altLang="zh-CN" sz="2400" b="1" i="1">
                <a:ea typeface="楷体_GB2312" pitchFamily="49" charset="-122"/>
              </a:rPr>
              <a:t>dc</a:t>
            </a:r>
            <a:r>
              <a:rPr lang="en-US" altLang="zh-CN" sz="2400" b="1" i="1" baseline="-25000">
                <a:ea typeface="楷体_GB2312" pitchFamily="49" charset="-122"/>
              </a:rPr>
              <a:t>f </a:t>
            </a:r>
            <a:r>
              <a:rPr lang="en-US" altLang="zh-CN" sz="2400" b="1">
                <a:ea typeface="楷体_GB2312" pitchFamily="49" charset="-122"/>
              </a:rPr>
              <a:t>&gt; 0)</a:t>
            </a:r>
            <a:r>
              <a:rPr lang="zh-CN" altLang="en-US" sz="2400" b="1">
                <a:ea typeface="楷体_GB2312" pitchFamily="49" charset="-122"/>
              </a:rPr>
              <a:t>时，截面形状与流速间的关系：</a:t>
            </a:r>
          </a:p>
        </p:txBody>
      </p:sp>
      <p:sp>
        <p:nvSpPr>
          <p:cNvPr id="28677" name="Text Box 7">
            <a:extLst>
              <a:ext uri="{FF2B5EF4-FFF2-40B4-BE49-F238E27FC236}">
                <a16:creationId xmlns:a16="http://schemas.microsoft.com/office/drawing/2014/main" id="{D0F3E694-CB91-5D67-A3AD-1C0CA807A949}"/>
              </a:ext>
            </a:extLst>
          </p:cNvPr>
          <p:cNvSpPr txBox="1">
            <a:spLocks noChangeArrowheads="1"/>
          </p:cNvSpPr>
          <p:nvPr/>
        </p:nvSpPr>
        <p:spPr bwMode="auto">
          <a:xfrm>
            <a:off x="2195513" y="4408488"/>
            <a:ext cx="1223962" cy="5222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pPr>
            <a:endParaRPr lang="zh-CN" altLang="zh-CN"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15">
            <a:extLst>
              <a:ext uri="{FF2B5EF4-FFF2-40B4-BE49-F238E27FC236}">
                <a16:creationId xmlns:a16="http://schemas.microsoft.com/office/drawing/2014/main" id="{FCE9E7DB-A928-C7B1-5B63-CF9E82019153}"/>
              </a:ext>
            </a:extLst>
          </p:cNvPr>
          <p:cNvGrpSpPr>
            <a:grpSpLocks/>
          </p:cNvGrpSpPr>
          <p:nvPr/>
        </p:nvGrpSpPr>
        <p:grpSpPr bwMode="auto">
          <a:xfrm>
            <a:off x="5076825" y="844550"/>
            <a:ext cx="3656013" cy="1217613"/>
            <a:chOff x="801" y="981"/>
            <a:chExt cx="2303" cy="1023"/>
          </a:xfrm>
        </p:grpSpPr>
        <p:sp>
          <p:nvSpPr>
            <p:cNvPr id="29716" name="Line 3">
              <a:extLst>
                <a:ext uri="{FF2B5EF4-FFF2-40B4-BE49-F238E27FC236}">
                  <a16:creationId xmlns:a16="http://schemas.microsoft.com/office/drawing/2014/main" id="{A1795DA9-475B-9BAF-E794-D41511A1005F}"/>
                </a:ext>
              </a:extLst>
            </p:cNvPr>
            <p:cNvSpPr>
              <a:spLocks noChangeShapeType="1"/>
            </p:cNvSpPr>
            <p:nvPr/>
          </p:nvSpPr>
          <p:spPr bwMode="auto">
            <a:xfrm flipV="1">
              <a:off x="1338" y="981"/>
              <a:ext cx="0" cy="771"/>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7" name="Line 4">
              <a:extLst>
                <a:ext uri="{FF2B5EF4-FFF2-40B4-BE49-F238E27FC236}">
                  <a16:creationId xmlns:a16="http://schemas.microsoft.com/office/drawing/2014/main" id="{EE5CE986-137E-9582-B240-13AF74766E8C}"/>
                </a:ext>
              </a:extLst>
            </p:cNvPr>
            <p:cNvSpPr>
              <a:spLocks noChangeShapeType="1"/>
            </p:cNvSpPr>
            <p:nvPr/>
          </p:nvSpPr>
          <p:spPr bwMode="auto">
            <a:xfrm flipV="1">
              <a:off x="2426" y="1162"/>
              <a:ext cx="0" cy="363"/>
            </a:xfrm>
            <a:prstGeom prst="line">
              <a:avLst/>
            </a:prstGeom>
            <a:noFill/>
            <a:ln w="317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8" name="Freeform 5">
              <a:extLst>
                <a:ext uri="{FF2B5EF4-FFF2-40B4-BE49-F238E27FC236}">
                  <a16:creationId xmlns:a16="http://schemas.microsoft.com/office/drawing/2014/main" id="{D23E3E54-D465-EDDC-D320-5941BFE94252}"/>
                </a:ext>
              </a:extLst>
            </p:cNvPr>
            <p:cNvSpPr>
              <a:spLocks/>
            </p:cNvSpPr>
            <p:nvPr/>
          </p:nvSpPr>
          <p:spPr bwMode="auto">
            <a:xfrm>
              <a:off x="1338" y="981"/>
              <a:ext cx="1088" cy="181"/>
            </a:xfrm>
            <a:custGeom>
              <a:avLst/>
              <a:gdLst>
                <a:gd name="T0" fmla="*/ 0 w 1361"/>
                <a:gd name="T1" fmla="*/ 0 h 272"/>
                <a:gd name="T2" fmla="*/ 32 w 1361"/>
                <a:gd name="T3" fmla="*/ 1 h 272"/>
                <a:gd name="T4" fmla="*/ 74 w 1361"/>
                <a:gd name="T5" fmla="*/ 1 h 272"/>
                <a:gd name="T6" fmla="*/ 0 60000 65536"/>
                <a:gd name="T7" fmla="*/ 0 60000 65536"/>
                <a:gd name="T8" fmla="*/ 0 60000 65536"/>
                <a:gd name="T9" fmla="*/ 0 w 1361"/>
                <a:gd name="T10" fmla="*/ 0 h 272"/>
                <a:gd name="T11" fmla="*/ 1361 w 1361"/>
                <a:gd name="T12" fmla="*/ 272 h 272"/>
              </a:gdLst>
              <a:ahLst/>
              <a:cxnLst>
                <a:cxn ang="T6">
                  <a:pos x="T0" y="T1"/>
                </a:cxn>
                <a:cxn ang="T7">
                  <a:pos x="T2" y="T3"/>
                </a:cxn>
                <a:cxn ang="T8">
                  <a:pos x="T4" y="T5"/>
                </a:cxn>
              </a:cxnLst>
              <a:rect l="T9" t="T10" r="T11" b="T12"/>
              <a:pathLst>
                <a:path w="1361" h="272">
                  <a:moveTo>
                    <a:pt x="0" y="0"/>
                  </a:moveTo>
                  <a:cubicBezTo>
                    <a:pt x="181" y="68"/>
                    <a:pt x="363" y="136"/>
                    <a:pt x="590" y="181"/>
                  </a:cubicBezTo>
                  <a:cubicBezTo>
                    <a:pt x="817" y="226"/>
                    <a:pt x="1089" y="249"/>
                    <a:pt x="1361" y="272"/>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9" name="Freeform 6">
              <a:extLst>
                <a:ext uri="{FF2B5EF4-FFF2-40B4-BE49-F238E27FC236}">
                  <a16:creationId xmlns:a16="http://schemas.microsoft.com/office/drawing/2014/main" id="{91C3847C-33ED-9C4D-3801-24E361345457}"/>
                </a:ext>
              </a:extLst>
            </p:cNvPr>
            <p:cNvSpPr>
              <a:spLocks/>
            </p:cNvSpPr>
            <p:nvPr/>
          </p:nvSpPr>
          <p:spPr bwMode="auto">
            <a:xfrm>
              <a:off x="1338" y="1525"/>
              <a:ext cx="1088" cy="226"/>
            </a:xfrm>
            <a:custGeom>
              <a:avLst/>
              <a:gdLst>
                <a:gd name="T0" fmla="*/ 0 w 1270"/>
                <a:gd name="T1" fmla="*/ 4 h 317"/>
                <a:gd name="T2" fmla="*/ 73 w 1270"/>
                <a:gd name="T3" fmla="*/ 1 h 317"/>
                <a:gd name="T4" fmla="*/ 170 w 1270"/>
                <a:gd name="T5" fmla="*/ 0 h 317"/>
                <a:gd name="T6" fmla="*/ 0 60000 65536"/>
                <a:gd name="T7" fmla="*/ 0 60000 65536"/>
                <a:gd name="T8" fmla="*/ 0 60000 65536"/>
                <a:gd name="T9" fmla="*/ 0 w 1270"/>
                <a:gd name="T10" fmla="*/ 0 h 317"/>
                <a:gd name="T11" fmla="*/ 1270 w 1270"/>
                <a:gd name="T12" fmla="*/ 317 h 317"/>
              </a:gdLst>
              <a:ahLst/>
              <a:cxnLst>
                <a:cxn ang="T6">
                  <a:pos x="T0" y="T1"/>
                </a:cxn>
                <a:cxn ang="T7">
                  <a:pos x="T2" y="T3"/>
                </a:cxn>
                <a:cxn ang="T8">
                  <a:pos x="T4" y="T5"/>
                </a:cxn>
              </a:cxnLst>
              <a:rect l="T9" t="T10" r="T11" b="T12"/>
              <a:pathLst>
                <a:path w="1270" h="317">
                  <a:moveTo>
                    <a:pt x="0" y="317"/>
                  </a:moveTo>
                  <a:cubicBezTo>
                    <a:pt x="166" y="230"/>
                    <a:pt x="332" y="143"/>
                    <a:pt x="544" y="90"/>
                  </a:cubicBezTo>
                  <a:cubicBezTo>
                    <a:pt x="756" y="37"/>
                    <a:pt x="1013" y="18"/>
                    <a:pt x="1270" y="0"/>
                  </a:cubicBezTo>
                </a:path>
              </a:pathLst>
            </a:custGeom>
            <a:noFill/>
            <a:ln w="317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20" name="AutoShape 7">
              <a:extLst>
                <a:ext uri="{FF2B5EF4-FFF2-40B4-BE49-F238E27FC236}">
                  <a16:creationId xmlns:a16="http://schemas.microsoft.com/office/drawing/2014/main" id="{D182DB80-0F84-9DFE-CFB2-1E674CFE299E}"/>
                </a:ext>
              </a:extLst>
            </p:cNvPr>
            <p:cNvSpPr>
              <a:spLocks noChangeArrowheads="1"/>
            </p:cNvSpPr>
            <p:nvPr/>
          </p:nvSpPr>
          <p:spPr bwMode="auto">
            <a:xfrm>
              <a:off x="1020" y="1344"/>
              <a:ext cx="615" cy="45"/>
            </a:xfrm>
            <a:prstGeom prst="rightArrow">
              <a:avLst>
                <a:gd name="adj1" fmla="val 50000"/>
                <a:gd name="adj2" fmla="val 341667"/>
              </a:avLst>
            </a:prstGeom>
            <a:solidFill>
              <a:srgbClr val="0000FF"/>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9721" name="AutoShape 8">
              <a:extLst>
                <a:ext uri="{FF2B5EF4-FFF2-40B4-BE49-F238E27FC236}">
                  <a16:creationId xmlns:a16="http://schemas.microsoft.com/office/drawing/2014/main" id="{CAE1012E-5F21-5804-0F57-6D2CFFC6E11B}"/>
                </a:ext>
              </a:extLst>
            </p:cNvPr>
            <p:cNvSpPr>
              <a:spLocks noChangeArrowheads="1"/>
            </p:cNvSpPr>
            <p:nvPr/>
          </p:nvSpPr>
          <p:spPr bwMode="auto">
            <a:xfrm>
              <a:off x="2109" y="1344"/>
              <a:ext cx="615" cy="45"/>
            </a:xfrm>
            <a:prstGeom prst="rightArrow">
              <a:avLst>
                <a:gd name="adj1" fmla="val 50000"/>
                <a:gd name="adj2" fmla="val 341667"/>
              </a:avLst>
            </a:prstGeom>
            <a:solidFill>
              <a:srgbClr val="0000FF"/>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12" name="Rectangle 9">
              <a:extLst>
                <a:ext uri="{FF2B5EF4-FFF2-40B4-BE49-F238E27FC236}">
                  <a16:creationId xmlns:a16="http://schemas.microsoft.com/office/drawing/2014/main" id="{537E777E-BE67-0155-A5A7-77F4A4BFF01E}"/>
                </a:ext>
              </a:extLst>
            </p:cNvPr>
            <p:cNvSpPr>
              <a:spLocks noChangeArrowheads="1"/>
            </p:cNvSpPr>
            <p:nvPr/>
          </p:nvSpPr>
          <p:spPr bwMode="auto">
            <a:xfrm>
              <a:off x="1662" y="1616"/>
              <a:ext cx="571" cy="388"/>
            </a:xfrm>
            <a:prstGeom prst="rect">
              <a:avLst/>
            </a:prstGeom>
            <a:noFill/>
            <a:ln w="9525">
              <a:noFill/>
              <a:miter lim="800000"/>
              <a:headEnd/>
              <a:tailEnd/>
            </a:ln>
            <a:effectLst/>
          </p:spPr>
          <p:txBody>
            <a:bodyPr wrap="none">
              <a:spAutoFit/>
            </a:bodyPr>
            <a:lstStyle/>
            <a:p>
              <a:pPr>
                <a:defRPr/>
              </a:pPr>
              <a:r>
                <a:rPr lang="en-US" altLang="zh-CN" sz="2400" b="1">
                  <a:effectLst>
                    <a:outerShdw blurRad="38100" dist="38100" dir="2700000" algn="tl">
                      <a:srgbClr val="C0C0C0"/>
                    </a:outerShdw>
                  </a:effectLst>
                  <a:latin typeface="Garamond" pitchFamily="18" charset="0"/>
                </a:rPr>
                <a:t>dA&lt;0</a:t>
              </a:r>
            </a:p>
          </p:txBody>
        </p:sp>
        <p:sp>
          <p:nvSpPr>
            <p:cNvPr id="13" name="Rectangle 10">
              <a:extLst>
                <a:ext uri="{FF2B5EF4-FFF2-40B4-BE49-F238E27FC236}">
                  <a16:creationId xmlns:a16="http://schemas.microsoft.com/office/drawing/2014/main" id="{DFCA1C27-148D-9FB9-0BF3-0EC2D00BDB4D}"/>
                </a:ext>
              </a:extLst>
            </p:cNvPr>
            <p:cNvSpPr>
              <a:spLocks noChangeArrowheads="1"/>
            </p:cNvSpPr>
            <p:nvPr/>
          </p:nvSpPr>
          <p:spPr bwMode="auto">
            <a:xfrm>
              <a:off x="801" y="1056"/>
              <a:ext cx="593" cy="388"/>
            </a:xfrm>
            <a:prstGeom prst="rect">
              <a:avLst/>
            </a:prstGeom>
            <a:noFill/>
            <a:ln w="9525">
              <a:noFill/>
              <a:miter lim="800000"/>
              <a:headEnd/>
              <a:tailEnd/>
            </a:ln>
            <a:effectLst/>
          </p:spPr>
          <p:txBody>
            <a:bodyPr wrap="none">
              <a:spAutoFit/>
            </a:bodyPr>
            <a:lstStyle/>
            <a:p>
              <a:pPr>
                <a:defRPr/>
              </a:pPr>
              <a:r>
                <a:rPr lang="en-US" altLang="zh-CN" sz="2400" b="1">
                  <a:solidFill>
                    <a:srgbClr val="0000FF"/>
                  </a:solidFill>
                  <a:effectLst>
                    <a:outerShdw blurRad="38100" dist="38100" dir="2700000" algn="tl">
                      <a:srgbClr val="C0C0C0"/>
                    </a:outerShdw>
                  </a:effectLst>
                  <a:latin typeface="Garamond" pitchFamily="18" charset="0"/>
                </a:rPr>
                <a:t>Ma&lt;1</a:t>
              </a:r>
            </a:p>
          </p:txBody>
        </p:sp>
        <p:sp>
          <p:nvSpPr>
            <p:cNvPr id="14" name="Rectangle 11">
              <a:extLst>
                <a:ext uri="{FF2B5EF4-FFF2-40B4-BE49-F238E27FC236}">
                  <a16:creationId xmlns:a16="http://schemas.microsoft.com/office/drawing/2014/main" id="{B1F459D4-1AB5-B822-701F-3953C61F6110}"/>
                </a:ext>
              </a:extLst>
            </p:cNvPr>
            <p:cNvSpPr>
              <a:spLocks noChangeArrowheads="1"/>
            </p:cNvSpPr>
            <p:nvPr/>
          </p:nvSpPr>
          <p:spPr bwMode="auto">
            <a:xfrm>
              <a:off x="2511" y="1070"/>
              <a:ext cx="593" cy="388"/>
            </a:xfrm>
            <a:prstGeom prst="rect">
              <a:avLst/>
            </a:prstGeom>
            <a:noFill/>
            <a:ln w="9525">
              <a:noFill/>
              <a:miter lim="800000"/>
              <a:headEnd/>
              <a:tailEnd/>
            </a:ln>
            <a:effectLst/>
          </p:spPr>
          <p:txBody>
            <a:bodyPr wrap="none">
              <a:spAutoFit/>
            </a:bodyPr>
            <a:lstStyle/>
            <a:p>
              <a:pPr>
                <a:defRPr/>
              </a:pPr>
              <a:r>
                <a:rPr lang="en-US" altLang="zh-CN" sz="2400" b="1">
                  <a:solidFill>
                    <a:srgbClr val="0000FF"/>
                  </a:solidFill>
                  <a:effectLst>
                    <a:outerShdw blurRad="38100" dist="38100" dir="2700000" algn="tl">
                      <a:srgbClr val="C0C0C0"/>
                    </a:outerShdw>
                  </a:effectLst>
                  <a:latin typeface="Garamond" pitchFamily="18" charset="0"/>
                </a:rPr>
                <a:t>Ma≤1</a:t>
              </a:r>
            </a:p>
          </p:txBody>
        </p:sp>
      </p:grpSp>
      <p:sp>
        <p:nvSpPr>
          <p:cNvPr id="15" name="Text Box 12">
            <a:extLst>
              <a:ext uri="{FF2B5EF4-FFF2-40B4-BE49-F238E27FC236}">
                <a16:creationId xmlns:a16="http://schemas.microsoft.com/office/drawing/2014/main" id="{2725F639-A778-5E6E-1A5E-C41E678FC0E1}"/>
              </a:ext>
            </a:extLst>
          </p:cNvPr>
          <p:cNvSpPr txBox="1">
            <a:spLocks noChangeArrowheads="1"/>
          </p:cNvSpPr>
          <p:nvPr/>
        </p:nvSpPr>
        <p:spPr bwMode="auto">
          <a:xfrm>
            <a:off x="539750" y="1762125"/>
            <a:ext cx="8223250" cy="1384300"/>
          </a:xfrm>
          <a:prstGeom prst="rect">
            <a:avLst/>
          </a:prstGeom>
          <a:noFill/>
          <a:ln w="9525">
            <a:noFill/>
            <a:miter lim="800000"/>
            <a:headEnd/>
            <a:tailEnd/>
          </a:ln>
          <a:effectLst/>
        </p:spPr>
        <p:txBody>
          <a:bodyPr>
            <a:spAutoFit/>
          </a:bodyPr>
          <a:lstStyle/>
          <a:p>
            <a:pPr>
              <a:spcBef>
                <a:spcPct val="50000"/>
              </a:spcBef>
              <a:defRPr/>
            </a:pPr>
            <a:r>
              <a:rPr lang="zh-CN" altLang="en-US" sz="2400" b="1" dirty="0">
                <a:effectLst>
                  <a:outerShdw blurRad="38100" dist="38100" dir="2700000" algn="tl">
                    <a:srgbClr val="C0C0C0"/>
                  </a:outerShdw>
                </a:effectLst>
                <a:latin typeface="Arial" charset="0"/>
                <a:ea typeface="楷体_GB2312" pitchFamily="49" charset="-122"/>
              </a:rPr>
              <a:t>从几何条件看：出口最大速度为</a:t>
            </a:r>
            <a:r>
              <a:rPr lang="en-US" altLang="zh-CN" sz="2400" b="1" dirty="0">
                <a:effectLst>
                  <a:outerShdw blurRad="38100" dist="38100" dir="2700000" algn="tl">
                    <a:srgbClr val="C0C0C0"/>
                  </a:outerShdw>
                </a:effectLst>
                <a:latin typeface="Arial" charset="0"/>
                <a:ea typeface="楷体_GB2312" pitchFamily="49" charset="-122"/>
              </a:rPr>
              <a:t>Ma=1</a:t>
            </a:r>
            <a:r>
              <a:rPr lang="zh-CN" altLang="en-US" sz="2400" b="1" dirty="0">
                <a:effectLst>
                  <a:outerShdw blurRad="38100" dist="38100" dir="2700000" algn="tl">
                    <a:srgbClr val="C0C0C0"/>
                  </a:outerShdw>
                </a:effectLst>
                <a:latin typeface="Arial" charset="0"/>
                <a:ea typeface="楷体_GB2312" pitchFamily="49" charset="-122"/>
              </a:rPr>
              <a:t>；</a:t>
            </a:r>
          </a:p>
          <a:p>
            <a:pPr>
              <a:spcBef>
                <a:spcPct val="50000"/>
              </a:spcBef>
              <a:defRPr/>
            </a:pPr>
            <a:r>
              <a:rPr lang="zh-CN" altLang="en-US" sz="2400" b="1" dirty="0">
                <a:effectLst>
                  <a:outerShdw blurRad="38100" dist="38100" dir="2700000" algn="tl">
                    <a:srgbClr val="C0C0C0"/>
                  </a:outerShdw>
                </a:effectLst>
                <a:latin typeface="Arial" charset="0"/>
                <a:ea typeface="楷体_GB2312" pitchFamily="49" charset="-122"/>
              </a:rPr>
              <a:t>从力学条件看：</a:t>
            </a:r>
            <a:r>
              <a:rPr lang="en-US" altLang="zh-CN" sz="2400" b="1" i="1" dirty="0" err="1">
                <a:effectLst>
                  <a:outerShdw blurRad="38100" dist="38100" dir="2700000" algn="tl">
                    <a:srgbClr val="C0C0C0"/>
                  </a:outerShdw>
                </a:effectLst>
                <a:latin typeface="Arial" charset="0"/>
                <a:ea typeface="楷体_GB2312" pitchFamily="49" charset="-122"/>
              </a:rPr>
              <a:t>c</a:t>
            </a:r>
            <a:r>
              <a:rPr lang="en-US" altLang="zh-CN" sz="1200" b="1" i="1" dirty="0" err="1">
                <a:effectLst>
                  <a:outerShdw blurRad="38100" dist="38100" dir="2700000" algn="tl">
                    <a:srgbClr val="C0C0C0"/>
                  </a:outerShdw>
                </a:effectLst>
                <a:latin typeface="Arial" charset="0"/>
                <a:ea typeface="楷体_GB2312" pitchFamily="49" charset="-122"/>
              </a:rPr>
              <a:t>f</a:t>
            </a:r>
            <a:r>
              <a:rPr lang="en-US" altLang="zh-CN" sz="2400" b="1" i="1" dirty="0" err="1">
                <a:effectLst>
                  <a:outerShdw blurRad="38100" dist="38100" dir="2700000" algn="tl">
                    <a:srgbClr val="C0C0C0"/>
                  </a:outerShdw>
                </a:effectLst>
                <a:latin typeface="Arial" charset="0"/>
                <a:ea typeface="楷体_GB2312" pitchFamily="49" charset="-122"/>
              </a:rPr>
              <a:t>dc</a:t>
            </a:r>
            <a:r>
              <a:rPr lang="en-US" altLang="zh-CN" sz="1200" b="1" i="1" dirty="0" err="1">
                <a:effectLst>
                  <a:outerShdw blurRad="38100" dist="38100" dir="2700000" algn="tl">
                    <a:srgbClr val="C0C0C0"/>
                  </a:outerShdw>
                </a:effectLst>
                <a:latin typeface="Arial" charset="0"/>
                <a:ea typeface="楷体_GB2312" pitchFamily="49" charset="-122"/>
              </a:rPr>
              <a:t>f</a:t>
            </a:r>
            <a:r>
              <a:rPr lang="en-US" altLang="zh-CN" sz="2400" b="1" i="1" dirty="0">
                <a:effectLst>
                  <a:outerShdw blurRad="38100" dist="38100" dir="2700000" algn="tl">
                    <a:srgbClr val="C0C0C0"/>
                  </a:outerShdw>
                </a:effectLst>
                <a:latin typeface="Arial" charset="0"/>
                <a:ea typeface="楷体_GB2312" pitchFamily="49" charset="-122"/>
              </a:rPr>
              <a:t>=-</a:t>
            </a:r>
            <a:r>
              <a:rPr lang="en-US" altLang="zh-CN" sz="2400" b="1" i="1" dirty="0" err="1">
                <a:effectLst>
                  <a:outerShdw blurRad="38100" dist="38100" dir="2700000" algn="tl">
                    <a:srgbClr val="C0C0C0"/>
                  </a:outerShdw>
                </a:effectLst>
                <a:latin typeface="Arial" charset="0"/>
                <a:ea typeface="楷体_GB2312" pitchFamily="49" charset="-122"/>
              </a:rPr>
              <a:t>vdp</a:t>
            </a:r>
            <a:r>
              <a:rPr lang="zh-CN" altLang="en-US" sz="2400" b="1" dirty="0">
                <a:effectLst>
                  <a:outerShdw blurRad="38100" dist="38100" dir="2700000" algn="tl">
                    <a:srgbClr val="C0C0C0"/>
                  </a:outerShdw>
                </a:effectLst>
                <a:latin typeface="Arial" charset="0"/>
                <a:ea typeface="楷体_GB2312" pitchFamily="49" charset="-122"/>
              </a:rPr>
              <a:t>，技术功使流体加速，如果</a:t>
            </a:r>
            <a:r>
              <a:rPr lang="en-US" altLang="zh-CN" sz="2400" b="1" i="1" dirty="0" err="1">
                <a:effectLst>
                  <a:outerShdw blurRad="38100" dist="38100" dir="2700000" algn="tl">
                    <a:srgbClr val="C0C0C0"/>
                  </a:outerShdw>
                </a:effectLst>
                <a:latin typeface="Arial" charset="0"/>
                <a:ea typeface="楷体_GB2312" pitchFamily="49" charset="-122"/>
              </a:rPr>
              <a:t>dp</a:t>
            </a:r>
            <a:r>
              <a:rPr lang="zh-CN" altLang="en-US" sz="2400" b="1" dirty="0">
                <a:effectLst>
                  <a:outerShdw blurRad="38100" dist="38100" dir="2700000" algn="tl">
                    <a:srgbClr val="C0C0C0"/>
                  </a:outerShdw>
                </a:effectLst>
                <a:latin typeface="Arial" charset="0"/>
                <a:ea typeface="楷体_GB2312" pitchFamily="49" charset="-122"/>
              </a:rPr>
              <a:t>小，技术功不够，可能加不到</a:t>
            </a:r>
            <a:r>
              <a:rPr lang="en-US" altLang="zh-CN" sz="2400" b="1" dirty="0">
                <a:effectLst>
                  <a:outerShdw blurRad="38100" dist="38100" dir="2700000" algn="tl">
                    <a:srgbClr val="C0C0C0"/>
                  </a:outerShdw>
                </a:effectLst>
                <a:latin typeface="Arial" charset="0"/>
                <a:ea typeface="楷体_GB2312" pitchFamily="49" charset="-122"/>
              </a:rPr>
              <a:t>Ma=1</a:t>
            </a:r>
            <a:r>
              <a:rPr lang="zh-CN" altLang="en-US" sz="2400" b="1" dirty="0">
                <a:effectLst>
                  <a:outerShdw blurRad="38100" dist="38100" dir="2700000" algn="tl">
                    <a:srgbClr val="C0C0C0"/>
                  </a:outerShdw>
                </a:effectLst>
                <a:latin typeface="Arial" charset="0"/>
                <a:ea typeface="楷体_GB2312" pitchFamily="49" charset="-122"/>
              </a:rPr>
              <a:t>，只能</a:t>
            </a:r>
            <a:r>
              <a:rPr lang="en-US" altLang="zh-CN" sz="2400" b="1" dirty="0">
                <a:effectLst>
                  <a:outerShdw blurRad="38100" dist="38100" dir="2700000" algn="tl">
                    <a:srgbClr val="C0C0C0"/>
                  </a:outerShdw>
                </a:effectLst>
                <a:latin typeface="Arial" charset="0"/>
                <a:ea typeface="楷体_GB2312" pitchFamily="49" charset="-122"/>
              </a:rPr>
              <a:t>Ma&lt;1</a:t>
            </a:r>
            <a:r>
              <a:rPr lang="zh-CN" altLang="en-US" sz="2400" b="1" dirty="0">
                <a:effectLst>
                  <a:outerShdw blurRad="38100" dist="38100" dir="2700000" algn="tl">
                    <a:srgbClr val="C0C0C0"/>
                  </a:outerShdw>
                </a:effectLst>
                <a:latin typeface="Arial" charset="0"/>
                <a:ea typeface="楷体_GB2312" pitchFamily="49" charset="-122"/>
              </a:rPr>
              <a:t>。</a:t>
            </a:r>
          </a:p>
        </p:txBody>
      </p:sp>
      <p:sp>
        <p:nvSpPr>
          <p:cNvPr id="16" name="Text Box 13">
            <a:extLst>
              <a:ext uri="{FF2B5EF4-FFF2-40B4-BE49-F238E27FC236}">
                <a16:creationId xmlns:a16="http://schemas.microsoft.com/office/drawing/2014/main" id="{F318DD6C-4F44-F730-939B-B2CC72B42954}"/>
              </a:ext>
            </a:extLst>
          </p:cNvPr>
          <p:cNvSpPr txBox="1">
            <a:spLocks noChangeArrowheads="1"/>
          </p:cNvSpPr>
          <p:nvPr/>
        </p:nvSpPr>
        <p:spPr bwMode="auto">
          <a:xfrm>
            <a:off x="611188" y="1060450"/>
            <a:ext cx="1422400" cy="460375"/>
          </a:xfrm>
          <a:prstGeom prst="rect">
            <a:avLst/>
          </a:prstGeom>
          <a:noFill/>
          <a:ln w="9525">
            <a:noFill/>
            <a:miter lim="800000"/>
            <a:headEnd/>
            <a:tailEnd/>
          </a:ln>
          <a:effectLst/>
        </p:spPr>
        <p:txBody>
          <a:bodyPr wrap="none">
            <a:spAutoFit/>
          </a:bodyPr>
          <a:lstStyle/>
          <a:p>
            <a:pPr fontAlgn="b">
              <a:defRPr/>
            </a:pPr>
            <a:r>
              <a:rPr lang="zh-CN" altLang="en-US" sz="2400" b="1" dirty="0">
                <a:solidFill>
                  <a:srgbClr val="0066FF"/>
                </a:solidFill>
                <a:effectLst>
                  <a:outerShdw blurRad="38100" dist="38100" dir="2700000" algn="tl">
                    <a:srgbClr val="C0C0C0"/>
                  </a:outerShdw>
                </a:effectLst>
                <a:latin typeface="Arial" charset="0"/>
                <a:ea typeface="楷体_GB2312" pitchFamily="49" charset="-122"/>
              </a:rPr>
              <a:t>渐缩喷管</a:t>
            </a:r>
            <a:endParaRPr lang="en-US" altLang="zh-CN" sz="2400" b="1" dirty="0">
              <a:solidFill>
                <a:srgbClr val="0000FF"/>
              </a:solidFill>
              <a:effectLst>
                <a:outerShdw blurRad="38100" dist="38100" dir="2700000" algn="tl">
                  <a:srgbClr val="C0C0C0"/>
                </a:outerShdw>
              </a:effectLst>
              <a:latin typeface="Arial" charset="0"/>
              <a:ea typeface="楷体_GB2312" pitchFamily="49" charset="-122"/>
            </a:endParaRPr>
          </a:p>
        </p:txBody>
      </p:sp>
      <p:sp>
        <p:nvSpPr>
          <p:cNvPr id="17" name="Rectangle 14">
            <a:extLst>
              <a:ext uri="{FF2B5EF4-FFF2-40B4-BE49-F238E27FC236}">
                <a16:creationId xmlns:a16="http://schemas.microsoft.com/office/drawing/2014/main" id="{A602985D-836E-54BF-6EC4-94F4C8E66C6A}"/>
              </a:ext>
            </a:extLst>
          </p:cNvPr>
          <p:cNvSpPr>
            <a:spLocks noChangeArrowheads="1"/>
          </p:cNvSpPr>
          <p:nvPr/>
        </p:nvSpPr>
        <p:spPr bwMode="auto">
          <a:xfrm>
            <a:off x="684213" y="3165475"/>
            <a:ext cx="4464050" cy="461963"/>
          </a:xfrm>
          <a:prstGeom prst="rect">
            <a:avLst/>
          </a:prstGeom>
          <a:noFill/>
          <a:ln w="9525">
            <a:noFill/>
            <a:miter lim="800000"/>
            <a:headEnd/>
            <a:tailEnd/>
          </a:ln>
          <a:effectLst/>
        </p:spPr>
        <p:txBody>
          <a:bodyPr>
            <a:spAutoFit/>
          </a:bodyPr>
          <a:lstStyle/>
          <a:p>
            <a:pPr>
              <a:defRPr/>
            </a:pPr>
            <a:r>
              <a:rPr lang="zh-CN" altLang="en-US" sz="2400" b="1" dirty="0">
                <a:solidFill>
                  <a:srgbClr val="0066FF"/>
                </a:solidFill>
                <a:effectLst>
                  <a:outerShdw blurRad="38100" dist="38100" dir="2700000" algn="tl">
                    <a:srgbClr val="C0C0C0"/>
                  </a:outerShdw>
                </a:effectLst>
                <a:latin typeface="Arial" charset="0"/>
                <a:ea typeface="楷体_GB2312" pitchFamily="49" charset="-122"/>
              </a:rPr>
              <a:t>渐扩喷管</a:t>
            </a:r>
            <a:endParaRPr lang="en-US" altLang="zh-CN" sz="2400" b="1" dirty="0">
              <a:effectLst>
                <a:outerShdw blurRad="38100" dist="38100" dir="2700000" algn="tl">
                  <a:srgbClr val="C0C0C0"/>
                </a:outerShdw>
              </a:effectLst>
              <a:latin typeface="Arial" charset="0"/>
              <a:ea typeface="楷体_GB2312" pitchFamily="49" charset="-122"/>
            </a:endParaRPr>
          </a:p>
        </p:txBody>
      </p:sp>
      <p:grpSp>
        <p:nvGrpSpPr>
          <p:cNvPr id="29702" name="Group 16">
            <a:extLst>
              <a:ext uri="{FF2B5EF4-FFF2-40B4-BE49-F238E27FC236}">
                <a16:creationId xmlns:a16="http://schemas.microsoft.com/office/drawing/2014/main" id="{F3774B95-317B-8EA5-65D3-A497B8DB51C2}"/>
              </a:ext>
            </a:extLst>
          </p:cNvPr>
          <p:cNvGrpSpPr>
            <a:grpSpLocks/>
          </p:cNvGrpSpPr>
          <p:nvPr/>
        </p:nvGrpSpPr>
        <p:grpSpPr bwMode="auto">
          <a:xfrm>
            <a:off x="5003800" y="2895600"/>
            <a:ext cx="3790950" cy="1392238"/>
            <a:chOff x="975" y="1162"/>
            <a:chExt cx="2172" cy="994"/>
          </a:xfrm>
        </p:grpSpPr>
        <p:sp>
          <p:nvSpPr>
            <p:cNvPr id="29707" name="Line 17">
              <a:extLst>
                <a:ext uri="{FF2B5EF4-FFF2-40B4-BE49-F238E27FC236}">
                  <a16:creationId xmlns:a16="http://schemas.microsoft.com/office/drawing/2014/main" id="{9C852E8C-175F-332B-A8EC-D1C60EAE96D1}"/>
                </a:ext>
              </a:extLst>
            </p:cNvPr>
            <p:cNvSpPr>
              <a:spLocks noChangeShapeType="1"/>
            </p:cNvSpPr>
            <p:nvPr/>
          </p:nvSpPr>
          <p:spPr bwMode="auto">
            <a:xfrm rot="10800000" flipH="1" flipV="1">
              <a:off x="2563" y="1162"/>
              <a:ext cx="7" cy="81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8">
              <a:extLst>
                <a:ext uri="{FF2B5EF4-FFF2-40B4-BE49-F238E27FC236}">
                  <a16:creationId xmlns:a16="http://schemas.microsoft.com/office/drawing/2014/main" id="{09E81A0C-C2AA-258B-FD05-0D5DC0F6B00B}"/>
                </a:ext>
              </a:extLst>
            </p:cNvPr>
            <p:cNvSpPr>
              <a:spLocks noChangeShapeType="1"/>
            </p:cNvSpPr>
            <p:nvPr/>
          </p:nvSpPr>
          <p:spPr bwMode="auto">
            <a:xfrm rot="10800000" flipH="1" flipV="1">
              <a:off x="1610" y="1389"/>
              <a:ext cx="0" cy="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AutoShape 19">
              <a:extLst>
                <a:ext uri="{FF2B5EF4-FFF2-40B4-BE49-F238E27FC236}">
                  <a16:creationId xmlns:a16="http://schemas.microsoft.com/office/drawing/2014/main" id="{46712276-24DB-3FB0-6594-0D237464B452}"/>
                </a:ext>
              </a:extLst>
            </p:cNvPr>
            <p:cNvSpPr>
              <a:spLocks noChangeArrowheads="1"/>
            </p:cNvSpPr>
            <p:nvPr/>
          </p:nvSpPr>
          <p:spPr bwMode="auto">
            <a:xfrm>
              <a:off x="1247" y="1570"/>
              <a:ext cx="615" cy="45"/>
            </a:xfrm>
            <a:prstGeom prst="rightArrow">
              <a:avLst>
                <a:gd name="adj1" fmla="val 50000"/>
                <a:gd name="adj2" fmla="val 341667"/>
              </a:avLst>
            </a:prstGeom>
            <a:solidFill>
              <a:srgbClr val="0000FF"/>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9710" name="AutoShape 20">
              <a:extLst>
                <a:ext uri="{FF2B5EF4-FFF2-40B4-BE49-F238E27FC236}">
                  <a16:creationId xmlns:a16="http://schemas.microsoft.com/office/drawing/2014/main" id="{A6D86480-B4D7-1963-30BD-2E9DA7B44E0C}"/>
                </a:ext>
              </a:extLst>
            </p:cNvPr>
            <p:cNvSpPr>
              <a:spLocks noChangeArrowheads="1"/>
            </p:cNvSpPr>
            <p:nvPr/>
          </p:nvSpPr>
          <p:spPr bwMode="auto">
            <a:xfrm>
              <a:off x="2381" y="1570"/>
              <a:ext cx="615" cy="45"/>
            </a:xfrm>
            <a:prstGeom prst="rightArrow">
              <a:avLst>
                <a:gd name="adj1" fmla="val 50000"/>
                <a:gd name="adj2" fmla="val 341667"/>
              </a:avLst>
            </a:prstGeom>
            <a:solidFill>
              <a:srgbClr val="0000FF"/>
            </a:solidFill>
            <a:ln w="9525">
              <a:solidFill>
                <a:srgbClr val="0000FF"/>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p>
          </p:txBody>
        </p:sp>
        <p:sp>
          <p:nvSpPr>
            <p:cNvPr id="29711" name="Rectangle 21">
              <a:extLst>
                <a:ext uri="{FF2B5EF4-FFF2-40B4-BE49-F238E27FC236}">
                  <a16:creationId xmlns:a16="http://schemas.microsoft.com/office/drawing/2014/main" id="{1553FD9B-A2AF-0A60-1562-9C5E9B62DB11}"/>
                </a:ext>
              </a:extLst>
            </p:cNvPr>
            <p:cNvSpPr>
              <a:spLocks noChangeArrowheads="1"/>
            </p:cNvSpPr>
            <p:nvPr/>
          </p:nvSpPr>
          <p:spPr bwMode="auto">
            <a:xfrm>
              <a:off x="1746" y="1826"/>
              <a:ext cx="5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latin typeface="Garamond" panose="02020404030301010803" pitchFamily="18" charset="0"/>
                </a:rPr>
                <a:t>dA&gt;0</a:t>
              </a:r>
            </a:p>
          </p:txBody>
        </p:sp>
        <p:sp>
          <p:nvSpPr>
            <p:cNvPr id="29712" name="Rectangle 22">
              <a:extLst>
                <a:ext uri="{FF2B5EF4-FFF2-40B4-BE49-F238E27FC236}">
                  <a16:creationId xmlns:a16="http://schemas.microsoft.com/office/drawing/2014/main" id="{EAAD61F9-8389-AFED-4EC2-219AA4D40CC9}"/>
                </a:ext>
              </a:extLst>
            </p:cNvPr>
            <p:cNvSpPr>
              <a:spLocks noChangeArrowheads="1"/>
            </p:cNvSpPr>
            <p:nvPr/>
          </p:nvSpPr>
          <p:spPr bwMode="auto">
            <a:xfrm>
              <a:off x="975" y="1253"/>
              <a:ext cx="5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00FF"/>
                  </a:solidFill>
                  <a:latin typeface="Garamond" panose="02020404030301010803" pitchFamily="18" charset="0"/>
                </a:rPr>
                <a:t>Ma&gt;1</a:t>
              </a:r>
            </a:p>
          </p:txBody>
        </p:sp>
        <p:sp>
          <p:nvSpPr>
            <p:cNvPr id="29713" name="Rectangle 23">
              <a:extLst>
                <a:ext uri="{FF2B5EF4-FFF2-40B4-BE49-F238E27FC236}">
                  <a16:creationId xmlns:a16="http://schemas.microsoft.com/office/drawing/2014/main" id="{6504A042-EF2F-6795-7330-AEA8BE25B85F}"/>
                </a:ext>
              </a:extLst>
            </p:cNvPr>
            <p:cNvSpPr>
              <a:spLocks noChangeArrowheads="1"/>
            </p:cNvSpPr>
            <p:nvPr/>
          </p:nvSpPr>
          <p:spPr bwMode="auto">
            <a:xfrm>
              <a:off x="2608" y="1253"/>
              <a:ext cx="5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a:solidFill>
                    <a:srgbClr val="0000FF"/>
                  </a:solidFill>
                  <a:latin typeface="Garamond" panose="02020404030301010803" pitchFamily="18" charset="0"/>
                </a:rPr>
                <a:t>Ma&gt;1</a:t>
              </a:r>
            </a:p>
          </p:txBody>
        </p:sp>
        <p:sp>
          <p:nvSpPr>
            <p:cNvPr id="29714" name="Freeform 24">
              <a:extLst>
                <a:ext uri="{FF2B5EF4-FFF2-40B4-BE49-F238E27FC236}">
                  <a16:creationId xmlns:a16="http://schemas.microsoft.com/office/drawing/2014/main" id="{9CDB5D10-D29D-C162-208C-3EE0E1D80A68}"/>
                </a:ext>
              </a:extLst>
            </p:cNvPr>
            <p:cNvSpPr>
              <a:spLocks/>
            </p:cNvSpPr>
            <p:nvPr/>
          </p:nvSpPr>
          <p:spPr bwMode="auto">
            <a:xfrm>
              <a:off x="1610" y="1162"/>
              <a:ext cx="953" cy="227"/>
            </a:xfrm>
            <a:custGeom>
              <a:avLst/>
              <a:gdLst>
                <a:gd name="T0" fmla="*/ 0 w 953"/>
                <a:gd name="T1" fmla="*/ 227 h 227"/>
                <a:gd name="T2" fmla="*/ 408 w 953"/>
                <a:gd name="T3" fmla="*/ 181 h 227"/>
                <a:gd name="T4" fmla="*/ 953 w 953"/>
                <a:gd name="T5" fmla="*/ 0 h 227"/>
                <a:gd name="T6" fmla="*/ 0 60000 65536"/>
                <a:gd name="T7" fmla="*/ 0 60000 65536"/>
                <a:gd name="T8" fmla="*/ 0 60000 65536"/>
                <a:gd name="T9" fmla="*/ 0 w 953"/>
                <a:gd name="T10" fmla="*/ 0 h 227"/>
                <a:gd name="T11" fmla="*/ 953 w 953"/>
                <a:gd name="T12" fmla="*/ 227 h 227"/>
              </a:gdLst>
              <a:ahLst/>
              <a:cxnLst>
                <a:cxn ang="T6">
                  <a:pos x="T0" y="T1"/>
                </a:cxn>
                <a:cxn ang="T7">
                  <a:pos x="T2" y="T3"/>
                </a:cxn>
                <a:cxn ang="T8">
                  <a:pos x="T4" y="T5"/>
                </a:cxn>
              </a:cxnLst>
              <a:rect l="T9" t="T10" r="T11" b="T12"/>
              <a:pathLst>
                <a:path w="953" h="227">
                  <a:moveTo>
                    <a:pt x="0" y="227"/>
                  </a:moveTo>
                  <a:cubicBezTo>
                    <a:pt x="124" y="223"/>
                    <a:pt x="249" y="219"/>
                    <a:pt x="408" y="181"/>
                  </a:cubicBezTo>
                  <a:cubicBezTo>
                    <a:pt x="567" y="143"/>
                    <a:pt x="760" y="71"/>
                    <a:pt x="953" y="0"/>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9715" name="Freeform 25">
              <a:extLst>
                <a:ext uri="{FF2B5EF4-FFF2-40B4-BE49-F238E27FC236}">
                  <a16:creationId xmlns:a16="http://schemas.microsoft.com/office/drawing/2014/main" id="{2D110DFA-0533-8B9D-AA63-9A376DAC5377}"/>
                </a:ext>
              </a:extLst>
            </p:cNvPr>
            <p:cNvSpPr>
              <a:spLocks/>
            </p:cNvSpPr>
            <p:nvPr/>
          </p:nvSpPr>
          <p:spPr bwMode="auto">
            <a:xfrm>
              <a:off x="1610" y="1751"/>
              <a:ext cx="953" cy="227"/>
            </a:xfrm>
            <a:custGeom>
              <a:avLst/>
              <a:gdLst>
                <a:gd name="T0" fmla="*/ 0 w 953"/>
                <a:gd name="T1" fmla="*/ 0 h 227"/>
                <a:gd name="T2" fmla="*/ 499 w 953"/>
                <a:gd name="T3" fmla="*/ 46 h 227"/>
                <a:gd name="T4" fmla="*/ 953 w 953"/>
                <a:gd name="T5" fmla="*/ 227 h 227"/>
                <a:gd name="T6" fmla="*/ 0 60000 65536"/>
                <a:gd name="T7" fmla="*/ 0 60000 65536"/>
                <a:gd name="T8" fmla="*/ 0 60000 65536"/>
                <a:gd name="T9" fmla="*/ 0 w 953"/>
                <a:gd name="T10" fmla="*/ 0 h 227"/>
                <a:gd name="T11" fmla="*/ 953 w 953"/>
                <a:gd name="T12" fmla="*/ 227 h 227"/>
              </a:gdLst>
              <a:ahLst/>
              <a:cxnLst>
                <a:cxn ang="T6">
                  <a:pos x="T0" y="T1"/>
                </a:cxn>
                <a:cxn ang="T7">
                  <a:pos x="T2" y="T3"/>
                </a:cxn>
                <a:cxn ang="T8">
                  <a:pos x="T4" y="T5"/>
                </a:cxn>
              </a:cxnLst>
              <a:rect l="T9" t="T10" r="T11" b="T12"/>
              <a:pathLst>
                <a:path w="953" h="227">
                  <a:moveTo>
                    <a:pt x="0" y="0"/>
                  </a:moveTo>
                  <a:cubicBezTo>
                    <a:pt x="170" y="4"/>
                    <a:pt x="340" y="8"/>
                    <a:pt x="499" y="46"/>
                  </a:cubicBezTo>
                  <a:cubicBezTo>
                    <a:pt x="658" y="84"/>
                    <a:pt x="805" y="155"/>
                    <a:pt x="953" y="227"/>
                  </a:cubicBezTo>
                </a:path>
              </a:pathLst>
            </a:cu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28" name="Text Box 26">
            <a:extLst>
              <a:ext uri="{FF2B5EF4-FFF2-40B4-BE49-F238E27FC236}">
                <a16:creationId xmlns:a16="http://schemas.microsoft.com/office/drawing/2014/main" id="{34A8EADA-D981-D352-35C8-3BC860426FA1}"/>
              </a:ext>
            </a:extLst>
          </p:cNvPr>
          <p:cNvSpPr txBox="1">
            <a:spLocks noChangeArrowheads="1"/>
          </p:cNvSpPr>
          <p:nvPr/>
        </p:nvSpPr>
        <p:spPr bwMode="auto">
          <a:xfrm>
            <a:off x="827088" y="4354513"/>
            <a:ext cx="6624637" cy="461962"/>
          </a:xfrm>
          <a:prstGeom prst="rect">
            <a:avLst/>
          </a:prstGeom>
          <a:noFill/>
          <a:ln w="9525">
            <a:noFill/>
            <a:miter lim="800000"/>
            <a:headEnd/>
            <a:tailEnd/>
          </a:ln>
          <a:effectLst/>
        </p:spPr>
        <p:txBody>
          <a:bodyPr>
            <a:spAutoFit/>
          </a:bodyPr>
          <a:lstStyle/>
          <a:p>
            <a:pPr>
              <a:spcBef>
                <a:spcPct val="50000"/>
              </a:spcBef>
              <a:defRPr/>
            </a:pPr>
            <a:r>
              <a:rPr lang="zh-CN" altLang="en-US" sz="2400" b="1" dirty="0">
                <a:effectLst>
                  <a:outerShdw blurRad="38100" dist="38100" dir="2700000" algn="tl">
                    <a:srgbClr val="C0C0C0"/>
                  </a:outerShdw>
                </a:effectLst>
                <a:latin typeface="Arial" charset="0"/>
                <a:ea typeface="楷体_GB2312" pitchFamily="49" charset="-122"/>
              </a:rPr>
              <a:t>出口流速受出口压力</a:t>
            </a:r>
            <a:r>
              <a:rPr lang="en-US" altLang="zh-CN" sz="2400" b="1" i="1" dirty="0">
                <a:effectLst>
                  <a:outerShdw blurRad="38100" dist="38100" dir="2700000" algn="tl">
                    <a:srgbClr val="C0C0C0"/>
                  </a:outerShdw>
                </a:effectLst>
                <a:latin typeface="Arial" charset="0"/>
                <a:ea typeface="楷体_GB2312" pitchFamily="49" charset="-122"/>
              </a:rPr>
              <a:t>p</a:t>
            </a:r>
            <a:r>
              <a:rPr lang="en-US" altLang="zh-CN" sz="1600" b="1" i="1" dirty="0">
                <a:effectLst>
                  <a:outerShdw blurRad="38100" dist="38100" dir="2700000" algn="tl">
                    <a:srgbClr val="C0C0C0"/>
                  </a:outerShdw>
                </a:effectLst>
                <a:latin typeface="Arial" charset="0"/>
                <a:ea typeface="楷体_GB2312" pitchFamily="49" charset="-122"/>
              </a:rPr>
              <a:t>2</a:t>
            </a:r>
            <a:r>
              <a:rPr lang="zh-CN" altLang="en-US" sz="2400" b="1" dirty="0">
                <a:effectLst>
                  <a:outerShdw blurRad="38100" dist="38100" dir="2700000" algn="tl">
                    <a:srgbClr val="C0C0C0"/>
                  </a:outerShdw>
                </a:effectLst>
                <a:latin typeface="Arial" charset="0"/>
                <a:ea typeface="楷体_GB2312" pitchFamily="49" charset="-122"/>
              </a:rPr>
              <a:t>限制，</a:t>
            </a:r>
            <a:r>
              <a:rPr lang="en-US" altLang="zh-CN" sz="2400" b="1" i="1" dirty="0">
                <a:effectLst>
                  <a:outerShdw blurRad="38100" dist="38100" dir="2700000" algn="tl">
                    <a:srgbClr val="C0C0C0"/>
                  </a:outerShdw>
                </a:effectLst>
                <a:latin typeface="Arial" charset="0"/>
                <a:ea typeface="楷体_GB2312" pitchFamily="49" charset="-122"/>
              </a:rPr>
              <a:t>p</a:t>
            </a:r>
            <a:r>
              <a:rPr lang="en-US" altLang="zh-CN" sz="1600" b="1" i="1" dirty="0">
                <a:effectLst>
                  <a:outerShdw blurRad="38100" dist="38100" dir="2700000" algn="tl">
                    <a:srgbClr val="C0C0C0"/>
                  </a:outerShdw>
                </a:effectLst>
                <a:latin typeface="Arial" charset="0"/>
                <a:ea typeface="楷体_GB2312" pitchFamily="49" charset="-122"/>
              </a:rPr>
              <a:t>2</a:t>
            </a:r>
            <a:r>
              <a:rPr lang="en-US" altLang="zh-CN" sz="2400" b="1" dirty="0">
                <a:effectLst>
                  <a:outerShdw blurRad="38100" dist="38100" dir="2700000" algn="tl">
                    <a:srgbClr val="C0C0C0"/>
                  </a:outerShdw>
                </a:effectLst>
                <a:latin typeface="Arial" charset="0"/>
                <a:ea typeface="楷体_GB2312" pitchFamily="49" charset="-122"/>
              </a:rPr>
              <a:t>=0</a:t>
            </a:r>
            <a:r>
              <a:rPr lang="zh-CN" altLang="en-US" sz="2400" b="1" dirty="0">
                <a:effectLst>
                  <a:outerShdw blurRad="38100" dist="38100" dir="2700000" algn="tl">
                    <a:srgbClr val="C0C0C0"/>
                  </a:outerShdw>
                </a:effectLst>
                <a:latin typeface="Arial" charset="0"/>
                <a:ea typeface="楷体_GB2312" pitchFamily="49" charset="-122"/>
              </a:rPr>
              <a:t>时，</a:t>
            </a:r>
            <a:r>
              <a:rPr lang="en-US" altLang="zh-CN" sz="2400" b="1" i="1" dirty="0">
                <a:effectLst>
                  <a:outerShdw blurRad="38100" dist="38100" dir="2700000" algn="tl">
                    <a:srgbClr val="C0C0C0"/>
                  </a:outerShdw>
                </a:effectLst>
                <a:latin typeface="Arial" charset="0"/>
                <a:ea typeface="楷体_GB2312" pitchFamily="49" charset="-122"/>
              </a:rPr>
              <a:t>c</a:t>
            </a:r>
            <a:r>
              <a:rPr lang="en-US" altLang="zh-CN" sz="1200" b="1" i="1" dirty="0">
                <a:effectLst>
                  <a:outerShdw blurRad="38100" dist="38100" dir="2700000" algn="tl">
                    <a:srgbClr val="C0C0C0"/>
                  </a:outerShdw>
                </a:effectLst>
                <a:latin typeface="Arial" charset="0"/>
                <a:ea typeface="楷体_GB2312" pitchFamily="49" charset="-122"/>
              </a:rPr>
              <a:t>f2</a:t>
            </a:r>
            <a:r>
              <a:rPr lang="zh-CN" altLang="en-US" sz="2400" b="1" dirty="0">
                <a:effectLst>
                  <a:outerShdw blurRad="38100" dist="38100" dir="2700000" algn="tl">
                    <a:srgbClr val="C0C0C0"/>
                  </a:outerShdw>
                </a:effectLst>
                <a:latin typeface="Arial" charset="0"/>
                <a:ea typeface="楷体_GB2312" pitchFamily="49" charset="-122"/>
              </a:rPr>
              <a:t>最大。</a:t>
            </a:r>
          </a:p>
        </p:txBody>
      </p:sp>
      <p:sp>
        <p:nvSpPr>
          <p:cNvPr id="27" name="标题 5">
            <a:extLst>
              <a:ext uri="{FF2B5EF4-FFF2-40B4-BE49-F238E27FC236}">
                <a16:creationId xmlns:a16="http://schemas.microsoft.com/office/drawing/2014/main" id="{FD5BFDBB-7475-E89A-08B6-10547D8E62C3}"/>
              </a:ext>
            </a:extLst>
          </p:cNvPr>
          <p:cNvSpPr txBox="1">
            <a:spLocks/>
          </p:cNvSpPr>
          <p:nvPr/>
        </p:nvSpPr>
        <p:spPr bwMode="auto">
          <a:xfrm>
            <a:off x="685800" y="391798"/>
            <a:ext cx="1676400" cy="523220"/>
          </a:xfrm>
          <a:prstGeom prst="rect">
            <a:avLst/>
          </a:prstGeom>
          <a:gradFill rotWithShape="1">
            <a:gsLst>
              <a:gs pos="90000">
                <a:srgbClr val="5E9EFF"/>
              </a:gs>
              <a:gs pos="73000">
                <a:srgbClr val="85C2FF"/>
              </a:gs>
              <a:gs pos="48000">
                <a:srgbClr val="C4D6EB"/>
              </a:gs>
              <a:gs pos="100000">
                <a:srgbClr val="FFEBFA"/>
              </a:gs>
            </a:gsLst>
            <a:lin ang="5400000" scaled="0"/>
          </a:gradFill>
          <a:ln>
            <a:solidFill>
              <a:srgbClr val="0000FF"/>
            </a:solidFill>
          </a:ln>
          <a:effectLst>
            <a:outerShdw blurRad="40000" dist="23000" dir="5400000" rotWithShape="0">
              <a:srgbClr val="000000">
                <a:alpha val="35000"/>
              </a:srgbClr>
            </a:outerShdw>
            <a:softEdge rad="31750"/>
          </a:effectLst>
          <a:scene3d>
            <a:camera prst="orthographicFront">
              <a:rot lat="0" lon="0" rev="0"/>
            </a:camera>
            <a:lightRig rig="threePt" dir="t">
              <a:rot lat="0" lon="0" rev="1200000"/>
            </a:lightRig>
          </a:scene3d>
          <a:sp3d>
            <a:bevelT w="63500" h="25400"/>
          </a:sp3d>
        </p:spPr>
        <p:txBody>
          <a:bodyPr anchor="ctr">
            <a:spAutoFit/>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pPr fontAlgn="auto">
              <a:spcBef>
                <a:spcPts val="0"/>
              </a:spcBef>
              <a:spcAft>
                <a:spcPts val="0"/>
              </a:spcAft>
              <a:defRPr/>
            </a:pPr>
            <a:r>
              <a:rPr lang="zh-CN" altLang="en-US" sz="2800" dirty="0">
                <a:solidFill>
                  <a:srgbClr val="000000"/>
                </a:solidFill>
                <a:latin typeface="黑体"/>
                <a:ea typeface="宋体"/>
              </a:rPr>
              <a:t>喷管形状</a:t>
            </a:r>
          </a:p>
        </p:txBody>
      </p:sp>
    </p:spTree>
  </p:cSld>
  <p:clrMapOvr>
    <a:masterClrMapping/>
  </p:clrMapOvr>
</p:sld>
</file>

<file path=ppt/theme/theme1.xml><?xml version="1.0" encoding="utf-8"?>
<a:theme xmlns:a="http://schemas.openxmlformats.org/drawingml/2006/main" name="8_Other1[1]">
  <a:themeElements>
    <a:clrScheme name="8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8_Other1[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8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8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8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8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ther1[1]">
  <a:themeElements>
    <a:clrScheme name="1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1_Other1[1]">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1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1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1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ther1[1]">
  <a:themeElements>
    <a:clrScheme name="2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2_Other1[1]">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2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2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2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2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Other1[1]">
  <a:themeElements>
    <a:clrScheme name="3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3_Other1[1]">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3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3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3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3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Other1[1]">
  <a:themeElements>
    <a:clrScheme name="4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4_Other1[1]">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4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4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4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4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Other1[1]">
  <a:themeElements>
    <a:clrScheme name="5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5_Other1[1]">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5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5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5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5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Other1[1]">
  <a:themeElements>
    <a:clrScheme name="6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6_Other1[1]">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6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6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6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6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Other1[1]">
  <a:themeElements>
    <a:clrScheme name="7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fontScheme name="7_Other1[1]">
      <a:majorFont>
        <a:latin typeface="黑体"/>
        <a:ea typeface="宋体"/>
        <a:cs typeface=""/>
      </a:majorFont>
      <a:minorFont>
        <a:latin typeface="黑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7_Other1[1] 1">
        <a:dk1>
          <a:srgbClr val="000000"/>
        </a:dk1>
        <a:lt1>
          <a:srgbClr val="A7947B"/>
        </a:lt1>
        <a:dk2>
          <a:srgbClr val="482400"/>
        </a:dk2>
        <a:lt2>
          <a:srgbClr val="808080"/>
        </a:lt2>
        <a:accent1>
          <a:srgbClr val="DFD6C3"/>
        </a:accent1>
        <a:accent2>
          <a:srgbClr val="D69B80"/>
        </a:accent2>
        <a:accent3>
          <a:srgbClr val="D0C8B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7_Other1[1] 2">
        <a:dk1>
          <a:srgbClr val="000000"/>
        </a:dk1>
        <a:lt1>
          <a:srgbClr val="FFFFFF"/>
        </a:lt1>
        <a:dk2>
          <a:srgbClr val="482400"/>
        </a:dk2>
        <a:lt2>
          <a:srgbClr val="808080"/>
        </a:lt2>
        <a:accent1>
          <a:srgbClr val="DFD6C3"/>
        </a:accent1>
        <a:accent2>
          <a:srgbClr val="D69B80"/>
        </a:accent2>
        <a:accent3>
          <a:srgbClr val="FFFFFF"/>
        </a:accent3>
        <a:accent4>
          <a:srgbClr val="000000"/>
        </a:accent4>
        <a:accent5>
          <a:srgbClr val="ECE8DE"/>
        </a:accent5>
        <a:accent6>
          <a:srgbClr val="C28C73"/>
        </a:accent6>
        <a:hlink>
          <a:srgbClr val="993300"/>
        </a:hlink>
        <a:folHlink>
          <a:srgbClr val="666600"/>
        </a:folHlink>
      </a:clrScheme>
      <a:clrMap bg1="lt1" tx1="dk1" bg2="lt2" tx2="dk2" accent1="accent1" accent2="accent2" accent3="accent3" accent4="accent4" accent5="accent5" accent6="accent6" hlink="hlink" folHlink="folHlink"/>
    </a:extraClrScheme>
    <a:extraClrScheme>
      <a:clrScheme name="7_Other1[1] 3">
        <a:dk1>
          <a:srgbClr val="000000"/>
        </a:dk1>
        <a:lt1>
          <a:srgbClr val="FFFFFF"/>
        </a:lt1>
        <a:dk2>
          <a:srgbClr val="000000"/>
        </a:dk2>
        <a:lt2>
          <a:srgbClr val="333333"/>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7_Other1[1] 4">
        <a:dk1>
          <a:srgbClr val="000000"/>
        </a:dk1>
        <a:lt1>
          <a:srgbClr val="9D7643"/>
        </a:lt1>
        <a:dk2>
          <a:srgbClr val="FFFFFF"/>
        </a:dk2>
        <a:lt2>
          <a:srgbClr val="554025"/>
        </a:lt2>
        <a:accent1>
          <a:srgbClr val="CAA966"/>
        </a:accent1>
        <a:accent2>
          <a:srgbClr val="8488AC"/>
        </a:accent2>
        <a:accent3>
          <a:srgbClr val="CCBDB0"/>
        </a:accent3>
        <a:accent4>
          <a:srgbClr val="000000"/>
        </a:accent4>
        <a:accent5>
          <a:srgbClr val="E1D1B8"/>
        </a:accent5>
        <a:accent6>
          <a:srgbClr val="777B9B"/>
        </a:accent6>
        <a:hlink>
          <a:srgbClr val="993300"/>
        </a:hlink>
        <a:folHlink>
          <a:srgbClr val="6666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1653</TotalTime>
  <Words>816</Words>
  <Application>Microsoft Office PowerPoint</Application>
  <PresentationFormat>全屏显示(16:9)</PresentationFormat>
  <Paragraphs>87</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8</vt:i4>
      </vt:variant>
      <vt:variant>
        <vt:lpstr>嵌入 OLE 服务器</vt:lpstr>
      </vt:variant>
      <vt:variant>
        <vt:i4>1</vt:i4>
      </vt:variant>
      <vt:variant>
        <vt:lpstr>幻灯片标题</vt:lpstr>
      </vt:variant>
      <vt:variant>
        <vt:i4>18</vt:i4>
      </vt:variant>
    </vt:vector>
  </HeadingPairs>
  <TitlesOfParts>
    <vt:vector size="39" baseType="lpstr">
      <vt:lpstr>Arial</vt:lpstr>
      <vt:lpstr>宋体</vt:lpstr>
      <vt:lpstr>Times New Roman</vt:lpstr>
      <vt:lpstr>Wingdings</vt:lpstr>
      <vt:lpstr>Calibri</vt:lpstr>
      <vt:lpstr>黑体</vt:lpstr>
      <vt:lpstr>华文细黑</vt:lpstr>
      <vt:lpstr>楷体_GB2312</vt:lpstr>
      <vt:lpstr>Tahoma</vt:lpstr>
      <vt:lpstr>Garamond</vt:lpstr>
      <vt:lpstr>ˎ̥</vt:lpstr>
      <vt:lpstr>楷体</vt:lpstr>
      <vt:lpstr>8_Other1[1]</vt:lpstr>
      <vt:lpstr>1_Other1[1]</vt:lpstr>
      <vt:lpstr>2_Other1[1]</vt:lpstr>
      <vt:lpstr>3_Other1[1]</vt:lpstr>
      <vt:lpstr>4_Other1[1]</vt:lpstr>
      <vt:lpstr>5_Other1[1]</vt:lpstr>
      <vt:lpstr>6_Other1[1]</vt:lpstr>
      <vt:lpstr>7_Other1[1]</vt:lpstr>
      <vt:lpstr>MathType 7.0 Equation</vt:lpstr>
      <vt:lpstr>第七章  气体与蒸汽的流动</vt:lpstr>
      <vt:lpstr>PowerPoint 演示文稿</vt:lpstr>
      <vt:lpstr>PowerPoint 演示文稿</vt:lpstr>
      <vt:lpstr>            —压力变化与流速变化的关系</vt:lpstr>
      <vt:lpstr>PowerPoint 演示文稿</vt:lpstr>
      <vt:lpstr>            —流速变化与截面积变化的关系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本讲小结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Freda</dc:creator>
  <cp:lastModifiedBy>崇浩 唐</cp:lastModifiedBy>
  <cp:revision>208</cp:revision>
  <cp:lastPrinted>1601-01-01T00:00:00Z</cp:lastPrinted>
  <dcterms:created xsi:type="dcterms:W3CDTF">1601-01-01T00:00:00Z</dcterms:created>
  <dcterms:modified xsi:type="dcterms:W3CDTF">2025-08-21T09:35:48Z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