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7" r:id="rId4"/>
    <p:sldId id="282" r:id="rId5"/>
    <p:sldId id="258" r:id="rId6"/>
    <p:sldId id="259" r:id="rId7"/>
    <p:sldId id="260" r:id="rId8"/>
    <p:sldId id="261" r:id="rId9"/>
    <p:sldId id="262" r:id="rId10"/>
    <p:sldId id="263" r:id="rId11"/>
    <p:sldId id="278" r:id="rId12"/>
    <p:sldId id="264" r:id="rId13"/>
    <p:sldId id="265" r:id="rId14"/>
    <p:sldId id="266" r:id="rId15"/>
    <p:sldId id="267" r:id="rId16"/>
    <p:sldId id="279" r:id="rId17"/>
    <p:sldId id="268" r:id="rId18"/>
    <p:sldId id="280" r:id="rId19"/>
    <p:sldId id="269" r:id="rId20"/>
    <p:sldId id="270" r:id="rId21"/>
    <p:sldId id="271" r:id="rId22"/>
    <p:sldId id="272" r:id="rId23"/>
    <p:sldId id="273" r:id="rId24"/>
    <p:sldId id="283" r:id="rId25"/>
    <p:sldId id="284" r:id="rId2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778"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0D45B64-088D-5F4F-C0CC-A94D7253932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DE357311-0F61-7606-67AE-3A6D86973F7C}"/>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05265E5-7D66-4048-BA15-88B040AF8358}" type="datetimeFigureOut">
              <a:rPr lang="zh-CN" altLang="en-US"/>
              <a:pPr>
                <a:defRPr/>
              </a:pPr>
              <a:t>2025/8/21</a:t>
            </a:fld>
            <a:endParaRPr lang="zh-CN" altLang="en-US"/>
          </a:p>
        </p:txBody>
      </p:sp>
      <p:sp>
        <p:nvSpPr>
          <p:cNvPr id="4" name="幻灯片图像占位符 3">
            <a:extLst>
              <a:ext uri="{FF2B5EF4-FFF2-40B4-BE49-F238E27FC236}">
                <a16:creationId xmlns:a16="http://schemas.microsoft.com/office/drawing/2014/main" id="{789F58D2-F9C3-7925-9654-4E94582FFBD8}"/>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F922C37-F079-C2B0-43ED-725C305B3EA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E7FD1A8-18C1-63C2-1B98-EAB23206B13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8FC36859-A016-6EA9-A3DB-0BBD2456535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8D131DF-4FED-49EC-86B2-1AD5526D7ACF}"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Line 4">
            <a:extLst>
              <a:ext uri="{FF2B5EF4-FFF2-40B4-BE49-F238E27FC236}">
                <a16:creationId xmlns:a16="http://schemas.microsoft.com/office/drawing/2014/main" id="{F3B05542-0309-3FC5-51F6-CDB889DDB080}"/>
              </a:ext>
            </a:extLst>
          </p:cNvPr>
          <p:cNvSpPr>
            <a:spLocks noChangeShapeType="1"/>
          </p:cNvSpPr>
          <p:nvPr userDrawn="1"/>
        </p:nvSpPr>
        <p:spPr bwMode="auto">
          <a:xfrm>
            <a:off x="0" y="4732338"/>
            <a:ext cx="9144000" cy="0"/>
          </a:xfrm>
          <a:prstGeom prst="line">
            <a:avLst/>
          </a:prstGeom>
          <a:noFill/>
          <a:ln w="15875">
            <a:solidFill>
              <a:srgbClr val="0000FF"/>
            </a:solidFill>
            <a:round/>
            <a:headEnd/>
            <a:tailEnd/>
          </a:ln>
        </p:spPr>
        <p:txBody>
          <a:bodyPr/>
          <a:lstStyle/>
          <a:p>
            <a:pPr>
              <a:defRPr/>
            </a:pPr>
            <a:endParaRPr lang="zh-CN" altLang="en-US"/>
          </a:p>
        </p:txBody>
      </p:sp>
      <p:sp>
        <p:nvSpPr>
          <p:cNvPr id="3" name="Line 5">
            <a:extLst>
              <a:ext uri="{FF2B5EF4-FFF2-40B4-BE49-F238E27FC236}">
                <a16:creationId xmlns:a16="http://schemas.microsoft.com/office/drawing/2014/main" id="{9F7ACD46-1211-5187-DF5E-6933AD99943A}"/>
              </a:ext>
            </a:extLst>
          </p:cNvPr>
          <p:cNvSpPr>
            <a:spLocks noChangeShapeType="1"/>
          </p:cNvSpPr>
          <p:nvPr userDrawn="1"/>
        </p:nvSpPr>
        <p:spPr bwMode="auto">
          <a:xfrm>
            <a:off x="0" y="285750"/>
            <a:ext cx="9144000" cy="0"/>
          </a:xfrm>
          <a:prstGeom prst="line">
            <a:avLst/>
          </a:prstGeom>
          <a:noFill/>
          <a:ln w="15875">
            <a:solidFill>
              <a:srgbClr val="0099FF"/>
            </a:solidFill>
            <a:round/>
            <a:headEnd/>
            <a:tailEnd/>
          </a:ln>
        </p:spPr>
        <p:txBody>
          <a:bodyPr/>
          <a:lstStyle/>
          <a:p>
            <a:pPr>
              <a:defRPr/>
            </a:pPr>
            <a:endParaRPr lang="zh-CN" altLang="en-US"/>
          </a:p>
        </p:txBody>
      </p:sp>
      <p:sp>
        <p:nvSpPr>
          <p:cNvPr id="4" name="Text Box 6">
            <a:extLst>
              <a:ext uri="{FF2B5EF4-FFF2-40B4-BE49-F238E27FC236}">
                <a16:creationId xmlns:a16="http://schemas.microsoft.com/office/drawing/2014/main" id="{26348998-6248-677A-A16A-020EF4307E02}"/>
              </a:ext>
            </a:extLst>
          </p:cNvPr>
          <p:cNvSpPr txBox="1">
            <a:spLocks noChangeArrowheads="1"/>
          </p:cNvSpPr>
          <p:nvPr userDrawn="1"/>
        </p:nvSpPr>
        <p:spPr bwMode="auto">
          <a:xfrm>
            <a:off x="0" y="4732338"/>
            <a:ext cx="1676400" cy="368300"/>
          </a:xfrm>
          <a:prstGeom prst="rect">
            <a:avLst/>
          </a:prstGeom>
          <a:noFill/>
          <a:ln>
            <a:noFill/>
          </a:ln>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a:spcBef>
                <a:spcPct val="50000"/>
              </a:spcBef>
              <a:defRPr/>
            </a:pPr>
            <a:r>
              <a:rPr lang="zh-CN" altLang="en-US" dirty="0">
                <a:solidFill>
                  <a:srgbClr val="0000FF"/>
                </a:solidFill>
                <a:latin typeface="Arial" pitchFamily="34" charset="0"/>
                <a:ea typeface="华文细黑" pitchFamily="2" charset="-122"/>
              </a:rPr>
              <a:t>工程热力学</a:t>
            </a:r>
          </a:p>
        </p:txBody>
      </p:sp>
      <p:sp>
        <p:nvSpPr>
          <p:cNvPr id="5" name="Text Box 7">
            <a:extLst>
              <a:ext uri="{FF2B5EF4-FFF2-40B4-BE49-F238E27FC236}">
                <a16:creationId xmlns:a16="http://schemas.microsoft.com/office/drawing/2014/main" id="{859AEBBA-8C70-A08D-5490-CD0080BB5753}"/>
              </a:ext>
            </a:extLst>
          </p:cNvPr>
          <p:cNvSpPr txBox="1">
            <a:spLocks noChangeArrowheads="1"/>
          </p:cNvSpPr>
          <p:nvPr userDrawn="1"/>
        </p:nvSpPr>
        <p:spPr bwMode="auto">
          <a:xfrm>
            <a:off x="5651500" y="4732338"/>
            <a:ext cx="3378200" cy="368300"/>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a:defRPr/>
            </a:pPr>
            <a:r>
              <a:rPr lang="zh-CN" altLang="en-US" dirty="0">
                <a:solidFill>
                  <a:srgbClr val="0000FF"/>
                </a:solidFill>
                <a:latin typeface="Arial" pitchFamily="34" charset="0"/>
                <a:ea typeface="华文细黑" pitchFamily="2" charset="-122"/>
              </a:rPr>
              <a:t>西安交通大学热流中心  吴江涛 </a:t>
            </a:r>
          </a:p>
        </p:txBody>
      </p:sp>
      <p:pic>
        <p:nvPicPr>
          <p:cNvPr id="6" name="Picture 9" descr="18">
            <a:extLst>
              <a:ext uri="{FF2B5EF4-FFF2-40B4-BE49-F238E27FC236}">
                <a16:creationId xmlns:a16="http://schemas.microsoft.com/office/drawing/2014/main" id="{F00ADCE2-5998-36B2-B237-DF2741D6E06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24488" y="4826000"/>
            <a:ext cx="300037"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1293356723">
            <a:extLst>
              <a:ext uri="{FF2B5EF4-FFF2-40B4-BE49-F238E27FC236}">
                <a16:creationId xmlns:a16="http://schemas.microsoft.com/office/drawing/2014/main" id="{C07B50A5-2D3B-DECB-44F8-150D3857D2A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1597819"/>
            <a:ext cx="7772400" cy="1102519"/>
          </a:xfrm>
        </p:spPr>
        <p:txBody>
          <a:bodyPr/>
          <a:lstStyle>
            <a:lvl1pPr>
              <a:defRPr/>
            </a:lvl1pPr>
          </a:lstStyle>
          <a:p>
            <a:r>
              <a:rPr lang="zh-CN" altLang="en-US"/>
              <a:t>单击此处编辑母版标题样式</a:t>
            </a:r>
          </a:p>
        </p:txBody>
      </p:sp>
      <p:sp>
        <p:nvSpPr>
          <p:cNvPr id="5123" name="Rectangle 3"/>
          <p:cNvSpPr>
            <a:spLocks noGrp="1" noChangeArrowheads="1"/>
          </p:cNvSpPr>
          <p:nvPr>
            <p:ph type="subTitle" idx="1"/>
          </p:nvPr>
        </p:nvSpPr>
        <p:spPr>
          <a:xfrm>
            <a:off x="1371600" y="2914650"/>
            <a:ext cx="6400800" cy="131445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38934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39021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47322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05979"/>
            <a:ext cx="8229600" cy="4388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90612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Picture 9" descr="http://files.eduuu.com/img/2010/07/15/163608_4c3ec878b5869.jpg">
            <a:extLst>
              <a:ext uri="{FF2B5EF4-FFF2-40B4-BE49-F238E27FC236}">
                <a16:creationId xmlns:a16="http://schemas.microsoft.com/office/drawing/2014/main" id="{289BFD8E-86BA-4635-DC5F-91FB0AE5A2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38984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2813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4911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3423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540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96217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4192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39335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80677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887036C-5C13-4391-81F7-22CC43B0C5B8}"/>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5" name="Rectangle 3">
            <a:extLst>
              <a:ext uri="{FF2B5EF4-FFF2-40B4-BE49-F238E27FC236}">
                <a16:creationId xmlns:a16="http://schemas.microsoft.com/office/drawing/2014/main" id="{EBA86B79-9863-8EFE-D7EA-B58C10D6A9A6}"/>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Text Box 8">
            <a:extLst>
              <a:ext uri="{FF2B5EF4-FFF2-40B4-BE49-F238E27FC236}">
                <a16:creationId xmlns:a16="http://schemas.microsoft.com/office/drawing/2014/main" id="{24CB350C-AEF8-A819-612D-3F09D8EB0748}"/>
              </a:ext>
            </a:extLst>
          </p:cNvPr>
          <p:cNvSpPr txBox="1">
            <a:spLocks noChangeArrowheads="1"/>
          </p:cNvSpPr>
          <p:nvPr/>
        </p:nvSpPr>
        <p:spPr bwMode="auto">
          <a:xfrm>
            <a:off x="0" y="4732338"/>
            <a:ext cx="2819400" cy="368300"/>
          </a:xfrm>
          <a:prstGeom prst="rect">
            <a:avLst/>
          </a:prstGeom>
          <a:noFill/>
          <a:ln>
            <a:noFill/>
          </a:ln>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rtl="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2053" name="Text Box 10">
            <a:extLst>
              <a:ext uri="{FF2B5EF4-FFF2-40B4-BE49-F238E27FC236}">
                <a16:creationId xmlns:a16="http://schemas.microsoft.com/office/drawing/2014/main" id="{2655EFA6-FB5F-7561-C6D0-B2123A17EB1F}"/>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defRPr/>
            </a:pPr>
            <a:endParaRPr lang="en-US" altLang="zh-CN" b="1">
              <a:solidFill>
                <a:srgbClr val="FFFFFF"/>
              </a:solidFill>
              <a:latin typeface="Arial" pitchFamily="34" charset="0"/>
            </a:endParaRPr>
          </a:p>
        </p:txBody>
      </p:sp>
      <p:sp>
        <p:nvSpPr>
          <p:cNvPr id="2054" name="Line 11">
            <a:extLst>
              <a:ext uri="{FF2B5EF4-FFF2-40B4-BE49-F238E27FC236}">
                <a16:creationId xmlns:a16="http://schemas.microsoft.com/office/drawing/2014/main" id="{8ACCDFA5-E1D6-0C6E-A98E-CF24707890E5}"/>
              </a:ext>
            </a:extLst>
          </p:cNvPr>
          <p:cNvSpPr>
            <a:spLocks noChangeShapeType="1"/>
          </p:cNvSpPr>
          <p:nvPr/>
        </p:nvSpPr>
        <p:spPr bwMode="auto">
          <a:xfrm>
            <a:off x="0" y="4732338"/>
            <a:ext cx="9144000" cy="0"/>
          </a:xfrm>
          <a:prstGeom prst="line">
            <a:avLst/>
          </a:prstGeom>
          <a:noFill/>
          <a:ln w="15875">
            <a:solidFill>
              <a:srgbClr val="0000FF"/>
            </a:solidFill>
            <a:round/>
            <a:headEnd/>
            <a:tailEnd/>
          </a:ln>
        </p:spPr>
        <p:txBody>
          <a:bodyPr/>
          <a:lstStyle/>
          <a:p>
            <a:pPr>
              <a:defRPr/>
            </a:pPr>
            <a:endParaRPr lang="zh-CN" altLang="en-US"/>
          </a:p>
        </p:txBody>
      </p:sp>
      <p:sp>
        <p:nvSpPr>
          <p:cNvPr id="2055" name="Text Box 16">
            <a:extLst>
              <a:ext uri="{FF2B5EF4-FFF2-40B4-BE49-F238E27FC236}">
                <a16:creationId xmlns:a16="http://schemas.microsoft.com/office/drawing/2014/main" id="{EE485C11-81A1-B72A-3E3F-34E9C16D9B67}"/>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a:defRPr/>
            </a:pPr>
            <a:r>
              <a:rPr lang="zh-CN" altLang="en-US">
                <a:solidFill>
                  <a:srgbClr val="0000FF"/>
                </a:solidFill>
                <a:latin typeface="Arial" pitchFamily="34" charset="0"/>
                <a:ea typeface="华文细黑" pitchFamily="2" charset="-122"/>
              </a:rPr>
              <a:t>西安交通大学热与流体中心</a:t>
            </a:r>
            <a:endParaRPr lang="zh-CN" altLang="en-US">
              <a:solidFill>
                <a:srgbClr val="000000"/>
              </a:solidFill>
              <a:latin typeface="Arial" pitchFamily="34" charset="0"/>
            </a:endParaRPr>
          </a:p>
        </p:txBody>
      </p:sp>
      <p:pic>
        <p:nvPicPr>
          <p:cNvPr id="18440" name="Picture 14" descr="18">
            <a:extLst>
              <a:ext uri="{FF2B5EF4-FFF2-40B4-BE49-F238E27FC236}">
                <a16:creationId xmlns:a16="http://schemas.microsoft.com/office/drawing/2014/main" id="{954C8682-F569-42A1-97A7-CB0E2AA77E3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1" r:id="rId13"/>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Times New Roman" pitchFamily="18" charset="0"/>
          <a:ea typeface="宋体" pitchFamily="2" charset="-122"/>
        </a:defRPr>
      </a:lvl2pPr>
      <a:lvl3pPr algn="l" rtl="0" eaLnBrk="0" fontAlgn="base" hangingPunct="0">
        <a:spcBef>
          <a:spcPct val="0"/>
        </a:spcBef>
        <a:spcAft>
          <a:spcPct val="0"/>
        </a:spcAft>
        <a:defRPr sz="3600" b="1">
          <a:solidFill>
            <a:schemeClr val="hlink"/>
          </a:solidFill>
          <a:latin typeface="Times New Roman" pitchFamily="18" charset="0"/>
          <a:ea typeface="宋体" pitchFamily="2" charset="-122"/>
        </a:defRPr>
      </a:lvl3pPr>
      <a:lvl4pPr algn="l" rtl="0" eaLnBrk="0" fontAlgn="base" hangingPunct="0">
        <a:spcBef>
          <a:spcPct val="0"/>
        </a:spcBef>
        <a:spcAft>
          <a:spcPct val="0"/>
        </a:spcAft>
        <a:defRPr sz="3600" b="1">
          <a:solidFill>
            <a:schemeClr val="hlink"/>
          </a:solidFill>
          <a:latin typeface="Times New Roman" pitchFamily="18" charset="0"/>
          <a:ea typeface="宋体" pitchFamily="2" charset="-122"/>
        </a:defRPr>
      </a:lvl4pPr>
      <a:lvl5pPr algn="l" rtl="0" eaLnBrk="0" fontAlgn="base" hangingPunct="0">
        <a:spcBef>
          <a:spcPct val="0"/>
        </a:spcBef>
        <a:spcAft>
          <a:spcPct val="0"/>
        </a:spcAft>
        <a:defRPr sz="3600" b="1">
          <a:solidFill>
            <a:schemeClr val="hlink"/>
          </a:solidFill>
          <a:latin typeface="Times New Roman" pitchFamily="18" charset="0"/>
          <a:ea typeface="宋体" pitchFamily="2" charset="-122"/>
        </a:defRPr>
      </a:lvl5pPr>
      <a:lvl6pPr marL="457200" algn="l" rtl="0" fontAlgn="base">
        <a:spcBef>
          <a:spcPct val="0"/>
        </a:spcBef>
        <a:spcAft>
          <a:spcPct val="0"/>
        </a:spcAft>
        <a:defRPr sz="3600" b="1">
          <a:solidFill>
            <a:schemeClr val="hlink"/>
          </a:solidFill>
          <a:latin typeface="Times New Roman" pitchFamily="18" charset="0"/>
          <a:ea typeface="宋体" pitchFamily="2" charset="-122"/>
        </a:defRPr>
      </a:lvl6pPr>
      <a:lvl7pPr marL="914400" algn="l" rtl="0" fontAlgn="base">
        <a:spcBef>
          <a:spcPct val="0"/>
        </a:spcBef>
        <a:spcAft>
          <a:spcPct val="0"/>
        </a:spcAft>
        <a:defRPr sz="3600" b="1">
          <a:solidFill>
            <a:schemeClr val="hlink"/>
          </a:solidFill>
          <a:latin typeface="Times New Roman" pitchFamily="18" charset="0"/>
          <a:ea typeface="宋体" pitchFamily="2" charset="-122"/>
        </a:defRPr>
      </a:lvl7pPr>
      <a:lvl8pPr marL="1371600" algn="l" rtl="0" fontAlgn="base">
        <a:spcBef>
          <a:spcPct val="0"/>
        </a:spcBef>
        <a:spcAft>
          <a:spcPct val="0"/>
        </a:spcAft>
        <a:defRPr sz="3600" b="1">
          <a:solidFill>
            <a:schemeClr val="hlink"/>
          </a:solidFill>
          <a:latin typeface="Times New Roman" pitchFamily="18" charset="0"/>
          <a:ea typeface="宋体" pitchFamily="2" charset="-122"/>
        </a:defRPr>
      </a:lvl8pPr>
      <a:lvl9pPr marL="1828800" algn="l" rtl="0" fontAlgn="base">
        <a:spcBef>
          <a:spcPct val="0"/>
        </a:spcBef>
        <a:spcAft>
          <a:spcPct val="0"/>
        </a:spcAft>
        <a:defRPr sz="3600" b="1">
          <a:solidFill>
            <a:schemeClr val="hlink"/>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Blip>
          <a:blip r:embed="rId16"/>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7"/>
        </a:buBlip>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26.emf"/><Relationship Id="rId4" Type="http://schemas.openxmlformats.org/officeDocument/2006/relationships/oleObject" Target="../embeddings/oleObject16.bin"/><Relationship Id="rId9" Type="http://schemas.openxmlformats.org/officeDocument/2006/relationships/image" Target="../media/image28.wmf"/></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19.bin"/><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oleObject" Target="../embeddings/oleObject20.bin"/></Relationships>
</file>

<file path=ppt/slides/_rels/slide13.x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32.wmf"/><Relationship Id="rId4" Type="http://schemas.openxmlformats.org/officeDocument/2006/relationships/oleObject" Target="../embeddings/oleObject2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9.emf"/><Relationship Id="rId3" Type="http://schemas.openxmlformats.org/officeDocument/2006/relationships/image" Target="../media/image34.emf"/><Relationship Id="rId7" Type="http://schemas.openxmlformats.org/officeDocument/2006/relationships/image" Target="../media/image36.emf"/><Relationship Id="rId12" Type="http://schemas.openxmlformats.org/officeDocument/2006/relationships/oleObject" Target="../embeddings/oleObject29.bin"/><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38.emf"/><Relationship Id="rId5" Type="http://schemas.openxmlformats.org/officeDocument/2006/relationships/image" Target="../media/image35.emf"/><Relationship Id="rId15" Type="http://schemas.openxmlformats.org/officeDocument/2006/relationships/image" Target="../media/image40.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7.emf"/><Relationship Id="rId14" Type="http://schemas.openxmlformats.org/officeDocument/2006/relationships/oleObject" Target="../embeddings/oleObject30.bin"/></Relationships>
</file>

<file path=ppt/slides/_rels/slide15.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31.bin"/><Relationship Id="rId1" Type="http://schemas.openxmlformats.org/officeDocument/2006/relationships/slideLayout" Target="../slideLayouts/slideLayout2.xml"/><Relationship Id="rId6" Type="http://schemas.openxmlformats.org/officeDocument/2006/relationships/image" Target="../media/image43.jpeg"/><Relationship Id="rId5" Type="http://schemas.openxmlformats.org/officeDocument/2006/relationships/image" Target="../media/image42.emf"/><Relationship Id="rId4"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3.bin"/><Relationship Id="rId1" Type="http://schemas.openxmlformats.org/officeDocument/2006/relationships/slideLayout" Target="../slideLayouts/slideLayout2.xml"/><Relationship Id="rId5" Type="http://schemas.openxmlformats.org/officeDocument/2006/relationships/image" Target="../media/image46.emf"/><Relationship Id="rId4" Type="http://schemas.openxmlformats.org/officeDocument/2006/relationships/image" Target="../media/image45.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49.wmf"/><Relationship Id="rId12" Type="http://schemas.openxmlformats.org/officeDocument/2006/relationships/oleObject" Target="../embeddings/oleObject39.bin"/><Relationship Id="rId2" Type="http://schemas.openxmlformats.org/officeDocument/2006/relationships/oleObject" Target="../embeddings/oleObject34.bin"/><Relationship Id="rId1" Type="http://schemas.openxmlformats.org/officeDocument/2006/relationships/slideLayout" Target="../slideLayouts/slideLayout12.xml"/><Relationship Id="rId6" Type="http://schemas.openxmlformats.org/officeDocument/2006/relationships/oleObject" Target="../embeddings/oleObject36.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38.bin"/><Relationship Id="rId4" Type="http://schemas.openxmlformats.org/officeDocument/2006/relationships/oleObject" Target="../embeddings/oleObject35.bin"/><Relationship Id="rId9" Type="http://schemas.openxmlformats.org/officeDocument/2006/relationships/image" Target="../media/image5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58.wmf"/><Relationship Id="rId18" Type="http://schemas.openxmlformats.org/officeDocument/2006/relationships/oleObject" Target="../embeddings/oleObject48.bin"/><Relationship Id="rId3" Type="http://schemas.openxmlformats.org/officeDocument/2006/relationships/image" Target="../media/image53.wmf"/><Relationship Id="rId21" Type="http://schemas.openxmlformats.org/officeDocument/2006/relationships/image" Target="../media/image62.wmf"/><Relationship Id="rId7" Type="http://schemas.openxmlformats.org/officeDocument/2006/relationships/image" Target="../media/image55.wmf"/><Relationship Id="rId12" Type="http://schemas.openxmlformats.org/officeDocument/2006/relationships/oleObject" Target="../embeddings/oleObject45.bin"/><Relationship Id="rId17" Type="http://schemas.openxmlformats.org/officeDocument/2006/relationships/image" Target="../media/image60.wmf"/><Relationship Id="rId2" Type="http://schemas.openxmlformats.org/officeDocument/2006/relationships/oleObject" Target="../embeddings/oleObject40.bin"/><Relationship Id="rId16" Type="http://schemas.openxmlformats.org/officeDocument/2006/relationships/oleObject" Target="../embeddings/oleObject47.bin"/><Relationship Id="rId20"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42.bin"/><Relationship Id="rId11" Type="http://schemas.openxmlformats.org/officeDocument/2006/relationships/image" Target="../media/image57.wmf"/><Relationship Id="rId5" Type="http://schemas.openxmlformats.org/officeDocument/2006/relationships/image" Target="../media/image54.wmf"/><Relationship Id="rId15" Type="http://schemas.openxmlformats.org/officeDocument/2006/relationships/image" Target="../media/image59.wmf"/><Relationship Id="rId10" Type="http://schemas.openxmlformats.org/officeDocument/2006/relationships/oleObject" Target="../embeddings/oleObject44.bin"/><Relationship Id="rId19" Type="http://schemas.openxmlformats.org/officeDocument/2006/relationships/image" Target="../media/image61.wmf"/><Relationship Id="rId4" Type="http://schemas.openxmlformats.org/officeDocument/2006/relationships/oleObject" Target="../embeddings/oleObject41.bin"/><Relationship Id="rId9" Type="http://schemas.openxmlformats.org/officeDocument/2006/relationships/image" Target="../media/image56.wmf"/><Relationship Id="rId14" Type="http://schemas.openxmlformats.org/officeDocument/2006/relationships/oleObject" Target="../embeddings/oleObject46.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68.wmf"/><Relationship Id="rId18" Type="http://schemas.openxmlformats.org/officeDocument/2006/relationships/oleObject" Target="../embeddings/oleObject58.bin"/><Relationship Id="rId3" Type="http://schemas.openxmlformats.org/officeDocument/2006/relationships/image" Target="../media/image63.wmf"/><Relationship Id="rId21" Type="http://schemas.openxmlformats.org/officeDocument/2006/relationships/image" Target="../media/image72.wmf"/><Relationship Id="rId7" Type="http://schemas.openxmlformats.org/officeDocument/2006/relationships/image" Target="../media/image65.wmf"/><Relationship Id="rId12" Type="http://schemas.openxmlformats.org/officeDocument/2006/relationships/oleObject" Target="../embeddings/oleObject55.bin"/><Relationship Id="rId17" Type="http://schemas.openxmlformats.org/officeDocument/2006/relationships/image" Target="../media/image70.wmf"/><Relationship Id="rId2" Type="http://schemas.openxmlformats.org/officeDocument/2006/relationships/oleObject" Target="../embeddings/oleObject50.bin"/><Relationship Id="rId16" Type="http://schemas.openxmlformats.org/officeDocument/2006/relationships/oleObject" Target="../embeddings/oleObject57.bin"/><Relationship Id="rId20"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52.bin"/><Relationship Id="rId11" Type="http://schemas.openxmlformats.org/officeDocument/2006/relationships/image" Target="../media/image67.wmf"/><Relationship Id="rId5" Type="http://schemas.openxmlformats.org/officeDocument/2006/relationships/image" Target="../media/image64.wmf"/><Relationship Id="rId15" Type="http://schemas.openxmlformats.org/officeDocument/2006/relationships/image" Target="../media/image69.wmf"/><Relationship Id="rId10" Type="http://schemas.openxmlformats.org/officeDocument/2006/relationships/oleObject" Target="../embeddings/oleObject54.bin"/><Relationship Id="rId19" Type="http://schemas.openxmlformats.org/officeDocument/2006/relationships/image" Target="../media/image71.wmf"/><Relationship Id="rId4" Type="http://schemas.openxmlformats.org/officeDocument/2006/relationships/oleObject" Target="../embeddings/oleObject51.bin"/><Relationship Id="rId9" Type="http://schemas.openxmlformats.org/officeDocument/2006/relationships/image" Target="../media/image66.wmf"/><Relationship Id="rId14" Type="http://schemas.openxmlformats.org/officeDocument/2006/relationships/oleObject" Target="../embeddings/oleObject56.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oleObject" Target="../embeddings/oleObject60.bin"/><Relationship Id="rId1" Type="http://schemas.openxmlformats.org/officeDocument/2006/relationships/slideLayout" Target="../slideLayouts/slideLayout2.xml"/><Relationship Id="rId6" Type="http://schemas.openxmlformats.org/officeDocument/2006/relationships/oleObject" Target="../embeddings/oleObject62.bin"/><Relationship Id="rId5" Type="http://schemas.openxmlformats.org/officeDocument/2006/relationships/image" Target="../media/image74.wmf"/><Relationship Id="rId4" Type="http://schemas.openxmlformats.org/officeDocument/2006/relationships/oleObject" Target="../embeddings/oleObject61.bin"/><Relationship Id="rId9" Type="http://schemas.openxmlformats.org/officeDocument/2006/relationships/image" Target="../media/image76.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79.wmf"/><Relationship Id="rId12" Type="http://schemas.openxmlformats.org/officeDocument/2006/relationships/oleObject" Target="../embeddings/oleObject69.bin"/><Relationship Id="rId2" Type="http://schemas.openxmlformats.org/officeDocument/2006/relationships/oleObject" Target="../embeddings/oleObject64.bin"/><Relationship Id="rId1" Type="http://schemas.openxmlformats.org/officeDocument/2006/relationships/slideLayout" Target="../slideLayouts/slideLayout2.xml"/><Relationship Id="rId6" Type="http://schemas.openxmlformats.org/officeDocument/2006/relationships/oleObject" Target="../embeddings/oleObject66.bin"/><Relationship Id="rId11" Type="http://schemas.openxmlformats.org/officeDocument/2006/relationships/image" Target="../media/image81.wmf"/><Relationship Id="rId5" Type="http://schemas.openxmlformats.org/officeDocument/2006/relationships/image" Target="../media/image78.wmf"/><Relationship Id="rId15" Type="http://schemas.openxmlformats.org/officeDocument/2006/relationships/image" Target="../media/image83.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80.wmf"/><Relationship Id="rId14" Type="http://schemas.openxmlformats.org/officeDocument/2006/relationships/oleObject" Target="../embeddings/oleObject7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4.bin"/><Relationship Id="rId3" Type="http://schemas.openxmlformats.org/officeDocument/2006/relationships/image" Target="../media/image84.wmf"/><Relationship Id="rId7" Type="http://schemas.openxmlformats.org/officeDocument/2006/relationships/image" Target="../media/image86.wmf"/><Relationship Id="rId2" Type="http://schemas.openxmlformats.org/officeDocument/2006/relationships/oleObject" Target="../embeddings/oleObject71.bin"/><Relationship Id="rId1" Type="http://schemas.openxmlformats.org/officeDocument/2006/relationships/slideLayout" Target="../slideLayouts/slideLayout2.xml"/><Relationship Id="rId6" Type="http://schemas.openxmlformats.org/officeDocument/2006/relationships/oleObject" Target="../embeddings/oleObject73.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75.bin"/><Relationship Id="rId4" Type="http://schemas.openxmlformats.org/officeDocument/2006/relationships/oleObject" Target="../embeddings/oleObject72.bin"/><Relationship Id="rId9" Type="http://schemas.openxmlformats.org/officeDocument/2006/relationships/image" Target="../media/image87.wmf"/></Relationships>
</file>

<file path=ppt/slides/_rels/slide25.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76.bin"/><Relationship Id="rId1"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1.emf"/><Relationship Id="rId4" Type="http://schemas.openxmlformats.org/officeDocument/2006/relationships/oleObject" Target="../embeddings/oleObject2.bin"/><Relationship Id="rId9" Type="http://schemas.openxmlformats.org/officeDocument/2006/relationships/image" Target="../media/image13.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4.emf"/><Relationship Id="rId7"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5.wmf"/><Relationship Id="rId4" Type="http://schemas.openxmlformats.org/officeDocument/2006/relationships/oleObject" Target="../embeddings/oleObject6.bin"/><Relationship Id="rId9" Type="http://schemas.openxmlformats.org/officeDocument/2006/relationships/image" Target="../media/image17.emf"/></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oleObject" Target="../embeddings/oleObject10.bin"/><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22.emf"/><Relationship Id="rId4" Type="http://schemas.openxmlformats.org/officeDocument/2006/relationships/oleObject" Target="../embeddings/oleObject12.bin"/><Relationship Id="rId9" Type="http://schemas.openxmlformats.org/officeDocument/2006/relationships/image" Target="../media/image2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C114A7D-8594-452A-28FA-5B4A0C145D1C}"/>
              </a:ext>
            </a:extLst>
          </p:cNvPr>
          <p:cNvSpPr>
            <a:spLocks noGrp="1" noChangeArrowheads="1"/>
          </p:cNvSpPr>
          <p:nvPr>
            <p:ph type="ctrTitle"/>
          </p:nvPr>
        </p:nvSpPr>
        <p:spPr>
          <a:xfrm>
            <a:off x="685800" y="1698625"/>
            <a:ext cx="7772400" cy="1101725"/>
          </a:xfrm>
        </p:spPr>
        <p:txBody>
          <a:bodyPr/>
          <a:lstStyle/>
          <a:p>
            <a:pPr algn="ctr" eaLnBrk="1" hangingPunct="1"/>
            <a:r>
              <a:rPr lang="zh-CN" altLang="en-US">
                <a:latin typeface="黑体" panose="02010609060101010101" pitchFamily="49" charset="-122"/>
                <a:ea typeface="黑体" panose="02010609060101010101" pitchFamily="49" charset="-122"/>
              </a:rPr>
              <a:t>第七章  气体与蒸汽的流动</a:t>
            </a:r>
          </a:p>
        </p:txBody>
      </p:sp>
      <p:pic>
        <p:nvPicPr>
          <p:cNvPr id="21507" name="Picture 8" descr="msotw9_temp0">
            <a:extLst>
              <a:ext uri="{FF2B5EF4-FFF2-40B4-BE49-F238E27FC236}">
                <a16:creationId xmlns:a16="http://schemas.microsoft.com/office/drawing/2014/main" id="{19A8A3E4-4FD5-8512-F4EA-18E06F88D4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200400"/>
            <a:ext cx="425926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9" descr="msotw9_temp0">
            <a:extLst>
              <a:ext uri="{FF2B5EF4-FFF2-40B4-BE49-F238E27FC236}">
                <a16:creationId xmlns:a16="http://schemas.microsoft.com/office/drawing/2014/main" id="{BF325E8C-FD28-17F6-2B1A-BD92FBFEC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3325813"/>
            <a:ext cx="208915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10" descr="msotw9_temp0">
            <a:extLst>
              <a:ext uri="{FF2B5EF4-FFF2-40B4-BE49-F238E27FC236}">
                <a16:creationId xmlns:a16="http://schemas.microsoft.com/office/drawing/2014/main" id="{79E48149-F745-A325-97D6-77F5AC8C3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3" y="3473450"/>
            <a:ext cx="261778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F7B5421-BA30-05B3-D71A-31567608F53C}"/>
              </a:ext>
            </a:extLst>
          </p:cNvPr>
          <p:cNvSpPr txBox="1">
            <a:spLocks noChangeArrowheads="1"/>
          </p:cNvSpPr>
          <p:nvPr/>
        </p:nvSpPr>
        <p:spPr bwMode="auto">
          <a:xfrm>
            <a:off x="1187450" y="1004888"/>
            <a:ext cx="6738938" cy="3727450"/>
          </a:xfrm>
          <a:prstGeom prst="rect">
            <a:avLst/>
          </a:prstGeom>
          <a:noFill/>
          <a:ln w="25400">
            <a:noFill/>
            <a:miter lim="800000"/>
            <a:headEnd/>
            <a:tailEnd/>
          </a:ln>
        </p:spPr>
        <p:txBody>
          <a:bodyPr/>
          <a:lstStyle/>
          <a:p>
            <a:pPr marL="342900" indent="-342900" eaLnBrk="0" fontAlgn="auto" hangingPunct="0">
              <a:lnSpc>
                <a:spcPct val="150000"/>
              </a:lnSpc>
              <a:spcBef>
                <a:spcPct val="20000"/>
              </a:spcBef>
              <a:spcAft>
                <a:spcPts val="0"/>
              </a:spcAft>
              <a:buSzPct val="80000"/>
              <a:buFont typeface="Wingdings" pitchFamily="2" charset="2"/>
              <a:buChar char="Ø"/>
              <a:defRPr/>
            </a:pPr>
            <a:r>
              <a:rPr lang="zh-CN" altLang="en-US" sz="2400" b="1" kern="0" dirty="0">
                <a:latin typeface="楷体_GB2312" pitchFamily="49" charset="-122"/>
                <a:ea typeface="楷体_GB2312" pitchFamily="49" charset="-122"/>
              </a:rPr>
              <a:t>临界压力比是分析管内流动的一个重要数值，截面上工质的压力与滞止压力之比等于临界压力比是气流速度从亚声速到超声速的</a:t>
            </a:r>
            <a:r>
              <a:rPr lang="zh-CN" altLang="en-US" sz="2400" b="1" kern="0" dirty="0">
                <a:solidFill>
                  <a:srgbClr val="0000FF"/>
                </a:solidFill>
                <a:latin typeface="楷体_GB2312" pitchFamily="49" charset="-122"/>
                <a:ea typeface="楷体_GB2312" pitchFamily="49" charset="-122"/>
              </a:rPr>
              <a:t>转折点</a:t>
            </a:r>
            <a:r>
              <a:rPr lang="zh-CN" altLang="en-US" sz="2400" b="1" kern="0" dirty="0">
                <a:latin typeface="楷体_GB2312" pitchFamily="49" charset="-122"/>
                <a:ea typeface="楷体_GB2312" pitchFamily="49" charset="-122"/>
              </a:rPr>
              <a:t>；</a:t>
            </a:r>
          </a:p>
          <a:p>
            <a:pPr marL="342900" indent="-342900" eaLnBrk="0" fontAlgn="auto" hangingPunct="0">
              <a:lnSpc>
                <a:spcPct val="150000"/>
              </a:lnSpc>
              <a:spcBef>
                <a:spcPct val="20000"/>
              </a:spcBef>
              <a:spcAft>
                <a:spcPts val="0"/>
              </a:spcAft>
              <a:buSzPct val="80000"/>
              <a:buFont typeface="Wingdings" pitchFamily="2" charset="2"/>
              <a:buChar char="Ø"/>
              <a:defRPr/>
            </a:pPr>
            <a:r>
              <a:rPr lang="zh-CN" altLang="en-US" sz="2400" b="1" kern="0" dirty="0">
                <a:latin typeface="楷体_GB2312" pitchFamily="49" charset="-122"/>
                <a:ea typeface="楷体_GB2312" pitchFamily="49" charset="-122"/>
              </a:rPr>
              <a:t>以上分析在理论上只适用于</a:t>
            </a:r>
            <a:r>
              <a:rPr lang="zh-CN" altLang="en-US" sz="2400" b="1" kern="0" dirty="0">
                <a:solidFill>
                  <a:srgbClr val="0000FF"/>
                </a:solidFill>
                <a:latin typeface="楷体_GB2312" pitchFamily="49" charset="-122"/>
                <a:ea typeface="楷体_GB2312" pitchFamily="49" charset="-122"/>
              </a:rPr>
              <a:t>定比容理想气体</a:t>
            </a:r>
            <a:r>
              <a:rPr lang="zh-CN" altLang="en-US" sz="2400" b="1" kern="0" dirty="0">
                <a:latin typeface="楷体_GB2312" pitchFamily="49" charset="-122"/>
                <a:ea typeface="楷体_GB2312" pitchFamily="49" charset="-122"/>
              </a:rPr>
              <a:t>的</a:t>
            </a:r>
            <a:r>
              <a:rPr lang="zh-CN" altLang="en-US" sz="2400" b="1" kern="0" dirty="0">
                <a:solidFill>
                  <a:srgbClr val="0000FF"/>
                </a:solidFill>
                <a:latin typeface="楷体_GB2312" pitchFamily="49" charset="-122"/>
                <a:ea typeface="楷体_GB2312" pitchFamily="49" charset="-122"/>
              </a:rPr>
              <a:t>可逆绝热</a:t>
            </a:r>
            <a:r>
              <a:rPr lang="zh-CN" altLang="en-US" sz="2400" b="1" kern="0" dirty="0">
                <a:latin typeface="楷体_GB2312" pitchFamily="49" charset="-122"/>
                <a:ea typeface="楷体_GB2312" pitchFamily="49" charset="-122"/>
              </a:rPr>
              <a:t>流动，对于水蒸气的可逆绝热流动，</a:t>
            </a:r>
            <a:r>
              <a:rPr lang="en-US" altLang="zh-CN" sz="2400" b="1" i="1" kern="0" dirty="0">
                <a:latin typeface="楷体_GB2312" pitchFamily="49" charset="-122"/>
                <a:ea typeface="楷体_GB2312" pitchFamily="49" charset="-122"/>
              </a:rPr>
              <a:t>k</a:t>
            </a:r>
            <a:r>
              <a:rPr lang="zh-CN" altLang="en-US" sz="2400" b="1" kern="0" dirty="0">
                <a:latin typeface="楷体_GB2312" pitchFamily="49" charset="-122"/>
                <a:ea typeface="楷体_GB2312" pitchFamily="49" charset="-122"/>
              </a:rPr>
              <a:t>为一经验值，非比热比。</a:t>
            </a:r>
          </a:p>
        </p:txBody>
      </p:sp>
      <p:sp>
        <p:nvSpPr>
          <p:cNvPr id="11" name="标题 5">
            <a:extLst>
              <a:ext uri="{FF2B5EF4-FFF2-40B4-BE49-F238E27FC236}">
                <a16:creationId xmlns:a16="http://schemas.microsoft.com/office/drawing/2014/main" id="{096FF079-CD38-E411-AEB9-1BE853D9E470}"/>
              </a:ext>
            </a:extLst>
          </p:cNvPr>
          <p:cNvSpPr txBox="1">
            <a:spLocks/>
          </p:cNvSpPr>
          <p:nvPr/>
        </p:nvSpPr>
        <p:spPr bwMode="auto">
          <a:xfrm>
            <a:off x="611560" y="374276"/>
            <a:ext cx="1428378"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结论</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130">
            <a:extLst>
              <a:ext uri="{FF2B5EF4-FFF2-40B4-BE49-F238E27FC236}">
                <a16:creationId xmlns:a16="http://schemas.microsoft.com/office/drawing/2014/main" id="{2AC3A54F-5333-0500-F6C6-96A7CA407CD9}"/>
              </a:ext>
            </a:extLst>
          </p:cNvPr>
          <p:cNvGraphicFramePr>
            <a:graphicFrameLocks noChangeAspect="1"/>
          </p:cNvGraphicFramePr>
          <p:nvPr/>
        </p:nvGraphicFramePr>
        <p:xfrm>
          <a:off x="900113" y="1600200"/>
          <a:ext cx="2808287" cy="849313"/>
        </p:xfrm>
        <a:graphic>
          <a:graphicData uri="http://schemas.openxmlformats.org/presentationml/2006/ole">
            <mc:AlternateContent xmlns:mc="http://schemas.openxmlformats.org/markup-compatibility/2006">
              <mc:Choice xmlns:v="urn:schemas-microsoft-com:vml" Requires="v">
                <p:oleObj name="Equation" r:id="rId2" imgW="2349360" imgH="928440" progId="Equation.DSMT4">
                  <p:embed/>
                </p:oleObj>
              </mc:Choice>
              <mc:Fallback>
                <p:oleObj name="Equation" r:id="rId2" imgW="2349360" imgH="928440" progId="Equation.DSMT4">
                  <p:embed/>
                  <p:pic>
                    <p:nvPicPr>
                      <p:cNvPr id="0" name="Object 1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600200"/>
                        <a:ext cx="2808287" cy="849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131">
            <a:extLst>
              <a:ext uri="{FF2B5EF4-FFF2-40B4-BE49-F238E27FC236}">
                <a16:creationId xmlns:a16="http://schemas.microsoft.com/office/drawing/2014/main" id="{980CA3CF-5378-D8B9-4D62-BDF45032A5FD}"/>
              </a:ext>
            </a:extLst>
          </p:cNvPr>
          <p:cNvGraphicFramePr>
            <a:graphicFrameLocks noChangeAspect="1"/>
          </p:cNvGraphicFramePr>
          <p:nvPr/>
        </p:nvGraphicFramePr>
        <p:xfrm>
          <a:off x="1403350" y="2409825"/>
          <a:ext cx="2293938" cy="606425"/>
        </p:xfrm>
        <a:graphic>
          <a:graphicData uri="http://schemas.openxmlformats.org/presentationml/2006/ole">
            <mc:AlternateContent xmlns:mc="http://schemas.openxmlformats.org/markup-compatibility/2006">
              <mc:Choice xmlns:v="urn:schemas-microsoft-com:vml" Requires="v">
                <p:oleObj name="Equation" r:id="rId4" imgW="1689120" imgH="572400" progId="Equation.DSMT4">
                  <p:embed/>
                </p:oleObj>
              </mc:Choice>
              <mc:Fallback>
                <p:oleObj name="Equation" r:id="rId4" imgW="1689120" imgH="572400" progId="Equation.DSMT4">
                  <p:embed/>
                  <p:pic>
                    <p:nvPicPr>
                      <p:cNvPr id="0" name="Object 1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2409825"/>
                        <a:ext cx="2293938"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6" name="Rectangle 6">
            <a:extLst>
              <a:ext uri="{FF2B5EF4-FFF2-40B4-BE49-F238E27FC236}">
                <a16:creationId xmlns:a16="http://schemas.microsoft.com/office/drawing/2014/main" id="{5FE4870F-C0C6-B4E3-DF5A-CB756BE12A4C}"/>
              </a:ext>
            </a:extLst>
          </p:cNvPr>
          <p:cNvSpPr>
            <a:spLocks noChangeArrowheads="1"/>
          </p:cNvSpPr>
          <p:nvPr/>
        </p:nvSpPr>
        <p:spPr bwMode="auto">
          <a:xfrm>
            <a:off x="479425" y="735013"/>
            <a:ext cx="1731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solidFill>
                  <a:srgbClr val="0000FF"/>
                </a:solidFill>
                <a:latin typeface="Tahoma" panose="020B0604030504040204" pitchFamily="34" charset="0"/>
                <a:ea typeface="楷体_GB2312" pitchFamily="49" charset="-122"/>
              </a:rPr>
              <a:t>临界速度：</a:t>
            </a:r>
          </a:p>
        </p:txBody>
      </p:sp>
      <p:sp>
        <p:nvSpPr>
          <p:cNvPr id="5127" name="AutoShape 7">
            <a:extLst>
              <a:ext uri="{FF2B5EF4-FFF2-40B4-BE49-F238E27FC236}">
                <a16:creationId xmlns:a16="http://schemas.microsoft.com/office/drawing/2014/main" id="{1755D797-440C-5A9F-B71C-459E98A61D41}"/>
              </a:ext>
            </a:extLst>
          </p:cNvPr>
          <p:cNvSpPr>
            <a:spLocks/>
          </p:cNvSpPr>
          <p:nvPr/>
        </p:nvSpPr>
        <p:spPr bwMode="auto">
          <a:xfrm>
            <a:off x="3995738" y="1814513"/>
            <a:ext cx="304800" cy="1052512"/>
          </a:xfrm>
          <a:prstGeom prst="rightBrace">
            <a:avLst>
              <a:gd name="adj1" fmla="val 38368"/>
              <a:gd name="adj2"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aphicFrame>
        <p:nvGraphicFramePr>
          <p:cNvPr id="5124" name="Object 132">
            <a:extLst>
              <a:ext uri="{FF2B5EF4-FFF2-40B4-BE49-F238E27FC236}">
                <a16:creationId xmlns:a16="http://schemas.microsoft.com/office/drawing/2014/main" id="{3C3F8A08-D3D8-E622-B5DA-DD33EA96F930}"/>
              </a:ext>
            </a:extLst>
          </p:cNvPr>
          <p:cNvGraphicFramePr>
            <a:graphicFrameLocks noChangeAspect="1"/>
          </p:cNvGraphicFramePr>
          <p:nvPr/>
        </p:nvGraphicFramePr>
        <p:xfrm>
          <a:off x="5334000" y="1671638"/>
          <a:ext cx="2449513" cy="1247775"/>
        </p:xfrm>
        <a:graphic>
          <a:graphicData uri="http://schemas.openxmlformats.org/presentationml/2006/ole">
            <mc:AlternateContent xmlns:mc="http://schemas.openxmlformats.org/markup-compatibility/2006">
              <mc:Choice xmlns:v="urn:schemas-microsoft-com:vml" Requires="v">
                <p:oleObj name="Equation" r:id="rId6" imgW="1701720" imgH="1144800" progId="Equation.DSMT4">
                  <p:embed/>
                </p:oleObj>
              </mc:Choice>
              <mc:Fallback>
                <p:oleObj name="Equation" r:id="rId6" imgW="1701720" imgH="1144800" progId="Equation.DSMT4">
                  <p:embed/>
                  <p:pic>
                    <p:nvPicPr>
                      <p:cNvPr id="0" name="Object 1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1671638"/>
                        <a:ext cx="2449513" cy="1247775"/>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133">
            <a:extLst>
              <a:ext uri="{FF2B5EF4-FFF2-40B4-BE49-F238E27FC236}">
                <a16:creationId xmlns:a16="http://schemas.microsoft.com/office/drawing/2014/main" id="{4D51127F-3A3D-EE90-C8C7-EC7D1C6816F0}"/>
              </a:ext>
            </a:extLst>
          </p:cNvPr>
          <p:cNvGraphicFramePr>
            <a:graphicFrameLocks noChangeAspect="1"/>
          </p:cNvGraphicFramePr>
          <p:nvPr/>
        </p:nvGraphicFramePr>
        <p:xfrm>
          <a:off x="3276600" y="3327400"/>
          <a:ext cx="4248150" cy="557213"/>
        </p:xfrm>
        <a:graphic>
          <a:graphicData uri="http://schemas.openxmlformats.org/presentationml/2006/ole">
            <mc:AlternateContent xmlns:mc="http://schemas.openxmlformats.org/markup-compatibility/2006">
              <mc:Choice xmlns:v="urn:schemas-microsoft-com:vml" Requires="v">
                <p:oleObj name="Equation" r:id="rId8" imgW="2540000" imgH="444500" progId="Equation.DSMT4">
                  <p:embed/>
                </p:oleObj>
              </mc:Choice>
              <mc:Fallback>
                <p:oleObj name="Equation" r:id="rId8" imgW="2540000" imgH="444500" progId="Equation.DSMT4">
                  <p:embed/>
                  <p:pic>
                    <p:nvPicPr>
                      <p:cNvPr id="0" name="Object 1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327400"/>
                        <a:ext cx="4248150" cy="55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8" name="右箭头 11">
            <a:extLst>
              <a:ext uri="{FF2B5EF4-FFF2-40B4-BE49-F238E27FC236}">
                <a16:creationId xmlns:a16="http://schemas.microsoft.com/office/drawing/2014/main" id="{78C20BF4-EC88-8310-093D-3FC0BB382054}"/>
              </a:ext>
            </a:extLst>
          </p:cNvPr>
          <p:cNvSpPr>
            <a:spLocks noChangeArrowheads="1"/>
          </p:cNvSpPr>
          <p:nvPr/>
        </p:nvSpPr>
        <p:spPr bwMode="auto">
          <a:xfrm>
            <a:off x="4572000" y="2243138"/>
            <a:ext cx="457200" cy="171450"/>
          </a:xfrm>
          <a:prstGeom prst="rightArrow">
            <a:avLst>
              <a:gd name="adj1" fmla="val 50000"/>
              <a:gd name="adj2" fmla="val 50000"/>
            </a:avLst>
          </a:prstGeom>
          <a:noFill/>
          <a:ln w="254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a:extLst>
              <a:ext uri="{FF2B5EF4-FFF2-40B4-BE49-F238E27FC236}">
                <a16:creationId xmlns:a16="http://schemas.microsoft.com/office/drawing/2014/main" id="{F5132ACA-7F95-AD14-6C30-0B2AA6DFAD36}"/>
              </a:ext>
            </a:extLst>
          </p:cNvPr>
          <p:cNvSpPr>
            <a:spLocks noChangeArrowheads="1"/>
          </p:cNvSpPr>
          <p:nvPr/>
        </p:nvSpPr>
        <p:spPr bwMode="auto">
          <a:xfrm>
            <a:off x="323850" y="881063"/>
            <a:ext cx="85693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pPr>
            <a:r>
              <a:rPr lang="zh-CN" altLang="en-US" sz="2400">
                <a:latin typeface="Tahoma" panose="020B0604030504040204" pitchFamily="34" charset="0"/>
                <a:ea typeface="楷体_GB2312" pitchFamily="49" charset="-122"/>
              </a:rPr>
              <a:t>　</a:t>
            </a:r>
            <a:r>
              <a:rPr lang="zh-CN" altLang="en-US" sz="2000">
                <a:latin typeface="Tahoma" panose="020B0604030504040204" pitchFamily="34" charset="0"/>
                <a:ea typeface="楷体_GB2312" pitchFamily="49" charset="-122"/>
              </a:rPr>
              <a:t>　</a:t>
            </a:r>
            <a:r>
              <a:rPr lang="zh-CN" altLang="en-US" sz="2000" b="1">
                <a:latin typeface="Tahoma" panose="020B0604030504040204" pitchFamily="34" charset="0"/>
                <a:ea typeface="楷体_GB2312" pitchFamily="49" charset="-122"/>
              </a:rPr>
              <a:t>根据连续方程，喷管各截面质量流量相等。但各种形式喷管的流量大小都受最小截面控制，因而通常按最小截面（收缩喷管的</a:t>
            </a:r>
            <a:r>
              <a:rPr lang="zh-CN" altLang="en-US" sz="2000" b="1">
                <a:solidFill>
                  <a:srgbClr val="0000FF"/>
                </a:solidFill>
                <a:latin typeface="Tahoma" panose="020B0604030504040204" pitchFamily="34" charset="0"/>
                <a:ea typeface="楷体_GB2312" pitchFamily="49" charset="-122"/>
              </a:rPr>
              <a:t>出口截面</a:t>
            </a:r>
            <a:r>
              <a:rPr lang="zh-CN" altLang="en-US" sz="2000" b="1">
                <a:latin typeface="Tahoma" panose="020B0604030504040204" pitchFamily="34" charset="0"/>
                <a:ea typeface="楷体_GB2312" pitchFamily="49" charset="-122"/>
              </a:rPr>
              <a:t>、缩放喷管的</a:t>
            </a:r>
            <a:r>
              <a:rPr lang="zh-CN" altLang="en-US" sz="2000" b="1">
                <a:solidFill>
                  <a:srgbClr val="0000FF"/>
                </a:solidFill>
                <a:latin typeface="Tahoma" panose="020B0604030504040204" pitchFamily="34" charset="0"/>
                <a:ea typeface="楷体_GB2312" pitchFamily="49" charset="-122"/>
              </a:rPr>
              <a:t>喉部截面</a:t>
            </a:r>
            <a:r>
              <a:rPr lang="zh-CN" altLang="en-US" sz="2000" b="1">
                <a:latin typeface="Tahoma" panose="020B0604030504040204" pitchFamily="34" charset="0"/>
                <a:ea typeface="楷体_GB2312" pitchFamily="49" charset="-122"/>
              </a:rPr>
              <a:t>）来计算流量，即：</a:t>
            </a:r>
          </a:p>
        </p:txBody>
      </p:sp>
      <p:sp>
        <p:nvSpPr>
          <p:cNvPr id="6149" name="Rectangle 3">
            <a:extLst>
              <a:ext uri="{FF2B5EF4-FFF2-40B4-BE49-F238E27FC236}">
                <a16:creationId xmlns:a16="http://schemas.microsoft.com/office/drawing/2014/main" id="{389C1922-315C-398C-16FB-6F516458E1E3}"/>
              </a:ext>
            </a:extLst>
          </p:cNvPr>
          <p:cNvSpPr>
            <a:spLocks noChangeArrowheads="1"/>
          </p:cNvSpPr>
          <p:nvPr/>
        </p:nvSpPr>
        <p:spPr bwMode="auto">
          <a:xfrm>
            <a:off x="1524000" y="2511425"/>
            <a:ext cx="2087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lang="zh-CN" altLang="en-US" sz="2400" b="1">
                <a:solidFill>
                  <a:srgbClr val="0000FF"/>
                </a:solidFill>
                <a:latin typeface="Tahoma" panose="020B0604030504040204" pitchFamily="34" charset="0"/>
                <a:ea typeface="楷体_GB2312" pitchFamily="49" charset="-122"/>
              </a:rPr>
              <a:t>收缩喷管：</a:t>
            </a:r>
          </a:p>
          <a:p>
            <a:pPr eaLnBrk="1" hangingPunct="1">
              <a:spcBef>
                <a:spcPct val="100000"/>
              </a:spcBef>
              <a:buClr>
                <a:schemeClr val="folHlink"/>
              </a:buClr>
              <a:buSzPct val="60000"/>
              <a:buFont typeface="Wingdings" panose="05000000000000000000" pitchFamily="2" charset="2"/>
              <a:buNone/>
            </a:pPr>
            <a:r>
              <a:rPr lang="zh-CN" altLang="en-US" sz="2400" b="1">
                <a:solidFill>
                  <a:srgbClr val="0000FF"/>
                </a:solidFill>
                <a:latin typeface="Tahoma" panose="020B0604030504040204" pitchFamily="34" charset="0"/>
                <a:ea typeface="楷体_GB2312" pitchFamily="49" charset="-122"/>
              </a:rPr>
              <a:t>缩放喷管：</a:t>
            </a:r>
            <a:endParaRPr lang="zh-CN" altLang="en-US" sz="2400" b="1" baseline="-25000">
              <a:solidFill>
                <a:srgbClr val="0000FF"/>
              </a:solidFill>
              <a:latin typeface="Tahoma" panose="020B0604030504040204" pitchFamily="34" charset="0"/>
              <a:ea typeface="楷体_GB2312" pitchFamily="49" charset="-122"/>
            </a:endParaRPr>
          </a:p>
        </p:txBody>
      </p:sp>
      <p:graphicFrame>
        <p:nvGraphicFramePr>
          <p:cNvPr id="6146" name="Object 72">
            <a:extLst>
              <a:ext uri="{FF2B5EF4-FFF2-40B4-BE49-F238E27FC236}">
                <a16:creationId xmlns:a16="http://schemas.microsoft.com/office/drawing/2014/main" id="{CC66D667-5C5F-53CA-732B-83CCD1F1391B}"/>
              </a:ext>
            </a:extLst>
          </p:cNvPr>
          <p:cNvGraphicFramePr>
            <a:graphicFrameLocks noChangeAspect="1"/>
          </p:cNvGraphicFramePr>
          <p:nvPr/>
        </p:nvGraphicFramePr>
        <p:xfrm>
          <a:off x="3179763" y="2295525"/>
          <a:ext cx="1535112" cy="725488"/>
        </p:xfrm>
        <a:graphic>
          <a:graphicData uri="http://schemas.openxmlformats.org/presentationml/2006/ole">
            <mc:AlternateContent xmlns:mc="http://schemas.openxmlformats.org/markup-compatibility/2006">
              <mc:Choice xmlns:v="urn:schemas-microsoft-com:vml" Requires="v">
                <p:oleObj name="Equation" r:id="rId2" imgW="927000" imgH="572400" progId="Equation.DSMT4">
                  <p:embed/>
                </p:oleObj>
              </mc:Choice>
              <mc:Fallback>
                <p:oleObj name="Equation" r:id="rId2" imgW="927000" imgH="572400" progId="Equation.DSMT4">
                  <p:embed/>
                  <p:pic>
                    <p:nvPicPr>
                      <p:cNvPr id="0" name="Object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763" y="2295525"/>
                        <a:ext cx="1535112"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73">
            <a:extLst>
              <a:ext uri="{FF2B5EF4-FFF2-40B4-BE49-F238E27FC236}">
                <a16:creationId xmlns:a16="http://schemas.microsoft.com/office/drawing/2014/main" id="{DDA6BBE5-6E5E-A2F5-9716-FD258E7B0C3D}"/>
              </a:ext>
            </a:extLst>
          </p:cNvPr>
          <p:cNvGraphicFramePr>
            <a:graphicFrameLocks noChangeAspect="1"/>
          </p:cNvGraphicFramePr>
          <p:nvPr/>
        </p:nvGraphicFramePr>
        <p:xfrm>
          <a:off x="3179763" y="3051175"/>
          <a:ext cx="1727200" cy="762000"/>
        </p:xfrm>
        <a:graphic>
          <a:graphicData uri="http://schemas.openxmlformats.org/presentationml/2006/ole">
            <mc:AlternateContent xmlns:mc="http://schemas.openxmlformats.org/markup-compatibility/2006">
              <mc:Choice xmlns:v="urn:schemas-microsoft-com:vml" Requires="v">
                <p:oleObj name="Equation" r:id="rId4" imgW="990720" imgH="572400" progId="Equation.DSMT4">
                  <p:embed/>
                </p:oleObj>
              </mc:Choice>
              <mc:Fallback>
                <p:oleObj name="Equation" r:id="rId4" imgW="990720" imgH="572400" progId="Equation.DSMT4">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9763" y="3051175"/>
                        <a:ext cx="17272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Text Box 12">
            <a:extLst>
              <a:ext uri="{FF2B5EF4-FFF2-40B4-BE49-F238E27FC236}">
                <a16:creationId xmlns:a16="http://schemas.microsoft.com/office/drawing/2014/main" id="{51B4E823-0EE9-DFB1-77F8-9CF80B57F12D}"/>
              </a:ext>
            </a:extLst>
          </p:cNvPr>
          <p:cNvSpPr txBox="1">
            <a:spLocks noChangeArrowheads="1"/>
          </p:cNvSpPr>
          <p:nvPr/>
        </p:nvSpPr>
        <p:spPr bwMode="auto">
          <a:xfrm>
            <a:off x="3251200" y="3921125"/>
            <a:ext cx="4902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000" b="1">
                <a:latin typeface="Arial" panose="020B0604020202020204" pitchFamily="34" charset="0"/>
                <a:ea typeface="楷体_GB2312" pitchFamily="49" charset="-122"/>
              </a:rPr>
              <a:t>背压：出口以外环境压力</a:t>
            </a:r>
            <a:r>
              <a:rPr lang="en-US" altLang="zh-CN" sz="2000" b="1" i="1">
                <a:latin typeface="Arial" panose="020B0604020202020204" pitchFamily="34" charset="0"/>
                <a:ea typeface="楷体_GB2312" pitchFamily="49" charset="-122"/>
              </a:rPr>
              <a:t>p</a:t>
            </a:r>
            <a:r>
              <a:rPr lang="en-US" altLang="zh-CN" sz="2000" b="1" i="1" baseline="-25000">
                <a:latin typeface="Arial" panose="020B0604020202020204" pitchFamily="34" charset="0"/>
                <a:ea typeface="楷体_GB2312" pitchFamily="49" charset="-122"/>
              </a:rPr>
              <a:t>b</a:t>
            </a:r>
            <a:r>
              <a:rPr lang="zh-CN" altLang="en-US" sz="2000" b="1">
                <a:latin typeface="Arial" panose="020B0604020202020204" pitchFamily="34" charset="0"/>
                <a:ea typeface="楷体_GB2312" pitchFamily="49" charset="-122"/>
              </a:rPr>
              <a:t>；</a:t>
            </a:r>
          </a:p>
          <a:p>
            <a:pPr eaLnBrk="1" hangingPunct="1">
              <a:spcBef>
                <a:spcPct val="50000"/>
              </a:spcBef>
            </a:pPr>
            <a:r>
              <a:rPr lang="zh-CN" altLang="en-US" sz="2000" b="1">
                <a:latin typeface="Arial" panose="020B0604020202020204" pitchFamily="34" charset="0"/>
                <a:ea typeface="楷体_GB2312" pitchFamily="49" charset="-122"/>
              </a:rPr>
              <a:t>出口压力：出口截面上的压力</a:t>
            </a:r>
            <a:r>
              <a:rPr lang="en-US" altLang="zh-CN" sz="2000" b="1" i="1">
                <a:latin typeface="Arial" panose="020B0604020202020204" pitchFamily="34" charset="0"/>
                <a:ea typeface="楷体_GB2312" pitchFamily="49" charset="-122"/>
              </a:rPr>
              <a:t>p</a:t>
            </a:r>
            <a:r>
              <a:rPr lang="en-US" altLang="zh-CN" sz="2000" b="1" i="1" baseline="-25000">
                <a:latin typeface="Arial" panose="020B0604020202020204" pitchFamily="34" charset="0"/>
                <a:ea typeface="楷体_GB2312" pitchFamily="49" charset="-122"/>
              </a:rPr>
              <a:t>2</a:t>
            </a:r>
            <a:r>
              <a:rPr lang="zh-CN" altLang="en-US" sz="2000" b="1">
                <a:latin typeface="Arial" panose="020B0604020202020204" pitchFamily="34" charset="0"/>
                <a:ea typeface="楷体_GB2312" pitchFamily="49" charset="-122"/>
              </a:rPr>
              <a:t>。</a:t>
            </a:r>
          </a:p>
        </p:txBody>
      </p:sp>
      <p:sp>
        <p:nvSpPr>
          <p:cNvPr id="9" name="标题 5">
            <a:extLst>
              <a:ext uri="{FF2B5EF4-FFF2-40B4-BE49-F238E27FC236}">
                <a16:creationId xmlns:a16="http://schemas.microsoft.com/office/drawing/2014/main" id="{5BD3D67B-78E2-C82D-2A35-522239E25B23}"/>
              </a:ext>
            </a:extLst>
          </p:cNvPr>
          <p:cNvSpPr txBox="1">
            <a:spLocks/>
          </p:cNvSpPr>
          <p:nvPr/>
        </p:nvSpPr>
        <p:spPr bwMode="auto">
          <a:xfrm>
            <a:off x="611560" y="374276"/>
            <a:ext cx="2857128"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流量计算与分析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103">
            <a:extLst>
              <a:ext uri="{FF2B5EF4-FFF2-40B4-BE49-F238E27FC236}">
                <a16:creationId xmlns:a16="http://schemas.microsoft.com/office/drawing/2014/main" id="{1EDFE35B-FB11-337E-FBC0-1A012370E148}"/>
              </a:ext>
            </a:extLst>
          </p:cNvPr>
          <p:cNvGraphicFramePr>
            <a:graphicFrameLocks noChangeAspect="1"/>
          </p:cNvGraphicFramePr>
          <p:nvPr/>
        </p:nvGraphicFramePr>
        <p:xfrm>
          <a:off x="609600" y="857250"/>
          <a:ext cx="3657600" cy="1085850"/>
        </p:xfrm>
        <a:graphic>
          <a:graphicData uri="http://schemas.openxmlformats.org/presentationml/2006/ole">
            <mc:AlternateContent xmlns:mc="http://schemas.openxmlformats.org/markup-compatibility/2006">
              <mc:Choice xmlns:v="urn:schemas-microsoft-com:vml" Requires="v">
                <p:oleObj name="Equation" r:id="rId2" imgW="1828800" imgH="723900" progId="Equation.DSMT4">
                  <p:embed/>
                </p:oleObj>
              </mc:Choice>
              <mc:Fallback>
                <p:oleObj name="Equation" r:id="rId2" imgW="1828800" imgH="723900" progId="Equation.DSMT4">
                  <p:embed/>
                  <p:pic>
                    <p:nvPicPr>
                      <p:cNvPr id="0" name="Object 1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57250"/>
                        <a:ext cx="3657600"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104">
            <a:extLst>
              <a:ext uri="{FF2B5EF4-FFF2-40B4-BE49-F238E27FC236}">
                <a16:creationId xmlns:a16="http://schemas.microsoft.com/office/drawing/2014/main" id="{7B5138AF-0811-6866-4F9E-D88B5C11F8DF}"/>
              </a:ext>
            </a:extLst>
          </p:cNvPr>
          <p:cNvGraphicFramePr>
            <a:graphicFrameLocks noChangeAspect="1"/>
          </p:cNvGraphicFramePr>
          <p:nvPr/>
        </p:nvGraphicFramePr>
        <p:xfrm>
          <a:off x="1524000" y="2228850"/>
          <a:ext cx="2471738" cy="587375"/>
        </p:xfrm>
        <a:graphic>
          <a:graphicData uri="http://schemas.openxmlformats.org/presentationml/2006/ole">
            <mc:AlternateContent xmlns:mc="http://schemas.openxmlformats.org/markup-compatibility/2006">
              <mc:Choice xmlns:v="urn:schemas-microsoft-com:vml" Requires="v">
                <p:oleObj name="Equation" r:id="rId4" imgW="761669" imgH="241195" progId="Equation.DSMT4">
                  <p:embed/>
                </p:oleObj>
              </mc:Choice>
              <mc:Fallback>
                <p:oleObj name="Equation" r:id="rId4" imgW="761669" imgH="241195" progId="Equation.DSMT4">
                  <p:embed/>
                  <p:pic>
                    <p:nvPicPr>
                      <p:cNvPr id="0" name="Object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28850"/>
                        <a:ext cx="2471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3" name="右箭头 6">
            <a:extLst>
              <a:ext uri="{FF2B5EF4-FFF2-40B4-BE49-F238E27FC236}">
                <a16:creationId xmlns:a16="http://schemas.microsoft.com/office/drawing/2014/main" id="{A3801DAB-6AD9-4C0F-CDB7-CCDD2083937C}"/>
              </a:ext>
            </a:extLst>
          </p:cNvPr>
          <p:cNvSpPr>
            <a:spLocks noChangeArrowheads="1"/>
          </p:cNvSpPr>
          <p:nvPr/>
        </p:nvSpPr>
        <p:spPr bwMode="auto">
          <a:xfrm>
            <a:off x="5410200" y="1714500"/>
            <a:ext cx="838200" cy="457200"/>
          </a:xfrm>
          <a:prstGeom prst="rightArrow">
            <a:avLst>
              <a:gd name="adj1" fmla="val 50000"/>
              <a:gd name="adj2" fmla="val 50001"/>
            </a:avLst>
          </a:prstGeom>
          <a:noFill/>
          <a:ln w="25400"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7174" name="右大括号 8">
            <a:extLst>
              <a:ext uri="{FF2B5EF4-FFF2-40B4-BE49-F238E27FC236}">
                <a16:creationId xmlns:a16="http://schemas.microsoft.com/office/drawing/2014/main" id="{F7B41A15-E5D0-58A3-A230-AEF99ED1F23C}"/>
              </a:ext>
            </a:extLst>
          </p:cNvPr>
          <p:cNvSpPr>
            <a:spLocks/>
          </p:cNvSpPr>
          <p:nvPr/>
        </p:nvSpPr>
        <p:spPr bwMode="auto">
          <a:xfrm>
            <a:off x="4648200" y="914400"/>
            <a:ext cx="228600" cy="1943100"/>
          </a:xfrm>
          <a:prstGeom prst="rightBrace">
            <a:avLst>
              <a:gd name="adj1" fmla="val 834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graphicFrame>
        <p:nvGraphicFramePr>
          <p:cNvPr id="7172" name="Object 105">
            <a:extLst>
              <a:ext uri="{FF2B5EF4-FFF2-40B4-BE49-F238E27FC236}">
                <a16:creationId xmlns:a16="http://schemas.microsoft.com/office/drawing/2014/main" id="{EA208ED5-0F28-021A-56CE-5787D7B64BC6}"/>
              </a:ext>
            </a:extLst>
          </p:cNvPr>
          <p:cNvGraphicFramePr>
            <a:graphicFrameLocks noChangeAspect="1"/>
          </p:cNvGraphicFramePr>
          <p:nvPr/>
        </p:nvGraphicFramePr>
        <p:xfrm>
          <a:off x="2381250" y="3257550"/>
          <a:ext cx="4687888" cy="1060450"/>
        </p:xfrm>
        <a:graphic>
          <a:graphicData uri="http://schemas.openxmlformats.org/presentationml/2006/ole">
            <mc:AlternateContent xmlns:mc="http://schemas.openxmlformats.org/markup-compatibility/2006">
              <mc:Choice xmlns:v="urn:schemas-microsoft-com:vml" Requires="v">
                <p:oleObj name="Equation" r:id="rId6" imgW="2400300" imgH="723900" progId="Equation.DSMT4">
                  <p:embed/>
                </p:oleObj>
              </mc:Choice>
              <mc:Fallback>
                <p:oleObj name="Equation" r:id="rId6" imgW="2400300" imgH="723900" progId="Equation.DSMT4">
                  <p:embed/>
                  <p:pic>
                    <p:nvPicPr>
                      <p:cNvPr id="0" name="Object 1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81250" y="3257550"/>
                        <a:ext cx="4687888" cy="106045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6">
            <a:extLst>
              <a:ext uri="{FF2B5EF4-FFF2-40B4-BE49-F238E27FC236}">
                <a16:creationId xmlns:a16="http://schemas.microsoft.com/office/drawing/2014/main" id="{926117DD-0B2E-A973-9155-0F6D22EF3A76}"/>
              </a:ext>
            </a:extLst>
          </p:cNvPr>
          <p:cNvSpPr>
            <a:spLocks noChangeArrowheads="1"/>
          </p:cNvSpPr>
          <p:nvPr/>
        </p:nvSpPr>
        <p:spPr bwMode="auto">
          <a:xfrm>
            <a:off x="1752600" y="571500"/>
            <a:ext cx="449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Clr>
                <a:srgbClr val="0066FF"/>
              </a:buClr>
              <a:buFont typeface="Wingdings" panose="05000000000000000000" pitchFamily="2" charset="2"/>
              <a:buChar char="Ø"/>
            </a:pPr>
            <a:r>
              <a:rPr lang="en-US" altLang="zh-CN" sz="2400">
                <a:latin typeface="Tahoma" panose="020B0604030504040204" pitchFamily="34" charset="0"/>
              </a:rPr>
              <a:t> </a:t>
            </a:r>
            <a:r>
              <a:rPr lang="zh-CN" altLang="en-US" sz="2400" b="1">
                <a:latin typeface="Tahoma" panose="020B0604030504040204" pitchFamily="34" charset="0"/>
                <a:ea typeface="楷体_GB2312" pitchFamily="49" charset="-122"/>
              </a:rPr>
              <a:t>对于收缩喷管：</a:t>
            </a:r>
          </a:p>
        </p:txBody>
      </p:sp>
      <p:graphicFrame>
        <p:nvGraphicFramePr>
          <p:cNvPr id="8194" name="Object 234">
            <a:extLst>
              <a:ext uri="{FF2B5EF4-FFF2-40B4-BE49-F238E27FC236}">
                <a16:creationId xmlns:a16="http://schemas.microsoft.com/office/drawing/2014/main" id="{6D8480E6-9B35-DE2C-1A01-291DB772256F}"/>
              </a:ext>
            </a:extLst>
          </p:cNvPr>
          <p:cNvGraphicFramePr>
            <a:graphicFrameLocks noChangeAspect="1"/>
          </p:cNvGraphicFramePr>
          <p:nvPr/>
        </p:nvGraphicFramePr>
        <p:xfrm>
          <a:off x="3657600" y="1085850"/>
          <a:ext cx="3603625" cy="396875"/>
        </p:xfrm>
        <a:graphic>
          <a:graphicData uri="http://schemas.openxmlformats.org/presentationml/2006/ole">
            <mc:AlternateContent xmlns:mc="http://schemas.openxmlformats.org/markup-compatibility/2006">
              <mc:Choice xmlns:v="urn:schemas-microsoft-com:vml" Requires="v">
                <p:oleObj name="Equation" r:id="rId2" imgW="2044800" imgH="267120" progId="Equation.DSMT4">
                  <p:embed/>
                </p:oleObj>
              </mc:Choice>
              <mc:Fallback>
                <p:oleObj name="Equation" r:id="rId2" imgW="2044800" imgH="267120" progId="Equation.DSMT4">
                  <p:embed/>
                  <p:pic>
                    <p:nvPicPr>
                      <p:cNvPr id="0" name="Object 2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085850"/>
                        <a:ext cx="36036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235">
            <a:extLst>
              <a:ext uri="{FF2B5EF4-FFF2-40B4-BE49-F238E27FC236}">
                <a16:creationId xmlns:a16="http://schemas.microsoft.com/office/drawing/2014/main" id="{A64DB4DA-3788-B044-13EC-DDBDAFAB8F40}"/>
              </a:ext>
            </a:extLst>
          </p:cNvPr>
          <p:cNvGraphicFramePr>
            <a:graphicFrameLocks noChangeAspect="1"/>
          </p:cNvGraphicFramePr>
          <p:nvPr/>
        </p:nvGraphicFramePr>
        <p:xfrm>
          <a:off x="4419600" y="1543050"/>
          <a:ext cx="3721100" cy="419100"/>
        </p:xfrm>
        <a:graphic>
          <a:graphicData uri="http://schemas.openxmlformats.org/presentationml/2006/ole">
            <mc:AlternateContent xmlns:mc="http://schemas.openxmlformats.org/markup-compatibility/2006">
              <mc:Choice xmlns:v="urn:schemas-microsoft-com:vml" Requires="v">
                <p:oleObj name="Equation" r:id="rId4" imgW="2108160" imgH="279720" progId="Equation.DSMT4">
                  <p:embed/>
                </p:oleObj>
              </mc:Choice>
              <mc:Fallback>
                <p:oleObj name="Equation" r:id="rId4" imgW="2108160" imgH="279720" progId="Equation.DSMT4">
                  <p:embed/>
                  <p:pic>
                    <p:nvPicPr>
                      <p:cNvPr id="0" name="Object 2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543050"/>
                        <a:ext cx="37211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236">
            <a:extLst>
              <a:ext uri="{FF2B5EF4-FFF2-40B4-BE49-F238E27FC236}">
                <a16:creationId xmlns:a16="http://schemas.microsoft.com/office/drawing/2014/main" id="{B6B77317-2331-85AF-0C54-14E055D1BF37}"/>
              </a:ext>
            </a:extLst>
          </p:cNvPr>
          <p:cNvGraphicFramePr>
            <a:graphicFrameLocks noChangeAspect="1"/>
          </p:cNvGraphicFramePr>
          <p:nvPr/>
        </p:nvGraphicFramePr>
        <p:xfrm>
          <a:off x="3733800" y="2286000"/>
          <a:ext cx="4718050" cy="417513"/>
        </p:xfrm>
        <a:graphic>
          <a:graphicData uri="http://schemas.openxmlformats.org/presentationml/2006/ole">
            <mc:AlternateContent xmlns:mc="http://schemas.openxmlformats.org/markup-compatibility/2006">
              <mc:Choice xmlns:v="urn:schemas-microsoft-com:vml" Requires="v">
                <p:oleObj name="Equation" r:id="rId6" imgW="2692440" imgH="279720" progId="Equation.DSMT4">
                  <p:embed/>
                </p:oleObj>
              </mc:Choice>
              <mc:Fallback>
                <p:oleObj name="Equation" r:id="rId6" imgW="2692440" imgH="279720" progId="Equation.DSMT4">
                  <p:embed/>
                  <p:pic>
                    <p:nvPicPr>
                      <p:cNvPr id="0" name="Object 2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286000"/>
                        <a:ext cx="4718050"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237">
            <a:extLst>
              <a:ext uri="{FF2B5EF4-FFF2-40B4-BE49-F238E27FC236}">
                <a16:creationId xmlns:a16="http://schemas.microsoft.com/office/drawing/2014/main" id="{92BF5631-6F58-5EAC-A7D1-9F25462D6015}"/>
              </a:ext>
            </a:extLst>
          </p:cNvPr>
          <p:cNvGraphicFramePr>
            <a:graphicFrameLocks noChangeAspect="1"/>
          </p:cNvGraphicFramePr>
          <p:nvPr/>
        </p:nvGraphicFramePr>
        <p:xfrm>
          <a:off x="4267200" y="2857500"/>
          <a:ext cx="4056063" cy="876300"/>
        </p:xfrm>
        <a:graphic>
          <a:graphicData uri="http://schemas.openxmlformats.org/presentationml/2006/ole">
            <mc:AlternateContent xmlns:mc="http://schemas.openxmlformats.org/markup-compatibility/2006">
              <mc:Choice xmlns:v="urn:schemas-microsoft-com:vml" Requires="v">
                <p:oleObj name="Equation" r:id="rId8" imgW="2666880" imgH="737640" progId="Equation.DSMT4">
                  <p:embed/>
                </p:oleObj>
              </mc:Choice>
              <mc:Fallback>
                <p:oleObj name="Equation" r:id="rId8" imgW="2666880" imgH="737640" progId="Equation.DSMT4">
                  <p:embed/>
                  <p:pic>
                    <p:nvPicPr>
                      <p:cNvPr id="0" name="Object 2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2857500"/>
                        <a:ext cx="4056063"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238">
            <a:extLst>
              <a:ext uri="{FF2B5EF4-FFF2-40B4-BE49-F238E27FC236}">
                <a16:creationId xmlns:a16="http://schemas.microsoft.com/office/drawing/2014/main" id="{B0496F0F-1C04-77E3-93B0-4BCCDEEE0F21}"/>
              </a:ext>
            </a:extLst>
          </p:cNvPr>
          <p:cNvGraphicFramePr>
            <a:graphicFrameLocks noChangeAspect="1"/>
          </p:cNvGraphicFramePr>
          <p:nvPr/>
        </p:nvGraphicFramePr>
        <p:xfrm>
          <a:off x="4495800" y="4383088"/>
          <a:ext cx="2900363" cy="419100"/>
        </p:xfrm>
        <a:graphic>
          <a:graphicData uri="http://schemas.openxmlformats.org/presentationml/2006/ole">
            <mc:AlternateContent xmlns:mc="http://schemas.openxmlformats.org/markup-compatibility/2006">
              <mc:Choice xmlns:v="urn:schemas-microsoft-com:vml" Requires="v">
                <p:oleObj name="Equation" r:id="rId10" imgW="1638360" imgH="279720" progId="Equation.DSMT4">
                  <p:embed/>
                </p:oleObj>
              </mc:Choice>
              <mc:Fallback>
                <p:oleObj name="Equation" r:id="rId10" imgW="1638360" imgH="279720" progId="Equation.DSMT4">
                  <p:embed/>
                  <p:pic>
                    <p:nvPicPr>
                      <p:cNvPr id="0" name="Object 2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95800" y="4383088"/>
                        <a:ext cx="290036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9" name="Object 239">
            <a:extLst>
              <a:ext uri="{FF2B5EF4-FFF2-40B4-BE49-F238E27FC236}">
                <a16:creationId xmlns:a16="http://schemas.microsoft.com/office/drawing/2014/main" id="{784DB8C6-A296-0FAE-EC9B-B1B12FEAFC19}"/>
              </a:ext>
            </a:extLst>
          </p:cNvPr>
          <p:cNvGraphicFramePr>
            <a:graphicFrameLocks noChangeAspect="1"/>
          </p:cNvGraphicFramePr>
          <p:nvPr/>
        </p:nvGraphicFramePr>
        <p:xfrm>
          <a:off x="3730625" y="3829050"/>
          <a:ext cx="3660775" cy="396875"/>
        </p:xfrm>
        <a:graphic>
          <a:graphicData uri="http://schemas.openxmlformats.org/presentationml/2006/ole">
            <mc:AlternateContent xmlns:mc="http://schemas.openxmlformats.org/markup-compatibility/2006">
              <mc:Choice xmlns:v="urn:schemas-microsoft-com:vml" Requires="v">
                <p:oleObj name="Equation" r:id="rId12" imgW="2082960" imgH="267120" progId="Equation.DSMT4">
                  <p:embed/>
                </p:oleObj>
              </mc:Choice>
              <mc:Fallback>
                <p:oleObj name="Equation" r:id="rId12" imgW="2082960" imgH="267120" progId="Equation.DSMT4">
                  <p:embed/>
                  <p:pic>
                    <p:nvPicPr>
                      <p:cNvPr id="0" name="Object 2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30625" y="3829050"/>
                        <a:ext cx="36607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00" name="Object 240">
            <a:extLst>
              <a:ext uri="{FF2B5EF4-FFF2-40B4-BE49-F238E27FC236}">
                <a16:creationId xmlns:a16="http://schemas.microsoft.com/office/drawing/2014/main" id="{665D3A8D-0C4F-896E-2A12-4F761E8EE0D7}"/>
              </a:ext>
            </a:extLst>
          </p:cNvPr>
          <p:cNvGraphicFramePr>
            <a:graphicFrameLocks noChangeAspect="1"/>
          </p:cNvGraphicFramePr>
          <p:nvPr/>
        </p:nvGraphicFramePr>
        <p:xfrm>
          <a:off x="0" y="1314450"/>
          <a:ext cx="3810000" cy="2455863"/>
        </p:xfrm>
        <a:graphic>
          <a:graphicData uri="http://schemas.openxmlformats.org/presentationml/2006/ole">
            <mc:AlternateContent xmlns:mc="http://schemas.openxmlformats.org/markup-compatibility/2006">
              <mc:Choice xmlns:v="urn:schemas-microsoft-com:vml" Requires="v">
                <p:oleObj name="VISIO" r:id="rId14" imgW="4032504" imgH="3465576" progId="">
                  <p:embed/>
                </p:oleObj>
              </mc:Choice>
              <mc:Fallback>
                <p:oleObj name="VISIO" r:id="rId14" imgW="4032504" imgH="3465576" progId="">
                  <p:embed/>
                  <p:pic>
                    <p:nvPicPr>
                      <p:cNvPr id="0" name="Object 2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314450"/>
                        <a:ext cx="3810000" cy="2455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050F7E78-7CF6-5A3B-A074-D0042CDCB513}"/>
              </a:ext>
            </a:extLst>
          </p:cNvPr>
          <p:cNvSpPr>
            <a:spLocks noChangeArrowheads="1"/>
          </p:cNvSpPr>
          <p:nvPr/>
        </p:nvSpPr>
        <p:spPr bwMode="auto">
          <a:xfrm>
            <a:off x="250825" y="357188"/>
            <a:ext cx="3176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Clr>
                <a:srgbClr val="0066FF"/>
              </a:buClr>
              <a:buFont typeface="Wingdings" panose="05000000000000000000" pitchFamily="2" charset="2"/>
              <a:buChar char="Ø"/>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对于缩放喷管：</a:t>
            </a:r>
          </a:p>
        </p:txBody>
      </p:sp>
      <p:sp>
        <p:nvSpPr>
          <p:cNvPr id="9221" name="Rectangle 5">
            <a:extLst>
              <a:ext uri="{FF2B5EF4-FFF2-40B4-BE49-F238E27FC236}">
                <a16:creationId xmlns:a16="http://schemas.microsoft.com/office/drawing/2014/main" id="{3A4C8595-A503-2E9F-F401-2775A5235256}"/>
              </a:ext>
            </a:extLst>
          </p:cNvPr>
          <p:cNvSpPr>
            <a:spLocks noChangeArrowheads="1"/>
          </p:cNvSpPr>
          <p:nvPr/>
        </p:nvSpPr>
        <p:spPr bwMode="auto">
          <a:xfrm>
            <a:off x="2238375" y="3071813"/>
            <a:ext cx="2968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ahoma" panose="020B0604030504040204" pitchFamily="34" charset="0"/>
                <a:ea typeface="楷体_GB2312" pitchFamily="49" charset="-122"/>
              </a:rPr>
              <a:t>在正常工作条件下：</a:t>
            </a:r>
          </a:p>
        </p:txBody>
      </p:sp>
      <p:graphicFrame>
        <p:nvGraphicFramePr>
          <p:cNvPr id="9218" name="Object 73">
            <a:extLst>
              <a:ext uri="{FF2B5EF4-FFF2-40B4-BE49-F238E27FC236}">
                <a16:creationId xmlns:a16="http://schemas.microsoft.com/office/drawing/2014/main" id="{654C8CF2-0E27-AA91-3EF1-0F7DEE7222C8}"/>
              </a:ext>
            </a:extLst>
          </p:cNvPr>
          <p:cNvGraphicFramePr>
            <a:graphicFrameLocks noChangeAspect="1"/>
          </p:cNvGraphicFramePr>
          <p:nvPr/>
        </p:nvGraphicFramePr>
        <p:xfrm>
          <a:off x="4038600" y="3557588"/>
          <a:ext cx="2693988" cy="419100"/>
        </p:xfrm>
        <a:graphic>
          <a:graphicData uri="http://schemas.openxmlformats.org/presentationml/2006/ole">
            <mc:AlternateContent xmlns:mc="http://schemas.openxmlformats.org/markup-compatibility/2006">
              <mc:Choice xmlns:v="urn:schemas-microsoft-com:vml" Requires="v">
                <p:oleObj name="Equation" r:id="rId2" imgW="1523880" imgH="279720" progId="Equation.DSMT4">
                  <p:embed/>
                </p:oleObj>
              </mc:Choice>
              <mc:Fallback>
                <p:oleObj name="Equation" r:id="rId2" imgW="1523880" imgH="279720" progId="Equation.DSMT4">
                  <p:embed/>
                  <p:pic>
                    <p:nvPicPr>
                      <p:cNvPr id="0"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3557588"/>
                        <a:ext cx="2693988"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2" name="Rectangle 7">
            <a:extLst>
              <a:ext uri="{FF2B5EF4-FFF2-40B4-BE49-F238E27FC236}">
                <a16:creationId xmlns:a16="http://schemas.microsoft.com/office/drawing/2014/main" id="{1F6CFB7E-E22E-BA05-D4A3-F8645B750E11}"/>
              </a:ext>
            </a:extLst>
          </p:cNvPr>
          <p:cNvSpPr>
            <a:spLocks noChangeArrowheads="1"/>
          </p:cNvSpPr>
          <p:nvPr/>
        </p:nvSpPr>
        <p:spPr bwMode="auto">
          <a:xfrm>
            <a:off x="2219325" y="3527425"/>
            <a:ext cx="17811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ahoma" panose="020B0604030504040204" pitchFamily="34" charset="0"/>
                <a:ea typeface="楷体_GB2312" pitchFamily="49" charset="-122"/>
              </a:rPr>
              <a:t>在喉道处</a:t>
            </a:r>
            <a:r>
              <a:rPr lang="zh-CN" altLang="en-US" sz="2800">
                <a:latin typeface="Tahoma" panose="020B0604030504040204" pitchFamily="34" charset="0"/>
              </a:rPr>
              <a:t>：</a:t>
            </a:r>
          </a:p>
        </p:txBody>
      </p:sp>
      <p:graphicFrame>
        <p:nvGraphicFramePr>
          <p:cNvPr id="9219" name="Object 74">
            <a:extLst>
              <a:ext uri="{FF2B5EF4-FFF2-40B4-BE49-F238E27FC236}">
                <a16:creationId xmlns:a16="http://schemas.microsoft.com/office/drawing/2014/main" id="{E271F3EC-94D3-CBF2-62FC-3383C21B00E1}"/>
              </a:ext>
            </a:extLst>
          </p:cNvPr>
          <p:cNvGraphicFramePr>
            <a:graphicFrameLocks noChangeAspect="1"/>
          </p:cNvGraphicFramePr>
          <p:nvPr/>
        </p:nvGraphicFramePr>
        <p:xfrm>
          <a:off x="5262563" y="3017838"/>
          <a:ext cx="1230312" cy="396875"/>
        </p:xfrm>
        <a:graphic>
          <a:graphicData uri="http://schemas.openxmlformats.org/presentationml/2006/ole">
            <mc:AlternateContent xmlns:mc="http://schemas.openxmlformats.org/markup-compatibility/2006">
              <mc:Choice xmlns:v="urn:schemas-microsoft-com:vml" Requires="v">
                <p:oleObj name="Equation" r:id="rId4" imgW="673200" imgH="267120" progId="Equation.DSMT4">
                  <p:embed/>
                </p:oleObj>
              </mc:Choice>
              <mc:Fallback>
                <p:oleObj name="Equation" r:id="rId4" imgW="673200" imgH="267120" progId="Equation.DSMT4">
                  <p:embed/>
                  <p:pic>
                    <p:nvPicPr>
                      <p:cNvPr id="0" name="Object 7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2563" y="3017838"/>
                        <a:ext cx="123031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223" name="Picture 2" descr="图8－7">
            <a:extLst>
              <a:ext uri="{FF2B5EF4-FFF2-40B4-BE49-F238E27FC236}">
                <a16:creationId xmlns:a16="http://schemas.microsoft.com/office/drawing/2014/main" id="{F750B015-C66A-D8CD-159F-DD9E64A7F2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15909"/>
          <a:stretch>
            <a:fillRect/>
          </a:stretch>
        </p:blipFill>
        <p:spPr bwMode="auto">
          <a:xfrm>
            <a:off x="3189288" y="768350"/>
            <a:ext cx="28956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0BE0FCD4-3D9D-43F4-D452-5D0CEFBF9EAA}"/>
              </a:ext>
            </a:extLst>
          </p:cNvPr>
          <p:cNvSpPr>
            <a:spLocks noChangeArrowheads="1"/>
          </p:cNvSpPr>
          <p:nvPr/>
        </p:nvSpPr>
        <p:spPr bwMode="auto">
          <a:xfrm>
            <a:off x="395288" y="788988"/>
            <a:ext cx="568960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25000"/>
              </a:lnSpc>
            </a:pPr>
            <a:r>
              <a:rPr lang="zh-CN" altLang="en-US" sz="2800">
                <a:latin typeface="Tahoma" panose="020B0604030504040204" pitchFamily="34" charset="0"/>
              </a:rPr>
              <a:t>　</a:t>
            </a:r>
            <a:r>
              <a:rPr lang="zh-CN" altLang="en-US" sz="2400" b="1">
                <a:latin typeface="楷体_GB2312" pitchFamily="49" charset="-122"/>
                <a:ea typeface="楷体_GB2312" pitchFamily="49" charset="-122"/>
              </a:rPr>
              <a:t>尽管在喉道后气流速度达到超音速，喷管截面面积扩大，但根据质量守恒原理其截面上的质量流量与喉道处相等，因此</a:t>
            </a:r>
            <a:r>
              <a:rPr lang="zh-CN" altLang="en-US" sz="2400" b="1">
                <a:solidFill>
                  <a:srgbClr val="0000FF"/>
                </a:solidFill>
                <a:latin typeface="楷体_GB2312" pitchFamily="49" charset="-122"/>
                <a:ea typeface="楷体_GB2312" pitchFamily="49" charset="-122"/>
              </a:rPr>
              <a:t>流量保持不变</a:t>
            </a:r>
            <a:r>
              <a:rPr lang="zh-CN" altLang="en-US" sz="2400" b="1">
                <a:latin typeface="楷体_GB2312" pitchFamily="49" charset="-122"/>
                <a:ea typeface="楷体_GB2312" pitchFamily="49" charset="-122"/>
              </a:rPr>
              <a:t>，如图中曲线</a:t>
            </a:r>
            <a:r>
              <a:rPr lang="en-US" altLang="zh-CN" sz="2400" b="1">
                <a:latin typeface="楷体_GB2312" pitchFamily="49" charset="-122"/>
                <a:ea typeface="楷体_GB2312" pitchFamily="49" charset="-122"/>
              </a:rPr>
              <a:t>bc</a:t>
            </a:r>
            <a:r>
              <a:rPr lang="zh-CN" altLang="en-US" sz="2400" b="1">
                <a:latin typeface="楷体_GB2312" pitchFamily="49" charset="-122"/>
                <a:ea typeface="楷体_GB2312" pitchFamily="49" charset="-122"/>
              </a:rPr>
              <a:t>。</a:t>
            </a:r>
          </a:p>
          <a:p>
            <a:pPr eaLnBrk="1" hangingPunct="1">
              <a:lnSpc>
                <a:spcPct val="125000"/>
              </a:lnSpc>
            </a:pPr>
            <a:endParaRPr lang="zh-CN" altLang="en-US" sz="2400" b="1">
              <a:latin typeface="楷体_GB2312" pitchFamily="49" charset="-122"/>
              <a:ea typeface="楷体_GB2312" pitchFamily="49" charset="-122"/>
            </a:endParaRPr>
          </a:p>
          <a:p>
            <a:pPr eaLnBrk="1" hangingPunct="1">
              <a:lnSpc>
                <a:spcPct val="125000"/>
              </a:lnSpc>
            </a:pPr>
            <a:r>
              <a:rPr lang="zh-CN" altLang="en-US" sz="2400" b="1">
                <a:latin typeface="楷体_GB2312" pitchFamily="49" charset="-122"/>
                <a:ea typeface="楷体_GB2312" pitchFamily="49" charset="-122"/>
              </a:rPr>
              <a:t>　但如果出口截面面积</a:t>
            </a:r>
            <a:r>
              <a:rPr lang="en-US" altLang="zh-CN" sz="2400" b="1" i="1">
                <a:latin typeface="楷体_GB2312" pitchFamily="49" charset="-122"/>
                <a:ea typeface="楷体_GB2312" pitchFamily="49" charset="-122"/>
              </a:rPr>
              <a:t>A</a:t>
            </a:r>
            <a:r>
              <a:rPr lang="en-US" altLang="zh-CN" sz="2400" b="1" baseline="-25000">
                <a:latin typeface="楷体_GB2312" pitchFamily="49" charset="-122"/>
                <a:ea typeface="楷体_GB2312" pitchFamily="49" charset="-122"/>
              </a:rPr>
              <a:t>2</a:t>
            </a:r>
            <a:r>
              <a:rPr lang="zh-CN" altLang="en-US" sz="2400" b="1">
                <a:latin typeface="楷体_GB2312" pitchFamily="49" charset="-122"/>
                <a:ea typeface="楷体_GB2312" pitchFamily="49" charset="-122"/>
              </a:rPr>
              <a:t>保持不变，则随着</a:t>
            </a:r>
            <a:r>
              <a:rPr lang="en-US" altLang="zh-CN" sz="2400" b="1" i="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2</a:t>
            </a:r>
            <a:r>
              <a:rPr lang="zh-CN" altLang="en-US" sz="2400" b="1">
                <a:latin typeface="楷体_GB2312" pitchFamily="49" charset="-122"/>
                <a:ea typeface="楷体_GB2312" pitchFamily="49" charset="-122"/>
              </a:rPr>
              <a:t>下降，将使实际所需的喉道面积减小，则会出现</a:t>
            </a:r>
            <a:r>
              <a:rPr lang="zh-CN" altLang="en-US" sz="2400" b="1">
                <a:solidFill>
                  <a:srgbClr val="0000FF"/>
                </a:solidFill>
                <a:latin typeface="楷体_GB2312" pitchFamily="49" charset="-122"/>
                <a:ea typeface="楷体_GB2312" pitchFamily="49" charset="-122"/>
              </a:rPr>
              <a:t>流量减小</a:t>
            </a:r>
            <a:r>
              <a:rPr lang="zh-CN" altLang="en-US" sz="2400" b="1">
                <a:latin typeface="楷体_GB2312" pitchFamily="49" charset="-122"/>
                <a:ea typeface="楷体_GB2312" pitchFamily="49" charset="-122"/>
              </a:rPr>
              <a:t>，如图中虚线所示。</a:t>
            </a:r>
          </a:p>
        </p:txBody>
      </p:sp>
      <p:pic>
        <p:nvPicPr>
          <p:cNvPr id="27651" name="Picture 2" descr="图8－7">
            <a:extLst>
              <a:ext uri="{FF2B5EF4-FFF2-40B4-BE49-F238E27FC236}">
                <a16:creationId xmlns:a16="http://schemas.microsoft.com/office/drawing/2014/main" id="{62381138-4D50-730F-3687-561ED29D3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5909"/>
          <a:stretch>
            <a:fillRect/>
          </a:stretch>
        </p:blipFill>
        <p:spPr bwMode="auto">
          <a:xfrm>
            <a:off x="6202363" y="519113"/>
            <a:ext cx="2895600"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4D31DCE8-B6AC-A88A-BDC6-3EE853C0D008}"/>
              </a:ext>
            </a:extLst>
          </p:cNvPr>
          <p:cNvSpPr>
            <a:spLocks noChangeArrowheads="1"/>
          </p:cNvSpPr>
          <p:nvPr/>
        </p:nvSpPr>
        <p:spPr bwMode="auto">
          <a:xfrm>
            <a:off x="1258888" y="1978025"/>
            <a:ext cx="6502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buClr>
                <a:schemeClr val="folHlink"/>
              </a:buClr>
              <a:buSzPct val="60000"/>
              <a:buFont typeface="Wingdings" panose="05000000000000000000" pitchFamily="2" charset="2"/>
              <a:buNone/>
            </a:pPr>
            <a:r>
              <a:rPr lang="zh-CN" altLang="en-US" sz="2800" b="1">
                <a:latin typeface="楷体_GB2312" pitchFamily="49" charset="-122"/>
                <a:ea typeface="楷体_GB2312" pitchFamily="49" charset="-122"/>
              </a:rPr>
              <a:t>设计目的：</a:t>
            </a:r>
            <a:r>
              <a:rPr lang="en-US" altLang="zh-CN" sz="2800" b="1">
                <a:latin typeface="楷体_GB2312" pitchFamily="49" charset="-122"/>
                <a:ea typeface="楷体_GB2312" pitchFamily="49" charset="-122"/>
              </a:rPr>
              <a:t>1</a:t>
            </a:r>
            <a:r>
              <a:rPr lang="zh-CN" altLang="en-US" sz="2800" b="1">
                <a:latin typeface="楷体_GB2312" pitchFamily="49" charset="-122"/>
                <a:ea typeface="楷体_GB2312" pitchFamily="49" charset="-122"/>
              </a:rPr>
              <a:t>、确定喷管几何形状；</a:t>
            </a:r>
          </a:p>
          <a:p>
            <a:pPr eaLnBrk="1" hangingPunct="1">
              <a:spcBef>
                <a:spcPct val="50000"/>
              </a:spcBef>
              <a:buClr>
                <a:schemeClr val="folHlink"/>
              </a:buClr>
              <a:buSzPct val="60000"/>
              <a:buFont typeface="Wingdings" panose="05000000000000000000" pitchFamily="2" charset="2"/>
              <a:buNone/>
            </a:pPr>
            <a:r>
              <a:rPr lang="zh-CN" altLang="en-US" sz="2800" b="1">
                <a:latin typeface="楷体_GB2312" pitchFamily="49" charset="-122"/>
                <a:ea typeface="楷体_GB2312" pitchFamily="49" charset="-122"/>
              </a:rPr>
              <a:t>　　　　　</a:t>
            </a:r>
            <a:r>
              <a:rPr lang="en-US" altLang="zh-CN" sz="2800" b="1">
                <a:latin typeface="楷体_GB2312" pitchFamily="49" charset="-122"/>
                <a:ea typeface="楷体_GB2312" pitchFamily="49" charset="-122"/>
              </a:rPr>
              <a:t>2</a:t>
            </a:r>
            <a:r>
              <a:rPr lang="zh-CN" altLang="en-US" sz="2800" b="1">
                <a:latin typeface="楷体_GB2312" pitchFamily="49" charset="-122"/>
                <a:ea typeface="楷体_GB2312" pitchFamily="49" charset="-122"/>
              </a:rPr>
              <a:t>、保证气流充分膨胀。</a:t>
            </a:r>
          </a:p>
        </p:txBody>
      </p:sp>
      <p:sp>
        <p:nvSpPr>
          <p:cNvPr id="12" name="标题 5">
            <a:extLst>
              <a:ext uri="{FF2B5EF4-FFF2-40B4-BE49-F238E27FC236}">
                <a16:creationId xmlns:a16="http://schemas.microsoft.com/office/drawing/2014/main" id="{2EEBE41C-86E9-E907-9F0D-4622AFC0B5C3}"/>
              </a:ext>
            </a:extLst>
          </p:cNvPr>
          <p:cNvSpPr txBox="1">
            <a:spLocks/>
          </p:cNvSpPr>
          <p:nvPr/>
        </p:nvSpPr>
        <p:spPr bwMode="auto">
          <a:xfrm>
            <a:off x="539552" y="763783"/>
            <a:ext cx="4568062"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喷管外形选择和尺寸计算</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110">
            <a:extLst>
              <a:ext uri="{FF2B5EF4-FFF2-40B4-BE49-F238E27FC236}">
                <a16:creationId xmlns:a16="http://schemas.microsoft.com/office/drawing/2014/main" id="{88FD1080-504D-6A58-E88F-854108A2EB8A}"/>
              </a:ext>
            </a:extLst>
          </p:cNvPr>
          <p:cNvSpPr>
            <a:spLocks noChangeArrowheads="1"/>
          </p:cNvSpPr>
          <p:nvPr/>
        </p:nvSpPr>
        <p:spPr bwMode="auto">
          <a:xfrm>
            <a:off x="684213" y="711200"/>
            <a:ext cx="6169025"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pPr>
            <a:r>
              <a:rPr kumimoji="1" lang="en-US" altLang="zh-CN" sz="2800" b="1">
                <a:solidFill>
                  <a:srgbClr val="0000FF"/>
                </a:solidFill>
                <a:latin typeface="楷体_GB2312" pitchFamily="49" charset="-122"/>
                <a:ea typeface="楷体_GB2312" pitchFamily="49" charset="-122"/>
              </a:rPr>
              <a:t>1</a:t>
            </a:r>
            <a:r>
              <a:rPr kumimoji="1" lang="zh-CN" altLang="en-US" sz="2800" b="1">
                <a:solidFill>
                  <a:srgbClr val="0000FF"/>
                </a:solidFill>
                <a:latin typeface="楷体_GB2312" pitchFamily="49" charset="-122"/>
                <a:ea typeface="楷体_GB2312" pitchFamily="49" charset="-122"/>
              </a:rPr>
              <a:t>、外形选择   </a:t>
            </a:r>
            <a:r>
              <a:rPr lang="zh-CN" altLang="en-US" sz="2800" b="1">
                <a:latin typeface="Times New Roman" panose="02020603050405020304" pitchFamily="18" charset="0"/>
                <a:ea typeface="楷体_GB2312" pitchFamily="49" charset="-122"/>
              </a:rPr>
              <a:t>即</a:t>
            </a:r>
            <a:r>
              <a:rPr lang="en-US" altLang="zh-CN" sz="2800" b="1" i="1">
                <a:latin typeface="Times New Roman" panose="02020603050405020304" pitchFamily="18" charset="0"/>
                <a:ea typeface="楷体_GB2312" pitchFamily="49" charset="-122"/>
              </a:rPr>
              <a:t>dA</a:t>
            </a:r>
            <a:r>
              <a:rPr lang="zh-CN" altLang="en-US" sz="2800" b="1">
                <a:latin typeface="Times New Roman" panose="02020603050405020304" pitchFamily="18" charset="0"/>
                <a:ea typeface="楷体_GB2312" pitchFamily="49" charset="-122"/>
              </a:rPr>
              <a:t>的变化规律。</a:t>
            </a:r>
          </a:p>
          <a:p>
            <a:pPr eaLnBrk="1" hangingPunct="1">
              <a:spcBef>
                <a:spcPct val="20000"/>
              </a:spcBef>
              <a:buClr>
                <a:schemeClr val="bg1"/>
              </a:buClr>
              <a:buSzPct val="100000"/>
              <a:buFont typeface="Wingdings" panose="05000000000000000000" pitchFamily="2" charset="2"/>
              <a:buNone/>
            </a:pPr>
            <a:endParaRPr kumimoji="1" lang="zh-CN" altLang="en-US" sz="2800" b="1">
              <a:solidFill>
                <a:srgbClr val="0000FF"/>
              </a:solidFill>
              <a:latin typeface="楷体_GB2312" pitchFamily="49" charset="-122"/>
              <a:ea typeface="楷体_GB2312" pitchFamily="49" charset="-122"/>
            </a:endParaRPr>
          </a:p>
        </p:txBody>
      </p:sp>
      <p:sp>
        <p:nvSpPr>
          <p:cNvPr id="10244" name="Text Box 6">
            <a:extLst>
              <a:ext uri="{FF2B5EF4-FFF2-40B4-BE49-F238E27FC236}">
                <a16:creationId xmlns:a16="http://schemas.microsoft.com/office/drawing/2014/main" id="{6FEA0353-9342-B609-516C-3AAFD022DB05}"/>
              </a:ext>
            </a:extLst>
          </p:cNvPr>
          <p:cNvSpPr txBox="1">
            <a:spLocks noChangeArrowheads="1"/>
          </p:cNvSpPr>
          <p:nvPr/>
        </p:nvSpPr>
        <p:spPr bwMode="auto">
          <a:xfrm>
            <a:off x="1116013" y="1630363"/>
            <a:ext cx="5832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a:latin typeface="Garamond" panose="02020404030301010803" pitchFamily="18" charset="0"/>
                <a:ea typeface="楷体_GB2312" pitchFamily="49" charset="-122"/>
              </a:rPr>
              <a:t>原则：使加速能力充分发挥出来。</a:t>
            </a:r>
          </a:p>
        </p:txBody>
      </p:sp>
      <p:graphicFrame>
        <p:nvGraphicFramePr>
          <p:cNvPr id="10242" name="Object 34">
            <a:extLst>
              <a:ext uri="{FF2B5EF4-FFF2-40B4-BE49-F238E27FC236}">
                <a16:creationId xmlns:a16="http://schemas.microsoft.com/office/drawing/2014/main" id="{1832F84E-7435-9A99-EB15-28E08B9908E9}"/>
              </a:ext>
            </a:extLst>
          </p:cNvPr>
          <p:cNvGraphicFramePr>
            <a:graphicFrameLocks noChangeAspect="1"/>
          </p:cNvGraphicFramePr>
          <p:nvPr/>
        </p:nvGraphicFramePr>
        <p:xfrm>
          <a:off x="1187450" y="2279650"/>
          <a:ext cx="4814888" cy="1295400"/>
        </p:xfrm>
        <a:graphic>
          <a:graphicData uri="http://schemas.openxmlformats.org/presentationml/2006/ole">
            <mc:AlternateContent xmlns:mc="http://schemas.openxmlformats.org/markup-compatibility/2006">
              <mc:Choice xmlns:v="urn:schemas-microsoft-com:vml" Requires="v">
                <p:oleObj name="Equation" r:id="rId2" imgW="2476500" imgH="889000" progId="Equation.DSMT4">
                  <p:embed/>
                </p:oleObj>
              </mc:Choice>
              <mc:Fallback>
                <p:oleObj name="Equation" r:id="rId2" imgW="2476500" imgH="889000" progId="Equation.DSMT4">
                  <p:embed/>
                  <p:pic>
                    <p:nvPicPr>
                      <p:cNvPr id="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279650"/>
                        <a:ext cx="4814888"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5" name="AutoShape 8">
            <a:extLst>
              <a:ext uri="{FF2B5EF4-FFF2-40B4-BE49-F238E27FC236}">
                <a16:creationId xmlns:a16="http://schemas.microsoft.com/office/drawing/2014/main" id="{665A34C6-1585-38DE-C683-12B004C1F3A6}"/>
              </a:ext>
            </a:extLst>
          </p:cNvPr>
          <p:cNvSpPr>
            <a:spLocks/>
          </p:cNvSpPr>
          <p:nvPr/>
        </p:nvSpPr>
        <p:spPr bwMode="auto">
          <a:xfrm>
            <a:off x="6227763" y="2441575"/>
            <a:ext cx="215900" cy="917575"/>
          </a:xfrm>
          <a:prstGeom prst="righ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10246" name="Text Box 9">
            <a:extLst>
              <a:ext uri="{FF2B5EF4-FFF2-40B4-BE49-F238E27FC236}">
                <a16:creationId xmlns:a16="http://schemas.microsoft.com/office/drawing/2014/main" id="{2B1A0F35-3390-B9A1-9FBA-CEF23279B3F2}"/>
              </a:ext>
            </a:extLst>
          </p:cNvPr>
          <p:cNvSpPr txBox="1">
            <a:spLocks noChangeArrowheads="1"/>
          </p:cNvSpPr>
          <p:nvPr/>
        </p:nvSpPr>
        <p:spPr bwMode="auto">
          <a:xfrm>
            <a:off x="6443663" y="2765425"/>
            <a:ext cx="25193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400" b="1">
                <a:latin typeface="楷体_GB2312" pitchFamily="49" charset="-122"/>
                <a:ea typeface="楷体_GB2312" pitchFamily="49" charset="-122"/>
              </a:rPr>
              <a:t>计算时均取</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2</a:t>
            </a:r>
            <a:r>
              <a:rPr lang="en-US" altLang="zh-CN" sz="2400" b="1">
                <a:latin typeface="楷体_GB2312" pitchFamily="49" charset="-122"/>
                <a:ea typeface="楷体_GB2312" pitchFamily="49" charset="-122"/>
              </a:rPr>
              <a:t>=p</a:t>
            </a:r>
            <a:r>
              <a:rPr lang="en-US" altLang="zh-CN" sz="2400" b="1" baseline="-25000">
                <a:latin typeface="楷体_GB2312" pitchFamily="49" charset="-122"/>
                <a:ea typeface="楷体_GB2312" pitchFamily="49" charset="-122"/>
              </a:rPr>
              <a:t>b</a:t>
            </a:r>
          </a:p>
        </p:txBody>
      </p:sp>
      <p:pic>
        <p:nvPicPr>
          <p:cNvPr id="10247" name="Ink 9">
            <a:extLst>
              <a:ext uri="{FF2B5EF4-FFF2-40B4-BE49-F238E27FC236}">
                <a16:creationId xmlns:a16="http://schemas.microsoft.com/office/drawing/2014/main" id="{BFEE4117-6C66-1E5E-A4E1-1A5B0797DC9D}"/>
              </a:ext>
            </a:extLst>
          </p:cNvPr>
          <p:cNvPicPr>
            <a:picLocks noRot="1" noChangeAspect="1" noEditPoints="1"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3063875" y="4733925"/>
            <a:ext cx="46355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Ink 10">
            <a:extLst>
              <a:ext uri="{FF2B5EF4-FFF2-40B4-BE49-F238E27FC236}">
                <a16:creationId xmlns:a16="http://schemas.microsoft.com/office/drawing/2014/main" id="{14BE342F-8353-4393-6660-A1C76B04BAB2}"/>
              </a:ext>
            </a:extLst>
          </p:cNvPr>
          <p:cNvPicPr>
            <a:picLocks noRot="1" noChangeAspect="1" noEditPoints="1"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3686175" y="4657725"/>
            <a:ext cx="2794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Rectangle 4">
            <a:extLst>
              <a:ext uri="{FF2B5EF4-FFF2-40B4-BE49-F238E27FC236}">
                <a16:creationId xmlns:a16="http://schemas.microsoft.com/office/drawing/2014/main" id="{0DF43285-2B5B-4DC7-230E-67F4F17F6622}"/>
              </a:ext>
            </a:extLst>
          </p:cNvPr>
          <p:cNvSpPr>
            <a:spLocks noChangeArrowheads="1"/>
          </p:cNvSpPr>
          <p:nvPr/>
        </p:nvSpPr>
        <p:spPr bwMode="auto">
          <a:xfrm>
            <a:off x="457200" y="400050"/>
            <a:ext cx="2971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sz="2800" b="1">
                <a:solidFill>
                  <a:srgbClr val="0000FF"/>
                </a:solidFill>
                <a:latin typeface="楷体_GB2312" pitchFamily="49" charset="-122"/>
                <a:ea typeface="楷体_GB2312" pitchFamily="49" charset="-122"/>
              </a:rPr>
              <a:t>2</a:t>
            </a:r>
            <a:r>
              <a:rPr kumimoji="1" lang="zh-CN" altLang="en-US" sz="2800" b="1">
                <a:solidFill>
                  <a:srgbClr val="0000FF"/>
                </a:solidFill>
                <a:latin typeface="楷体_GB2312" pitchFamily="49" charset="-122"/>
                <a:ea typeface="楷体_GB2312" pitchFamily="49" charset="-122"/>
              </a:rPr>
              <a:t>、尺寸计算</a:t>
            </a:r>
          </a:p>
        </p:txBody>
      </p:sp>
      <p:sp>
        <p:nvSpPr>
          <p:cNvPr id="11273" name="Text Box 3">
            <a:extLst>
              <a:ext uri="{FF2B5EF4-FFF2-40B4-BE49-F238E27FC236}">
                <a16:creationId xmlns:a16="http://schemas.microsoft.com/office/drawing/2014/main" id="{563A2922-1CED-3FBE-3EF9-1CD6E18712DE}"/>
              </a:ext>
            </a:extLst>
          </p:cNvPr>
          <p:cNvSpPr txBox="1">
            <a:spLocks noChangeArrowheads="1"/>
          </p:cNvSpPr>
          <p:nvPr/>
        </p:nvSpPr>
        <p:spPr bwMode="auto">
          <a:xfrm>
            <a:off x="2057400" y="857250"/>
            <a:ext cx="5111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latin typeface="Arial" panose="020B0604020202020204" pitchFamily="34" charset="0"/>
                <a:ea typeface="楷体_GB2312" pitchFamily="49" charset="-122"/>
              </a:rPr>
              <a:t>渐缩          </a:t>
            </a:r>
            <a:r>
              <a:rPr lang="en-US" altLang="zh-CN" sz="2000" b="1" i="1">
                <a:latin typeface="Times New Roman" panose="02020603050405020304" pitchFamily="18" charset="0"/>
                <a:ea typeface="楷体_GB2312" pitchFamily="49" charset="-122"/>
                <a:cs typeface="Times New Roman" panose="02020603050405020304" pitchFamily="18" charset="0"/>
              </a:rPr>
              <a:t>A</a:t>
            </a:r>
            <a:r>
              <a:rPr lang="en-US" altLang="zh-CN" sz="2000" b="1" i="1" baseline="-25000">
                <a:latin typeface="Times New Roman" panose="02020603050405020304" pitchFamily="18" charset="0"/>
                <a:ea typeface="楷体_GB2312" pitchFamily="49" charset="-122"/>
                <a:cs typeface="Times New Roman" panose="02020603050405020304" pitchFamily="18" charset="0"/>
              </a:rPr>
              <a:t>2</a:t>
            </a:r>
          </a:p>
          <a:p>
            <a:pPr eaLnBrk="1" hangingPunct="1"/>
            <a:endParaRPr lang="en-US" altLang="zh-CN" sz="2000" b="1">
              <a:latin typeface="Arial" panose="020B0604020202020204" pitchFamily="34" charset="0"/>
              <a:ea typeface="楷体_GB2312" pitchFamily="49" charset="-122"/>
            </a:endParaRPr>
          </a:p>
          <a:p>
            <a:pPr eaLnBrk="1" hangingPunct="1"/>
            <a:r>
              <a:rPr lang="zh-CN" altLang="en-US" sz="2000" b="1">
                <a:latin typeface="Arial" panose="020B0604020202020204" pitchFamily="34" charset="0"/>
                <a:ea typeface="楷体_GB2312" pitchFamily="49" charset="-122"/>
              </a:rPr>
              <a:t>缩放          </a:t>
            </a:r>
            <a:r>
              <a:rPr lang="en-US" altLang="zh-CN" sz="2000" b="1" i="1">
                <a:latin typeface="Times New Roman" panose="02020603050405020304" pitchFamily="18" charset="0"/>
                <a:ea typeface="楷体_GB2312" pitchFamily="49" charset="-122"/>
              </a:rPr>
              <a:t>A</a:t>
            </a:r>
            <a:r>
              <a:rPr lang="en-US" altLang="zh-CN" sz="2000" b="1" i="1" baseline="-25000">
                <a:latin typeface="Times New Roman" panose="02020603050405020304" pitchFamily="18" charset="0"/>
                <a:ea typeface="楷体_GB2312" pitchFamily="49" charset="-122"/>
              </a:rPr>
              <a:t>min</a:t>
            </a:r>
            <a:r>
              <a:rPr lang="zh-CN" altLang="en-US" sz="2000" b="1" i="1">
                <a:latin typeface="Times New Roman" panose="02020603050405020304" pitchFamily="18" charset="0"/>
                <a:ea typeface="楷体_GB2312" pitchFamily="49" charset="-122"/>
              </a:rPr>
              <a:t>，</a:t>
            </a:r>
            <a:r>
              <a:rPr lang="en-US" altLang="zh-CN" sz="2000" b="1" i="1">
                <a:latin typeface="Times New Roman" panose="02020603050405020304" pitchFamily="18" charset="0"/>
                <a:ea typeface="楷体_GB2312" pitchFamily="49" charset="-122"/>
              </a:rPr>
              <a:t>A</a:t>
            </a:r>
            <a:r>
              <a:rPr lang="en-US" altLang="zh-CN" sz="2000" b="1" i="1" baseline="-25000">
                <a:latin typeface="Times New Roman" panose="02020603050405020304" pitchFamily="18" charset="0"/>
                <a:ea typeface="楷体_GB2312" pitchFamily="49" charset="-122"/>
              </a:rPr>
              <a:t>2 </a:t>
            </a:r>
            <a:r>
              <a:rPr lang="zh-CN" altLang="en-US" sz="2000" b="1">
                <a:latin typeface="Arial" panose="020B0604020202020204" pitchFamily="34" charset="0"/>
                <a:ea typeface="楷体_GB2312" pitchFamily="49" charset="-122"/>
              </a:rPr>
              <a:t>及缩放段的长度 </a:t>
            </a:r>
            <a:r>
              <a:rPr lang="en-US" altLang="zh-CN" sz="2000" b="1" i="1">
                <a:latin typeface="Times New Roman" panose="02020603050405020304" pitchFamily="18" charset="0"/>
                <a:ea typeface="楷体_GB2312" pitchFamily="49" charset="-122"/>
              </a:rPr>
              <a:t>l</a:t>
            </a:r>
          </a:p>
        </p:txBody>
      </p:sp>
      <p:grpSp>
        <p:nvGrpSpPr>
          <p:cNvPr id="11274" name="Group 19">
            <a:extLst>
              <a:ext uri="{FF2B5EF4-FFF2-40B4-BE49-F238E27FC236}">
                <a16:creationId xmlns:a16="http://schemas.microsoft.com/office/drawing/2014/main" id="{F41D018C-6D76-142E-1CE5-46335D7BBA84}"/>
              </a:ext>
            </a:extLst>
          </p:cNvPr>
          <p:cNvGrpSpPr>
            <a:grpSpLocks/>
          </p:cNvGrpSpPr>
          <p:nvPr/>
        </p:nvGrpSpPr>
        <p:grpSpPr bwMode="auto">
          <a:xfrm>
            <a:off x="3348038" y="1600200"/>
            <a:ext cx="3529012" cy="1674813"/>
            <a:chOff x="2290" y="1570"/>
            <a:chExt cx="1222" cy="998"/>
          </a:xfrm>
        </p:grpSpPr>
        <p:sp>
          <p:nvSpPr>
            <p:cNvPr id="11275" name="Freeform 4">
              <a:extLst>
                <a:ext uri="{FF2B5EF4-FFF2-40B4-BE49-F238E27FC236}">
                  <a16:creationId xmlns:a16="http://schemas.microsoft.com/office/drawing/2014/main" id="{EFDE8A1E-F64F-E53D-AD60-08F1179B23C8}"/>
                </a:ext>
              </a:extLst>
            </p:cNvPr>
            <p:cNvSpPr>
              <a:spLocks/>
            </p:cNvSpPr>
            <p:nvPr/>
          </p:nvSpPr>
          <p:spPr bwMode="auto">
            <a:xfrm>
              <a:off x="2472" y="1842"/>
              <a:ext cx="816" cy="182"/>
            </a:xfrm>
            <a:custGeom>
              <a:avLst/>
              <a:gdLst>
                <a:gd name="T0" fmla="*/ 0 w 771"/>
                <a:gd name="T1" fmla="*/ 91 h 182"/>
                <a:gd name="T2" fmla="*/ 360 w 771"/>
                <a:gd name="T3" fmla="*/ 182 h 182"/>
                <a:gd name="T4" fmla="*/ 1076 w 771"/>
                <a:gd name="T5" fmla="*/ 91 h 182"/>
                <a:gd name="T6" fmla="*/ 1522 w 771"/>
                <a:gd name="T7" fmla="*/ 0 h 182"/>
                <a:gd name="T8" fmla="*/ 0 60000 65536"/>
                <a:gd name="T9" fmla="*/ 0 60000 65536"/>
                <a:gd name="T10" fmla="*/ 0 60000 65536"/>
                <a:gd name="T11" fmla="*/ 0 60000 65536"/>
                <a:gd name="T12" fmla="*/ 0 w 771"/>
                <a:gd name="T13" fmla="*/ 0 h 182"/>
                <a:gd name="T14" fmla="*/ 771 w 771"/>
                <a:gd name="T15" fmla="*/ 182 h 182"/>
              </a:gdLst>
              <a:ahLst/>
              <a:cxnLst>
                <a:cxn ang="T8">
                  <a:pos x="T0" y="T1"/>
                </a:cxn>
                <a:cxn ang="T9">
                  <a:pos x="T2" y="T3"/>
                </a:cxn>
                <a:cxn ang="T10">
                  <a:pos x="T4" y="T5"/>
                </a:cxn>
                <a:cxn ang="T11">
                  <a:pos x="T6" y="T7"/>
                </a:cxn>
              </a:cxnLst>
              <a:rect l="T12" t="T13" r="T14" b="T15"/>
              <a:pathLst>
                <a:path w="771" h="182">
                  <a:moveTo>
                    <a:pt x="0" y="91"/>
                  </a:moveTo>
                  <a:cubicBezTo>
                    <a:pt x="45" y="136"/>
                    <a:pt x="90" y="182"/>
                    <a:pt x="181" y="182"/>
                  </a:cubicBezTo>
                  <a:cubicBezTo>
                    <a:pt x="272" y="182"/>
                    <a:pt x="446" y="121"/>
                    <a:pt x="544" y="91"/>
                  </a:cubicBezTo>
                  <a:cubicBezTo>
                    <a:pt x="642" y="61"/>
                    <a:pt x="706" y="30"/>
                    <a:pt x="771" y="0"/>
                  </a:cubicBezTo>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1276" name="Freeform 5">
              <a:extLst>
                <a:ext uri="{FF2B5EF4-FFF2-40B4-BE49-F238E27FC236}">
                  <a16:creationId xmlns:a16="http://schemas.microsoft.com/office/drawing/2014/main" id="{BC9D2EEE-274C-04C8-F422-A970231A5E39}"/>
                </a:ext>
              </a:extLst>
            </p:cNvPr>
            <p:cNvSpPr>
              <a:spLocks/>
            </p:cNvSpPr>
            <p:nvPr/>
          </p:nvSpPr>
          <p:spPr bwMode="auto">
            <a:xfrm>
              <a:off x="2472" y="2206"/>
              <a:ext cx="816" cy="90"/>
            </a:xfrm>
            <a:custGeom>
              <a:avLst/>
              <a:gdLst>
                <a:gd name="T0" fmla="*/ 0 w 816"/>
                <a:gd name="T1" fmla="*/ 1 h 136"/>
                <a:gd name="T2" fmla="*/ 272 w 816"/>
                <a:gd name="T3" fmla="*/ 0 h 136"/>
                <a:gd name="T4" fmla="*/ 816 w 816"/>
                <a:gd name="T5" fmla="*/ 1 h 136"/>
                <a:gd name="T6" fmla="*/ 0 60000 65536"/>
                <a:gd name="T7" fmla="*/ 0 60000 65536"/>
                <a:gd name="T8" fmla="*/ 0 60000 65536"/>
                <a:gd name="T9" fmla="*/ 0 w 816"/>
                <a:gd name="T10" fmla="*/ 0 h 136"/>
                <a:gd name="T11" fmla="*/ 816 w 816"/>
                <a:gd name="T12" fmla="*/ 136 h 136"/>
              </a:gdLst>
              <a:ahLst/>
              <a:cxnLst>
                <a:cxn ang="T6">
                  <a:pos x="T0" y="T1"/>
                </a:cxn>
                <a:cxn ang="T7">
                  <a:pos x="T2" y="T3"/>
                </a:cxn>
                <a:cxn ang="T8">
                  <a:pos x="T4" y="T5"/>
                </a:cxn>
              </a:cxnLst>
              <a:rect l="T9" t="T10" r="T11" b="T12"/>
              <a:pathLst>
                <a:path w="816" h="136">
                  <a:moveTo>
                    <a:pt x="0" y="136"/>
                  </a:moveTo>
                  <a:cubicBezTo>
                    <a:pt x="68" y="68"/>
                    <a:pt x="136" y="0"/>
                    <a:pt x="272" y="0"/>
                  </a:cubicBezTo>
                  <a:cubicBezTo>
                    <a:pt x="408" y="0"/>
                    <a:pt x="612" y="68"/>
                    <a:pt x="816" y="136"/>
                  </a:cubicBezTo>
                </a:path>
              </a:pathLst>
            </a:custGeom>
            <a:noFill/>
            <a:ln w="222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sp>
          <p:nvSpPr>
            <p:cNvPr id="11277" name="Line 6">
              <a:extLst>
                <a:ext uri="{FF2B5EF4-FFF2-40B4-BE49-F238E27FC236}">
                  <a16:creationId xmlns:a16="http://schemas.microsoft.com/office/drawing/2014/main" id="{3C533601-AC77-8646-0172-905600A73197}"/>
                </a:ext>
              </a:extLst>
            </p:cNvPr>
            <p:cNvSpPr>
              <a:spLocks noChangeShapeType="1"/>
            </p:cNvSpPr>
            <p:nvPr/>
          </p:nvSpPr>
          <p:spPr bwMode="auto">
            <a:xfrm flipV="1">
              <a:off x="2472" y="1933"/>
              <a:ext cx="0" cy="363"/>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8" name="Line 7">
              <a:extLst>
                <a:ext uri="{FF2B5EF4-FFF2-40B4-BE49-F238E27FC236}">
                  <a16:creationId xmlns:a16="http://schemas.microsoft.com/office/drawing/2014/main" id="{D531798C-1EA4-F454-849D-8FB8AED14948}"/>
                </a:ext>
              </a:extLst>
            </p:cNvPr>
            <p:cNvSpPr>
              <a:spLocks noChangeShapeType="1"/>
            </p:cNvSpPr>
            <p:nvPr/>
          </p:nvSpPr>
          <p:spPr bwMode="auto">
            <a:xfrm flipV="1">
              <a:off x="3288" y="1842"/>
              <a:ext cx="0" cy="681"/>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9" name="Line 8">
              <a:extLst>
                <a:ext uri="{FF2B5EF4-FFF2-40B4-BE49-F238E27FC236}">
                  <a16:creationId xmlns:a16="http://schemas.microsoft.com/office/drawing/2014/main" id="{CBD3D699-EE0E-6AC8-DE50-82F553EF6D83}"/>
                </a:ext>
              </a:extLst>
            </p:cNvPr>
            <p:cNvSpPr>
              <a:spLocks noChangeShapeType="1"/>
            </p:cNvSpPr>
            <p:nvPr/>
          </p:nvSpPr>
          <p:spPr bwMode="auto">
            <a:xfrm flipV="1">
              <a:off x="2290" y="2024"/>
              <a:ext cx="454" cy="91"/>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0" name="Line 9">
              <a:extLst>
                <a:ext uri="{FF2B5EF4-FFF2-40B4-BE49-F238E27FC236}">
                  <a16:creationId xmlns:a16="http://schemas.microsoft.com/office/drawing/2014/main" id="{21FB50FE-CAA8-B759-9EC7-42C795509CA3}"/>
                </a:ext>
              </a:extLst>
            </p:cNvPr>
            <p:cNvSpPr>
              <a:spLocks noChangeShapeType="1"/>
            </p:cNvSpPr>
            <p:nvPr/>
          </p:nvSpPr>
          <p:spPr bwMode="auto">
            <a:xfrm>
              <a:off x="2290" y="2115"/>
              <a:ext cx="454" cy="90"/>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1" name="Line 10">
              <a:extLst>
                <a:ext uri="{FF2B5EF4-FFF2-40B4-BE49-F238E27FC236}">
                  <a16:creationId xmlns:a16="http://schemas.microsoft.com/office/drawing/2014/main" id="{B943D871-73F1-F761-F980-F2E8A52149AC}"/>
                </a:ext>
              </a:extLst>
            </p:cNvPr>
            <p:cNvSpPr>
              <a:spLocks noChangeShapeType="1"/>
            </p:cNvSpPr>
            <p:nvPr/>
          </p:nvSpPr>
          <p:spPr bwMode="auto">
            <a:xfrm>
              <a:off x="2653" y="1888"/>
              <a:ext cx="0" cy="680"/>
            </a:xfrm>
            <a:prstGeom prst="line">
              <a:avLst/>
            </a:prstGeom>
            <a:noFill/>
            <a:ln w="222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2" name="Freeform 11">
              <a:extLst>
                <a:ext uri="{FF2B5EF4-FFF2-40B4-BE49-F238E27FC236}">
                  <a16:creationId xmlns:a16="http://schemas.microsoft.com/office/drawing/2014/main" id="{E45CFA5F-9AA8-21A7-BB10-D04BEEF2EAF4}"/>
                </a:ext>
              </a:extLst>
            </p:cNvPr>
            <p:cNvSpPr>
              <a:spLocks/>
            </p:cNvSpPr>
            <p:nvPr/>
          </p:nvSpPr>
          <p:spPr bwMode="auto">
            <a:xfrm>
              <a:off x="2744" y="2024"/>
              <a:ext cx="45" cy="182"/>
            </a:xfrm>
            <a:custGeom>
              <a:avLst/>
              <a:gdLst>
                <a:gd name="T0" fmla="*/ 0 w 45"/>
                <a:gd name="T1" fmla="*/ 0 h 182"/>
                <a:gd name="T2" fmla="*/ 45 w 45"/>
                <a:gd name="T3" fmla="*/ 91 h 182"/>
                <a:gd name="T4" fmla="*/ 0 w 45"/>
                <a:gd name="T5" fmla="*/ 182 h 182"/>
                <a:gd name="T6" fmla="*/ 0 60000 65536"/>
                <a:gd name="T7" fmla="*/ 0 60000 65536"/>
                <a:gd name="T8" fmla="*/ 0 60000 65536"/>
                <a:gd name="T9" fmla="*/ 0 w 45"/>
                <a:gd name="T10" fmla="*/ 0 h 182"/>
                <a:gd name="T11" fmla="*/ 45 w 45"/>
                <a:gd name="T12" fmla="*/ 182 h 182"/>
              </a:gdLst>
              <a:ahLst/>
              <a:cxnLst>
                <a:cxn ang="T6">
                  <a:pos x="T0" y="T1"/>
                </a:cxn>
                <a:cxn ang="T7">
                  <a:pos x="T2" y="T3"/>
                </a:cxn>
                <a:cxn ang="T8">
                  <a:pos x="T4" y="T5"/>
                </a:cxn>
              </a:cxnLst>
              <a:rect l="T9" t="T10" r="T11" b="T12"/>
              <a:pathLst>
                <a:path w="45" h="182">
                  <a:moveTo>
                    <a:pt x="0" y="0"/>
                  </a:moveTo>
                  <a:cubicBezTo>
                    <a:pt x="22" y="30"/>
                    <a:pt x="45" y="61"/>
                    <a:pt x="45" y="91"/>
                  </a:cubicBezTo>
                  <a:cubicBezTo>
                    <a:pt x="45" y="121"/>
                    <a:pt x="22" y="151"/>
                    <a:pt x="0" y="182"/>
                  </a:cubicBezTo>
                </a:path>
              </a:pathLst>
            </a:custGeom>
            <a:noFill/>
            <a:ln w="2222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endParaRPr lang="zh-CN" altLang="en-US"/>
            </a:p>
          </p:txBody>
        </p:sp>
        <p:graphicFrame>
          <p:nvGraphicFramePr>
            <p:cNvPr id="11268" name="Object 212">
              <a:extLst>
                <a:ext uri="{FF2B5EF4-FFF2-40B4-BE49-F238E27FC236}">
                  <a16:creationId xmlns:a16="http://schemas.microsoft.com/office/drawing/2014/main" id="{4FB96F70-5572-FA90-6250-0A9454051C52}"/>
                </a:ext>
              </a:extLst>
            </p:cNvPr>
            <p:cNvGraphicFramePr>
              <a:graphicFrameLocks noChangeAspect="1"/>
            </p:cNvGraphicFramePr>
            <p:nvPr/>
          </p:nvGraphicFramePr>
          <p:xfrm>
            <a:off x="2823" y="2023"/>
            <a:ext cx="193" cy="228"/>
          </p:xfrm>
          <a:graphic>
            <a:graphicData uri="http://schemas.openxmlformats.org/presentationml/2006/ole">
              <mc:AlternateContent xmlns:mc="http://schemas.openxmlformats.org/markup-compatibility/2006">
                <mc:Choice xmlns:v="urn:schemas-microsoft-com:vml" Requires="v">
                  <p:oleObj name="Equation" r:id="rId2" imgW="139579" imgH="164957" progId="Equation.DSMT4">
                    <p:embed/>
                  </p:oleObj>
                </mc:Choice>
                <mc:Fallback>
                  <p:oleObj name="Equation" r:id="rId2" imgW="139579" imgH="164957" progId="Equation.DSMT4">
                    <p:embed/>
                    <p:pic>
                      <p:nvPicPr>
                        <p:cNvPr id="0" name="Object 2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 y="2023"/>
                          <a:ext cx="193"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11269" name="Object 213">
              <a:extLst>
                <a:ext uri="{FF2B5EF4-FFF2-40B4-BE49-F238E27FC236}">
                  <a16:creationId xmlns:a16="http://schemas.microsoft.com/office/drawing/2014/main" id="{E803E44C-B361-C18F-3A2A-36225B24FC3B}"/>
                </a:ext>
              </a:extLst>
            </p:cNvPr>
            <p:cNvGraphicFramePr>
              <a:graphicFrameLocks noChangeAspect="1"/>
            </p:cNvGraphicFramePr>
            <p:nvPr/>
          </p:nvGraphicFramePr>
          <p:xfrm>
            <a:off x="2880" y="2205"/>
            <a:ext cx="122" cy="227"/>
          </p:xfrm>
          <a:graphic>
            <a:graphicData uri="http://schemas.openxmlformats.org/presentationml/2006/ole">
              <mc:AlternateContent xmlns:mc="http://schemas.openxmlformats.org/markup-compatibility/2006">
                <mc:Choice xmlns:v="urn:schemas-microsoft-com:vml" Requires="v">
                  <p:oleObj name="Equation" r:id="rId4" imgW="88707" imgH="164742" progId="Equation.DSMT4">
                    <p:embed/>
                  </p:oleObj>
                </mc:Choice>
                <mc:Fallback>
                  <p:oleObj name="Equation" r:id="rId4" imgW="88707" imgH="164742" progId="Equation.DSMT4">
                    <p:embed/>
                    <p:pic>
                      <p:nvPicPr>
                        <p:cNvPr id="0" name="Object 2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2205"/>
                          <a:ext cx="12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sp>
          <p:nvSpPr>
            <p:cNvPr id="11283" name="Line 14">
              <a:extLst>
                <a:ext uri="{FF2B5EF4-FFF2-40B4-BE49-F238E27FC236}">
                  <a16:creationId xmlns:a16="http://schemas.microsoft.com/office/drawing/2014/main" id="{42007C50-9865-2775-098E-A728BF49EE6B}"/>
                </a:ext>
              </a:extLst>
            </p:cNvPr>
            <p:cNvSpPr>
              <a:spLocks noChangeShapeType="1"/>
            </p:cNvSpPr>
            <p:nvPr/>
          </p:nvSpPr>
          <p:spPr bwMode="auto">
            <a:xfrm>
              <a:off x="2653" y="2432"/>
              <a:ext cx="635" cy="0"/>
            </a:xfrm>
            <a:prstGeom prst="line">
              <a:avLst/>
            </a:prstGeom>
            <a:noFill/>
            <a:ln w="222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1270" name="Object 214">
              <a:extLst>
                <a:ext uri="{FF2B5EF4-FFF2-40B4-BE49-F238E27FC236}">
                  <a16:creationId xmlns:a16="http://schemas.microsoft.com/office/drawing/2014/main" id="{0EF4DB87-BC01-DB61-18D9-DE4482C6768F}"/>
                </a:ext>
              </a:extLst>
            </p:cNvPr>
            <p:cNvGraphicFramePr>
              <a:graphicFrameLocks noChangeAspect="1"/>
            </p:cNvGraphicFramePr>
            <p:nvPr/>
          </p:nvGraphicFramePr>
          <p:xfrm>
            <a:off x="2517" y="1616"/>
            <a:ext cx="281" cy="228"/>
          </p:xfrm>
          <a:graphic>
            <a:graphicData uri="http://schemas.openxmlformats.org/presentationml/2006/ole">
              <mc:AlternateContent xmlns:mc="http://schemas.openxmlformats.org/markup-compatibility/2006">
                <mc:Choice xmlns:v="urn:schemas-microsoft-com:vml" Requires="v">
                  <p:oleObj name="Equation" r:id="rId6" imgW="266353" imgH="215619" progId="Equation.DSMT4">
                    <p:embed/>
                  </p:oleObj>
                </mc:Choice>
                <mc:Fallback>
                  <p:oleObj name="Equation" r:id="rId6" imgW="266353" imgH="215619" progId="Equation.DSMT4">
                    <p:embed/>
                    <p:pic>
                      <p:nvPicPr>
                        <p:cNvPr id="0" name="Object 2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7" y="1616"/>
                          <a:ext cx="281"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aphicFrame>
          <p:nvGraphicFramePr>
            <p:cNvPr id="11271" name="Object 215">
              <a:extLst>
                <a:ext uri="{FF2B5EF4-FFF2-40B4-BE49-F238E27FC236}">
                  <a16:creationId xmlns:a16="http://schemas.microsoft.com/office/drawing/2014/main" id="{30875E76-3D72-C23E-F38E-F8412F419D89}"/>
                </a:ext>
              </a:extLst>
            </p:cNvPr>
            <p:cNvGraphicFramePr>
              <a:graphicFrameLocks noChangeAspect="1"/>
            </p:cNvGraphicFramePr>
            <p:nvPr/>
          </p:nvGraphicFramePr>
          <p:xfrm>
            <a:off x="3288" y="1570"/>
            <a:ext cx="224" cy="272"/>
          </p:xfrm>
          <a:graphic>
            <a:graphicData uri="http://schemas.openxmlformats.org/presentationml/2006/ole">
              <mc:AlternateContent xmlns:mc="http://schemas.openxmlformats.org/markup-compatibility/2006">
                <mc:Choice xmlns:v="urn:schemas-microsoft-com:vml" Requires="v">
                  <p:oleObj name="Equation" r:id="rId8" imgW="177569" imgH="215619" progId="Equation.DSMT4">
                    <p:embed/>
                  </p:oleObj>
                </mc:Choice>
                <mc:Fallback>
                  <p:oleObj name="Equation" r:id="rId8" imgW="177569" imgH="215619" progId="Equation.DSMT4">
                    <p:embed/>
                    <p:pic>
                      <p:nvPicPr>
                        <p:cNvPr id="0" name="Object 2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88" y="1570"/>
                          <a:ext cx="22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pic>
                  </p:oleObj>
                </mc:Fallback>
              </mc:AlternateContent>
            </a:graphicData>
          </a:graphic>
        </p:graphicFrame>
      </p:grpSp>
      <p:graphicFrame>
        <p:nvGraphicFramePr>
          <p:cNvPr id="11266" name="Object 216">
            <a:extLst>
              <a:ext uri="{FF2B5EF4-FFF2-40B4-BE49-F238E27FC236}">
                <a16:creationId xmlns:a16="http://schemas.microsoft.com/office/drawing/2014/main" id="{A980D0B8-4D5C-9D0D-D703-1C24C39E1266}"/>
              </a:ext>
            </a:extLst>
          </p:cNvPr>
          <p:cNvGraphicFramePr>
            <a:graphicFrameLocks noChangeAspect="1"/>
          </p:cNvGraphicFramePr>
          <p:nvPr/>
        </p:nvGraphicFramePr>
        <p:xfrm>
          <a:off x="2555875" y="3198813"/>
          <a:ext cx="4176713" cy="741362"/>
        </p:xfrm>
        <a:graphic>
          <a:graphicData uri="http://schemas.openxmlformats.org/presentationml/2006/ole">
            <mc:AlternateContent xmlns:mc="http://schemas.openxmlformats.org/markup-compatibility/2006">
              <mc:Choice xmlns:v="urn:schemas-microsoft-com:vml" Requires="v">
                <p:oleObj name="Equation" r:id="rId10" imgW="2133600" imgH="419100" progId="Equation.DSMT4">
                  <p:embed/>
                </p:oleObj>
              </mc:Choice>
              <mc:Fallback>
                <p:oleObj name="Equation" r:id="rId10" imgW="2133600" imgH="419100" progId="Equation.DSMT4">
                  <p:embed/>
                  <p:pic>
                    <p:nvPicPr>
                      <p:cNvPr id="0" name="Object 2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875" y="3198813"/>
                        <a:ext cx="4176713"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217">
            <a:extLst>
              <a:ext uri="{FF2B5EF4-FFF2-40B4-BE49-F238E27FC236}">
                <a16:creationId xmlns:a16="http://schemas.microsoft.com/office/drawing/2014/main" id="{DE80C80B-504D-969D-3278-372DAAEDE279}"/>
              </a:ext>
            </a:extLst>
          </p:cNvPr>
          <p:cNvGraphicFramePr>
            <a:graphicFrameLocks noChangeAspect="1"/>
          </p:cNvGraphicFramePr>
          <p:nvPr/>
        </p:nvGraphicFramePr>
        <p:xfrm>
          <a:off x="2124075" y="4030663"/>
          <a:ext cx="5903913" cy="706437"/>
        </p:xfrm>
        <a:graphic>
          <a:graphicData uri="http://schemas.openxmlformats.org/presentationml/2006/ole">
            <mc:AlternateContent xmlns:mc="http://schemas.openxmlformats.org/markup-compatibility/2006">
              <mc:Choice xmlns:v="urn:schemas-microsoft-com:vml" Requires="v">
                <p:oleObj name="Equation" r:id="rId12" imgW="2857500" imgH="457200" progId="Equation.DSMT4">
                  <p:embed/>
                </p:oleObj>
              </mc:Choice>
              <mc:Fallback>
                <p:oleObj name="Equation" r:id="rId12" imgW="2857500" imgH="457200" progId="Equation.DSMT4">
                  <p:embed/>
                  <p:pic>
                    <p:nvPicPr>
                      <p:cNvPr id="0" name="Object 2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4075" y="4030663"/>
                        <a:ext cx="5903913" cy="70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39C5D54-33C2-8D08-D70E-528A826179D5}"/>
              </a:ext>
            </a:extLst>
          </p:cNvPr>
          <p:cNvSpPr>
            <a:spLocks noGrp="1" noChangeArrowheads="1"/>
          </p:cNvSpPr>
          <p:nvPr>
            <p:ph type="title"/>
          </p:nvPr>
        </p:nvSpPr>
        <p:spPr>
          <a:xfrm>
            <a:off x="457200" y="228600"/>
            <a:ext cx="8229600" cy="857250"/>
          </a:xfrm>
        </p:spPr>
        <p:txBody>
          <a:bodyPr/>
          <a:lstStyle/>
          <a:p>
            <a:pPr eaLnBrk="1" hangingPunct="1"/>
            <a:r>
              <a:rPr lang="zh-CN" altLang="en-US">
                <a:ea typeface="黑体" panose="02010609060101010101" pitchFamily="49" charset="-122"/>
              </a:rPr>
              <a:t>目录</a:t>
            </a:r>
          </a:p>
        </p:txBody>
      </p:sp>
      <p:sp>
        <p:nvSpPr>
          <p:cNvPr id="22531" name="Rectangle 3">
            <a:extLst>
              <a:ext uri="{FF2B5EF4-FFF2-40B4-BE49-F238E27FC236}">
                <a16:creationId xmlns:a16="http://schemas.microsoft.com/office/drawing/2014/main" id="{98798C49-F799-1B5F-1A88-BA62AC778802}"/>
              </a:ext>
            </a:extLst>
          </p:cNvPr>
          <p:cNvSpPr>
            <a:spLocks noGrp="1" noChangeArrowheads="1"/>
          </p:cNvSpPr>
          <p:nvPr>
            <p:ph type="body" idx="1"/>
          </p:nvPr>
        </p:nvSpPr>
        <p:spPr>
          <a:xfrm>
            <a:off x="611188" y="1058863"/>
            <a:ext cx="8229600" cy="3395662"/>
          </a:xfrm>
        </p:spPr>
        <p:txBody>
          <a:bodyPr/>
          <a:lstStyle/>
          <a:p>
            <a:pPr eaLnBrk="1" hangingPunct="1">
              <a:buFontTx/>
              <a:buNone/>
            </a:pPr>
            <a:r>
              <a:rPr kumimoji="1" lang="en-US" altLang="zh-CN" b="1">
                <a:solidFill>
                  <a:srgbClr val="0000FF"/>
                </a:solidFill>
                <a:latin typeface="宋体" panose="02010600030101010101" pitchFamily="2" charset="-122"/>
              </a:rPr>
              <a:t>§7-1</a:t>
            </a:r>
            <a:r>
              <a:rPr lang="en-US" altLang="zh-CN" b="1">
                <a:latin typeface="宋体" panose="02010600030101010101" pitchFamily="2" charset="-122"/>
              </a:rPr>
              <a:t>  </a:t>
            </a:r>
            <a:r>
              <a:rPr lang="zh-CN" altLang="en-US" b="1">
                <a:latin typeface="宋体" panose="02010600030101010101" pitchFamily="2" charset="-122"/>
              </a:rPr>
              <a:t>稳定流动的基本方程式</a:t>
            </a:r>
          </a:p>
          <a:p>
            <a:pPr eaLnBrk="1" hangingPunct="1">
              <a:buFontTx/>
              <a:buNone/>
            </a:pPr>
            <a:r>
              <a:rPr kumimoji="1" lang="en-US" altLang="zh-CN" b="1">
                <a:solidFill>
                  <a:srgbClr val="0000FF"/>
                </a:solidFill>
                <a:latin typeface="宋体" panose="02010600030101010101" pitchFamily="2" charset="-122"/>
              </a:rPr>
              <a:t>§7-2</a:t>
            </a:r>
            <a:r>
              <a:rPr lang="en-US" altLang="zh-CN" b="1">
                <a:latin typeface="宋体" panose="02010600030101010101" pitchFamily="2" charset="-122"/>
              </a:rPr>
              <a:t>  </a:t>
            </a:r>
            <a:r>
              <a:rPr lang="zh-CN" altLang="en-US" b="1">
                <a:latin typeface="宋体" panose="02010600030101010101" pitchFamily="2" charset="-122"/>
              </a:rPr>
              <a:t>促使流速改变的条件</a:t>
            </a:r>
          </a:p>
          <a:p>
            <a:pPr eaLnBrk="1" hangingPunct="1">
              <a:buFontTx/>
              <a:buNone/>
            </a:pPr>
            <a:r>
              <a:rPr kumimoji="1" lang="en-US" altLang="zh-CN" b="1">
                <a:solidFill>
                  <a:srgbClr val="0000FF"/>
                </a:solidFill>
                <a:latin typeface="宋体" panose="02010600030101010101" pitchFamily="2" charset="-122"/>
              </a:rPr>
              <a:t>§7-3</a:t>
            </a:r>
            <a:r>
              <a:rPr lang="en-US" altLang="zh-CN" b="1">
                <a:latin typeface="宋体" panose="02010600030101010101" pitchFamily="2" charset="-122"/>
              </a:rPr>
              <a:t>  </a:t>
            </a:r>
            <a:r>
              <a:rPr lang="zh-CN" altLang="en-US" b="1">
                <a:solidFill>
                  <a:srgbClr val="FF0000"/>
                </a:solidFill>
                <a:latin typeface="宋体" panose="02010600030101010101" pitchFamily="2" charset="-122"/>
              </a:rPr>
              <a:t>喷管的计算</a:t>
            </a:r>
          </a:p>
          <a:p>
            <a:pPr eaLnBrk="1" hangingPunct="1">
              <a:buFontTx/>
              <a:buNone/>
            </a:pPr>
            <a:r>
              <a:rPr kumimoji="1" lang="en-US" altLang="zh-CN" b="1">
                <a:solidFill>
                  <a:srgbClr val="0000FF"/>
                </a:solidFill>
                <a:latin typeface="宋体" panose="02010600030101010101" pitchFamily="2" charset="-122"/>
              </a:rPr>
              <a:t>§7-4</a:t>
            </a:r>
            <a:r>
              <a:rPr lang="en-US" altLang="zh-CN" b="1">
                <a:latin typeface="宋体" panose="02010600030101010101" pitchFamily="2" charset="-122"/>
              </a:rPr>
              <a:t>  </a:t>
            </a:r>
            <a:r>
              <a:rPr lang="zh-CN" altLang="en-US" b="1">
                <a:solidFill>
                  <a:srgbClr val="FF0000"/>
                </a:solidFill>
                <a:latin typeface="宋体" panose="02010600030101010101" pitchFamily="2" charset="-122"/>
              </a:rPr>
              <a:t>背压变化时喷管内流动过程简析</a:t>
            </a:r>
          </a:p>
          <a:p>
            <a:pPr eaLnBrk="1" hangingPunct="1">
              <a:buFontTx/>
              <a:buNone/>
            </a:pPr>
            <a:r>
              <a:rPr kumimoji="1" lang="en-US" altLang="zh-CN" b="1">
                <a:solidFill>
                  <a:srgbClr val="0000FF"/>
                </a:solidFill>
                <a:latin typeface="宋体" panose="02010600030101010101" pitchFamily="2" charset="-122"/>
              </a:rPr>
              <a:t>§7-5</a:t>
            </a:r>
            <a:r>
              <a:rPr lang="en-US" altLang="zh-CN" b="1">
                <a:latin typeface="宋体" panose="02010600030101010101" pitchFamily="2" charset="-122"/>
              </a:rPr>
              <a:t>  </a:t>
            </a:r>
            <a:r>
              <a:rPr lang="zh-CN" altLang="en-US" b="1">
                <a:solidFill>
                  <a:srgbClr val="FF0000"/>
                </a:solidFill>
                <a:latin typeface="宋体" panose="02010600030101010101" pitchFamily="2" charset="-122"/>
              </a:rPr>
              <a:t>有摩阻的绝热流动</a:t>
            </a:r>
          </a:p>
          <a:p>
            <a:pPr eaLnBrk="1" hangingPunct="1">
              <a:buFontTx/>
              <a:buNone/>
            </a:pPr>
            <a:r>
              <a:rPr kumimoji="1" lang="en-US" altLang="zh-CN" b="1">
                <a:solidFill>
                  <a:srgbClr val="0000FF"/>
                </a:solidFill>
                <a:latin typeface="宋体" panose="02010600030101010101" pitchFamily="2" charset="-122"/>
              </a:rPr>
              <a:t>§7-6</a:t>
            </a:r>
            <a:r>
              <a:rPr lang="en-US" altLang="zh-CN" b="1">
                <a:latin typeface="宋体" panose="02010600030101010101" pitchFamily="2" charset="-122"/>
              </a:rPr>
              <a:t>  </a:t>
            </a:r>
            <a:r>
              <a:rPr lang="zh-CN" altLang="en-US" b="1">
                <a:solidFill>
                  <a:srgbClr val="FF0000"/>
                </a:solidFill>
                <a:latin typeface="宋体" panose="02010600030101010101" pitchFamily="2" charset="-122"/>
              </a:rPr>
              <a:t>绝热节流</a:t>
            </a:r>
          </a:p>
          <a:p>
            <a:pPr eaLnBrk="1" hangingPunct="1"/>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Rectangle 5">
            <a:extLst>
              <a:ext uri="{FF2B5EF4-FFF2-40B4-BE49-F238E27FC236}">
                <a16:creationId xmlns:a16="http://schemas.microsoft.com/office/drawing/2014/main" id="{F8C513B0-A95A-E0C2-9D4E-F34B669F75F0}"/>
              </a:ext>
            </a:extLst>
          </p:cNvPr>
          <p:cNvSpPr>
            <a:spLocks noChangeArrowheads="1"/>
          </p:cNvSpPr>
          <p:nvPr/>
        </p:nvSpPr>
        <p:spPr bwMode="auto">
          <a:xfrm>
            <a:off x="1371600" y="708025"/>
            <a:ext cx="2057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设计计算步骤</a:t>
            </a:r>
          </a:p>
        </p:txBody>
      </p:sp>
      <p:sp>
        <p:nvSpPr>
          <p:cNvPr id="12301" name="Rectangle 7">
            <a:extLst>
              <a:ext uri="{FF2B5EF4-FFF2-40B4-BE49-F238E27FC236}">
                <a16:creationId xmlns:a16="http://schemas.microsoft.com/office/drawing/2014/main" id="{47512AC5-3A40-B575-ADD2-14B14DF066B1}"/>
              </a:ext>
            </a:extLst>
          </p:cNvPr>
          <p:cNvSpPr>
            <a:spLocks noChangeArrowheads="1"/>
          </p:cNvSpPr>
          <p:nvPr/>
        </p:nvSpPr>
        <p:spPr bwMode="auto">
          <a:xfrm>
            <a:off x="228600" y="1028700"/>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已知：</a:t>
            </a:r>
          </a:p>
        </p:txBody>
      </p:sp>
      <p:graphicFrame>
        <p:nvGraphicFramePr>
          <p:cNvPr id="12290" name="Object 347">
            <a:extLst>
              <a:ext uri="{FF2B5EF4-FFF2-40B4-BE49-F238E27FC236}">
                <a16:creationId xmlns:a16="http://schemas.microsoft.com/office/drawing/2014/main" id="{79C12EEA-F7DF-9F77-55EE-79C26C3204C4}"/>
              </a:ext>
            </a:extLst>
          </p:cNvPr>
          <p:cNvGraphicFramePr>
            <a:graphicFrameLocks noChangeAspect="1"/>
          </p:cNvGraphicFramePr>
          <p:nvPr/>
        </p:nvGraphicFramePr>
        <p:xfrm>
          <a:off x="1447800" y="1028700"/>
          <a:ext cx="1924050" cy="257175"/>
        </p:xfrm>
        <a:graphic>
          <a:graphicData uri="http://schemas.openxmlformats.org/presentationml/2006/ole">
            <mc:AlternateContent xmlns:mc="http://schemas.openxmlformats.org/markup-compatibility/2006">
              <mc:Choice xmlns:v="urn:schemas-microsoft-com:vml" Requires="v">
                <p:oleObj name="Equation" r:id="rId2" imgW="1282700" imgH="228600" progId="Equation.DSMT4">
                  <p:embed/>
                </p:oleObj>
              </mc:Choice>
              <mc:Fallback>
                <p:oleObj name="Equation" r:id="rId2" imgW="1282700" imgH="228600" progId="Equation.DSMT4">
                  <p:embed/>
                  <p:pic>
                    <p:nvPicPr>
                      <p:cNvPr id="0" name="Object 3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028700"/>
                        <a:ext cx="192405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2" name="Rectangle 10">
            <a:extLst>
              <a:ext uri="{FF2B5EF4-FFF2-40B4-BE49-F238E27FC236}">
                <a16:creationId xmlns:a16="http://schemas.microsoft.com/office/drawing/2014/main" id="{34AAEED2-C092-8883-9527-363DEA2B6706}"/>
              </a:ext>
            </a:extLst>
          </p:cNvPr>
          <p:cNvSpPr>
            <a:spLocks noChangeArrowheads="1"/>
          </p:cNvSpPr>
          <p:nvPr/>
        </p:nvSpPr>
        <p:spPr bwMode="auto">
          <a:xfrm>
            <a:off x="228600" y="13716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求：</a:t>
            </a:r>
          </a:p>
        </p:txBody>
      </p:sp>
      <p:graphicFrame>
        <p:nvGraphicFramePr>
          <p:cNvPr id="12291" name="Object 348">
            <a:extLst>
              <a:ext uri="{FF2B5EF4-FFF2-40B4-BE49-F238E27FC236}">
                <a16:creationId xmlns:a16="http://schemas.microsoft.com/office/drawing/2014/main" id="{CF06A480-0C91-F3AB-D2EA-51EB9B4E0740}"/>
              </a:ext>
            </a:extLst>
          </p:cNvPr>
          <p:cNvGraphicFramePr>
            <a:graphicFrameLocks noChangeAspect="1"/>
          </p:cNvGraphicFramePr>
          <p:nvPr/>
        </p:nvGraphicFramePr>
        <p:xfrm>
          <a:off x="1485900" y="1398588"/>
          <a:ext cx="571500" cy="271462"/>
        </p:xfrm>
        <a:graphic>
          <a:graphicData uri="http://schemas.openxmlformats.org/presentationml/2006/ole">
            <mc:AlternateContent xmlns:mc="http://schemas.openxmlformats.org/markup-compatibility/2006">
              <mc:Choice xmlns:v="urn:schemas-microsoft-com:vml" Requires="v">
                <p:oleObj name="Equation" r:id="rId4" imgW="380835" imgH="241195" progId="Equation.DSMT4">
                  <p:embed/>
                </p:oleObj>
              </mc:Choice>
              <mc:Fallback>
                <p:oleObj name="Equation" r:id="rId4" imgW="380835" imgH="241195" progId="Equation.DSMT4">
                  <p:embed/>
                  <p:pic>
                    <p:nvPicPr>
                      <p:cNvPr id="0" name="Object 3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1398588"/>
                        <a:ext cx="571500"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3" name="Rectangle 13">
            <a:extLst>
              <a:ext uri="{FF2B5EF4-FFF2-40B4-BE49-F238E27FC236}">
                <a16:creationId xmlns:a16="http://schemas.microsoft.com/office/drawing/2014/main" id="{3E9F208D-C8A9-3FBD-C154-E3ACCB961BE0}"/>
              </a:ext>
            </a:extLst>
          </p:cNvPr>
          <p:cNvSpPr>
            <a:spLocks noChangeArrowheads="1"/>
          </p:cNvSpPr>
          <p:nvPr/>
        </p:nvSpPr>
        <p:spPr bwMode="auto">
          <a:xfrm>
            <a:off x="228600" y="1727200"/>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步骤：</a:t>
            </a:r>
          </a:p>
        </p:txBody>
      </p:sp>
      <p:sp>
        <p:nvSpPr>
          <p:cNvPr id="12304" name="Rectangle 14">
            <a:extLst>
              <a:ext uri="{FF2B5EF4-FFF2-40B4-BE49-F238E27FC236}">
                <a16:creationId xmlns:a16="http://schemas.microsoft.com/office/drawing/2014/main" id="{F3AAF8CD-E353-2AA5-3306-8D4495E91A1B}"/>
              </a:ext>
            </a:extLst>
          </p:cNvPr>
          <p:cNvSpPr>
            <a:spLocks noChangeArrowheads="1"/>
          </p:cNvSpPr>
          <p:nvPr/>
        </p:nvSpPr>
        <p:spPr bwMode="auto">
          <a:xfrm>
            <a:off x="990600" y="1725613"/>
            <a:ext cx="336550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b="1">
                <a:latin typeface="宋体" panose="02010600030101010101" pitchFamily="2" charset="-122"/>
              </a:rPr>
              <a:t>① </a:t>
            </a:r>
            <a:r>
              <a:rPr kumimoji="1" lang="zh-CN" altLang="en-US" b="1">
                <a:latin typeface="宋体" panose="02010600030101010101" pitchFamily="2" charset="-122"/>
              </a:rPr>
              <a:t>喷管选型（选型原则前已</a:t>
            </a:r>
          </a:p>
          <a:p>
            <a:pPr eaLnBrk="1" hangingPunct="1">
              <a:spcBef>
                <a:spcPct val="20000"/>
              </a:spcBef>
              <a:buClr>
                <a:schemeClr val="bg1"/>
              </a:buClr>
              <a:buSzPct val="100000"/>
              <a:buFont typeface="Wingdings" panose="05000000000000000000" pitchFamily="2" charset="2"/>
              <a:buNone/>
            </a:pPr>
            <a:r>
              <a:rPr kumimoji="1" lang="zh-CN" altLang="en-US" b="1">
                <a:latin typeface="宋体" panose="02010600030101010101" pitchFamily="2" charset="-122"/>
              </a:rPr>
              <a:t>   述及），有</a:t>
            </a:r>
            <a:r>
              <a:rPr kumimoji="1" lang="zh-CN" altLang="en-US">
                <a:latin typeface="宋体" panose="02010600030101010101" pitchFamily="2" charset="-122"/>
              </a:rPr>
              <a:t>         ；</a:t>
            </a:r>
          </a:p>
        </p:txBody>
      </p:sp>
      <p:graphicFrame>
        <p:nvGraphicFramePr>
          <p:cNvPr id="12292" name="Object 349">
            <a:extLst>
              <a:ext uri="{FF2B5EF4-FFF2-40B4-BE49-F238E27FC236}">
                <a16:creationId xmlns:a16="http://schemas.microsoft.com/office/drawing/2014/main" id="{D300338B-FAAB-384B-2DF7-3F156191B0DD}"/>
              </a:ext>
            </a:extLst>
          </p:cNvPr>
          <p:cNvGraphicFramePr>
            <a:graphicFrameLocks noChangeAspect="1"/>
          </p:cNvGraphicFramePr>
          <p:nvPr/>
        </p:nvGraphicFramePr>
        <p:xfrm>
          <a:off x="2743200" y="2139950"/>
          <a:ext cx="755650" cy="257175"/>
        </p:xfrm>
        <a:graphic>
          <a:graphicData uri="http://schemas.openxmlformats.org/presentationml/2006/ole">
            <mc:AlternateContent xmlns:mc="http://schemas.openxmlformats.org/markup-compatibility/2006">
              <mc:Choice xmlns:v="urn:schemas-microsoft-com:vml" Requires="v">
                <p:oleObj name="Equation" r:id="rId6" imgW="508000" imgH="228600" progId="Equation.DSMT4">
                  <p:embed/>
                </p:oleObj>
              </mc:Choice>
              <mc:Fallback>
                <p:oleObj name="Equation" r:id="rId6" imgW="508000" imgH="228600" progId="Equation.DSMT4">
                  <p:embed/>
                  <p:pic>
                    <p:nvPicPr>
                      <p:cNvPr id="0" name="Object 3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139950"/>
                        <a:ext cx="755650"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05" name="Rectangle 16">
            <a:extLst>
              <a:ext uri="{FF2B5EF4-FFF2-40B4-BE49-F238E27FC236}">
                <a16:creationId xmlns:a16="http://schemas.microsoft.com/office/drawing/2014/main" id="{57F7459B-569F-1E03-D423-8B160F9885B5}"/>
              </a:ext>
            </a:extLst>
          </p:cNvPr>
          <p:cNvSpPr>
            <a:spLocks noChangeArrowheads="1"/>
          </p:cNvSpPr>
          <p:nvPr/>
        </p:nvSpPr>
        <p:spPr bwMode="auto">
          <a:xfrm>
            <a:off x="1009650" y="2400300"/>
            <a:ext cx="309245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b="1">
                <a:latin typeface="宋体" panose="02010600030101010101" pitchFamily="2" charset="-122"/>
              </a:rPr>
              <a:t>② </a:t>
            </a:r>
            <a:r>
              <a:rPr kumimoji="1" lang="zh-CN" altLang="en-US" b="1">
                <a:latin typeface="宋体" panose="02010600030101010101" pitchFamily="2" charset="-122"/>
              </a:rPr>
              <a:t>计算喷管主要截面（临界</a:t>
            </a:r>
          </a:p>
          <a:p>
            <a:pPr eaLnBrk="1" hangingPunct="1">
              <a:spcBef>
                <a:spcPct val="20000"/>
              </a:spcBef>
              <a:buClr>
                <a:schemeClr val="bg1"/>
              </a:buClr>
              <a:buSzPct val="100000"/>
              <a:buFont typeface="Wingdings" panose="05000000000000000000" pitchFamily="2" charset="2"/>
              <a:buNone/>
            </a:pPr>
            <a:r>
              <a:rPr kumimoji="1" lang="zh-CN" altLang="en-US" b="1">
                <a:latin typeface="宋体" panose="02010600030101010101" pitchFamily="2" charset="-122"/>
              </a:rPr>
              <a:t>   截面、出口截面）的热力</a:t>
            </a:r>
          </a:p>
          <a:p>
            <a:pPr eaLnBrk="1" hangingPunct="1">
              <a:spcBef>
                <a:spcPct val="20000"/>
              </a:spcBef>
              <a:buClr>
                <a:schemeClr val="bg1"/>
              </a:buClr>
              <a:buSzPct val="100000"/>
              <a:buFont typeface="Wingdings" panose="05000000000000000000" pitchFamily="2" charset="2"/>
              <a:buNone/>
            </a:pPr>
            <a:r>
              <a:rPr kumimoji="1" lang="zh-CN" altLang="en-US" b="1">
                <a:latin typeface="宋体" panose="02010600030101010101" pitchFamily="2" charset="-122"/>
              </a:rPr>
              <a:t>   状态参数；</a:t>
            </a:r>
          </a:p>
        </p:txBody>
      </p:sp>
      <p:sp>
        <p:nvSpPr>
          <p:cNvPr id="12306" name="Rectangle 17">
            <a:extLst>
              <a:ext uri="{FF2B5EF4-FFF2-40B4-BE49-F238E27FC236}">
                <a16:creationId xmlns:a16="http://schemas.microsoft.com/office/drawing/2014/main" id="{652EB5CD-5116-E513-439B-58C932BEEBCD}"/>
              </a:ext>
            </a:extLst>
          </p:cNvPr>
          <p:cNvSpPr>
            <a:spLocks noChangeArrowheads="1"/>
          </p:cNvSpPr>
          <p:nvPr/>
        </p:nvSpPr>
        <p:spPr bwMode="auto">
          <a:xfrm>
            <a:off x="990600" y="3360738"/>
            <a:ext cx="3581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b="1">
                <a:latin typeface="宋体" panose="02010600030101010101" pitchFamily="2" charset="-122"/>
              </a:rPr>
              <a:t>③ </a:t>
            </a:r>
            <a:r>
              <a:rPr kumimoji="1" lang="zh-CN" altLang="en-US" b="1">
                <a:latin typeface="宋体" panose="02010600030101010101" pitchFamily="2" charset="-122"/>
              </a:rPr>
              <a:t>计算喷管主要截面处的气 </a:t>
            </a:r>
          </a:p>
          <a:p>
            <a:pPr eaLnBrk="1" hangingPunct="1">
              <a:spcBef>
                <a:spcPct val="20000"/>
              </a:spcBef>
              <a:buClr>
                <a:schemeClr val="bg1"/>
              </a:buClr>
              <a:buSzPct val="100000"/>
              <a:buFont typeface="Wingdings" panose="05000000000000000000" pitchFamily="2" charset="2"/>
              <a:buNone/>
            </a:pPr>
            <a:r>
              <a:rPr kumimoji="1" lang="zh-CN" altLang="en-US" b="1">
                <a:latin typeface="宋体" panose="02010600030101010101" pitchFamily="2" charset="-122"/>
              </a:rPr>
              <a:t>   流速度；</a:t>
            </a:r>
          </a:p>
        </p:txBody>
      </p:sp>
      <p:sp>
        <p:nvSpPr>
          <p:cNvPr id="12307" name="Rectangle 18">
            <a:extLst>
              <a:ext uri="{FF2B5EF4-FFF2-40B4-BE49-F238E27FC236}">
                <a16:creationId xmlns:a16="http://schemas.microsoft.com/office/drawing/2014/main" id="{F2B8BAF0-E727-5F76-6F92-574CA702179D}"/>
              </a:ext>
            </a:extLst>
          </p:cNvPr>
          <p:cNvSpPr>
            <a:spLocks noChangeArrowheads="1"/>
          </p:cNvSpPr>
          <p:nvPr/>
        </p:nvSpPr>
        <p:spPr bwMode="auto">
          <a:xfrm>
            <a:off x="990600" y="4011613"/>
            <a:ext cx="3090863"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b="1">
                <a:latin typeface="宋体" panose="02010600030101010101" pitchFamily="2" charset="-122"/>
              </a:rPr>
              <a:t>④ </a:t>
            </a:r>
            <a:r>
              <a:rPr kumimoji="1" lang="zh-CN" altLang="en-US" b="1">
                <a:latin typeface="宋体" panose="02010600030101010101" pitchFamily="2" charset="-122"/>
              </a:rPr>
              <a:t>由流量公式求解各主要截</a:t>
            </a:r>
          </a:p>
          <a:p>
            <a:pPr eaLnBrk="1" hangingPunct="1">
              <a:spcBef>
                <a:spcPct val="20000"/>
              </a:spcBef>
              <a:buClr>
                <a:schemeClr val="bg1"/>
              </a:buClr>
              <a:buSzPct val="100000"/>
              <a:buFont typeface="Wingdings" panose="05000000000000000000" pitchFamily="2" charset="2"/>
              <a:buNone/>
            </a:pPr>
            <a:r>
              <a:rPr kumimoji="1" lang="zh-CN" altLang="en-US" b="1">
                <a:latin typeface="宋体" panose="02010600030101010101" pitchFamily="2" charset="-122"/>
              </a:rPr>
              <a:t>   面的截面积。</a:t>
            </a:r>
          </a:p>
        </p:txBody>
      </p:sp>
      <p:sp>
        <p:nvSpPr>
          <p:cNvPr id="12308" name="Rectangle 20">
            <a:extLst>
              <a:ext uri="{FF2B5EF4-FFF2-40B4-BE49-F238E27FC236}">
                <a16:creationId xmlns:a16="http://schemas.microsoft.com/office/drawing/2014/main" id="{0016D326-200A-F83A-A44C-2BDE7A61CBAE}"/>
              </a:ext>
            </a:extLst>
          </p:cNvPr>
          <p:cNvSpPr>
            <a:spLocks noChangeArrowheads="1"/>
          </p:cNvSpPr>
          <p:nvPr/>
        </p:nvSpPr>
        <p:spPr bwMode="auto">
          <a:xfrm>
            <a:off x="5216525" y="708025"/>
            <a:ext cx="27844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校核计算步骤</a:t>
            </a:r>
          </a:p>
        </p:txBody>
      </p:sp>
      <p:graphicFrame>
        <p:nvGraphicFramePr>
          <p:cNvPr id="12293" name="Object 350">
            <a:extLst>
              <a:ext uri="{FF2B5EF4-FFF2-40B4-BE49-F238E27FC236}">
                <a16:creationId xmlns:a16="http://schemas.microsoft.com/office/drawing/2014/main" id="{7B31836D-B5DC-FC41-55E3-9BCB17BDA72A}"/>
              </a:ext>
            </a:extLst>
          </p:cNvPr>
          <p:cNvGraphicFramePr>
            <a:graphicFrameLocks noChangeAspect="1"/>
          </p:cNvGraphicFramePr>
          <p:nvPr/>
        </p:nvGraphicFramePr>
        <p:xfrm>
          <a:off x="5257800" y="1028700"/>
          <a:ext cx="1903413" cy="271463"/>
        </p:xfrm>
        <a:graphic>
          <a:graphicData uri="http://schemas.openxmlformats.org/presentationml/2006/ole">
            <mc:AlternateContent xmlns:mc="http://schemas.openxmlformats.org/markup-compatibility/2006">
              <mc:Choice xmlns:v="urn:schemas-microsoft-com:vml" Requires="v">
                <p:oleObj name="Equation" r:id="rId8" imgW="1269449" imgH="241195" progId="Equation.DSMT4">
                  <p:embed/>
                </p:oleObj>
              </mc:Choice>
              <mc:Fallback>
                <p:oleObj name="Equation" r:id="rId8" imgW="1269449" imgH="241195" progId="Equation.DSMT4">
                  <p:embed/>
                  <p:pic>
                    <p:nvPicPr>
                      <p:cNvPr id="0" name="Object 3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1028700"/>
                        <a:ext cx="1903413"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4" name="Object 351">
            <a:extLst>
              <a:ext uri="{FF2B5EF4-FFF2-40B4-BE49-F238E27FC236}">
                <a16:creationId xmlns:a16="http://schemas.microsoft.com/office/drawing/2014/main" id="{7432C56D-305D-A42C-AF29-3893DD9180DC}"/>
              </a:ext>
            </a:extLst>
          </p:cNvPr>
          <p:cNvGraphicFramePr>
            <a:graphicFrameLocks noChangeAspect="1"/>
          </p:cNvGraphicFramePr>
          <p:nvPr/>
        </p:nvGraphicFramePr>
        <p:xfrm>
          <a:off x="5334000" y="1398588"/>
          <a:ext cx="590550" cy="271462"/>
        </p:xfrm>
        <a:graphic>
          <a:graphicData uri="http://schemas.openxmlformats.org/presentationml/2006/ole">
            <mc:AlternateContent xmlns:mc="http://schemas.openxmlformats.org/markup-compatibility/2006">
              <mc:Choice xmlns:v="urn:schemas-microsoft-com:vml" Requires="v">
                <p:oleObj name="Equation" r:id="rId10" imgW="393529" imgH="241195" progId="Equation.DSMT4">
                  <p:embed/>
                </p:oleObj>
              </mc:Choice>
              <mc:Fallback>
                <p:oleObj name="Equation" r:id="rId10" imgW="393529" imgH="241195" progId="Equation.DSMT4">
                  <p:embed/>
                  <p:pic>
                    <p:nvPicPr>
                      <p:cNvPr id="0" name="Object 3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1398588"/>
                        <a:ext cx="590550"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2309" name="Group 23">
            <a:extLst>
              <a:ext uri="{FF2B5EF4-FFF2-40B4-BE49-F238E27FC236}">
                <a16:creationId xmlns:a16="http://schemas.microsoft.com/office/drawing/2014/main" id="{942DF0E4-769D-370F-6F98-2743333F09CB}"/>
              </a:ext>
            </a:extLst>
          </p:cNvPr>
          <p:cNvGrpSpPr>
            <a:grpSpLocks/>
          </p:cNvGrpSpPr>
          <p:nvPr/>
        </p:nvGrpSpPr>
        <p:grpSpPr bwMode="auto">
          <a:xfrm>
            <a:off x="4800600" y="1720850"/>
            <a:ext cx="4114800" cy="1714500"/>
            <a:chOff x="3168" y="1488"/>
            <a:chExt cx="2592" cy="1440"/>
          </a:xfrm>
        </p:grpSpPr>
        <p:grpSp>
          <p:nvGrpSpPr>
            <p:cNvPr id="12315" name="Group 24">
              <a:extLst>
                <a:ext uri="{FF2B5EF4-FFF2-40B4-BE49-F238E27FC236}">
                  <a16:creationId xmlns:a16="http://schemas.microsoft.com/office/drawing/2014/main" id="{72BA2260-5F0D-973E-5ED7-4848E24A27CA}"/>
                </a:ext>
              </a:extLst>
            </p:cNvPr>
            <p:cNvGrpSpPr>
              <a:grpSpLocks/>
            </p:cNvGrpSpPr>
            <p:nvPr/>
          </p:nvGrpSpPr>
          <p:grpSpPr bwMode="auto">
            <a:xfrm>
              <a:off x="3168" y="1488"/>
              <a:ext cx="2140" cy="533"/>
              <a:chOff x="3168" y="1344"/>
              <a:chExt cx="2140" cy="533"/>
            </a:xfrm>
          </p:grpSpPr>
          <p:sp>
            <p:nvSpPr>
              <p:cNvPr id="12316" name="Rectangle 25">
                <a:extLst>
                  <a:ext uri="{FF2B5EF4-FFF2-40B4-BE49-F238E27FC236}">
                    <a16:creationId xmlns:a16="http://schemas.microsoft.com/office/drawing/2014/main" id="{9BE46CF7-B8EE-BCB9-BE58-DD2E81D0D05F}"/>
                  </a:ext>
                </a:extLst>
              </p:cNvPr>
              <p:cNvSpPr>
                <a:spLocks noChangeArrowheads="1"/>
              </p:cNvSpPr>
              <p:nvPr/>
            </p:nvSpPr>
            <p:spPr bwMode="auto">
              <a:xfrm>
                <a:off x="3168" y="1344"/>
                <a:ext cx="214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sz="1600" b="1">
                    <a:latin typeface="宋体" panose="02010600030101010101" pitchFamily="2" charset="-122"/>
                  </a:rPr>
                  <a:t>① </a:t>
                </a:r>
                <a:r>
                  <a:rPr kumimoji="1" lang="zh-CN" altLang="en-US" sz="1600" b="1">
                    <a:latin typeface="宋体" panose="02010600030101010101" pitchFamily="2" charset="-122"/>
                  </a:rPr>
                  <a:t>通过     与   的比较，确定喷</a:t>
                </a:r>
              </a:p>
              <a:p>
                <a:pPr eaLnBrk="1" hangingPunct="1">
                  <a:spcBef>
                    <a:spcPct val="20000"/>
                  </a:spcBef>
                  <a:buClr>
                    <a:schemeClr val="bg1"/>
                  </a:buClr>
                  <a:buSzPct val="100000"/>
                  <a:buFont typeface="Wingdings" panose="05000000000000000000" pitchFamily="2" charset="2"/>
                  <a:buNone/>
                </a:pPr>
                <a:r>
                  <a:rPr kumimoji="1" lang="zh-CN" altLang="en-US" sz="1600" b="1">
                    <a:latin typeface="宋体" panose="02010600030101010101" pitchFamily="2" charset="-122"/>
                  </a:rPr>
                  <a:t>   管出口压力</a:t>
                </a:r>
              </a:p>
            </p:txBody>
          </p:sp>
          <p:graphicFrame>
            <p:nvGraphicFramePr>
              <p:cNvPr id="12297" name="Object 352">
                <a:extLst>
                  <a:ext uri="{FF2B5EF4-FFF2-40B4-BE49-F238E27FC236}">
                    <a16:creationId xmlns:a16="http://schemas.microsoft.com/office/drawing/2014/main" id="{317E8191-9774-9074-DE5A-CB1B733FAE70}"/>
                  </a:ext>
                </a:extLst>
              </p:cNvPr>
              <p:cNvGraphicFramePr>
                <a:graphicFrameLocks noChangeAspect="1"/>
              </p:cNvGraphicFramePr>
              <p:nvPr/>
            </p:nvGraphicFramePr>
            <p:xfrm>
              <a:off x="3704" y="1396"/>
              <a:ext cx="321" cy="164"/>
            </p:xfrm>
            <a:graphic>
              <a:graphicData uri="http://schemas.openxmlformats.org/presentationml/2006/ole">
                <mc:AlternateContent xmlns:mc="http://schemas.openxmlformats.org/markup-compatibility/2006">
                  <mc:Choice xmlns:v="urn:schemas-microsoft-com:vml" Requires="v">
                    <p:oleObj name="Equation" r:id="rId12" imgW="419100" imgH="228600" progId="Equation.DSMT4">
                      <p:embed/>
                    </p:oleObj>
                  </mc:Choice>
                  <mc:Fallback>
                    <p:oleObj name="Equation" r:id="rId12" imgW="419100" imgH="228600" progId="Equation.DSMT4">
                      <p:embed/>
                      <p:pic>
                        <p:nvPicPr>
                          <p:cNvPr id="0" name="Object 3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04" y="1396"/>
                            <a:ext cx="321" cy="1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8" name="Object 353">
                <a:extLst>
                  <a:ext uri="{FF2B5EF4-FFF2-40B4-BE49-F238E27FC236}">
                    <a16:creationId xmlns:a16="http://schemas.microsoft.com/office/drawing/2014/main" id="{F8A3EF7D-2A7D-7C33-4E92-A0C23D97E390}"/>
                  </a:ext>
                </a:extLst>
              </p:cNvPr>
              <p:cNvGraphicFramePr>
                <a:graphicFrameLocks noChangeAspect="1"/>
              </p:cNvGraphicFramePr>
              <p:nvPr/>
            </p:nvGraphicFramePr>
            <p:xfrm>
              <a:off x="4147" y="1393"/>
              <a:ext cx="192" cy="216"/>
            </p:xfrm>
            <a:graphic>
              <a:graphicData uri="http://schemas.openxmlformats.org/presentationml/2006/ole">
                <mc:AlternateContent xmlns:mc="http://schemas.openxmlformats.org/markup-compatibility/2006">
                  <mc:Choice xmlns:v="urn:schemas-microsoft-com:vml" Requires="v">
                    <p:oleObj name="Equation" r:id="rId14" imgW="203112" imgH="228501" progId="Equation.DSMT4">
                      <p:embed/>
                    </p:oleObj>
                  </mc:Choice>
                  <mc:Fallback>
                    <p:oleObj name="Equation" r:id="rId14" imgW="203112" imgH="228501" progId="Equation.DSMT4">
                      <p:embed/>
                      <p:pic>
                        <p:nvPicPr>
                          <p:cNvPr id="0" name="Object 3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47" y="1393"/>
                            <a:ext cx="192"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9" name="Object 354">
                <a:extLst>
                  <a:ext uri="{FF2B5EF4-FFF2-40B4-BE49-F238E27FC236}">
                    <a16:creationId xmlns:a16="http://schemas.microsoft.com/office/drawing/2014/main" id="{1A1A213C-A310-E055-4B9E-7925496C536C}"/>
                  </a:ext>
                </a:extLst>
              </p:cNvPr>
              <p:cNvGraphicFramePr>
                <a:graphicFrameLocks noChangeAspect="1"/>
              </p:cNvGraphicFramePr>
              <p:nvPr/>
            </p:nvGraphicFramePr>
            <p:xfrm>
              <a:off x="4272" y="1584"/>
              <a:ext cx="180" cy="204"/>
            </p:xfrm>
            <a:graphic>
              <a:graphicData uri="http://schemas.openxmlformats.org/presentationml/2006/ole">
                <mc:AlternateContent xmlns:mc="http://schemas.openxmlformats.org/markup-compatibility/2006">
                  <mc:Choice xmlns:v="urn:schemas-microsoft-com:vml" Requires="v">
                    <p:oleObj name="Equation" r:id="rId16" imgW="190335" imgH="215713" progId="Equation.DSMT4">
                      <p:embed/>
                    </p:oleObj>
                  </mc:Choice>
                  <mc:Fallback>
                    <p:oleObj name="Equation" r:id="rId16" imgW="190335" imgH="215713" progId="Equation.DSMT4">
                      <p:embed/>
                      <p:pic>
                        <p:nvPicPr>
                          <p:cNvPr id="0" name="Object 35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72" y="1584"/>
                            <a:ext cx="180" cy="2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2295" name="Object 355">
              <a:extLst>
                <a:ext uri="{FF2B5EF4-FFF2-40B4-BE49-F238E27FC236}">
                  <a16:creationId xmlns:a16="http://schemas.microsoft.com/office/drawing/2014/main" id="{F5128D95-2039-6859-7363-5E19EAA9B3E7}"/>
                </a:ext>
              </a:extLst>
            </p:cNvPr>
            <p:cNvGraphicFramePr>
              <a:graphicFrameLocks noChangeAspect="1"/>
            </p:cNvGraphicFramePr>
            <p:nvPr/>
          </p:nvGraphicFramePr>
          <p:xfrm>
            <a:off x="3432" y="2016"/>
            <a:ext cx="2328" cy="672"/>
          </p:xfrm>
          <a:graphic>
            <a:graphicData uri="http://schemas.openxmlformats.org/presentationml/2006/ole">
              <mc:AlternateContent xmlns:mc="http://schemas.openxmlformats.org/markup-compatibility/2006">
                <mc:Choice xmlns:v="urn:schemas-microsoft-com:vml" Requires="v">
                  <p:oleObj name="Equation" r:id="rId18" imgW="2463800" imgH="711200" progId="Equation.DSMT4">
                    <p:embed/>
                  </p:oleObj>
                </mc:Choice>
                <mc:Fallback>
                  <p:oleObj name="Equation" r:id="rId18" imgW="2463800" imgH="711200" progId="Equation.DSMT4">
                    <p:embed/>
                    <p:pic>
                      <p:nvPicPr>
                        <p:cNvPr id="0" name="Object 3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32" y="2016"/>
                          <a:ext cx="2328" cy="6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6" name="Object 356">
              <a:extLst>
                <a:ext uri="{FF2B5EF4-FFF2-40B4-BE49-F238E27FC236}">
                  <a16:creationId xmlns:a16="http://schemas.microsoft.com/office/drawing/2014/main" id="{171AE406-C7AE-F513-C8A8-0E6E334B1F53}"/>
                </a:ext>
              </a:extLst>
            </p:cNvPr>
            <p:cNvGraphicFramePr>
              <a:graphicFrameLocks noChangeAspect="1"/>
            </p:cNvGraphicFramePr>
            <p:nvPr/>
          </p:nvGraphicFramePr>
          <p:xfrm>
            <a:off x="3451" y="2712"/>
            <a:ext cx="2303" cy="216"/>
          </p:xfrm>
          <a:graphic>
            <a:graphicData uri="http://schemas.openxmlformats.org/presentationml/2006/ole">
              <mc:AlternateContent xmlns:mc="http://schemas.openxmlformats.org/markup-compatibility/2006">
                <mc:Choice xmlns:v="urn:schemas-microsoft-com:vml" Requires="v">
                  <p:oleObj name="Equation" r:id="rId20" imgW="2438400" imgH="228600" progId="Equation.DSMT4">
                    <p:embed/>
                  </p:oleObj>
                </mc:Choice>
                <mc:Fallback>
                  <p:oleObj name="Equation" r:id="rId20" imgW="2438400" imgH="228600" progId="Equation.DSMT4">
                    <p:embed/>
                    <p:pic>
                      <p:nvPicPr>
                        <p:cNvPr id="0" name="Object 35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51" y="2712"/>
                          <a:ext cx="2303"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310" name="Rectangle 31">
            <a:extLst>
              <a:ext uri="{FF2B5EF4-FFF2-40B4-BE49-F238E27FC236}">
                <a16:creationId xmlns:a16="http://schemas.microsoft.com/office/drawing/2014/main" id="{9671AD54-5F6F-E11E-4197-39A183CBCCC0}"/>
              </a:ext>
            </a:extLst>
          </p:cNvPr>
          <p:cNvSpPr>
            <a:spLocks noChangeArrowheads="1"/>
          </p:cNvSpPr>
          <p:nvPr/>
        </p:nvSpPr>
        <p:spPr bwMode="auto">
          <a:xfrm>
            <a:off x="4800600" y="3600450"/>
            <a:ext cx="3286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sz="1600" b="1">
                <a:latin typeface="宋体" panose="02010600030101010101" pitchFamily="2" charset="-122"/>
              </a:rPr>
              <a:t>②</a:t>
            </a:r>
            <a:r>
              <a:rPr kumimoji="1" lang="zh-CN" altLang="en-US" sz="1600" b="1">
                <a:latin typeface="宋体" panose="02010600030101010101" pitchFamily="2" charset="-122"/>
              </a:rPr>
              <a:t>和③与设计计算的②和③相同；</a:t>
            </a:r>
          </a:p>
        </p:txBody>
      </p:sp>
      <p:sp>
        <p:nvSpPr>
          <p:cNvPr id="12311" name="Rectangle 32">
            <a:extLst>
              <a:ext uri="{FF2B5EF4-FFF2-40B4-BE49-F238E27FC236}">
                <a16:creationId xmlns:a16="http://schemas.microsoft.com/office/drawing/2014/main" id="{772C0D59-E569-AAE6-0AD6-B1D848F6EBD5}"/>
              </a:ext>
            </a:extLst>
          </p:cNvPr>
          <p:cNvSpPr>
            <a:spLocks noChangeArrowheads="1"/>
          </p:cNvSpPr>
          <p:nvPr/>
        </p:nvSpPr>
        <p:spPr bwMode="auto">
          <a:xfrm>
            <a:off x="4787900" y="4025900"/>
            <a:ext cx="4125913"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sz="1600" b="1">
                <a:latin typeface="宋体" panose="02010600030101010101" pitchFamily="2" charset="-122"/>
              </a:rPr>
              <a:t>④ </a:t>
            </a:r>
            <a:r>
              <a:rPr kumimoji="1" lang="zh-CN" altLang="en-US" sz="1600" b="1">
                <a:latin typeface="宋体" panose="02010600030101010101" pitchFamily="2" charset="-122"/>
              </a:rPr>
              <a:t>根据流量公式，由最小截面处的流速、</a:t>
            </a:r>
            <a:endParaRPr kumimoji="1" lang="en-US" altLang="zh-CN" sz="1600" b="1">
              <a:latin typeface="宋体" panose="02010600030101010101" pitchFamily="2" charset="-122"/>
            </a:endParaRPr>
          </a:p>
          <a:p>
            <a:pPr eaLnBrk="1" hangingPunct="1">
              <a:spcBef>
                <a:spcPct val="20000"/>
              </a:spcBef>
              <a:buClr>
                <a:schemeClr val="bg1"/>
              </a:buClr>
              <a:buSzPct val="100000"/>
              <a:buFont typeface="Wingdings" panose="05000000000000000000" pitchFamily="2" charset="2"/>
              <a:buNone/>
            </a:pPr>
            <a:r>
              <a:rPr kumimoji="1" lang="en-US" altLang="zh-CN" sz="1600" b="1">
                <a:latin typeface="宋体" panose="02010600030101010101" pitchFamily="2" charset="-122"/>
              </a:rPr>
              <a:t>   </a:t>
            </a:r>
            <a:r>
              <a:rPr kumimoji="1" lang="zh-CN" altLang="en-US" sz="1600" b="1">
                <a:latin typeface="宋体" panose="02010600030101010101" pitchFamily="2" charset="-122"/>
              </a:rPr>
              <a:t>比体积和截面积求流过喷管的气流流量。</a:t>
            </a:r>
          </a:p>
        </p:txBody>
      </p:sp>
      <p:sp>
        <p:nvSpPr>
          <p:cNvPr id="28" name="标题 5">
            <a:extLst>
              <a:ext uri="{FF2B5EF4-FFF2-40B4-BE49-F238E27FC236}">
                <a16:creationId xmlns:a16="http://schemas.microsoft.com/office/drawing/2014/main" id="{87843E78-3DCD-3DFD-761C-3BDF5B4A790D}"/>
              </a:ext>
            </a:extLst>
          </p:cNvPr>
          <p:cNvSpPr txBox="1">
            <a:spLocks/>
          </p:cNvSpPr>
          <p:nvPr/>
        </p:nvSpPr>
        <p:spPr bwMode="auto">
          <a:xfrm>
            <a:off x="2411760" y="223723"/>
            <a:ext cx="3600400"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设计计算与校核计算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24" name="Group 34">
            <a:extLst>
              <a:ext uri="{FF2B5EF4-FFF2-40B4-BE49-F238E27FC236}">
                <a16:creationId xmlns:a16="http://schemas.microsoft.com/office/drawing/2014/main" id="{106F2838-B6EC-C548-4F5F-667D52B467E0}"/>
              </a:ext>
            </a:extLst>
          </p:cNvPr>
          <p:cNvGrpSpPr>
            <a:grpSpLocks/>
          </p:cNvGrpSpPr>
          <p:nvPr/>
        </p:nvGrpSpPr>
        <p:grpSpPr bwMode="auto">
          <a:xfrm>
            <a:off x="0" y="482600"/>
            <a:ext cx="9144000" cy="708025"/>
            <a:chOff x="0" y="252"/>
            <a:chExt cx="5760" cy="595"/>
          </a:xfrm>
        </p:grpSpPr>
        <p:sp>
          <p:nvSpPr>
            <p:cNvPr id="13333" name="Rectangle 5">
              <a:extLst>
                <a:ext uri="{FF2B5EF4-FFF2-40B4-BE49-F238E27FC236}">
                  <a16:creationId xmlns:a16="http://schemas.microsoft.com/office/drawing/2014/main" id="{9D8621CB-5077-B304-2B6B-EDFC89FAF37F}"/>
                </a:ext>
              </a:extLst>
            </p:cNvPr>
            <p:cNvSpPr>
              <a:spLocks noChangeArrowheads="1"/>
            </p:cNvSpPr>
            <p:nvPr/>
          </p:nvSpPr>
          <p:spPr bwMode="auto">
            <a:xfrm>
              <a:off x="0" y="252"/>
              <a:ext cx="5760"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000" b="1">
                  <a:solidFill>
                    <a:srgbClr val="0000FF"/>
                  </a:solidFill>
                  <a:latin typeface="楷体_GB2312" pitchFamily="49" charset="-122"/>
                  <a:ea typeface="楷体_GB2312" pitchFamily="49" charset="-122"/>
                </a:rPr>
                <a:t>例</a:t>
              </a:r>
              <a:r>
                <a:rPr kumimoji="1" lang="en-US" altLang="zh-CN" sz="2000" b="1">
                  <a:solidFill>
                    <a:srgbClr val="0000FF"/>
                  </a:solidFill>
                  <a:latin typeface="楷体_GB2312" pitchFamily="49" charset="-122"/>
                  <a:ea typeface="楷体_GB2312" pitchFamily="49" charset="-122"/>
                </a:rPr>
                <a:t>1:</a:t>
              </a:r>
              <a:r>
                <a:rPr kumimoji="1" lang="en-US" altLang="zh-CN" sz="2000" b="1">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试设计喷管，使静止的空气从                                    </a:t>
              </a:r>
              <a:r>
                <a:rPr kumimoji="1" lang="zh-CN" altLang="en-US" sz="2000" b="1">
                  <a:latin typeface="宋体" panose="02010600030101010101" pitchFamily="2" charset="-122"/>
                </a:rPr>
                <a:t>℃</a:t>
              </a:r>
              <a:r>
                <a:rPr kumimoji="1" lang="zh-CN" altLang="en-US" sz="2000" b="1">
                  <a:latin typeface="Times New Roman" panose="02020603050405020304" pitchFamily="18" charset="0"/>
                  <a:ea typeface="楷体_GB2312" pitchFamily="49" charset="-122"/>
                </a:rPr>
                <a:t>，可逆地膨胀</a:t>
              </a:r>
            </a:p>
            <a:p>
              <a:pPr eaLnBrk="1" hangingPunct="1"/>
              <a:r>
                <a:rPr kumimoji="1" lang="zh-CN" altLang="en-US" sz="2000" b="1">
                  <a:latin typeface="Times New Roman" panose="02020603050405020304" pitchFamily="18" charset="0"/>
                  <a:ea typeface="楷体_GB2312" pitchFamily="49" charset="-122"/>
                </a:rPr>
                <a:t>        到                   ，流量                 。则喷管出口流速及截面面积为多少？</a:t>
              </a:r>
              <a:r>
                <a:rPr kumimoji="1" lang="zh-CN" altLang="en-US" sz="2000" b="1">
                  <a:latin typeface="Times New Roman" panose="02020603050405020304" pitchFamily="18" charset="0"/>
                </a:rPr>
                <a:t> </a:t>
              </a:r>
            </a:p>
          </p:txBody>
        </p:sp>
        <p:graphicFrame>
          <p:nvGraphicFramePr>
            <p:cNvPr id="13321" name="Object 339">
              <a:extLst>
                <a:ext uri="{FF2B5EF4-FFF2-40B4-BE49-F238E27FC236}">
                  <a16:creationId xmlns:a16="http://schemas.microsoft.com/office/drawing/2014/main" id="{E2571941-30F9-524B-7976-29F47261048A}"/>
                </a:ext>
              </a:extLst>
            </p:cNvPr>
            <p:cNvGraphicFramePr>
              <a:graphicFrameLocks noChangeAspect="1"/>
            </p:cNvGraphicFramePr>
            <p:nvPr/>
          </p:nvGraphicFramePr>
          <p:xfrm>
            <a:off x="2545" y="261"/>
            <a:ext cx="1391" cy="219"/>
          </p:xfrm>
          <a:graphic>
            <a:graphicData uri="http://schemas.openxmlformats.org/presentationml/2006/ole">
              <mc:AlternateContent xmlns:mc="http://schemas.openxmlformats.org/markup-compatibility/2006">
                <mc:Choice xmlns:v="urn:schemas-microsoft-com:vml" Requires="v">
                  <p:oleObj name="Equation" r:id="rId2" imgW="1371600" imgH="215900" progId="Equation.DSMT4">
                    <p:embed/>
                  </p:oleObj>
                </mc:Choice>
                <mc:Fallback>
                  <p:oleObj name="Equation" r:id="rId2" imgW="1371600" imgH="215900" progId="Equation.DSMT4">
                    <p:embed/>
                    <p:pic>
                      <p:nvPicPr>
                        <p:cNvPr id="0" name="Object 3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 y="261"/>
                          <a:ext cx="1391" cy="2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2" name="Object 340">
              <a:extLst>
                <a:ext uri="{FF2B5EF4-FFF2-40B4-BE49-F238E27FC236}">
                  <a16:creationId xmlns:a16="http://schemas.microsoft.com/office/drawing/2014/main" id="{A772C0EB-2F84-9634-7B32-1FC17096460E}"/>
                </a:ext>
              </a:extLst>
            </p:cNvPr>
            <p:cNvGraphicFramePr>
              <a:graphicFrameLocks noChangeAspect="1"/>
            </p:cNvGraphicFramePr>
            <p:nvPr/>
          </p:nvGraphicFramePr>
          <p:xfrm>
            <a:off x="521" y="568"/>
            <a:ext cx="864" cy="229"/>
          </p:xfrm>
          <a:graphic>
            <a:graphicData uri="http://schemas.openxmlformats.org/presentationml/2006/ole">
              <mc:AlternateContent xmlns:mc="http://schemas.openxmlformats.org/markup-compatibility/2006">
                <mc:Choice xmlns:v="urn:schemas-microsoft-com:vml" Requires="v">
                  <p:oleObj name="Equation" r:id="rId4" imgW="863225" imgH="228501" progId="Equation.DSMT4">
                    <p:embed/>
                  </p:oleObj>
                </mc:Choice>
                <mc:Fallback>
                  <p:oleObj name="Equation" r:id="rId4" imgW="863225" imgH="228501" progId="Equation.DSMT4">
                    <p:embed/>
                    <p:pic>
                      <p:nvPicPr>
                        <p:cNvPr id="0" name="Object 3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 y="568"/>
                          <a:ext cx="864"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23" name="Object 341">
              <a:extLst>
                <a:ext uri="{FF2B5EF4-FFF2-40B4-BE49-F238E27FC236}">
                  <a16:creationId xmlns:a16="http://schemas.microsoft.com/office/drawing/2014/main" id="{D21A2370-A8D3-245A-E88E-4A9C96C75E3A}"/>
                </a:ext>
              </a:extLst>
            </p:cNvPr>
            <p:cNvGraphicFramePr>
              <a:graphicFrameLocks noChangeAspect="1"/>
            </p:cNvGraphicFramePr>
            <p:nvPr/>
          </p:nvGraphicFramePr>
          <p:xfrm>
            <a:off x="1791" y="556"/>
            <a:ext cx="720" cy="231"/>
          </p:xfrm>
          <a:graphic>
            <a:graphicData uri="http://schemas.openxmlformats.org/presentationml/2006/ole">
              <mc:AlternateContent xmlns:mc="http://schemas.openxmlformats.org/markup-compatibility/2006">
                <mc:Choice xmlns:v="urn:schemas-microsoft-com:vml" Requires="v">
                  <p:oleObj name="Equation" r:id="rId6" imgW="711200" imgH="228600" progId="Equation.DSMT4">
                    <p:embed/>
                  </p:oleObj>
                </mc:Choice>
                <mc:Fallback>
                  <p:oleObj name="Equation" r:id="rId6" imgW="711200" imgH="228600" progId="Equation.DSMT4">
                    <p:embed/>
                    <p:pic>
                      <p:nvPicPr>
                        <p:cNvPr id="0" name="Object 3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1" y="556"/>
                          <a:ext cx="720" cy="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325" name="Group 35">
            <a:extLst>
              <a:ext uri="{FF2B5EF4-FFF2-40B4-BE49-F238E27FC236}">
                <a16:creationId xmlns:a16="http://schemas.microsoft.com/office/drawing/2014/main" id="{BE486F49-6181-3CE7-51FC-22ED71CC0198}"/>
              </a:ext>
            </a:extLst>
          </p:cNvPr>
          <p:cNvGrpSpPr>
            <a:grpSpLocks/>
          </p:cNvGrpSpPr>
          <p:nvPr/>
        </p:nvGrpSpPr>
        <p:grpSpPr bwMode="auto">
          <a:xfrm>
            <a:off x="76200" y="1100138"/>
            <a:ext cx="5864225" cy="3643312"/>
            <a:chOff x="48" y="924"/>
            <a:chExt cx="3694" cy="3060"/>
          </a:xfrm>
        </p:grpSpPr>
        <p:graphicFrame>
          <p:nvGraphicFramePr>
            <p:cNvPr id="13314" name="Object 342">
              <a:extLst>
                <a:ext uri="{FF2B5EF4-FFF2-40B4-BE49-F238E27FC236}">
                  <a16:creationId xmlns:a16="http://schemas.microsoft.com/office/drawing/2014/main" id="{744511F8-2473-3888-D2D8-DE8AD21DCDD6}"/>
                </a:ext>
              </a:extLst>
            </p:cNvPr>
            <p:cNvGraphicFramePr>
              <a:graphicFrameLocks noChangeAspect="1"/>
            </p:cNvGraphicFramePr>
            <p:nvPr/>
          </p:nvGraphicFramePr>
          <p:xfrm>
            <a:off x="1189" y="924"/>
            <a:ext cx="1931" cy="420"/>
          </p:xfrm>
          <a:graphic>
            <a:graphicData uri="http://schemas.openxmlformats.org/presentationml/2006/ole">
              <mc:AlternateContent xmlns:mc="http://schemas.openxmlformats.org/markup-compatibility/2006">
                <mc:Choice xmlns:v="urn:schemas-microsoft-com:vml" Requires="v">
                  <p:oleObj name="Equation" r:id="rId8" imgW="2044700" imgH="444500" progId="Equation.DSMT4">
                    <p:embed/>
                  </p:oleObj>
                </mc:Choice>
                <mc:Fallback>
                  <p:oleObj name="Equation" r:id="rId8" imgW="2044700" imgH="444500" progId="Equation.DSMT4">
                    <p:embed/>
                    <p:pic>
                      <p:nvPicPr>
                        <p:cNvPr id="0" name="Object 3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9" y="924"/>
                          <a:ext cx="1931"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9" name="Rectangle 15">
              <a:extLst>
                <a:ext uri="{FF2B5EF4-FFF2-40B4-BE49-F238E27FC236}">
                  <a16:creationId xmlns:a16="http://schemas.microsoft.com/office/drawing/2014/main" id="{BD1F655D-2DC4-DBEA-4523-0F02B5E41A30}"/>
                </a:ext>
              </a:extLst>
            </p:cNvPr>
            <p:cNvSpPr>
              <a:spLocks noChangeArrowheads="1"/>
            </p:cNvSpPr>
            <p:nvPr/>
          </p:nvSpPr>
          <p:spPr bwMode="auto">
            <a:xfrm>
              <a:off x="48" y="971"/>
              <a:ext cx="109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000" b="1">
                  <a:solidFill>
                    <a:srgbClr val="0000FF"/>
                  </a:solidFill>
                  <a:latin typeface="楷体_GB2312" pitchFamily="49" charset="-122"/>
                  <a:ea typeface="楷体_GB2312" pitchFamily="49" charset="-122"/>
                </a:rPr>
                <a:t>解</a:t>
              </a:r>
              <a:r>
                <a:rPr kumimoji="1" lang="en-US" altLang="zh-CN" sz="2000" b="1">
                  <a:solidFill>
                    <a:srgbClr val="0000FF"/>
                  </a:solidFill>
                  <a:latin typeface="楷体_GB2312" pitchFamily="49" charset="-122"/>
                  <a:ea typeface="楷体_GB2312" pitchFamily="49" charset="-122"/>
                </a:rPr>
                <a:t>:</a:t>
              </a:r>
              <a:r>
                <a:rPr kumimoji="1" lang="zh-CN" altLang="en-US" sz="2000" b="1">
                  <a:latin typeface="楷体_GB2312" pitchFamily="49" charset="-122"/>
                  <a:ea typeface="楷体_GB2312" pitchFamily="49" charset="-122"/>
                  <a:sym typeface="Wingdings" panose="05000000000000000000" pitchFamily="2" charset="2"/>
                </a:rPr>
                <a:t>（</a:t>
              </a:r>
              <a:r>
                <a:rPr kumimoji="1" lang="en-US" altLang="zh-CN" sz="2000" b="1">
                  <a:latin typeface="楷体_GB2312" pitchFamily="49" charset="-122"/>
                  <a:ea typeface="楷体_GB2312" pitchFamily="49" charset="-122"/>
                  <a:sym typeface="Wingdings" panose="05000000000000000000" pitchFamily="2" charset="2"/>
                </a:rPr>
                <a:t>1</a:t>
              </a:r>
              <a:r>
                <a:rPr kumimoji="1" lang="zh-CN" altLang="en-US" sz="2000" b="1">
                  <a:latin typeface="楷体_GB2312" pitchFamily="49" charset="-122"/>
                  <a:ea typeface="楷体_GB2312" pitchFamily="49" charset="-122"/>
                  <a:sym typeface="Wingdings" panose="05000000000000000000" pitchFamily="2" charset="2"/>
                </a:rPr>
                <a:t>）</a:t>
              </a:r>
              <a:r>
                <a:rPr kumimoji="1" lang="zh-CN" altLang="en-US" sz="2000" b="1">
                  <a:latin typeface="楷体_GB2312" pitchFamily="49" charset="-122"/>
                  <a:ea typeface="楷体_GB2312" pitchFamily="49" charset="-122"/>
                  <a:cs typeface="Times New Roman" panose="02020603050405020304" pitchFamily="18" charset="0"/>
                </a:rPr>
                <a:t>选型</a:t>
              </a:r>
            </a:p>
          </p:txBody>
        </p:sp>
        <p:grpSp>
          <p:nvGrpSpPr>
            <p:cNvPr id="13330" name="Group 33">
              <a:extLst>
                <a:ext uri="{FF2B5EF4-FFF2-40B4-BE49-F238E27FC236}">
                  <a16:creationId xmlns:a16="http://schemas.microsoft.com/office/drawing/2014/main" id="{E63BB54C-1B2B-1100-3427-C52A1716AB36}"/>
                </a:ext>
              </a:extLst>
            </p:cNvPr>
            <p:cNvGrpSpPr>
              <a:grpSpLocks/>
            </p:cNvGrpSpPr>
            <p:nvPr/>
          </p:nvGrpSpPr>
          <p:grpSpPr bwMode="auto">
            <a:xfrm>
              <a:off x="672" y="1382"/>
              <a:ext cx="2496" cy="336"/>
              <a:chOff x="3043" y="794"/>
              <a:chExt cx="2496" cy="336"/>
            </a:xfrm>
          </p:grpSpPr>
          <p:graphicFrame>
            <p:nvGraphicFramePr>
              <p:cNvPr id="13320" name="Object 343">
                <a:extLst>
                  <a:ext uri="{FF2B5EF4-FFF2-40B4-BE49-F238E27FC236}">
                    <a16:creationId xmlns:a16="http://schemas.microsoft.com/office/drawing/2014/main" id="{8D527334-2E58-FE54-1385-2F112ABC584D}"/>
                  </a:ext>
                </a:extLst>
              </p:cNvPr>
              <p:cNvGraphicFramePr>
                <a:graphicFrameLocks noChangeAspect="1"/>
              </p:cNvGraphicFramePr>
              <p:nvPr/>
            </p:nvGraphicFramePr>
            <p:xfrm>
              <a:off x="4416" y="828"/>
              <a:ext cx="1123" cy="216"/>
            </p:xfrm>
            <a:graphic>
              <a:graphicData uri="http://schemas.openxmlformats.org/presentationml/2006/ole">
                <mc:AlternateContent xmlns:mc="http://schemas.openxmlformats.org/markup-compatibility/2006">
                  <mc:Choice xmlns:v="urn:schemas-microsoft-com:vml" Requires="v">
                    <p:oleObj name="Equation" r:id="rId10" imgW="1193800" imgH="228600" progId="Equation.DSMT4">
                      <p:embed/>
                    </p:oleObj>
                  </mc:Choice>
                  <mc:Fallback>
                    <p:oleObj name="Equation" r:id="rId10" imgW="1193800" imgH="228600" progId="Equation.DSMT4">
                      <p:embed/>
                      <p:pic>
                        <p:nvPicPr>
                          <p:cNvPr id="0" name="Object 3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6" y="828"/>
                            <a:ext cx="1123"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2" name="Rectangle 17">
                <a:extLst>
                  <a:ext uri="{FF2B5EF4-FFF2-40B4-BE49-F238E27FC236}">
                    <a16:creationId xmlns:a16="http://schemas.microsoft.com/office/drawing/2014/main" id="{CDCE55CC-BD76-A407-6BF5-BA0E5E49773C}"/>
                  </a:ext>
                </a:extLst>
              </p:cNvPr>
              <p:cNvSpPr>
                <a:spLocks noChangeArrowheads="1"/>
              </p:cNvSpPr>
              <p:nvPr/>
            </p:nvSpPr>
            <p:spPr bwMode="auto">
              <a:xfrm>
                <a:off x="3043" y="794"/>
                <a:ext cx="225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000" b="1">
                    <a:latin typeface="楷体_GB2312" pitchFamily="49" charset="-122"/>
                    <a:ea typeface="楷体_GB2312" pitchFamily="49" charset="-122"/>
                  </a:rPr>
                  <a:t>故</a:t>
                </a:r>
                <a:r>
                  <a:rPr kumimoji="1" lang="zh-CN" altLang="en-US" sz="2000" b="1">
                    <a:latin typeface="楷体_GB2312" pitchFamily="49" charset="-122"/>
                    <a:ea typeface="楷体_GB2312" pitchFamily="49" charset="-122"/>
                    <a:cs typeface="Times New Roman" panose="02020603050405020304" pitchFamily="18" charset="0"/>
                  </a:rPr>
                  <a:t>选缩放喷管</a:t>
                </a:r>
                <a:r>
                  <a:rPr kumimoji="1" lang="zh-CN" altLang="en-US" sz="2000" b="1">
                    <a:latin typeface="楷体_GB2312" pitchFamily="49" charset="-122"/>
                    <a:ea typeface="楷体_GB2312" pitchFamily="49" charset="-122"/>
                  </a:rPr>
                  <a:t>，且</a:t>
                </a:r>
              </a:p>
            </p:txBody>
          </p:sp>
        </p:grpSp>
        <p:graphicFrame>
          <p:nvGraphicFramePr>
            <p:cNvPr id="13315" name="Object 344">
              <a:extLst>
                <a:ext uri="{FF2B5EF4-FFF2-40B4-BE49-F238E27FC236}">
                  <a16:creationId xmlns:a16="http://schemas.microsoft.com/office/drawing/2014/main" id="{D2D568AE-959B-C551-B3C4-F6DA3BDE2554}"/>
                </a:ext>
              </a:extLst>
            </p:cNvPr>
            <p:cNvGraphicFramePr>
              <a:graphicFrameLocks noChangeAspect="1"/>
            </p:cNvGraphicFramePr>
            <p:nvPr/>
          </p:nvGraphicFramePr>
          <p:xfrm>
            <a:off x="864" y="2928"/>
            <a:ext cx="2674" cy="540"/>
          </p:xfrm>
          <a:graphic>
            <a:graphicData uri="http://schemas.openxmlformats.org/presentationml/2006/ole">
              <mc:AlternateContent xmlns:mc="http://schemas.openxmlformats.org/markup-compatibility/2006">
                <mc:Choice xmlns:v="urn:schemas-microsoft-com:vml" Requires="v">
                  <p:oleObj name="Equation" r:id="rId12" imgW="2832100" imgH="571500" progId="Equation.DSMT4">
                    <p:embed/>
                  </p:oleObj>
                </mc:Choice>
                <mc:Fallback>
                  <p:oleObj name="Equation" r:id="rId12" imgW="2832100" imgH="571500" progId="Equation.DSMT4">
                    <p:embed/>
                    <p:pic>
                      <p:nvPicPr>
                        <p:cNvPr id="0" name="Object 34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4" y="2928"/>
                          <a:ext cx="2674"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345">
              <a:extLst>
                <a:ext uri="{FF2B5EF4-FFF2-40B4-BE49-F238E27FC236}">
                  <a16:creationId xmlns:a16="http://schemas.microsoft.com/office/drawing/2014/main" id="{8F8ECF74-DC2B-F6B6-CC3D-36FB55B314CA}"/>
                </a:ext>
              </a:extLst>
            </p:cNvPr>
            <p:cNvGraphicFramePr>
              <a:graphicFrameLocks noChangeAspect="1"/>
            </p:cNvGraphicFramePr>
            <p:nvPr/>
          </p:nvGraphicFramePr>
          <p:xfrm>
            <a:off x="864" y="3552"/>
            <a:ext cx="2878" cy="432"/>
          </p:xfrm>
          <a:graphic>
            <a:graphicData uri="http://schemas.openxmlformats.org/presentationml/2006/ole">
              <mc:AlternateContent xmlns:mc="http://schemas.openxmlformats.org/markup-compatibility/2006">
                <mc:Choice xmlns:v="urn:schemas-microsoft-com:vml" Requires="v">
                  <p:oleObj name="Equation" r:id="rId14" imgW="3048000" imgH="457200" progId="Equation.DSMT4">
                    <p:embed/>
                  </p:oleObj>
                </mc:Choice>
                <mc:Fallback>
                  <p:oleObj name="Equation" r:id="rId14" imgW="3048000" imgH="457200" progId="Equation.DSMT4">
                    <p:embed/>
                    <p:pic>
                      <p:nvPicPr>
                        <p:cNvPr id="0" name="Object 34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4" y="3552"/>
                          <a:ext cx="2878"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346">
              <a:extLst>
                <a:ext uri="{FF2B5EF4-FFF2-40B4-BE49-F238E27FC236}">
                  <a16:creationId xmlns:a16="http://schemas.microsoft.com/office/drawing/2014/main" id="{E5339BD6-5C8C-11BB-5D76-E542533E58A8}"/>
                </a:ext>
              </a:extLst>
            </p:cNvPr>
            <p:cNvGraphicFramePr>
              <a:graphicFrameLocks noChangeAspect="1"/>
            </p:cNvGraphicFramePr>
            <p:nvPr/>
          </p:nvGraphicFramePr>
          <p:xfrm>
            <a:off x="800" y="1680"/>
            <a:ext cx="2464" cy="238"/>
          </p:xfrm>
          <a:graphic>
            <a:graphicData uri="http://schemas.openxmlformats.org/presentationml/2006/ole">
              <mc:AlternateContent xmlns:mc="http://schemas.openxmlformats.org/markup-compatibility/2006">
                <mc:Choice xmlns:v="urn:schemas-microsoft-com:vml" Requires="v">
                  <p:oleObj name="Equation" r:id="rId16" imgW="2374900" imgH="228600" progId="Equation.DSMT4">
                    <p:embed/>
                  </p:oleObj>
                </mc:Choice>
                <mc:Fallback>
                  <p:oleObj name="Equation" r:id="rId16" imgW="2374900" imgH="228600" progId="Equation.DSMT4">
                    <p:embed/>
                    <p:pic>
                      <p:nvPicPr>
                        <p:cNvPr id="0" name="Object 34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00" y="1680"/>
                          <a:ext cx="2464"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347">
              <a:extLst>
                <a:ext uri="{FF2B5EF4-FFF2-40B4-BE49-F238E27FC236}">
                  <a16:creationId xmlns:a16="http://schemas.microsoft.com/office/drawing/2014/main" id="{C0F460E0-A48E-B810-C4C6-7B85B68D6E37}"/>
                </a:ext>
              </a:extLst>
            </p:cNvPr>
            <p:cNvGraphicFramePr>
              <a:graphicFrameLocks noChangeAspect="1"/>
            </p:cNvGraphicFramePr>
            <p:nvPr/>
          </p:nvGraphicFramePr>
          <p:xfrm>
            <a:off x="816" y="1968"/>
            <a:ext cx="2458" cy="336"/>
          </p:xfrm>
          <a:graphic>
            <a:graphicData uri="http://schemas.openxmlformats.org/presentationml/2006/ole">
              <mc:AlternateContent xmlns:mc="http://schemas.openxmlformats.org/markup-compatibility/2006">
                <mc:Choice xmlns:v="urn:schemas-microsoft-com:vml" Requires="v">
                  <p:oleObj name="Equation" r:id="rId18" imgW="2603500" imgH="355600" progId="Equation.DSMT4">
                    <p:embed/>
                  </p:oleObj>
                </mc:Choice>
                <mc:Fallback>
                  <p:oleObj name="Equation" r:id="rId18" imgW="2603500" imgH="355600" progId="Equation.DSMT4">
                    <p:embed/>
                    <p:pic>
                      <p:nvPicPr>
                        <p:cNvPr id="0" name="Object 34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6" y="1968"/>
                          <a:ext cx="2458"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9" name="Object 348">
              <a:extLst>
                <a:ext uri="{FF2B5EF4-FFF2-40B4-BE49-F238E27FC236}">
                  <a16:creationId xmlns:a16="http://schemas.microsoft.com/office/drawing/2014/main" id="{E45488CE-B434-CDBC-D89D-9644CD6A8A39}"/>
                </a:ext>
              </a:extLst>
            </p:cNvPr>
            <p:cNvGraphicFramePr>
              <a:graphicFrameLocks noChangeAspect="1"/>
            </p:cNvGraphicFramePr>
            <p:nvPr/>
          </p:nvGraphicFramePr>
          <p:xfrm>
            <a:off x="816" y="2448"/>
            <a:ext cx="2926" cy="432"/>
          </p:xfrm>
          <a:graphic>
            <a:graphicData uri="http://schemas.openxmlformats.org/presentationml/2006/ole">
              <mc:AlternateContent xmlns:mc="http://schemas.openxmlformats.org/markup-compatibility/2006">
                <mc:Choice xmlns:v="urn:schemas-microsoft-com:vml" Requires="v">
                  <p:oleObj name="Equation" r:id="rId20" imgW="3098800" imgH="457200" progId="Equation.DSMT4">
                    <p:embed/>
                  </p:oleObj>
                </mc:Choice>
                <mc:Fallback>
                  <p:oleObj name="Equation" r:id="rId20" imgW="3098800" imgH="457200" progId="Equation.DSMT4">
                    <p:embed/>
                    <p:pic>
                      <p:nvPicPr>
                        <p:cNvPr id="0" name="Object 34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16" y="2448"/>
                          <a:ext cx="2926"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1" name="Rectangle 28">
              <a:extLst>
                <a:ext uri="{FF2B5EF4-FFF2-40B4-BE49-F238E27FC236}">
                  <a16:creationId xmlns:a16="http://schemas.microsoft.com/office/drawing/2014/main" id="{7A4C9FA6-9377-FD0E-8E14-0453DCE45C2F}"/>
                </a:ext>
              </a:extLst>
            </p:cNvPr>
            <p:cNvSpPr>
              <a:spLocks noChangeArrowheads="1"/>
            </p:cNvSpPr>
            <p:nvPr/>
          </p:nvSpPr>
          <p:spPr bwMode="auto">
            <a:xfrm>
              <a:off x="300" y="1670"/>
              <a:ext cx="52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000" b="1">
                  <a:latin typeface="楷体_GB2312" pitchFamily="49" charset="-122"/>
                  <a:ea typeface="楷体_GB2312" pitchFamily="49" charset="-122"/>
                  <a:sym typeface="Wingdings" panose="05000000000000000000" pitchFamily="2" charset="2"/>
                </a:rPr>
                <a:t>（</a:t>
              </a:r>
              <a:r>
                <a:rPr kumimoji="1" lang="en-US" altLang="zh-CN" sz="2000" b="1">
                  <a:latin typeface="楷体_GB2312" pitchFamily="49" charset="-122"/>
                  <a:ea typeface="楷体_GB2312" pitchFamily="49" charset="-122"/>
                  <a:sym typeface="Wingdings" panose="05000000000000000000" pitchFamily="2" charset="2"/>
                </a:rPr>
                <a:t>2</a:t>
              </a:r>
              <a:r>
                <a:rPr kumimoji="1" lang="zh-CN" altLang="en-US" sz="2000" b="1">
                  <a:latin typeface="楷体_GB2312" pitchFamily="49" charset="-122"/>
                  <a:ea typeface="楷体_GB2312" pitchFamily="49" charset="-122"/>
                  <a:sym typeface="Wingdings" panose="05000000000000000000" pitchFamily="2" charset="2"/>
                </a:rPr>
                <a:t>）</a:t>
              </a:r>
              <a:endParaRPr kumimoji="1" lang="zh-CN" altLang="en-US" sz="2000" b="1">
                <a:latin typeface="楷体_GB2312" pitchFamily="49" charset="-122"/>
                <a:ea typeface="楷体_GB2312" pitchFamily="49" charset="-122"/>
                <a:cs typeface="Times New Roman" panose="02020603050405020304" pitchFamily="18" charset="0"/>
              </a:endParaRPr>
            </a:p>
          </p:txBody>
        </p:sp>
      </p:grpSp>
      <p:grpSp>
        <p:nvGrpSpPr>
          <p:cNvPr id="13326" name="组合 5">
            <a:extLst>
              <a:ext uri="{FF2B5EF4-FFF2-40B4-BE49-F238E27FC236}">
                <a16:creationId xmlns:a16="http://schemas.microsoft.com/office/drawing/2014/main" id="{C33ACFC4-3065-44ED-8DD1-6EC39289154A}"/>
              </a:ext>
            </a:extLst>
          </p:cNvPr>
          <p:cNvGrpSpPr>
            <a:grpSpLocks/>
          </p:cNvGrpSpPr>
          <p:nvPr/>
        </p:nvGrpSpPr>
        <p:grpSpPr bwMode="auto">
          <a:xfrm>
            <a:off x="6804025" y="1462088"/>
            <a:ext cx="1944688" cy="708025"/>
            <a:chOff x="6804248" y="1949930"/>
            <a:chExt cx="1944216" cy="943850"/>
          </a:xfrm>
        </p:grpSpPr>
        <p:sp>
          <p:nvSpPr>
            <p:cNvPr id="13327" name="圆角矩形标注 3">
              <a:extLst>
                <a:ext uri="{FF2B5EF4-FFF2-40B4-BE49-F238E27FC236}">
                  <a16:creationId xmlns:a16="http://schemas.microsoft.com/office/drawing/2014/main" id="{79FA27BB-AEBD-DA9E-7CB1-B1AA8E9B98CB}"/>
                </a:ext>
              </a:extLst>
            </p:cNvPr>
            <p:cNvSpPr>
              <a:spLocks noChangeArrowheads="1"/>
            </p:cNvSpPr>
            <p:nvPr/>
          </p:nvSpPr>
          <p:spPr bwMode="auto">
            <a:xfrm>
              <a:off x="6804248" y="1949930"/>
              <a:ext cx="1944216" cy="899631"/>
            </a:xfrm>
            <a:prstGeom prst="wedgeRoundRectCallout">
              <a:avLst>
                <a:gd name="adj1" fmla="val -58213"/>
                <a:gd name="adj2" fmla="val 88565"/>
                <a:gd name="adj3"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Arial" panose="020B0604020202020204" pitchFamily="34" charset="0"/>
              </a:endParaRPr>
            </a:p>
          </p:txBody>
        </p:sp>
        <p:sp>
          <p:nvSpPr>
            <p:cNvPr id="13328" name="TextBox 4">
              <a:extLst>
                <a:ext uri="{FF2B5EF4-FFF2-40B4-BE49-F238E27FC236}">
                  <a16:creationId xmlns:a16="http://schemas.microsoft.com/office/drawing/2014/main" id="{827A8471-8984-60A2-73CF-D579DE26195B}"/>
                </a:ext>
              </a:extLst>
            </p:cNvPr>
            <p:cNvSpPr txBox="1">
              <a:spLocks noChangeArrowheads="1"/>
            </p:cNvSpPr>
            <p:nvPr/>
          </p:nvSpPr>
          <p:spPr bwMode="auto">
            <a:xfrm>
              <a:off x="6804248" y="1949931"/>
              <a:ext cx="1872208" cy="94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FF0000"/>
                  </a:solidFill>
                  <a:latin typeface="楷体" panose="02010609060101010101" pitchFamily="49" charset="-122"/>
                  <a:ea typeface="楷体" panose="02010609060101010101" pitchFamily="49" charset="-122"/>
                </a:rPr>
                <a:t>已知</a:t>
              </a:r>
              <a:r>
                <a:rPr lang="en-US" altLang="zh-CN" sz="2000" b="1">
                  <a:solidFill>
                    <a:srgbClr val="FF0000"/>
                  </a:solidFill>
                  <a:latin typeface="楷体" panose="02010609060101010101" pitchFamily="49" charset="-122"/>
                  <a:ea typeface="楷体" panose="02010609060101010101" pitchFamily="49" charset="-122"/>
                </a:rPr>
                <a:t>q</a:t>
              </a:r>
              <a:r>
                <a:rPr lang="zh-CN" altLang="en-US" sz="2000" b="1">
                  <a:solidFill>
                    <a:srgbClr val="FF0000"/>
                  </a:solidFill>
                  <a:latin typeface="楷体" panose="02010609060101010101" pitchFamily="49" charset="-122"/>
                  <a:ea typeface="楷体" panose="02010609060101010101" pitchFamily="49" charset="-122"/>
                </a:rPr>
                <a:t>求</a:t>
              </a:r>
              <a:r>
                <a:rPr lang="en-US" altLang="zh-CN" sz="2000" b="1">
                  <a:solidFill>
                    <a:srgbClr val="FF0000"/>
                  </a:solidFill>
                  <a:latin typeface="楷体" panose="02010609060101010101" pitchFamily="49" charset="-122"/>
                  <a:ea typeface="楷体" panose="02010609060101010101" pitchFamily="49" charset="-122"/>
                </a:rPr>
                <a:t>A</a:t>
              </a:r>
              <a:r>
                <a:rPr lang="zh-CN" altLang="en-US" sz="2000" b="1">
                  <a:solidFill>
                    <a:srgbClr val="FF0000"/>
                  </a:solidFill>
                  <a:latin typeface="楷体" panose="02010609060101010101" pitchFamily="49" charset="-122"/>
                  <a:ea typeface="楷体" panose="02010609060101010101" pitchFamily="49" charset="-122"/>
                </a:rPr>
                <a:t>：设计计算</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136">
            <a:extLst>
              <a:ext uri="{FF2B5EF4-FFF2-40B4-BE49-F238E27FC236}">
                <a16:creationId xmlns:a16="http://schemas.microsoft.com/office/drawing/2014/main" id="{30185415-5F79-7D2E-434E-FF4E1250FF65}"/>
              </a:ext>
            </a:extLst>
          </p:cNvPr>
          <p:cNvGraphicFramePr>
            <a:graphicFrameLocks noChangeAspect="1"/>
          </p:cNvGraphicFramePr>
          <p:nvPr/>
        </p:nvGraphicFramePr>
        <p:xfrm>
          <a:off x="1371600" y="1428750"/>
          <a:ext cx="6056313" cy="342900"/>
        </p:xfrm>
        <a:graphic>
          <a:graphicData uri="http://schemas.openxmlformats.org/presentationml/2006/ole">
            <mc:AlternateContent xmlns:mc="http://schemas.openxmlformats.org/markup-compatibility/2006">
              <mc:Choice xmlns:v="urn:schemas-microsoft-com:vml" Requires="v">
                <p:oleObj name="Equation" r:id="rId2" imgW="4038600" imgH="304800" progId="Equation.DSMT4">
                  <p:embed/>
                </p:oleObj>
              </mc:Choice>
              <mc:Fallback>
                <p:oleObj name="Equation" r:id="rId2" imgW="4038600" imgH="304800" progId="Equation.DSMT4">
                  <p:embed/>
                  <p:pic>
                    <p:nvPicPr>
                      <p:cNvPr id="0" name="Object 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28750"/>
                        <a:ext cx="60563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39" name="Object 137">
            <a:extLst>
              <a:ext uri="{FF2B5EF4-FFF2-40B4-BE49-F238E27FC236}">
                <a16:creationId xmlns:a16="http://schemas.microsoft.com/office/drawing/2014/main" id="{D8A63593-F2C8-D4A7-9463-42572E9B522C}"/>
              </a:ext>
            </a:extLst>
          </p:cNvPr>
          <p:cNvGraphicFramePr>
            <a:graphicFrameLocks noChangeAspect="1"/>
          </p:cNvGraphicFramePr>
          <p:nvPr/>
        </p:nvGraphicFramePr>
        <p:xfrm>
          <a:off x="1371600" y="2800350"/>
          <a:ext cx="5160963" cy="500063"/>
        </p:xfrm>
        <a:graphic>
          <a:graphicData uri="http://schemas.openxmlformats.org/presentationml/2006/ole">
            <mc:AlternateContent xmlns:mc="http://schemas.openxmlformats.org/markup-compatibility/2006">
              <mc:Choice xmlns:v="urn:schemas-microsoft-com:vml" Requires="v">
                <p:oleObj name="Equation" r:id="rId4" imgW="3441700" imgH="444500" progId="Equation.DSMT4">
                  <p:embed/>
                </p:oleObj>
              </mc:Choice>
              <mc:Fallback>
                <p:oleObj name="Equation" r:id="rId4" imgW="3441700" imgH="444500" progId="Equation.DSMT4">
                  <p:embed/>
                  <p:pic>
                    <p:nvPicPr>
                      <p:cNvPr id="0" name="Object 1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800350"/>
                        <a:ext cx="5160963" cy="50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340" name="Object 138">
            <a:extLst>
              <a:ext uri="{FF2B5EF4-FFF2-40B4-BE49-F238E27FC236}">
                <a16:creationId xmlns:a16="http://schemas.microsoft.com/office/drawing/2014/main" id="{934BC152-F442-9A1E-85A1-F40D59066FFF}"/>
              </a:ext>
            </a:extLst>
          </p:cNvPr>
          <p:cNvGraphicFramePr>
            <a:graphicFrameLocks noChangeAspect="1"/>
          </p:cNvGraphicFramePr>
          <p:nvPr/>
        </p:nvGraphicFramePr>
        <p:xfrm>
          <a:off x="1371600" y="800100"/>
          <a:ext cx="6284913" cy="342900"/>
        </p:xfrm>
        <a:graphic>
          <a:graphicData uri="http://schemas.openxmlformats.org/presentationml/2006/ole">
            <mc:AlternateContent xmlns:mc="http://schemas.openxmlformats.org/markup-compatibility/2006">
              <mc:Choice xmlns:v="urn:schemas-microsoft-com:vml" Requires="v">
                <p:oleObj name="Equation" r:id="rId6" imgW="4191000" imgH="304800" progId="Equation.DSMT4">
                  <p:embed/>
                </p:oleObj>
              </mc:Choice>
              <mc:Fallback>
                <p:oleObj name="Equation" r:id="rId6" imgW="4191000" imgH="304800" progId="Equation.DSMT4">
                  <p:embed/>
                  <p:pic>
                    <p:nvPicPr>
                      <p:cNvPr id="0" name="Object 1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800100"/>
                        <a:ext cx="628491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2" name="Rectangle 7">
            <a:extLst>
              <a:ext uri="{FF2B5EF4-FFF2-40B4-BE49-F238E27FC236}">
                <a16:creationId xmlns:a16="http://schemas.microsoft.com/office/drawing/2014/main" id="{9CCA33A9-E3D2-AF7A-1D08-DEAD2C63D43D}"/>
              </a:ext>
            </a:extLst>
          </p:cNvPr>
          <p:cNvSpPr>
            <a:spLocks noChangeArrowheads="1"/>
          </p:cNvSpPr>
          <p:nvPr/>
        </p:nvSpPr>
        <p:spPr bwMode="auto">
          <a:xfrm>
            <a:off x="457200" y="846138"/>
            <a:ext cx="830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latin typeface="楷体_GB2312" pitchFamily="49" charset="-122"/>
                <a:ea typeface="楷体_GB2312" pitchFamily="49" charset="-122"/>
              </a:rPr>
              <a:t>（</a:t>
            </a:r>
            <a:r>
              <a:rPr kumimoji="1" lang="en-US" altLang="zh-CN" sz="2000" b="1">
                <a:latin typeface="楷体_GB2312" pitchFamily="49" charset="-122"/>
                <a:ea typeface="楷体_GB2312" pitchFamily="49" charset="-122"/>
              </a:rPr>
              <a:t>3</a:t>
            </a:r>
            <a:r>
              <a:rPr kumimoji="1" lang="zh-CN" altLang="en-US" sz="2000" b="1">
                <a:latin typeface="楷体_GB2312" pitchFamily="49" charset="-122"/>
                <a:ea typeface="楷体_GB2312" pitchFamily="49" charset="-122"/>
              </a:rPr>
              <a:t>）</a:t>
            </a:r>
          </a:p>
        </p:txBody>
      </p:sp>
      <p:graphicFrame>
        <p:nvGraphicFramePr>
          <p:cNvPr id="14341" name="Object 139">
            <a:extLst>
              <a:ext uri="{FF2B5EF4-FFF2-40B4-BE49-F238E27FC236}">
                <a16:creationId xmlns:a16="http://schemas.microsoft.com/office/drawing/2014/main" id="{1F1E6AD7-82D1-2228-3820-35A1FF5BEAEA}"/>
              </a:ext>
            </a:extLst>
          </p:cNvPr>
          <p:cNvGraphicFramePr>
            <a:graphicFrameLocks noChangeAspect="1"/>
          </p:cNvGraphicFramePr>
          <p:nvPr/>
        </p:nvGraphicFramePr>
        <p:xfrm>
          <a:off x="1371600" y="2057400"/>
          <a:ext cx="5237163" cy="514350"/>
        </p:xfrm>
        <a:graphic>
          <a:graphicData uri="http://schemas.openxmlformats.org/presentationml/2006/ole">
            <mc:AlternateContent xmlns:mc="http://schemas.openxmlformats.org/markup-compatibility/2006">
              <mc:Choice xmlns:v="urn:schemas-microsoft-com:vml" Requires="v">
                <p:oleObj name="Equation" r:id="rId8" imgW="3492500" imgH="457200" progId="Equation.DSMT4">
                  <p:embed/>
                </p:oleObj>
              </mc:Choice>
              <mc:Fallback>
                <p:oleObj name="Equation" r:id="rId8" imgW="3492500" imgH="457200" progId="Equation.DSMT4">
                  <p:embed/>
                  <p:pic>
                    <p:nvPicPr>
                      <p:cNvPr id="0" name="Object 1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2057400"/>
                        <a:ext cx="52371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3" name="Rectangle 9">
            <a:extLst>
              <a:ext uri="{FF2B5EF4-FFF2-40B4-BE49-F238E27FC236}">
                <a16:creationId xmlns:a16="http://schemas.microsoft.com/office/drawing/2014/main" id="{FD8AE218-2F67-38D6-F419-53263D75E2DC}"/>
              </a:ext>
            </a:extLst>
          </p:cNvPr>
          <p:cNvSpPr>
            <a:spLocks noChangeArrowheads="1"/>
          </p:cNvSpPr>
          <p:nvPr/>
        </p:nvSpPr>
        <p:spPr bwMode="auto">
          <a:xfrm>
            <a:off x="457200" y="2171700"/>
            <a:ext cx="8302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latin typeface="楷体_GB2312" pitchFamily="49" charset="-122"/>
                <a:ea typeface="楷体_GB2312" pitchFamily="49" charset="-122"/>
              </a:rPr>
              <a:t>（</a:t>
            </a:r>
            <a:r>
              <a:rPr kumimoji="1" lang="en-US" altLang="zh-CN" sz="2000" b="1">
                <a:latin typeface="楷体_GB2312" pitchFamily="49" charset="-122"/>
                <a:ea typeface="楷体_GB2312" pitchFamily="49" charset="-122"/>
              </a:rPr>
              <a:t>4</a:t>
            </a:r>
            <a:r>
              <a:rPr kumimoji="1" lang="zh-CN" altLang="en-US" sz="2000" b="1">
                <a:latin typeface="楷体_GB2312" pitchFamily="49" charset="-122"/>
                <a:ea typeface="楷体_GB2312" pitchFamily="49" charset="-122"/>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9" name="Group 16">
            <a:extLst>
              <a:ext uri="{FF2B5EF4-FFF2-40B4-BE49-F238E27FC236}">
                <a16:creationId xmlns:a16="http://schemas.microsoft.com/office/drawing/2014/main" id="{CF94E93A-A01A-184F-CBDE-DE11B32AE7A7}"/>
              </a:ext>
            </a:extLst>
          </p:cNvPr>
          <p:cNvGrpSpPr>
            <a:grpSpLocks/>
          </p:cNvGrpSpPr>
          <p:nvPr/>
        </p:nvGrpSpPr>
        <p:grpSpPr bwMode="auto">
          <a:xfrm>
            <a:off x="76200" y="331788"/>
            <a:ext cx="8534400" cy="400050"/>
            <a:chOff x="48" y="278"/>
            <a:chExt cx="5376" cy="336"/>
          </a:xfrm>
        </p:grpSpPr>
        <p:sp>
          <p:nvSpPr>
            <p:cNvPr id="15374" name="Rectangle 5">
              <a:extLst>
                <a:ext uri="{FF2B5EF4-FFF2-40B4-BE49-F238E27FC236}">
                  <a16:creationId xmlns:a16="http://schemas.microsoft.com/office/drawing/2014/main" id="{3A3B6E93-F9B2-65A1-4C31-F05BA6428199}"/>
                </a:ext>
              </a:extLst>
            </p:cNvPr>
            <p:cNvSpPr>
              <a:spLocks noChangeArrowheads="1"/>
            </p:cNvSpPr>
            <p:nvPr/>
          </p:nvSpPr>
          <p:spPr bwMode="auto">
            <a:xfrm>
              <a:off x="48" y="278"/>
              <a:ext cx="537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000" b="1">
                  <a:solidFill>
                    <a:srgbClr val="0000FF"/>
                  </a:solidFill>
                  <a:latin typeface="楷体_GB2312" pitchFamily="49" charset="-122"/>
                  <a:ea typeface="楷体_GB2312" pitchFamily="49" charset="-122"/>
                </a:rPr>
                <a:t>例</a:t>
              </a:r>
              <a:r>
                <a:rPr kumimoji="1" lang="en-US" altLang="zh-CN" sz="2000" b="1">
                  <a:solidFill>
                    <a:srgbClr val="0000FF"/>
                  </a:solidFill>
                  <a:latin typeface="楷体_GB2312" pitchFamily="49" charset="-122"/>
                  <a:ea typeface="楷体_GB2312" pitchFamily="49" charset="-122"/>
                </a:rPr>
                <a:t>2:</a:t>
              </a:r>
              <a:r>
                <a:rPr kumimoji="1" lang="en-US" altLang="zh-CN" sz="2000">
                  <a:solidFill>
                    <a:schemeClr val="folHlink"/>
                  </a:solidFill>
                  <a:latin typeface="楷体_GB2312" pitchFamily="49" charset="-122"/>
                  <a:ea typeface="楷体_GB2312" pitchFamily="49" charset="-122"/>
                </a:rPr>
                <a:t> </a:t>
              </a:r>
              <a:r>
                <a:rPr kumimoji="1" lang="zh-CN" altLang="en-US" sz="2000" b="1">
                  <a:latin typeface="楷体_GB2312" pitchFamily="49" charset="-122"/>
                  <a:ea typeface="楷体_GB2312" pitchFamily="49" charset="-122"/>
                </a:rPr>
                <a:t>在例</a:t>
              </a:r>
              <a:r>
                <a:rPr kumimoji="1" lang="en-US" altLang="zh-CN" sz="2000" b="1">
                  <a:latin typeface="楷体_GB2312" pitchFamily="49" charset="-122"/>
                  <a:ea typeface="楷体_GB2312" pitchFamily="49" charset="-122"/>
                </a:rPr>
                <a:t>1</a:t>
              </a:r>
              <a:r>
                <a:rPr kumimoji="1" lang="zh-CN" altLang="en-US" sz="2000" b="1">
                  <a:latin typeface="楷体_GB2312" pitchFamily="49" charset="-122"/>
                  <a:ea typeface="楷体_GB2312" pitchFamily="49" charset="-122"/>
                </a:rPr>
                <a:t>的条件，若          ，则喷管出口流速及截面面积为多少？ </a:t>
              </a:r>
            </a:p>
          </p:txBody>
        </p:sp>
        <p:graphicFrame>
          <p:nvGraphicFramePr>
            <p:cNvPr id="15368" name="Object 246">
              <a:extLst>
                <a:ext uri="{FF2B5EF4-FFF2-40B4-BE49-F238E27FC236}">
                  <a16:creationId xmlns:a16="http://schemas.microsoft.com/office/drawing/2014/main" id="{89CCE587-D53D-1D9B-8B1C-D99733374CFC}"/>
                </a:ext>
              </a:extLst>
            </p:cNvPr>
            <p:cNvGraphicFramePr>
              <a:graphicFrameLocks noChangeAspect="1"/>
            </p:cNvGraphicFramePr>
            <p:nvPr/>
          </p:nvGraphicFramePr>
          <p:xfrm>
            <a:off x="1747" y="282"/>
            <a:ext cx="816" cy="229"/>
          </p:xfrm>
          <a:graphic>
            <a:graphicData uri="http://schemas.openxmlformats.org/presentationml/2006/ole">
              <mc:AlternateContent xmlns:mc="http://schemas.openxmlformats.org/markup-compatibility/2006">
                <mc:Choice xmlns:v="urn:schemas-microsoft-com:vml" Requires="v">
                  <p:oleObj name="Equation" r:id="rId2" imgW="825500" imgH="228600" progId="Equation.DSMT4">
                    <p:embed/>
                  </p:oleObj>
                </mc:Choice>
                <mc:Fallback>
                  <p:oleObj name="Equation" r:id="rId2" imgW="825500" imgH="228600" progId="Equation.DSMT4">
                    <p:embed/>
                    <p:pic>
                      <p:nvPicPr>
                        <p:cNvPr id="0" name="Object 2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 y="282"/>
                          <a:ext cx="816"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5370" name="Group 17">
            <a:extLst>
              <a:ext uri="{FF2B5EF4-FFF2-40B4-BE49-F238E27FC236}">
                <a16:creationId xmlns:a16="http://schemas.microsoft.com/office/drawing/2014/main" id="{D1A73273-4C8E-1437-A0F7-5591D797C602}"/>
              </a:ext>
            </a:extLst>
          </p:cNvPr>
          <p:cNvGrpSpPr>
            <a:grpSpLocks/>
          </p:cNvGrpSpPr>
          <p:nvPr/>
        </p:nvGrpSpPr>
        <p:grpSpPr bwMode="auto">
          <a:xfrm>
            <a:off x="76200" y="685800"/>
            <a:ext cx="7904163" cy="4100513"/>
            <a:chOff x="48" y="576"/>
            <a:chExt cx="4979" cy="3444"/>
          </a:xfrm>
        </p:grpSpPr>
        <p:graphicFrame>
          <p:nvGraphicFramePr>
            <p:cNvPr id="15362" name="Object 247">
              <a:extLst>
                <a:ext uri="{FF2B5EF4-FFF2-40B4-BE49-F238E27FC236}">
                  <a16:creationId xmlns:a16="http://schemas.microsoft.com/office/drawing/2014/main" id="{785F1A1B-174A-8FC1-CD85-5E403A38C24F}"/>
                </a:ext>
              </a:extLst>
            </p:cNvPr>
            <p:cNvGraphicFramePr>
              <a:graphicFrameLocks noChangeAspect="1"/>
            </p:cNvGraphicFramePr>
            <p:nvPr/>
          </p:nvGraphicFramePr>
          <p:xfrm>
            <a:off x="1248" y="576"/>
            <a:ext cx="2880" cy="472"/>
          </p:xfrm>
          <a:graphic>
            <a:graphicData uri="http://schemas.openxmlformats.org/presentationml/2006/ole">
              <mc:AlternateContent xmlns:mc="http://schemas.openxmlformats.org/markup-compatibility/2006">
                <mc:Choice xmlns:v="urn:schemas-microsoft-com:vml" Requires="v">
                  <p:oleObj name="Equation" r:id="rId4" imgW="2870200" imgH="469900" progId="Equation.DSMT4">
                    <p:embed/>
                  </p:oleObj>
                </mc:Choice>
                <mc:Fallback>
                  <p:oleObj name="Equation" r:id="rId4" imgW="2870200" imgH="469900" progId="Equation.DSMT4">
                    <p:embed/>
                    <p:pic>
                      <p:nvPicPr>
                        <p:cNvPr id="0" name="Object 2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576"/>
                          <a:ext cx="2880" cy="4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248">
              <a:extLst>
                <a:ext uri="{FF2B5EF4-FFF2-40B4-BE49-F238E27FC236}">
                  <a16:creationId xmlns:a16="http://schemas.microsoft.com/office/drawing/2014/main" id="{33175178-7975-066F-117D-D12FC20585C4}"/>
                </a:ext>
              </a:extLst>
            </p:cNvPr>
            <p:cNvGraphicFramePr>
              <a:graphicFrameLocks noChangeAspect="1"/>
            </p:cNvGraphicFramePr>
            <p:nvPr/>
          </p:nvGraphicFramePr>
          <p:xfrm>
            <a:off x="1238" y="1056"/>
            <a:ext cx="2842" cy="564"/>
          </p:xfrm>
          <a:graphic>
            <a:graphicData uri="http://schemas.openxmlformats.org/presentationml/2006/ole">
              <mc:AlternateContent xmlns:mc="http://schemas.openxmlformats.org/markup-compatibility/2006">
                <mc:Choice xmlns:v="urn:schemas-microsoft-com:vml" Requires="v">
                  <p:oleObj name="Equation" r:id="rId6" imgW="2882900" imgH="571500" progId="Equation.DSMT4">
                    <p:embed/>
                  </p:oleObj>
                </mc:Choice>
                <mc:Fallback>
                  <p:oleObj name="Equation" r:id="rId6" imgW="2882900" imgH="571500" progId="Equation.DSMT4">
                    <p:embed/>
                    <p:pic>
                      <p:nvPicPr>
                        <p:cNvPr id="0" name="Object 2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38" y="1056"/>
                          <a:ext cx="2842" cy="5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4" name="Object 249">
              <a:extLst>
                <a:ext uri="{FF2B5EF4-FFF2-40B4-BE49-F238E27FC236}">
                  <a16:creationId xmlns:a16="http://schemas.microsoft.com/office/drawing/2014/main" id="{1EFD5C71-7E62-790B-DBF9-77EA742C6B69}"/>
                </a:ext>
              </a:extLst>
            </p:cNvPr>
            <p:cNvGraphicFramePr>
              <a:graphicFrameLocks noChangeAspect="1"/>
            </p:cNvGraphicFramePr>
            <p:nvPr/>
          </p:nvGraphicFramePr>
          <p:xfrm>
            <a:off x="1249" y="1656"/>
            <a:ext cx="1439" cy="372"/>
          </p:xfrm>
          <a:graphic>
            <a:graphicData uri="http://schemas.openxmlformats.org/presentationml/2006/ole">
              <mc:AlternateContent xmlns:mc="http://schemas.openxmlformats.org/markup-compatibility/2006">
                <mc:Choice xmlns:v="urn:schemas-microsoft-com:vml" Requires="v">
                  <p:oleObj name="Equation" r:id="rId8" imgW="1473200" imgH="381000" progId="Equation.DSMT4">
                    <p:embed/>
                  </p:oleObj>
                </mc:Choice>
                <mc:Fallback>
                  <p:oleObj name="Equation" r:id="rId8" imgW="1473200" imgH="381000" progId="Equation.DSMT4">
                    <p:embed/>
                    <p:pic>
                      <p:nvPicPr>
                        <p:cNvPr id="0" name="Object 2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 y="1656"/>
                          <a:ext cx="1439" cy="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250">
              <a:extLst>
                <a:ext uri="{FF2B5EF4-FFF2-40B4-BE49-F238E27FC236}">
                  <a16:creationId xmlns:a16="http://schemas.microsoft.com/office/drawing/2014/main" id="{D33DAA67-3C99-7DA0-E2B8-1341A88553F5}"/>
                </a:ext>
              </a:extLst>
            </p:cNvPr>
            <p:cNvGraphicFramePr>
              <a:graphicFrameLocks noChangeAspect="1"/>
            </p:cNvGraphicFramePr>
            <p:nvPr/>
          </p:nvGraphicFramePr>
          <p:xfrm>
            <a:off x="1190" y="3600"/>
            <a:ext cx="3226" cy="420"/>
          </p:xfrm>
          <a:graphic>
            <a:graphicData uri="http://schemas.openxmlformats.org/presentationml/2006/ole">
              <mc:AlternateContent xmlns:mc="http://schemas.openxmlformats.org/markup-compatibility/2006">
                <mc:Choice xmlns:v="urn:schemas-microsoft-com:vml" Requires="v">
                  <p:oleObj name="Equation" r:id="rId10" imgW="3416300" imgH="444500" progId="Equation.DSMT4">
                    <p:embed/>
                  </p:oleObj>
                </mc:Choice>
                <mc:Fallback>
                  <p:oleObj name="Equation" r:id="rId10" imgW="3416300" imgH="444500" progId="Equation.DSMT4">
                    <p:embed/>
                    <p:pic>
                      <p:nvPicPr>
                        <p:cNvPr id="0" name="Object 2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90" y="3600"/>
                          <a:ext cx="3226"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Rectangle 11">
              <a:extLst>
                <a:ext uri="{FF2B5EF4-FFF2-40B4-BE49-F238E27FC236}">
                  <a16:creationId xmlns:a16="http://schemas.microsoft.com/office/drawing/2014/main" id="{6C8CA49B-20B6-3447-3028-6DDAF41E8F1E}"/>
                </a:ext>
              </a:extLst>
            </p:cNvPr>
            <p:cNvSpPr>
              <a:spLocks noChangeArrowheads="1"/>
            </p:cNvSpPr>
            <p:nvPr/>
          </p:nvSpPr>
          <p:spPr bwMode="auto">
            <a:xfrm>
              <a:off x="48" y="672"/>
              <a:ext cx="92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解：</a:t>
              </a:r>
              <a:r>
                <a:rPr kumimoji="1" lang="zh-CN" altLang="en-US" sz="2000" b="1">
                  <a:latin typeface="楷体_GB2312" pitchFamily="49" charset="-122"/>
                  <a:ea typeface="楷体_GB2312" pitchFamily="49" charset="-122"/>
                </a:rPr>
                <a:t>选型：</a:t>
              </a:r>
            </a:p>
          </p:txBody>
        </p:sp>
        <p:sp>
          <p:nvSpPr>
            <p:cNvPr id="15372" name="Rectangle 12">
              <a:extLst>
                <a:ext uri="{FF2B5EF4-FFF2-40B4-BE49-F238E27FC236}">
                  <a16:creationId xmlns:a16="http://schemas.microsoft.com/office/drawing/2014/main" id="{E718FAB2-D490-1788-E637-0F2C8CF6DC76}"/>
                </a:ext>
              </a:extLst>
            </p:cNvPr>
            <p:cNvSpPr>
              <a:spLocks noChangeArrowheads="1"/>
            </p:cNvSpPr>
            <p:nvPr/>
          </p:nvSpPr>
          <p:spPr bwMode="auto">
            <a:xfrm>
              <a:off x="384" y="2054"/>
              <a:ext cx="296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en-US" altLang="zh-CN" sz="2000" b="1">
                  <a:solidFill>
                    <a:srgbClr val="000000"/>
                  </a:solidFill>
                  <a:latin typeface="楷体_GB2312" pitchFamily="49" charset="-122"/>
                  <a:ea typeface="楷体_GB2312" pitchFamily="49" charset="-122"/>
                </a:rPr>
                <a:t>∴   </a:t>
              </a:r>
              <a:r>
                <a:rPr kumimoji="1" lang="zh-CN" altLang="en-US" sz="2000" b="1">
                  <a:solidFill>
                    <a:srgbClr val="000000"/>
                  </a:solidFill>
                  <a:latin typeface="楷体_GB2312" pitchFamily="49" charset="-122"/>
                  <a:ea typeface="楷体_GB2312" pitchFamily="49" charset="-122"/>
                </a:rPr>
                <a:t>喷管形状不变，仍选用缩放喷管。</a:t>
              </a:r>
            </a:p>
          </p:txBody>
        </p:sp>
        <p:sp>
          <p:nvSpPr>
            <p:cNvPr id="15373" name="Rectangle 13">
              <a:extLst>
                <a:ext uri="{FF2B5EF4-FFF2-40B4-BE49-F238E27FC236}">
                  <a16:creationId xmlns:a16="http://schemas.microsoft.com/office/drawing/2014/main" id="{38752237-12EA-73E3-7BC2-39B0912CD89C}"/>
                </a:ext>
              </a:extLst>
            </p:cNvPr>
            <p:cNvSpPr>
              <a:spLocks noChangeArrowheads="1"/>
            </p:cNvSpPr>
            <p:nvPr/>
          </p:nvSpPr>
          <p:spPr bwMode="auto">
            <a:xfrm>
              <a:off x="396" y="2294"/>
              <a:ext cx="2717"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00"/>
                  </a:solidFill>
                  <a:latin typeface="楷体_GB2312" pitchFamily="49" charset="-122"/>
                  <a:ea typeface="楷体_GB2312" pitchFamily="49" charset="-122"/>
                </a:rPr>
                <a:t>下面计算出口流速及出口截面面积：</a:t>
              </a:r>
            </a:p>
          </p:txBody>
        </p:sp>
        <p:graphicFrame>
          <p:nvGraphicFramePr>
            <p:cNvPr id="15366" name="Object 251">
              <a:extLst>
                <a:ext uri="{FF2B5EF4-FFF2-40B4-BE49-F238E27FC236}">
                  <a16:creationId xmlns:a16="http://schemas.microsoft.com/office/drawing/2014/main" id="{0AB887DA-286F-C400-2F8D-CA453A90FDCA}"/>
                </a:ext>
              </a:extLst>
            </p:cNvPr>
            <p:cNvGraphicFramePr>
              <a:graphicFrameLocks noChangeAspect="1"/>
            </p:cNvGraphicFramePr>
            <p:nvPr/>
          </p:nvGraphicFramePr>
          <p:xfrm>
            <a:off x="1200" y="3216"/>
            <a:ext cx="3827" cy="288"/>
          </p:xfrm>
          <a:graphic>
            <a:graphicData uri="http://schemas.openxmlformats.org/presentationml/2006/ole">
              <mc:AlternateContent xmlns:mc="http://schemas.openxmlformats.org/markup-compatibility/2006">
                <mc:Choice xmlns:v="urn:schemas-microsoft-com:vml" Requires="v">
                  <p:oleObj name="Equation" r:id="rId12" imgW="4051300" imgH="304800" progId="Equation.DSMT4">
                    <p:embed/>
                  </p:oleObj>
                </mc:Choice>
                <mc:Fallback>
                  <p:oleObj name="Equation" r:id="rId12" imgW="4051300" imgH="304800" progId="Equation.DSMT4">
                    <p:embed/>
                    <p:pic>
                      <p:nvPicPr>
                        <p:cNvPr id="0" name="Object 2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0" y="3216"/>
                          <a:ext cx="3827"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7" name="Object 252">
              <a:extLst>
                <a:ext uri="{FF2B5EF4-FFF2-40B4-BE49-F238E27FC236}">
                  <a16:creationId xmlns:a16="http://schemas.microsoft.com/office/drawing/2014/main" id="{DCCDEF90-B9C9-27FC-E802-5F45A4759014}"/>
                </a:ext>
              </a:extLst>
            </p:cNvPr>
            <p:cNvGraphicFramePr>
              <a:graphicFrameLocks noChangeAspect="1"/>
            </p:cNvGraphicFramePr>
            <p:nvPr/>
          </p:nvGraphicFramePr>
          <p:xfrm>
            <a:off x="1188" y="2592"/>
            <a:ext cx="2652" cy="540"/>
          </p:xfrm>
          <a:graphic>
            <a:graphicData uri="http://schemas.openxmlformats.org/presentationml/2006/ole">
              <mc:AlternateContent xmlns:mc="http://schemas.openxmlformats.org/markup-compatibility/2006">
                <mc:Choice xmlns:v="urn:schemas-microsoft-com:vml" Requires="v">
                  <p:oleObj name="Equation" r:id="rId14" imgW="2806700" imgH="571500" progId="Equation.DSMT4">
                    <p:embed/>
                  </p:oleObj>
                </mc:Choice>
                <mc:Fallback>
                  <p:oleObj name="Equation" r:id="rId14" imgW="2806700" imgH="571500" progId="Equation.DSMT4">
                    <p:embed/>
                    <p:pic>
                      <p:nvPicPr>
                        <p:cNvPr id="0" name="Object 2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8" y="2592"/>
                          <a:ext cx="2652"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Rectangle 5">
            <a:extLst>
              <a:ext uri="{FF2B5EF4-FFF2-40B4-BE49-F238E27FC236}">
                <a16:creationId xmlns:a16="http://schemas.microsoft.com/office/drawing/2014/main" id="{DF836346-1903-864B-9FE0-4443BB621178}"/>
              </a:ext>
            </a:extLst>
          </p:cNvPr>
          <p:cNvSpPr>
            <a:spLocks noChangeArrowheads="1"/>
          </p:cNvSpPr>
          <p:nvPr/>
        </p:nvSpPr>
        <p:spPr bwMode="auto">
          <a:xfrm>
            <a:off x="76200" y="331788"/>
            <a:ext cx="88884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kumimoji="1" lang="zh-CN" altLang="en-US" sz="2000" b="1">
                <a:solidFill>
                  <a:srgbClr val="0000FF"/>
                </a:solidFill>
                <a:latin typeface="楷体_GB2312" pitchFamily="49" charset="-122"/>
                <a:ea typeface="楷体_GB2312" pitchFamily="49" charset="-122"/>
              </a:rPr>
              <a:t>例</a:t>
            </a:r>
            <a:r>
              <a:rPr kumimoji="1" lang="en-US" altLang="zh-CN" sz="2000" b="1">
                <a:solidFill>
                  <a:srgbClr val="0000FF"/>
                </a:solidFill>
                <a:latin typeface="楷体_GB2312" pitchFamily="49" charset="-122"/>
                <a:ea typeface="楷体_GB2312" pitchFamily="49" charset="-122"/>
              </a:rPr>
              <a:t>3</a:t>
            </a:r>
            <a:r>
              <a:rPr kumimoji="1" lang="zh-CN" altLang="en-US" sz="2000" b="1">
                <a:solidFill>
                  <a:srgbClr val="0000FF"/>
                </a:solidFill>
                <a:latin typeface="楷体_GB2312" pitchFamily="49" charset="-122"/>
                <a:ea typeface="楷体_GB2312" pitchFamily="49" charset="-122"/>
                <a:sym typeface="Wingdings" panose="05000000000000000000" pitchFamily="2" charset="2"/>
              </a:rPr>
              <a:t>： （书</a:t>
            </a:r>
            <a:r>
              <a:rPr kumimoji="1" lang="en-US" altLang="zh-CN" sz="2000" b="1">
                <a:solidFill>
                  <a:srgbClr val="0000FF"/>
                </a:solidFill>
                <a:latin typeface="楷体_GB2312" pitchFamily="49" charset="-122"/>
                <a:ea typeface="楷体_GB2312" pitchFamily="49" charset="-122"/>
                <a:sym typeface="Wingdings" panose="05000000000000000000" pitchFamily="2" charset="2"/>
              </a:rPr>
              <a:t>P251</a:t>
            </a:r>
            <a:r>
              <a:rPr kumimoji="1" lang="zh-CN" altLang="en-US" sz="2000" b="1">
                <a:solidFill>
                  <a:srgbClr val="0000FF"/>
                </a:solidFill>
                <a:latin typeface="楷体_GB2312" pitchFamily="49" charset="-122"/>
                <a:ea typeface="楷体_GB2312" pitchFamily="49" charset="-122"/>
                <a:sym typeface="Wingdings" panose="05000000000000000000" pitchFamily="2" charset="2"/>
              </a:rPr>
              <a:t>，例</a:t>
            </a:r>
            <a:r>
              <a:rPr kumimoji="1" lang="en-US" altLang="zh-CN" sz="2000" b="1">
                <a:solidFill>
                  <a:srgbClr val="0000FF"/>
                </a:solidFill>
                <a:latin typeface="楷体_GB2312" pitchFamily="49" charset="-122"/>
                <a:ea typeface="楷体_GB2312" pitchFamily="49" charset="-122"/>
                <a:sym typeface="Wingdings" panose="05000000000000000000" pitchFamily="2" charset="2"/>
              </a:rPr>
              <a:t>7-1</a:t>
            </a:r>
            <a:r>
              <a:rPr kumimoji="1" lang="zh-CN" altLang="en-US" sz="2000" b="1">
                <a:solidFill>
                  <a:srgbClr val="0000FF"/>
                </a:solidFill>
                <a:latin typeface="楷体_GB2312" pitchFamily="49" charset="-122"/>
                <a:ea typeface="楷体_GB2312" pitchFamily="49" charset="-122"/>
                <a:sym typeface="Wingdings" panose="05000000000000000000" pitchFamily="2" charset="2"/>
              </a:rPr>
              <a:t>）</a:t>
            </a:r>
            <a:endParaRPr kumimoji="1" lang="en-US" altLang="zh-CN" sz="2000" b="1">
              <a:solidFill>
                <a:srgbClr val="0000FF"/>
              </a:solidFill>
              <a:latin typeface="楷体_GB2312" pitchFamily="49" charset="-122"/>
              <a:ea typeface="楷体_GB2312" pitchFamily="49" charset="-122"/>
              <a:sym typeface="Wingdings" panose="05000000000000000000" pitchFamily="2" charset="2"/>
            </a:endParaRPr>
          </a:p>
          <a:p>
            <a:pPr eaLnBrk="1" hangingPunct="1"/>
            <a:r>
              <a:rPr kumimoji="1" lang="zh-CN" altLang="en-US" sz="1600" b="1">
                <a:latin typeface="仿宋" panose="02010609060101010101" pitchFamily="49" charset="-122"/>
                <a:ea typeface="仿宋" panose="02010609060101010101" pitchFamily="49" charset="-122"/>
              </a:rPr>
              <a:t>空气由输气管送来，管端接一出口截面积为</a:t>
            </a:r>
            <a:r>
              <a:rPr kumimoji="1" lang="en-US" altLang="zh-CN" sz="1600" b="1">
                <a:latin typeface="仿宋" panose="02010609060101010101" pitchFamily="49" charset="-122"/>
                <a:ea typeface="仿宋" panose="02010609060101010101" pitchFamily="49" charset="-122"/>
              </a:rPr>
              <a:t>A</a:t>
            </a:r>
            <a:r>
              <a:rPr kumimoji="1" lang="en-US" altLang="zh-CN" sz="1600" b="1" baseline="-25000">
                <a:latin typeface="仿宋" panose="02010609060101010101" pitchFamily="49" charset="-122"/>
                <a:ea typeface="仿宋" panose="02010609060101010101" pitchFamily="49" charset="-122"/>
              </a:rPr>
              <a:t>2</a:t>
            </a:r>
            <a:r>
              <a:rPr kumimoji="1" lang="en-US" altLang="zh-CN" sz="1600" b="1">
                <a:latin typeface="仿宋" panose="02010609060101010101" pitchFamily="49" charset="-122"/>
                <a:ea typeface="仿宋" panose="02010609060101010101" pitchFamily="49" charset="-122"/>
              </a:rPr>
              <a:t>=10cm</a:t>
            </a:r>
            <a:r>
              <a:rPr kumimoji="1" lang="en-US" altLang="zh-CN" sz="1600" b="1" baseline="30000">
                <a:latin typeface="仿宋" panose="02010609060101010101" pitchFamily="49" charset="-122"/>
                <a:ea typeface="仿宋" panose="02010609060101010101" pitchFamily="49" charset="-122"/>
              </a:rPr>
              <a:t>2</a:t>
            </a:r>
            <a:r>
              <a:rPr kumimoji="1" lang="zh-CN" altLang="en-US" sz="1600" b="1">
                <a:latin typeface="仿宋" panose="02010609060101010101" pitchFamily="49" charset="-122"/>
                <a:ea typeface="仿宋" panose="02010609060101010101" pitchFamily="49" charset="-122"/>
              </a:rPr>
              <a:t>的渐缩喷管，进入喷管前空气压力为</a:t>
            </a:r>
            <a:r>
              <a:rPr kumimoji="1" lang="en-US" altLang="zh-CN" sz="1600" b="1">
                <a:latin typeface="仿宋" panose="02010609060101010101" pitchFamily="49" charset="-122"/>
                <a:ea typeface="仿宋" panose="02010609060101010101" pitchFamily="49" charset="-122"/>
              </a:rPr>
              <a:t>P</a:t>
            </a:r>
            <a:r>
              <a:rPr kumimoji="1" lang="en-US" altLang="zh-CN" sz="1600" b="1" baseline="-25000">
                <a:latin typeface="仿宋" panose="02010609060101010101" pitchFamily="49" charset="-122"/>
                <a:ea typeface="仿宋" panose="02010609060101010101" pitchFamily="49" charset="-122"/>
              </a:rPr>
              <a:t>1</a:t>
            </a:r>
            <a:r>
              <a:rPr kumimoji="1" lang="en-US" altLang="zh-CN" sz="1600" b="1">
                <a:latin typeface="仿宋" panose="02010609060101010101" pitchFamily="49" charset="-122"/>
                <a:ea typeface="仿宋" panose="02010609060101010101" pitchFamily="49" charset="-122"/>
              </a:rPr>
              <a:t>=2.5MPa</a:t>
            </a:r>
            <a:r>
              <a:rPr kumimoji="1" lang="zh-CN" altLang="en-US" sz="1600" b="1">
                <a:latin typeface="仿宋" panose="02010609060101010101" pitchFamily="49" charset="-122"/>
                <a:ea typeface="仿宋" panose="02010609060101010101" pitchFamily="49" charset="-122"/>
              </a:rPr>
              <a:t>，温度</a:t>
            </a:r>
            <a:r>
              <a:rPr kumimoji="1" lang="en-US" altLang="zh-CN" sz="1600" b="1">
                <a:latin typeface="仿宋" panose="02010609060101010101" pitchFamily="49" charset="-122"/>
                <a:ea typeface="仿宋" panose="02010609060101010101" pitchFamily="49" charset="-122"/>
              </a:rPr>
              <a:t>T</a:t>
            </a:r>
            <a:r>
              <a:rPr kumimoji="1" lang="en-US" altLang="zh-CN" sz="1600" b="1" baseline="-25000">
                <a:latin typeface="仿宋" panose="02010609060101010101" pitchFamily="49" charset="-122"/>
                <a:ea typeface="仿宋" panose="02010609060101010101" pitchFamily="49" charset="-122"/>
              </a:rPr>
              <a:t>1</a:t>
            </a:r>
            <a:r>
              <a:rPr kumimoji="1" lang="en-US" altLang="zh-CN" sz="1600" b="1">
                <a:latin typeface="仿宋" panose="02010609060101010101" pitchFamily="49" charset="-122"/>
                <a:ea typeface="仿宋" panose="02010609060101010101" pitchFamily="49" charset="-122"/>
              </a:rPr>
              <a:t>=353K</a:t>
            </a:r>
            <a:r>
              <a:rPr kumimoji="1" lang="zh-CN" altLang="en-US" sz="1600" b="1">
                <a:latin typeface="仿宋" panose="02010609060101010101" pitchFamily="49" charset="-122"/>
                <a:ea typeface="仿宋" panose="02010609060101010101" pitchFamily="49" charset="-122"/>
              </a:rPr>
              <a:t>，速度</a:t>
            </a:r>
            <a:r>
              <a:rPr kumimoji="1" lang="en-US" altLang="zh-CN" sz="1600" b="1">
                <a:latin typeface="仿宋" panose="02010609060101010101" pitchFamily="49" charset="-122"/>
                <a:ea typeface="仿宋" panose="02010609060101010101" pitchFamily="49" charset="-122"/>
              </a:rPr>
              <a:t>c</a:t>
            </a:r>
            <a:r>
              <a:rPr kumimoji="1" lang="en-US" altLang="zh-CN" sz="1600" b="1" baseline="-25000">
                <a:latin typeface="仿宋" panose="02010609060101010101" pitchFamily="49" charset="-122"/>
                <a:ea typeface="仿宋" panose="02010609060101010101" pitchFamily="49" charset="-122"/>
              </a:rPr>
              <a:t>f1</a:t>
            </a:r>
            <a:r>
              <a:rPr kumimoji="1" lang="en-US" altLang="zh-CN" sz="1600" b="1">
                <a:latin typeface="仿宋" panose="02010609060101010101" pitchFamily="49" charset="-122"/>
                <a:ea typeface="仿宋" panose="02010609060101010101" pitchFamily="49" charset="-122"/>
              </a:rPr>
              <a:t>=40m/s</a:t>
            </a:r>
            <a:r>
              <a:rPr kumimoji="1" lang="zh-CN" altLang="en-US" sz="1600" b="1">
                <a:latin typeface="仿宋" panose="02010609060101010101" pitchFamily="49" charset="-122"/>
                <a:ea typeface="仿宋" panose="02010609060101010101" pitchFamily="49" charset="-122"/>
              </a:rPr>
              <a:t>。已知喷管出口处背压</a:t>
            </a:r>
            <a:r>
              <a:rPr kumimoji="1" lang="en-US" altLang="zh-CN" sz="1600" b="1">
                <a:latin typeface="仿宋" panose="02010609060101010101" pitchFamily="49" charset="-122"/>
                <a:ea typeface="仿宋" panose="02010609060101010101" pitchFamily="49" charset="-122"/>
              </a:rPr>
              <a:t>P</a:t>
            </a:r>
            <a:r>
              <a:rPr kumimoji="1" lang="en-US" altLang="zh-CN" sz="1600" b="1" baseline="-25000">
                <a:latin typeface="仿宋" panose="02010609060101010101" pitchFamily="49" charset="-122"/>
                <a:ea typeface="仿宋" panose="02010609060101010101" pitchFamily="49" charset="-122"/>
              </a:rPr>
              <a:t>b</a:t>
            </a:r>
            <a:r>
              <a:rPr kumimoji="1" lang="en-US" altLang="zh-CN" sz="1600" b="1">
                <a:latin typeface="仿宋" panose="02010609060101010101" pitchFamily="49" charset="-122"/>
                <a:ea typeface="仿宋" panose="02010609060101010101" pitchFamily="49" charset="-122"/>
              </a:rPr>
              <a:t>=1.5MPa</a:t>
            </a:r>
            <a:r>
              <a:rPr kumimoji="1" lang="zh-CN" altLang="en-US" sz="1600" b="1">
                <a:latin typeface="仿宋" panose="02010609060101010101" pitchFamily="49" charset="-122"/>
                <a:ea typeface="仿宋" panose="02010609060101010101" pitchFamily="49" charset="-122"/>
              </a:rPr>
              <a:t>，若空气作理想气体，比热容取定值，且</a:t>
            </a:r>
            <a:r>
              <a:rPr kumimoji="1" lang="en-US" altLang="zh-CN" sz="1600" b="1">
                <a:latin typeface="仿宋" panose="02010609060101010101" pitchFamily="49" charset="-122"/>
                <a:ea typeface="仿宋" panose="02010609060101010101" pitchFamily="49" charset="-122"/>
              </a:rPr>
              <a:t>c</a:t>
            </a:r>
            <a:r>
              <a:rPr kumimoji="1" lang="en-US" altLang="zh-CN" sz="1600" b="1" baseline="-25000">
                <a:latin typeface="仿宋" panose="02010609060101010101" pitchFamily="49" charset="-122"/>
                <a:ea typeface="仿宋" panose="02010609060101010101" pitchFamily="49" charset="-122"/>
              </a:rPr>
              <a:t>p</a:t>
            </a:r>
            <a:r>
              <a:rPr kumimoji="1" lang="en-US" altLang="zh-CN" sz="1600" b="1">
                <a:latin typeface="仿宋" panose="02010609060101010101" pitchFamily="49" charset="-122"/>
                <a:ea typeface="仿宋" panose="02010609060101010101" pitchFamily="49" charset="-122"/>
              </a:rPr>
              <a:t>=1.004KJ/(Kg*K)</a:t>
            </a:r>
            <a:r>
              <a:rPr kumimoji="1" lang="zh-CN" altLang="en-US" sz="1600" b="1">
                <a:latin typeface="仿宋" panose="02010609060101010101" pitchFamily="49" charset="-122"/>
                <a:ea typeface="仿宋" panose="02010609060101010101" pitchFamily="49" charset="-122"/>
              </a:rPr>
              <a:t>，试确定空气经喷管射出的速度、流量及出口截面上空气的比体积</a:t>
            </a:r>
            <a:r>
              <a:rPr kumimoji="1" lang="en-US" altLang="zh-CN" sz="1600" b="1">
                <a:latin typeface="仿宋" panose="02010609060101010101" pitchFamily="49" charset="-122"/>
                <a:ea typeface="仿宋" panose="02010609060101010101" pitchFamily="49" charset="-122"/>
              </a:rPr>
              <a:t>v</a:t>
            </a:r>
            <a:r>
              <a:rPr kumimoji="1" lang="en-US" altLang="zh-CN" sz="1600" b="1" baseline="-25000">
                <a:latin typeface="仿宋" panose="02010609060101010101" pitchFamily="49" charset="-122"/>
                <a:ea typeface="仿宋" panose="02010609060101010101" pitchFamily="49" charset="-122"/>
              </a:rPr>
              <a:t>2</a:t>
            </a:r>
            <a:r>
              <a:rPr kumimoji="1" lang="zh-CN" altLang="en-US" sz="1600" b="1">
                <a:latin typeface="仿宋" panose="02010609060101010101" pitchFamily="49" charset="-122"/>
                <a:ea typeface="仿宋" panose="02010609060101010101" pitchFamily="49" charset="-122"/>
              </a:rPr>
              <a:t>和温度</a:t>
            </a:r>
            <a:r>
              <a:rPr kumimoji="1" lang="en-US" altLang="zh-CN" sz="1600" b="1">
                <a:latin typeface="仿宋" panose="02010609060101010101" pitchFamily="49" charset="-122"/>
                <a:ea typeface="仿宋" panose="02010609060101010101" pitchFamily="49" charset="-122"/>
              </a:rPr>
              <a:t>T</a:t>
            </a:r>
            <a:r>
              <a:rPr kumimoji="1" lang="en-US" altLang="zh-CN" sz="1600" b="1" baseline="-25000">
                <a:latin typeface="仿宋" panose="02010609060101010101" pitchFamily="49" charset="-122"/>
                <a:ea typeface="仿宋" panose="02010609060101010101" pitchFamily="49" charset="-122"/>
              </a:rPr>
              <a:t>2</a:t>
            </a:r>
            <a:r>
              <a:rPr kumimoji="1" lang="zh-CN" altLang="en-US" sz="1600" b="1">
                <a:latin typeface="仿宋" panose="02010609060101010101" pitchFamily="49" charset="-122"/>
                <a:ea typeface="仿宋" panose="02010609060101010101" pitchFamily="49" charset="-122"/>
              </a:rPr>
              <a:t>。</a:t>
            </a:r>
            <a:endParaRPr kumimoji="1" lang="en-US" altLang="zh-CN" sz="1600" b="1" baseline="-25000">
              <a:latin typeface="仿宋" panose="02010609060101010101" pitchFamily="49" charset="-122"/>
              <a:ea typeface="仿宋" panose="02010609060101010101" pitchFamily="49" charset="-122"/>
            </a:endParaRPr>
          </a:p>
        </p:txBody>
      </p:sp>
      <p:sp>
        <p:nvSpPr>
          <p:cNvPr id="16392" name="Rectangle 11">
            <a:extLst>
              <a:ext uri="{FF2B5EF4-FFF2-40B4-BE49-F238E27FC236}">
                <a16:creationId xmlns:a16="http://schemas.microsoft.com/office/drawing/2014/main" id="{AA91BEE1-AE76-8353-F8AE-FBB7C231EFBA}"/>
              </a:ext>
            </a:extLst>
          </p:cNvPr>
          <p:cNvSpPr>
            <a:spLocks noChangeArrowheads="1"/>
          </p:cNvSpPr>
          <p:nvPr/>
        </p:nvSpPr>
        <p:spPr bwMode="auto">
          <a:xfrm>
            <a:off x="165100" y="1841500"/>
            <a:ext cx="6637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解：先求滞止参数。</a:t>
            </a:r>
            <a:r>
              <a:rPr kumimoji="1" lang="zh-CN" altLang="en-US" sz="2000" b="1">
                <a:latin typeface="楷体_GB2312" pitchFamily="49" charset="-122"/>
                <a:ea typeface="楷体_GB2312" pitchFamily="49" charset="-122"/>
              </a:rPr>
              <a:t>因空气为理想气体且比热容为定值：</a:t>
            </a:r>
          </a:p>
        </p:txBody>
      </p:sp>
      <p:sp>
        <p:nvSpPr>
          <p:cNvPr id="16393" name="Rectangle 11">
            <a:extLst>
              <a:ext uri="{FF2B5EF4-FFF2-40B4-BE49-F238E27FC236}">
                <a16:creationId xmlns:a16="http://schemas.microsoft.com/office/drawing/2014/main" id="{0EE51098-8711-FD69-86F7-6D3FD3A443CB}"/>
              </a:ext>
            </a:extLst>
          </p:cNvPr>
          <p:cNvSpPr>
            <a:spLocks noChangeArrowheads="1"/>
          </p:cNvSpPr>
          <p:nvPr/>
        </p:nvSpPr>
        <p:spPr bwMode="auto">
          <a:xfrm>
            <a:off x="684213" y="3459163"/>
            <a:ext cx="1990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计算临界压力：</a:t>
            </a:r>
            <a:endParaRPr kumimoji="1" lang="zh-CN" altLang="en-US" sz="2000" b="1">
              <a:latin typeface="楷体_GB2312" pitchFamily="49" charset="-122"/>
              <a:ea typeface="楷体_GB2312" pitchFamily="49" charset="-122"/>
            </a:endParaRPr>
          </a:p>
        </p:txBody>
      </p:sp>
      <p:sp>
        <p:nvSpPr>
          <p:cNvPr id="16394" name="矩形 6">
            <a:extLst>
              <a:ext uri="{FF2B5EF4-FFF2-40B4-BE49-F238E27FC236}">
                <a16:creationId xmlns:a16="http://schemas.microsoft.com/office/drawing/2014/main" id="{9EBE12FC-1C59-B08B-658A-B198857ECC94}"/>
              </a:ext>
            </a:extLst>
          </p:cNvPr>
          <p:cNvSpPr>
            <a:spLocks noChangeArrowheads="1"/>
          </p:cNvSpPr>
          <p:nvPr/>
        </p:nvSpPr>
        <p:spPr bwMode="auto">
          <a:xfrm>
            <a:off x="827088" y="4246563"/>
            <a:ext cx="6475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b="1">
                <a:latin typeface="楷体_GB2312" pitchFamily="49" charset="-122"/>
                <a:ea typeface="楷体_GB2312" pitchFamily="49" charset="-122"/>
              </a:rPr>
              <a:t>因为         ，所以空气在喷管内只能膨胀到         ，即</a:t>
            </a:r>
          </a:p>
        </p:txBody>
      </p:sp>
      <p:graphicFrame>
        <p:nvGraphicFramePr>
          <p:cNvPr id="16386" name="Object 156">
            <a:extLst>
              <a:ext uri="{FF2B5EF4-FFF2-40B4-BE49-F238E27FC236}">
                <a16:creationId xmlns:a16="http://schemas.microsoft.com/office/drawing/2014/main" id="{F4929084-2842-17BF-F7E1-53AD61DE8547}"/>
              </a:ext>
            </a:extLst>
          </p:cNvPr>
          <p:cNvGraphicFramePr>
            <a:graphicFrameLocks noChangeAspect="1"/>
          </p:cNvGraphicFramePr>
          <p:nvPr/>
        </p:nvGraphicFramePr>
        <p:xfrm>
          <a:off x="2627313" y="2181225"/>
          <a:ext cx="5022850" cy="1362075"/>
        </p:xfrm>
        <a:graphic>
          <a:graphicData uri="http://schemas.openxmlformats.org/presentationml/2006/ole">
            <mc:AlternateContent xmlns:mc="http://schemas.openxmlformats.org/markup-compatibility/2006">
              <mc:Choice xmlns:v="urn:schemas-microsoft-com:vml" Requires="v">
                <p:oleObj name="Equation" r:id="rId2" imgW="3860640" imgH="1396800" progId="Equation.DSMT4">
                  <p:embed/>
                </p:oleObj>
              </mc:Choice>
              <mc:Fallback>
                <p:oleObj name="Equation" r:id="rId2" imgW="3860640" imgH="1396800" progId="Equation.DSMT4">
                  <p:embed/>
                  <p:pic>
                    <p:nvPicPr>
                      <p:cNvPr id="0" name="Object 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181225"/>
                        <a:ext cx="5022850"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157">
            <a:extLst>
              <a:ext uri="{FF2B5EF4-FFF2-40B4-BE49-F238E27FC236}">
                <a16:creationId xmlns:a16="http://schemas.microsoft.com/office/drawing/2014/main" id="{149B7CA1-B85C-AD69-C33A-093E931EB07C}"/>
              </a:ext>
            </a:extLst>
          </p:cNvPr>
          <p:cNvGraphicFramePr>
            <a:graphicFrameLocks noChangeAspect="1"/>
          </p:cNvGraphicFramePr>
          <p:nvPr/>
        </p:nvGraphicFramePr>
        <p:xfrm>
          <a:off x="2627313" y="3705225"/>
          <a:ext cx="4586287" cy="271463"/>
        </p:xfrm>
        <a:graphic>
          <a:graphicData uri="http://schemas.openxmlformats.org/presentationml/2006/ole">
            <mc:AlternateContent xmlns:mc="http://schemas.openxmlformats.org/markup-compatibility/2006">
              <mc:Choice xmlns:v="urn:schemas-microsoft-com:vml" Requires="v">
                <p:oleObj name="Equation" r:id="rId4" imgW="3073320" imgH="241200" progId="Equation.DSMT4">
                  <p:embed/>
                </p:oleObj>
              </mc:Choice>
              <mc:Fallback>
                <p:oleObj name="Equation" r:id="rId4" imgW="3073320" imgH="241200" progId="Equation.DSMT4">
                  <p:embed/>
                  <p:pic>
                    <p:nvPicPr>
                      <p:cNvPr id="0" name="Object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3705225"/>
                        <a:ext cx="4586287"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158">
            <a:extLst>
              <a:ext uri="{FF2B5EF4-FFF2-40B4-BE49-F238E27FC236}">
                <a16:creationId xmlns:a16="http://schemas.microsoft.com/office/drawing/2014/main" id="{C3262655-2609-7688-D21C-0D0E747FA215}"/>
              </a:ext>
            </a:extLst>
          </p:cNvPr>
          <p:cNvGraphicFramePr>
            <a:graphicFrameLocks noChangeAspect="1"/>
          </p:cNvGraphicFramePr>
          <p:nvPr/>
        </p:nvGraphicFramePr>
        <p:xfrm>
          <a:off x="1476375" y="4246563"/>
          <a:ext cx="863600" cy="277812"/>
        </p:xfrm>
        <a:graphic>
          <a:graphicData uri="http://schemas.openxmlformats.org/presentationml/2006/ole">
            <mc:AlternateContent xmlns:mc="http://schemas.openxmlformats.org/markup-compatibility/2006">
              <mc:Choice xmlns:v="urn:schemas-microsoft-com:vml" Requires="v">
                <p:oleObj name="Equation" r:id="rId6" imgW="533160" imgH="228600" progId="Equation.DSMT4">
                  <p:embed/>
                </p:oleObj>
              </mc:Choice>
              <mc:Fallback>
                <p:oleObj name="Equation" r:id="rId6" imgW="533160" imgH="228600" progId="Equation.DSMT4">
                  <p:embed/>
                  <p:pic>
                    <p:nvPicPr>
                      <p:cNvPr id="0" name="Object 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246563"/>
                        <a:ext cx="863600" cy="277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9" name="Object 159">
            <a:extLst>
              <a:ext uri="{FF2B5EF4-FFF2-40B4-BE49-F238E27FC236}">
                <a16:creationId xmlns:a16="http://schemas.microsoft.com/office/drawing/2014/main" id="{FA0AA96B-D2FE-95CA-92EF-2571B50643CD}"/>
              </a:ext>
            </a:extLst>
          </p:cNvPr>
          <p:cNvGraphicFramePr>
            <a:graphicFrameLocks noChangeAspect="1"/>
          </p:cNvGraphicFramePr>
          <p:nvPr/>
        </p:nvGraphicFramePr>
        <p:xfrm>
          <a:off x="5754688" y="4246563"/>
          <a:ext cx="803275" cy="276225"/>
        </p:xfrm>
        <a:graphic>
          <a:graphicData uri="http://schemas.openxmlformats.org/presentationml/2006/ole">
            <mc:AlternateContent xmlns:mc="http://schemas.openxmlformats.org/markup-compatibility/2006">
              <mc:Choice xmlns:v="urn:schemas-microsoft-com:vml" Requires="v">
                <p:oleObj name="Equation" r:id="rId8" imgW="495000" imgH="228600" progId="Equation.DSMT4">
                  <p:embed/>
                </p:oleObj>
              </mc:Choice>
              <mc:Fallback>
                <p:oleObj name="Equation" r:id="rId8" imgW="495000" imgH="228600" progId="Equation.DSMT4">
                  <p:embed/>
                  <p:pic>
                    <p:nvPicPr>
                      <p:cNvPr id="0" name="Object 1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4688" y="4246563"/>
                        <a:ext cx="803275"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0" name="Object 160">
            <a:extLst>
              <a:ext uri="{FF2B5EF4-FFF2-40B4-BE49-F238E27FC236}">
                <a16:creationId xmlns:a16="http://schemas.microsoft.com/office/drawing/2014/main" id="{98E36BA0-F0B3-0B8B-F80A-5AFD38D4BF23}"/>
              </a:ext>
            </a:extLst>
          </p:cNvPr>
          <p:cNvGraphicFramePr>
            <a:graphicFrameLocks noChangeAspect="1"/>
          </p:cNvGraphicFramePr>
          <p:nvPr/>
        </p:nvGraphicFramePr>
        <p:xfrm>
          <a:off x="7164388" y="4238625"/>
          <a:ext cx="1398587" cy="277813"/>
        </p:xfrm>
        <a:graphic>
          <a:graphicData uri="http://schemas.openxmlformats.org/presentationml/2006/ole">
            <mc:AlternateContent xmlns:mc="http://schemas.openxmlformats.org/markup-compatibility/2006">
              <mc:Choice xmlns:v="urn:schemas-microsoft-com:vml" Requires="v">
                <p:oleObj name="Equation" r:id="rId10" imgW="863280" imgH="228600" progId="Equation.DSMT4">
                  <p:embed/>
                </p:oleObj>
              </mc:Choice>
              <mc:Fallback>
                <p:oleObj name="Equation" r:id="rId10" imgW="863280" imgH="228600" progId="Equation.DSMT4">
                  <p:embed/>
                  <p:pic>
                    <p:nvPicPr>
                      <p:cNvPr id="0" name="Object 1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64388" y="4238625"/>
                        <a:ext cx="1398587"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6395" name="组合 12">
            <a:extLst>
              <a:ext uri="{FF2B5EF4-FFF2-40B4-BE49-F238E27FC236}">
                <a16:creationId xmlns:a16="http://schemas.microsoft.com/office/drawing/2014/main" id="{6A8390B2-1DD7-C86E-6B70-AE844A67B6B5}"/>
              </a:ext>
            </a:extLst>
          </p:cNvPr>
          <p:cNvGrpSpPr>
            <a:grpSpLocks/>
          </p:cNvGrpSpPr>
          <p:nvPr/>
        </p:nvGrpSpPr>
        <p:grpSpPr bwMode="auto">
          <a:xfrm>
            <a:off x="6804025" y="1843088"/>
            <a:ext cx="1944688" cy="708025"/>
            <a:chOff x="6804248" y="1949930"/>
            <a:chExt cx="1944216" cy="943850"/>
          </a:xfrm>
        </p:grpSpPr>
        <p:sp>
          <p:nvSpPr>
            <p:cNvPr id="16396" name="圆角矩形标注 13">
              <a:extLst>
                <a:ext uri="{FF2B5EF4-FFF2-40B4-BE49-F238E27FC236}">
                  <a16:creationId xmlns:a16="http://schemas.microsoft.com/office/drawing/2014/main" id="{10F1868C-12BC-C6AE-E6BF-922AC5BEB541}"/>
                </a:ext>
              </a:extLst>
            </p:cNvPr>
            <p:cNvSpPr>
              <a:spLocks noChangeArrowheads="1"/>
            </p:cNvSpPr>
            <p:nvPr/>
          </p:nvSpPr>
          <p:spPr bwMode="auto">
            <a:xfrm>
              <a:off x="6804248" y="1949930"/>
              <a:ext cx="1944216" cy="899631"/>
            </a:xfrm>
            <a:prstGeom prst="wedgeRoundRectCallout">
              <a:avLst>
                <a:gd name="adj1" fmla="val -58213"/>
                <a:gd name="adj2" fmla="val 88565"/>
                <a:gd name="adj3" fmla="val 16667"/>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Arial" panose="020B0604020202020204" pitchFamily="34" charset="0"/>
              </a:endParaRPr>
            </a:p>
          </p:txBody>
        </p:sp>
        <p:sp>
          <p:nvSpPr>
            <p:cNvPr id="16397" name="TextBox 14">
              <a:extLst>
                <a:ext uri="{FF2B5EF4-FFF2-40B4-BE49-F238E27FC236}">
                  <a16:creationId xmlns:a16="http://schemas.microsoft.com/office/drawing/2014/main" id="{AD76C849-3C7A-3801-DA2B-62EABE1C3469}"/>
                </a:ext>
              </a:extLst>
            </p:cNvPr>
            <p:cNvSpPr txBox="1">
              <a:spLocks noChangeArrowheads="1"/>
            </p:cNvSpPr>
            <p:nvPr/>
          </p:nvSpPr>
          <p:spPr bwMode="auto">
            <a:xfrm>
              <a:off x="6804248" y="1949931"/>
              <a:ext cx="1872208" cy="943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rgbClr val="FF0000"/>
                  </a:solidFill>
                  <a:latin typeface="楷体" panose="02010609060101010101" pitchFamily="49" charset="-122"/>
                  <a:ea typeface="楷体" panose="02010609060101010101" pitchFamily="49" charset="-122"/>
                </a:rPr>
                <a:t>已知</a:t>
              </a:r>
              <a:r>
                <a:rPr lang="en-US" altLang="zh-CN" sz="2000" b="1">
                  <a:solidFill>
                    <a:srgbClr val="FF0000"/>
                  </a:solidFill>
                  <a:latin typeface="楷体" panose="02010609060101010101" pitchFamily="49" charset="-122"/>
                  <a:ea typeface="楷体" panose="02010609060101010101" pitchFamily="49" charset="-122"/>
                </a:rPr>
                <a:t>A</a:t>
              </a:r>
              <a:r>
                <a:rPr lang="zh-CN" altLang="en-US" sz="2000" b="1">
                  <a:solidFill>
                    <a:srgbClr val="FF0000"/>
                  </a:solidFill>
                  <a:latin typeface="楷体" panose="02010609060101010101" pitchFamily="49" charset="-122"/>
                  <a:ea typeface="楷体" panose="02010609060101010101" pitchFamily="49" charset="-122"/>
                </a:rPr>
                <a:t>求</a:t>
              </a:r>
              <a:r>
                <a:rPr lang="en-US" altLang="zh-CN" sz="2000" b="1">
                  <a:solidFill>
                    <a:srgbClr val="FF0000"/>
                  </a:solidFill>
                  <a:latin typeface="楷体" panose="02010609060101010101" pitchFamily="49" charset="-122"/>
                  <a:ea typeface="楷体" panose="02010609060101010101" pitchFamily="49" charset="-122"/>
                </a:rPr>
                <a:t>q</a:t>
              </a:r>
              <a:r>
                <a:rPr lang="zh-CN" altLang="en-US" sz="2000" b="1">
                  <a:solidFill>
                    <a:srgbClr val="FF0000"/>
                  </a:solidFill>
                  <a:latin typeface="楷体" panose="02010609060101010101" pitchFamily="49" charset="-122"/>
                  <a:ea typeface="楷体" panose="02010609060101010101" pitchFamily="49" charset="-122"/>
                </a:rPr>
                <a:t>：设计计算</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11">
            <a:extLst>
              <a:ext uri="{FF2B5EF4-FFF2-40B4-BE49-F238E27FC236}">
                <a16:creationId xmlns:a16="http://schemas.microsoft.com/office/drawing/2014/main" id="{B66698BC-7396-32F8-5881-D714491F4A7C}"/>
              </a:ext>
            </a:extLst>
          </p:cNvPr>
          <p:cNvSpPr>
            <a:spLocks noChangeArrowheads="1"/>
          </p:cNvSpPr>
          <p:nvPr/>
        </p:nvSpPr>
        <p:spPr bwMode="auto">
          <a:xfrm>
            <a:off x="755650" y="735013"/>
            <a:ext cx="3024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计算出口截面状态参数：</a:t>
            </a:r>
            <a:endParaRPr kumimoji="1" lang="zh-CN" altLang="en-US" sz="2000" b="1">
              <a:latin typeface="楷体_GB2312" pitchFamily="49" charset="-122"/>
              <a:ea typeface="楷体_GB2312" pitchFamily="49" charset="-122"/>
            </a:endParaRPr>
          </a:p>
        </p:txBody>
      </p:sp>
      <p:sp>
        <p:nvSpPr>
          <p:cNvPr id="17413" name="Rectangle 11">
            <a:extLst>
              <a:ext uri="{FF2B5EF4-FFF2-40B4-BE49-F238E27FC236}">
                <a16:creationId xmlns:a16="http://schemas.microsoft.com/office/drawing/2014/main" id="{2BFEB508-8544-0570-0ACA-2A4ACA89A83D}"/>
              </a:ext>
            </a:extLst>
          </p:cNvPr>
          <p:cNvSpPr>
            <a:spLocks noChangeArrowheads="1"/>
          </p:cNvSpPr>
          <p:nvPr/>
        </p:nvSpPr>
        <p:spPr bwMode="auto">
          <a:xfrm>
            <a:off x="827088" y="2271713"/>
            <a:ext cx="37988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kumimoji="1" lang="zh-CN" altLang="en-US" sz="2000" b="1">
                <a:solidFill>
                  <a:srgbClr val="0000FF"/>
                </a:solidFill>
                <a:latin typeface="楷体_GB2312" pitchFamily="49" charset="-122"/>
                <a:ea typeface="楷体_GB2312" pitchFamily="49" charset="-122"/>
              </a:rPr>
              <a:t>计算出口截面流速和喷管流量：</a:t>
            </a:r>
            <a:endParaRPr kumimoji="1" lang="zh-CN" altLang="en-US" sz="2000" b="1">
              <a:latin typeface="楷体_GB2312" pitchFamily="49" charset="-122"/>
              <a:ea typeface="楷体_GB2312" pitchFamily="49" charset="-122"/>
            </a:endParaRPr>
          </a:p>
        </p:txBody>
      </p:sp>
      <p:graphicFrame>
        <p:nvGraphicFramePr>
          <p:cNvPr id="17410" name="Object 62">
            <a:extLst>
              <a:ext uri="{FF2B5EF4-FFF2-40B4-BE49-F238E27FC236}">
                <a16:creationId xmlns:a16="http://schemas.microsoft.com/office/drawing/2014/main" id="{91056028-F13B-F949-A0D0-4979F7DA36E7}"/>
              </a:ext>
            </a:extLst>
          </p:cNvPr>
          <p:cNvGraphicFramePr>
            <a:graphicFrameLocks noChangeAspect="1"/>
          </p:cNvGraphicFramePr>
          <p:nvPr/>
        </p:nvGraphicFramePr>
        <p:xfrm>
          <a:off x="2195513" y="1211263"/>
          <a:ext cx="5310187" cy="1090612"/>
        </p:xfrm>
        <a:graphic>
          <a:graphicData uri="http://schemas.openxmlformats.org/presentationml/2006/ole">
            <mc:AlternateContent xmlns:mc="http://schemas.openxmlformats.org/markup-compatibility/2006">
              <mc:Choice xmlns:v="urn:schemas-microsoft-com:vml" Requires="v">
                <p:oleObj name="Equation" r:id="rId2" imgW="3340080" imgH="914400" progId="Equation.DSMT4">
                  <p:embed/>
                </p:oleObj>
              </mc:Choice>
              <mc:Fallback>
                <p:oleObj name="Equation" r:id="rId2" imgW="3340080" imgH="914400" progId="Equation.DSMT4">
                  <p:embed/>
                  <p:pic>
                    <p:nvPicPr>
                      <p:cNvPr id="0" name="Object 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1211263"/>
                        <a:ext cx="5310187" cy="1090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63">
            <a:extLst>
              <a:ext uri="{FF2B5EF4-FFF2-40B4-BE49-F238E27FC236}">
                <a16:creationId xmlns:a16="http://schemas.microsoft.com/office/drawing/2014/main" id="{FF5F800A-07E7-AC6E-0ACC-402E0E5B0913}"/>
              </a:ext>
            </a:extLst>
          </p:cNvPr>
          <p:cNvGraphicFramePr>
            <a:graphicFrameLocks noChangeAspect="1"/>
          </p:cNvGraphicFramePr>
          <p:nvPr/>
        </p:nvGraphicFramePr>
        <p:xfrm>
          <a:off x="2484438" y="2679700"/>
          <a:ext cx="5054600" cy="971550"/>
        </p:xfrm>
        <a:graphic>
          <a:graphicData uri="http://schemas.openxmlformats.org/presentationml/2006/ole">
            <mc:AlternateContent xmlns:mc="http://schemas.openxmlformats.org/markup-compatibility/2006">
              <mc:Choice xmlns:v="urn:schemas-microsoft-com:vml" Requires="v">
                <p:oleObj name="Equation" r:id="rId4" imgW="2971800" imgH="761760" progId="Equation.DSMT4">
                  <p:embed/>
                </p:oleObj>
              </mc:Choice>
              <mc:Fallback>
                <p:oleObj name="Equation" r:id="rId4" imgW="2971800" imgH="761760" progId="Equation.DSMT4">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679700"/>
                        <a:ext cx="505460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D18EBFE1-AC55-A30A-1449-02E3CBCB2A11}"/>
              </a:ext>
            </a:extLst>
          </p:cNvPr>
          <p:cNvSpPr>
            <a:spLocks noChangeArrowheads="1"/>
          </p:cNvSpPr>
          <p:nvPr/>
        </p:nvSpPr>
        <p:spPr bwMode="auto">
          <a:xfrm>
            <a:off x="609600" y="2790825"/>
            <a:ext cx="8229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3600" b="1">
                <a:solidFill>
                  <a:srgbClr val="0000FF"/>
                </a:solidFill>
                <a:latin typeface="黑体" panose="02010609060101010101" pitchFamily="49" charset="-122"/>
                <a:ea typeface="黑体" panose="02010609060101010101" pitchFamily="49" charset="-122"/>
              </a:rPr>
              <a:t>第</a:t>
            </a:r>
            <a:r>
              <a:rPr lang="en-US" altLang="zh-CN" sz="3600" b="1">
                <a:solidFill>
                  <a:srgbClr val="0000FF"/>
                </a:solidFill>
                <a:latin typeface="黑体" panose="02010609060101010101" pitchFamily="49" charset="-122"/>
                <a:ea typeface="黑体" panose="02010609060101010101" pitchFamily="49" charset="-122"/>
              </a:rPr>
              <a:t>7-3</a:t>
            </a:r>
            <a:r>
              <a:rPr lang="zh-CN" altLang="en-US" sz="3600" b="1">
                <a:solidFill>
                  <a:srgbClr val="0000FF"/>
                </a:solidFill>
                <a:latin typeface="黑体" panose="02010609060101010101" pitchFamily="49" charset="-122"/>
                <a:ea typeface="黑体" panose="02010609060101010101" pitchFamily="49" charset="-122"/>
              </a:rPr>
              <a:t>节  喷管的计算</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5E9959B-E82F-AAF2-7ABC-E9EEBF3D0222}"/>
              </a:ext>
            </a:extLst>
          </p:cNvPr>
          <p:cNvSpPr>
            <a:spLocks noGrp="1"/>
          </p:cNvSpPr>
          <p:nvPr>
            <p:ph type="title"/>
          </p:nvPr>
        </p:nvSpPr>
        <p:spPr/>
        <p:txBody>
          <a:bodyPr/>
          <a:lstStyle/>
          <a:p>
            <a:r>
              <a:rPr lang="zh-CN" altLang="en-US"/>
              <a:t>主要内容</a:t>
            </a:r>
          </a:p>
        </p:txBody>
      </p:sp>
      <p:sp>
        <p:nvSpPr>
          <p:cNvPr id="24579" name="内容占位符 2">
            <a:extLst>
              <a:ext uri="{FF2B5EF4-FFF2-40B4-BE49-F238E27FC236}">
                <a16:creationId xmlns:a16="http://schemas.microsoft.com/office/drawing/2014/main" id="{BC55986E-1CEA-C2EA-E66B-D79F3EC14B33}"/>
              </a:ext>
            </a:extLst>
          </p:cNvPr>
          <p:cNvSpPr>
            <a:spLocks noGrp="1"/>
          </p:cNvSpPr>
          <p:nvPr>
            <p:ph idx="1"/>
          </p:nvPr>
        </p:nvSpPr>
        <p:spPr>
          <a:xfrm>
            <a:off x="817563" y="1200150"/>
            <a:ext cx="6707187" cy="3394075"/>
          </a:xfrm>
        </p:spPr>
        <p:txBody>
          <a:bodyPr/>
          <a:lstStyle/>
          <a:p>
            <a:pPr>
              <a:lnSpc>
                <a:spcPct val="150000"/>
              </a:lnSpc>
            </a:pPr>
            <a:r>
              <a:rPr lang="zh-CN" altLang="en-US">
                <a:latin typeface="楷体" panose="02010609060101010101" pitchFamily="49" charset="-122"/>
                <a:ea typeface="楷体" panose="02010609060101010101" pitchFamily="49" charset="-122"/>
              </a:rPr>
              <a:t>喷管的</a:t>
            </a:r>
            <a:r>
              <a:rPr lang="zh-CN" altLang="en-US">
                <a:solidFill>
                  <a:srgbClr val="0000FF"/>
                </a:solidFill>
                <a:latin typeface="楷体" panose="02010609060101010101" pitchFamily="49" charset="-122"/>
                <a:ea typeface="楷体" panose="02010609060101010101" pitchFamily="49" charset="-122"/>
              </a:rPr>
              <a:t>流速、流量的计算</a:t>
            </a:r>
            <a:endParaRPr lang="en-US" altLang="zh-CN">
              <a:solidFill>
                <a:srgbClr val="0000FF"/>
              </a:solidFill>
              <a:latin typeface="楷体" panose="02010609060101010101" pitchFamily="49" charset="-122"/>
              <a:ea typeface="楷体" panose="02010609060101010101" pitchFamily="49" charset="-122"/>
            </a:endParaRPr>
          </a:p>
          <a:p>
            <a:pPr>
              <a:lnSpc>
                <a:spcPct val="150000"/>
              </a:lnSpc>
            </a:pPr>
            <a:r>
              <a:rPr lang="zh-CN" altLang="en-US">
                <a:latin typeface="楷体" panose="02010609060101010101" pitchFamily="49" charset="-122"/>
                <a:ea typeface="楷体" panose="02010609060101010101" pitchFamily="49" charset="-122"/>
              </a:rPr>
              <a:t>喷管</a:t>
            </a:r>
            <a:r>
              <a:rPr lang="zh-CN" altLang="en-US">
                <a:solidFill>
                  <a:srgbClr val="0000FF"/>
                </a:solidFill>
                <a:latin typeface="楷体" panose="02010609060101010101" pitchFamily="49" charset="-122"/>
                <a:ea typeface="楷体" panose="02010609060101010101" pitchFamily="49" charset="-122"/>
              </a:rPr>
              <a:t>外形选择</a:t>
            </a:r>
            <a:r>
              <a:rPr lang="zh-CN" altLang="en-US">
                <a:latin typeface="楷体" panose="02010609060101010101" pitchFamily="49" charset="-122"/>
                <a:ea typeface="楷体" panose="02010609060101010101" pitchFamily="49" charset="-122"/>
              </a:rPr>
              <a:t>和</a:t>
            </a:r>
            <a:r>
              <a:rPr lang="zh-CN" altLang="en-US">
                <a:solidFill>
                  <a:srgbClr val="0000FF"/>
                </a:solidFill>
                <a:latin typeface="楷体" panose="02010609060101010101" pitchFamily="49" charset="-122"/>
                <a:ea typeface="楷体" panose="02010609060101010101" pitchFamily="49" charset="-122"/>
              </a:rPr>
              <a:t>尺寸计算</a:t>
            </a:r>
            <a:endParaRPr lang="en-US" altLang="zh-CN">
              <a:solidFill>
                <a:srgbClr val="0000FF"/>
              </a:solidFill>
              <a:latin typeface="楷体" panose="02010609060101010101" pitchFamily="49" charset="-122"/>
              <a:ea typeface="楷体" panose="02010609060101010101" pitchFamily="49" charset="-122"/>
            </a:endParaRPr>
          </a:p>
          <a:p>
            <a:pPr>
              <a:lnSpc>
                <a:spcPct val="150000"/>
              </a:lnSpc>
            </a:pPr>
            <a:r>
              <a:rPr lang="zh-CN" altLang="en-US">
                <a:latin typeface="楷体" panose="02010609060101010101" pitchFamily="49" charset="-122"/>
                <a:ea typeface="楷体" panose="02010609060101010101" pitchFamily="49" charset="-122"/>
              </a:rPr>
              <a:t>背压变化时喷管内流动过程分析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 Box 3">
            <a:extLst>
              <a:ext uri="{FF2B5EF4-FFF2-40B4-BE49-F238E27FC236}">
                <a16:creationId xmlns:a16="http://schemas.microsoft.com/office/drawing/2014/main" id="{CB690FF3-FDE5-36E0-07C0-A97837F7A808}"/>
              </a:ext>
            </a:extLst>
          </p:cNvPr>
          <p:cNvSpPr txBox="1">
            <a:spLocks noChangeArrowheads="1"/>
          </p:cNvSpPr>
          <p:nvPr/>
        </p:nvSpPr>
        <p:spPr bwMode="auto">
          <a:xfrm>
            <a:off x="762000" y="788988"/>
            <a:ext cx="4267200" cy="585787"/>
          </a:xfrm>
          <a:prstGeom prst="rect">
            <a:avLst/>
          </a:prstGeom>
          <a:noFill/>
          <a:ln w="9525">
            <a:noFill/>
            <a:miter lim="800000"/>
            <a:headEnd/>
            <a:tailEnd/>
          </a:ln>
          <a:effectLst/>
        </p:spPr>
        <p:txBody>
          <a:bodyPr>
            <a:spAutoFit/>
          </a:bodyPr>
          <a:lstStyle/>
          <a:p>
            <a:pPr fontAlgn="auto">
              <a:spcBef>
                <a:spcPct val="50000"/>
              </a:spcBef>
              <a:spcAft>
                <a:spcPts val="0"/>
              </a:spcAft>
              <a:defRPr/>
            </a:pPr>
            <a:r>
              <a:rPr lang="zh-CN" altLang="en-US" sz="3200" b="1" dirty="0">
                <a:solidFill>
                  <a:srgbClr val="0066FF"/>
                </a:solidFill>
                <a:effectLst>
                  <a:outerShdw blurRad="38100" dist="38100" dir="2700000" algn="tl">
                    <a:srgbClr val="C0C0C0"/>
                  </a:outerShdw>
                </a:effectLst>
                <a:latin typeface="Tahoma" pitchFamily="34" charset="0"/>
                <a:ea typeface="楷体_GB2312" pitchFamily="49" charset="-122"/>
              </a:rPr>
              <a:t>喷管的设计计算：</a:t>
            </a:r>
          </a:p>
        </p:txBody>
      </p:sp>
      <p:sp>
        <p:nvSpPr>
          <p:cNvPr id="102" name="Text Box 4">
            <a:extLst>
              <a:ext uri="{FF2B5EF4-FFF2-40B4-BE49-F238E27FC236}">
                <a16:creationId xmlns:a16="http://schemas.microsoft.com/office/drawing/2014/main" id="{23EC9CDA-DE24-A444-B307-F97FA6C23BC9}"/>
              </a:ext>
            </a:extLst>
          </p:cNvPr>
          <p:cNvSpPr txBox="1">
            <a:spLocks noChangeArrowheads="1"/>
          </p:cNvSpPr>
          <p:nvPr/>
        </p:nvSpPr>
        <p:spPr bwMode="auto">
          <a:xfrm>
            <a:off x="762000" y="2571750"/>
            <a:ext cx="4267200" cy="584200"/>
          </a:xfrm>
          <a:prstGeom prst="rect">
            <a:avLst/>
          </a:prstGeom>
          <a:noFill/>
          <a:ln w="9525">
            <a:noFill/>
            <a:miter lim="800000"/>
            <a:headEnd/>
            <a:tailEnd/>
          </a:ln>
          <a:effectLst/>
        </p:spPr>
        <p:txBody>
          <a:bodyPr>
            <a:spAutoFit/>
          </a:bodyPr>
          <a:lstStyle/>
          <a:p>
            <a:pPr fontAlgn="auto">
              <a:spcBef>
                <a:spcPct val="50000"/>
              </a:spcBef>
              <a:spcAft>
                <a:spcPts val="0"/>
              </a:spcAft>
              <a:defRPr/>
            </a:pPr>
            <a:r>
              <a:rPr lang="zh-CN" altLang="en-US" sz="3200" b="1">
                <a:solidFill>
                  <a:srgbClr val="0066FF"/>
                </a:solidFill>
                <a:effectLst>
                  <a:outerShdw blurRad="38100" dist="38100" dir="2700000" algn="tl">
                    <a:srgbClr val="C0C0C0"/>
                  </a:outerShdw>
                </a:effectLst>
                <a:latin typeface="Tahoma" pitchFamily="34" charset="0"/>
                <a:ea typeface="楷体_GB2312" pitchFamily="49" charset="-122"/>
              </a:rPr>
              <a:t>喷管的校核计算：</a:t>
            </a:r>
          </a:p>
        </p:txBody>
      </p:sp>
      <p:sp>
        <p:nvSpPr>
          <p:cNvPr id="103" name="Rectangle 5">
            <a:extLst>
              <a:ext uri="{FF2B5EF4-FFF2-40B4-BE49-F238E27FC236}">
                <a16:creationId xmlns:a16="http://schemas.microsoft.com/office/drawing/2014/main" id="{3A77F504-B7CA-C95C-8CA4-02C3B1C82324}"/>
              </a:ext>
            </a:extLst>
          </p:cNvPr>
          <p:cNvSpPr>
            <a:spLocks noChangeArrowheads="1"/>
          </p:cNvSpPr>
          <p:nvPr/>
        </p:nvSpPr>
        <p:spPr bwMode="auto">
          <a:xfrm>
            <a:off x="827088" y="3049588"/>
            <a:ext cx="7213600" cy="954087"/>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dirty="0">
                <a:effectLst>
                  <a:outerShdw blurRad="38100" dist="38100" dir="2700000" algn="tl">
                    <a:srgbClr val="C0C0C0"/>
                  </a:outerShdw>
                </a:effectLst>
                <a:latin typeface="Tahoma" pitchFamily="34" charset="0"/>
                <a:ea typeface="楷体_GB2312" pitchFamily="49" charset="-122"/>
              </a:rPr>
              <a:t>已知喷管的形状和尺寸及不同的工作条件，确定出口流速和通过喷管的流量。</a:t>
            </a:r>
          </a:p>
        </p:txBody>
      </p:sp>
      <p:sp>
        <p:nvSpPr>
          <p:cNvPr id="104" name="Rectangle 6">
            <a:extLst>
              <a:ext uri="{FF2B5EF4-FFF2-40B4-BE49-F238E27FC236}">
                <a16:creationId xmlns:a16="http://schemas.microsoft.com/office/drawing/2014/main" id="{AA1DAA39-9233-F030-66A4-85CCA3F9A439}"/>
              </a:ext>
            </a:extLst>
          </p:cNvPr>
          <p:cNvSpPr>
            <a:spLocks noChangeArrowheads="1"/>
          </p:cNvSpPr>
          <p:nvPr/>
        </p:nvSpPr>
        <p:spPr bwMode="auto">
          <a:xfrm>
            <a:off x="814388" y="1222375"/>
            <a:ext cx="7213600" cy="954088"/>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800" b="1" dirty="0">
                <a:effectLst>
                  <a:outerShdw blurRad="38100" dist="38100" dir="2700000" algn="tl">
                    <a:srgbClr val="C0C0C0"/>
                  </a:outerShdw>
                </a:effectLst>
                <a:latin typeface="Tahoma" pitchFamily="34" charset="0"/>
                <a:ea typeface="楷体_GB2312" pitchFamily="49" charset="-122"/>
              </a:rPr>
              <a:t>据给定条件（气流初参数、流量及背压），选择喷管的外形及确定几何尺寸。</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40">
            <a:extLst>
              <a:ext uri="{FF2B5EF4-FFF2-40B4-BE49-F238E27FC236}">
                <a16:creationId xmlns:a16="http://schemas.microsoft.com/office/drawing/2014/main" id="{C556ECB3-FA0C-2830-19CF-E6290762D3C8}"/>
              </a:ext>
            </a:extLst>
          </p:cNvPr>
          <p:cNvGraphicFramePr>
            <a:graphicFrameLocks noChangeAspect="1"/>
          </p:cNvGraphicFramePr>
          <p:nvPr/>
        </p:nvGraphicFramePr>
        <p:xfrm>
          <a:off x="2843213" y="2601913"/>
          <a:ext cx="2520950" cy="509587"/>
        </p:xfrm>
        <a:graphic>
          <a:graphicData uri="http://schemas.openxmlformats.org/presentationml/2006/ole">
            <mc:AlternateContent xmlns:mc="http://schemas.openxmlformats.org/markup-compatibility/2006">
              <mc:Choice xmlns:v="urn:schemas-microsoft-com:vml" Requires="v">
                <p:oleObj name="Equation" r:id="rId2" imgW="1282680" imgH="317880" progId="Equation.DSMT4">
                  <p:embed/>
                </p:oleObj>
              </mc:Choice>
              <mc:Fallback>
                <p:oleObj name="Equation" r:id="rId2" imgW="1282680" imgH="317880" progId="Equation.DSMT4">
                  <p:embed/>
                  <p:pic>
                    <p:nvPicPr>
                      <p:cNvPr id="0" name="Object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601913"/>
                        <a:ext cx="2520950" cy="509587"/>
                      </a:xfrm>
                      <a:prstGeom prst="rect">
                        <a:avLst/>
                      </a:prstGeom>
                      <a:solidFill>
                        <a:srgbClr val="5DD5FF"/>
                      </a:solidFill>
                      <a:ln w="25400">
                        <a:solidFill>
                          <a:srgbClr val="0000FF"/>
                        </a:solidFill>
                        <a:miter lim="800000"/>
                        <a:headEnd/>
                        <a:tailEnd/>
                      </a:ln>
                    </p:spPr>
                  </p:pic>
                </p:oleObj>
              </mc:Fallback>
            </mc:AlternateContent>
          </a:graphicData>
        </a:graphic>
      </p:graphicFrame>
      <p:graphicFrame>
        <p:nvGraphicFramePr>
          <p:cNvPr id="1027" name="Object 141">
            <a:extLst>
              <a:ext uri="{FF2B5EF4-FFF2-40B4-BE49-F238E27FC236}">
                <a16:creationId xmlns:a16="http://schemas.microsoft.com/office/drawing/2014/main" id="{B10532FA-6342-F9F9-B2DE-D2C9496E2A12}"/>
              </a:ext>
            </a:extLst>
          </p:cNvPr>
          <p:cNvGraphicFramePr>
            <a:graphicFrameLocks noChangeAspect="1"/>
          </p:cNvGraphicFramePr>
          <p:nvPr/>
        </p:nvGraphicFramePr>
        <p:xfrm>
          <a:off x="2843213" y="3198813"/>
          <a:ext cx="5040312" cy="515937"/>
        </p:xfrm>
        <a:graphic>
          <a:graphicData uri="http://schemas.openxmlformats.org/presentationml/2006/ole">
            <mc:AlternateContent xmlns:mc="http://schemas.openxmlformats.org/markup-compatibility/2006">
              <mc:Choice xmlns:v="urn:schemas-microsoft-com:vml" Requires="v">
                <p:oleObj name="Equation" r:id="rId4" imgW="2946240" imgH="369000" progId="Equation.DSMT4">
                  <p:embed/>
                </p:oleObj>
              </mc:Choice>
              <mc:Fallback>
                <p:oleObj name="Equation" r:id="rId4" imgW="2946240" imgH="369000" progId="Equation.DSMT4">
                  <p:embed/>
                  <p:pic>
                    <p:nvPicPr>
                      <p:cNvPr id="0" name="Object 1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3198813"/>
                        <a:ext cx="5040312"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6">
            <a:extLst>
              <a:ext uri="{FF2B5EF4-FFF2-40B4-BE49-F238E27FC236}">
                <a16:creationId xmlns:a16="http://schemas.microsoft.com/office/drawing/2014/main" id="{49D0110B-FA09-803E-6684-9B47DD3F9577}"/>
              </a:ext>
            </a:extLst>
          </p:cNvPr>
          <p:cNvSpPr>
            <a:spLocks noChangeArrowheads="1"/>
          </p:cNvSpPr>
          <p:nvPr/>
        </p:nvSpPr>
        <p:spPr bwMode="auto">
          <a:xfrm>
            <a:off x="323850" y="1136650"/>
            <a:ext cx="317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计算流速的公式</a:t>
            </a:r>
            <a:r>
              <a:rPr lang="zh-CN" altLang="en-US" sz="2800">
                <a:solidFill>
                  <a:srgbClr val="0000FF"/>
                </a:solidFill>
                <a:latin typeface="Tahoma" panose="020B0604030504040204" pitchFamily="34" charset="0"/>
              </a:rPr>
              <a:t>：</a:t>
            </a:r>
          </a:p>
        </p:txBody>
      </p:sp>
      <p:sp>
        <p:nvSpPr>
          <p:cNvPr id="1031" name="Rectangle 7">
            <a:extLst>
              <a:ext uri="{FF2B5EF4-FFF2-40B4-BE49-F238E27FC236}">
                <a16:creationId xmlns:a16="http://schemas.microsoft.com/office/drawing/2014/main" id="{6B8A2D8D-F0D1-9EB8-527D-E6ED0E080BFF}"/>
              </a:ext>
            </a:extLst>
          </p:cNvPr>
          <p:cNvSpPr>
            <a:spLocks noChangeArrowheads="1"/>
          </p:cNvSpPr>
          <p:nvPr/>
        </p:nvSpPr>
        <p:spPr bwMode="auto">
          <a:xfrm>
            <a:off x="827088" y="2655888"/>
            <a:ext cx="17811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ahoma" panose="020B0604030504040204" pitchFamily="34" charset="0"/>
                <a:ea typeface="楷体_GB2312" pitchFamily="49" charset="-122"/>
              </a:rPr>
              <a:t>出口流速</a:t>
            </a:r>
            <a:r>
              <a:rPr lang="zh-CN" altLang="en-US" sz="2800">
                <a:latin typeface="Tahoma" panose="020B0604030504040204" pitchFamily="34" charset="0"/>
              </a:rPr>
              <a:t>：</a:t>
            </a:r>
          </a:p>
        </p:txBody>
      </p:sp>
      <p:graphicFrame>
        <p:nvGraphicFramePr>
          <p:cNvPr id="1028" name="Object 142">
            <a:extLst>
              <a:ext uri="{FF2B5EF4-FFF2-40B4-BE49-F238E27FC236}">
                <a16:creationId xmlns:a16="http://schemas.microsoft.com/office/drawing/2014/main" id="{89660CC8-0226-10AC-0216-27911047DAA1}"/>
              </a:ext>
            </a:extLst>
          </p:cNvPr>
          <p:cNvGraphicFramePr>
            <a:graphicFrameLocks noChangeAspect="1"/>
          </p:cNvGraphicFramePr>
          <p:nvPr/>
        </p:nvGraphicFramePr>
        <p:xfrm>
          <a:off x="2667000" y="1543050"/>
          <a:ext cx="4238625" cy="696913"/>
        </p:xfrm>
        <a:graphic>
          <a:graphicData uri="http://schemas.openxmlformats.org/presentationml/2006/ole">
            <mc:AlternateContent xmlns:mc="http://schemas.openxmlformats.org/markup-compatibility/2006">
              <mc:Choice xmlns:v="urn:schemas-microsoft-com:vml" Requires="v">
                <p:oleObj name="Equation" r:id="rId6" imgW="2590920" imgH="534240" progId="Equation.DSMT4">
                  <p:embed/>
                </p:oleObj>
              </mc:Choice>
              <mc:Fallback>
                <p:oleObj name="Equation" r:id="rId6" imgW="2590920" imgH="534240" progId="Equation.DSMT4">
                  <p:embed/>
                  <p:pic>
                    <p:nvPicPr>
                      <p:cNvPr id="0" name="Object 1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1543050"/>
                        <a:ext cx="4238625"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1029" name="Object 143">
            <a:extLst>
              <a:ext uri="{FF2B5EF4-FFF2-40B4-BE49-F238E27FC236}">
                <a16:creationId xmlns:a16="http://schemas.microsoft.com/office/drawing/2014/main" id="{B30DE298-4872-BA69-8667-59D595B9465A}"/>
              </a:ext>
            </a:extLst>
          </p:cNvPr>
          <p:cNvGraphicFramePr>
            <a:graphicFrameLocks noGrp="1" noChangeAspect="1"/>
          </p:cNvGraphicFramePr>
          <p:nvPr>
            <p:ph/>
          </p:nvPr>
        </p:nvGraphicFramePr>
        <p:xfrm>
          <a:off x="6156325" y="2655888"/>
          <a:ext cx="863600" cy="368300"/>
        </p:xfrm>
        <a:graphic>
          <a:graphicData uri="http://schemas.openxmlformats.org/presentationml/2006/ole">
            <mc:AlternateContent xmlns:mc="http://schemas.openxmlformats.org/markup-compatibility/2006">
              <mc:Choice xmlns:v="urn:schemas-microsoft-com:vml" Requires="v">
                <p:oleObj name="Equation" r:id="rId8" imgW="355292" imgH="203024" progId="Equation.DSMT4">
                  <p:embed/>
                </p:oleObj>
              </mc:Choice>
              <mc:Fallback>
                <p:oleObj name="Equation" r:id="rId8" imgW="355292" imgH="203024" progId="Equation.DSMT4">
                  <p:embed/>
                  <p:pic>
                    <p:nvPicPr>
                      <p:cNvPr id="0" name="Object 143"/>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56325" y="2655888"/>
                        <a:ext cx="863600" cy="368300"/>
                      </a:xfrm>
                      <a:prstGeom prst="rect">
                        <a:avLst/>
                      </a:prstGeom>
                      <a:noFill/>
                      <a:ln w="254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2" name="AutoShape 12">
            <a:extLst>
              <a:ext uri="{FF2B5EF4-FFF2-40B4-BE49-F238E27FC236}">
                <a16:creationId xmlns:a16="http://schemas.microsoft.com/office/drawing/2014/main" id="{93D57431-5A93-2692-D095-FCDB6B84143E}"/>
              </a:ext>
            </a:extLst>
          </p:cNvPr>
          <p:cNvSpPr>
            <a:spLocks noChangeArrowheads="1"/>
          </p:cNvSpPr>
          <p:nvPr/>
        </p:nvSpPr>
        <p:spPr bwMode="auto">
          <a:xfrm>
            <a:off x="5508625" y="2763838"/>
            <a:ext cx="576263" cy="161925"/>
          </a:xfrm>
          <a:prstGeom prst="rightArrow">
            <a:avLst>
              <a:gd name="adj1" fmla="val 50000"/>
              <a:gd name="adj2" fmla="val 66728"/>
            </a:avLst>
          </a:prstGeom>
          <a:solidFill>
            <a:srgbClr val="FFFFFF"/>
          </a:solidFill>
          <a:ln w="41275" algn="ctr">
            <a:solidFill>
              <a:srgbClr val="0000FF"/>
            </a:solidFill>
            <a:miter lim="800000"/>
            <a:headEnd/>
            <a:tailEnd/>
          </a:ln>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1033" name="Text Box 13">
            <a:extLst>
              <a:ext uri="{FF2B5EF4-FFF2-40B4-BE49-F238E27FC236}">
                <a16:creationId xmlns:a16="http://schemas.microsoft.com/office/drawing/2014/main" id="{C5156DAB-1DB3-E5D2-EC9D-BE74BEB949E1}"/>
              </a:ext>
            </a:extLst>
          </p:cNvPr>
          <p:cNvSpPr txBox="1">
            <a:spLocks noChangeArrowheads="1"/>
          </p:cNvSpPr>
          <p:nvPr/>
        </p:nvSpPr>
        <p:spPr bwMode="auto">
          <a:xfrm>
            <a:off x="706438" y="3956050"/>
            <a:ext cx="6089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 hangingPunct="1"/>
            <a:r>
              <a:rPr lang="zh-CN" altLang="en-US" sz="2000" b="1">
                <a:latin typeface="Arial" panose="020B0604020202020204" pitchFamily="34" charset="0"/>
                <a:ea typeface="楷体_GB2312" pitchFamily="49" charset="-122"/>
              </a:rPr>
              <a:t>注意：</a:t>
            </a:r>
            <a:r>
              <a:rPr lang="en-US" altLang="zh-CN" sz="2000" b="1">
                <a:solidFill>
                  <a:srgbClr val="0000FF"/>
                </a:solidFill>
                <a:latin typeface="Arial" panose="020B0604020202020204" pitchFamily="34" charset="0"/>
                <a:ea typeface="楷体_GB2312" pitchFamily="49" charset="-122"/>
                <a:cs typeface="ˎ̥"/>
              </a:rPr>
              <a:t>a</a:t>
            </a:r>
            <a:r>
              <a:rPr lang="zh-CN" altLang="en-US" sz="2000" b="1">
                <a:solidFill>
                  <a:srgbClr val="0000FF"/>
                </a:solidFill>
                <a:latin typeface="Arial" panose="020B0604020202020204" pitchFamily="34" charset="0"/>
                <a:ea typeface="楷体_GB2312" pitchFamily="49" charset="-122"/>
              </a:rPr>
              <a:t>）公式适用范围：绝热、不作功、任意工质</a:t>
            </a:r>
            <a:r>
              <a:rPr lang="zh-CN" altLang="en-US" sz="2400">
                <a:solidFill>
                  <a:srgbClr val="0000FF"/>
                </a:solidFill>
                <a:latin typeface="Arial" panose="020B0604020202020204" pitchFamily="34" charset="0"/>
              </a:rPr>
              <a:t> </a:t>
            </a:r>
          </a:p>
        </p:txBody>
      </p:sp>
      <p:sp>
        <p:nvSpPr>
          <p:cNvPr id="1034" name="Rectangle 14">
            <a:extLst>
              <a:ext uri="{FF2B5EF4-FFF2-40B4-BE49-F238E27FC236}">
                <a16:creationId xmlns:a16="http://schemas.microsoft.com/office/drawing/2014/main" id="{D363EBEC-0D23-875F-3E5A-2DC64E899E8D}"/>
              </a:ext>
            </a:extLst>
          </p:cNvPr>
          <p:cNvSpPr>
            <a:spLocks noChangeArrowheads="1"/>
          </p:cNvSpPr>
          <p:nvPr/>
        </p:nvSpPr>
        <p:spPr bwMode="auto">
          <a:xfrm>
            <a:off x="1498600" y="4389438"/>
            <a:ext cx="741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a:solidFill>
                  <a:srgbClr val="0000FF"/>
                </a:solidFill>
                <a:latin typeface="Times New Roman" panose="02020603050405020304" pitchFamily="18" charset="0"/>
                <a:ea typeface="楷体_GB2312" pitchFamily="49" charset="-122"/>
              </a:rPr>
              <a:t>b</a:t>
            </a:r>
            <a:r>
              <a:rPr lang="zh-CN" altLang="en-US" sz="2000" b="1">
                <a:solidFill>
                  <a:srgbClr val="0000FF"/>
                </a:solidFill>
                <a:latin typeface="Times New Roman" panose="02020603050405020304" pitchFamily="18" charset="0"/>
                <a:ea typeface="楷体_GB2312" pitchFamily="49" charset="-122"/>
              </a:rPr>
              <a:t>）式中</a:t>
            </a:r>
            <a:r>
              <a:rPr lang="en-US" altLang="zh-CN" sz="2000" b="1">
                <a:solidFill>
                  <a:srgbClr val="0000FF"/>
                </a:solidFill>
                <a:latin typeface="Times New Roman" panose="02020603050405020304" pitchFamily="18" charset="0"/>
                <a:ea typeface="楷体_GB2312" pitchFamily="49" charset="-122"/>
              </a:rPr>
              <a:t>h</a:t>
            </a:r>
            <a:r>
              <a:rPr lang="zh-CN" altLang="en-US" sz="2000" b="1">
                <a:solidFill>
                  <a:srgbClr val="0000FF"/>
                </a:solidFill>
                <a:latin typeface="Times New Roman" panose="02020603050405020304" pitchFamily="18" charset="0"/>
                <a:ea typeface="楷体_GB2312" pitchFamily="49" charset="-122"/>
              </a:rPr>
              <a:t>单位是</a:t>
            </a:r>
            <a:r>
              <a:rPr lang="en-US" altLang="zh-CN" sz="2000" b="1">
                <a:solidFill>
                  <a:srgbClr val="0000FF"/>
                </a:solidFill>
                <a:latin typeface="Times New Roman" panose="02020603050405020304" pitchFamily="18" charset="0"/>
                <a:ea typeface="楷体_GB2312" pitchFamily="49" charset="-122"/>
              </a:rPr>
              <a:t>J/kg</a:t>
            </a:r>
            <a:r>
              <a:rPr lang="zh-CN" altLang="en-US" sz="2000" b="1">
                <a:solidFill>
                  <a:srgbClr val="0000FF"/>
                </a:solidFill>
                <a:latin typeface="Times New Roman" panose="02020603050405020304" pitchFamily="18" charset="0"/>
                <a:ea typeface="楷体_GB2312" pitchFamily="49" charset="-122"/>
              </a:rPr>
              <a:t>，</a:t>
            </a:r>
            <a:r>
              <a:rPr lang="en-US" altLang="zh-CN" sz="2000" b="1">
                <a:solidFill>
                  <a:srgbClr val="0000FF"/>
                </a:solidFill>
                <a:latin typeface="Times New Roman" panose="02020603050405020304" pitchFamily="18" charset="0"/>
                <a:ea typeface="楷体_GB2312" pitchFamily="49" charset="-122"/>
              </a:rPr>
              <a:t>c</a:t>
            </a:r>
            <a:r>
              <a:rPr lang="zh-CN" altLang="en-US" sz="2000" b="1">
                <a:solidFill>
                  <a:srgbClr val="0000FF"/>
                </a:solidFill>
                <a:latin typeface="Times New Roman" panose="02020603050405020304" pitchFamily="18" charset="0"/>
                <a:ea typeface="楷体_GB2312" pitchFamily="49" charset="-122"/>
              </a:rPr>
              <a:t>是</a:t>
            </a:r>
            <a:r>
              <a:rPr lang="en-US" altLang="zh-CN" sz="2000" b="1">
                <a:solidFill>
                  <a:srgbClr val="0000FF"/>
                </a:solidFill>
                <a:latin typeface="Times New Roman" panose="02020603050405020304" pitchFamily="18" charset="0"/>
                <a:ea typeface="楷体_GB2312" pitchFamily="49" charset="-122"/>
              </a:rPr>
              <a:t>m/s</a:t>
            </a:r>
            <a:r>
              <a:rPr lang="zh-CN" altLang="en-US" sz="2000" b="1">
                <a:solidFill>
                  <a:srgbClr val="0000FF"/>
                </a:solidFill>
                <a:latin typeface="Times New Roman" panose="02020603050405020304" pitchFamily="18" charset="0"/>
                <a:ea typeface="楷体_GB2312" pitchFamily="49" charset="-122"/>
              </a:rPr>
              <a:t>，但一般资料提供</a:t>
            </a:r>
            <a:r>
              <a:rPr lang="en-US" altLang="zh-CN" sz="2000" b="1">
                <a:solidFill>
                  <a:srgbClr val="0000FF"/>
                </a:solidFill>
                <a:latin typeface="Times New Roman" panose="02020603050405020304" pitchFamily="18" charset="0"/>
                <a:ea typeface="楷体_GB2312" pitchFamily="49" charset="-122"/>
              </a:rPr>
              <a:t>h</a:t>
            </a:r>
            <a:r>
              <a:rPr lang="zh-CN" altLang="en-US" sz="2000" b="1">
                <a:solidFill>
                  <a:srgbClr val="0000FF"/>
                </a:solidFill>
                <a:latin typeface="Times New Roman" panose="02020603050405020304" pitchFamily="18" charset="0"/>
                <a:ea typeface="楷体_GB2312" pitchFamily="49" charset="-122"/>
              </a:rPr>
              <a:t>单位是</a:t>
            </a:r>
            <a:r>
              <a:rPr lang="en-US" altLang="zh-CN" sz="2000" b="1">
                <a:solidFill>
                  <a:srgbClr val="0000FF"/>
                </a:solidFill>
                <a:latin typeface="Times New Roman" panose="02020603050405020304" pitchFamily="18" charset="0"/>
                <a:ea typeface="楷体_GB2312" pitchFamily="49" charset="-122"/>
              </a:rPr>
              <a:t>kJ/kg</a:t>
            </a:r>
            <a:r>
              <a:rPr lang="zh-CN" altLang="en-US" sz="2000" b="1">
                <a:solidFill>
                  <a:srgbClr val="0000FF"/>
                </a:solidFill>
                <a:latin typeface="Times New Roman" panose="02020603050405020304" pitchFamily="18" charset="0"/>
                <a:ea typeface="楷体_GB2312" pitchFamily="49" charset="-122"/>
              </a:rPr>
              <a:t>。</a:t>
            </a:r>
          </a:p>
        </p:txBody>
      </p:sp>
      <p:sp>
        <p:nvSpPr>
          <p:cNvPr id="12" name="标题 5">
            <a:extLst>
              <a:ext uri="{FF2B5EF4-FFF2-40B4-BE49-F238E27FC236}">
                <a16:creationId xmlns:a16="http://schemas.microsoft.com/office/drawing/2014/main" id="{8C1B99E1-F335-203B-F03C-0E0819090E85}"/>
              </a:ext>
            </a:extLst>
          </p:cNvPr>
          <p:cNvSpPr txBox="1">
            <a:spLocks/>
          </p:cNvSpPr>
          <p:nvPr/>
        </p:nvSpPr>
        <p:spPr bwMode="auto">
          <a:xfrm>
            <a:off x="611560" y="374276"/>
            <a:ext cx="2857128"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ctr" fontAlgn="auto">
              <a:spcBef>
                <a:spcPts val="0"/>
              </a:spcBef>
              <a:spcAft>
                <a:spcPts val="0"/>
              </a:spcAft>
              <a:defRPr/>
            </a:pPr>
            <a:r>
              <a:rPr lang="zh-CN" altLang="en-US" sz="2800" b="1" dirty="0">
                <a:solidFill>
                  <a:srgbClr val="000000"/>
                </a:solidFill>
                <a:latin typeface="黑体"/>
                <a:ea typeface="宋体"/>
              </a:rPr>
              <a:t>流速计算与分析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137">
            <a:extLst>
              <a:ext uri="{FF2B5EF4-FFF2-40B4-BE49-F238E27FC236}">
                <a16:creationId xmlns:a16="http://schemas.microsoft.com/office/drawing/2014/main" id="{A9057AEC-AFB3-D1B1-C2FB-41CF0A23C871}"/>
              </a:ext>
            </a:extLst>
          </p:cNvPr>
          <p:cNvGraphicFramePr>
            <a:graphicFrameLocks noChangeAspect="1"/>
          </p:cNvGraphicFramePr>
          <p:nvPr/>
        </p:nvGraphicFramePr>
        <p:xfrm>
          <a:off x="3203575" y="1928813"/>
          <a:ext cx="2592388" cy="481012"/>
        </p:xfrm>
        <a:graphic>
          <a:graphicData uri="http://schemas.openxmlformats.org/presentationml/2006/ole">
            <mc:AlternateContent xmlns:mc="http://schemas.openxmlformats.org/markup-compatibility/2006">
              <mc:Choice xmlns:v="urn:schemas-microsoft-com:vml" Requires="v">
                <p:oleObj name="Equation" r:id="rId2" imgW="1397160" imgH="317880" progId="Equation.DSMT4">
                  <p:embed/>
                </p:oleObj>
              </mc:Choice>
              <mc:Fallback>
                <p:oleObj name="Equation" r:id="rId2" imgW="1397160" imgH="317880" progId="Equation.DSMT4">
                  <p:embed/>
                  <p:pic>
                    <p:nvPicPr>
                      <p:cNvPr id="0" name="Object 1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928813"/>
                        <a:ext cx="2592388" cy="48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8">
            <a:extLst>
              <a:ext uri="{FF2B5EF4-FFF2-40B4-BE49-F238E27FC236}">
                <a16:creationId xmlns:a16="http://schemas.microsoft.com/office/drawing/2014/main" id="{965855EB-D397-EB47-4924-DD40DA7C733A}"/>
              </a:ext>
            </a:extLst>
          </p:cNvPr>
          <p:cNvSpPr>
            <a:spLocks noChangeArrowheads="1"/>
          </p:cNvSpPr>
          <p:nvPr/>
        </p:nvSpPr>
        <p:spPr bwMode="auto">
          <a:xfrm>
            <a:off x="1187450" y="2036763"/>
            <a:ext cx="2362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400" b="1">
                <a:latin typeface="Times New Roman" panose="02020603050405020304" pitchFamily="18" charset="0"/>
                <a:ea typeface="楷体_GB2312" pitchFamily="49" charset="-122"/>
              </a:rPr>
              <a:t>不计</a:t>
            </a:r>
            <a:r>
              <a:rPr lang="en-US" altLang="zh-CN" sz="2400" b="1" i="1">
                <a:latin typeface="Times New Roman" panose="02020603050405020304" pitchFamily="18" charset="0"/>
                <a:ea typeface="楷体_GB2312" pitchFamily="49" charset="-122"/>
              </a:rPr>
              <a:t>c</a:t>
            </a:r>
            <a:r>
              <a:rPr lang="en-US" altLang="zh-CN" sz="2400" b="1" i="1" baseline="-30000">
                <a:latin typeface="Times New Roman" panose="02020603050405020304" pitchFamily="18" charset="0"/>
                <a:ea typeface="楷体_GB2312" pitchFamily="49" charset="-122"/>
              </a:rPr>
              <a:t>f 1</a:t>
            </a:r>
            <a:r>
              <a:rPr lang="zh-CN" altLang="en-US" sz="2400" b="1">
                <a:latin typeface="Times New Roman" panose="02020603050405020304" pitchFamily="18" charset="0"/>
                <a:ea typeface="楷体_GB2312" pitchFamily="49" charset="-122"/>
              </a:rPr>
              <a:t>，则</a:t>
            </a:r>
          </a:p>
        </p:txBody>
      </p:sp>
      <p:sp>
        <p:nvSpPr>
          <p:cNvPr id="8" name="TextBox 7">
            <a:extLst>
              <a:ext uri="{FF2B5EF4-FFF2-40B4-BE49-F238E27FC236}">
                <a16:creationId xmlns:a16="http://schemas.microsoft.com/office/drawing/2014/main" id="{9350D826-E8A1-8DF5-B7BE-FDA5404E71CF}"/>
              </a:ext>
            </a:extLst>
          </p:cNvPr>
          <p:cNvSpPr txBox="1"/>
          <p:nvPr/>
        </p:nvSpPr>
        <p:spPr>
          <a:xfrm>
            <a:off x="1219200" y="2843213"/>
            <a:ext cx="1295400" cy="400050"/>
          </a:xfrm>
          <a:prstGeom prst="rect">
            <a:avLst/>
          </a:prstGeom>
          <a:noFill/>
        </p:spPr>
        <p:txBody>
          <a:bodyPr>
            <a:spAutoFit/>
          </a:bodyPr>
          <a:lstStyle/>
          <a:p>
            <a:pPr algn="ctr" fontAlgn="auto">
              <a:spcBef>
                <a:spcPts val="0"/>
              </a:spcBef>
              <a:spcAft>
                <a:spcPts val="0"/>
              </a:spcAft>
              <a:defRPr/>
            </a:pPr>
            <a:r>
              <a:rPr lang="zh-CN" altLang="en-US" sz="2000" b="1" dirty="0">
                <a:latin typeface="+mn-ea"/>
                <a:ea typeface="+mn-ea"/>
              </a:rPr>
              <a:t>如：</a:t>
            </a:r>
          </a:p>
        </p:txBody>
      </p:sp>
      <p:graphicFrame>
        <p:nvGraphicFramePr>
          <p:cNvPr id="2051" name="Object 138">
            <a:extLst>
              <a:ext uri="{FF2B5EF4-FFF2-40B4-BE49-F238E27FC236}">
                <a16:creationId xmlns:a16="http://schemas.microsoft.com/office/drawing/2014/main" id="{57B39CFD-37B5-BEFC-61D9-3EFF26433C5B}"/>
              </a:ext>
            </a:extLst>
          </p:cNvPr>
          <p:cNvGraphicFramePr>
            <a:graphicFrameLocks noChangeAspect="1"/>
          </p:cNvGraphicFramePr>
          <p:nvPr/>
        </p:nvGraphicFramePr>
        <p:xfrm>
          <a:off x="2754313" y="2728913"/>
          <a:ext cx="4645025" cy="514350"/>
        </p:xfrm>
        <a:graphic>
          <a:graphicData uri="http://schemas.openxmlformats.org/presentationml/2006/ole">
            <mc:AlternateContent xmlns:mc="http://schemas.openxmlformats.org/markup-compatibility/2006">
              <mc:Choice xmlns:v="urn:schemas-microsoft-com:vml" Requires="v">
                <p:oleObj name="Equation" r:id="rId4" imgW="2667000" imgH="393700" progId="Equation.DSMT4">
                  <p:embed/>
                </p:oleObj>
              </mc:Choice>
              <mc:Fallback>
                <p:oleObj name="Equation" r:id="rId4" imgW="2667000" imgH="393700" progId="Equation.DSMT4">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4313" y="2728913"/>
                        <a:ext cx="46450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139">
            <a:extLst>
              <a:ext uri="{FF2B5EF4-FFF2-40B4-BE49-F238E27FC236}">
                <a16:creationId xmlns:a16="http://schemas.microsoft.com/office/drawing/2014/main" id="{4D22B2FD-CBB7-1578-B4D7-35DA347D99FE}"/>
              </a:ext>
            </a:extLst>
          </p:cNvPr>
          <p:cNvGraphicFramePr>
            <a:graphicFrameLocks noChangeAspect="1"/>
          </p:cNvGraphicFramePr>
          <p:nvPr/>
        </p:nvGraphicFramePr>
        <p:xfrm>
          <a:off x="2743200" y="3284538"/>
          <a:ext cx="2667000" cy="358775"/>
        </p:xfrm>
        <a:graphic>
          <a:graphicData uri="http://schemas.openxmlformats.org/presentationml/2006/ole">
            <mc:AlternateContent xmlns:mc="http://schemas.openxmlformats.org/markup-compatibility/2006">
              <mc:Choice xmlns:v="urn:schemas-microsoft-com:vml" Requires="v">
                <p:oleObj name="Equation" r:id="rId6" imgW="1346200" imgH="241300" progId="Equation.DSMT4">
                  <p:embed/>
                </p:oleObj>
              </mc:Choice>
              <mc:Fallback>
                <p:oleObj name="Equation" r:id="rId6" imgW="1346200" imgH="241300" progId="Equation.DSMT4">
                  <p:embed/>
                  <p:pic>
                    <p:nvPicPr>
                      <p:cNvPr id="0" name="Object 1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3284538"/>
                        <a:ext cx="26670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a:extLst>
              <a:ext uri="{FF2B5EF4-FFF2-40B4-BE49-F238E27FC236}">
                <a16:creationId xmlns:a16="http://schemas.microsoft.com/office/drawing/2014/main" id="{3FA0AFD6-F37B-F1F9-EFAC-3F579C7C160B}"/>
              </a:ext>
            </a:extLst>
          </p:cNvPr>
          <p:cNvSpPr txBox="1"/>
          <p:nvPr/>
        </p:nvSpPr>
        <p:spPr>
          <a:xfrm>
            <a:off x="4495800" y="3814763"/>
            <a:ext cx="4038600" cy="400050"/>
          </a:xfrm>
          <a:prstGeom prst="rect">
            <a:avLst/>
          </a:prstGeom>
          <a:noFill/>
        </p:spPr>
        <p:txBody>
          <a:bodyPr>
            <a:spAutoFit/>
          </a:bodyPr>
          <a:lstStyle/>
          <a:p>
            <a:pPr algn="ctr" fontAlgn="auto">
              <a:spcBef>
                <a:spcPts val="0"/>
              </a:spcBef>
              <a:spcAft>
                <a:spcPts val="0"/>
              </a:spcAft>
              <a:defRPr/>
            </a:pPr>
            <a:r>
              <a:rPr lang="zh-CN" altLang="en-US" sz="2000" b="1" dirty="0">
                <a:latin typeface="+mn-ea"/>
                <a:ea typeface="+mn-ea"/>
              </a:rPr>
              <a:t>大约相当于</a:t>
            </a:r>
            <a:r>
              <a:rPr lang="en-US" altLang="zh-CN" sz="2000" b="1" dirty="0">
                <a:latin typeface="+mn-ea"/>
                <a:ea typeface="+mn-ea"/>
              </a:rPr>
              <a:t>1.25</a:t>
            </a:r>
            <a:r>
              <a:rPr lang="zh-CN" altLang="en-US" sz="2000" b="1" dirty="0">
                <a:latin typeface="+mn-ea"/>
                <a:ea typeface="+mn-ea"/>
              </a:rPr>
              <a:t>℃温差，可以忽略。</a:t>
            </a:r>
          </a:p>
        </p:txBody>
      </p:sp>
      <p:graphicFrame>
        <p:nvGraphicFramePr>
          <p:cNvPr id="2053" name="Object 140">
            <a:extLst>
              <a:ext uri="{FF2B5EF4-FFF2-40B4-BE49-F238E27FC236}">
                <a16:creationId xmlns:a16="http://schemas.microsoft.com/office/drawing/2014/main" id="{08A28276-392D-E550-C64A-21FF332F0B83}"/>
              </a:ext>
            </a:extLst>
          </p:cNvPr>
          <p:cNvGraphicFramePr>
            <a:graphicFrameLocks noChangeAspect="1"/>
          </p:cNvGraphicFramePr>
          <p:nvPr/>
        </p:nvGraphicFramePr>
        <p:xfrm>
          <a:off x="2057400" y="971550"/>
          <a:ext cx="5040313" cy="517525"/>
        </p:xfrm>
        <a:graphic>
          <a:graphicData uri="http://schemas.openxmlformats.org/presentationml/2006/ole">
            <mc:AlternateContent xmlns:mc="http://schemas.openxmlformats.org/markup-compatibility/2006">
              <mc:Choice xmlns:v="urn:schemas-microsoft-com:vml" Requires="v">
                <p:oleObj name="Equation" r:id="rId8" imgW="2946240" imgH="369000" progId="Equation.DSMT4">
                  <p:embed/>
                </p:oleObj>
              </mc:Choice>
              <mc:Fallback>
                <p:oleObj name="Equation" r:id="rId8" imgW="2946240" imgH="369000" progId="Equation.DSMT4">
                  <p:embed/>
                  <p:pic>
                    <p:nvPicPr>
                      <p:cNvPr id="0" name="Object 1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971550"/>
                        <a:ext cx="504031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B3B57F-C92F-BF63-9B49-65939C37E755}"/>
              </a:ext>
            </a:extLst>
          </p:cNvPr>
          <p:cNvSpPr txBox="1">
            <a:spLocks noChangeArrowheads="1"/>
          </p:cNvSpPr>
          <p:nvPr/>
        </p:nvSpPr>
        <p:spPr bwMode="auto">
          <a:xfrm>
            <a:off x="5435600" y="412750"/>
            <a:ext cx="3251200" cy="1243013"/>
          </a:xfrm>
          <a:prstGeom prst="rect">
            <a:avLst/>
          </a:prstGeom>
          <a:solidFill>
            <a:srgbClr val="FFFFFF"/>
          </a:solidFill>
          <a:ln w="22225">
            <a:solidFill>
              <a:srgbClr val="3366FF"/>
            </a:solidFill>
            <a:miter lim="800000"/>
            <a:headEnd/>
            <a:tailEnd/>
          </a:ln>
        </p:spPr>
        <p:txBody>
          <a:bodyPr/>
          <a:lstStyle/>
          <a:p>
            <a:pPr marL="342900" indent="-342900" eaLnBrk="0" fontAlgn="auto" hangingPunct="0">
              <a:lnSpc>
                <a:spcPct val="90000"/>
              </a:lnSpc>
              <a:spcBef>
                <a:spcPct val="20000"/>
              </a:spcBef>
              <a:spcAft>
                <a:spcPts val="0"/>
              </a:spcAft>
              <a:defRPr/>
            </a:pPr>
            <a:r>
              <a:rPr lang="zh-CN" altLang="en-US" sz="2000" b="1" kern="0" dirty="0">
                <a:effectLst>
                  <a:outerShdw blurRad="38100" dist="38100" dir="2700000" algn="tl">
                    <a:srgbClr val="C0C0C0"/>
                  </a:outerShdw>
                </a:effectLst>
                <a:latin typeface="+mn-lt"/>
                <a:ea typeface="楷体_GB2312" pitchFamily="49" charset="-122"/>
              </a:rPr>
              <a:t>假设：</a:t>
            </a:r>
            <a:r>
              <a:rPr lang="en-US" altLang="zh-CN" sz="1600" b="1" kern="0" dirty="0">
                <a:effectLst>
                  <a:outerShdw blurRad="38100" dist="38100" dir="2700000" algn="tl">
                    <a:srgbClr val="C0C0C0"/>
                  </a:outerShdw>
                </a:effectLst>
                <a:latin typeface="+mn-lt"/>
                <a:ea typeface="楷体_GB2312" pitchFamily="49" charset="-122"/>
              </a:rPr>
              <a:t>1</a:t>
            </a:r>
            <a:r>
              <a:rPr lang="zh-CN" altLang="en-US" sz="1600" b="1" kern="0" dirty="0">
                <a:effectLst>
                  <a:outerShdw blurRad="38100" dist="38100" dir="2700000" algn="tl">
                    <a:srgbClr val="C0C0C0"/>
                  </a:outerShdw>
                </a:effectLst>
                <a:latin typeface="+mn-lt"/>
                <a:ea typeface="楷体_GB2312" pitchFamily="49" charset="-122"/>
              </a:rPr>
              <a:t>）理想气体；</a:t>
            </a:r>
          </a:p>
          <a:p>
            <a:pPr marL="342900" indent="-342900" eaLnBrk="0" fontAlgn="auto" hangingPunct="0">
              <a:lnSpc>
                <a:spcPct val="90000"/>
              </a:lnSpc>
              <a:spcBef>
                <a:spcPct val="20000"/>
              </a:spcBef>
              <a:spcAft>
                <a:spcPts val="0"/>
              </a:spcAft>
              <a:defRPr/>
            </a:pPr>
            <a:r>
              <a:rPr lang="zh-CN" altLang="en-US" sz="1600" b="1" kern="0" dirty="0">
                <a:effectLst>
                  <a:outerShdw blurRad="38100" dist="38100" dir="2700000" algn="tl">
                    <a:srgbClr val="C0C0C0"/>
                  </a:outerShdw>
                </a:effectLst>
                <a:latin typeface="+mn-lt"/>
                <a:ea typeface="楷体_GB2312" pitchFamily="49" charset="-122"/>
              </a:rPr>
              <a:t>　　　</a:t>
            </a:r>
            <a:r>
              <a:rPr lang="en-US" altLang="zh-CN" sz="1600" b="1" kern="0" dirty="0">
                <a:effectLst>
                  <a:outerShdw blurRad="38100" dist="38100" dir="2700000" algn="tl">
                    <a:srgbClr val="C0C0C0"/>
                  </a:outerShdw>
                </a:effectLst>
                <a:latin typeface="+mn-lt"/>
                <a:ea typeface="楷体_GB2312" pitchFamily="49" charset="-122"/>
              </a:rPr>
              <a:t>2</a:t>
            </a:r>
            <a:r>
              <a:rPr lang="zh-CN" altLang="en-US" sz="1600" b="1" kern="0" dirty="0">
                <a:effectLst>
                  <a:outerShdw blurRad="38100" dist="38100" dir="2700000" algn="tl">
                    <a:srgbClr val="C0C0C0"/>
                  </a:outerShdw>
                </a:effectLst>
                <a:latin typeface="+mn-lt"/>
                <a:ea typeface="楷体_GB2312" pitchFamily="49" charset="-122"/>
              </a:rPr>
              <a:t>）定值比热容；</a:t>
            </a:r>
          </a:p>
          <a:p>
            <a:pPr marL="342900" indent="-342900" eaLnBrk="0" fontAlgn="auto" hangingPunct="0">
              <a:lnSpc>
                <a:spcPct val="90000"/>
              </a:lnSpc>
              <a:spcBef>
                <a:spcPct val="20000"/>
              </a:spcBef>
              <a:spcAft>
                <a:spcPts val="0"/>
              </a:spcAft>
              <a:defRPr/>
            </a:pPr>
            <a:r>
              <a:rPr lang="zh-CN" altLang="en-US" sz="1600" b="1" kern="0" dirty="0">
                <a:effectLst>
                  <a:outerShdw blurRad="38100" dist="38100" dir="2700000" algn="tl">
                    <a:srgbClr val="C0C0C0"/>
                  </a:outerShdw>
                </a:effectLst>
                <a:latin typeface="+mn-lt"/>
                <a:ea typeface="楷体_GB2312" pitchFamily="49" charset="-122"/>
              </a:rPr>
              <a:t>　　　</a:t>
            </a:r>
            <a:r>
              <a:rPr lang="en-US" altLang="zh-CN" sz="1600" b="1" kern="0" dirty="0">
                <a:effectLst>
                  <a:outerShdw blurRad="38100" dist="38100" dir="2700000" algn="tl">
                    <a:srgbClr val="C0C0C0"/>
                  </a:outerShdw>
                </a:effectLst>
                <a:latin typeface="+mn-lt"/>
                <a:ea typeface="楷体_GB2312" pitchFamily="49" charset="-122"/>
              </a:rPr>
              <a:t>3</a:t>
            </a:r>
            <a:r>
              <a:rPr lang="zh-CN" altLang="en-US" sz="1600" b="1" kern="0" dirty="0">
                <a:effectLst>
                  <a:outerShdw blurRad="38100" dist="38100" dir="2700000" algn="tl">
                    <a:srgbClr val="C0C0C0"/>
                  </a:outerShdw>
                </a:effectLst>
                <a:latin typeface="+mn-lt"/>
                <a:ea typeface="楷体_GB2312" pitchFamily="49" charset="-122"/>
              </a:rPr>
              <a:t>）流动可逆；</a:t>
            </a:r>
          </a:p>
          <a:p>
            <a:pPr marL="342900" indent="-342900" eaLnBrk="0" fontAlgn="auto" hangingPunct="0">
              <a:lnSpc>
                <a:spcPct val="90000"/>
              </a:lnSpc>
              <a:spcBef>
                <a:spcPct val="20000"/>
              </a:spcBef>
              <a:spcAft>
                <a:spcPts val="0"/>
              </a:spcAft>
              <a:defRPr/>
            </a:pPr>
            <a:r>
              <a:rPr lang="zh-CN" altLang="en-US" sz="1600" b="1" kern="0" dirty="0">
                <a:effectLst>
                  <a:outerShdw blurRad="38100" dist="38100" dir="2700000" algn="tl">
                    <a:srgbClr val="C0C0C0"/>
                  </a:outerShdw>
                </a:effectLst>
                <a:latin typeface="+mn-lt"/>
                <a:ea typeface="楷体_GB2312" pitchFamily="49" charset="-122"/>
              </a:rPr>
              <a:t>　　　</a:t>
            </a:r>
            <a:r>
              <a:rPr lang="en-US" altLang="zh-CN" sz="1600" b="1" kern="0" dirty="0">
                <a:effectLst>
                  <a:outerShdw blurRad="38100" dist="38100" dir="2700000" algn="tl">
                    <a:srgbClr val="C0C0C0"/>
                  </a:outerShdw>
                </a:effectLst>
                <a:latin typeface="+mn-lt"/>
                <a:ea typeface="楷体_GB2312" pitchFamily="49" charset="-122"/>
              </a:rPr>
              <a:t>4</a:t>
            </a:r>
            <a:r>
              <a:rPr lang="zh-CN" altLang="en-US" sz="1600" b="1" kern="0" dirty="0">
                <a:effectLst>
                  <a:outerShdw blurRad="38100" dist="38100" dir="2700000" algn="tl">
                    <a:srgbClr val="C0C0C0"/>
                  </a:outerShdw>
                </a:effectLst>
                <a:latin typeface="+mn-lt"/>
                <a:ea typeface="楷体_GB2312" pitchFamily="49" charset="-122"/>
              </a:rPr>
              <a:t>）满足几何条件。</a:t>
            </a:r>
          </a:p>
        </p:txBody>
      </p:sp>
      <p:graphicFrame>
        <p:nvGraphicFramePr>
          <p:cNvPr id="3074" name="Object 74">
            <a:extLst>
              <a:ext uri="{FF2B5EF4-FFF2-40B4-BE49-F238E27FC236}">
                <a16:creationId xmlns:a16="http://schemas.microsoft.com/office/drawing/2014/main" id="{6D584780-930B-466C-2B46-3A1246B2B6ED}"/>
              </a:ext>
            </a:extLst>
          </p:cNvPr>
          <p:cNvGraphicFramePr>
            <a:graphicFrameLocks noGrp="1" noChangeAspect="1"/>
          </p:cNvGraphicFramePr>
          <p:nvPr>
            <p:ph sz="quarter" idx="4294967295"/>
          </p:nvPr>
        </p:nvGraphicFramePr>
        <p:xfrm>
          <a:off x="900113" y="1154113"/>
          <a:ext cx="3598862" cy="2355850"/>
        </p:xfrm>
        <a:graphic>
          <a:graphicData uri="http://schemas.openxmlformats.org/presentationml/2006/ole">
            <mc:AlternateContent xmlns:mc="http://schemas.openxmlformats.org/markup-compatibility/2006">
              <mc:Choice xmlns:v="urn:schemas-microsoft-com:vml" Requires="v">
                <p:oleObj name="Equation" r:id="rId2" imgW="2755800" imgH="2404080" progId="Equation.DSMT4">
                  <p:embed/>
                </p:oleObj>
              </mc:Choice>
              <mc:Fallback>
                <p:oleObj name="Equation" r:id="rId2" imgW="2755800" imgH="2404080" progId="Equation.DSMT4">
                  <p:embed/>
                  <p:pic>
                    <p:nvPicPr>
                      <p:cNvPr id="0" name="Object 7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154113"/>
                        <a:ext cx="3598862" cy="2355850"/>
                      </a:xfrm>
                      <a:prstGeom prst="rect">
                        <a:avLst/>
                      </a:prstGeom>
                    </p:spPr>
                  </p:pic>
                </p:oleObj>
              </mc:Fallback>
            </mc:AlternateContent>
          </a:graphicData>
        </a:graphic>
      </p:graphicFrame>
      <p:sp>
        <p:nvSpPr>
          <p:cNvPr id="3077" name="Rectangle 3">
            <a:extLst>
              <a:ext uri="{FF2B5EF4-FFF2-40B4-BE49-F238E27FC236}">
                <a16:creationId xmlns:a16="http://schemas.microsoft.com/office/drawing/2014/main" id="{59EF7677-2597-8B55-D284-42C7ED6573BF}"/>
              </a:ext>
            </a:extLst>
          </p:cNvPr>
          <p:cNvSpPr>
            <a:spLocks noChangeArrowheads="1"/>
          </p:cNvSpPr>
          <p:nvPr/>
        </p:nvSpPr>
        <p:spPr bwMode="auto">
          <a:xfrm>
            <a:off x="371475" y="628650"/>
            <a:ext cx="3743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a:t>
            </a:r>
            <a:r>
              <a:rPr lang="zh-CN" altLang="en-US" sz="2400" b="1">
                <a:solidFill>
                  <a:srgbClr val="0000FF"/>
                </a:solidFill>
                <a:latin typeface="楷体_GB2312" pitchFamily="49" charset="-122"/>
                <a:ea typeface="楷体_GB2312" pitchFamily="49" charset="-122"/>
              </a:rPr>
              <a:t>状态参数对流速的影响</a:t>
            </a:r>
          </a:p>
        </p:txBody>
      </p:sp>
      <p:sp>
        <p:nvSpPr>
          <p:cNvPr id="3078" name="AutoShape 7">
            <a:extLst>
              <a:ext uri="{FF2B5EF4-FFF2-40B4-BE49-F238E27FC236}">
                <a16:creationId xmlns:a16="http://schemas.microsoft.com/office/drawing/2014/main" id="{E197452C-ABE5-37F6-7DE3-FA7F2D0BE19C}"/>
              </a:ext>
            </a:extLst>
          </p:cNvPr>
          <p:cNvSpPr>
            <a:spLocks noChangeArrowheads="1"/>
          </p:cNvSpPr>
          <p:nvPr/>
        </p:nvSpPr>
        <p:spPr bwMode="auto">
          <a:xfrm>
            <a:off x="179388" y="2355850"/>
            <a:ext cx="647700" cy="268288"/>
          </a:xfrm>
          <a:prstGeom prst="rightArrow">
            <a:avLst>
              <a:gd name="adj1" fmla="val 50000"/>
              <a:gd name="adj2" fmla="val 45266"/>
            </a:avLst>
          </a:prstGeom>
          <a:solidFill>
            <a:srgbClr val="FFFFFF"/>
          </a:solidFill>
          <a:ln w="31750" algn="ctr">
            <a:solidFill>
              <a:srgbClr val="0000FF"/>
            </a:solidFill>
            <a:miter lim="800000"/>
            <a:headEnd/>
            <a:tailEnd/>
          </a:ln>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pic>
        <p:nvPicPr>
          <p:cNvPr id="3079" name="Picture 8" descr="图8－6">
            <a:extLst>
              <a:ext uri="{FF2B5EF4-FFF2-40B4-BE49-F238E27FC236}">
                <a16:creationId xmlns:a16="http://schemas.microsoft.com/office/drawing/2014/main" id="{1D94E3F9-174E-2C19-A757-539ED6DB3E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4721"/>
          <a:stretch>
            <a:fillRect/>
          </a:stretch>
        </p:blipFill>
        <p:spPr bwMode="auto">
          <a:xfrm>
            <a:off x="5508625" y="1708150"/>
            <a:ext cx="3294063"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0" name="AutoShape 9">
            <a:extLst>
              <a:ext uri="{FF2B5EF4-FFF2-40B4-BE49-F238E27FC236}">
                <a16:creationId xmlns:a16="http://schemas.microsoft.com/office/drawing/2014/main" id="{88AEDD32-0D0E-7E9E-A41B-0C2482C50A0C}"/>
              </a:ext>
            </a:extLst>
          </p:cNvPr>
          <p:cNvSpPr>
            <a:spLocks noChangeArrowheads="1"/>
          </p:cNvSpPr>
          <p:nvPr/>
        </p:nvSpPr>
        <p:spPr bwMode="auto">
          <a:xfrm>
            <a:off x="4716463" y="2400300"/>
            <a:ext cx="647700" cy="269875"/>
          </a:xfrm>
          <a:prstGeom prst="rightArrow">
            <a:avLst>
              <a:gd name="adj1" fmla="val 50000"/>
              <a:gd name="adj2" fmla="val 45000"/>
            </a:avLst>
          </a:prstGeom>
          <a:solidFill>
            <a:srgbClr val="FFFFFF"/>
          </a:solidFill>
          <a:ln w="31750" algn="ctr">
            <a:solidFill>
              <a:srgbClr val="0000FF"/>
            </a:solidFill>
            <a:miter lim="800000"/>
            <a:headEnd/>
            <a:tailEnd/>
          </a:ln>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3081" name="Rectangle 13">
            <a:extLst>
              <a:ext uri="{FF2B5EF4-FFF2-40B4-BE49-F238E27FC236}">
                <a16:creationId xmlns:a16="http://schemas.microsoft.com/office/drawing/2014/main" id="{EDEEF4F3-F443-0B70-7B7F-A1A71BA1E9FE}"/>
              </a:ext>
            </a:extLst>
          </p:cNvPr>
          <p:cNvSpPr>
            <a:spLocks noChangeArrowheads="1"/>
          </p:cNvSpPr>
          <p:nvPr/>
        </p:nvSpPr>
        <p:spPr bwMode="auto">
          <a:xfrm>
            <a:off x="971550" y="4300538"/>
            <a:ext cx="8001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Clr>
                <a:schemeClr val="hlink"/>
              </a:buClr>
              <a:buFont typeface="Webdings" panose="05030102010509060703" pitchFamily="18" charset="2"/>
              <a:buChar char="ÿ"/>
            </a:pPr>
            <a:r>
              <a:rPr lang="zh-CN" altLang="en-US" sz="2000" b="1">
                <a:latin typeface="Tahoma" panose="020B0604030504040204" pitchFamily="34" charset="0"/>
                <a:ea typeface="楷体_GB2312" pitchFamily="49" charset="-122"/>
              </a:rPr>
              <a:t>此速度实际上是达不到的，因为压力趋于零时比体积趋于无穷大。</a:t>
            </a:r>
          </a:p>
        </p:txBody>
      </p:sp>
      <p:graphicFrame>
        <p:nvGraphicFramePr>
          <p:cNvPr id="3075" name="Object 75">
            <a:extLst>
              <a:ext uri="{FF2B5EF4-FFF2-40B4-BE49-F238E27FC236}">
                <a16:creationId xmlns:a16="http://schemas.microsoft.com/office/drawing/2014/main" id="{55BD7730-9F96-4AA8-A5F4-37E681F8E5DE}"/>
              </a:ext>
            </a:extLst>
          </p:cNvPr>
          <p:cNvGraphicFramePr>
            <a:graphicFrameLocks noGrp="1" noChangeAspect="1"/>
          </p:cNvGraphicFramePr>
          <p:nvPr>
            <p:ph sz="quarter" idx="4294967295"/>
          </p:nvPr>
        </p:nvGraphicFramePr>
        <p:xfrm>
          <a:off x="609600" y="3651250"/>
          <a:ext cx="3960813" cy="566738"/>
        </p:xfrm>
        <a:graphic>
          <a:graphicData uri="http://schemas.openxmlformats.org/presentationml/2006/ole">
            <mc:AlternateContent xmlns:mc="http://schemas.openxmlformats.org/markup-compatibility/2006">
              <mc:Choice xmlns:v="urn:schemas-microsoft-com:vml" Requires="v">
                <p:oleObj name="Equation" r:id="rId5" imgW="3073320" imgH="559800" progId="Equation.DSMT4">
                  <p:embed/>
                </p:oleObj>
              </mc:Choice>
              <mc:Fallback>
                <p:oleObj name="Equation" r:id="rId5" imgW="3073320" imgH="559800" progId="Equation.DSMT4">
                  <p:embed/>
                  <p:pic>
                    <p:nvPicPr>
                      <p:cNvPr id="0" name="Object 75"/>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651250"/>
                        <a:ext cx="3960813" cy="566738"/>
                      </a:xfrm>
                      <a:prstGeom prst="rect">
                        <a:avLst/>
                      </a:prstGeom>
                      <a:solidFill>
                        <a:srgbClr val="5DD5FF"/>
                      </a:solidFill>
                      <a:ln w="254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5">
            <a:extLst>
              <a:ext uri="{FF2B5EF4-FFF2-40B4-BE49-F238E27FC236}">
                <a16:creationId xmlns:a16="http://schemas.microsoft.com/office/drawing/2014/main" id="{6F28D5D1-51E3-A3FA-037F-4C9C2861607E}"/>
              </a:ext>
            </a:extLst>
          </p:cNvPr>
          <p:cNvSpPr>
            <a:spLocks noChangeArrowheads="1"/>
          </p:cNvSpPr>
          <p:nvPr/>
        </p:nvSpPr>
        <p:spPr bwMode="auto">
          <a:xfrm>
            <a:off x="381000" y="503238"/>
            <a:ext cx="2362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Bef>
                <a:spcPct val="20000"/>
              </a:spcBef>
              <a:buClr>
                <a:schemeClr val="bg1"/>
              </a:buClr>
              <a:buSzPct val="100000"/>
              <a:buFont typeface="Wingdings" panose="05000000000000000000" pitchFamily="2" charset="2"/>
              <a:buNone/>
            </a:pPr>
            <a:r>
              <a:rPr lang="en-US" altLang="zh-CN" sz="2400" b="1">
                <a:solidFill>
                  <a:srgbClr val="0000FF"/>
                </a:solidFill>
                <a:latin typeface="楷体_GB2312" pitchFamily="49" charset="-122"/>
                <a:ea typeface="楷体_GB2312" pitchFamily="49" charset="-122"/>
              </a:rPr>
              <a:t>3</a:t>
            </a:r>
            <a:r>
              <a:rPr lang="zh-CN" altLang="en-US" sz="2400" b="1">
                <a:solidFill>
                  <a:srgbClr val="0000FF"/>
                </a:solidFill>
                <a:latin typeface="楷体_GB2312" pitchFamily="49" charset="-122"/>
                <a:ea typeface="楷体_GB2312" pitchFamily="49" charset="-122"/>
              </a:rPr>
              <a:t>、临界压力比</a:t>
            </a:r>
          </a:p>
        </p:txBody>
      </p:sp>
      <p:graphicFrame>
        <p:nvGraphicFramePr>
          <p:cNvPr id="4098" name="Object 141">
            <a:extLst>
              <a:ext uri="{FF2B5EF4-FFF2-40B4-BE49-F238E27FC236}">
                <a16:creationId xmlns:a16="http://schemas.microsoft.com/office/drawing/2014/main" id="{1C7AB002-7A11-DBB4-46BB-22FE5B01CFF2}"/>
              </a:ext>
            </a:extLst>
          </p:cNvPr>
          <p:cNvGraphicFramePr>
            <a:graphicFrameLocks noChangeAspect="1"/>
          </p:cNvGraphicFramePr>
          <p:nvPr/>
        </p:nvGraphicFramePr>
        <p:xfrm>
          <a:off x="2119313" y="1112838"/>
          <a:ext cx="5430837" cy="776287"/>
        </p:xfrm>
        <a:graphic>
          <a:graphicData uri="http://schemas.openxmlformats.org/presentationml/2006/ole">
            <mc:AlternateContent xmlns:mc="http://schemas.openxmlformats.org/markup-compatibility/2006">
              <mc:Choice xmlns:v="urn:schemas-microsoft-com:vml" Requires="v">
                <p:oleObj name="Equation" r:id="rId2" imgW="3517920" imgH="636120" progId="Equation.DSMT4">
                  <p:embed/>
                </p:oleObj>
              </mc:Choice>
              <mc:Fallback>
                <p:oleObj name="Equation" r:id="rId2" imgW="3517920" imgH="636120" progId="Equation.DSMT4">
                  <p:embed/>
                  <p:pic>
                    <p:nvPicPr>
                      <p:cNvPr id="0" name="Object 1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1112838"/>
                        <a:ext cx="5430837" cy="776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42">
            <a:extLst>
              <a:ext uri="{FF2B5EF4-FFF2-40B4-BE49-F238E27FC236}">
                <a16:creationId xmlns:a16="http://schemas.microsoft.com/office/drawing/2014/main" id="{252FC3DA-8E7F-B7A7-8EBA-CC92534FB9D4}"/>
              </a:ext>
            </a:extLst>
          </p:cNvPr>
          <p:cNvGraphicFramePr>
            <a:graphicFrameLocks noChangeAspect="1"/>
          </p:cNvGraphicFramePr>
          <p:nvPr/>
        </p:nvGraphicFramePr>
        <p:xfrm>
          <a:off x="1974850" y="1924050"/>
          <a:ext cx="2057400" cy="804863"/>
        </p:xfrm>
        <a:graphic>
          <a:graphicData uri="http://schemas.openxmlformats.org/presentationml/2006/ole">
            <mc:AlternateContent xmlns:mc="http://schemas.openxmlformats.org/markup-compatibility/2006">
              <mc:Choice xmlns:v="urn:schemas-microsoft-com:vml" Requires="v">
                <p:oleObj name="Equation" r:id="rId4" imgW="1130400" imgH="572400" progId="Equation.DSMT4">
                  <p:embed/>
                </p:oleObj>
              </mc:Choice>
              <mc:Fallback>
                <p:oleObj name="Equation" r:id="rId4" imgW="1130400" imgH="572400" progId="Equation.DSMT4">
                  <p:embed/>
                  <p:pic>
                    <p:nvPicPr>
                      <p:cNvPr id="0" name="Object 1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4850" y="1924050"/>
                        <a:ext cx="2057400" cy="804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43">
            <a:extLst>
              <a:ext uri="{FF2B5EF4-FFF2-40B4-BE49-F238E27FC236}">
                <a16:creationId xmlns:a16="http://schemas.microsoft.com/office/drawing/2014/main" id="{791C0F26-7A0C-5702-741A-079FD3DE0D3E}"/>
              </a:ext>
            </a:extLst>
          </p:cNvPr>
          <p:cNvGraphicFramePr>
            <a:graphicFrameLocks noChangeAspect="1"/>
          </p:cNvGraphicFramePr>
          <p:nvPr/>
        </p:nvGraphicFramePr>
        <p:xfrm>
          <a:off x="1619250" y="3706813"/>
          <a:ext cx="2971800" cy="787400"/>
        </p:xfrm>
        <a:graphic>
          <a:graphicData uri="http://schemas.openxmlformats.org/presentationml/2006/ole">
            <mc:AlternateContent xmlns:mc="http://schemas.openxmlformats.org/markup-compatibility/2006">
              <mc:Choice xmlns:v="urn:schemas-microsoft-com:vml" Requires="v">
                <p:oleObj name="Equation" r:id="rId6" imgW="1689120" imgH="572400" progId="Equation.DSMT4">
                  <p:embed/>
                </p:oleObj>
              </mc:Choice>
              <mc:Fallback>
                <p:oleObj name="Equation" r:id="rId6" imgW="1689120" imgH="572400" progId="Equation.DSMT4">
                  <p:embed/>
                  <p:pic>
                    <p:nvPicPr>
                      <p:cNvPr id="0" name="Object 1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706813"/>
                        <a:ext cx="29718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6">
            <a:extLst>
              <a:ext uri="{FF2B5EF4-FFF2-40B4-BE49-F238E27FC236}">
                <a16:creationId xmlns:a16="http://schemas.microsoft.com/office/drawing/2014/main" id="{825EE80E-7A7A-D501-3F4E-76614ED8FFE5}"/>
              </a:ext>
            </a:extLst>
          </p:cNvPr>
          <p:cNvSpPr>
            <a:spLocks noChangeArrowheads="1"/>
          </p:cNvSpPr>
          <p:nvPr/>
        </p:nvSpPr>
        <p:spPr bwMode="auto">
          <a:xfrm>
            <a:off x="896938" y="914400"/>
            <a:ext cx="2247900" cy="40005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zh-CN" altLang="en-US" sz="2000" dirty="0">
                <a:latin typeface="+mn-ea"/>
                <a:ea typeface="+mn-ea"/>
              </a:rPr>
              <a:t>　</a:t>
            </a:r>
            <a:r>
              <a:rPr lang="zh-CN" altLang="en-US" sz="2000" b="1" dirty="0">
                <a:latin typeface="+mn-ea"/>
                <a:ea typeface="+mn-ea"/>
              </a:rPr>
              <a:t>在临界截面上：</a:t>
            </a:r>
          </a:p>
        </p:txBody>
      </p:sp>
      <p:sp>
        <p:nvSpPr>
          <p:cNvPr id="41" name="Rectangle 7">
            <a:extLst>
              <a:ext uri="{FF2B5EF4-FFF2-40B4-BE49-F238E27FC236}">
                <a16:creationId xmlns:a16="http://schemas.microsoft.com/office/drawing/2014/main" id="{A77B4A51-5F28-1FA4-98F7-BABC722F3DC1}"/>
              </a:ext>
            </a:extLst>
          </p:cNvPr>
          <p:cNvSpPr>
            <a:spLocks noChangeArrowheads="1"/>
          </p:cNvSpPr>
          <p:nvPr/>
        </p:nvSpPr>
        <p:spPr bwMode="auto">
          <a:xfrm>
            <a:off x="1974850" y="2895600"/>
            <a:ext cx="2667000" cy="461963"/>
          </a:xfrm>
          <a:prstGeom prst="rect">
            <a:avLst/>
          </a:prstGeom>
          <a:noFill/>
          <a:ln w="9525">
            <a:noFill/>
            <a:miter lim="800000"/>
            <a:headEnd/>
            <a:tailEnd/>
          </a:ln>
          <a:effectLst/>
        </p:spPr>
        <p:txBody>
          <a:bodyPr>
            <a:spAutoFit/>
          </a:bodyPr>
          <a:lstStyle/>
          <a:p>
            <a:pPr fontAlgn="auto">
              <a:spcBef>
                <a:spcPts val="0"/>
              </a:spcBef>
              <a:spcAft>
                <a:spcPts val="0"/>
              </a:spcAft>
              <a:defRPr/>
            </a:pPr>
            <a:r>
              <a:rPr lang="zh-CN" altLang="en-US" sz="2400" b="1">
                <a:effectLst>
                  <a:outerShdw blurRad="38100" dist="38100" dir="2700000" algn="tl">
                    <a:srgbClr val="C0C0C0"/>
                  </a:outerShdw>
                </a:effectLst>
                <a:latin typeface="Tahoma" pitchFamily="34" charset="0"/>
                <a:ea typeface="楷体_GB2312" pitchFamily="49" charset="-122"/>
              </a:rPr>
              <a:t>定义临界压比：</a:t>
            </a:r>
          </a:p>
        </p:txBody>
      </p:sp>
      <p:graphicFrame>
        <p:nvGraphicFramePr>
          <p:cNvPr id="4101" name="Object 144">
            <a:extLst>
              <a:ext uri="{FF2B5EF4-FFF2-40B4-BE49-F238E27FC236}">
                <a16:creationId xmlns:a16="http://schemas.microsoft.com/office/drawing/2014/main" id="{79F5040D-6662-BD36-A3FA-DE5F65E8860F}"/>
              </a:ext>
            </a:extLst>
          </p:cNvPr>
          <p:cNvGraphicFramePr>
            <a:graphicFrameLocks noChangeAspect="1"/>
          </p:cNvGraphicFramePr>
          <p:nvPr/>
        </p:nvGraphicFramePr>
        <p:xfrm>
          <a:off x="4137025" y="2733675"/>
          <a:ext cx="1296988" cy="717550"/>
        </p:xfrm>
        <a:graphic>
          <a:graphicData uri="http://schemas.openxmlformats.org/presentationml/2006/ole">
            <mc:AlternateContent xmlns:mc="http://schemas.openxmlformats.org/markup-compatibility/2006">
              <mc:Choice xmlns:v="urn:schemas-microsoft-com:vml" Requires="v">
                <p:oleObj name="Equation" r:id="rId8" imgW="736560" imgH="534240" progId="Equation.DSMT4">
                  <p:embed/>
                </p:oleObj>
              </mc:Choice>
              <mc:Fallback>
                <p:oleObj name="Equation" r:id="rId8" imgW="736560" imgH="534240" progId="Equation.DSMT4">
                  <p:embed/>
                  <p:pic>
                    <p:nvPicPr>
                      <p:cNvPr id="0" name="Object 1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37025" y="2733675"/>
                        <a:ext cx="1296988"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AutoShape 9">
            <a:extLst>
              <a:ext uri="{FF2B5EF4-FFF2-40B4-BE49-F238E27FC236}">
                <a16:creationId xmlns:a16="http://schemas.microsoft.com/office/drawing/2014/main" id="{AD4FB61E-1FD6-5912-2B88-E77B56757084}"/>
              </a:ext>
            </a:extLst>
          </p:cNvPr>
          <p:cNvSpPr>
            <a:spLocks noChangeArrowheads="1"/>
          </p:cNvSpPr>
          <p:nvPr/>
        </p:nvSpPr>
        <p:spPr bwMode="auto">
          <a:xfrm>
            <a:off x="704850" y="4000500"/>
            <a:ext cx="685800" cy="228600"/>
          </a:xfrm>
          <a:prstGeom prst="rightArrow">
            <a:avLst>
              <a:gd name="adj1" fmla="val 50000"/>
              <a:gd name="adj2" fmla="val 56250"/>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106" name="AutoShape 10">
            <a:extLst>
              <a:ext uri="{FF2B5EF4-FFF2-40B4-BE49-F238E27FC236}">
                <a16:creationId xmlns:a16="http://schemas.microsoft.com/office/drawing/2014/main" id="{9F347AF2-ADC6-9294-FEC7-A14EC8926DF5}"/>
              </a:ext>
            </a:extLst>
          </p:cNvPr>
          <p:cNvSpPr>
            <a:spLocks/>
          </p:cNvSpPr>
          <p:nvPr/>
        </p:nvSpPr>
        <p:spPr bwMode="auto">
          <a:xfrm>
            <a:off x="1676400" y="1485900"/>
            <a:ext cx="227013" cy="1627188"/>
          </a:xfrm>
          <a:prstGeom prst="leftBrace">
            <a:avLst>
              <a:gd name="adj1" fmla="val 50175"/>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
        <p:nvSpPr>
          <p:cNvPr id="45" name="Rectangle 11">
            <a:extLst>
              <a:ext uri="{FF2B5EF4-FFF2-40B4-BE49-F238E27FC236}">
                <a16:creationId xmlns:a16="http://schemas.microsoft.com/office/drawing/2014/main" id="{84D38B7F-4D91-A905-9824-6CF61E1A0861}"/>
              </a:ext>
            </a:extLst>
          </p:cNvPr>
          <p:cNvSpPr>
            <a:spLocks noChangeArrowheads="1"/>
          </p:cNvSpPr>
          <p:nvPr/>
        </p:nvSpPr>
        <p:spPr bwMode="auto">
          <a:xfrm>
            <a:off x="5624513" y="2428875"/>
            <a:ext cx="3124200" cy="2230438"/>
          </a:xfrm>
          <a:prstGeom prst="rect">
            <a:avLst/>
          </a:prstGeom>
          <a:noFill/>
          <a:ln w="25400">
            <a:solidFill>
              <a:srgbClr val="3366FF"/>
            </a:solidFill>
            <a:miter lim="800000"/>
            <a:headEnd/>
            <a:tailEnd/>
          </a:ln>
          <a:effectLst/>
        </p:spPr>
        <p:txBody>
          <a:bodyPr>
            <a:spAutoFit/>
          </a:bodyPr>
          <a:lstStyle/>
          <a:p>
            <a:pPr fontAlgn="auto">
              <a:spcBef>
                <a:spcPct val="50000"/>
              </a:spcBef>
              <a:spcAft>
                <a:spcPts val="0"/>
              </a:spcAft>
              <a:buClr>
                <a:schemeClr val="folHlink"/>
              </a:buClr>
              <a:buSzPct val="60000"/>
              <a:buFont typeface="Wingdings" pitchFamily="2" charset="2"/>
              <a:buNone/>
              <a:defRPr/>
            </a:pPr>
            <a:r>
              <a:rPr lang="zh-CN" altLang="en-US" sz="1600" b="1" dirty="0">
                <a:effectLst>
                  <a:outerShdw blurRad="38100" dist="38100" dir="2700000" algn="tl">
                    <a:srgbClr val="C0C0C0"/>
                  </a:outerShdw>
                </a:effectLst>
                <a:latin typeface="+mn-lt"/>
                <a:ea typeface="楷体_GB2312" pitchFamily="49" charset="-122"/>
              </a:rPr>
              <a:t>双原子气体：</a:t>
            </a:r>
          </a:p>
          <a:p>
            <a:pPr fontAlgn="auto">
              <a:spcBef>
                <a:spcPct val="50000"/>
              </a:spcBef>
              <a:spcAft>
                <a:spcPts val="0"/>
              </a:spcAft>
              <a:buClr>
                <a:schemeClr val="folHlink"/>
              </a:buClr>
              <a:buSzPct val="60000"/>
              <a:buFont typeface="Wingdings" pitchFamily="2" charset="2"/>
              <a:buNone/>
              <a:defRPr/>
            </a:pPr>
            <a:r>
              <a:rPr lang="zh-CN" altLang="en-US" sz="1600" b="1" dirty="0">
                <a:effectLst>
                  <a:outerShdw blurRad="38100" dist="38100" dir="2700000" algn="tl">
                    <a:srgbClr val="C0C0C0"/>
                  </a:outerShdw>
                </a:effectLst>
                <a:latin typeface="+mn-lt"/>
                <a:ea typeface="楷体_GB2312" pitchFamily="49" charset="-122"/>
              </a:rPr>
              <a:t>  </a:t>
            </a:r>
            <a:r>
              <a:rPr lang="en-US" altLang="zh-CN" sz="1600" b="1" i="1" dirty="0">
                <a:solidFill>
                  <a:srgbClr val="0000FF"/>
                </a:solidFill>
                <a:effectLst>
                  <a:outerShdw blurRad="38100" dist="38100" dir="2700000" algn="tl">
                    <a:srgbClr val="C0C0C0"/>
                  </a:outerShdw>
                </a:effectLst>
                <a:latin typeface="+mn-lt"/>
                <a:ea typeface="楷体_GB2312" pitchFamily="49" charset="-122"/>
              </a:rPr>
              <a:t>k</a:t>
            </a:r>
            <a:r>
              <a:rPr lang="en-US" altLang="zh-CN" sz="1600" b="1" dirty="0">
                <a:solidFill>
                  <a:srgbClr val="0000FF"/>
                </a:solidFill>
                <a:effectLst>
                  <a:outerShdw blurRad="38100" dist="38100" dir="2700000" algn="tl">
                    <a:srgbClr val="C0C0C0"/>
                  </a:outerShdw>
                </a:effectLst>
                <a:latin typeface="+mn-lt"/>
                <a:ea typeface="楷体_GB2312" pitchFamily="49" charset="-122"/>
              </a:rPr>
              <a:t>=1.4 </a:t>
            </a:r>
            <a:r>
              <a:rPr lang="zh-CN" altLang="en-US" sz="1600" b="1" dirty="0">
                <a:solidFill>
                  <a:srgbClr val="0000FF"/>
                </a:solidFill>
                <a:effectLst>
                  <a:outerShdw blurRad="38100" dist="38100" dir="2700000" algn="tl">
                    <a:srgbClr val="C0C0C0"/>
                  </a:outerShdw>
                </a:effectLst>
                <a:latin typeface="+mn-lt"/>
                <a:ea typeface="楷体_GB2312" pitchFamily="49" charset="-122"/>
              </a:rPr>
              <a:t>　</a:t>
            </a:r>
            <a:r>
              <a:rPr lang="en-US" altLang="zh-CN" sz="1600" b="1" i="1" dirty="0" err="1">
                <a:solidFill>
                  <a:srgbClr val="0000FF"/>
                </a:solidFill>
                <a:effectLst>
                  <a:outerShdw blurRad="38100" dist="38100" dir="2700000" algn="tl">
                    <a:srgbClr val="C0C0C0"/>
                  </a:outerShdw>
                </a:effectLst>
                <a:latin typeface="+mn-lt"/>
                <a:ea typeface="楷体_GB2312" pitchFamily="49" charset="-122"/>
                <a:cs typeface="Times New Roman" pitchFamily="18" charset="0"/>
              </a:rPr>
              <a:t>γ</a:t>
            </a:r>
            <a:r>
              <a:rPr lang="en-US" altLang="zh-CN" sz="1600" b="1" baseline="-25000" dirty="0" err="1">
                <a:solidFill>
                  <a:srgbClr val="0000FF"/>
                </a:solidFill>
                <a:effectLst>
                  <a:outerShdw blurRad="38100" dist="38100" dir="2700000" algn="tl">
                    <a:srgbClr val="C0C0C0"/>
                  </a:outerShdw>
                </a:effectLst>
                <a:latin typeface="+mn-lt"/>
                <a:ea typeface="楷体_GB2312" pitchFamily="49" charset="-122"/>
                <a:cs typeface="Times New Roman" pitchFamily="18" charset="0"/>
              </a:rPr>
              <a:t>cr</a:t>
            </a:r>
            <a:r>
              <a:rPr lang="en-US" altLang="zh-CN" sz="1600" b="1" dirty="0">
                <a:solidFill>
                  <a:srgbClr val="0000FF"/>
                </a:solidFill>
                <a:effectLst>
                  <a:outerShdw blurRad="38100" dist="38100" dir="2700000" algn="tl">
                    <a:srgbClr val="C0C0C0"/>
                  </a:outerShdw>
                </a:effectLst>
                <a:latin typeface="+mn-lt"/>
                <a:ea typeface="楷体_GB2312" pitchFamily="49" charset="-122"/>
                <a:cs typeface="Times New Roman" pitchFamily="18" charset="0"/>
              </a:rPr>
              <a:t>=0.528</a:t>
            </a:r>
          </a:p>
          <a:p>
            <a:pPr fontAlgn="auto">
              <a:spcBef>
                <a:spcPct val="50000"/>
              </a:spcBef>
              <a:spcAft>
                <a:spcPts val="0"/>
              </a:spcAft>
              <a:buClr>
                <a:schemeClr val="folHlink"/>
              </a:buClr>
              <a:buSzPct val="60000"/>
              <a:buFont typeface="Wingdings" pitchFamily="2" charset="2"/>
              <a:buNone/>
              <a:defRPr/>
            </a:pPr>
            <a:r>
              <a:rPr lang="zh-CN" altLang="en-US" sz="1600" b="1" dirty="0">
                <a:effectLst>
                  <a:outerShdw blurRad="38100" dist="38100" dir="2700000" algn="tl">
                    <a:srgbClr val="C0C0C0"/>
                  </a:outerShdw>
                </a:effectLst>
                <a:latin typeface="+mn-lt"/>
                <a:ea typeface="楷体_GB2312" pitchFamily="49" charset="-122"/>
              </a:rPr>
              <a:t>过热蒸汽： </a:t>
            </a:r>
          </a:p>
          <a:p>
            <a:pPr fontAlgn="auto">
              <a:spcBef>
                <a:spcPct val="50000"/>
              </a:spcBef>
              <a:spcAft>
                <a:spcPts val="0"/>
              </a:spcAft>
              <a:buClr>
                <a:schemeClr val="folHlink"/>
              </a:buClr>
              <a:buSzPct val="60000"/>
              <a:buFont typeface="Wingdings" pitchFamily="2" charset="2"/>
              <a:buNone/>
              <a:defRPr/>
            </a:pPr>
            <a:r>
              <a:rPr lang="zh-CN" altLang="en-US" sz="1600" b="1" dirty="0">
                <a:effectLst>
                  <a:outerShdw blurRad="38100" dist="38100" dir="2700000" algn="tl">
                    <a:srgbClr val="C0C0C0"/>
                  </a:outerShdw>
                </a:effectLst>
                <a:latin typeface="+mn-lt"/>
                <a:ea typeface="楷体_GB2312" pitchFamily="49" charset="-122"/>
              </a:rPr>
              <a:t>  </a:t>
            </a:r>
            <a:r>
              <a:rPr lang="en-US" altLang="zh-CN" sz="1600" b="1" i="1" dirty="0">
                <a:effectLst>
                  <a:outerShdw blurRad="38100" dist="38100" dir="2700000" algn="tl">
                    <a:srgbClr val="C0C0C0"/>
                  </a:outerShdw>
                </a:effectLst>
                <a:latin typeface="+mn-lt"/>
                <a:ea typeface="楷体_GB2312" pitchFamily="49" charset="-122"/>
              </a:rPr>
              <a:t>k</a:t>
            </a:r>
            <a:r>
              <a:rPr lang="en-US" altLang="zh-CN" sz="1600" b="1" dirty="0">
                <a:effectLst>
                  <a:outerShdw blurRad="38100" dist="38100" dir="2700000" algn="tl">
                    <a:srgbClr val="C0C0C0"/>
                  </a:outerShdw>
                </a:effectLst>
                <a:latin typeface="+mn-lt"/>
                <a:ea typeface="楷体_GB2312" pitchFamily="49" charset="-122"/>
              </a:rPr>
              <a:t>=1.3   </a:t>
            </a:r>
            <a:r>
              <a:rPr lang="en-US" altLang="zh-CN" sz="1600" b="1" i="1" dirty="0" err="1">
                <a:effectLst>
                  <a:outerShdw blurRad="38100" dist="38100" dir="2700000" algn="tl">
                    <a:srgbClr val="C0C0C0"/>
                  </a:outerShdw>
                </a:effectLst>
                <a:latin typeface="+mn-lt"/>
                <a:ea typeface="楷体_GB2312" pitchFamily="49" charset="-122"/>
              </a:rPr>
              <a:t>γ</a:t>
            </a:r>
            <a:r>
              <a:rPr lang="en-US" altLang="zh-CN" sz="1600" b="1" baseline="-25000" dirty="0" err="1">
                <a:effectLst>
                  <a:outerShdw blurRad="38100" dist="38100" dir="2700000" algn="tl">
                    <a:srgbClr val="C0C0C0"/>
                  </a:outerShdw>
                </a:effectLst>
                <a:latin typeface="+mn-lt"/>
                <a:ea typeface="楷体_GB2312" pitchFamily="49" charset="-122"/>
              </a:rPr>
              <a:t>cr</a:t>
            </a:r>
            <a:r>
              <a:rPr lang="en-US" altLang="zh-CN" sz="1600" b="1" dirty="0">
                <a:effectLst>
                  <a:outerShdw blurRad="38100" dist="38100" dir="2700000" algn="tl">
                    <a:srgbClr val="C0C0C0"/>
                  </a:outerShdw>
                </a:effectLst>
                <a:latin typeface="+mn-lt"/>
                <a:ea typeface="楷体_GB2312" pitchFamily="49" charset="-122"/>
              </a:rPr>
              <a:t>=0.546</a:t>
            </a:r>
          </a:p>
          <a:p>
            <a:pPr fontAlgn="auto">
              <a:spcBef>
                <a:spcPct val="50000"/>
              </a:spcBef>
              <a:spcAft>
                <a:spcPts val="0"/>
              </a:spcAft>
              <a:buClr>
                <a:schemeClr val="folHlink"/>
              </a:buClr>
              <a:buSzPct val="60000"/>
              <a:buFont typeface="Wingdings" pitchFamily="2" charset="2"/>
              <a:buNone/>
              <a:defRPr/>
            </a:pPr>
            <a:r>
              <a:rPr lang="zh-CN" altLang="en-US" sz="1600" b="1" dirty="0">
                <a:effectLst>
                  <a:outerShdw blurRad="38100" dist="38100" dir="2700000" algn="tl">
                    <a:srgbClr val="C0C0C0"/>
                  </a:outerShdw>
                </a:effectLst>
                <a:latin typeface="+mn-lt"/>
                <a:ea typeface="楷体_GB2312" pitchFamily="49" charset="-122"/>
              </a:rPr>
              <a:t>干饱和蒸汽： </a:t>
            </a:r>
          </a:p>
          <a:p>
            <a:pPr fontAlgn="auto">
              <a:spcBef>
                <a:spcPct val="50000"/>
              </a:spcBef>
              <a:spcAft>
                <a:spcPts val="0"/>
              </a:spcAft>
              <a:buClr>
                <a:schemeClr val="folHlink"/>
              </a:buClr>
              <a:buSzPct val="60000"/>
              <a:buFont typeface="Wingdings" pitchFamily="2" charset="2"/>
              <a:buNone/>
              <a:defRPr/>
            </a:pPr>
            <a:r>
              <a:rPr lang="zh-CN" altLang="en-US" sz="1600" b="1" dirty="0">
                <a:effectLst>
                  <a:outerShdw blurRad="38100" dist="38100" dir="2700000" algn="tl">
                    <a:srgbClr val="C0C0C0"/>
                  </a:outerShdw>
                </a:effectLst>
                <a:latin typeface="+mn-lt"/>
                <a:ea typeface="楷体_GB2312" pitchFamily="49" charset="-122"/>
              </a:rPr>
              <a:t>  </a:t>
            </a:r>
            <a:r>
              <a:rPr lang="en-US" altLang="zh-CN" sz="1600" b="1" i="1" dirty="0">
                <a:effectLst>
                  <a:outerShdw blurRad="38100" dist="38100" dir="2700000" algn="tl">
                    <a:srgbClr val="C0C0C0"/>
                  </a:outerShdw>
                </a:effectLst>
                <a:latin typeface="+mn-lt"/>
                <a:ea typeface="楷体_GB2312" pitchFamily="49" charset="-122"/>
              </a:rPr>
              <a:t>k</a:t>
            </a:r>
            <a:r>
              <a:rPr lang="en-US" altLang="zh-CN" sz="1600" b="1" dirty="0">
                <a:effectLst>
                  <a:outerShdw blurRad="38100" dist="38100" dir="2700000" algn="tl">
                    <a:srgbClr val="C0C0C0"/>
                  </a:outerShdw>
                </a:effectLst>
                <a:latin typeface="+mn-lt"/>
                <a:ea typeface="楷体_GB2312" pitchFamily="49" charset="-122"/>
              </a:rPr>
              <a:t>=1.135  </a:t>
            </a:r>
            <a:r>
              <a:rPr lang="en-US" altLang="zh-CN" sz="1600" b="1" i="1" dirty="0" err="1">
                <a:effectLst>
                  <a:outerShdw blurRad="38100" dist="38100" dir="2700000" algn="tl">
                    <a:srgbClr val="C0C0C0"/>
                  </a:outerShdw>
                </a:effectLst>
                <a:latin typeface="+mn-lt"/>
                <a:ea typeface="楷体_GB2312" pitchFamily="49" charset="-122"/>
              </a:rPr>
              <a:t>γ</a:t>
            </a:r>
            <a:r>
              <a:rPr lang="en-US" altLang="zh-CN" sz="1600" b="1" baseline="-25000" dirty="0" err="1">
                <a:effectLst>
                  <a:outerShdw blurRad="38100" dist="38100" dir="2700000" algn="tl">
                    <a:srgbClr val="C0C0C0"/>
                  </a:outerShdw>
                </a:effectLst>
                <a:latin typeface="+mn-lt"/>
                <a:ea typeface="楷体_GB2312" pitchFamily="49" charset="-122"/>
              </a:rPr>
              <a:t>cr</a:t>
            </a:r>
            <a:r>
              <a:rPr lang="en-US" altLang="zh-CN" sz="1600" b="1" dirty="0">
                <a:effectLst>
                  <a:outerShdw blurRad="38100" dist="38100" dir="2700000" algn="tl">
                    <a:srgbClr val="C0C0C0"/>
                  </a:outerShdw>
                </a:effectLst>
                <a:latin typeface="+mn-lt"/>
                <a:ea typeface="楷体_GB2312" pitchFamily="49" charset="-122"/>
              </a:rPr>
              <a:t>=0.577</a:t>
            </a:r>
          </a:p>
        </p:txBody>
      </p:sp>
      <p:sp>
        <p:nvSpPr>
          <p:cNvPr id="4108" name="AutoShape 12">
            <a:extLst>
              <a:ext uri="{FF2B5EF4-FFF2-40B4-BE49-F238E27FC236}">
                <a16:creationId xmlns:a16="http://schemas.microsoft.com/office/drawing/2014/main" id="{E8B81723-4924-9512-D2BA-13CF03AACFA2}"/>
              </a:ext>
            </a:extLst>
          </p:cNvPr>
          <p:cNvSpPr>
            <a:spLocks noChangeArrowheads="1"/>
          </p:cNvSpPr>
          <p:nvPr/>
        </p:nvSpPr>
        <p:spPr bwMode="auto">
          <a:xfrm>
            <a:off x="4716463" y="4030663"/>
            <a:ext cx="685800" cy="228600"/>
          </a:xfrm>
          <a:prstGeom prst="rightArrow">
            <a:avLst>
              <a:gd name="adj1" fmla="val 50000"/>
              <a:gd name="adj2" fmla="val 56250"/>
            </a:avLst>
          </a:prstGeom>
          <a:noFill/>
          <a:ln w="317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8_Other1[1]">
  <a:themeElements>
    <a:clrScheme name="8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8_Other1[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8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8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8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8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981</Words>
  <Application>Microsoft Office PowerPoint</Application>
  <PresentationFormat>全屏显示(16:9)</PresentationFormat>
  <Paragraphs>107</Paragraphs>
  <Slides>25</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42" baseType="lpstr">
      <vt:lpstr>Calibri</vt:lpstr>
      <vt:lpstr>宋体</vt:lpstr>
      <vt:lpstr>Arial</vt:lpstr>
      <vt:lpstr>Times New Roman</vt:lpstr>
      <vt:lpstr>Wingdings</vt:lpstr>
      <vt:lpstr>华文细黑</vt:lpstr>
      <vt:lpstr>黑体</vt:lpstr>
      <vt:lpstr>楷体</vt:lpstr>
      <vt:lpstr>Tahoma</vt:lpstr>
      <vt:lpstr>楷体_GB2312</vt:lpstr>
      <vt:lpstr>ˎ̥</vt:lpstr>
      <vt:lpstr>Webdings</vt:lpstr>
      <vt:lpstr>Garamond</vt:lpstr>
      <vt:lpstr>仿宋</vt:lpstr>
      <vt:lpstr>8_Other1[1]</vt:lpstr>
      <vt:lpstr>MathType 7.0 Equation</vt:lpstr>
      <vt:lpstr>VISIO</vt:lpstr>
      <vt:lpstr>第七章  气体与蒸汽的流动</vt:lpstr>
      <vt:lpstr>目录</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气体与蒸汽的流动</dc:title>
  <dc:creator>方丹</dc:creator>
  <cp:lastModifiedBy>崇浩 唐</cp:lastModifiedBy>
  <cp:revision>43</cp:revision>
  <dcterms:created xsi:type="dcterms:W3CDTF">2012-02-28T12:44:38Z</dcterms:created>
  <dcterms:modified xsi:type="dcterms:W3CDTF">2025-08-21T09:35:27Z</dcterms:modified>
</cp:coreProperties>
</file>