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62" r:id="rId2"/>
  </p:sldMasterIdLst>
  <p:notesMasterIdLst>
    <p:notesMasterId r:id="rId11"/>
  </p:notesMasterIdLst>
  <p:handoutMasterIdLst>
    <p:handoutMasterId r:id="rId12"/>
  </p:handoutMasterIdLst>
  <p:sldIdLst>
    <p:sldId id="707" r:id="rId3"/>
    <p:sldId id="711" r:id="rId4"/>
    <p:sldId id="543" r:id="rId5"/>
    <p:sldId id="621" r:id="rId6"/>
    <p:sldId id="544" r:id="rId7"/>
    <p:sldId id="747" r:id="rId8"/>
    <p:sldId id="748" r:id="rId9"/>
    <p:sldId id="545" r:id="rId10"/>
  </p:sldIdLst>
  <p:sldSz cx="12190413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FFFE"/>
    <a:srgbClr val="666699"/>
    <a:srgbClr val="FF0000"/>
    <a:srgbClr val="FF7C80"/>
    <a:srgbClr val="000000"/>
    <a:srgbClr val="3333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3532" autoAdjust="0"/>
  </p:normalViewPr>
  <p:slideViewPr>
    <p:cSldViewPr>
      <p:cViewPr varScale="1">
        <p:scale>
          <a:sx n="71" d="100"/>
          <a:sy n="71" d="100"/>
        </p:scale>
        <p:origin x="110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7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>
            <a:extLst>
              <a:ext uri="{FF2B5EF4-FFF2-40B4-BE49-F238E27FC236}">
                <a16:creationId xmlns:a16="http://schemas.microsoft.com/office/drawing/2014/main" id="{513CACC2-3763-5E56-7562-BDBE5ABD6A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6291" name="Rectangle 3">
            <a:extLst>
              <a:ext uri="{FF2B5EF4-FFF2-40B4-BE49-F238E27FC236}">
                <a16:creationId xmlns:a16="http://schemas.microsoft.com/office/drawing/2014/main" id="{B9E63104-E1EB-FC0C-0613-1173309028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292" name="Rectangle 4">
            <a:extLst>
              <a:ext uri="{FF2B5EF4-FFF2-40B4-BE49-F238E27FC236}">
                <a16:creationId xmlns:a16="http://schemas.microsoft.com/office/drawing/2014/main" id="{DEB01593-A97E-2F08-D248-AE5CEFB305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293" name="Rectangle 5">
            <a:extLst>
              <a:ext uri="{FF2B5EF4-FFF2-40B4-BE49-F238E27FC236}">
                <a16:creationId xmlns:a16="http://schemas.microsoft.com/office/drawing/2014/main" id="{CF95559F-0B6C-42EB-7924-2ADA865CB9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E6B8CE4-A775-470A-BF4F-BC23DB63C25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39238B5A-09B8-47CD-8FEA-1C145B36EC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FF9E5972-BC58-A63D-F979-4F222EE452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B6BD465-7E94-4B02-A85A-44FA4276494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99B48F13-EEA0-0D7F-66C1-60FFDCC44C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686" name="Rectangle 6">
            <a:extLst>
              <a:ext uri="{FF2B5EF4-FFF2-40B4-BE49-F238E27FC236}">
                <a16:creationId xmlns:a16="http://schemas.microsoft.com/office/drawing/2014/main" id="{966317AA-EF3E-4112-15C8-8515216336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A48DC00B-FB1D-C656-6A16-C3E0662B9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A32CFDE-626D-48E3-942C-4658860B91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EE174BE-7DA4-0FFC-A7FA-ABECB5682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E4A5A2F6-D5D5-4875-8898-976D79E20EE0}" type="slidenum"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E03AF55-4FC5-7CC1-7D4D-FB8AD5D88F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C49F210-0F46-F5C3-2B6C-CA22D9736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在一次能源出现后，就讲后面的各种能源；然后再回来讲能源的形态；然后再讲直接转化，展示后面的直接转化问题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97539C9-9CAB-2766-2B3E-421B6FDF4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BB8CEE1E-7CEE-464D-BFDA-B653E285070C}" type="slidenum"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1EDDBA1-F94B-BEB5-D5E8-A8140D24F1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55D98E3-84C0-0C98-2E27-876173E24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在一次能源出现后，就讲后面的各种能源；然后再回来讲能源的形态；然后再讲直接转化，展示后面的直接转化问题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14400" y="1676400"/>
            <a:ext cx="10361613" cy="182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1876" tIns="50938" rIns="101876" bIns="509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28C047-8855-B7FE-4C8F-3F9DBB0D05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5225"/>
            <a:ext cx="28463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DE855C-AB40-92D9-BC35-D4C43BE67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23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F0B51A-6D7B-4C77-22FD-6A99DBDE2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6E46D9F4-65D1-463D-85D8-50441F9C63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18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44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61261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27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1213" cy="6126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9847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408613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371600"/>
            <a:ext cx="54102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62400"/>
            <a:ext cx="5408613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3962400"/>
            <a:ext cx="54102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278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9117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385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1A601-C9AD-3546-743D-BDAE7B99D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D44996-1B35-5B8C-44DE-546565ED1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1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70C66D-3A5D-D825-3C50-5D36479CA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16BE0C-B68E-8E22-FFE8-11096EC60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4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3D72B-3585-9F3D-C5A7-3FC9CF8E4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3D7832-4CAD-7F96-5C30-8AA81116C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0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863" y="623888"/>
            <a:ext cx="5510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3475" y="623888"/>
            <a:ext cx="5511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BE636-DAC6-4612-3BE3-90C039FDE3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E140A-6162-5D8E-159B-60FCB738E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82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1239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5178A9-4DDF-02F4-ABD4-1C624EBF2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534C67-E4D4-DE5E-36EE-CE07B5B04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58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EAAE1D-DA66-4C35-1294-0AE0D1D71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96231E-1940-BF88-C355-F82956C30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68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C7AEA9-A0E8-3DF1-D7BC-B7EFE5DF8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FC386E-7ABA-37D5-109B-CC35D5864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72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8E21B-421F-F049-EB28-2A6D91539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1F470-3F39-519C-D1EA-BD3868A94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155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DCB2A-F817-0CAF-7D21-00F221CD4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8EDF2-CFA5-4C30-54C8-6AA51DAD8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778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79F235-C344-52A1-4E2F-B79698096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90A673-E820-0FDB-145D-D765EB2C8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35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2863" y="274638"/>
            <a:ext cx="2792412" cy="5530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0863" y="274638"/>
            <a:ext cx="8229600" cy="5530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F8DA2E-A8DA-BCF7-7082-CBD0C5696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AFF3F-BF8F-D406-3A7E-990CAFAC3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0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2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750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138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821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5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56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1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1521BE94-CD94-5F89-B2D0-E668BDDFF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12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6" tIns="50938" rIns="101876" bIns="50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</a:t>
            </a:r>
          </a:p>
          <a:p>
            <a:pPr lvl="1"/>
            <a:r>
              <a:rPr lang="en-US" altLang="zh-TW"/>
              <a:t>c</a:t>
            </a:r>
          </a:p>
          <a:p>
            <a:pPr lvl="2"/>
            <a:r>
              <a:rPr lang="en-US" altLang="zh-TW"/>
              <a:t>c</a:t>
            </a:r>
          </a:p>
          <a:p>
            <a:pPr lvl="3"/>
            <a:r>
              <a:rPr lang="en-US" altLang="zh-TW"/>
              <a:t>c</a:t>
            </a:r>
          </a:p>
          <a:p>
            <a:pPr lvl="4"/>
            <a:r>
              <a:rPr lang="en-US" altLang="zh-TW"/>
              <a:t>c</a:t>
            </a:r>
          </a:p>
        </p:txBody>
      </p:sp>
      <p:sp>
        <p:nvSpPr>
          <p:cNvPr id="176139" name="Rectangle 11">
            <a:extLst>
              <a:ext uri="{FF2B5EF4-FFF2-40B4-BE49-F238E27FC236}">
                <a16:creationId xmlns:a16="http://schemas.microsoft.com/office/drawing/2014/main" id="{DD6567B3-909E-C2ED-BBCC-15AACC53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3" y="6400800"/>
            <a:ext cx="1820862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1876" tIns="50938" rIns="101876" bIns="50938">
            <a:spAutoFit/>
          </a:bodyPr>
          <a:lstStyle/>
          <a:p>
            <a:pPr algn="r" defTabSz="1019175" eaLnBrk="0" hangingPunct="0">
              <a:defRPr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Y.L.HE, XJTU</a:t>
            </a:r>
            <a:endParaRPr 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19" name="Rectangle 95">
            <a:extLst>
              <a:ext uri="{FF2B5EF4-FFF2-40B4-BE49-F238E27FC236}">
                <a16:creationId xmlns:a16="http://schemas.microsoft.com/office/drawing/2014/main" id="{5A6BD129-16DC-8D47-1AC6-64060CB2849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12190413" cy="990600"/>
          </a:xfrm>
          <a:prstGeom prst="rect">
            <a:avLst/>
          </a:prstGeom>
          <a:gradFill rotWithShape="1">
            <a:gsLst>
              <a:gs pos="0">
                <a:srgbClr val="4792D7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31" name="Line 91">
            <a:extLst>
              <a:ext uri="{FF2B5EF4-FFF2-40B4-BE49-F238E27FC236}">
                <a16:creationId xmlns:a16="http://schemas.microsoft.com/office/drawing/2014/main" id="{934113A6-E00E-49B1-2EFE-D294B08C6D2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4963" y="908050"/>
            <a:ext cx="10206037" cy="9525"/>
          </a:xfrm>
          <a:prstGeom prst="line">
            <a:avLst/>
          </a:prstGeom>
          <a:noFill/>
          <a:ln w="19050" cap="rnd">
            <a:solidFill>
              <a:srgbClr val="114F9B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102" name="组合 26">
            <a:extLst>
              <a:ext uri="{FF2B5EF4-FFF2-40B4-BE49-F238E27FC236}">
                <a16:creationId xmlns:a16="http://schemas.microsoft.com/office/drawing/2014/main" id="{22525502-D7B9-FB50-DC53-53398AD536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136313" y="404813"/>
            <a:ext cx="842962" cy="719137"/>
            <a:chOff x="8231454" y="640910"/>
            <a:chExt cx="795989" cy="77186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F61DB9D-67C9-7EC3-FAEB-CF1B3CD6C705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8306406" y="692027"/>
              <a:ext cx="721037" cy="720749"/>
            </a:xfrm>
            <a:prstGeom prst="ellipse">
              <a:avLst/>
            </a:prstGeom>
            <a:solidFill>
              <a:srgbClr val="A6A6A6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4104" name="图片 25">
              <a:extLst>
                <a:ext uri="{FF2B5EF4-FFF2-40B4-BE49-F238E27FC236}">
                  <a16:creationId xmlns:a16="http://schemas.microsoft.com/office/drawing/2014/main" id="{53635B04-57EF-94E6-6570-FF8D8B4808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026" y="581885"/>
              <a:ext cx="798637" cy="80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0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3600" b="1">
          <a:solidFill>
            <a:srgbClr val="000099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4pPr>
      <a:lvl5pPr marL="2292350" indent="-255588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5pPr>
      <a:lvl6pPr marL="27495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6pPr>
      <a:lvl7pPr marL="32067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7pPr>
      <a:lvl8pPr marL="36639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8pPr>
      <a:lvl9pPr marL="41211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8" descr="3">
            <a:extLst>
              <a:ext uri="{FF2B5EF4-FFF2-40B4-BE49-F238E27FC236}">
                <a16:creationId xmlns:a16="http://schemas.microsoft.com/office/drawing/2014/main" id="{6A71C796-769A-3082-AB01-0B688E22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133600"/>
            <a:ext cx="62976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05">
            <a:extLst>
              <a:ext uri="{FF2B5EF4-FFF2-40B4-BE49-F238E27FC236}">
                <a16:creationId xmlns:a16="http://schemas.microsoft.com/office/drawing/2014/main" id="{84813F42-D32B-AA28-65CE-71894B98A8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0000" y="2971800"/>
            <a:ext cx="933450" cy="700088"/>
          </a:xfrm>
          <a:prstGeom prst="ellipse">
            <a:avLst/>
          </a:prstGeom>
          <a:solidFill>
            <a:srgbClr val="FFFFFF">
              <a:alpha val="14902"/>
            </a:srgbClr>
          </a:solidFill>
          <a:ln w="9525">
            <a:solidFill>
              <a:srgbClr val="FFFFFF">
                <a:alpha val="30196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Oval 106">
            <a:extLst>
              <a:ext uri="{FF2B5EF4-FFF2-40B4-BE49-F238E27FC236}">
                <a16:creationId xmlns:a16="http://schemas.microsoft.com/office/drawing/2014/main" id="{D7F29F53-2D3A-ADDC-F260-B8CB610CA1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94400" y="4054475"/>
            <a:ext cx="398463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BAF9D61C-C0AE-FC73-DA58-205D9CD0E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0" y="5410200"/>
            <a:ext cx="33020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6" name="Picture 109" descr="3">
            <a:extLst>
              <a:ext uri="{FF2B5EF4-FFF2-40B4-BE49-F238E27FC236}">
                <a16:creationId xmlns:a16="http://schemas.microsoft.com/office/drawing/2014/main" id="{31E7C013-C77D-A7D9-C0F0-AC4A631C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09800"/>
            <a:ext cx="223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20">
            <a:extLst>
              <a:ext uri="{FF2B5EF4-FFF2-40B4-BE49-F238E27FC236}">
                <a16:creationId xmlns:a16="http://schemas.microsoft.com/office/drawing/2014/main" id="{DFC5BAE4-61B6-74CA-8D93-ED5AF0E4737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88" y="0"/>
            <a:ext cx="12190412" cy="2708275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9" name="Rectangle 120">
            <a:extLst>
              <a:ext uri="{FF2B5EF4-FFF2-40B4-BE49-F238E27FC236}">
                <a16:creationId xmlns:a16="http://schemas.microsoft.com/office/drawing/2014/main" id="{BFC01D29-D954-CF6C-E8E6-22D563A99763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1588" y="4149725"/>
            <a:ext cx="12190412" cy="2708275"/>
          </a:xfrm>
          <a:prstGeom prst="rect">
            <a:avLst/>
          </a:prstGeom>
          <a:gradFill rotWithShape="1">
            <a:gsLst>
              <a:gs pos="0">
                <a:schemeClr val="accent1">
                  <a:alpha val="39998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5129" name="Picture 108" descr="3">
            <a:extLst>
              <a:ext uri="{FF2B5EF4-FFF2-40B4-BE49-F238E27FC236}">
                <a16:creationId xmlns:a16="http://schemas.microsoft.com/office/drawing/2014/main" id="{EC400A5E-DE35-74E1-3275-DDFA5CF056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822700"/>
            <a:ext cx="34734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图片 26">
            <a:extLst>
              <a:ext uri="{FF2B5EF4-FFF2-40B4-BE49-F238E27FC236}">
                <a16:creationId xmlns:a16="http://schemas.microsoft.com/office/drawing/2014/main" id="{6FCCE726-EF60-50BC-A242-B3D84A87AA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6022975"/>
            <a:ext cx="7810501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图片 27">
            <a:extLst>
              <a:ext uri="{FF2B5EF4-FFF2-40B4-BE49-F238E27FC236}">
                <a16:creationId xmlns:a16="http://schemas.microsoft.com/office/drawing/2014/main" id="{79D49F4E-25D7-BECF-B2D2-A51C8220940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054475"/>
            <a:ext cx="2232025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3">
            <a:extLst>
              <a:ext uri="{FF2B5EF4-FFF2-40B4-BE49-F238E27FC236}">
                <a16:creationId xmlns:a16="http://schemas.microsoft.com/office/drawing/2014/main" id="{66236ECD-EEF7-73FA-F58E-A15EF5DF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623888"/>
            <a:ext cx="11174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E4A2898-33BE-4C6D-02E7-D1D7A6E384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09600" y="6553200"/>
            <a:ext cx="1117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6237C87C-E264-98E0-BF11-B703777534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962400" y="6550025"/>
            <a:ext cx="1524000" cy="155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59144F8-2FB0-8932-2796-D757EB18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836613"/>
            <a:ext cx="109442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7200" b="1">
                <a:solidFill>
                  <a:srgbClr val="FF0000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  <a:t>工程热力学</a:t>
            </a:r>
            <a:br>
              <a:rPr lang="zh-CN" altLang="en-US" sz="7200" b="1">
                <a:solidFill>
                  <a:srgbClr val="FF0000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</a:br>
            <a:r>
              <a:rPr lang="zh-CN" altLang="en-US" sz="6600" b="1">
                <a:solidFill>
                  <a:schemeClr val="tx2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  <a:t> </a:t>
            </a:r>
            <a:r>
              <a:rPr lang="en-US" altLang="zh-CN" sz="4000">
                <a:solidFill>
                  <a:schemeClr val="tx2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Engineering Thermodynamics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AC96D3D-FAFB-19DE-44F0-10C083F8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3068638"/>
            <a:ext cx="96504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42900" indent="-3429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西安交通大学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能源与动力工程学院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热流科学与工程教育部重点实验室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3333CC"/>
                </a:solidFill>
                <a:latin typeface="Verdana" panose="020B0604030504040204" pitchFamily="34" charset="0"/>
                <a:ea typeface="华文行楷" panose="02010800040101010101" pitchFamily="2" charset="-122"/>
              </a:rPr>
              <a:t>何雅玲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120D454C-A692-182D-2762-C3218553A5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2963" y="1166813"/>
            <a:ext cx="10469562" cy="5300662"/>
          </a:xfrm>
          <a:prstGeom prst="roundRect">
            <a:avLst>
              <a:gd name="adj" fmla="val 2014"/>
            </a:avLst>
          </a:prstGeom>
          <a:gradFill rotWithShape="1">
            <a:gsLst>
              <a:gs pos="0">
                <a:srgbClr val="B4C9D6"/>
              </a:gs>
              <a:gs pos="100000">
                <a:srgbClr val="D2DEE6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1C1C1C"/>
            </a:extrusionClr>
            <a:contourClr>
              <a:srgbClr val="B4C9D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5" name="Rectangle 3" descr="Light horizontal">
            <a:extLst>
              <a:ext uri="{FF2B5EF4-FFF2-40B4-BE49-F238E27FC236}">
                <a16:creationId xmlns:a16="http://schemas.microsoft.com/office/drawing/2014/main" id="{44282E64-101C-5956-2290-5BC670696B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450" y="1252538"/>
            <a:ext cx="10285413" cy="5214937"/>
          </a:xfrm>
          <a:prstGeom prst="rect">
            <a:avLst/>
          </a:prstGeom>
          <a:pattFill prst="ltHorz">
            <a:fgClr>
              <a:srgbClr val="EAEAEA"/>
            </a:fgClr>
            <a:bgClr>
              <a:srgbClr val="F8F8F8"/>
            </a:bgClr>
          </a:pattFill>
          <a:ln>
            <a:noFill/>
          </a:ln>
          <a:effectLst>
            <a:prstShdw prst="shdw17" dist="17961" dir="13500000">
              <a:srgbClr val="8C8C8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6" name="Text Box 11">
            <a:extLst>
              <a:ext uri="{FF2B5EF4-FFF2-40B4-BE49-F238E27FC236}">
                <a16:creationId xmlns:a16="http://schemas.microsoft.com/office/drawing/2014/main" id="{F718AB8B-3447-DE45-07AA-29B60AE0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3311525"/>
            <a:ext cx="1428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王秋旺</a:t>
            </a:r>
          </a:p>
          <a:p>
            <a:pPr algn="ctr" eaLnBrk="1" hangingPunct="1"/>
            <a:r>
              <a:rPr lang="zh-CN" altLang="en-US" sz="16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教授</a:t>
            </a:r>
          </a:p>
        </p:txBody>
      </p:sp>
      <p:sp>
        <p:nvSpPr>
          <p:cNvPr id="8197" name="AutoShape 12" descr="延卫">
            <a:extLst>
              <a:ext uri="{FF2B5EF4-FFF2-40B4-BE49-F238E27FC236}">
                <a16:creationId xmlns:a16="http://schemas.microsoft.com/office/drawing/2014/main" id="{273CC062-E04E-2B0F-0883-286681365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6638" y="31575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zh-CN" altLang="zh-CN" sz="180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AutoShape 13" descr="延卫">
            <a:extLst>
              <a:ext uri="{FF2B5EF4-FFF2-40B4-BE49-F238E27FC236}">
                <a16:creationId xmlns:a16="http://schemas.microsoft.com/office/drawing/2014/main" id="{59BBD764-CC02-05FC-F7F0-15BB591EA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6638" y="31575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zh-CN" altLang="zh-CN" sz="180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AutoShape 14" descr="延卫">
            <a:extLst>
              <a:ext uri="{FF2B5EF4-FFF2-40B4-BE49-F238E27FC236}">
                <a16:creationId xmlns:a16="http://schemas.microsoft.com/office/drawing/2014/main" id="{6AD852A4-20E2-831F-FE29-8B548249F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6638" y="31575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endParaRPr lang="zh-CN" altLang="zh-CN" sz="180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200" name="Picture 21">
            <a:extLst>
              <a:ext uri="{FF2B5EF4-FFF2-40B4-BE49-F238E27FC236}">
                <a16:creationId xmlns:a16="http://schemas.microsoft.com/office/drawing/2014/main" id="{390FE17F-BE05-0ADD-90D3-351325ABD41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1484" y="1729428"/>
            <a:ext cx="1727576" cy="172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pic>
        <p:nvPicPr>
          <p:cNvPr id="8201" name="图片 31" descr="图片2.png">
            <a:extLst>
              <a:ext uri="{FF2B5EF4-FFF2-40B4-BE49-F238E27FC236}">
                <a16:creationId xmlns:a16="http://schemas.microsoft.com/office/drawing/2014/main" id="{D5E395E9-F5CA-0DD4-F25D-25AE40BBDCD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240" y="1710903"/>
            <a:ext cx="1727576" cy="1746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02" name="Text Box 11">
            <a:extLst>
              <a:ext uri="{FF2B5EF4-FFF2-40B4-BE49-F238E27FC236}">
                <a16:creationId xmlns:a16="http://schemas.microsoft.com/office/drawing/2014/main" id="{26DD156D-15A2-D895-EBE2-180178B3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327400"/>
            <a:ext cx="1730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新世纪优秀人才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何茂刚教授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C4D53E95-B544-CC6D-7830-F8F66BE9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3351213"/>
            <a:ext cx="2160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新世纪优秀人才</a:t>
            </a:r>
            <a:r>
              <a:rPr lang="en-US" altLang="zh-CN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百篇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吴江涛教授</a:t>
            </a:r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5B724FD4-97AD-C756-B65C-C3DEBE20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79375"/>
            <a:ext cx="5834063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1019175">
              <a:defRPr/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教师介绍</a:t>
            </a:r>
          </a:p>
        </p:txBody>
      </p:sp>
      <p:sp>
        <p:nvSpPr>
          <p:cNvPr id="8205" name="Text Box 2">
            <a:extLst>
              <a:ext uri="{FF2B5EF4-FFF2-40B4-BE49-F238E27FC236}">
                <a16:creationId xmlns:a16="http://schemas.microsoft.com/office/drawing/2014/main" id="{BF8D5857-2219-F8EC-F565-7B10F8D0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395663"/>
            <a:ext cx="21161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长江学者</a:t>
            </a:r>
            <a:r>
              <a:rPr lang="en-US" altLang="zh-CN" sz="16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杰青 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何雅玲 教授</a:t>
            </a:r>
          </a:p>
        </p:txBody>
      </p:sp>
      <p:pic>
        <p:nvPicPr>
          <p:cNvPr id="8212" name="Picture 5" descr="YalingHe5-小内存">
            <a:extLst>
              <a:ext uri="{FF2B5EF4-FFF2-40B4-BE49-F238E27FC236}">
                <a16:creationId xmlns:a16="http://schemas.microsoft.com/office/drawing/2014/main" id="{9DB5A04A-F240-880A-9919-2486736BAAC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799" y="1723112"/>
            <a:ext cx="1720029" cy="1690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pic>
        <p:nvPicPr>
          <p:cNvPr id="8213" name="Picture 175" descr="xmzhao">
            <a:extLst>
              <a:ext uri="{FF2B5EF4-FFF2-40B4-BE49-F238E27FC236}">
                <a16:creationId xmlns:a16="http://schemas.microsoft.com/office/drawing/2014/main" id="{975E3A2D-E885-C1C2-4FDC-340D77235F4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0512" y="1643756"/>
            <a:ext cx="1728000" cy="18095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08" name="Text Box 11">
            <a:extLst>
              <a:ext uri="{FF2B5EF4-FFF2-40B4-BE49-F238E27FC236}">
                <a16:creationId xmlns:a16="http://schemas.microsoft.com/office/drawing/2014/main" id="{6EAFFF4D-02D6-75BC-DDD9-084B0370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3351213"/>
            <a:ext cx="1428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赵小明</a:t>
            </a: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教授</a:t>
            </a:r>
          </a:p>
        </p:txBody>
      </p:sp>
      <p:sp>
        <p:nvSpPr>
          <p:cNvPr id="8209" name="Text Box 11">
            <a:extLst>
              <a:ext uri="{FF2B5EF4-FFF2-40B4-BE49-F238E27FC236}">
                <a16:creationId xmlns:a16="http://schemas.microsoft.com/office/drawing/2014/main" id="{46A8DF74-FCDE-3FF3-ACFA-235E802A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5605463"/>
            <a:ext cx="14271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青年千人</a:t>
            </a:r>
            <a:r>
              <a:rPr lang="en-US" altLang="zh-CN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新世纪优秀人才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李印实副教授</a:t>
            </a: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4FA998C1-F2A4-5B31-6746-C6867B3D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727700"/>
            <a:ext cx="1849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新世纪优秀人才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陶于兵副教授</a:t>
            </a:r>
          </a:p>
        </p:txBody>
      </p:sp>
      <p:pic>
        <p:nvPicPr>
          <p:cNvPr id="3100" name="Picture 28" descr="http://gr.xjtu.edu.cn/image/image_gallery?uuid=3c3d2a00-d1cb-49f9-bb64-69924eebce59&amp;groupId=14297&amp;t=1349498083713">
            <a:extLst>
              <a:ext uri="{FF2B5EF4-FFF2-40B4-BE49-F238E27FC236}">
                <a16:creationId xmlns:a16="http://schemas.microsoft.com/office/drawing/2014/main" id="{2042165E-3C1D-4D3B-CE7F-C257544F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4607" y="4013388"/>
            <a:ext cx="1563050" cy="1528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pic>
        <p:nvPicPr>
          <p:cNvPr id="3104" name="Picture 32" descr="http://gr.xjtu.edu.cn/image/image_gallery?uuid=3931a95a-9f3a-4067-bc79-f42b2c4f7fa4&amp;groupId=14297&amp;t=1355147294378">
            <a:extLst>
              <a:ext uri="{FF2B5EF4-FFF2-40B4-BE49-F238E27FC236}">
                <a16:creationId xmlns:a16="http://schemas.microsoft.com/office/drawing/2014/main" id="{DF267663-2679-727A-DB6A-02B3EF3F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6849" y="4024501"/>
            <a:ext cx="1478206" cy="1517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grpSp>
        <p:nvGrpSpPr>
          <p:cNvPr id="3" name="Group 39">
            <a:extLst>
              <a:ext uri="{FF2B5EF4-FFF2-40B4-BE49-F238E27FC236}">
                <a16:creationId xmlns:a16="http://schemas.microsoft.com/office/drawing/2014/main" id="{9D241E90-BA85-9D67-9F46-0C72336DBD4A}"/>
              </a:ext>
            </a:extLst>
          </p:cNvPr>
          <p:cNvGrpSpPr>
            <a:grpSpLocks/>
          </p:cNvGrpSpPr>
          <p:nvPr/>
        </p:nvGrpSpPr>
        <p:grpSpPr bwMode="auto">
          <a:xfrm>
            <a:off x="9191625" y="1700213"/>
            <a:ext cx="1982788" cy="2209800"/>
            <a:chOff x="7054" y="1071"/>
            <a:chExt cx="1249" cy="1392"/>
          </a:xfrm>
        </p:grpSpPr>
        <p:pic>
          <p:nvPicPr>
            <p:cNvPr id="3102" name="Picture 30" descr="http://gr.xjtu.edu.cn/image/image_gallery?uuid=6712f136-cbbc-409a-b026-069970bdfa9d&amp;groupId=14297&amp;t=1349701651008">
              <a:extLst>
                <a:ext uri="{FF2B5EF4-FFF2-40B4-BE49-F238E27FC236}">
                  <a16:creationId xmlns:a16="http://schemas.microsoft.com/office/drawing/2014/main" id="{421CE472-A042-03AA-6404-9104C8774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273" y="1126"/>
              <a:ext cx="972" cy="9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63500" h="63500"/>
            </a:sp3d>
          </p:spPr>
        </p:pic>
        <p:sp>
          <p:nvSpPr>
            <p:cNvPr id="8226" name="Text Box 11">
              <a:extLst>
                <a:ext uri="{FF2B5EF4-FFF2-40B4-BE49-F238E27FC236}">
                  <a16:creationId xmlns:a16="http://schemas.microsoft.com/office/drawing/2014/main" id="{6F96FA67-2CE8-2754-B4D0-2709B84CB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0" y="2097"/>
              <a:ext cx="9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CC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杨卫卫</a:t>
              </a:r>
            </a:p>
            <a:p>
              <a:pPr algn="ctr" eaLnBrk="1" hangingPunct="1"/>
              <a:r>
                <a:rPr lang="zh-CN" altLang="en-US" sz="1600" b="1">
                  <a:solidFill>
                    <a:srgbClr val="CC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副教授</a:t>
              </a:r>
            </a:p>
          </p:txBody>
        </p:sp>
      </p:grpSp>
      <p:pic>
        <p:nvPicPr>
          <p:cNvPr id="3106" name="Picture 34" descr="http://gr.xjtu.edu.cn/image/image_gallery?uuid=9b6bdf72-71f9-44c0-be7f-e91d2b96c0b9&amp;groupId=14297&amp;t=1358241894212">
            <a:extLst>
              <a:ext uri="{FF2B5EF4-FFF2-40B4-BE49-F238E27FC236}">
                <a16:creationId xmlns:a16="http://schemas.microsoft.com/office/drawing/2014/main" id="{0CAC47E1-7CCD-97BA-265F-A29F8041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15915" y="4121515"/>
            <a:ext cx="1447280" cy="1420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15" name="Text Box 11">
            <a:extLst>
              <a:ext uri="{FF2B5EF4-FFF2-40B4-BE49-F238E27FC236}">
                <a16:creationId xmlns:a16="http://schemas.microsoft.com/office/drawing/2014/main" id="{5DE40546-6871-35A5-357D-77188707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0288" y="5611813"/>
            <a:ext cx="1069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程泽东</a:t>
            </a: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讲师</a:t>
            </a:r>
          </a:p>
        </p:txBody>
      </p:sp>
      <p:pic>
        <p:nvPicPr>
          <p:cNvPr id="34" name="Picture 19" descr="image024">
            <a:extLst>
              <a:ext uri="{FF2B5EF4-FFF2-40B4-BE49-F238E27FC236}">
                <a16:creationId xmlns:a16="http://schemas.microsoft.com/office/drawing/2014/main" id="{502ED557-8067-0B2C-8849-2986F61C851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72690" y="4088052"/>
            <a:ext cx="1423798" cy="14839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17" name="Text Box 11">
            <a:extLst>
              <a:ext uri="{FF2B5EF4-FFF2-40B4-BE49-F238E27FC236}">
                <a16:creationId xmlns:a16="http://schemas.microsoft.com/office/drawing/2014/main" id="{451635CB-DB61-C4B3-6BD7-EA5EF5BF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5589588"/>
            <a:ext cx="1430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刘迎文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副教授</a:t>
            </a:r>
          </a:p>
        </p:txBody>
      </p:sp>
      <p:grpSp>
        <p:nvGrpSpPr>
          <p:cNvPr id="8218" name="Group 40">
            <a:extLst>
              <a:ext uri="{FF2B5EF4-FFF2-40B4-BE49-F238E27FC236}">
                <a16:creationId xmlns:a16="http://schemas.microsoft.com/office/drawing/2014/main" id="{48B32968-C64E-E5ED-2B32-6C12F644C12F}"/>
              </a:ext>
            </a:extLst>
          </p:cNvPr>
          <p:cNvGrpSpPr>
            <a:grpSpLocks/>
          </p:cNvGrpSpPr>
          <p:nvPr/>
        </p:nvGrpSpPr>
        <p:grpSpPr bwMode="auto">
          <a:xfrm>
            <a:off x="7612063" y="4005263"/>
            <a:ext cx="1939925" cy="2181225"/>
            <a:chOff x="3692" y="2527"/>
            <a:chExt cx="1222" cy="1374"/>
          </a:xfrm>
        </p:grpSpPr>
        <p:pic>
          <p:nvPicPr>
            <p:cNvPr id="39" name="Picture 32" descr="张颖证件照">
              <a:extLst>
                <a:ext uri="{FF2B5EF4-FFF2-40B4-BE49-F238E27FC236}">
                  <a16:creationId xmlns:a16="http://schemas.microsoft.com/office/drawing/2014/main" id="{D6E7528D-AACB-06BC-E92C-13D8E1ED1A0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13" y="2579"/>
              <a:ext cx="948" cy="91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49987" dist="12700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63500" h="63500"/>
            </a:sp3d>
          </p:spPr>
        </p:pic>
        <p:sp>
          <p:nvSpPr>
            <p:cNvPr id="8224" name="Text Box 11">
              <a:extLst>
                <a:ext uri="{FF2B5EF4-FFF2-40B4-BE49-F238E27FC236}">
                  <a16:creationId xmlns:a16="http://schemas.microsoft.com/office/drawing/2014/main" id="{4B8205F5-975C-EE31-F860-8D4B23C5B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3535"/>
              <a:ext cx="9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CC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张 颖</a:t>
              </a:r>
              <a:endParaRPr lang="en-US" altLang="zh-CN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 eaLnBrk="1" hangingPunct="1"/>
              <a:r>
                <a:rPr lang="zh-CN" altLang="en-US" sz="1600" b="1">
                  <a:solidFill>
                    <a:srgbClr val="CC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副教授</a:t>
              </a:r>
            </a:p>
          </p:txBody>
        </p:sp>
      </p:grpSp>
      <p:pic>
        <p:nvPicPr>
          <p:cNvPr id="41" name="Picture 38" descr="护照照片">
            <a:extLst>
              <a:ext uri="{FF2B5EF4-FFF2-40B4-BE49-F238E27FC236}">
                <a16:creationId xmlns:a16="http://schemas.microsoft.com/office/drawing/2014/main" id="{CE0D2D24-289A-4CF1-32D7-B29C2C6DDACB}"/>
              </a:ext>
            </a:extLst>
          </p:cNvPr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31845" y="4046341"/>
            <a:ext cx="1430462" cy="14958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20" name="Text Box 11">
            <a:extLst>
              <a:ext uri="{FF2B5EF4-FFF2-40B4-BE49-F238E27FC236}">
                <a16:creationId xmlns:a16="http://schemas.microsoft.com/office/drawing/2014/main" id="{8447C6C7-613B-5F42-B814-9988F285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5611813"/>
            <a:ext cx="1430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王晓坡</a:t>
            </a: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副教授</a:t>
            </a:r>
          </a:p>
        </p:txBody>
      </p:sp>
      <p:pic>
        <p:nvPicPr>
          <p:cNvPr id="44" name="Picture 15" descr="毕胜山">
            <a:extLst>
              <a:ext uri="{FF2B5EF4-FFF2-40B4-BE49-F238E27FC236}">
                <a16:creationId xmlns:a16="http://schemas.microsoft.com/office/drawing/2014/main" id="{973CB365-FEAB-D45D-90FF-7DCC2AE7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8498" y="1787534"/>
            <a:ext cx="1432175" cy="1532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63500" h="63500"/>
          </a:sp3d>
        </p:spPr>
      </p:pic>
      <p:sp>
        <p:nvSpPr>
          <p:cNvPr id="8222" name="Text Box 16">
            <a:extLst>
              <a:ext uri="{FF2B5EF4-FFF2-40B4-BE49-F238E27FC236}">
                <a16:creationId xmlns:a16="http://schemas.microsoft.com/office/drawing/2014/main" id="{775E1C26-EDAE-863E-24B5-88460E92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3352800"/>
            <a:ext cx="1166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毕胜山</a:t>
            </a:r>
            <a:endParaRPr lang="en-US" altLang="zh-CN" sz="1600" b="1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CC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副教授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4">
            <a:extLst>
              <a:ext uri="{FF2B5EF4-FFF2-40B4-BE49-F238E27FC236}">
                <a16:creationId xmlns:a16="http://schemas.microsoft.com/office/drawing/2014/main" id="{7FFA6F78-FAE6-0D38-EBF3-EE59F6D017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46400" y="1905000"/>
            <a:ext cx="5992813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b="1" kern="10">
                <a:solidFill>
                  <a:srgbClr val="3333CC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绪 论</a:t>
            </a: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>
            <a:extLst>
              <a:ext uri="{FF2B5EF4-FFF2-40B4-BE49-F238E27FC236}">
                <a16:creationId xmlns:a16="http://schemas.microsoft.com/office/drawing/2014/main" id="{35EB8D7E-8521-18A9-0C22-571BFB66E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5325" y="79375"/>
            <a:ext cx="10361613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4400">
                <a:ea typeface="黑体" pitchFamily="49" charset="-122"/>
              </a:rPr>
              <a:t>内  容</a:t>
            </a:r>
          </a:p>
        </p:txBody>
      </p:sp>
      <p:sp>
        <p:nvSpPr>
          <p:cNvPr id="906243" name="Text Box 3">
            <a:extLst>
              <a:ext uri="{FF2B5EF4-FFF2-40B4-BE49-F238E27FC236}">
                <a16:creationId xmlns:a16="http://schemas.microsoft.com/office/drawing/2014/main" id="{1D1FA8A2-744E-04B7-69F1-6E9DC2DB0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1484313"/>
            <a:ext cx="5664200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  一、工程热力学</a:t>
            </a:r>
          </a:p>
        </p:txBody>
      </p:sp>
      <p:sp>
        <p:nvSpPr>
          <p:cNvPr id="906244" name="Text Box 4">
            <a:extLst>
              <a:ext uri="{FF2B5EF4-FFF2-40B4-BE49-F238E27FC236}">
                <a16:creationId xmlns:a16="http://schemas.microsoft.com/office/drawing/2014/main" id="{664FD48D-1F6E-C287-BF1C-748E0C1F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420938"/>
            <a:ext cx="5664200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二、主要内容</a:t>
            </a:r>
          </a:p>
        </p:txBody>
      </p:sp>
      <p:sp>
        <p:nvSpPr>
          <p:cNvPr id="906245" name="Text Box 5">
            <a:extLst>
              <a:ext uri="{FF2B5EF4-FFF2-40B4-BE49-F238E27FC236}">
                <a16:creationId xmlns:a16="http://schemas.microsoft.com/office/drawing/2014/main" id="{1D61D928-3D16-D073-857A-3A50321A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3284538"/>
            <a:ext cx="566578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三、研究方法</a:t>
            </a:r>
          </a:p>
        </p:txBody>
      </p:sp>
      <p:sp>
        <p:nvSpPr>
          <p:cNvPr id="906246" name="Text Box 6">
            <a:extLst>
              <a:ext uri="{FF2B5EF4-FFF2-40B4-BE49-F238E27FC236}">
                <a16:creationId xmlns:a16="http://schemas.microsoft.com/office/drawing/2014/main" id="{E12A6469-5CDE-408A-F1E7-272017B7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21163"/>
            <a:ext cx="576103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四、课程特点</a:t>
            </a:r>
          </a:p>
        </p:txBody>
      </p:sp>
      <p:sp>
        <p:nvSpPr>
          <p:cNvPr id="906247" name="Text Box 7">
            <a:extLst>
              <a:ext uri="{FF2B5EF4-FFF2-40B4-BE49-F238E27FC236}">
                <a16:creationId xmlns:a16="http://schemas.microsoft.com/office/drawing/2014/main" id="{50CF0B55-3AC5-26F1-D752-A047851D9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084763"/>
            <a:ext cx="576103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五、教学方法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>
            <a:extLst>
              <a:ext uri="{FF2B5EF4-FFF2-40B4-BE49-F238E27FC236}">
                <a16:creationId xmlns:a16="http://schemas.microsoft.com/office/drawing/2014/main" id="{D2B8916B-83AC-9C9A-0DB8-AC30B8C9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052513"/>
            <a:ext cx="11950700" cy="6477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CC"/>
                </a:solidFill>
                <a:ea typeface="华文新魏" panose="02010800040101010101" pitchFamily="2" charset="-122"/>
              </a:rPr>
              <a:t>工程热力学是能源科学的一门基础理论课。</a:t>
            </a: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defTabSz="914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E83E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156" name="Line 4">
            <a:extLst>
              <a:ext uri="{FF2B5EF4-FFF2-40B4-BE49-F238E27FC236}">
                <a16:creationId xmlns:a16="http://schemas.microsoft.com/office/drawing/2014/main" id="{DC3FE0BB-3440-A819-8D18-96F8F063FB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3357563"/>
            <a:ext cx="4725987" cy="2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57" name="Line 5">
            <a:extLst>
              <a:ext uri="{FF2B5EF4-FFF2-40B4-BE49-F238E27FC236}">
                <a16:creationId xmlns:a16="http://schemas.microsoft.com/office/drawing/2014/main" id="{75949AA3-BB83-FC1B-22B0-32A782AFA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860800"/>
            <a:ext cx="480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58" name="Line 6">
            <a:extLst>
              <a:ext uri="{FF2B5EF4-FFF2-40B4-BE49-F238E27FC236}">
                <a16:creationId xmlns:a16="http://schemas.microsoft.com/office/drawing/2014/main" id="{5B663689-2DD2-E27C-2E11-82656EBE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437063"/>
            <a:ext cx="35290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59" name="Line 7">
            <a:extLst>
              <a:ext uri="{FF2B5EF4-FFF2-40B4-BE49-F238E27FC236}">
                <a16:creationId xmlns:a16="http://schemas.microsoft.com/office/drawing/2014/main" id="{F8B70D33-7901-CA0A-741A-116963B7D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4941888"/>
            <a:ext cx="34337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60" name="Line 8">
            <a:extLst>
              <a:ext uri="{FF2B5EF4-FFF2-40B4-BE49-F238E27FC236}">
                <a16:creationId xmlns:a16="http://schemas.microsoft.com/office/drawing/2014/main" id="{95FF4D87-B889-62B9-D419-C3311AE87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6092825"/>
            <a:ext cx="1631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61" name="Line 9">
            <a:extLst>
              <a:ext uri="{FF2B5EF4-FFF2-40B4-BE49-F238E27FC236}">
                <a16:creationId xmlns:a16="http://schemas.microsoft.com/office/drawing/2014/main" id="{8F4FD349-C8A4-199F-5993-8D82EF368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5445125"/>
            <a:ext cx="10080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63" name="Line 11">
            <a:extLst>
              <a:ext uri="{FF2B5EF4-FFF2-40B4-BE49-F238E27FC236}">
                <a16:creationId xmlns:a16="http://schemas.microsoft.com/office/drawing/2014/main" id="{7E4B4BD5-A3B3-FFB6-24DC-57FD21525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5445125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65" name="Line 13">
            <a:extLst>
              <a:ext uri="{FF2B5EF4-FFF2-40B4-BE49-F238E27FC236}">
                <a16:creationId xmlns:a16="http://schemas.microsoft.com/office/drawing/2014/main" id="{78FB1D71-9D4B-7033-D2D4-95C1D752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6092825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23411A7F-D97F-8219-BF8B-3675FC922D57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3068638"/>
            <a:ext cx="5740400" cy="3370262"/>
            <a:chOff x="3295" y="1933"/>
            <a:chExt cx="3616" cy="2123"/>
          </a:xfrm>
        </p:grpSpPr>
        <p:sp>
          <p:nvSpPr>
            <p:cNvPr id="817162" name="Rectangle 10">
              <a:extLst>
                <a:ext uri="{FF2B5EF4-FFF2-40B4-BE49-F238E27FC236}">
                  <a16:creationId xmlns:a16="http://schemas.microsoft.com/office/drawing/2014/main" id="{685E4015-6250-CC38-2817-393890D2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3294"/>
              <a:ext cx="817" cy="27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E83E10"/>
                  </a:solidFill>
                  <a:latin typeface="Times New Roman" pitchFamily="18" charset="0"/>
                  <a:ea typeface="隶书" pitchFamily="49" charset="-122"/>
                </a:rPr>
                <a:t>化学能</a:t>
              </a:r>
            </a:p>
          </p:txBody>
        </p:sp>
        <p:sp>
          <p:nvSpPr>
            <p:cNvPr id="817164" name="Rectangle 12">
              <a:extLst>
                <a:ext uri="{FF2B5EF4-FFF2-40B4-BE49-F238E27FC236}">
                  <a16:creationId xmlns:a16="http://schemas.microsoft.com/office/drawing/2014/main" id="{BAAE17F7-82EB-1EA1-CE6E-9AD61283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3702"/>
              <a:ext cx="771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zh-CN" altLang="en-US" sz="2400" b="1">
                  <a:solidFill>
                    <a:srgbClr val="E83E10"/>
                  </a:solidFill>
                  <a:latin typeface="Times New Roman" pitchFamily="18" charset="0"/>
                  <a:ea typeface="隶书" pitchFamily="49" charset="-122"/>
                </a:rPr>
                <a:t>原子能</a:t>
              </a:r>
            </a:p>
          </p:txBody>
        </p:sp>
        <p:sp>
          <p:nvSpPr>
            <p:cNvPr id="817166" name="Rectangle 14">
              <a:extLst>
                <a:ext uri="{FF2B5EF4-FFF2-40B4-BE49-F238E27FC236}">
                  <a16:creationId xmlns:a16="http://schemas.microsoft.com/office/drawing/2014/main" id="{4889A9E7-F6E6-319D-11E0-D05B4A6B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582"/>
              <a:ext cx="348" cy="14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>
                <a:defRPr/>
              </a:pPr>
              <a:r>
                <a:rPr kumimoji="1" lang="zh-CN" altLang="en-US" sz="32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热</a:t>
              </a:r>
            </a:p>
            <a:p>
              <a:pPr algn="ctr">
                <a:defRPr/>
              </a:pPr>
              <a:endParaRPr kumimoji="1" lang="zh-CN" altLang="en-US" sz="3200" b="1">
                <a:solidFill>
                  <a:srgbClr val="E83E10"/>
                </a:solidFill>
                <a:latin typeface="Times New Roman" pitchFamily="18" charset="0"/>
                <a:ea typeface="华文行楷" pitchFamily="2" charset="-122"/>
              </a:endParaRPr>
            </a:p>
            <a:p>
              <a:pPr algn="ctr">
                <a:defRPr/>
              </a:pPr>
              <a:r>
                <a:rPr kumimoji="1" lang="zh-CN" altLang="en-US" sz="32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  <a:p>
              <a:pPr algn="ctr">
                <a:defRPr/>
              </a:pPr>
              <a:endParaRPr kumimoji="1" lang="zh-CN" altLang="en-US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7168" name="Rectangle 16">
              <a:extLst>
                <a:ext uri="{FF2B5EF4-FFF2-40B4-BE49-F238E27FC236}">
                  <a16:creationId xmlns:a16="http://schemas.microsoft.com/office/drawing/2014/main" id="{BBF38BE3-B7D1-A5B5-A3EE-43145F7E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1933"/>
              <a:ext cx="448" cy="20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机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械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</p:txBody>
        </p:sp>
        <p:sp>
          <p:nvSpPr>
            <p:cNvPr id="817169" name="Rectangle 17">
              <a:extLst>
                <a:ext uri="{FF2B5EF4-FFF2-40B4-BE49-F238E27FC236}">
                  <a16:creationId xmlns:a16="http://schemas.microsoft.com/office/drawing/2014/main" id="{CBBA9647-66E9-D6C2-ECB0-19E080FC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" y="2352"/>
              <a:ext cx="384" cy="92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电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</p:txBody>
        </p:sp>
      </p:grpSp>
      <p:sp>
        <p:nvSpPr>
          <p:cNvPr id="817171" name="Line 19">
            <a:extLst>
              <a:ext uri="{FF2B5EF4-FFF2-40B4-BE49-F238E27FC236}">
                <a16:creationId xmlns:a16="http://schemas.microsoft.com/office/drawing/2014/main" id="{A937BBCE-DA1D-5407-217F-B52BEC8EC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4292600"/>
            <a:ext cx="871538" cy="11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7173" name="Text Box 21">
            <a:extLst>
              <a:ext uri="{FF2B5EF4-FFF2-40B4-BE49-F238E27FC236}">
                <a16:creationId xmlns:a16="http://schemas.microsoft.com/office/drawing/2014/main" id="{1EAC799E-BF93-A2AD-B7C0-5597F32C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1628775"/>
            <a:ext cx="252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990033"/>
                </a:solidFill>
                <a:ea typeface="华文新魏" panose="02010800040101010101" pitchFamily="2" charset="-122"/>
              </a:rPr>
              <a:t>1.</a:t>
            </a:r>
            <a:r>
              <a:rPr kumimoji="1" lang="zh-CN" altLang="en-US" sz="4000" b="1">
                <a:solidFill>
                  <a:srgbClr val="990033"/>
                </a:solidFill>
                <a:ea typeface="华文新魏" panose="02010800040101010101" pitchFamily="2" charset="-122"/>
              </a:rPr>
              <a:t>能源：</a:t>
            </a:r>
            <a:r>
              <a:rPr kumimoji="1" lang="en-US" altLang="zh-CN" sz="3600" b="1">
                <a:solidFill>
                  <a:srgbClr val="990033"/>
                </a:solidFill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709E6CBB-0D38-D0E8-6813-179BC9CB24C2}"/>
              </a:ext>
            </a:extLst>
          </p:cNvPr>
          <p:cNvGrpSpPr>
            <a:grpSpLocks/>
          </p:cNvGrpSpPr>
          <p:nvPr/>
        </p:nvGrpSpPr>
        <p:grpSpPr bwMode="auto">
          <a:xfrm>
            <a:off x="7943850" y="4292600"/>
            <a:ext cx="865188" cy="1081088"/>
            <a:chOff x="3742" y="3067"/>
            <a:chExt cx="409" cy="681"/>
          </a:xfrm>
        </p:grpSpPr>
        <p:sp>
          <p:nvSpPr>
            <p:cNvPr id="1066" name="Line 15">
              <a:extLst>
                <a:ext uri="{FF2B5EF4-FFF2-40B4-BE49-F238E27FC236}">
                  <a16:creationId xmlns:a16="http://schemas.microsoft.com/office/drawing/2014/main" id="{CAFD54A0-771D-4667-12D8-1D3C4D479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74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67" name="Group 32">
              <a:extLst>
                <a:ext uri="{FF2B5EF4-FFF2-40B4-BE49-F238E27FC236}">
                  <a16:creationId xmlns:a16="http://schemas.microsoft.com/office/drawing/2014/main" id="{9C9494F6-6903-1DCE-8F3D-A183E8010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067"/>
              <a:ext cx="409" cy="318"/>
              <a:chOff x="3742" y="3067"/>
              <a:chExt cx="409" cy="318"/>
            </a:xfrm>
          </p:grpSpPr>
          <p:sp>
            <p:nvSpPr>
              <p:cNvPr id="1068" name="Line 23">
                <a:extLst>
                  <a:ext uri="{FF2B5EF4-FFF2-40B4-BE49-F238E27FC236}">
                    <a16:creationId xmlns:a16="http://schemas.microsoft.com/office/drawing/2014/main" id="{0111B22D-0A8B-8FB6-76DD-CFDCA99EC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3067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9" name="Line 24">
                <a:extLst>
                  <a:ext uri="{FF2B5EF4-FFF2-40B4-BE49-F238E27FC236}">
                    <a16:creationId xmlns:a16="http://schemas.microsoft.com/office/drawing/2014/main" id="{C305595F-1740-5A74-591A-0DB04708A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3385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817177" name="Text Box 25">
            <a:extLst>
              <a:ext uri="{FF2B5EF4-FFF2-40B4-BE49-F238E27FC236}">
                <a16:creationId xmlns:a16="http://schemas.microsoft.com/office/drawing/2014/main" id="{44A30579-753A-491C-9ABB-354D6DD2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500438"/>
            <a:ext cx="1727200" cy="519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华文新魏" panose="02010800040101010101" pitchFamily="2" charset="-122"/>
              </a:rPr>
              <a:t>&gt;90%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FF63CB98-3722-CFF9-7A1A-127BECF2D32B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766763"/>
            <a:ext cx="2016125" cy="1006475"/>
            <a:chOff x="3152" y="-108"/>
            <a:chExt cx="953" cy="634"/>
          </a:xfrm>
        </p:grpSpPr>
        <p:sp>
          <p:nvSpPr>
            <p:cNvPr id="1064" name="Oval 26">
              <a:extLst>
                <a:ext uri="{FF2B5EF4-FFF2-40B4-BE49-F238E27FC236}">
                  <a16:creationId xmlns:a16="http://schemas.microsoft.com/office/drawing/2014/main" id="{7DDB256C-B2E9-1878-A973-5C2F7A6FE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0"/>
              <a:ext cx="953" cy="45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65" name="Text Box 27">
              <a:extLst>
                <a:ext uri="{FF2B5EF4-FFF2-40B4-BE49-F238E27FC236}">
                  <a16:creationId xmlns:a16="http://schemas.microsoft.com/office/drawing/2014/main" id="{8A3243F8-0BD5-3FDC-D7F9-3F5DFB65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-108"/>
              <a:ext cx="77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6000" b="1">
                  <a:solidFill>
                    <a:schemeClr val="accent1"/>
                  </a:solidFill>
                </a:rPr>
                <a:t>？</a:t>
              </a:r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A208E3EE-5524-A5A7-913B-96ABABB78862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068638"/>
            <a:ext cx="2168525" cy="3284537"/>
            <a:chOff x="464" y="2251"/>
            <a:chExt cx="1024" cy="2069"/>
          </a:xfrm>
        </p:grpSpPr>
        <p:graphicFrame>
          <p:nvGraphicFramePr>
            <p:cNvPr id="1026" name="Object 3">
              <a:extLst>
                <a:ext uri="{FF2B5EF4-FFF2-40B4-BE49-F238E27FC236}">
                  <a16:creationId xmlns:a16="http://schemas.microsoft.com/office/drawing/2014/main" id="{3D6A0078-674B-E201-6CEE-A318F3BB4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251"/>
            <a:ext cx="695" cy="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558720" progId="Equation.DSMT4">
                    <p:embed/>
                  </p:oleObj>
                </mc:Choice>
                <mc:Fallback>
                  <p:oleObj name="Equation" r:id="rId4" imgW="190440" imgH="5587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51"/>
                          <a:ext cx="695" cy="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7182" name="Text Box 30">
              <a:extLst>
                <a:ext uri="{FF2B5EF4-FFF2-40B4-BE49-F238E27FC236}">
                  <a16:creationId xmlns:a16="http://schemas.microsoft.com/office/drawing/2014/main" id="{91CBD6FB-4222-FAEB-69C0-502B9643A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568"/>
              <a:ext cx="344" cy="1361"/>
            </a:xfrm>
            <a:prstGeom prst="rect">
              <a:avLst/>
            </a:prstGeom>
            <a:solidFill>
              <a:schemeClr val="accent1"/>
            </a:solidFill>
            <a:ln w="57150" algn="ctr">
              <a:solidFill>
                <a:srgbClr val="33CC33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>
              <a:spAutoFit/>
            </a:bodyPr>
            <a:lstStyle/>
            <a:p>
              <a:pPr algn="ctr" defTabSz="1019175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rgbClr val="3333CC"/>
                  </a:solidFill>
                  <a:ea typeface="楷体_GB2312" pitchFamily="49" charset="-122"/>
                </a:rPr>
                <a:t>一次能源</a:t>
              </a:r>
            </a:p>
          </p:txBody>
        </p:sp>
      </p:grpSp>
      <p:cxnSp>
        <p:nvCxnSpPr>
          <p:cNvPr id="817187" name="AutoShape 35">
            <a:extLst>
              <a:ext uri="{FF2B5EF4-FFF2-40B4-BE49-F238E27FC236}">
                <a16:creationId xmlns:a16="http://schemas.microsoft.com/office/drawing/2014/main" id="{B0BC574B-744F-622A-F242-491F7F0A01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0" y="5229225"/>
            <a:ext cx="1062038" cy="1046163"/>
          </a:xfrm>
          <a:prstGeom prst="bentConnector3">
            <a:avLst>
              <a:gd name="adj1" fmla="val 47532"/>
            </a:avLst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7188" name="Line 36">
            <a:extLst>
              <a:ext uri="{FF2B5EF4-FFF2-40B4-BE49-F238E27FC236}">
                <a16:creationId xmlns:a16="http://schemas.microsoft.com/office/drawing/2014/main" id="{06F73005-F10D-573D-A16B-21ECAC2F9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6165850"/>
            <a:ext cx="0" cy="6921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7189" name="Line 37">
            <a:extLst>
              <a:ext uri="{FF2B5EF4-FFF2-40B4-BE49-F238E27FC236}">
                <a16:creationId xmlns:a16="http://schemas.microsoft.com/office/drawing/2014/main" id="{48CC263D-B115-3576-FF12-9D265F847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0550" y="4652963"/>
            <a:ext cx="86201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6821DB0E-D5EB-A96A-5108-E96A1828DED6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2997200"/>
            <a:ext cx="6696075" cy="1439863"/>
            <a:chOff x="2018" y="2251"/>
            <a:chExt cx="2994" cy="816"/>
          </a:xfrm>
        </p:grpSpPr>
        <p:sp>
          <p:nvSpPr>
            <p:cNvPr id="1060" name="Line 43">
              <a:extLst>
                <a:ext uri="{FF2B5EF4-FFF2-40B4-BE49-F238E27FC236}">
                  <a16:creationId xmlns:a16="http://schemas.microsoft.com/office/drawing/2014/main" id="{AE3D1159-5960-F091-DCD7-008893C5C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2251"/>
              <a:ext cx="0" cy="81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45">
              <a:extLst>
                <a:ext uri="{FF2B5EF4-FFF2-40B4-BE49-F238E27FC236}">
                  <a16:creationId xmlns:a16="http://schemas.microsoft.com/office/drawing/2014/main" id="{31A92EB2-7762-52C7-8819-689F7885C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251"/>
              <a:ext cx="0" cy="453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46">
              <a:extLst>
                <a:ext uri="{FF2B5EF4-FFF2-40B4-BE49-F238E27FC236}">
                  <a16:creationId xmlns:a16="http://schemas.microsoft.com/office/drawing/2014/main" id="{BFFCBAF6-2A94-A108-D777-D9F194BDD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51"/>
              <a:ext cx="2994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A8187BFC-5AD8-58AD-B510-B5DB395A6BCD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229225"/>
            <a:ext cx="4654550" cy="1368425"/>
            <a:chOff x="2517" y="3521"/>
            <a:chExt cx="2540" cy="799"/>
          </a:xfrm>
        </p:grpSpPr>
        <p:sp>
          <p:nvSpPr>
            <p:cNvPr id="1057" name="Line 48">
              <a:extLst>
                <a:ext uri="{FF2B5EF4-FFF2-40B4-BE49-F238E27FC236}">
                  <a16:creationId xmlns:a16="http://schemas.microsoft.com/office/drawing/2014/main" id="{0877B20B-634B-CCFC-C182-1D90F5852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702"/>
              <a:ext cx="0" cy="618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49">
              <a:extLst>
                <a:ext uri="{FF2B5EF4-FFF2-40B4-BE49-F238E27FC236}">
                  <a16:creationId xmlns:a16="http://schemas.microsoft.com/office/drawing/2014/main" id="{2DB92DF1-529C-4E9B-0CB8-96AB54606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4320"/>
              <a:ext cx="2540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50">
              <a:extLst>
                <a:ext uri="{FF2B5EF4-FFF2-40B4-BE49-F238E27FC236}">
                  <a16:creationId xmlns:a16="http://schemas.microsoft.com/office/drawing/2014/main" id="{103D7CA4-A534-6A2E-9706-8F721ED5E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3521"/>
              <a:ext cx="0" cy="7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7204" name="Text Box 52">
            <a:extLst>
              <a:ext uri="{FF2B5EF4-FFF2-40B4-BE49-F238E27FC236}">
                <a16:creationId xmlns:a16="http://schemas.microsoft.com/office/drawing/2014/main" id="{51C54396-3300-9327-AF58-CEEF475F1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76200"/>
            <a:ext cx="5664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36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  <a:buClr>
                <a:srgbClr val="FFFF00"/>
              </a:buClr>
              <a:buFont typeface="Wingdings 2" panose="05020102010507070707" pitchFamily="18" charset="2"/>
              <a:buNone/>
            </a:pPr>
            <a:r>
              <a:rPr lang="zh-CN" altLang="en-US" sz="36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一、工程热力学</a:t>
            </a:r>
          </a:p>
        </p:txBody>
      </p:sp>
      <p:sp>
        <p:nvSpPr>
          <p:cNvPr id="817205" name="Text Box 53">
            <a:extLst>
              <a:ext uri="{FF2B5EF4-FFF2-40B4-BE49-F238E27FC236}">
                <a16:creationId xmlns:a16="http://schemas.microsoft.com/office/drawing/2014/main" id="{CC9507B2-D226-E5C0-E96E-E89031D7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97200"/>
            <a:ext cx="1127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风能 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06" name="Text Box 54">
            <a:extLst>
              <a:ext uri="{FF2B5EF4-FFF2-40B4-BE49-F238E27FC236}">
                <a16:creationId xmlns:a16="http://schemas.microsoft.com/office/drawing/2014/main" id="{240F0B18-FD4A-11AC-37B6-4337DCD8C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661025"/>
            <a:ext cx="1584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核燃料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07" name="Text Box 55">
            <a:extLst>
              <a:ext uri="{FF2B5EF4-FFF2-40B4-BE49-F238E27FC236}">
                <a16:creationId xmlns:a16="http://schemas.microsoft.com/office/drawing/2014/main" id="{97DABB4B-42B5-A9FC-AAD6-4B984AE67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500438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水利能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08" name="Text Box 56">
            <a:extLst>
              <a:ext uri="{FF2B5EF4-FFF2-40B4-BE49-F238E27FC236}">
                <a16:creationId xmlns:a16="http://schemas.microsoft.com/office/drawing/2014/main" id="{887EFB87-166D-38C0-9A07-9B5D18ED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4005263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太阳能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09" name="Text Box 57">
            <a:extLst>
              <a:ext uri="{FF2B5EF4-FFF2-40B4-BE49-F238E27FC236}">
                <a16:creationId xmlns:a16="http://schemas.microsoft.com/office/drawing/2014/main" id="{F10A2540-7B6E-EF78-C31C-B74771AD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581525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地热能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10" name="Text Box 58">
            <a:extLst>
              <a:ext uri="{FF2B5EF4-FFF2-40B4-BE49-F238E27FC236}">
                <a16:creationId xmlns:a16="http://schemas.microsoft.com/office/drawing/2014/main" id="{FAEA36A9-5F35-DC6F-ACD8-9246C308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084763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常规燃料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7211" name="Rectangle 59">
            <a:extLst>
              <a:ext uri="{FF2B5EF4-FFF2-40B4-BE49-F238E27FC236}">
                <a16:creationId xmlns:a16="http://schemas.microsoft.com/office/drawing/2014/main" id="{7CE43403-584D-3694-E8C6-78DE3ADB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1781175"/>
            <a:ext cx="9513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指为人类生产与日常生活提供各种能量和动力的物质资源。</a:t>
            </a:r>
          </a:p>
        </p:txBody>
      </p:sp>
      <p:sp>
        <p:nvSpPr>
          <p:cNvPr id="817212" name="Rectangle 60">
            <a:extLst>
              <a:ext uri="{FF2B5EF4-FFF2-40B4-BE49-F238E27FC236}">
                <a16:creationId xmlns:a16="http://schemas.microsoft.com/office/drawing/2014/main" id="{04176488-0498-910C-42D6-74495E4A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276475"/>
            <a:ext cx="4991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52395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4000" b="1">
                <a:solidFill>
                  <a:srgbClr val="990033"/>
                </a:solidFill>
                <a:ea typeface="华文新魏" panose="02010800040101010101" pitchFamily="2" charset="-122"/>
              </a:rPr>
              <a:t>2.</a:t>
            </a:r>
            <a:r>
              <a:rPr kumimoji="1" lang="zh-CN" altLang="en-US" sz="4000" b="1">
                <a:solidFill>
                  <a:srgbClr val="990033"/>
                </a:solidFill>
                <a:ea typeface="华文新魏" panose="02010800040101010101" pitchFamily="2" charset="-122"/>
              </a:rPr>
              <a:t>能源的形态及利用</a:t>
            </a:r>
            <a:r>
              <a:rPr kumimoji="1" lang="zh-CN" altLang="en-US" sz="3200" b="1">
                <a:solidFill>
                  <a:srgbClr val="E83E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ut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81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81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8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500"/>
                                        <p:tgtEl>
                                          <p:spTgt spid="81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8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81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81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81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81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8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8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8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8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1" dur="500"/>
                                        <p:tgtEl>
                                          <p:spTgt spid="81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4" grpId="0" build="p"/>
      <p:bldP spid="817173" grpId="0"/>
      <p:bldP spid="817177" grpId="0" animBg="1"/>
      <p:bldP spid="817204" grpId="0"/>
      <p:bldP spid="817205" grpId="0"/>
      <p:bldP spid="817206" grpId="0"/>
      <p:bldP spid="817207" grpId="0"/>
      <p:bldP spid="817208" grpId="0"/>
      <p:bldP spid="817209" grpId="0"/>
      <p:bldP spid="817210" grpId="0"/>
      <p:bldP spid="817211" grpId="0"/>
      <p:bldP spid="8172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c_desc">
            <a:extLst>
              <a:ext uri="{FF2B5EF4-FFF2-40B4-BE49-F238E27FC236}">
                <a16:creationId xmlns:a16="http://schemas.microsoft.com/office/drawing/2014/main" id="{1F02F9DF-89D6-102D-3B90-62844980A748}"/>
              </a:ext>
            </a:extLst>
          </p:cNvPr>
          <p:cNvPicPr>
            <a:picLocks noGrp="1" noChangeAspect="1" noChangeArrowheads="1" noCrop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513"/>
            <a:ext cx="6480175" cy="4665662"/>
          </a:xfrm>
          <a:noFill/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749CC9F6-4C49-783B-45BE-F43A63D5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21388"/>
            <a:ext cx="612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PEMFC</a:t>
            </a: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的电化学反应示意图</a:t>
            </a:r>
          </a:p>
        </p:txBody>
      </p:sp>
      <p:sp>
        <p:nvSpPr>
          <p:cNvPr id="1094660" name="Rectangle 4">
            <a:extLst>
              <a:ext uri="{FF2B5EF4-FFF2-40B4-BE49-F238E27FC236}">
                <a16:creationId xmlns:a16="http://schemas.microsoft.com/office/drawing/2014/main" id="{EED58F23-CB14-1746-D247-97E432EB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-26988"/>
            <a:ext cx="4513263" cy="863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5" tIns="45718" rIns="91435" bIns="45718"/>
          <a:lstStyle/>
          <a:p>
            <a:pPr defTabSz="1019175">
              <a:defRPr/>
            </a:pPr>
            <a:r>
              <a:rPr kumimoji="1" lang="zh-CN" altLang="en-US" sz="5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燃料电池</a:t>
            </a:r>
          </a:p>
        </p:txBody>
      </p:sp>
      <p:pic>
        <p:nvPicPr>
          <p:cNvPr id="11269" name="Picture 5" descr="2009113152858771">
            <a:extLst>
              <a:ext uri="{FF2B5EF4-FFF2-40B4-BE49-F238E27FC236}">
                <a16:creationId xmlns:a16="http://schemas.microsoft.com/office/drawing/2014/main" id="{5D58D13E-48E0-86C4-3A05-F56418D1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205038"/>
            <a:ext cx="46799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FAC795B4-2E82-65C1-AF85-085FE165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5445125"/>
            <a:ext cx="49688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美研制出燃料电池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直径只有</a:t>
            </a: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毫米，产生</a:t>
            </a: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0.7</a:t>
            </a: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伏的电压，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并能持续供电</a:t>
            </a:r>
            <a:r>
              <a:rPr kumimoji="1"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30</a:t>
            </a:r>
            <a:r>
              <a:rPr kumimoji="1"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个小时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94E10B1E-A581-41EA-5E9A-7D7DD6012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052513"/>
            <a:ext cx="11950700" cy="6477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CC"/>
                </a:solidFill>
                <a:ea typeface="华文新魏" panose="02010800040101010101" pitchFamily="2" charset="-122"/>
              </a:rPr>
              <a:t>工程热力学是能源科学的一门基础理论课。</a:t>
            </a: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defTabSz="914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E83E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" name="Line 3">
            <a:extLst>
              <a:ext uri="{FF2B5EF4-FFF2-40B4-BE49-F238E27FC236}">
                <a16:creationId xmlns:a16="http://schemas.microsoft.com/office/drawing/2014/main" id="{D976E6AE-6965-9D70-FBF5-BDF4A0989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3357563"/>
            <a:ext cx="4725987" cy="2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3" name="Line 4">
            <a:extLst>
              <a:ext uri="{FF2B5EF4-FFF2-40B4-BE49-F238E27FC236}">
                <a16:creationId xmlns:a16="http://schemas.microsoft.com/office/drawing/2014/main" id="{707E8B32-710D-8168-218B-95971328C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860800"/>
            <a:ext cx="480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4" name="Line 5">
            <a:extLst>
              <a:ext uri="{FF2B5EF4-FFF2-40B4-BE49-F238E27FC236}">
                <a16:creationId xmlns:a16="http://schemas.microsoft.com/office/drawing/2014/main" id="{B8B98F45-A943-D7B1-903D-056193DB5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437063"/>
            <a:ext cx="35290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5" name="Line 6">
            <a:extLst>
              <a:ext uri="{FF2B5EF4-FFF2-40B4-BE49-F238E27FC236}">
                <a16:creationId xmlns:a16="http://schemas.microsoft.com/office/drawing/2014/main" id="{C0B628B8-F0B7-55EE-B5DF-5C09F9932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4941888"/>
            <a:ext cx="34337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6" name="Line 7">
            <a:extLst>
              <a:ext uri="{FF2B5EF4-FFF2-40B4-BE49-F238E27FC236}">
                <a16:creationId xmlns:a16="http://schemas.microsoft.com/office/drawing/2014/main" id="{47991A6B-1259-13AE-E143-7DAD0DBEA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6092825"/>
            <a:ext cx="16319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7" name="Line 8">
            <a:extLst>
              <a:ext uri="{FF2B5EF4-FFF2-40B4-BE49-F238E27FC236}">
                <a16:creationId xmlns:a16="http://schemas.microsoft.com/office/drawing/2014/main" id="{CD632314-F4B1-EC34-5DEF-EBAA1EEDD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5445125"/>
            <a:ext cx="10080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" name="Line 9">
            <a:extLst>
              <a:ext uri="{FF2B5EF4-FFF2-40B4-BE49-F238E27FC236}">
                <a16:creationId xmlns:a16="http://schemas.microsoft.com/office/drawing/2014/main" id="{66DB0B99-7B29-F42E-52BC-6CA56E54E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5445125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9" name="Line 10">
            <a:extLst>
              <a:ext uri="{FF2B5EF4-FFF2-40B4-BE49-F238E27FC236}">
                <a16:creationId xmlns:a16="http://schemas.microsoft.com/office/drawing/2014/main" id="{67050F96-61EB-3384-430D-BB553C746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6092825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60" name="Group 11">
            <a:extLst>
              <a:ext uri="{FF2B5EF4-FFF2-40B4-BE49-F238E27FC236}">
                <a16:creationId xmlns:a16="http://schemas.microsoft.com/office/drawing/2014/main" id="{5E41A307-88C0-2313-29CE-02BFC8E4D563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3068638"/>
            <a:ext cx="5740400" cy="3370262"/>
            <a:chOff x="3295" y="1933"/>
            <a:chExt cx="3616" cy="2123"/>
          </a:xfrm>
        </p:grpSpPr>
        <p:sp>
          <p:nvSpPr>
            <p:cNvPr id="1095692" name="Rectangle 12">
              <a:extLst>
                <a:ext uri="{FF2B5EF4-FFF2-40B4-BE49-F238E27FC236}">
                  <a16:creationId xmlns:a16="http://schemas.microsoft.com/office/drawing/2014/main" id="{0CDEC924-DB87-7D4C-F9C5-121A4E790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3294"/>
              <a:ext cx="817" cy="27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E83E10"/>
                  </a:solidFill>
                  <a:latin typeface="Times New Roman" pitchFamily="18" charset="0"/>
                  <a:ea typeface="隶书" pitchFamily="49" charset="-122"/>
                </a:rPr>
                <a:t>化学能</a:t>
              </a:r>
            </a:p>
          </p:txBody>
        </p:sp>
        <p:sp>
          <p:nvSpPr>
            <p:cNvPr id="1095693" name="Rectangle 13">
              <a:extLst>
                <a:ext uri="{FF2B5EF4-FFF2-40B4-BE49-F238E27FC236}">
                  <a16:creationId xmlns:a16="http://schemas.microsoft.com/office/drawing/2014/main" id="{E4CD1C0C-62DC-4615-626A-652DD6F7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3702"/>
              <a:ext cx="771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zh-CN" altLang="en-US" sz="2400" b="1">
                  <a:solidFill>
                    <a:srgbClr val="E83E10"/>
                  </a:solidFill>
                  <a:latin typeface="Times New Roman" pitchFamily="18" charset="0"/>
                  <a:ea typeface="隶书" pitchFamily="49" charset="-122"/>
                </a:rPr>
                <a:t>原子能</a:t>
              </a:r>
            </a:p>
          </p:txBody>
        </p:sp>
        <p:sp>
          <p:nvSpPr>
            <p:cNvPr id="1095694" name="Rectangle 14">
              <a:extLst>
                <a:ext uri="{FF2B5EF4-FFF2-40B4-BE49-F238E27FC236}">
                  <a16:creationId xmlns:a16="http://schemas.microsoft.com/office/drawing/2014/main" id="{7DEF3DC8-3D47-DDBC-EC13-E007197C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582"/>
              <a:ext cx="348" cy="14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>
                <a:defRPr/>
              </a:pPr>
              <a:r>
                <a:rPr kumimoji="1" lang="zh-CN" altLang="en-US" sz="32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热</a:t>
              </a:r>
            </a:p>
            <a:p>
              <a:pPr algn="ctr">
                <a:defRPr/>
              </a:pPr>
              <a:endParaRPr kumimoji="1" lang="zh-CN" altLang="en-US" sz="3200" b="1">
                <a:solidFill>
                  <a:srgbClr val="E83E10"/>
                </a:solidFill>
                <a:latin typeface="Times New Roman" pitchFamily="18" charset="0"/>
                <a:ea typeface="华文行楷" pitchFamily="2" charset="-122"/>
              </a:endParaRPr>
            </a:p>
            <a:p>
              <a:pPr algn="ctr">
                <a:defRPr/>
              </a:pPr>
              <a:r>
                <a:rPr kumimoji="1" lang="zh-CN" altLang="en-US" sz="32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  <a:p>
              <a:pPr algn="ctr">
                <a:defRPr/>
              </a:pPr>
              <a:endParaRPr kumimoji="1" lang="zh-CN" altLang="en-US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95695" name="Rectangle 15">
              <a:extLst>
                <a:ext uri="{FF2B5EF4-FFF2-40B4-BE49-F238E27FC236}">
                  <a16:creationId xmlns:a16="http://schemas.microsoft.com/office/drawing/2014/main" id="{D3BFFB91-E130-B21D-93DE-8F7E04B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1933"/>
              <a:ext cx="448" cy="20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机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械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</p:txBody>
        </p:sp>
        <p:sp>
          <p:nvSpPr>
            <p:cNvPr id="1095696" name="Rectangle 16">
              <a:extLst>
                <a:ext uri="{FF2B5EF4-FFF2-40B4-BE49-F238E27FC236}">
                  <a16:creationId xmlns:a16="http://schemas.microsoft.com/office/drawing/2014/main" id="{574DE169-7153-11C9-94B2-2089154B8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" y="2352"/>
              <a:ext cx="384" cy="92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电</a:t>
              </a:r>
            </a:p>
            <a:p>
              <a:pPr algn="ctr">
                <a:defRPr/>
              </a:pPr>
              <a:r>
                <a:rPr kumimoji="1" lang="zh-CN" altLang="en-US" sz="3600" b="1">
                  <a:solidFill>
                    <a:srgbClr val="E83E10"/>
                  </a:solidFill>
                  <a:latin typeface="Times New Roman" pitchFamily="18" charset="0"/>
                  <a:ea typeface="华文行楷" pitchFamily="2" charset="-122"/>
                </a:rPr>
                <a:t>能</a:t>
              </a:r>
            </a:p>
          </p:txBody>
        </p:sp>
      </p:grpSp>
      <p:sp>
        <p:nvSpPr>
          <p:cNvPr id="2061" name="Line 17">
            <a:extLst>
              <a:ext uri="{FF2B5EF4-FFF2-40B4-BE49-F238E27FC236}">
                <a16:creationId xmlns:a16="http://schemas.microsoft.com/office/drawing/2014/main" id="{A19D5F42-F45B-409E-9734-C327CDDA9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4292600"/>
            <a:ext cx="871538" cy="11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2" name="Text Box 18">
            <a:extLst>
              <a:ext uri="{FF2B5EF4-FFF2-40B4-BE49-F238E27FC236}">
                <a16:creationId xmlns:a16="http://schemas.microsoft.com/office/drawing/2014/main" id="{97EB4CC4-8B8A-2407-4541-A8E027FB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1628775"/>
            <a:ext cx="252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990033"/>
                </a:solidFill>
                <a:ea typeface="华文新魏" panose="02010800040101010101" pitchFamily="2" charset="-122"/>
              </a:rPr>
              <a:t>1.</a:t>
            </a:r>
            <a:r>
              <a:rPr kumimoji="1" lang="zh-CN" altLang="en-US" sz="4000" b="1">
                <a:solidFill>
                  <a:srgbClr val="990033"/>
                </a:solidFill>
                <a:ea typeface="华文新魏" panose="02010800040101010101" pitchFamily="2" charset="-122"/>
              </a:rPr>
              <a:t>能源：</a:t>
            </a:r>
            <a:r>
              <a:rPr kumimoji="1" lang="en-US" altLang="zh-CN" sz="3600" b="1">
                <a:solidFill>
                  <a:srgbClr val="990033"/>
                </a:solidFill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2063" name="Group 19">
            <a:extLst>
              <a:ext uri="{FF2B5EF4-FFF2-40B4-BE49-F238E27FC236}">
                <a16:creationId xmlns:a16="http://schemas.microsoft.com/office/drawing/2014/main" id="{AC3CC8F7-535A-7BCF-80D9-7EAF34025BA0}"/>
              </a:ext>
            </a:extLst>
          </p:cNvPr>
          <p:cNvGrpSpPr>
            <a:grpSpLocks/>
          </p:cNvGrpSpPr>
          <p:nvPr/>
        </p:nvGrpSpPr>
        <p:grpSpPr bwMode="auto">
          <a:xfrm>
            <a:off x="7943850" y="4292600"/>
            <a:ext cx="865188" cy="1081088"/>
            <a:chOff x="3742" y="3067"/>
            <a:chExt cx="409" cy="681"/>
          </a:xfrm>
        </p:grpSpPr>
        <p:sp>
          <p:nvSpPr>
            <p:cNvPr id="2087" name="Line 20">
              <a:extLst>
                <a:ext uri="{FF2B5EF4-FFF2-40B4-BE49-F238E27FC236}">
                  <a16:creationId xmlns:a16="http://schemas.microsoft.com/office/drawing/2014/main" id="{FEF3620B-9578-7D5B-248F-064236C8A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74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88" name="Group 21">
              <a:extLst>
                <a:ext uri="{FF2B5EF4-FFF2-40B4-BE49-F238E27FC236}">
                  <a16:creationId xmlns:a16="http://schemas.microsoft.com/office/drawing/2014/main" id="{F47C98DD-EEC5-61B8-7568-DE2C8E8F6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067"/>
              <a:ext cx="409" cy="318"/>
              <a:chOff x="3742" y="3067"/>
              <a:chExt cx="409" cy="318"/>
            </a:xfrm>
          </p:grpSpPr>
          <p:sp>
            <p:nvSpPr>
              <p:cNvPr id="2089" name="Line 22">
                <a:extLst>
                  <a:ext uri="{FF2B5EF4-FFF2-40B4-BE49-F238E27FC236}">
                    <a16:creationId xmlns:a16="http://schemas.microsoft.com/office/drawing/2014/main" id="{BDD9D221-0A0E-632F-61D5-7FA2F87D4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3067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0" name="Line 23">
                <a:extLst>
                  <a:ext uri="{FF2B5EF4-FFF2-40B4-BE49-F238E27FC236}">
                    <a16:creationId xmlns:a16="http://schemas.microsoft.com/office/drawing/2014/main" id="{9EE020B8-32A2-EC54-EE4A-89E74AB8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3385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64" name="Text Box 24">
            <a:extLst>
              <a:ext uri="{FF2B5EF4-FFF2-40B4-BE49-F238E27FC236}">
                <a16:creationId xmlns:a16="http://schemas.microsoft.com/office/drawing/2014/main" id="{28D17A84-94BF-E71B-8A8F-8486A76A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500438"/>
            <a:ext cx="1727200" cy="519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华文新魏" panose="02010800040101010101" pitchFamily="2" charset="-122"/>
              </a:rPr>
              <a:t>&gt;90%</a:t>
            </a:r>
          </a:p>
        </p:txBody>
      </p:sp>
      <p:grpSp>
        <p:nvGrpSpPr>
          <p:cNvPr id="2065" name="Group 28">
            <a:extLst>
              <a:ext uri="{FF2B5EF4-FFF2-40B4-BE49-F238E27FC236}">
                <a16:creationId xmlns:a16="http://schemas.microsoft.com/office/drawing/2014/main" id="{54FB784D-0EAD-C33E-A1EC-17D61365BFB0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068638"/>
            <a:ext cx="2168525" cy="3284537"/>
            <a:chOff x="464" y="2251"/>
            <a:chExt cx="1024" cy="2069"/>
          </a:xfrm>
        </p:grpSpPr>
        <p:graphicFrame>
          <p:nvGraphicFramePr>
            <p:cNvPr id="2050" name="Object 29">
              <a:extLst>
                <a:ext uri="{FF2B5EF4-FFF2-40B4-BE49-F238E27FC236}">
                  <a16:creationId xmlns:a16="http://schemas.microsoft.com/office/drawing/2014/main" id="{55D4FDBF-50C4-EED5-6C6D-5DC2347F7C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251"/>
            <a:ext cx="695" cy="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558720" progId="Equation.DSMT4">
                    <p:embed/>
                  </p:oleObj>
                </mc:Choice>
                <mc:Fallback>
                  <p:oleObj name="Equation" r:id="rId4" imgW="190440" imgH="55872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51"/>
                          <a:ext cx="695" cy="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10" name="Text Box 30">
              <a:extLst>
                <a:ext uri="{FF2B5EF4-FFF2-40B4-BE49-F238E27FC236}">
                  <a16:creationId xmlns:a16="http://schemas.microsoft.com/office/drawing/2014/main" id="{F15BBFDB-A49B-129B-32B9-9D4A5871F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568"/>
              <a:ext cx="344" cy="1361"/>
            </a:xfrm>
            <a:prstGeom prst="rect">
              <a:avLst/>
            </a:prstGeom>
            <a:solidFill>
              <a:schemeClr val="accent1"/>
            </a:solidFill>
            <a:ln w="57150" algn="ctr">
              <a:solidFill>
                <a:srgbClr val="33CC33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>
              <a:spAutoFit/>
            </a:bodyPr>
            <a:lstStyle/>
            <a:p>
              <a:pPr algn="ctr" defTabSz="1019175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rgbClr val="3333CC"/>
                  </a:solidFill>
                  <a:ea typeface="楷体_GB2312" pitchFamily="49" charset="-122"/>
                </a:rPr>
                <a:t>一次能源</a:t>
              </a:r>
            </a:p>
          </p:txBody>
        </p:sp>
      </p:grpSp>
      <p:cxnSp>
        <p:nvCxnSpPr>
          <p:cNvPr id="1095711" name="AutoShape 31">
            <a:extLst>
              <a:ext uri="{FF2B5EF4-FFF2-40B4-BE49-F238E27FC236}">
                <a16:creationId xmlns:a16="http://schemas.microsoft.com/office/drawing/2014/main" id="{733424E2-48F3-A19D-4097-00668236C0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3200" y="5229225"/>
            <a:ext cx="1062038" cy="1046163"/>
          </a:xfrm>
          <a:prstGeom prst="bentConnector3">
            <a:avLst>
              <a:gd name="adj1" fmla="val 47532"/>
            </a:avLst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712" name="Line 32">
            <a:extLst>
              <a:ext uri="{FF2B5EF4-FFF2-40B4-BE49-F238E27FC236}">
                <a16:creationId xmlns:a16="http://schemas.microsoft.com/office/drawing/2014/main" id="{09696C41-726D-9A60-C678-8134CE825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6165850"/>
            <a:ext cx="0" cy="6921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Line 33">
            <a:extLst>
              <a:ext uri="{FF2B5EF4-FFF2-40B4-BE49-F238E27FC236}">
                <a16:creationId xmlns:a16="http://schemas.microsoft.com/office/drawing/2014/main" id="{18A2CDC9-18E2-C5FE-AA71-5E782D0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0550" y="4652963"/>
            <a:ext cx="86201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69" name="Group 34">
            <a:extLst>
              <a:ext uri="{FF2B5EF4-FFF2-40B4-BE49-F238E27FC236}">
                <a16:creationId xmlns:a16="http://schemas.microsoft.com/office/drawing/2014/main" id="{8995BB17-B92D-A924-CA56-E985B790D71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2997200"/>
            <a:ext cx="6696075" cy="1439863"/>
            <a:chOff x="2018" y="2251"/>
            <a:chExt cx="2994" cy="816"/>
          </a:xfrm>
        </p:grpSpPr>
        <p:sp>
          <p:nvSpPr>
            <p:cNvPr id="2083" name="Line 35">
              <a:extLst>
                <a:ext uri="{FF2B5EF4-FFF2-40B4-BE49-F238E27FC236}">
                  <a16:creationId xmlns:a16="http://schemas.microsoft.com/office/drawing/2014/main" id="{B932D00C-609A-FE2E-04EA-D52AC425D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2251"/>
              <a:ext cx="0" cy="81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36">
              <a:extLst>
                <a:ext uri="{FF2B5EF4-FFF2-40B4-BE49-F238E27FC236}">
                  <a16:creationId xmlns:a16="http://schemas.microsoft.com/office/drawing/2014/main" id="{30C81DD2-08BF-7AFB-F739-13F0BBEC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251"/>
              <a:ext cx="0" cy="453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37">
              <a:extLst>
                <a:ext uri="{FF2B5EF4-FFF2-40B4-BE49-F238E27FC236}">
                  <a16:creationId xmlns:a16="http://schemas.microsoft.com/office/drawing/2014/main" id="{36FA318B-A413-7762-9EA5-929CC426C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51"/>
              <a:ext cx="2994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70" name="Group 38">
            <a:extLst>
              <a:ext uri="{FF2B5EF4-FFF2-40B4-BE49-F238E27FC236}">
                <a16:creationId xmlns:a16="http://schemas.microsoft.com/office/drawing/2014/main" id="{ADF0B4DD-5931-2397-EB18-7595214603BC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229225"/>
            <a:ext cx="4654550" cy="1368425"/>
            <a:chOff x="2517" y="3521"/>
            <a:chExt cx="2540" cy="799"/>
          </a:xfrm>
        </p:grpSpPr>
        <p:sp>
          <p:nvSpPr>
            <p:cNvPr id="2080" name="Line 39">
              <a:extLst>
                <a:ext uri="{FF2B5EF4-FFF2-40B4-BE49-F238E27FC236}">
                  <a16:creationId xmlns:a16="http://schemas.microsoft.com/office/drawing/2014/main" id="{2722B8B3-3D96-7090-128B-067B21A74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702"/>
              <a:ext cx="0" cy="618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40">
              <a:extLst>
                <a:ext uri="{FF2B5EF4-FFF2-40B4-BE49-F238E27FC236}">
                  <a16:creationId xmlns:a16="http://schemas.microsoft.com/office/drawing/2014/main" id="{AB2A6F3E-3C6C-0050-E9CA-69E845964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4320"/>
              <a:ext cx="2540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41">
              <a:extLst>
                <a:ext uri="{FF2B5EF4-FFF2-40B4-BE49-F238E27FC236}">
                  <a16:creationId xmlns:a16="http://schemas.microsoft.com/office/drawing/2014/main" id="{834D4107-1C05-CD41-1A44-85451878E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3521"/>
              <a:ext cx="0" cy="7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1" name="Text Box 42">
            <a:extLst>
              <a:ext uri="{FF2B5EF4-FFF2-40B4-BE49-F238E27FC236}">
                <a16:creationId xmlns:a16="http://schemas.microsoft.com/office/drawing/2014/main" id="{AAE1242A-913C-5492-CEAB-F5308627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76200"/>
            <a:ext cx="5664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36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  <a:buClr>
                <a:srgbClr val="FFFF00"/>
              </a:buClr>
              <a:buFont typeface="Wingdings 2" panose="05020102010507070707" pitchFamily="18" charset="2"/>
              <a:buNone/>
            </a:pPr>
            <a:r>
              <a:rPr lang="zh-CN" altLang="en-US" sz="36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一、工程热力学</a:t>
            </a:r>
          </a:p>
        </p:txBody>
      </p:sp>
      <p:sp>
        <p:nvSpPr>
          <p:cNvPr id="2072" name="Text Box 43">
            <a:extLst>
              <a:ext uri="{FF2B5EF4-FFF2-40B4-BE49-F238E27FC236}">
                <a16:creationId xmlns:a16="http://schemas.microsoft.com/office/drawing/2014/main" id="{D6F4ADB7-9717-A8DA-9219-F842C652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97200"/>
            <a:ext cx="1127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风能 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3" name="Text Box 44">
            <a:extLst>
              <a:ext uri="{FF2B5EF4-FFF2-40B4-BE49-F238E27FC236}">
                <a16:creationId xmlns:a16="http://schemas.microsoft.com/office/drawing/2014/main" id="{5ABA32E1-D142-1DD4-53CD-817A6127B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661025"/>
            <a:ext cx="1584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核燃料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4" name="Text Box 45">
            <a:extLst>
              <a:ext uri="{FF2B5EF4-FFF2-40B4-BE49-F238E27FC236}">
                <a16:creationId xmlns:a16="http://schemas.microsoft.com/office/drawing/2014/main" id="{371201BD-6F11-86FD-54E9-8AA9132C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500438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水利能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5" name="Text Box 46">
            <a:extLst>
              <a:ext uri="{FF2B5EF4-FFF2-40B4-BE49-F238E27FC236}">
                <a16:creationId xmlns:a16="http://schemas.microsoft.com/office/drawing/2014/main" id="{55F2A72B-169B-8F64-0EA7-92958D02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4005263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太阳能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6" name="Text Box 47">
            <a:extLst>
              <a:ext uri="{FF2B5EF4-FFF2-40B4-BE49-F238E27FC236}">
                <a16:creationId xmlns:a16="http://schemas.microsoft.com/office/drawing/2014/main" id="{7DD4951C-34A5-401B-89C5-4048F1FC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581525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地热能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7" name="Text Box 48">
            <a:extLst>
              <a:ext uri="{FF2B5EF4-FFF2-40B4-BE49-F238E27FC236}">
                <a16:creationId xmlns:a16="http://schemas.microsoft.com/office/drawing/2014/main" id="{0DE11317-332F-9A99-FE9D-060944CE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084763"/>
            <a:ext cx="2063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常规燃料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8" name="Rectangle 49">
            <a:extLst>
              <a:ext uri="{FF2B5EF4-FFF2-40B4-BE49-F238E27FC236}">
                <a16:creationId xmlns:a16="http://schemas.microsoft.com/office/drawing/2014/main" id="{EF1BAE4B-60CC-0604-54D0-FBA7AD4F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1781175"/>
            <a:ext cx="9585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指为人类生产与日常生活提供各种能量和动力的物质资源。</a:t>
            </a:r>
          </a:p>
        </p:txBody>
      </p:sp>
      <p:sp>
        <p:nvSpPr>
          <p:cNvPr id="2079" name="Rectangle 50">
            <a:extLst>
              <a:ext uri="{FF2B5EF4-FFF2-40B4-BE49-F238E27FC236}">
                <a16:creationId xmlns:a16="http://schemas.microsoft.com/office/drawing/2014/main" id="{BE96DA23-35F8-C177-F391-A02F996D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276475"/>
            <a:ext cx="4991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52395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4000" b="1">
                <a:solidFill>
                  <a:srgbClr val="990033"/>
                </a:solidFill>
                <a:ea typeface="华文新魏" panose="02010800040101010101" pitchFamily="2" charset="-122"/>
              </a:rPr>
              <a:t>2.</a:t>
            </a:r>
            <a:r>
              <a:rPr kumimoji="1" lang="zh-CN" altLang="en-US" sz="4000" b="1">
                <a:solidFill>
                  <a:srgbClr val="990033"/>
                </a:solidFill>
                <a:ea typeface="华文新魏" panose="02010800040101010101" pitchFamily="2" charset="-122"/>
              </a:rPr>
              <a:t>能源的形态及利用</a:t>
            </a:r>
            <a:r>
              <a:rPr kumimoji="1" lang="zh-CN" altLang="en-US" sz="3200" b="1">
                <a:solidFill>
                  <a:srgbClr val="E83E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ut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576C1D2E-1C68-25E0-6B00-7D4C5377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15888"/>
            <a:ext cx="6119813" cy="720725"/>
          </a:xfrm>
        </p:spPr>
        <p:txBody>
          <a:bodyPr/>
          <a:lstStyle/>
          <a:p>
            <a:pPr marL="342900" indent="-342900" defTabSz="914400" eaLnBrk="1" hangingPunct="1">
              <a:buClr>
                <a:srgbClr val="D52395"/>
              </a:buClr>
              <a:buFont typeface="Wingdings" panose="05000000000000000000" pitchFamily="2" charset="2"/>
              <a:buChar char="v"/>
            </a:pPr>
            <a:r>
              <a:rPr lang="zh-CN" altLang="en-US" sz="4000">
                <a:solidFill>
                  <a:srgbClr val="3333CC"/>
                </a:solidFill>
                <a:ea typeface="华文新魏" panose="02010800040101010101" pitchFamily="2" charset="-122"/>
              </a:rPr>
              <a:t>热能利用的两种方式</a:t>
            </a:r>
            <a:endParaRPr lang="zh-CN" altLang="en-US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E100257D-218B-FA3E-82CD-8EEFAE65D512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836613"/>
            <a:ext cx="9405938" cy="3284537"/>
            <a:chOff x="204" y="527"/>
            <a:chExt cx="4444" cy="2069"/>
          </a:xfrm>
        </p:grpSpPr>
        <p:graphicFrame>
          <p:nvGraphicFramePr>
            <p:cNvPr id="3074" name="Object 8">
              <a:extLst>
                <a:ext uri="{FF2B5EF4-FFF2-40B4-BE49-F238E27FC236}">
                  <a16:creationId xmlns:a16="http://schemas.microsoft.com/office/drawing/2014/main" id="{54950739-D200-B83C-D948-F9EE3F2BF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527"/>
            <a:ext cx="695" cy="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558720" progId="Equation.DSMT4">
                    <p:embed/>
                  </p:oleObj>
                </mc:Choice>
                <mc:Fallback>
                  <p:oleObj name="Equation" r:id="rId2" imgW="190440" imgH="5587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527"/>
                          <a:ext cx="695" cy="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10">
              <a:extLst>
                <a:ext uri="{FF2B5EF4-FFF2-40B4-BE49-F238E27FC236}">
                  <a16:creationId xmlns:a16="http://schemas.microsoft.com/office/drawing/2014/main" id="{E92F3F89-DB23-D73E-09A3-ED016E0AA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572"/>
              <a:ext cx="360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rgbClr val="990033"/>
                  </a:solidFill>
                  <a:ea typeface="华文新魏" panose="02010800040101010101" pitchFamily="2" charset="-122"/>
                </a:rPr>
                <a:t>直接利用</a:t>
              </a:r>
              <a:r>
                <a:rPr kumimoji="1" lang="zh-CN" altLang="en-US" sz="4000" b="1">
                  <a:solidFill>
                    <a:srgbClr val="990033"/>
                  </a:solidFill>
                  <a:ea typeface="楷体_GB2312" pitchFamily="49" charset="-122"/>
                </a:rPr>
                <a:t>（</a:t>
              </a:r>
              <a:r>
                <a:rPr kumimoji="1" lang="zh-CN" altLang="en-US" sz="4000" b="1">
                  <a:solidFill>
                    <a:srgbClr val="990033"/>
                  </a:solidFill>
                  <a:ea typeface="华文新魏" panose="02010800040101010101" pitchFamily="2" charset="-122"/>
                </a:rPr>
                <a:t>热利用</a:t>
              </a:r>
              <a:r>
                <a:rPr kumimoji="1" lang="zh-CN" altLang="en-US" sz="4000" b="1">
                  <a:solidFill>
                    <a:srgbClr val="990033"/>
                  </a:solidFill>
                  <a:ea typeface="楷体_GB2312" pitchFamily="49" charset="-122"/>
                </a:rPr>
                <a:t>）：</a:t>
              </a:r>
              <a:endParaRPr kumimoji="1" lang="en-US" altLang="zh-CN" sz="4000" b="1">
                <a:solidFill>
                  <a:srgbClr val="990033"/>
                </a:solidFill>
                <a:ea typeface="楷体_GB2312" pitchFamily="49" charset="-122"/>
              </a:endParaRPr>
            </a:p>
          </p:txBody>
        </p:sp>
        <p:sp>
          <p:nvSpPr>
            <p:cNvPr id="3088" name="Text Box 11">
              <a:extLst>
                <a:ext uri="{FF2B5EF4-FFF2-40B4-BE49-F238E27FC236}">
                  <a16:creationId xmlns:a16="http://schemas.microsoft.com/office/drawing/2014/main" id="{AE2C3519-8872-FC86-12C0-B76A65E2B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570"/>
              <a:ext cx="412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rgbClr val="990033"/>
                  </a:solidFill>
                  <a:ea typeface="华文新魏" panose="02010800040101010101" pitchFamily="2" charset="-122"/>
                </a:rPr>
                <a:t>间接利用</a:t>
              </a:r>
              <a:r>
                <a:rPr kumimoji="1" lang="zh-CN" altLang="en-US" sz="4000" b="1">
                  <a:solidFill>
                    <a:srgbClr val="990033"/>
                  </a:solidFill>
                  <a:ea typeface="楷体_GB2312" pitchFamily="49" charset="-122"/>
                </a:rPr>
                <a:t>（</a:t>
              </a:r>
              <a:r>
                <a:rPr kumimoji="1" lang="zh-CN" altLang="en-US" sz="4000" b="1">
                  <a:solidFill>
                    <a:srgbClr val="990033"/>
                  </a:solidFill>
                  <a:ea typeface="华文新魏" panose="02010800040101010101" pitchFamily="2" charset="-122"/>
                </a:rPr>
                <a:t>能量转化</a:t>
              </a:r>
              <a:r>
                <a:rPr kumimoji="1" lang="zh-CN" altLang="en-US" sz="4000" b="1">
                  <a:solidFill>
                    <a:srgbClr val="990033"/>
                  </a:solidFill>
                  <a:ea typeface="楷体_GB2312" pitchFamily="49" charset="-122"/>
                </a:rPr>
                <a:t>）：</a:t>
              </a:r>
              <a:endParaRPr kumimoji="1" lang="en-US" altLang="zh-CN" sz="4000" b="1">
                <a:solidFill>
                  <a:srgbClr val="990033"/>
                </a:solidFill>
                <a:ea typeface="楷体_GB2312" pitchFamily="49" charset="-122"/>
              </a:endParaRPr>
            </a:p>
          </p:txBody>
        </p:sp>
      </p:grpSp>
      <p:sp>
        <p:nvSpPr>
          <p:cNvPr id="818190" name="Text Box 14">
            <a:extLst>
              <a:ext uri="{FF2B5EF4-FFF2-40B4-BE49-F238E27FC236}">
                <a16:creationId xmlns:a16="http://schemas.microsoft.com/office/drawing/2014/main" id="{DD37DDBE-0B10-AAD4-219A-15F9CF08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292600"/>
            <a:ext cx="10942638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990033"/>
                </a:solidFill>
                <a:ea typeface="华文新魏" panose="02010800040101010101" pitchFamily="2" charset="-122"/>
              </a:rPr>
              <a:t>3. </a:t>
            </a:r>
            <a:r>
              <a:rPr kumimoji="1" lang="zh-CN" altLang="en-US" sz="4000" b="1">
                <a:solidFill>
                  <a:srgbClr val="990033"/>
                </a:solidFill>
                <a:ea typeface="华文新魏" panose="02010800040101010101" pitchFamily="2" charset="-122"/>
              </a:rPr>
              <a:t>工程热力学的研究对象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3200" b="1">
                <a:ea typeface="楷体_GB2312" pitchFamily="49" charset="-122"/>
              </a:rPr>
              <a:t>研究热能和机械能之间的相互转化规律；并探讨提高转换效率的途径。</a:t>
            </a:r>
            <a:endParaRPr lang="zh-CN" altLang="en-US" sz="3200" b="1">
              <a:ea typeface="楷体_GB2312" pitchFamily="49" charset="-122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1CAC503E-85A7-1C6E-F684-01E1DBC4B483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3429000"/>
            <a:ext cx="5519738" cy="641350"/>
            <a:chOff x="567" y="2205"/>
            <a:chExt cx="2608" cy="404"/>
          </a:xfrm>
        </p:grpSpPr>
        <p:sp>
          <p:nvSpPr>
            <p:cNvPr id="3084" name="AutoShape 3">
              <a:extLst>
                <a:ext uri="{FF2B5EF4-FFF2-40B4-BE49-F238E27FC236}">
                  <a16:creationId xmlns:a16="http://schemas.microsoft.com/office/drawing/2014/main" id="{F5B4CC58-8870-27F4-2BF2-9DCEEDFA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6"/>
              <a:ext cx="635" cy="210"/>
            </a:xfrm>
            <a:prstGeom prst="rightArrow">
              <a:avLst>
                <a:gd name="adj1" fmla="val 50000"/>
                <a:gd name="adj2" fmla="val 75595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Text Box 12">
              <a:extLst>
                <a:ext uri="{FF2B5EF4-FFF2-40B4-BE49-F238E27FC236}">
                  <a16:creationId xmlns:a16="http://schemas.microsoft.com/office/drawing/2014/main" id="{A087C984-81F8-718D-D14E-7B5FF2521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205"/>
              <a:ext cx="12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3600" b="1">
                  <a:ea typeface="华文新魏" panose="02010800040101010101" pitchFamily="2" charset="-122"/>
                </a:rPr>
                <a:t>机械能</a:t>
              </a:r>
              <a:endParaRPr kumimoji="1" lang="en-US" altLang="zh-CN" sz="3600" b="1">
                <a:ea typeface="华文新魏" panose="02010800040101010101" pitchFamily="2" charset="-122"/>
              </a:endParaRPr>
            </a:p>
          </p:txBody>
        </p:sp>
        <p:sp>
          <p:nvSpPr>
            <p:cNvPr id="3086" name="Text Box 16">
              <a:extLst>
                <a:ext uri="{FF2B5EF4-FFF2-40B4-BE49-F238E27FC236}">
                  <a16:creationId xmlns:a16="http://schemas.microsoft.com/office/drawing/2014/main" id="{DDDB2DB9-79A4-988A-B636-CB33B7E2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205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b="1">
                  <a:ea typeface="楷体_GB2312" pitchFamily="49" charset="-122"/>
                </a:rPr>
                <a:t>热能</a:t>
              </a:r>
              <a:endParaRPr kumimoji="1" lang="en-US" altLang="zh-CN" sz="3600" b="1">
                <a:ea typeface="楷体_GB2312" pitchFamily="49" charset="-122"/>
              </a:endParaRPr>
            </a:p>
          </p:txBody>
        </p:sp>
      </p:grpSp>
      <p:sp>
        <p:nvSpPr>
          <p:cNvPr id="818194" name="Text Box 18">
            <a:extLst>
              <a:ext uri="{FF2B5EF4-FFF2-40B4-BE49-F238E27FC236}">
                <a16:creationId xmlns:a16="http://schemas.microsoft.com/office/drawing/2014/main" id="{E21CBF9C-376A-CF32-2595-80A7A939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3357563"/>
            <a:ext cx="1727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FF0000"/>
                </a:solidFill>
                <a:ea typeface="华文新魏" panose="02010800040101010101" pitchFamily="2" charset="-122"/>
              </a:rPr>
              <a:t>&gt;80%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D8C9E05F-F8C8-6DFE-8B49-DB4C070913AF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5589588"/>
            <a:ext cx="7294563" cy="1223962"/>
            <a:chOff x="3878" y="935"/>
            <a:chExt cx="3447" cy="907"/>
          </a:xfrm>
        </p:grpSpPr>
        <p:sp>
          <p:nvSpPr>
            <p:cNvPr id="3082" name="AutoShape 22">
              <a:extLst>
                <a:ext uri="{FF2B5EF4-FFF2-40B4-BE49-F238E27FC236}">
                  <a16:creationId xmlns:a16="http://schemas.microsoft.com/office/drawing/2014/main" id="{551F9FDE-3F34-C953-BFFA-1D16D541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935"/>
              <a:ext cx="3266" cy="907"/>
            </a:xfrm>
            <a:prstGeom prst="flowChartAlternateProcess">
              <a:avLst/>
            </a:prstGeom>
            <a:solidFill>
              <a:schemeClr val="accent1">
                <a:alpha val="89018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3" name="Text Box 21">
              <a:extLst>
                <a:ext uri="{FF2B5EF4-FFF2-40B4-BE49-F238E27FC236}">
                  <a16:creationId xmlns:a16="http://schemas.microsoft.com/office/drawing/2014/main" id="{5762B016-F4A3-BF92-BB15-4320924CC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161"/>
              <a:ext cx="331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 b="1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建立节能的理论基础 </a:t>
              </a:r>
            </a:p>
          </p:txBody>
        </p:sp>
      </p:grpSp>
      <p:sp>
        <p:nvSpPr>
          <p:cNvPr id="818200" name="Rectangle 24">
            <a:extLst>
              <a:ext uri="{FF2B5EF4-FFF2-40B4-BE49-F238E27FC236}">
                <a16:creationId xmlns:a16="http://schemas.microsoft.com/office/drawing/2014/main" id="{1776A7FF-E6B9-8C05-06B4-C0A9703B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628775"/>
            <a:ext cx="5111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82588" indent="-382588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E83E10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3600" b="1">
                <a:ea typeface="楷体_GB2312" pitchFamily="49" charset="-122"/>
              </a:rPr>
              <a:t>热能直接用于加热物体</a:t>
            </a:r>
            <a:r>
              <a:rPr kumimoji="1" lang="zh-CN" altLang="en-US" sz="36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81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4" grpId="0" animBg="1"/>
      <p:bldP spid="818200" grpId="0"/>
    </p:bldLst>
  </p:timing>
</p:sld>
</file>

<file path=ppt/theme/theme1.xml><?xml version="1.0" encoding="utf-8"?>
<a:theme xmlns:a="http://schemas.openxmlformats.org/drawingml/2006/main" name="zhao01">
  <a:themeElements>
    <a:clrScheme name="zhao01 4">
      <a:dk1>
        <a:srgbClr val="004E4C"/>
      </a:dk1>
      <a:lt1>
        <a:srgbClr val="FFFFFF"/>
      </a:lt1>
      <a:dk2>
        <a:srgbClr val="006666"/>
      </a:dk2>
      <a:lt2>
        <a:srgbClr val="FFFFCC"/>
      </a:lt2>
      <a:accent1>
        <a:srgbClr val="FFCC00"/>
      </a:accent1>
      <a:accent2>
        <a:srgbClr val="00B0AC"/>
      </a:accent2>
      <a:accent3>
        <a:srgbClr val="AAB8B8"/>
      </a:accent3>
      <a:accent4>
        <a:srgbClr val="DADADA"/>
      </a:accent4>
      <a:accent5>
        <a:srgbClr val="FFE2AA"/>
      </a:accent5>
      <a:accent6>
        <a:srgbClr val="009F9B"/>
      </a:accent6>
      <a:hlink>
        <a:srgbClr val="BA7C3E"/>
      </a:hlink>
      <a:folHlink>
        <a:srgbClr val="724C00"/>
      </a:folHlink>
    </a:clrScheme>
    <a:fontScheme name="zhao01">
      <a:majorFont>
        <a:latin typeface="Times New Roman MT Extra Bold"/>
        <a:ea typeface="PMingLiU"/>
        <a:cs typeface=""/>
      </a:majorFont>
      <a:minorFont>
        <a:latin typeface="Times New Roman MT Extra Bold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lnDef>
  </a:objectDefaults>
  <a:extraClrSchemeLst>
    <a:extraClrScheme>
      <a:clrScheme name="zhao01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ao01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588TGp_Housesale_light">
  <a:themeElements>
    <a:clrScheme name="2_588TGp_Housesale_light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2_588TGp_Housesale_light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lnDef>
  </a:objectDefaults>
  <a:extraClrSchemeLst>
    <a:extraClrScheme>
      <a:clrScheme name="2_588TGp_Housesale_light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88TGp_Housesale_light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88TGp_Housesale_light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Settings\metzhao\My Documents\presentation slide\zhao01.pot</Template>
  <TotalTime>5243</TotalTime>
  <Words>402</Words>
  <Application>Microsoft Office PowerPoint</Application>
  <PresentationFormat>自定义</PresentationFormat>
  <Paragraphs>110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Times New Roman MT Extra Bold</vt:lpstr>
      <vt:lpstr>PMingLiU</vt:lpstr>
      <vt:lpstr>Arial</vt:lpstr>
      <vt:lpstr>Wingdings</vt:lpstr>
      <vt:lpstr>Verdana</vt:lpstr>
      <vt:lpstr>宋体</vt:lpstr>
      <vt:lpstr>Times New Roman</vt:lpstr>
      <vt:lpstr>华文彩云</vt:lpstr>
      <vt:lpstr>Arial Black</vt:lpstr>
      <vt:lpstr>隶书</vt:lpstr>
      <vt:lpstr>华文行楷</vt:lpstr>
      <vt:lpstr>华文细黑</vt:lpstr>
      <vt:lpstr>微软雅黑</vt:lpstr>
      <vt:lpstr>黑体</vt:lpstr>
      <vt:lpstr>Wingdings 2</vt:lpstr>
      <vt:lpstr>华文新魏</vt:lpstr>
      <vt:lpstr>楷体_GB2312</vt:lpstr>
      <vt:lpstr>华文楷体</vt:lpstr>
      <vt:lpstr>华文中宋</vt:lpstr>
      <vt:lpstr>zhao01</vt:lpstr>
      <vt:lpstr>2_588TGp_Housesale_light</vt:lpstr>
      <vt:lpstr>MathType 7.0 Equation</vt:lpstr>
      <vt:lpstr>PowerPoint 演示文稿</vt:lpstr>
      <vt:lpstr>PowerPoint 演示文稿</vt:lpstr>
      <vt:lpstr>PowerPoint 演示文稿</vt:lpstr>
      <vt:lpstr>内  容</vt:lpstr>
      <vt:lpstr>PowerPoint 演示文稿</vt:lpstr>
      <vt:lpstr>PowerPoint 演示文稿</vt:lpstr>
      <vt:lpstr>PowerPoint 演示文稿</vt:lpstr>
      <vt:lpstr>PowerPoint 演示文稿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Electroosmotic Pumping of Liquids in Microchannels</dc:title>
  <dc:creator>metzhao</dc:creator>
  <cp:lastModifiedBy>崇浩 唐</cp:lastModifiedBy>
  <cp:revision>300</cp:revision>
  <dcterms:created xsi:type="dcterms:W3CDTF">2002-06-06T10:43:30Z</dcterms:created>
  <dcterms:modified xsi:type="dcterms:W3CDTF">2025-08-17T07:07:15Z</dcterms:modified>
</cp:coreProperties>
</file>