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00"/>
    <a:srgbClr val="FFFF00"/>
    <a:srgbClr val="000099"/>
    <a:srgbClr val="9900CC"/>
    <a:srgbClr val="FF0000"/>
    <a:srgbClr val="33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61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B054522-8BBB-BFCE-F513-AEDEE8A504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EA3765D-FE2B-C753-2F25-0CD7564210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538F754-6194-BE22-CC19-F2B04CDDFE2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83C017D-1DD0-FD2E-4CAB-841284D76A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5322D672-8A95-1A26-3C83-FB91D57572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605FFA04-5BFA-5454-8298-AB69AB363A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C75D7B9-CAB3-42EB-A619-88BE63F59B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F6C401-503B-C20B-7AC4-231939AD2CAF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BB853C25-73C2-4940-F149-2A931AA2D41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5FF29306-606B-CEEB-1302-D2371301406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38F5BB01-FE3D-BFC8-140C-CAA1EADC134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6C00864A-7231-C05C-551B-FB0E1A0CABA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790E2AE3-24B7-0711-55A2-86F3EEE436D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FC2496F7-535F-ED22-D9B9-EF1C4FE4CB2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4622946-B9B6-681C-94EA-E0321849A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4FA6DFF8-0C3E-3CDE-233F-F16E3F1B6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F3B2D99-32CC-5498-FC62-DFA58B582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594F4B-EF59-4A72-B47A-A5C68D0F3F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19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AAC9E10-54DA-4946-D248-6D8A99E5C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6A17AFC-FB2B-5C65-0439-B33A0EB14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7170ADF-97C7-2770-3D77-F65DBDEC1A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521859-BF31-4A48-AEAA-E07B9D7B80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50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A4C2CDF-E32D-418A-B367-B1B4FA2D0A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60107C2-F359-8D04-1335-3FDBA59577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14303FB-6EDB-3FDE-6791-7EEA046DC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8D40F-6380-4633-AB3F-2AD27230A9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CD43BEE-32FB-4C8D-BAA0-341517DCE2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0844359-26B3-8D58-ED46-3EE558E91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C191D88-D090-2A5B-E915-26D6C3B99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B1AA6-11C8-4EBE-9617-3BFF14C70B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3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B0D4A49-3FA8-BBEF-9ABB-BD8187233B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0CA6D00-05B5-11E3-E14E-2AD3660FB8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D770F07-7BF7-CF8D-9F57-5C6C2516C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4F0897-FD1C-4606-9D31-FE25318C0F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79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4945B3C-2243-97E1-0BD0-03DF726B5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745D5FF-6E5D-E88C-B9F4-0ECDD3A93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CB76BE1-A0D8-40D6-5AE4-0DA137515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C96346-5FE2-48F7-BCFC-96D09C552D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12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C2E378E8-707E-7EDA-3941-B623CC5729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7469017-653E-1BF4-F76E-D8F58F8DB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BD7DB75-0D4F-809D-A756-4F30288AD0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6678C-D52D-4070-8384-BE0D83D35D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3432C09-8078-AA65-46B6-74A126BFBD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260727E-7FE5-661E-FB65-AF4483823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8583928-A38B-835A-636F-71B02DA160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4DE00-396C-480E-9986-ED6104E291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60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CE03DDC-8387-60A0-4F57-21500F91E0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79561D96-EA14-3444-B5F7-F0F9835E16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8F3F4CC-5677-A383-83E2-91C965802B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5F7481-1047-4CEC-8CE0-540205DDF2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63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CBF458D-3CA7-F982-84FE-3FB1C201E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2CEC981-1D21-2660-758C-4BE2487ED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6B6E273-4655-618F-2FAE-5A24A62384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256F19-1208-47D9-901A-D43DA78982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692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C711F9-B6D6-EEA4-4C2B-8640D4415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C973CDC-56F7-AEC2-0662-8EDEFB872C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7F54DFA-266A-76F5-A690-746732406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8960E-8ABA-48A5-BF8B-3A62100A2C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72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739DFC6-F9B6-099A-579E-964F3F7E7EEF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22FB5465-1087-DDAD-964F-1D967DD8B5D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2828DFBE-1C41-8BEC-CA64-45F5FF89DBD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7563C821-1EC9-773B-876C-944142F57A3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7E0933D7-8BE5-FB99-29E1-7608DECF427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B92ABD14-ADFB-8D6F-C03B-570E393D9D7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42C6F101-A60D-C461-ECD7-3467DA42C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063400A-8F52-BA84-87C8-EC905604F2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081E7B17-4743-B4AE-A973-653FB09E43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10FEE738-1B87-56CB-3D17-392CBA126A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28E0391-A8B6-4504-B8D8-A764C688083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201C6C3B-A24E-F930-0350-91030391F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slide" Target="slide3.xml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6.wmf"/><Relationship Id="rId26" Type="http://schemas.openxmlformats.org/officeDocument/2006/relationships/hyperlink" Target="../&#31532;12&#31456;.ppt#47. PowerPoint &#28436;&#31034;&#25991;&#31295;" TargetMode="External"/><Relationship Id="rId3" Type="http://schemas.openxmlformats.org/officeDocument/2006/relationships/image" Target="../media/image8.wmf"/><Relationship Id="rId21" Type="http://schemas.openxmlformats.org/officeDocument/2006/relationships/oleObject" Target="../embeddings/oleObject18.bin"/><Relationship Id="rId7" Type="http://schemas.openxmlformats.org/officeDocument/2006/relationships/image" Target="../media/image10.wmf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6.bin"/><Relationship Id="rId25" Type="http://schemas.openxmlformats.org/officeDocument/2006/relationships/image" Target="../media/image19.wmf"/><Relationship Id="rId2" Type="http://schemas.openxmlformats.org/officeDocument/2006/relationships/oleObject" Target="../embeddings/oleObject9.bin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3.bin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15.bin"/><Relationship Id="rId23" Type="http://schemas.openxmlformats.org/officeDocument/2006/relationships/slide" Target="slide3.xml"/><Relationship Id="rId10" Type="http://schemas.openxmlformats.org/officeDocument/2006/relationships/image" Target="../media/image12.png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wmf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slide" Target="slide1.xml"/><Relationship Id="rId7" Type="http://schemas.openxmlformats.org/officeDocument/2006/relationships/image" Target="../media/image22.wmf"/><Relationship Id="rId12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FB92AD9B-C83F-AE7B-FEF3-600BE567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C876EFC-4D14-44A3-8AEF-88AEAA70B7B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59CF7D5E-3A62-35E0-7F8D-AA3EB8E28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" y="682625"/>
            <a:ext cx="8767763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某空调系统从户外引进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38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=30%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的新鲜空气与从冷却盘管来的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10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100%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的空气混合，若户外空气占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1/6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（以干空气计），计算混合后空气的温度及相对湿度。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b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10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Pa</a:t>
            </a:r>
            <a:endParaRPr kumimoji="1" lang="en-US" altLang="zh-CN" sz="24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D087795F-5090-4413-EA47-DDEA57476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420938"/>
          <a:ext cx="2579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8100" imgH="241300" progId="Equation.DSMT4">
                  <p:embed/>
                </p:oleObj>
              </mc:Choice>
              <mc:Fallback>
                <p:oleObj name="Equation" r:id="rId2" imgW="13081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420938"/>
                        <a:ext cx="25796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>
            <a:extLst>
              <a:ext uri="{FF2B5EF4-FFF2-40B4-BE49-F238E27FC236}">
                <a16:creationId xmlns:a16="http://schemas.microsoft.com/office/drawing/2014/main" id="{0FD781D2-748E-D771-BD55-BDAC63517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27647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charset="-122"/>
              <a:sym typeface="Symbol" panose="05050102010706020507" pitchFamily="18" charset="2"/>
            </a:endParaRPr>
          </a:p>
        </p:txBody>
      </p:sp>
      <p:graphicFrame>
        <p:nvGraphicFramePr>
          <p:cNvPr id="2060" name="Object 12">
            <a:extLst>
              <a:ext uri="{FF2B5EF4-FFF2-40B4-BE49-F238E27FC236}">
                <a16:creationId xmlns:a16="http://schemas.microsoft.com/office/drawing/2014/main" id="{D82903FC-EFA2-CA8F-8BDB-1F220D3BA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213100"/>
          <a:ext cx="45847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241300" progId="Equation.DSMT4">
                  <p:embed/>
                </p:oleObj>
              </mc:Choice>
              <mc:Fallback>
                <p:oleObj name="Equation" r:id="rId4" imgW="23241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13100"/>
                        <a:ext cx="45847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>
            <a:extLst>
              <a:ext uri="{FF2B5EF4-FFF2-40B4-BE49-F238E27FC236}">
                <a16:creationId xmlns:a16="http://schemas.microsoft.com/office/drawing/2014/main" id="{9406EB10-CE41-A71C-B2E2-06C50ABCF7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420938"/>
          <a:ext cx="25273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241300" progId="Equation.DSMT4">
                  <p:embed/>
                </p:oleObj>
              </mc:Choice>
              <mc:Fallback>
                <p:oleObj name="Equation" r:id="rId6" imgW="12827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420938"/>
                        <a:ext cx="25273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>
            <a:extLst>
              <a:ext uri="{FF2B5EF4-FFF2-40B4-BE49-F238E27FC236}">
                <a16:creationId xmlns:a16="http://schemas.microsoft.com/office/drawing/2014/main" id="{66C0DF61-5A6A-E6CF-6570-36F2021E1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860800"/>
          <a:ext cx="4794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700" imgH="241300" progId="Equation.DSMT4">
                  <p:embed/>
                </p:oleObj>
              </mc:Choice>
              <mc:Fallback>
                <p:oleObj name="Equation" r:id="rId8" imgW="24257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60800"/>
                        <a:ext cx="47942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470AAB8D-D66E-0D24-150B-C9D6E48EC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2325" y="836613"/>
          <a:ext cx="3048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579" imgH="164957" progId="Equation.DSMT4">
                  <p:embed/>
                </p:oleObj>
              </mc:Choice>
              <mc:Fallback>
                <p:oleObj name="Equation" r:id="rId10" imgW="139579" imgH="16495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836613"/>
                        <a:ext cx="3048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9192268C-04F4-0C3C-5982-497DB6701B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339850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579" imgH="164957" progId="Equation.DSMT4">
                  <p:embed/>
                </p:oleObj>
              </mc:Choice>
              <mc:Fallback>
                <p:oleObj name="Equation" r:id="rId12" imgW="139579" imgH="16495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339850"/>
                        <a:ext cx="304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5">
            <a:extLst>
              <a:ext uri="{FF2B5EF4-FFF2-40B4-BE49-F238E27FC236}">
                <a16:creationId xmlns:a16="http://schemas.microsoft.com/office/drawing/2014/main" id="{F5D4CB16-E360-465B-729F-025866DE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282575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A4221662</a:t>
            </a:r>
          </a:p>
        </p:txBody>
      </p:sp>
      <p:sp>
        <p:nvSpPr>
          <p:cNvPr id="3084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0717446-BF4D-D4BF-44B9-27915A7E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5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BB0B9BF-DDDC-C6A5-9599-59C0A1A92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E63C0A37-59C7-EE8C-0866-3F1125FD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068638"/>
            <a:ext cx="121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charset="-122"/>
              </a:rPr>
              <a:t>查</a:t>
            </a:r>
            <a:r>
              <a:rPr lang="en-US" altLang="zh-CN" sz="2400" b="1" i="1">
                <a:latin typeface="Times New Roman" panose="02020603050405020304" pitchFamily="18" charset="0"/>
                <a:ea typeface="楷体_GB2312" charset="-122"/>
                <a:hlinkClick r:id="rId13" action="ppaction://hlinksldjump"/>
              </a:rPr>
              <a:t>h</a:t>
            </a:r>
            <a:r>
              <a:rPr lang="en-US" altLang="zh-CN" sz="2400" b="1">
                <a:latin typeface="Times New Roman" panose="02020603050405020304" pitchFamily="18" charset="0"/>
                <a:ea typeface="楷体_GB2312" charset="-122"/>
                <a:hlinkClick r:id="rId13" action="ppaction://hlinksldjump"/>
              </a:rPr>
              <a:t>-</a:t>
            </a:r>
            <a:r>
              <a:rPr lang="en-US" altLang="zh-CN" sz="2400" b="1" i="1">
                <a:latin typeface="Times New Roman" panose="02020603050405020304" pitchFamily="18" charset="0"/>
                <a:ea typeface="楷体_GB2312" charset="-122"/>
                <a:hlinkClick r:id="rId13" action="ppaction://hlinksldjump"/>
              </a:rPr>
              <a:t>d</a:t>
            </a:r>
            <a:r>
              <a:rPr lang="zh-CN" altLang="en-US" sz="2400" b="1">
                <a:latin typeface="Times New Roman" panose="02020603050405020304" pitchFamily="18" charset="0"/>
                <a:ea typeface="楷体_GB2312" charset="-122"/>
                <a:hlinkClick r:id="rId13" action="ppaction://hlinksldjump"/>
              </a:rPr>
              <a:t>图</a:t>
            </a:r>
            <a:endParaRPr lang="zh-CN" altLang="en-US" sz="2400" b="1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24BC7C17-FB96-BC6D-159D-EAC01FF7D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3307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绝热混合</a:t>
            </a:r>
          </a:p>
        </p:txBody>
      </p:sp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20D09677-0BC1-4248-2ADC-FFCE2729EB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0888" y="4722813"/>
          <a:ext cx="283845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59866" imgH="482391" progId="Equation.DSMT4">
                  <p:embed/>
                </p:oleObj>
              </mc:Choice>
              <mc:Fallback>
                <p:oleObj name="Equation" r:id="rId14" imgW="1459866" imgH="48239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4722813"/>
                        <a:ext cx="283845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Text Box 12">
            <a:extLst>
              <a:ext uri="{FF2B5EF4-FFF2-40B4-BE49-F238E27FC236}">
                <a16:creationId xmlns:a16="http://schemas.microsoft.com/office/drawing/2014/main" id="{5584BC1C-4C99-3224-75B1-2B55FEE93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57705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据题意</a:t>
            </a:r>
          </a:p>
        </p:txBody>
      </p:sp>
      <p:graphicFrame>
        <p:nvGraphicFramePr>
          <p:cNvPr id="5133" name="Object 13">
            <a:extLst>
              <a:ext uri="{FF2B5EF4-FFF2-40B4-BE49-F238E27FC236}">
                <a16:creationId xmlns:a16="http://schemas.microsoft.com/office/drawing/2014/main" id="{9FD40E78-8286-54D5-DEDA-4CF5DA790F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5770563"/>
          <a:ext cx="11525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33169" imgH="482391" progId="Equation.DSMT4">
                  <p:embed/>
                </p:oleObj>
              </mc:Choice>
              <mc:Fallback>
                <p:oleObj name="Equation" r:id="rId16" imgW="533169" imgH="48239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770563"/>
                        <a:ext cx="115252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7" grpId="0" build="p" autoUpdateAnimBg="0"/>
      <p:bldP spid="5129" grpId="0"/>
      <p:bldP spid="5130" grpId="0" build="p" autoUpdateAnimBg="0"/>
      <p:bldP spid="51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358450E7-F398-CCAB-E6F1-89FA1089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2A054FC-34CA-41C7-BB14-6EE7B36C6FB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771046DF-417C-E331-79D0-A80CEA139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88913"/>
          <a:ext cx="29035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57200" progId="Equation.DSMT4">
                  <p:embed/>
                </p:oleObj>
              </mc:Choice>
              <mc:Fallback>
                <p:oleObj name="Equation" r:id="rId2" imgW="1371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8913"/>
                        <a:ext cx="29035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7CB32435-2FF5-02D1-2FA1-192B88853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1484313"/>
          <a:ext cx="28971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457200" progId="Equation.DSMT4">
                  <p:embed/>
                </p:oleObj>
              </mc:Choice>
              <mc:Fallback>
                <p:oleObj name="Equation" r:id="rId4" imgW="14351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84313"/>
                        <a:ext cx="289718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F85EBD9B-A6FB-D89D-BF81-5DB616E41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781300"/>
          <a:ext cx="47688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254000" progId="Equation.DSMT4">
                  <p:embed/>
                </p:oleObj>
              </mc:Choice>
              <mc:Fallback>
                <p:oleObj name="Equation" r:id="rId6" imgW="22606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81300"/>
                        <a:ext cx="47688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E831CF33-CD59-DBE8-684A-E2B6B506B1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429000"/>
          <a:ext cx="342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8728" imgH="241195" progId="Equation.DSMT4">
                  <p:embed/>
                </p:oleObj>
              </mc:Choice>
              <mc:Fallback>
                <p:oleObj name="Equation" r:id="rId8" imgW="1548728" imgH="24119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29000"/>
                        <a:ext cx="342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1028">
            <a:extLst>
              <a:ext uri="{FF2B5EF4-FFF2-40B4-BE49-F238E27FC236}">
                <a16:creationId xmlns:a16="http://schemas.microsoft.com/office/drawing/2014/main" id="{D6CA1823-4726-5B2B-BE84-16D55879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3459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由</a:t>
            </a:r>
          </a:p>
        </p:txBody>
      </p:sp>
      <p:pic>
        <p:nvPicPr>
          <p:cNvPr id="8197" name="Picture 1029">
            <a:extLst>
              <a:ext uri="{FF2B5EF4-FFF2-40B4-BE49-F238E27FC236}">
                <a16:creationId xmlns:a16="http://schemas.microsoft.com/office/drawing/2014/main" id="{4ABB9C06-6ADB-870F-5C40-973EBD726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88913"/>
            <a:ext cx="2538413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5" name="AutoShape 103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0B99664-7DCC-7148-5502-AFB4B58EB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10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B7A7CFF-C2EB-6798-835B-28EDAB44E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3" name="Object 1035">
            <a:extLst>
              <a:ext uri="{FF2B5EF4-FFF2-40B4-BE49-F238E27FC236}">
                <a16:creationId xmlns:a16="http://schemas.microsoft.com/office/drawing/2014/main" id="{0C4F14CC-7533-4521-8027-F22AB11B51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04813"/>
          <a:ext cx="27892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57300" imgH="241300" progId="Equation.DSMT4">
                  <p:embed/>
                </p:oleObj>
              </mc:Choice>
              <mc:Fallback>
                <p:oleObj name="Equation" r:id="rId11" imgW="1257300" imgH="24130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04813"/>
                        <a:ext cx="278923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036">
            <a:extLst>
              <a:ext uri="{FF2B5EF4-FFF2-40B4-BE49-F238E27FC236}">
                <a16:creationId xmlns:a16="http://schemas.microsoft.com/office/drawing/2014/main" id="{380D1BB0-8038-0ECC-9FDB-C3FA484F5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628775"/>
          <a:ext cx="3178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59866" imgH="241195" progId="Equation.DSMT4">
                  <p:embed/>
                </p:oleObj>
              </mc:Choice>
              <mc:Fallback>
                <p:oleObj name="Equation" r:id="rId13" imgW="1459866" imgH="241195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8775"/>
                        <a:ext cx="31781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037">
            <a:extLst>
              <a:ext uri="{FF2B5EF4-FFF2-40B4-BE49-F238E27FC236}">
                <a16:creationId xmlns:a16="http://schemas.microsoft.com/office/drawing/2014/main" id="{5AFFB22B-91A9-8858-6004-8858249E1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2781300"/>
          <a:ext cx="19431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27100" imgH="241300" progId="Equation.DSMT4">
                  <p:embed/>
                </p:oleObj>
              </mc:Choice>
              <mc:Fallback>
                <p:oleObj name="Equation" r:id="rId15" imgW="927100" imgH="24130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781300"/>
                        <a:ext cx="19431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038">
            <a:extLst>
              <a:ext uri="{FF2B5EF4-FFF2-40B4-BE49-F238E27FC236}">
                <a16:creationId xmlns:a16="http://schemas.microsoft.com/office/drawing/2014/main" id="{E64BA364-A803-C3AF-115C-47CCC746E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105275"/>
          <a:ext cx="25796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55700" imgH="431800" progId="Equation.DSMT4">
                  <p:embed/>
                </p:oleObj>
              </mc:Choice>
              <mc:Fallback>
                <p:oleObj name="Equation" r:id="rId17" imgW="1155700" imgH="431800" progId="Equation.DSMT4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105275"/>
                        <a:ext cx="25796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039">
            <a:extLst>
              <a:ext uri="{FF2B5EF4-FFF2-40B4-BE49-F238E27FC236}">
                <a16:creationId xmlns:a16="http://schemas.microsoft.com/office/drawing/2014/main" id="{4966E35A-0E50-BE97-43EF-2B5FE3BB4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079875"/>
          <a:ext cx="34559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11300" imgH="444500" progId="Equation.DSMT4">
                  <p:embed/>
                </p:oleObj>
              </mc:Choice>
              <mc:Fallback>
                <p:oleObj name="Equation" r:id="rId19" imgW="1511300" imgH="444500" progId="Equation.DSMT4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9875"/>
                        <a:ext cx="34559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040">
            <a:extLst>
              <a:ext uri="{FF2B5EF4-FFF2-40B4-BE49-F238E27FC236}">
                <a16:creationId xmlns:a16="http://schemas.microsoft.com/office/drawing/2014/main" id="{6F34F33E-AADE-7F70-C12E-2FC0FE9E7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4348163"/>
          <a:ext cx="1295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96900" imgH="228600" progId="Equation.DSMT4">
                  <p:embed/>
                </p:oleObj>
              </mc:Choice>
              <mc:Fallback>
                <p:oleObj name="Equation" r:id="rId21" imgW="596900" imgH="228600" progId="Equation.DSMT4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348163"/>
                        <a:ext cx="12954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041">
            <a:extLst>
              <a:ext uri="{FF2B5EF4-FFF2-40B4-BE49-F238E27FC236}">
                <a16:creationId xmlns:a16="http://schemas.microsoft.com/office/drawing/2014/main" id="{B0D23ABF-9A16-6E74-AA19-3D16E47BA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67325"/>
            <a:ext cx="8064500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sz="2400" dirty="0">
                <a:latin typeface="Times New Roman" pitchFamily="18" charset="0"/>
              </a:rPr>
              <a:t>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或在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hlinkClick r:id="rId23" action="ppaction://hlinksldjump"/>
              </a:rPr>
              <a:t>h</a:t>
            </a:r>
            <a:r>
              <a:rPr kumimoji="1" lang="en-US" altLang="zh-CN" sz="2400" b="1" i="1" dirty="0">
                <a:latin typeface="+mn-ea"/>
                <a:ea typeface="+mn-ea"/>
                <a:hlinkClick r:id="rId23" action="ppaction://hlinksldjump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hlinkClick r:id="rId23" action="ppaction://hlinksldjump"/>
              </a:rPr>
              <a:t>d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图 上连接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，与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 8.5 g/kg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干空气线相交，从交点读出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t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 14.5 ℃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   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= 0.83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8210" name="Object 1042">
            <a:extLst>
              <a:ext uri="{FF2B5EF4-FFF2-40B4-BE49-F238E27FC236}">
                <a16:creationId xmlns:a16="http://schemas.microsoft.com/office/drawing/2014/main" id="{E72FB4C4-1687-02F2-40C7-62ADBC3EBF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5894388"/>
          <a:ext cx="460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9579" imgH="164957" progId="Equation.DSMT4">
                  <p:embed/>
                </p:oleObj>
              </mc:Choice>
              <mc:Fallback>
                <p:oleObj name="Equation" r:id="rId24" imgW="139579" imgH="164957" progId="Equation.DSMT4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894388"/>
                        <a:ext cx="460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026">
            <a:extLst>
              <a:ext uri="{FF2B5EF4-FFF2-40B4-BE49-F238E27FC236}">
                <a16:creationId xmlns:a16="http://schemas.microsoft.com/office/drawing/2014/main" id="{C4C13A95-BE60-E907-5133-9338C61E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3" y="620077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charset="-122"/>
                <a:hlinkClick r:id="rId26" action="ppaction://hlinkpres?slideindex=47&amp;slidetitle=PowerPoint 演示文稿"/>
              </a:rPr>
              <a:t>返回</a:t>
            </a:r>
            <a:endParaRPr lang="zh-CN" altLang="en-US" sz="2000" b="1"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209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DC2E8132-1F94-FA29-B39E-4ADB3D50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CCCAAE5-1732-4D9D-A54F-09B83ED6E97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877968E6-E2FE-92BC-A193-524702759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0"/>
            <a:ext cx="7561263" cy="669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0" name="Line 10">
            <a:extLst>
              <a:ext uri="{FF2B5EF4-FFF2-40B4-BE49-F238E27FC236}">
                <a16:creationId xmlns:a16="http://schemas.microsoft.com/office/drawing/2014/main" id="{0420F7B6-65F3-FC35-8E2A-6F5E43B785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1268413"/>
            <a:ext cx="720725" cy="230505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1">
            <a:extLst>
              <a:ext uri="{FF2B5EF4-FFF2-40B4-BE49-F238E27FC236}">
                <a16:creationId xmlns:a16="http://schemas.microsoft.com/office/drawing/2014/main" id="{FEB8B956-E7A3-1E19-18D5-DB761806A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141663"/>
            <a:ext cx="0" cy="2735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58ADC225-F14C-147F-E969-25F208A4C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2138" y="3500438"/>
            <a:ext cx="71437" cy="2376487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>
            <a:extLst>
              <a:ext uri="{FF2B5EF4-FFF2-40B4-BE49-F238E27FC236}">
                <a16:creationId xmlns:a16="http://schemas.microsoft.com/office/drawing/2014/main" id="{C86250DC-C9A9-4634-651F-C183BF455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781300"/>
            <a:ext cx="865187" cy="1081088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>
            <a:extLst>
              <a:ext uri="{FF2B5EF4-FFF2-40B4-BE49-F238E27FC236}">
                <a16:creationId xmlns:a16="http://schemas.microsoft.com/office/drawing/2014/main" id="{808F61C6-7911-B5A2-70EC-3485578E74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300" y="1268413"/>
            <a:ext cx="0" cy="4608512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>
            <a:extLst>
              <a:ext uri="{FF2B5EF4-FFF2-40B4-BE49-F238E27FC236}">
                <a16:creationId xmlns:a16="http://schemas.microsoft.com/office/drawing/2014/main" id="{54A931FE-C806-F5F9-14F8-842FFBE03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981075"/>
            <a:ext cx="1223963" cy="15113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Line 18">
            <a:extLst>
              <a:ext uri="{FF2B5EF4-FFF2-40B4-BE49-F238E27FC236}">
                <a16:creationId xmlns:a16="http://schemas.microsoft.com/office/drawing/2014/main" id="{164AA05E-DC29-201A-9EDD-8EA73A7BD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357563"/>
            <a:ext cx="360363" cy="1428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Line 19">
            <a:extLst>
              <a:ext uri="{FF2B5EF4-FFF2-40B4-BE49-F238E27FC236}">
                <a16:creationId xmlns:a16="http://schemas.microsoft.com/office/drawing/2014/main" id="{4B93F9BF-87F6-81CE-38D8-8E72D66F1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2997200"/>
            <a:ext cx="360362" cy="1428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0" name="Line 20">
            <a:extLst>
              <a:ext uri="{FF2B5EF4-FFF2-40B4-BE49-F238E27FC236}">
                <a16:creationId xmlns:a16="http://schemas.microsoft.com/office/drawing/2014/main" id="{A60DCB18-8D83-F088-AE1B-70D58BC3C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1125538"/>
            <a:ext cx="360362" cy="142875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Text Box 8">
            <a:extLst>
              <a:ext uri="{FF2B5EF4-FFF2-40B4-BE49-F238E27FC236}">
                <a16:creationId xmlns:a16="http://schemas.microsoft.com/office/drawing/2014/main" id="{7EEA4263-72FA-FBA4-AED8-D0CA9D874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5" y="2533650"/>
            <a:ext cx="4889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>
                <a:solidFill>
                  <a:srgbClr val="00FF00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E974576B-CD60-E845-46A8-2281D208923C}"/>
              </a:ext>
            </a:extLst>
          </p:cNvPr>
          <p:cNvSpPr txBox="1">
            <a:spLocks noChangeArrowheads="1"/>
          </p:cNvSpPr>
          <p:nvPr/>
        </p:nvSpPr>
        <p:spPr bwMode="auto">
          <a:xfrm rot="-4646891">
            <a:off x="2625726" y="2998787"/>
            <a:ext cx="5461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a2</a:t>
            </a:r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id="{D82A17CD-A03C-DE2D-4D1E-0171FE4F38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3141663"/>
            <a:ext cx="1368425" cy="71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773E2E9F-A7A8-6AE8-6D8E-C1967DBB0FC2}"/>
              </a:ext>
            </a:extLst>
          </p:cNvPr>
          <p:cNvSpPr txBox="1">
            <a:spLocks noChangeArrowheads="1"/>
          </p:cNvSpPr>
          <p:nvPr/>
        </p:nvSpPr>
        <p:spPr bwMode="auto">
          <a:xfrm rot="-4595087">
            <a:off x="3021013" y="1990725"/>
            <a:ext cx="54610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a1</a:t>
            </a:r>
          </a:p>
        </p:txBody>
      </p:sp>
      <p:sp>
        <p:nvSpPr>
          <p:cNvPr id="15386" name="Line 26">
            <a:extLst>
              <a:ext uri="{FF2B5EF4-FFF2-40B4-BE49-F238E27FC236}">
                <a16:creationId xmlns:a16="http://schemas.microsoft.com/office/drawing/2014/main" id="{641EA07B-7554-CC24-D477-CCBD4AC90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500438"/>
            <a:ext cx="1296987" cy="0"/>
          </a:xfrm>
          <a:prstGeom prst="line">
            <a:avLst/>
          </a:prstGeom>
          <a:noFill/>
          <a:ln w="2857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Line 27">
            <a:extLst>
              <a:ext uri="{FF2B5EF4-FFF2-40B4-BE49-F238E27FC236}">
                <a16:creationId xmlns:a16="http://schemas.microsoft.com/office/drawing/2014/main" id="{45286C68-78F6-68DC-531E-D1282430F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8175" y="1268413"/>
            <a:ext cx="2303463" cy="730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75EA8C2D-63B1-C40B-9E36-0550F319B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571750"/>
            <a:ext cx="700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charset="-122"/>
                <a:hlinkClick r:id="rId3" action="ppaction://hlinksldjump"/>
              </a:rPr>
              <a:t>返回</a:t>
            </a:r>
            <a:endParaRPr lang="en-US" altLang="zh-CN" sz="2000" b="1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15389" name="Arc 29">
            <a:extLst>
              <a:ext uri="{FF2B5EF4-FFF2-40B4-BE49-F238E27FC236}">
                <a16:creationId xmlns:a16="http://schemas.microsoft.com/office/drawing/2014/main" id="{FBC797A3-D241-571F-5012-F0ECEDC5AC84}"/>
              </a:ext>
            </a:extLst>
          </p:cNvPr>
          <p:cNvSpPr>
            <a:spLocks/>
          </p:cNvSpPr>
          <p:nvPr/>
        </p:nvSpPr>
        <p:spPr bwMode="auto">
          <a:xfrm rot="11761655" flipV="1">
            <a:off x="2814638" y="3213100"/>
            <a:ext cx="2405062" cy="2020888"/>
          </a:xfrm>
          <a:custGeom>
            <a:avLst/>
            <a:gdLst>
              <a:gd name="T0" fmla="*/ 2147483647 w 20091"/>
              <a:gd name="T1" fmla="*/ 0 h 15154"/>
              <a:gd name="T2" fmla="*/ 2147483647 w 20091"/>
              <a:gd name="T3" fmla="*/ 2147483647 h 15154"/>
              <a:gd name="T4" fmla="*/ 0 w 20091"/>
              <a:gd name="T5" fmla="*/ 2147483647 h 15154"/>
              <a:gd name="T6" fmla="*/ 0 60000 65536"/>
              <a:gd name="T7" fmla="*/ 0 60000 65536"/>
              <a:gd name="T8" fmla="*/ 0 60000 65536"/>
              <a:gd name="T9" fmla="*/ 0 w 20091"/>
              <a:gd name="T10" fmla="*/ 0 h 15154"/>
              <a:gd name="T11" fmla="*/ 20091 w 20091"/>
              <a:gd name="T12" fmla="*/ 15154 h 15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91" h="15154" fill="none" extrusionOk="0">
                <a:moveTo>
                  <a:pt x="15392" y="-1"/>
                </a:moveTo>
                <a:cubicBezTo>
                  <a:pt x="17427" y="2067"/>
                  <a:pt x="19025" y="4523"/>
                  <a:pt x="20090" y="7222"/>
                </a:cubicBezTo>
              </a:path>
              <a:path w="20091" h="15154" stroke="0" extrusionOk="0">
                <a:moveTo>
                  <a:pt x="15392" y="-1"/>
                </a:moveTo>
                <a:cubicBezTo>
                  <a:pt x="17427" y="2067"/>
                  <a:pt x="19025" y="4523"/>
                  <a:pt x="20090" y="7222"/>
                </a:cubicBezTo>
                <a:lnTo>
                  <a:pt x="0" y="15154"/>
                </a:lnTo>
                <a:lnTo>
                  <a:pt x="15392" y="-1"/>
                </a:lnTo>
                <a:close/>
              </a:path>
            </a:pathLst>
          </a:custGeom>
          <a:noFill/>
          <a:ln w="28575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Text Box 7">
            <a:extLst>
              <a:ext uri="{FF2B5EF4-FFF2-40B4-BE49-F238E27FC236}">
                <a16:creationId xmlns:a16="http://schemas.microsoft.com/office/drawing/2014/main" id="{0E1236F9-B444-8739-3FA7-2510425E0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2892425"/>
            <a:ext cx="4889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>
                <a:solidFill>
                  <a:srgbClr val="00FF00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sp>
        <p:nvSpPr>
          <p:cNvPr id="15390" name="Arc 30">
            <a:extLst>
              <a:ext uri="{FF2B5EF4-FFF2-40B4-BE49-F238E27FC236}">
                <a16:creationId xmlns:a16="http://schemas.microsoft.com/office/drawing/2014/main" id="{3B84CACC-1208-8B79-BB94-57D2A5A97675}"/>
              </a:ext>
            </a:extLst>
          </p:cNvPr>
          <p:cNvSpPr>
            <a:spLocks/>
          </p:cNvSpPr>
          <p:nvPr/>
        </p:nvSpPr>
        <p:spPr bwMode="auto">
          <a:xfrm rot="9130256" flipV="1">
            <a:off x="3028950" y="974725"/>
            <a:ext cx="2586038" cy="1077913"/>
          </a:xfrm>
          <a:custGeom>
            <a:avLst/>
            <a:gdLst>
              <a:gd name="T0" fmla="*/ 0 w 17248"/>
              <a:gd name="T1" fmla="*/ 0 h 21600"/>
              <a:gd name="T2" fmla="*/ 2147483647 w 17248"/>
              <a:gd name="T3" fmla="*/ 2147483647 h 21600"/>
              <a:gd name="T4" fmla="*/ 0 w 17248"/>
              <a:gd name="T5" fmla="*/ 2147483647 h 21600"/>
              <a:gd name="T6" fmla="*/ 0 60000 65536"/>
              <a:gd name="T7" fmla="*/ 0 60000 65536"/>
              <a:gd name="T8" fmla="*/ 0 60000 65536"/>
              <a:gd name="T9" fmla="*/ 0 w 17248"/>
              <a:gd name="T10" fmla="*/ 0 h 21600"/>
              <a:gd name="T11" fmla="*/ 17248 w 1724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248" h="21600" fill="none" extrusionOk="0">
                <a:moveTo>
                  <a:pt x="-1" y="0"/>
                </a:moveTo>
                <a:cubicBezTo>
                  <a:pt x="6780" y="0"/>
                  <a:pt x="13166" y="3183"/>
                  <a:pt x="17248" y="8597"/>
                </a:cubicBezTo>
              </a:path>
              <a:path w="17248" h="21600" stroke="0" extrusionOk="0">
                <a:moveTo>
                  <a:pt x="-1" y="0"/>
                </a:moveTo>
                <a:cubicBezTo>
                  <a:pt x="6780" y="0"/>
                  <a:pt x="13166" y="3183"/>
                  <a:pt x="17248" y="859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72E68A50-DF07-5404-0655-2B077B83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60400"/>
            <a:ext cx="48895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>
                <a:solidFill>
                  <a:srgbClr val="00FF00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graphicFrame>
        <p:nvGraphicFramePr>
          <p:cNvPr id="15391" name="Object 31">
            <a:extLst>
              <a:ext uri="{FF2B5EF4-FFF2-40B4-BE49-F238E27FC236}">
                <a16:creationId xmlns:a16="http://schemas.microsoft.com/office/drawing/2014/main" id="{216D7900-90E8-DB61-30B1-FA2B84BAF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788" y="285750"/>
          <a:ext cx="12239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469696" progId="Equation.DSMT4">
                  <p:embed/>
                </p:oleObj>
              </mc:Choice>
              <mc:Fallback>
                <p:oleObj name="Equation" r:id="rId4" imgW="672808" imgH="469696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285750"/>
                        <a:ext cx="12239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>
            <a:extLst>
              <a:ext uri="{FF2B5EF4-FFF2-40B4-BE49-F238E27FC236}">
                <a16:creationId xmlns:a16="http://schemas.microsoft.com/office/drawing/2014/main" id="{7D89EF4E-160F-7D47-20D2-315FB28F6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1285875"/>
          <a:ext cx="11525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30" imgH="469696" progId="Equation.DSMT4">
                  <p:embed/>
                </p:oleObj>
              </mc:Choice>
              <mc:Fallback>
                <p:oleObj name="Equation" r:id="rId6" imgW="622030" imgH="469696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1285875"/>
                        <a:ext cx="11525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5" name="Text Box 35">
            <a:extLst>
              <a:ext uri="{FF2B5EF4-FFF2-40B4-BE49-F238E27FC236}">
                <a16:creationId xmlns:a16="http://schemas.microsoft.com/office/drawing/2014/main" id="{AEA88E55-2E49-922F-8F10-ECF5CDFA9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2198688"/>
            <a:ext cx="179387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1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=29.5kJ/kgDA</a:t>
            </a:r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1A03274F-9A06-5F70-6BA1-EE6E55394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6015038"/>
            <a:ext cx="153987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=7.7g/kgDA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068CF6A6-576B-0079-E0AA-E47119789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015038"/>
            <a:ext cx="165417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1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=12.4g/kgDA</a:t>
            </a:r>
          </a:p>
        </p:txBody>
      </p:sp>
      <p:sp>
        <p:nvSpPr>
          <p:cNvPr id="15399" name="Text Box 39">
            <a:extLst>
              <a:ext uri="{FF2B5EF4-FFF2-40B4-BE49-F238E27FC236}">
                <a16:creationId xmlns:a16="http://schemas.microsoft.com/office/drawing/2014/main" id="{817831AB-D863-4365-3107-DF4022A7A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04813"/>
            <a:ext cx="179387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1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</a:rPr>
              <a:t>=70.7kJ/kgDA</a:t>
            </a:r>
          </a:p>
        </p:txBody>
      </p:sp>
      <p:graphicFrame>
        <p:nvGraphicFramePr>
          <p:cNvPr id="15400" name="Object 40">
            <a:extLst>
              <a:ext uri="{FF2B5EF4-FFF2-40B4-BE49-F238E27FC236}">
                <a16:creationId xmlns:a16="http://schemas.microsoft.com/office/drawing/2014/main" id="{C02AE836-881F-D973-4ECB-9D70CB3F3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950" y="3171825"/>
          <a:ext cx="1368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500" imgH="241300" progId="Equation.DSMT4">
                  <p:embed/>
                </p:oleObj>
              </mc:Choice>
              <mc:Fallback>
                <p:oleObj name="Equation" r:id="rId8" imgW="698500" imgH="2413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3171825"/>
                        <a:ext cx="1368425" cy="471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" name="Object 41">
            <a:extLst>
              <a:ext uri="{FF2B5EF4-FFF2-40B4-BE49-F238E27FC236}">
                <a16:creationId xmlns:a16="http://schemas.microsoft.com/office/drawing/2014/main" id="{D1F1C692-F91A-53E1-C283-2253F73C58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813" y="5380038"/>
          <a:ext cx="18938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16000" imgH="228600" progId="Equation.DSMT4">
                  <p:embed/>
                </p:oleObj>
              </mc:Choice>
              <mc:Fallback>
                <p:oleObj name="Equation" r:id="rId10" imgW="1016000" imgH="2286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813" y="5380038"/>
                        <a:ext cx="1893887" cy="425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8">
            <a:extLst>
              <a:ext uri="{FF2B5EF4-FFF2-40B4-BE49-F238E27FC236}">
                <a16:creationId xmlns:a16="http://schemas.microsoft.com/office/drawing/2014/main" id="{A6CE5CAB-F47B-4C87-1F1C-7906D33EA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929313"/>
            <a:ext cx="82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  <a:ea typeface="楷体_GB2312" charset="-122"/>
                <a:hlinkClick r:id="rId12" action="ppaction://hlinksldjump"/>
              </a:rPr>
              <a:t>返回</a:t>
            </a:r>
            <a:r>
              <a:rPr lang="en-US" altLang="zh-CN" sz="2000" b="1">
                <a:latin typeface="Times New Roman" panose="02020603050405020304" pitchFamily="18" charset="0"/>
                <a:ea typeface="楷体_GB2312" charset="-122"/>
                <a:hlinkClick r:id="rId12" action="ppaction://hlinksldjump"/>
              </a:rPr>
              <a:t>2</a:t>
            </a:r>
            <a:endParaRPr lang="en-US" altLang="zh-CN" sz="2000" b="1">
              <a:latin typeface="Times New Roman" panose="02020603050405020304" pitchFamily="18" charset="0"/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0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  <p:bldP spid="15383" grpId="0" animBg="1"/>
      <p:bldP spid="15385" grpId="0" animBg="1"/>
      <p:bldP spid="15388" grpId="0"/>
      <p:bldP spid="15367" grpId="0"/>
      <p:bldP spid="15369" grpId="0"/>
      <p:bldP spid="15395" grpId="0" animBg="1"/>
      <p:bldP spid="15396" grpId="0" animBg="1"/>
      <p:bldP spid="15398" grpId="0" animBg="1"/>
      <p:bldP spid="15399" grpId="0" animBg="1"/>
      <p:bldP spid="34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342</TotalTime>
  <Words>127</Words>
  <Application>Microsoft Office PowerPoint</Application>
  <PresentationFormat>全屏显示(4:3)</PresentationFormat>
  <Paragraphs>23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Symbol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25</cp:revision>
  <dcterms:created xsi:type="dcterms:W3CDTF">2000-08-30T13:13:37Z</dcterms:created>
  <dcterms:modified xsi:type="dcterms:W3CDTF">2025-08-21T16:32:51Z</dcterms:modified>
</cp:coreProperties>
</file>