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40474D1-7C5C-9CC0-4001-83ECDED740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9E7C362-1227-5C46-197C-755C954B70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E75C11F-2779-C295-3F01-9D43BB67B6B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9D3CDFE5-87D2-2AA0-1069-9B2DBAA20B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5454451-0CB7-4BAD-62BE-4B7F84AC59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85F77067-05AE-A5E3-76E6-D6403559E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AB77EF36-1DFF-4002-99C2-25D271E8D5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CC2F144-4D20-23F6-F9A5-DC5DCDD4F94A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A19C5171-20B7-4522-24AD-CA7B7423AA9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A510A443-DDD9-CDCE-3033-CF388E6E752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2DA9BBE-13A8-49E6-9D7A-3E67DD0DD19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D01CE3F0-66C6-07C4-1095-90CFCF0F137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B86D65C6-563D-AC3C-D248-D468E866F30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3F7E0F1F-0AA4-194E-6E55-4448F61D3C1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3A02666-122C-AECA-243D-A76F1EE022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2DDF5A2-C3E1-EB50-B379-E9A90BA92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B99DCD9-A82F-911D-843C-6C489EED9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1E6B1-B239-4CB2-9578-081611A4A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E941BA5-849E-4B5A-69FF-6B35A266AF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BDD241C-827A-3546-0AB9-82194288A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B1F0930-92D8-E3BB-FF3F-A2526792E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A6E1-6B3E-41EE-8253-FA11AB80C4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4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0E08AD1-4B5E-0DDA-31A8-4E6083FFBB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3F3FE06-C993-6047-1547-1FE0C4382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5F626F7-8766-F905-B214-ACB915C67A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287B2-1DDA-4AB1-8BAB-DCA62A606F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68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73BFB54-70CA-AEC9-CF65-608BE9010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7A9BD76-E5A0-DBF0-8F1E-9E4DC76CA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31051F4-A68A-A86B-F71E-4A84B8EED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04A50-1F79-45CC-A857-6DA8A05E10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0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C37AB00-DECC-0F99-7F80-6F2FF6B56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4639A-AD87-8FDC-7E59-F687ACAFC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B7701A0-8A71-41EB-5074-83324413B2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29FCB-74BC-47E2-8C09-D47320052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2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8B6A181-82FB-C913-DC57-52DE3BE2C5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4C3233-EA0F-D514-7384-16A605469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4B857FD-591F-3EEE-38F8-3C5F8DDC8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EC4EA-EA1F-4F57-BF85-82A5154E4C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7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771E9CE-D9B2-C941-C5EA-AD1F7915F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B4DF62E-39AD-BAFF-8C1E-BB8FEA2C5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07E6818F-600E-2F38-C069-CDCE734C57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56FAB-402C-4B8E-AA6F-CAA7A2DD7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68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D316D74-BF6E-0A87-6504-61AE4FD4B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529171E-847A-B884-3007-8E793B494C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AF901EA-ADE9-3B36-BB4E-9E368530B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FE980-16DE-48DD-ADC9-CE4086FC96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43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F9FCFAB-CE20-336D-7467-95704CABC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80B8108-86C0-68CE-1A23-163ABF53B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58818A-9B62-A252-49B3-B149010DF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F9483-F720-4202-B456-37BAEF7F56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0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5A6C24E-C957-C33B-85DE-2715C983AB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7B017BC-35DB-D76F-34EB-738C1951BD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84DB1E5-706F-CB30-8CEA-BDD77CC3E5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C85F4-3540-46CC-BD8E-B9A65A5E8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66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2DC8621-7706-1C68-1F2F-529444777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01A54F3-F9D7-BFF5-1396-37948FFC6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1008A8F-C862-D268-6FA5-84A998DCD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E9842-E091-4A53-9B63-348BE76AAA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51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BDA8FCA-0296-7CEA-E815-E1C25B720A66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9145D1E2-116F-D6A1-3C6D-A00C111F3A6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26F53488-FE5E-E421-D822-F5430D86E7C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2726F1B9-6643-0334-F8A4-D1679BBDA4F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136F9781-59CE-03DE-B850-C0516E687F3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EFD64805-6D67-EC17-CE3B-63E184E023E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14BF8179-9373-297C-6ED3-0FD8C8376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E89B47EF-5395-A083-5418-F779D110C8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B028EEA8-BB98-6C61-1986-BEB1488C03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92326AF2-36A2-9F8C-5674-9BD0B8A865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33798CB-AFF2-414E-AB8A-9605653EFBE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C90E3B2A-588C-87CB-5321-D5A6174E0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7.png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image" Target="../media/image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4.wmf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10" Type="http://schemas.openxmlformats.org/officeDocument/2006/relationships/hyperlink" Target="../&#31532;12&#31456;.ppt#47. PowerPoint &#28436;&#31034;&#25991;&#31295;" TargetMode="External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8DF8B118-C67F-2C8F-3011-A918EAD6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5AA60B-3D03-42FC-96BF-327FB2DFB9CF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BB1EB012-026C-AFAB-8C9F-9CE060CD3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508000"/>
            <a:ext cx="869791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图示是现今广泛使用的逆流式冷却塔示意图，高温水自上而下，未饱和湿空气自下而上在塔内与水进行热质交 换，各截面参数如图示，求：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）列出塔的质、能守恒式；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）若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EE708017-D6A1-19A2-4FD9-24B7F38A3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2592388"/>
          <a:ext cx="3619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241195" progId="Equation.DSMT4">
                  <p:embed/>
                </p:oleObj>
              </mc:Choice>
              <mc:Fallback>
                <p:oleObj name="Equation" r:id="rId2" imgW="1688367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592388"/>
                        <a:ext cx="36195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" name="Picture 0">
            <a:extLst>
              <a:ext uri="{FF2B5EF4-FFF2-40B4-BE49-F238E27FC236}">
                <a16:creationId xmlns:a16="http://schemas.microsoft.com/office/drawing/2014/main" id="{E67594CD-FCCF-9E2A-F4EF-472A15AB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41663"/>
            <a:ext cx="43211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9" name="Object 1">
            <a:extLst>
              <a:ext uri="{FF2B5EF4-FFF2-40B4-BE49-F238E27FC236}">
                <a16:creationId xmlns:a16="http://schemas.microsoft.com/office/drawing/2014/main" id="{089D3AAE-30FA-49B4-3FDB-C07D12131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057400"/>
          <a:ext cx="37449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200" imgH="241300" progId="Equation.DSMT4">
                  <p:embed/>
                </p:oleObj>
              </mc:Choice>
              <mc:Fallback>
                <p:oleObj name="Equation" r:id="rId5" imgW="18542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57400"/>
                        <a:ext cx="37449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Text Box 2">
            <a:extLst>
              <a:ext uri="{FF2B5EF4-FFF2-40B4-BE49-F238E27FC236}">
                <a16:creationId xmlns:a16="http://schemas.microsoft.com/office/drawing/2014/main" id="{EADE7ED1-CB9B-0296-50D0-ABD7606EC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019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计算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6A08B624-76CB-AB5D-D161-9F430D23C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060575"/>
          <a:ext cx="24733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08100" imgH="241300" progId="Equation.DSMT4">
                  <p:embed/>
                </p:oleObj>
              </mc:Choice>
              <mc:Fallback>
                <p:oleObj name="Equation" r:id="rId7" imgW="13081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60575"/>
                        <a:ext cx="24733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26D4AABD-6D23-E375-85BC-B161EC227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1989138"/>
          <a:ext cx="1152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725" imgH="241195" progId="Equation.DSMT4">
                  <p:embed/>
                </p:oleObj>
              </mc:Choice>
              <mc:Fallback>
                <p:oleObj name="Equation" r:id="rId9" imgW="634725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989138"/>
                        <a:ext cx="11525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448C3674-4AFE-F2A5-16CC-9D9FA9096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578100"/>
          <a:ext cx="20161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54100" imgH="241300" progId="Equation.DSMT4">
                  <p:embed/>
                </p:oleObj>
              </mc:Choice>
              <mc:Fallback>
                <p:oleObj name="Equation" r:id="rId11" imgW="10541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78100"/>
                        <a:ext cx="20161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6">
            <a:extLst>
              <a:ext uri="{FF2B5EF4-FFF2-40B4-BE49-F238E27FC236}">
                <a16:creationId xmlns:a16="http://schemas.microsoft.com/office/drawing/2014/main" id="{BC2B5B5E-63AE-CB6F-83B3-A08D4725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38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楷体_GB2312" charset="-122"/>
              </a:rPr>
              <a:t>A422299</a:t>
            </a:r>
          </a:p>
        </p:txBody>
      </p:sp>
      <p:pic>
        <p:nvPicPr>
          <p:cNvPr id="7175" name="Picture 7">
            <a:extLst>
              <a:ext uri="{FF2B5EF4-FFF2-40B4-BE49-F238E27FC236}">
                <a16:creationId xmlns:a16="http://schemas.microsoft.com/office/drawing/2014/main" id="{0F276243-CDBC-237F-A857-D5A9F4EA3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068638"/>
            <a:ext cx="233997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AutoShape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3A0BE8-BAF2-8E3C-D948-D474784F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6" name="AutoShape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1D2493A-BF3E-59E9-753B-8797795BE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91A05285-00A2-BAB8-020B-A7AB4FBD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224454D-FA1B-48E3-9048-7306DC704A3F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1A6A7735-2694-C2EF-30DD-1DED18CF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2604ECBC-1ECA-7F7E-9B4B-9354D614C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138" y="1152525"/>
          <a:ext cx="43799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254000" progId="Equation.DSMT4">
                  <p:embed/>
                </p:oleObj>
              </mc:Choice>
              <mc:Fallback>
                <p:oleObj name="Equation" r:id="rId2" imgW="20320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152525"/>
                        <a:ext cx="437991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>
            <a:extLst>
              <a:ext uri="{FF2B5EF4-FFF2-40B4-BE49-F238E27FC236}">
                <a16:creationId xmlns:a16="http://schemas.microsoft.com/office/drawing/2014/main" id="{0D9AEF24-3CFB-8251-78EF-CD242899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320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能量守恒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F94C907D-FE69-D526-40B5-CAA63A90C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565400"/>
          <a:ext cx="530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254000" progId="Equation.DSMT4">
                  <p:embed/>
                </p:oleObj>
              </mc:Choice>
              <mc:Fallback>
                <p:oleObj name="Equation" r:id="rId4" imgW="25781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65400"/>
                        <a:ext cx="530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A942A021-AD43-0D2E-6661-0B6E87F99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9875" y="3289300"/>
          <a:ext cx="4603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3289300"/>
                        <a:ext cx="46037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FE40F2F0-683B-D063-69C6-43682D18C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102100"/>
          <a:ext cx="38893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6100" imgH="482600" progId="Equation.DSMT4">
                  <p:embed/>
                </p:oleObj>
              </mc:Choice>
              <mc:Fallback>
                <p:oleObj name="Equation" r:id="rId8" imgW="18161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02100"/>
                        <a:ext cx="38893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7C66B065-4465-3AE4-612E-F67A5CCBB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844675"/>
          <a:ext cx="4479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8200" imgH="254000" progId="Equation.DSMT4">
                  <p:embed/>
                </p:oleObj>
              </mc:Choice>
              <mc:Fallback>
                <p:oleObj name="Equation" r:id="rId10" imgW="21082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44675"/>
                        <a:ext cx="44799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" name="Picture 0">
            <a:extLst>
              <a:ext uri="{FF2B5EF4-FFF2-40B4-BE49-F238E27FC236}">
                <a16:creationId xmlns:a16="http://schemas.microsoft.com/office/drawing/2014/main" id="{78D81FC5-2B00-EF6A-23A0-6871F439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860800"/>
            <a:ext cx="3240088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" name="Rectangle 1">
            <a:extLst>
              <a:ext uri="{FF2B5EF4-FFF2-40B4-BE49-F238E27FC236}">
                <a16:creationId xmlns:a16="http://schemas.microsoft.com/office/drawing/2014/main" id="{771BB7F7-16B9-BF7A-686F-959213F0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765175"/>
            <a:ext cx="416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）因为稳流，所以质量守恒  </a:t>
            </a:r>
          </a:p>
        </p:txBody>
      </p:sp>
      <p:sp>
        <p:nvSpPr>
          <p:cNvPr id="4108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E2A5961-73F9-29DF-58DC-60EDEC48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9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946ECEC-13DA-36EE-1B40-BA27E1D2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4C03E4E-D80D-87C2-7072-7931C5CC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F3C96B8-AA25-98DC-4953-FC3E4BD3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100" grpId="0" build="p" autoUpdateAnimBg="0"/>
      <p:bldP spid="81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DC9B716F-BFD6-8026-1D84-A510CB96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771F864-B179-42F6-BD27-A8105DA83D92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B1BF8DA-40FF-5B80-4586-A50BF5D4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64076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      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30ºC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38ºC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，查表，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      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s1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4.241 kPa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s2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6.624 kPa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       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v1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    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s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1.696 kPa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v2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   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s 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6.492 kPa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6533255A-0A3F-B21F-E07B-6EE3B1793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500438"/>
          <a:ext cx="214788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431800" progId="Equation.DSMT4">
                  <p:embed/>
                </p:oleObj>
              </mc:Choice>
              <mc:Fallback>
                <p:oleObj name="Equation" r:id="rId2" imgW="10668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00438"/>
                        <a:ext cx="214788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A6FDCC0D-2079-CE9F-FF6F-E0BCC0C01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4652963"/>
          <a:ext cx="8270875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16400" imgH="914400" progId="Equation.DSMT4">
                  <p:embed/>
                </p:oleObj>
              </mc:Choice>
              <mc:Fallback>
                <p:oleObj name="Equation" r:id="rId4" imgW="42164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652963"/>
                        <a:ext cx="8270875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2" name="Picture 0">
            <a:extLst>
              <a:ext uri="{FF2B5EF4-FFF2-40B4-BE49-F238E27FC236}">
                <a16:creationId xmlns:a16="http://schemas.microsoft.com/office/drawing/2014/main" id="{7DFB1926-7534-AB44-5ED4-70704FFA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60350"/>
            <a:ext cx="30241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56C26E-F87A-FF65-5985-D9BB32D5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8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35CF7C-09F2-12C2-3226-7270FA91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9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C309535-D355-8F71-C38F-ADF580788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9922A0C-05EE-CCA1-EC28-59CC4DFC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D4E91CA3-3119-FA84-9BFB-9FAF33C76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09863"/>
          <a:ext cx="3635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28" imgH="228501" progId="Equation.DSMT4">
                  <p:embed/>
                </p:oleObj>
              </mc:Choice>
              <mc:Fallback>
                <p:oleObj name="Equation" r:id="rId7" imgW="165028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9863"/>
                        <a:ext cx="3635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AA733100-2BDA-BCBF-71ED-D8AA481A5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1713" y="2728913"/>
          <a:ext cx="336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2728913"/>
                        <a:ext cx="336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>
            <a:extLst>
              <a:ext uri="{FF2B5EF4-FFF2-40B4-BE49-F238E27FC236}">
                <a16:creationId xmlns:a16="http://schemas.microsoft.com/office/drawing/2014/main" id="{0C654BF3-27F5-E014-6A31-F3C6B616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404813"/>
            <a:ext cx="67738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=101 325 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charset="-122"/>
              </a:rPr>
              <a:t>l 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40ºC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charset="-122"/>
              </a:rPr>
              <a:t>l 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=25ºC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，查表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        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h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charset="-122"/>
              </a:rPr>
              <a:t>l 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 =167.5 kJ/kg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h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charset="-122"/>
              </a:rPr>
              <a:t>l 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=104.655 kJ/kg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031BC15C-B917-64B5-B590-9D19EA9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B2A7323-0A1A-4F94-8922-6AEE97538960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85BF4AF4-E76D-1FC9-44C8-BDB4AAFDB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58763"/>
          <a:ext cx="38274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254000" progId="Equation.DSMT4">
                  <p:embed/>
                </p:oleObj>
              </mc:Choice>
              <mc:Fallback>
                <p:oleObj name="Equation" r:id="rId2" imgW="17399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8763"/>
                        <a:ext cx="38274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701B0032-C79D-F0B7-D659-EB8165BAE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1192213"/>
          <a:ext cx="64293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1000" imgH="241300" progId="Equation.DSMT4">
                  <p:embed/>
                </p:oleObj>
              </mc:Choice>
              <mc:Fallback>
                <p:oleObj name="Equation" r:id="rId4" imgW="2921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192213"/>
                        <a:ext cx="64293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312A63DB-7827-A17B-044D-A3F7684F4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2036763"/>
          <a:ext cx="64230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700" imgH="482600" progId="Equation.DSMT4">
                  <p:embed/>
                </p:oleObj>
              </mc:Choice>
              <mc:Fallback>
                <p:oleObj name="Equation" r:id="rId6" imgW="28067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2036763"/>
                        <a:ext cx="64230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C8334591-C0C4-5761-6CC9-5B6DEE31B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644900"/>
          <a:ext cx="48053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600" imgH="482600" progId="Equation.DSMT4">
                  <p:embed/>
                </p:oleObj>
              </mc:Choice>
              <mc:Fallback>
                <p:oleObj name="Equation" r:id="rId8" imgW="21336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44900"/>
                        <a:ext cx="480536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AutoShape 10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780B3EC-BB34-77AC-17B8-DBB345D8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2" name="AutoShape 102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5397C19-B1EE-5A7C-C6C7-ED8BC5FB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362" name="Text Box 1026">
            <a:extLst>
              <a:ext uri="{FF2B5EF4-FFF2-40B4-BE49-F238E27FC236}">
                <a16:creationId xmlns:a16="http://schemas.microsoft.com/office/drawing/2014/main" id="{ACD78AA3-0909-615C-4570-6BB9AAF31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143500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charset="-122"/>
                <a:hlinkClick r:id="rId10" action="ppaction://hlinkpres?slideindex=47&amp;slidetitle=PowerPoint 演示文稿"/>
              </a:rPr>
              <a:t>返回</a:t>
            </a:r>
            <a:endParaRPr lang="zh-CN" altLang="en-US" sz="2000" b="1"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233</TotalTime>
  <Words>137</Words>
  <Application>Microsoft Office PowerPoint</Application>
  <PresentationFormat>全屏显示(4:3)</PresentationFormat>
  <Paragraphs>16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28</cp:revision>
  <dcterms:created xsi:type="dcterms:W3CDTF">2000-08-30T08:28:09Z</dcterms:created>
  <dcterms:modified xsi:type="dcterms:W3CDTF">2025-08-21T16:32:33Z</dcterms:modified>
</cp:coreProperties>
</file>