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46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BC277BB-E5D6-44D9-F3AC-13E2AF340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39B383A-52EF-DBBF-F8BA-E3F2036849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A3A1BA2-7589-B6D2-5A27-D63220F3426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D89EEC1-4484-E5D0-7E3A-2C15F7A849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1406660-BA9F-7E36-7D19-778364095B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5AC4CFE-C090-75CC-D4A1-D96CE67F7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0A1EC48-2D5A-41C7-BD8F-468DE8050DB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A93174-F906-DED2-CBA4-6F2FE9EF21B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4DEB5F12-721A-9AD4-3BD4-348A5444188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FA9B651-D2E8-898D-C22F-D1D75F4855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29B12D9-CC17-9F0F-157B-53C788905CE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C03731C7-93CC-A3EF-693E-1031236069B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A8D286B2-4809-159D-A728-8353F5C2E41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C6C35666-EAA2-821F-8953-F56A325FDA6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87A1671-A110-D4A7-FDA9-90039A351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70C7395-8CF3-28C3-C948-296A0D220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396543-0A9C-9F23-797F-0CFC006F8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62D52-A74B-4CF1-BE1A-5EBE0CA9E1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BAC0B90-7678-3DB4-8C61-E70D7D29B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F666F6C-DDA2-A9B2-9500-95CE6E555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C7E0D0-B4E5-288C-1CE3-B3A6516D9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4EC75-98A9-4468-B075-829F9CB197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3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73D204-234D-CA24-A1E8-FBA38DF5A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62958C8-F8E6-215D-D9CA-E2C661E12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0B85697-AC46-4DC2-3AC6-4BBBFA297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06046-F9AC-42F2-A7C8-7D12949A3B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1A6F4F4-461F-C625-59ED-FA8340980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B8A4703-AF48-1F6E-B149-F3F3777E2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2D5882C-FBE8-B431-4090-000FEA7EF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66892-AB95-4640-88C2-3D71877C15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4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84CAB6-B099-080E-4FB7-B720B9B78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A5B2E21-236C-B14D-C675-3950A2E9B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8BF2A46-F8D0-9157-EBD4-18E0D5FC0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25E32-D9CA-469E-AD6B-518742C251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3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D0336EC-298E-0B89-A6DD-1271E40622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6635811-AC09-6AA9-7931-10DF28AAD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C58E273-69C1-6B9E-E7E1-0EEDAA343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727CC-5E83-480A-A8C1-0883D8C872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A9EED00-2EB7-C7A0-10A6-DD8682272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C6DBE35-A45D-93F9-5102-348BC797C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4049FB-D1EB-8E88-D0E8-4186C5428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DC24D-73B6-41D0-AA56-19FA3E49F5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CD1C8AE-FFAF-3EF5-C326-7E83432F4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D804A11-C231-BEF7-F9C2-9DEBB3E6B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05E3058-3AC9-54D5-54E5-454C57778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442EE-3176-4953-88A2-C4F14EA86D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C4E5C7D-F370-0F90-DB97-BA5F28734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BB3F156-EA33-91A5-13B4-3FAA1AF6E1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AD3D8B-6BD5-4360-9CF6-B5B20B46D1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1E746-84FD-4257-998E-BF4206088A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3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25C857D-5023-174D-D337-7D6F74E00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F99233-26F1-DAD6-FE1D-8B37724E4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A8DD065-E68D-CCE9-D25C-F30482545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1B131-B54B-4CD8-A268-72D13636C5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8D1A581-3BEF-9BBC-5CDA-69F2B0585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13A0481-EDE0-3A10-F442-5EBBDBA7E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AB27D6-A67F-BB02-49FA-B4A3777F6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7F45B-6987-4DC9-B933-78E26A3ECB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18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C379B7-BFBB-BC88-D3F3-4676C3B3AEA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76626898-85E3-ABBC-4C82-0CF219C565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53DDF4E1-403A-5FD7-7F6B-A34D1502B5D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C0EB230-AB5E-2C03-E559-55D16A94702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662D74A-6235-D1BF-4337-8FECE31075E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8AB6F3D-0F62-EEF9-179B-78F3DC462FF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065291A-0111-83BD-D37B-B3719D8A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D5E314C-D5FC-D6ED-BD6D-9C65AE96E7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6835290B-3C68-1029-05D2-A00DF93DA9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306E8E51-086D-6E57-34BE-36135A7BA4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1CCF56A-F75C-49D4-9035-E0279D120E4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1E02EA6D-C098-0505-EB0C-E3CB8BDC9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4" Type="http://schemas.openxmlformats.org/officeDocument/2006/relationships/hyperlink" Target="../&#31532;9&#31456;.ppt#24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AE623814-E114-3360-32FE-7B5AD43B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D7B5A8-D6D1-4788-8FBB-5494B90442DE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graphicFrame>
        <p:nvGraphicFramePr>
          <p:cNvPr id="10240" name="Object 0">
            <a:extLst>
              <a:ext uri="{FF2B5EF4-FFF2-40B4-BE49-F238E27FC236}">
                <a16:creationId xmlns:a16="http://schemas.microsoft.com/office/drawing/2014/main" id="{2855771A-FEF8-261E-E442-32272A407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0" y="2998788"/>
          <a:ext cx="23050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514686" imgH="1371429" progId="Paint.Picture">
                  <p:embed/>
                </p:oleObj>
              </mc:Choice>
              <mc:Fallback>
                <p:oleObj name="位图图像" r:id="rId2" imgW="1514686" imgH="137142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998788"/>
                        <a:ext cx="23050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Text Box 2">
            <a:extLst>
              <a:ext uri="{FF2B5EF4-FFF2-40B4-BE49-F238E27FC236}">
                <a16:creationId xmlns:a16="http://schemas.microsoft.com/office/drawing/2014/main" id="{9379ED2C-B0BB-2FCE-4705-42C61685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7050"/>
            <a:ext cx="878522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已知柴油机混合加热理想循环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0.17 MPa、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60℃，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压缩比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ε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=14.5，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气缸中气体最大压力10.3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MPa，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循环加热量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900 kJ/kg。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设工质为空气，比热容为定值并取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1004 J/(kg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K)，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718 J/(kg·K)，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κ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1.4；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环境温度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20℃，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 MPa。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试分析该循环并求循环热效率及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效率。 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D76DCA7-C484-08FE-16A6-A9445681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8A27573-F9AE-D60B-E5F7-91D25899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73488"/>
            <a:ext cx="6610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由已知条件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0.17 kPa、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333.15 K</a:t>
            </a:r>
            <a:r>
              <a:rPr kumimoji="1" lang="en-US" altLang="zh-CN" sz="2800">
                <a:latin typeface="Times New Roman" panose="02020603050405020304" pitchFamily="18" charset="0"/>
              </a:rPr>
              <a:t> 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BB977055-5CAF-D54D-F878-F72098BDB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4926013"/>
            <a:ext cx="103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点1：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0" name="Rectangle 10">
            <a:extLst>
              <a:ext uri="{FF2B5EF4-FFF2-40B4-BE49-F238E27FC236}">
                <a16:creationId xmlns:a16="http://schemas.microsoft.com/office/drawing/2014/main" id="{BCF20FD0-C4BE-8E9C-7E85-D169DE8F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94CD6941-DDAE-E4B4-9C91-286F4DED4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1975" y="4868863"/>
          <a:ext cx="66278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900" imgH="457200" progId="Equation.DSMT4">
                  <p:embed/>
                </p:oleObj>
              </mc:Choice>
              <mc:Fallback>
                <p:oleObj name="Equation" r:id="rId4" imgW="32639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868863"/>
                        <a:ext cx="66278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>
            <a:extLst>
              <a:ext uri="{FF2B5EF4-FFF2-40B4-BE49-F238E27FC236}">
                <a16:creationId xmlns:a16="http://schemas.microsoft.com/office/drawing/2014/main" id="{ABF21E63-F401-8AA8-FA6A-CB48D966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78538"/>
            <a:ext cx="103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点2：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3" name="Rectangle 13">
            <a:extLst>
              <a:ext uri="{FF2B5EF4-FFF2-40B4-BE49-F238E27FC236}">
                <a16:creationId xmlns:a16="http://schemas.microsoft.com/office/drawing/2014/main" id="{4ACEBCF1-3054-660D-2682-58E5A689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13A10321-8BA3-EAEE-5604-D535571BC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5899150"/>
          <a:ext cx="49625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419100" progId="Equation.DSMT4">
                  <p:embed/>
                </p:oleObj>
              </mc:Choice>
              <mc:Fallback>
                <p:oleObj name="Equation" r:id="rId6" imgW="2463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899150"/>
                        <a:ext cx="49625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">
            <a:extLst>
              <a:ext uri="{FF2B5EF4-FFF2-40B4-BE49-F238E27FC236}">
                <a16:creationId xmlns:a16="http://schemas.microsoft.com/office/drawing/2014/main" id="{6FD99DF8-5C99-DF01-F8D5-7C222442C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A470299</a:t>
            </a:r>
          </a:p>
        </p:txBody>
      </p:sp>
      <p:sp>
        <p:nvSpPr>
          <p:cNvPr id="3086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26CE3D-2DA1-9B4F-4532-1A76608C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7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84E84EA-A3AB-D13B-D442-C9479A89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3" grpId="0" build="p" autoUpdateAnimBg="0"/>
      <p:bldP spid="4104" grpId="0" build="p" autoUpdateAnimBg="0"/>
      <p:bldP spid="41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E4F32890-E744-2B8F-B930-9EA6ED7F7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4813"/>
          <a:ext cx="53292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28600" progId="Equation.DSMT4">
                  <p:embed/>
                </p:oleObj>
              </mc:Choice>
              <mc:Fallback>
                <p:oleObj name="Equation" r:id="rId2" imgW="2451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53292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40D7B556-735E-ACE0-9896-4389BB696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182688"/>
          <a:ext cx="58388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700" imgH="990600" progId="Equation.DSMT4">
                  <p:embed/>
                </p:oleObj>
              </mc:Choice>
              <mc:Fallback>
                <p:oleObj name="Equation" r:id="rId4" imgW="2933700" imgH="990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82688"/>
                        <a:ext cx="583882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B2AD7AFA-7160-3482-EABB-578676522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629025"/>
          <a:ext cx="21605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444500" progId="Equation.DSMT4">
                  <p:embed/>
                </p:oleObj>
              </mc:Choice>
              <mc:Fallback>
                <p:oleObj name="Equation" r:id="rId6" imgW="11049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29025"/>
                        <a:ext cx="21605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BFCD7431-0CAC-433A-1CE6-54434703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86150"/>
            <a:ext cx="749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pic>
        <p:nvPicPr>
          <p:cNvPr id="22538" name="Picture 10">
            <a:extLst>
              <a:ext uri="{FF2B5EF4-FFF2-40B4-BE49-F238E27FC236}">
                <a16:creationId xmlns:a16="http://schemas.microsoft.com/office/drawing/2014/main" id="{F7EA231A-6EB1-0E6C-6980-F382155D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555875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87815A2B-713C-6E0E-C5BE-ACED6FC75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084763"/>
          <a:ext cx="1657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669" imgH="431613" progId="Equation.DSMT4">
                  <p:embed/>
                </p:oleObj>
              </mc:Choice>
              <mc:Fallback>
                <p:oleObj name="Equation" r:id="rId9" imgW="761669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84763"/>
                        <a:ext cx="1657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25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" name="Object 0">
            <a:extLst>
              <a:ext uri="{FF2B5EF4-FFF2-40B4-BE49-F238E27FC236}">
                <a16:creationId xmlns:a16="http://schemas.microsoft.com/office/drawing/2014/main" id="{7D97914F-E9C1-3B03-0C77-CF9A61CFE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88913"/>
          <a:ext cx="241300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514686" imgH="1371429" progId="Paint.Picture">
                  <p:embed/>
                </p:oleObj>
              </mc:Choice>
              <mc:Fallback>
                <p:oleObj name="位图图像" r:id="rId2" imgW="1514686" imgH="137142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88913"/>
                        <a:ext cx="2413000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ED1F0989-B5A3-A8DB-ECC4-EFCE9EDE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C9DE596-A704-46B1-BDD3-C48E2984C8C3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C097B5F-BDED-FA72-852F-3F8E9C956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423863"/>
          <a:ext cx="4672012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787400" progId="Equation.DSMT4">
                  <p:embed/>
                </p:oleObj>
              </mc:Choice>
              <mc:Fallback>
                <p:oleObj name="Equation" r:id="rId4" imgW="22352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23863"/>
                        <a:ext cx="4672012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>
            <a:extLst>
              <a:ext uri="{FF2B5EF4-FFF2-40B4-BE49-F238E27FC236}">
                <a16:creationId xmlns:a16="http://schemas.microsoft.com/office/drawing/2014/main" id="{F7341D28-AC98-C0C0-6F76-41388C8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A63F2BC5-17F7-0735-C74A-F04423130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257425"/>
          <a:ext cx="64785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300" imgH="469900" progId="Equation.DSMT4">
                  <p:embed/>
                </p:oleObj>
              </mc:Choice>
              <mc:Fallback>
                <p:oleObj name="Equation" r:id="rId6" imgW="31623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257425"/>
                        <a:ext cx="64785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77A47531-12CA-1F24-D89A-91A3F126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3695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点3：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8" name="Rectangle 11">
            <a:extLst>
              <a:ext uri="{FF2B5EF4-FFF2-40B4-BE49-F238E27FC236}">
                <a16:creationId xmlns:a16="http://schemas.microsoft.com/office/drawing/2014/main" id="{880D2C83-DFC7-1F91-E803-F17E12C9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11D5E611-0CAA-7DC0-41E1-07C959585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3538538"/>
          <a:ext cx="21129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087" imgH="241195" progId="Equation.DSMT4">
                  <p:embed/>
                </p:oleObj>
              </mc:Choice>
              <mc:Fallback>
                <p:oleObj name="Equation" r:id="rId8" imgW="952087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538538"/>
                        <a:ext cx="21129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138A91F7-76AD-F8D7-695F-D82B2E796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8413" y="3479800"/>
          <a:ext cx="34575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7950" imgH="241195" progId="Equation.DSMT4">
                  <p:embed/>
                </p:oleObj>
              </mc:Choice>
              <mc:Fallback>
                <p:oleObj name="Equation" r:id="rId10" imgW="1497950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479800"/>
                        <a:ext cx="34575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A78B7692-00C1-6DDA-5387-7C4C30FD3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33875"/>
          <a:ext cx="6684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25800" imgH="469900" progId="Equation.DSMT4">
                  <p:embed/>
                </p:oleObj>
              </mc:Choice>
              <mc:Fallback>
                <p:oleObj name="Equation" r:id="rId12" imgW="32258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33875"/>
                        <a:ext cx="66849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id="{D0BBDADE-3166-8CB1-1476-5E52A1B63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5618163"/>
          <a:ext cx="35321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700" imgH="457200" progId="Equation.DSMT4">
                  <p:embed/>
                </p:oleObj>
              </mc:Choice>
              <mc:Fallback>
                <p:oleObj name="Equation" r:id="rId14" imgW="16637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618163"/>
                        <a:ext cx="35321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21">
            <a:extLst>
              <a:ext uri="{FF2B5EF4-FFF2-40B4-BE49-F238E27FC236}">
                <a16:creationId xmlns:a16="http://schemas.microsoft.com/office/drawing/2014/main" id="{0B8E6C38-E8FC-F85E-EC26-E1E91221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04D0AEF-ED93-64BD-AE38-AE736B29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B1B7A28-3554-D9DC-3D7E-948B878B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9A9EC97-EE1A-F054-1ED4-5F2687BE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6A04A3-E6A2-6641-49B9-26971BD3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CAEB54E-DC97-42DD-1E10-F3C5FC5F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3513"/>
            <a:ext cx="281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1-2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是定熵过程，有 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 autoUpdateAnimBg="0"/>
      <p:bldP spid="112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74FAC99E-EC51-48DC-7402-122D3A8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11B04AD-31CC-4340-B4CD-EE2A3333363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B9A4D7FD-DFC9-229B-FEBD-FF05A31B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7813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点4：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4CC954A8-83A4-F08D-57A3-3B07668D0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781300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700" imgH="228600" progId="Equation.DSMT4">
                  <p:embed/>
                </p:oleObj>
              </mc:Choice>
              <mc:Fallback>
                <p:oleObj name="Equation" r:id="rId2" imgW="520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81300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FD1D4535-815C-7543-E60B-46173E8E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805113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=10.3 </a:t>
            </a:r>
            <a:r>
              <a:rPr kumimoji="1" lang="en-US" altLang="zh-CN" sz="2400">
                <a:latin typeface="Times New Roman" panose="02020603050405020304" pitchFamily="18" charset="0"/>
              </a:rPr>
              <a:t>MPa，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4840BDB6-50D9-938C-34D2-A729FF95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9783736C-0982-CED5-0CFE-67E8A25B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84563"/>
          <a:ext cx="2366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41195" progId="Equation.DSMT4">
                  <p:embed/>
                </p:oleObj>
              </mc:Choice>
              <mc:Fallback>
                <p:oleObj name="Equation" r:id="rId4" imgW="1079032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84563"/>
                        <a:ext cx="2366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">
            <a:extLst>
              <a:ext uri="{FF2B5EF4-FFF2-40B4-BE49-F238E27FC236}">
                <a16:creationId xmlns:a16="http://schemas.microsoft.com/office/drawing/2014/main" id="{108907B4-F6F4-1B62-2CEA-3963BDD3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307022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165974BD-9DAA-E770-E0A3-C24135F34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4008438"/>
          <a:ext cx="67659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469900" progId="Equation.DSMT4">
                  <p:embed/>
                </p:oleObj>
              </mc:Choice>
              <mc:Fallback>
                <p:oleObj name="Equation" r:id="rId6" imgW="3276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008438"/>
                        <a:ext cx="67659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2">
            <a:extLst>
              <a:ext uri="{FF2B5EF4-FFF2-40B4-BE49-F238E27FC236}">
                <a16:creationId xmlns:a16="http://schemas.microsoft.com/office/drawing/2014/main" id="{A11DF91C-B507-C35C-4208-D2FA4421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749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E37A0743-1423-3079-32A9-71C891678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5064125"/>
          <a:ext cx="66532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5000" imgH="457200" progId="Equation.DSMT4">
                  <p:embed/>
                </p:oleObj>
              </mc:Choice>
              <mc:Fallback>
                <p:oleObj name="Equation" r:id="rId8" imgW="3175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064125"/>
                        <a:ext cx="66532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BC196009-0D61-8542-788E-A8617106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135688"/>
            <a:ext cx="108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点5</a:t>
            </a:r>
            <a:r>
              <a:rPr kumimoji="1" lang="zh-CN" altLang="en-US" sz="2800">
                <a:latin typeface="Plotter" charset="0"/>
              </a:rPr>
              <a:t>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182" name="Object 14">
            <a:extLst>
              <a:ext uri="{FF2B5EF4-FFF2-40B4-BE49-F238E27FC236}">
                <a16:creationId xmlns:a16="http://schemas.microsoft.com/office/drawing/2014/main" id="{9D06A4C9-45AE-6D0C-AC15-BAD39A31B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6221413"/>
          <a:ext cx="2981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310" imgH="241195" progId="Equation.DSMT4">
                  <p:embed/>
                </p:oleObj>
              </mc:Choice>
              <mc:Fallback>
                <p:oleObj name="Equation" r:id="rId10" imgW="1358310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21413"/>
                        <a:ext cx="2981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" name="Object 0">
            <a:extLst>
              <a:ext uri="{FF2B5EF4-FFF2-40B4-BE49-F238E27FC236}">
                <a16:creationId xmlns:a16="http://schemas.microsoft.com/office/drawing/2014/main" id="{70E14E3F-97FE-F064-F4D0-B23B586D5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60350"/>
          <a:ext cx="22320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1514686" imgH="1371429" progId="Paint.Picture">
                  <p:embed/>
                </p:oleObj>
              </mc:Choice>
              <mc:Fallback>
                <p:oleObj name="位图图像" r:id="rId12" imgW="1514686" imgH="137142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0350"/>
                        <a:ext cx="2232025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1CBAB6C-3D24-30E2-923C-26A111477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0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7FFBC72-AFA1-9B1F-0DEE-69626C6E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1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DBD5BC6-EF4A-92E7-96C1-2690D095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2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F28663F-3963-2E8B-B42F-3963F169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8" name="Object 18">
            <a:extLst>
              <a:ext uri="{FF2B5EF4-FFF2-40B4-BE49-F238E27FC236}">
                <a16:creationId xmlns:a16="http://schemas.microsoft.com/office/drawing/2014/main" id="{8B6272B0-E4C8-B83F-3BB7-756B4385D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4963"/>
          <a:ext cx="56737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90800" imgH="723900" progId="Equation.DSMT4">
                  <p:embed/>
                </p:oleObj>
              </mc:Choice>
              <mc:Fallback>
                <p:oleObj name="Equation" r:id="rId14" imgW="2590800" imgH="723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4963"/>
                        <a:ext cx="567372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>
            <a:extLst>
              <a:ext uri="{FF2B5EF4-FFF2-40B4-BE49-F238E27FC236}">
                <a16:creationId xmlns:a16="http://schemas.microsoft.com/office/drawing/2014/main" id="{10CC7353-DECF-D818-0A38-DAB78807E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2051050"/>
          <a:ext cx="7305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24200" imgH="254000" progId="Equation.DSMT4">
                  <p:embed/>
                </p:oleObj>
              </mc:Choice>
              <mc:Fallback>
                <p:oleObj name="Equation" r:id="rId16" imgW="31242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051050"/>
                        <a:ext cx="7305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3" grpId="0" build="p" autoUpdateAnimBg="0"/>
      <p:bldP spid="718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28C2B3A-6D95-512E-1231-82BA757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EF87103-3B74-441A-8655-1D5F6719A68F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D1E70E5-6D6B-6F77-BA9A-687C84A8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2C3BDFE6-C8B4-9AE0-2154-6DE649369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3141663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241300" progId="Equation.DSMT4">
                  <p:embed/>
                </p:oleObj>
              </mc:Choice>
              <mc:Fallback>
                <p:oleObj name="Equation" r:id="rId2" imgW="3124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141663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5FCD8344-7899-495F-5962-A4559BC1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6883098-555C-EBB1-5A76-875A1EF78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835400"/>
          <a:ext cx="720566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400" imgH="939800" progId="Equation.DSMT4">
                  <p:embed/>
                </p:oleObj>
              </mc:Choice>
              <mc:Fallback>
                <p:oleObj name="Equation" r:id="rId4" imgW="37084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35400"/>
                        <a:ext cx="7205662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AA7A6201-D84D-34AE-1DB8-F6E67AC4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92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94053073-3E50-E097-67FC-6C4EF385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38764EDC-8C58-68E4-2AE1-BA6BFC659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797550"/>
          <a:ext cx="39147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431800" progId="Equation.DSMT4">
                  <p:embed/>
                </p:oleObj>
              </mc:Choice>
              <mc:Fallback>
                <p:oleObj name="Equation" r:id="rId6" imgW="1803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797550"/>
                        <a:ext cx="39147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>
            <a:extLst>
              <a:ext uri="{FF2B5EF4-FFF2-40B4-BE49-F238E27FC236}">
                <a16:creationId xmlns:a16="http://schemas.microsoft.com/office/drawing/2014/main" id="{9D3597EA-DABB-4007-7BED-E066C850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9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249FAA5-38EE-A38A-EA73-76C9E671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0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456FACF-812D-C0BE-0FCA-6B78F177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1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45EB36B-B17B-8A3E-5EB4-4F02EF74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2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C12728-819B-F1D5-41CB-86122D66E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84" name="Object 16">
            <a:extLst>
              <a:ext uri="{FF2B5EF4-FFF2-40B4-BE49-F238E27FC236}">
                <a16:creationId xmlns:a16="http://schemas.microsoft.com/office/drawing/2014/main" id="{67A26FAD-0AD6-BFB8-6DA6-07658CF08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33375"/>
          <a:ext cx="76041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95700" imgH="508000" progId="Equation.DSMT4">
                  <p:embed/>
                </p:oleObj>
              </mc:Choice>
              <mc:Fallback>
                <p:oleObj name="Equation" r:id="rId8" imgW="3695700" imgH="50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33375"/>
                        <a:ext cx="76041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>
            <a:extLst>
              <a:ext uri="{FF2B5EF4-FFF2-40B4-BE49-F238E27FC236}">
                <a16:creationId xmlns:a16="http://schemas.microsoft.com/office/drawing/2014/main" id="{BF133467-C6A7-CA84-4571-F3A61E909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573213"/>
          <a:ext cx="61483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500" imgH="469900" progId="Equation.DSMT4">
                  <p:embed/>
                </p:oleObj>
              </mc:Choice>
              <mc:Fallback>
                <p:oleObj name="Equation" r:id="rId10" imgW="31115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73213"/>
                        <a:ext cx="61483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>
            <a:extLst>
              <a:ext uri="{FF2B5EF4-FFF2-40B4-BE49-F238E27FC236}">
                <a16:creationId xmlns:a16="http://schemas.microsoft.com/office/drawing/2014/main" id="{8F7F927F-8F41-83CD-3218-65A32F625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2549525"/>
          <a:ext cx="83883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86200" imgH="241300" progId="Equation.DSMT4">
                  <p:embed/>
                </p:oleObj>
              </mc:Choice>
              <mc:Fallback>
                <p:oleObj name="Equation" r:id="rId12" imgW="38862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549525"/>
                        <a:ext cx="83883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9">
            <a:extLst>
              <a:ext uri="{FF2B5EF4-FFF2-40B4-BE49-F238E27FC236}">
                <a16:creationId xmlns:a16="http://schemas.microsoft.com/office/drawing/2014/main" id="{0ACC8290-BE6B-983C-2B07-1C840276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 charset="0"/>
                <a:ea typeface="楷体_GB2312" pitchFamily="49" charset="-122"/>
              </a:rPr>
              <a:t>吸热过程中空气熵增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D7249DB1-ECC7-AD2D-8939-964BFC668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766763"/>
          <a:ext cx="88995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1155700" progId="Equation.DSMT4">
                  <p:embed/>
                </p:oleObj>
              </mc:Choice>
              <mc:Fallback>
                <p:oleObj name="Equation" r:id="rId2" imgW="4343400" imgH="1155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66763"/>
                        <a:ext cx="88995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Text Box 2">
            <a:extLst>
              <a:ext uri="{FF2B5EF4-FFF2-40B4-BE49-F238E27FC236}">
                <a16:creationId xmlns:a16="http://schemas.microsoft.com/office/drawing/2014/main" id="{0C368BBA-9940-B5A9-BC58-6F7739BA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05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平均吸热温度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86166AFD-E6EE-60A0-7329-8E699713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3859213"/>
          <a:ext cx="5975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431800" progId="Equation.DSMT4">
                  <p:embed/>
                </p:oleObj>
              </mc:Choice>
              <mc:Fallback>
                <p:oleObj name="Equation" r:id="rId4" imgW="2832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859213"/>
                        <a:ext cx="5975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>
            <a:extLst>
              <a:ext uri="{FF2B5EF4-FFF2-40B4-BE49-F238E27FC236}">
                <a16:creationId xmlns:a16="http://schemas.microsoft.com/office/drawing/2014/main" id="{45289C76-96A4-5C7E-EC6D-F06446D0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86338"/>
            <a:ext cx="370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循环吸热量中的可用能： 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CC964059-5964-359F-D504-5E25EC860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5584825"/>
          <a:ext cx="80343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48100" imgH="482600" progId="Equation.DSMT4">
                  <p:embed/>
                </p:oleObj>
              </mc:Choice>
              <mc:Fallback>
                <p:oleObj name="Equation" r:id="rId6" imgW="38481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584825"/>
                        <a:ext cx="80343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build="p" autoUpdateAnimBg="0"/>
      <p:bldP spid="9218" grpId="0" build="p" autoUpdateAnimBg="0"/>
      <p:bldP spid="922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778F6E1C-2F16-D0BB-8F28-85B15B01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535359F-B59A-4722-99AF-FFD729A78155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1D98A7C7-9CFD-A052-2EE5-34CF6FBBD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D70D72E2-B56A-4723-1079-FF9527BD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D4B5D4F3-9370-ACC1-49EC-76D53E5C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187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效率 </a:t>
            </a:r>
          </a:p>
        </p:txBody>
      </p:sp>
      <p:sp>
        <p:nvSpPr>
          <p:cNvPr id="9222" name="Rectangle 10">
            <a:extLst>
              <a:ext uri="{FF2B5EF4-FFF2-40B4-BE49-F238E27FC236}">
                <a16:creationId xmlns:a16="http://schemas.microsoft.com/office/drawing/2014/main" id="{F7875F66-9514-9272-20A4-D2C03B5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895F02A8-3BB6-0796-BAA8-45D7E5878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268413"/>
          <a:ext cx="42164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469900" progId="Equation.DSMT4">
                  <p:embed/>
                </p:oleObj>
              </mc:Choice>
              <mc:Fallback>
                <p:oleObj name="Equation" r:id="rId2" imgW="20193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68413"/>
                        <a:ext cx="4216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0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B8E3D7B-8710-1CD9-00C7-1B32410A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" name="AutoShape 10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4802462-FCA0-27FA-50FA-DF37C099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FC173EB6-76BD-8491-6AEE-C9F4F19B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4950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4" action="ppaction://hlinkpres?slideindex=24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  <p:bldP spid="11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279</TotalTime>
  <Words>169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楷体_GB2312</vt:lpstr>
      <vt:lpstr>黑体</vt:lpstr>
      <vt:lpstr>Plotter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21</cp:revision>
  <dcterms:created xsi:type="dcterms:W3CDTF">1601-01-01T00:00:00Z</dcterms:created>
  <dcterms:modified xsi:type="dcterms:W3CDTF">2025-08-21T16:32:42Z</dcterms:modified>
</cp:coreProperties>
</file>