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D059B57-3D76-BA9C-F3C1-640EFEC98AF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2C059FA-A543-624E-343A-C7524503061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EA4E6F6B-DAD8-0294-CACE-766978177897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2649E7FB-8525-862B-F2DA-FC27B3745A1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481B30E7-525F-3F12-D90A-FFF2F077D3D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938F4EE5-69AA-31BB-078F-4126D4AAF7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DAD406B8-77BE-4B85-8CA5-BE269FC8B44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057548C-EA0C-2F1A-0311-A5D72B4920C1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495FDA58-BEFA-DCC6-BABC-9B31791ED363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2C0D3FC2-0EE3-D5CF-ADAA-27AAB834F4A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66C535B8-8164-A8F3-3798-572ED16A314A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4C2B5A7E-C752-97BF-E21B-0952C6AD0235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586BDB21-61C5-6F4D-296A-B2727D27717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9925AF65-8C94-7706-0320-24C66B4653EB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112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DFD39970-07F0-1513-A912-873680C364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B975615-02D2-1ACE-3F2B-721945D807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70A05FDF-72D4-BC40-E0D5-C85711EBE2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6C04A4-D1FF-4C95-9FC7-A3626E2618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892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046755E-1B62-B6B2-5F50-C00541D74F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B92C34F-1F27-4FD0-321E-2ECA8CECAF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F6C8DA43-EBA9-B122-8F58-4A2882D918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E28D56-DE21-44EB-A9CA-C40F5A51D0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148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C0266C3-3B36-89D2-E33B-C29D81F212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B6BB04A-BF63-5C8B-E9D5-72C7442DDA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5478CA31-7E8C-5950-57C9-FD76CD3F9A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FF29A1-6681-4FCD-AF03-0B5D2C9CD43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69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1B133EA-F075-FC62-B133-BAD427E951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BEDDBEA-03F5-0BF3-7BC6-B11964B861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DAD56005-8963-3B27-979A-E47756BBFE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5BF339-95D4-4F73-8F5F-C36A615FAA7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288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6D18A3B-2775-04DA-8336-7D72B9259D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BC6E5CD4-C553-39D5-9286-D7BC359405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95C0EFDC-BF18-9A9D-28F0-E48EF24240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9EA4A2-B972-4FFA-BBB3-14B2AEDB152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458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18FD8EA-D4E5-0F8A-7F4D-651AA722EF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9FEF4B2-B75B-09C9-C2FA-CBE3F288EB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12B0D88-FD38-FFB9-F33A-25785239AB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D8D16E-68D9-4CFA-913A-0BBFFC78F9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987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2DC0583-A436-1AF5-A1C9-03DBFF74EB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62A53D39-8BEB-44B5-C85D-69AECB123E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8DAC1182-0A9E-6352-F49A-B228F664FA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8A81CF-00E5-4A46-8798-CB08FE78744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395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117EA767-3039-804B-622A-A8599F0D1D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40A0DF9E-91FB-287A-9CCC-D4A8C456B2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9B6DFF8-923E-3F85-1F8B-E580E5A3E7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66C9CF-A885-46F4-AF80-8B65FF94558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406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F2B4A324-3D84-5610-6550-1EF462299F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E8887897-F5C1-F885-B34A-20992167AA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9696BAF-10D7-46AB-7B92-C9FE5C8D17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A2DC79-451D-47DF-8042-264330146D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32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44AC4D1-4EC7-BB8D-B3C5-7C0C94BABF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3073D9D-D7CC-9BE3-BEEE-B098C99E8E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7197EB3-683F-2800-079C-59073417AF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465A11-C2BC-460D-BFDD-E2F21C84ABD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17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3CAF2A9-FA72-B562-A60B-01D41487C2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17BEF615-9074-C256-994F-A7827F65FB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F269EF8-2E18-862A-A608-109B559DBB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08DEB9-D85F-43DC-B8AB-2E35EB6C930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828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525FE1A8-4759-8D21-7078-32EA535F272A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A6E272B3-E543-004B-7E3D-82F6AA4EFC75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5FC4E37B-00AD-0DBF-AACF-04AF35FF7EC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7DED931F-7A48-EE76-E412-C389A263838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5346A103-77F6-C046-1863-B68C39F6CC6F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B1D30233-1804-BE40-144B-6C66A3D28074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027CB45A-1D01-D89B-DB4F-F94095900A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49" name="Rectangle 9">
            <a:extLst>
              <a:ext uri="{FF2B5EF4-FFF2-40B4-BE49-F238E27FC236}">
                <a16:creationId xmlns:a16="http://schemas.microsoft.com/office/drawing/2014/main" id="{75A5E546-8EC6-E0DC-D41D-7E50939880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50" name="Rectangle 10">
            <a:extLst>
              <a:ext uri="{FF2B5EF4-FFF2-40B4-BE49-F238E27FC236}">
                <a16:creationId xmlns:a16="http://schemas.microsoft.com/office/drawing/2014/main" id="{50BDC17A-BD11-DDC6-F01A-C1CF6716446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51" name="Rectangle 11">
            <a:extLst>
              <a:ext uri="{FF2B5EF4-FFF2-40B4-BE49-F238E27FC236}">
                <a16:creationId xmlns:a16="http://schemas.microsoft.com/office/drawing/2014/main" id="{BDF7A991-4A10-CB15-687A-E1B32AAAE14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811E57C-E035-4942-8528-CA37741517A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EF6A68CA-1A53-F884-4D88-188E4AC1B5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3.bin"/><Relationship Id="rId7" Type="http://schemas.openxmlformats.org/officeDocument/2006/relationships/hyperlink" Target="../&#31532;13&#31456;.PPT#53. PowerPoint &#28436;&#31034;&#25991;&#31295;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Relationship Id="rId9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slide" Target="slide2.xml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12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>
            <a:extLst>
              <a:ext uri="{FF2B5EF4-FFF2-40B4-BE49-F238E27FC236}">
                <a16:creationId xmlns:a16="http://schemas.microsoft.com/office/drawing/2014/main" id="{E97B7F9D-E5B8-936D-F2E8-8C7B9D3B3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981075"/>
            <a:ext cx="4759325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灯片编号占位符 3">
            <a:extLst>
              <a:ext uri="{FF2B5EF4-FFF2-40B4-BE49-F238E27FC236}">
                <a16:creationId xmlns:a16="http://schemas.microsoft.com/office/drawing/2014/main" id="{A838B8E2-BFFC-636F-A50F-52B5E56B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591ED8A-D299-496A-89BF-8CA2919505C5}" type="slidenum">
              <a:rPr lang="zh-CN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000"/>
          </a:p>
        </p:txBody>
      </p:sp>
      <p:sp>
        <p:nvSpPr>
          <p:cNvPr id="3072" name="Text Box 1024">
            <a:extLst>
              <a:ext uri="{FF2B5EF4-FFF2-40B4-BE49-F238E27FC236}">
                <a16:creationId xmlns:a16="http://schemas.microsoft.com/office/drawing/2014/main" id="{1B576B07-E736-381B-2F3E-38B690DE2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441325"/>
            <a:ext cx="87471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以氢气为燃料的燃料电池中所进行的反应近似可按定温-定压</a:t>
            </a:r>
            <a:endParaRPr kumimoji="1"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反应处理，若反应在101325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endParaRPr kumimoji="1"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298.15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下进行，试求燃料电池</a:t>
            </a:r>
            <a:endParaRPr kumimoji="1"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所获的可逆定温功。 </a:t>
            </a:r>
          </a:p>
        </p:txBody>
      </p:sp>
      <p:sp>
        <p:nvSpPr>
          <p:cNvPr id="3073" name="Text Box 1025">
            <a:extLst>
              <a:ext uri="{FF2B5EF4-FFF2-40B4-BE49-F238E27FC236}">
                <a16:creationId xmlns:a16="http://schemas.microsoft.com/office/drawing/2014/main" id="{C458300B-BDE4-7AE4-B6EE-E2B324C19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565400"/>
            <a:ext cx="1112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反应式</a:t>
            </a:r>
          </a:p>
        </p:txBody>
      </p:sp>
      <p:graphicFrame>
        <p:nvGraphicFramePr>
          <p:cNvPr id="2" name="Object 1026">
            <a:extLst>
              <a:ext uri="{FF2B5EF4-FFF2-40B4-BE49-F238E27FC236}">
                <a16:creationId xmlns:a16="http://schemas.microsoft.com/office/drawing/2014/main" id="{7AF40A7A-2531-B86D-CE9A-09EA9A2675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5863" y="3119438"/>
          <a:ext cx="2333625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44600" imgH="393700" progId="Equation.DSMT4">
                  <p:embed/>
                </p:oleObj>
              </mc:Choice>
              <mc:Fallback>
                <p:oleObj name="Equation" r:id="rId3" imgW="1244600" imgH="39370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3119438"/>
                        <a:ext cx="2333625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1027">
            <a:extLst>
              <a:ext uri="{FF2B5EF4-FFF2-40B4-BE49-F238E27FC236}">
                <a16:creationId xmlns:a16="http://schemas.microsoft.com/office/drawing/2014/main" id="{881FF620-40E4-E075-88EE-4146814C1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987800"/>
            <a:ext cx="7850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由于反应物和生成物都处于101325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Pa、298.15 K，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故 </a:t>
            </a:r>
          </a:p>
        </p:txBody>
      </p:sp>
      <p:graphicFrame>
        <p:nvGraphicFramePr>
          <p:cNvPr id="3081" name="Object 1033">
            <a:extLst>
              <a:ext uri="{FF2B5EF4-FFF2-40B4-BE49-F238E27FC236}">
                <a16:creationId xmlns:a16="http://schemas.microsoft.com/office/drawing/2014/main" id="{6EC712A9-CEC7-F35B-1AAE-2BDB94AB89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635500"/>
          <a:ext cx="8353425" cy="202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457700" imgH="1079500" progId="Equation.DSMT4">
                  <p:embed/>
                </p:oleObj>
              </mc:Choice>
              <mc:Fallback>
                <p:oleObj name="Equation" r:id="rId5" imgW="4457700" imgH="1079500" progId="Equation.DSMT4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635500"/>
                        <a:ext cx="8353425" cy="202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Text Box 1036">
            <a:extLst>
              <a:ext uri="{FF2B5EF4-FFF2-40B4-BE49-F238E27FC236}">
                <a16:creationId xmlns:a16="http://schemas.microsoft.com/office/drawing/2014/main" id="{C59A4C0D-1EC7-63DA-FA7B-DD1A7BD82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4419600"/>
            <a:ext cx="3603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>
                <a:solidFill>
                  <a:srgbClr val="FF0066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082" name="Text Box 1037">
            <a:extLst>
              <a:ext uri="{FF2B5EF4-FFF2-40B4-BE49-F238E27FC236}">
                <a16:creationId xmlns:a16="http://schemas.microsoft.com/office/drawing/2014/main" id="{C29CD87B-4137-C94C-69D3-0EF031E05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109538"/>
            <a:ext cx="1149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A4941441</a:t>
            </a:r>
          </a:p>
        </p:txBody>
      </p:sp>
      <p:sp>
        <p:nvSpPr>
          <p:cNvPr id="3086" name="Rectangle 1038">
            <a:extLst>
              <a:ext uri="{FF2B5EF4-FFF2-40B4-BE49-F238E27FC236}">
                <a16:creationId xmlns:a16="http://schemas.microsoft.com/office/drawing/2014/main" id="{04400FFC-5486-254A-6E6B-1C6E06946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" y="2565400"/>
            <a:ext cx="493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kumimoji="1"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" name="AutoShape 103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05C83C9-2E32-59E2-1600-5AB57710C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9325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3089" name="Freeform 1041">
            <a:extLst>
              <a:ext uri="{FF2B5EF4-FFF2-40B4-BE49-F238E27FC236}">
                <a16:creationId xmlns:a16="http://schemas.microsoft.com/office/drawing/2014/main" id="{D097F48D-8857-14FE-C825-506A5162B0A4}"/>
              </a:ext>
            </a:extLst>
          </p:cNvPr>
          <p:cNvSpPr>
            <a:spLocks/>
          </p:cNvSpPr>
          <p:nvPr/>
        </p:nvSpPr>
        <p:spPr bwMode="auto">
          <a:xfrm>
            <a:off x="1470025" y="4891088"/>
            <a:ext cx="7645400" cy="1851025"/>
          </a:xfrm>
          <a:custGeom>
            <a:avLst/>
            <a:gdLst>
              <a:gd name="T0" fmla="*/ 2147483647 w 4816"/>
              <a:gd name="T1" fmla="*/ 2147483647 h 1166"/>
              <a:gd name="T2" fmla="*/ 2147483647 w 4816"/>
              <a:gd name="T3" fmla="*/ 2147483647 h 1166"/>
              <a:gd name="T4" fmla="*/ 2147483647 w 4816"/>
              <a:gd name="T5" fmla="*/ 2147483647 h 1166"/>
              <a:gd name="T6" fmla="*/ 2147483647 w 4816"/>
              <a:gd name="T7" fmla="*/ 2147483647 h 1166"/>
              <a:gd name="T8" fmla="*/ 2147483647 w 4816"/>
              <a:gd name="T9" fmla="*/ 2147483647 h 1166"/>
              <a:gd name="T10" fmla="*/ 2147483647 w 4816"/>
              <a:gd name="T11" fmla="*/ 2147483647 h 1166"/>
              <a:gd name="T12" fmla="*/ 2147483647 w 4816"/>
              <a:gd name="T13" fmla="*/ 2147483647 h 1166"/>
              <a:gd name="T14" fmla="*/ 2147483647 w 4816"/>
              <a:gd name="T15" fmla="*/ 2147483647 h 1166"/>
              <a:gd name="T16" fmla="*/ 2147483647 w 4816"/>
              <a:gd name="T17" fmla="*/ 2147483647 h 1166"/>
              <a:gd name="T18" fmla="*/ 2147483647 w 4816"/>
              <a:gd name="T19" fmla="*/ 2147483647 h 1166"/>
              <a:gd name="T20" fmla="*/ 2147483647 w 4816"/>
              <a:gd name="T21" fmla="*/ 2147483647 h 1166"/>
              <a:gd name="T22" fmla="*/ 2147483647 w 4816"/>
              <a:gd name="T23" fmla="*/ 2147483647 h 1166"/>
              <a:gd name="T24" fmla="*/ 2147483647 w 4816"/>
              <a:gd name="T25" fmla="*/ 2147483647 h 1166"/>
              <a:gd name="T26" fmla="*/ 2147483647 w 4816"/>
              <a:gd name="T27" fmla="*/ 2147483647 h 1166"/>
              <a:gd name="T28" fmla="*/ 2147483647 w 4816"/>
              <a:gd name="T29" fmla="*/ 2147483647 h 1166"/>
              <a:gd name="T30" fmla="*/ 2147483647 w 4816"/>
              <a:gd name="T31" fmla="*/ 2147483647 h 1166"/>
              <a:gd name="T32" fmla="*/ 2147483647 w 4816"/>
              <a:gd name="T33" fmla="*/ 2147483647 h 1166"/>
              <a:gd name="T34" fmla="*/ 2147483647 w 4816"/>
              <a:gd name="T35" fmla="*/ 2147483647 h 1166"/>
              <a:gd name="T36" fmla="*/ 2147483647 w 4816"/>
              <a:gd name="T37" fmla="*/ 2147483647 h 1166"/>
              <a:gd name="T38" fmla="*/ 2147483647 w 4816"/>
              <a:gd name="T39" fmla="*/ 2147483647 h 1166"/>
              <a:gd name="T40" fmla="*/ 2147483647 w 4816"/>
              <a:gd name="T41" fmla="*/ 2147483647 h 1166"/>
              <a:gd name="T42" fmla="*/ 2147483647 w 4816"/>
              <a:gd name="T43" fmla="*/ 2147483647 h 1166"/>
              <a:gd name="T44" fmla="*/ 2147483647 w 4816"/>
              <a:gd name="T45" fmla="*/ 2147483647 h 1166"/>
              <a:gd name="T46" fmla="*/ 2147483647 w 4816"/>
              <a:gd name="T47" fmla="*/ 2147483647 h 1166"/>
              <a:gd name="T48" fmla="*/ 2147483647 w 4816"/>
              <a:gd name="T49" fmla="*/ 2147483647 h 1166"/>
              <a:gd name="T50" fmla="*/ 2147483647 w 4816"/>
              <a:gd name="T51" fmla="*/ 2147483647 h 1166"/>
              <a:gd name="T52" fmla="*/ 2147483647 w 4816"/>
              <a:gd name="T53" fmla="*/ 2147483647 h 1166"/>
              <a:gd name="T54" fmla="*/ 2147483647 w 4816"/>
              <a:gd name="T55" fmla="*/ 2147483647 h 1166"/>
              <a:gd name="T56" fmla="*/ 2147483647 w 4816"/>
              <a:gd name="T57" fmla="*/ 2147483647 h 1166"/>
              <a:gd name="T58" fmla="*/ 2147483647 w 4816"/>
              <a:gd name="T59" fmla="*/ 2147483647 h 1166"/>
              <a:gd name="T60" fmla="*/ 2147483647 w 4816"/>
              <a:gd name="T61" fmla="*/ 2147483647 h 1166"/>
              <a:gd name="T62" fmla="*/ 2147483647 w 4816"/>
              <a:gd name="T63" fmla="*/ 2147483647 h 1166"/>
              <a:gd name="T64" fmla="*/ 2147483647 w 4816"/>
              <a:gd name="T65" fmla="*/ 2147483647 h 1166"/>
              <a:gd name="T66" fmla="*/ 2147483647 w 4816"/>
              <a:gd name="T67" fmla="*/ 2147483647 h 1166"/>
              <a:gd name="T68" fmla="*/ 2147483647 w 4816"/>
              <a:gd name="T69" fmla="*/ 2147483647 h 1166"/>
              <a:gd name="T70" fmla="*/ 2147483647 w 4816"/>
              <a:gd name="T71" fmla="*/ 2147483647 h 1166"/>
              <a:gd name="T72" fmla="*/ 2147483647 w 4816"/>
              <a:gd name="T73" fmla="*/ 2147483647 h 1166"/>
              <a:gd name="T74" fmla="*/ 2147483647 w 4816"/>
              <a:gd name="T75" fmla="*/ 2147483647 h 1166"/>
              <a:gd name="T76" fmla="*/ 2147483647 w 4816"/>
              <a:gd name="T77" fmla="*/ 2147483647 h 1166"/>
              <a:gd name="T78" fmla="*/ 2147483647 w 4816"/>
              <a:gd name="T79" fmla="*/ 2147483647 h 1166"/>
              <a:gd name="T80" fmla="*/ 2147483647 w 4816"/>
              <a:gd name="T81" fmla="*/ 2147483647 h 1166"/>
              <a:gd name="T82" fmla="*/ 2147483647 w 4816"/>
              <a:gd name="T83" fmla="*/ 2147483647 h 1166"/>
              <a:gd name="T84" fmla="*/ 2147483647 w 4816"/>
              <a:gd name="T85" fmla="*/ 2147483647 h 1166"/>
              <a:gd name="T86" fmla="*/ 2147483647 w 4816"/>
              <a:gd name="T87" fmla="*/ 2147483647 h 1166"/>
              <a:gd name="T88" fmla="*/ 2147483647 w 4816"/>
              <a:gd name="T89" fmla="*/ 2147483647 h 1166"/>
              <a:gd name="T90" fmla="*/ 2147483647 w 4816"/>
              <a:gd name="T91" fmla="*/ 2147483647 h 116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4816"/>
              <a:gd name="T139" fmla="*/ 0 h 1166"/>
              <a:gd name="T140" fmla="*/ 4816 w 4816"/>
              <a:gd name="T141" fmla="*/ 1166 h 116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4816" h="1166">
                <a:moveTo>
                  <a:pt x="2662" y="127"/>
                </a:moveTo>
                <a:cubicBezTo>
                  <a:pt x="1932" y="134"/>
                  <a:pt x="2296" y="111"/>
                  <a:pt x="2047" y="143"/>
                </a:cubicBezTo>
                <a:cubicBezTo>
                  <a:pt x="2030" y="150"/>
                  <a:pt x="2016" y="159"/>
                  <a:pt x="1998" y="165"/>
                </a:cubicBezTo>
                <a:cubicBezTo>
                  <a:pt x="1976" y="179"/>
                  <a:pt x="1971" y="192"/>
                  <a:pt x="1959" y="215"/>
                </a:cubicBezTo>
                <a:cubicBezTo>
                  <a:pt x="1957" y="279"/>
                  <a:pt x="1957" y="343"/>
                  <a:pt x="1954" y="407"/>
                </a:cubicBezTo>
                <a:cubicBezTo>
                  <a:pt x="1951" y="491"/>
                  <a:pt x="1940" y="606"/>
                  <a:pt x="1855" y="648"/>
                </a:cubicBezTo>
                <a:cubicBezTo>
                  <a:pt x="1832" y="682"/>
                  <a:pt x="1808" y="681"/>
                  <a:pt x="1767" y="686"/>
                </a:cubicBezTo>
                <a:cubicBezTo>
                  <a:pt x="1120" y="673"/>
                  <a:pt x="1409" y="678"/>
                  <a:pt x="901" y="670"/>
                </a:cubicBezTo>
                <a:cubicBezTo>
                  <a:pt x="758" y="651"/>
                  <a:pt x="611" y="659"/>
                  <a:pt x="467" y="653"/>
                </a:cubicBezTo>
                <a:cubicBezTo>
                  <a:pt x="348" y="655"/>
                  <a:pt x="230" y="656"/>
                  <a:pt x="111" y="659"/>
                </a:cubicBezTo>
                <a:cubicBezTo>
                  <a:pt x="85" y="660"/>
                  <a:pt x="45" y="703"/>
                  <a:pt x="45" y="703"/>
                </a:cubicBezTo>
                <a:cubicBezTo>
                  <a:pt x="36" y="727"/>
                  <a:pt x="20" y="745"/>
                  <a:pt x="12" y="769"/>
                </a:cubicBezTo>
                <a:cubicBezTo>
                  <a:pt x="8" y="802"/>
                  <a:pt x="0" y="834"/>
                  <a:pt x="1" y="867"/>
                </a:cubicBezTo>
                <a:cubicBezTo>
                  <a:pt x="3" y="916"/>
                  <a:pt x="4" y="966"/>
                  <a:pt x="7" y="1015"/>
                </a:cubicBezTo>
                <a:cubicBezTo>
                  <a:pt x="8" y="1032"/>
                  <a:pt x="8" y="1049"/>
                  <a:pt x="12" y="1065"/>
                </a:cubicBezTo>
                <a:cubicBezTo>
                  <a:pt x="26" y="1121"/>
                  <a:pt x="182" y="1128"/>
                  <a:pt x="215" y="1131"/>
                </a:cubicBezTo>
                <a:cubicBezTo>
                  <a:pt x="368" y="1166"/>
                  <a:pt x="202" y="1141"/>
                  <a:pt x="605" y="1147"/>
                </a:cubicBezTo>
                <a:cubicBezTo>
                  <a:pt x="1450" y="1143"/>
                  <a:pt x="2289" y="1126"/>
                  <a:pt x="3133" y="1092"/>
                </a:cubicBezTo>
                <a:cubicBezTo>
                  <a:pt x="3207" y="1081"/>
                  <a:pt x="3279" y="1065"/>
                  <a:pt x="3353" y="1054"/>
                </a:cubicBezTo>
                <a:cubicBezTo>
                  <a:pt x="3404" y="1035"/>
                  <a:pt x="3459" y="1011"/>
                  <a:pt x="3512" y="999"/>
                </a:cubicBezTo>
                <a:cubicBezTo>
                  <a:pt x="3575" y="967"/>
                  <a:pt x="3661" y="952"/>
                  <a:pt x="3731" y="939"/>
                </a:cubicBezTo>
                <a:cubicBezTo>
                  <a:pt x="3826" y="902"/>
                  <a:pt x="3931" y="874"/>
                  <a:pt x="4033" y="862"/>
                </a:cubicBezTo>
                <a:cubicBezTo>
                  <a:pt x="4069" y="849"/>
                  <a:pt x="4110" y="849"/>
                  <a:pt x="4148" y="845"/>
                </a:cubicBezTo>
                <a:cubicBezTo>
                  <a:pt x="4216" y="830"/>
                  <a:pt x="4292" y="827"/>
                  <a:pt x="4362" y="818"/>
                </a:cubicBezTo>
                <a:cubicBezTo>
                  <a:pt x="4415" y="799"/>
                  <a:pt x="4468" y="795"/>
                  <a:pt x="4521" y="780"/>
                </a:cubicBezTo>
                <a:cubicBezTo>
                  <a:pt x="4555" y="770"/>
                  <a:pt x="4585" y="755"/>
                  <a:pt x="4620" y="747"/>
                </a:cubicBezTo>
                <a:cubicBezTo>
                  <a:pt x="4654" y="730"/>
                  <a:pt x="4687" y="718"/>
                  <a:pt x="4719" y="697"/>
                </a:cubicBezTo>
                <a:cubicBezTo>
                  <a:pt x="4731" y="680"/>
                  <a:pt x="4747" y="666"/>
                  <a:pt x="4757" y="648"/>
                </a:cubicBezTo>
                <a:cubicBezTo>
                  <a:pt x="4788" y="592"/>
                  <a:pt x="4765" y="618"/>
                  <a:pt x="4796" y="588"/>
                </a:cubicBezTo>
                <a:cubicBezTo>
                  <a:pt x="4799" y="573"/>
                  <a:pt x="4807" y="559"/>
                  <a:pt x="4807" y="544"/>
                </a:cubicBezTo>
                <a:cubicBezTo>
                  <a:pt x="4807" y="509"/>
                  <a:pt x="4816" y="285"/>
                  <a:pt x="4757" y="247"/>
                </a:cubicBezTo>
                <a:cubicBezTo>
                  <a:pt x="4715" y="185"/>
                  <a:pt x="4659" y="166"/>
                  <a:pt x="4593" y="138"/>
                </a:cubicBezTo>
                <a:cubicBezTo>
                  <a:pt x="4585" y="135"/>
                  <a:pt x="4564" y="122"/>
                  <a:pt x="4554" y="121"/>
                </a:cubicBezTo>
                <a:cubicBezTo>
                  <a:pt x="4525" y="118"/>
                  <a:pt x="4495" y="118"/>
                  <a:pt x="4466" y="116"/>
                </a:cubicBezTo>
                <a:cubicBezTo>
                  <a:pt x="4304" y="119"/>
                  <a:pt x="4262" y="124"/>
                  <a:pt x="4132" y="132"/>
                </a:cubicBezTo>
                <a:cubicBezTo>
                  <a:pt x="3954" y="170"/>
                  <a:pt x="3666" y="145"/>
                  <a:pt x="3474" y="149"/>
                </a:cubicBezTo>
                <a:cubicBezTo>
                  <a:pt x="3404" y="142"/>
                  <a:pt x="3343" y="151"/>
                  <a:pt x="3271" y="154"/>
                </a:cubicBezTo>
                <a:cubicBezTo>
                  <a:pt x="3075" y="150"/>
                  <a:pt x="2884" y="142"/>
                  <a:pt x="2689" y="138"/>
                </a:cubicBezTo>
                <a:cubicBezTo>
                  <a:pt x="2682" y="136"/>
                  <a:pt x="2671" y="138"/>
                  <a:pt x="2667" y="132"/>
                </a:cubicBezTo>
                <a:cubicBezTo>
                  <a:pt x="2656" y="117"/>
                  <a:pt x="2686" y="111"/>
                  <a:pt x="2689" y="110"/>
                </a:cubicBezTo>
                <a:cubicBezTo>
                  <a:pt x="2723" y="93"/>
                  <a:pt x="2751" y="65"/>
                  <a:pt x="2788" y="55"/>
                </a:cubicBezTo>
                <a:cubicBezTo>
                  <a:pt x="2806" y="43"/>
                  <a:pt x="2822" y="40"/>
                  <a:pt x="2843" y="34"/>
                </a:cubicBezTo>
                <a:cubicBezTo>
                  <a:pt x="2892" y="0"/>
                  <a:pt x="2817" y="16"/>
                  <a:pt x="2810" y="17"/>
                </a:cubicBezTo>
                <a:cubicBezTo>
                  <a:pt x="2821" y="21"/>
                  <a:pt x="2839" y="17"/>
                  <a:pt x="2843" y="28"/>
                </a:cubicBezTo>
                <a:cubicBezTo>
                  <a:pt x="2849" y="43"/>
                  <a:pt x="2843" y="93"/>
                  <a:pt x="2848" y="77"/>
                </a:cubicBezTo>
                <a:cubicBezTo>
                  <a:pt x="2854" y="56"/>
                  <a:pt x="2848" y="34"/>
                  <a:pt x="2848" y="12"/>
                </a:cubicBezTo>
              </a:path>
            </a:pathLst>
          </a:custGeom>
          <a:noFill/>
          <a:ln w="28575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0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0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0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" grpId="0" build="p" autoUpdateAnimBg="0"/>
      <p:bldP spid="3073" grpId="0" build="p" autoUpdateAnimBg="0"/>
      <p:bldP spid="3" grpId="0" build="p" autoUpdateAnimBg="0"/>
      <p:bldP spid="3084" grpId="0" build="p" autoUpdateAnimBg="0"/>
      <p:bldP spid="308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CC463918-8F4D-E157-60B5-53BFE619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C12D4F0-E7C6-422C-A3C7-024350EDE7E7}" type="slidenum">
              <a:rPr lang="zh-CN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/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30C7D708-6F5E-89EA-D6A5-FA88E61D6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446213"/>
            <a:ext cx="5775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稳定单质标准生成自由焓为零，查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hlinkClick r:id="rId2" action="ppaction://hlinksldjump"/>
              </a:rPr>
              <a:t>附表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得 </a:t>
            </a:r>
          </a:p>
        </p:txBody>
      </p:sp>
      <p:graphicFrame>
        <p:nvGraphicFramePr>
          <p:cNvPr id="4101" name="Object 5">
            <a:extLst>
              <a:ext uri="{FF2B5EF4-FFF2-40B4-BE49-F238E27FC236}">
                <a16:creationId xmlns:a16="http://schemas.microsoft.com/office/drawing/2014/main" id="{B2C15712-7CEB-6FDC-5EAE-60FCAB8629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2114550"/>
          <a:ext cx="34226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14500" imgH="279400" progId="Equation.DSMT4">
                  <p:embed/>
                </p:oleObj>
              </mc:Choice>
              <mc:Fallback>
                <p:oleObj name="Equation" r:id="rId3" imgW="1714500" imgH="279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114550"/>
                        <a:ext cx="34226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6">
            <a:extLst>
              <a:ext uri="{FF2B5EF4-FFF2-40B4-BE49-F238E27FC236}">
                <a16:creationId xmlns:a16="http://schemas.microsoft.com/office/drawing/2014/main" id="{AB86661D-028F-322D-206F-64D6E9F4C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70175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所以</a:t>
            </a:r>
          </a:p>
        </p:txBody>
      </p:sp>
      <p:graphicFrame>
        <p:nvGraphicFramePr>
          <p:cNvPr id="4103" name="Object 7">
            <a:extLst>
              <a:ext uri="{FF2B5EF4-FFF2-40B4-BE49-F238E27FC236}">
                <a16:creationId xmlns:a16="http://schemas.microsoft.com/office/drawing/2014/main" id="{3DB31BEC-5A1F-0FBB-BD74-781EB62740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3155950"/>
          <a:ext cx="441801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08200" imgH="254000" progId="Equation.DSMT4">
                  <p:embed/>
                </p:oleObj>
              </mc:Choice>
              <mc:Fallback>
                <p:oleObj name="Equation" r:id="rId5" imgW="2108200" imgH="254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155950"/>
                        <a:ext cx="4418013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utoShape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AB738E9-BC6D-7F8A-83D1-ECC603402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888" y="6524625"/>
            <a:ext cx="538162" cy="2174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73F6E4B3-251A-0D60-6D70-4A6B00570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5897563"/>
            <a:ext cx="6953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ea typeface="楷体_GB2312" pitchFamily="49" charset="-122"/>
                <a:hlinkClick r:id="rId7" action="ppaction://hlinkpres?slideindex=53&amp;slidetitle=PowerPoint 演示文稿"/>
              </a:rPr>
              <a:t>返回</a:t>
            </a:r>
            <a:endParaRPr lang="zh-CN" altLang="en-US" sz="2000" b="1">
              <a:ea typeface="楷体_GB2312" pitchFamily="49" charset="-122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72BCBCE4-351F-C467-218D-9F380E8913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8350" y="333375"/>
          <a:ext cx="76993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22700" imgH="419100" progId="Equation.DSMT4">
                  <p:embed/>
                </p:oleObj>
              </mc:Choice>
              <mc:Fallback>
                <p:oleObj name="Equation" r:id="rId8" imgW="3822700" imgH="4191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333375"/>
                        <a:ext cx="76993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 autoUpdateAnimBg="0"/>
      <p:bldP spid="4102" grpId="0" build="p" autoUpdateAnimBg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>
            <a:extLst>
              <a:ext uri="{FF2B5EF4-FFF2-40B4-BE49-F238E27FC236}">
                <a16:creationId xmlns:a16="http://schemas.microsoft.com/office/drawing/2014/main" id="{5746EE48-25ED-3DCE-5D21-FE62DE2026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798513"/>
          <a:ext cx="4318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225" imgH="241091" progId="Equation.DSMT4">
                  <p:embed/>
                </p:oleObj>
              </mc:Choice>
              <mc:Fallback>
                <p:oleObj name="Equation" r:id="rId2" imgW="317225" imgH="241091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798513"/>
                        <a:ext cx="4318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>
            <a:extLst>
              <a:ext uri="{FF2B5EF4-FFF2-40B4-BE49-F238E27FC236}">
                <a16:creationId xmlns:a16="http://schemas.microsoft.com/office/drawing/2014/main" id="{237BC280-DC1E-F2B0-0153-411594AC4D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787400"/>
          <a:ext cx="43180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668" imgH="241195" progId="Equation.DSMT4">
                  <p:embed/>
                </p:oleObj>
              </mc:Choice>
              <mc:Fallback>
                <p:oleObj name="Equation" r:id="rId4" imgW="304668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787400"/>
                        <a:ext cx="431800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>
            <a:extLst>
              <a:ext uri="{FF2B5EF4-FFF2-40B4-BE49-F238E27FC236}">
                <a16:creationId xmlns:a16="http://schemas.microsoft.com/office/drawing/2014/main" id="{FFBBE318-8198-4BE1-3E97-56B09E5AE3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7763" y="836613"/>
          <a:ext cx="26035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3112" imgH="241195" progId="Equation.DSMT4">
                  <p:embed/>
                </p:oleObj>
              </mc:Choice>
              <mc:Fallback>
                <p:oleObj name="Equation" r:id="rId6" imgW="203112" imgH="24119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836613"/>
                        <a:ext cx="260350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>
            <a:extLst>
              <a:ext uri="{FF2B5EF4-FFF2-40B4-BE49-F238E27FC236}">
                <a16:creationId xmlns:a16="http://schemas.microsoft.com/office/drawing/2014/main" id="{583816CE-5E94-8812-919A-0D76F01B13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1317625"/>
          <a:ext cx="504825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0670" imgH="177646" progId="Equation.DSMT4">
                  <p:embed/>
                </p:oleObj>
              </mc:Choice>
              <mc:Fallback>
                <p:oleObj name="Equation" r:id="rId8" imgW="380670" imgH="17764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317625"/>
                        <a:ext cx="504825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>
            <a:extLst>
              <a:ext uri="{FF2B5EF4-FFF2-40B4-BE49-F238E27FC236}">
                <a16:creationId xmlns:a16="http://schemas.microsoft.com/office/drawing/2014/main" id="{1C97613F-CF6D-5D8B-FDF9-A3B73D311E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1317625"/>
          <a:ext cx="504825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0670" imgH="177646" progId="Equation.DSMT4">
                  <p:embed/>
                </p:oleObj>
              </mc:Choice>
              <mc:Fallback>
                <p:oleObj name="Equation" r:id="rId10" imgW="380670" imgH="17764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317625"/>
                        <a:ext cx="504825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>
            <a:extLst>
              <a:ext uri="{FF2B5EF4-FFF2-40B4-BE49-F238E27FC236}">
                <a16:creationId xmlns:a16="http://schemas.microsoft.com/office/drawing/2014/main" id="{854F5132-C6C2-B99D-0F34-C91ED3CE2F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0425" y="1320800"/>
          <a:ext cx="863600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72808" imgH="203112" progId="Equation.DSMT4">
                  <p:embed/>
                </p:oleObj>
              </mc:Choice>
              <mc:Fallback>
                <p:oleObj name="Equation" r:id="rId11" imgW="672808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320800"/>
                        <a:ext cx="863600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Rectangle 8">
            <a:extLst>
              <a:ext uri="{FF2B5EF4-FFF2-40B4-BE49-F238E27FC236}">
                <a16:creationId xmlns:a16="http://schemas.microsoft.com/office/drawing/2014/main" id="{A42839BE-8A08-C717-77F9-29EA8A9A4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42875"/>
            <a:ext cx="786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附表</a:t>
            </a: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lang="zh-CN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一些物质的标准生成焓、标准吉布斯函数和</a:t>
            </a: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25℃</a:t>
            </a:r>
            <a:r>
              <a:rPr lang="zh-CN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100kPa</a:t>
            </a:r>
            <a:r>
              <a:rPr lang="zh-CN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时的绝对熵</a:t>
            </a:r>
            <a:endParaRPr lang="zh-CN" altLang="en-US" sz="1800"/>
          </a:p>
        </p:txBody>
      </p:sp>
      <p:sp>
        <p:nvSpPr>
          <p:cNvPr id="5129" name="Rectangle 9">
            <a:extLst>
              <a:ext uri="{FF2B5EF4-FFF2-40B4-BE49-F238E27FC236}">
                <a16:creationId xmlns:a16="http://schemas.microsoft.com/office/drawing/2014/main" id="{8D915FEE-88D2-51F9-A20A-0370D6701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188913"/>
            <a:ext cx="6858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0" name="Rectangle 10">
            <a:extLst>
              <a:ext uri="{FF2B5EF4-FFF2-40B4-BE49-F238E27FC236}">
                <a16:creationId xmlns:a16="http://schemas.microsoft.com/office/drawing/2014/main" id="{F7970754-3D2B-B832-7A76-19EA19814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188913"/>
            <a:ext cx="9144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F5485E0B-0ACF-3274-9EAC-03149337E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188913"/>
            <a:ext cx="9144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2" name="Rectangle 12">
            <a:extLst>
              <a:ext uri="{FF2B5EF4-FFF2-40B4-BE49-F238E27FC236}">
                <a16:creationId xmlns:a16="http://schemas.microsoft.com/office/drawing/2014/main" id="{3DF072AD-4C94-4E42-25D3-FDDEB19EC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188913"/>
            <a:ext cx="6858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3" name="Rectangle 13">
            <a:extLst>
              <a:ext uri="{FF2B5EF4-FFF2-40B4-BE49-F238E27FC236}">
                <a16:creationId xmlns:a16="http://schemas.microsoft.com/office/drawing/2014/main" id="{157F36CB-B7BC-BF21-316D-C288FA153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188913"/>
            <a:ext cx="9144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9230" name="Group 14">
            <a:extLst>
              <a:ext uri="{FF2B5EF4-FFF2-40B4-BE49-F238E27FC236}">
                <a16:creationId xmlns:a16="http://schemas.microsoft.com/office/drawing/2014/main" id="{B118F5C9-D12C-B4ED-A9C4-9217586F05A5}"/>
              </a:ext>
            </a:extLst>
          </p:cNvPr>
          <p:cNvGraphicFramePr>
            <a:graphicFrameLocks noGrp="1"/>
          </p:cNvGraphicFramePr>
          <p:nvPr/>
        </p:nvGraphicFramePr>
        <p:xfrm>
          <a:off x="1500188" y="679450"/>
          <a:ext cx="5326062" cy="5516563"/>
        </p:xfrm>
        <a:graphic>
          <a:graphicData uri="http://schemas.openxmlformats.org/drawingml/2006/table">
            <a:tbl>
              <a:tblPr/>
              <a:tblGrid>
                <a:gridCol w="998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723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物质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9" marB="4571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分子式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相对分子质量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6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水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水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(l)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过氧化氢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臭氧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碳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石墨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)(s)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一氧化碳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二氧化碳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甲烷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乙炔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乙烯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乙烷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丙烯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丙烷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丁烷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戊烷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苯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己烷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庚烷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辛烷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辛烷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(l)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甲醇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乙醇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氨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柴油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(l)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硫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(s)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二氧化硫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三氧化硫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氧化氮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硝基甲烷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(l)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9" marB="4571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OH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OH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14.4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24.9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SO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SO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NO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18.015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18.015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34.015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47.998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12.011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28.011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44.010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16.043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26.038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28.054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30.070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42.081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44.094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58.124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72.151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78.114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86.178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100.20511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4.232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114.232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32.042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46.069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17.031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198.06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32.06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64.059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80.058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44.013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61.04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241826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285830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136106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+142674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110527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393522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74873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+226731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+52467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84740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+20430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103900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126200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146500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+82980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167300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187900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208600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250105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201300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235000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45720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174000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296842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395765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+82050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113100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228582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237141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105445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+163184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137163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394389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50768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+209200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+68421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32885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+62825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23393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15970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8208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+129765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+28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+8227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+16660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+6741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162551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168319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16128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+178919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300125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371016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+104179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14439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188.834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69.950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232.991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238.932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5.740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197.653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213.795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186.251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200.958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219.330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229.597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267.066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269.917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306.647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348.945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269.562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387.979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427.805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466.514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360.575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239.709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282.444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192.572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525.90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32.056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248.212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256.769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219.957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171.80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61" name="Rectangle 41">
            <a:extLst>
              <a:ext uri="{FF2B5EF4-FFF2-40B4-BE49-F238E27FC236}">
                <a16:creationId xmlns:a16="http://schemas.microsoft.com/office/drawing/2014/main" id="{3C51E028-1610-9A52-2665-8128DA6D4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6361113"/>
            <a:ext cx="71770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本表引自：</a:t>
            </a:r>
            <a:r>
              <a:rPr lang="en-US" altLang="zh-CN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C Borgnakke</a:t>
            </a:r>
            <a:r>
              <a:rPr lang="zh-CN" altLang="en-US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R E Sonntag. Thermodynamic and Transport Properties.  New York </a:t>
            </a:r>
            <a:r>
              <a:rPr lang="zh-CN" altLang="en-US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John Wiley &amp; Sons Inc</a:t>
            </a:r>
            <a:r>
              <a:rPr lang="zh-CN" altLang="en-US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1997</a:t>
            </a:r>
            <a:endParaRPr lang="en-US" altLang="zh-CN" sz="1000" b="1"/>
          </a:p>
        </p:txBody>
      </p:sp>
      <p:sp>
        <p:nvSpPr>
          <p:cNvPr id="5162" name="Text Box 10">
            <a:extLst>
              <a:ext uri="{FF2B5EF4-FFF2-40B4-BE49-F238E27FC236}">
                <a16:creationId xmlns:a16="http://schemas.microsoft.com/office/drawing/2014/main" id="{14129D09-0C38-0060-AB62-69564227B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6289675"/>
            <a:ext cx="6953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ea typeface="楷体_GB2312" pitchFamily="49" charset="-122"/>
                <a:hlinkClick r:id="rId13" action="ppaction://hlinksldjump"/>
              </a:rPr>
              <a:t>返回</a:t>
            </a:r>
            <a:endParaRPr lang="zh-CN" altLang="en-US" sz="2000" b="1"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67</TotalTime>
  <Words>458</Words>
  <Application>Microsoft Office PowerPoint</Application>
  <PresentationFormat>全屏显示(4:3)</PresentationFormat>
  <Paragraphs>202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Times New Roman</vt:lpstr>
      <vt:lpstr>楷体_GB2312</vt:lpstr>
      <vt:lpstr>黑体</vt:lpstr>
      <vt:lpstr>Watermark</vt:lpstr>
      <vt:lpstr>MathType 7.0 Equation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唐崇浩</dc:creator>
  <cp:lastModifiedBy>崇浩 唐</cp:lastModifiedBy>
  <cp:revision>22</cp:revision>
  <dcterms:created xsi:type="dcterms:W3CDTF">1601-01-01T00:00:00Z</dcterms:created>
  <dcterms:modified xsi:type="dcterms:W3CDTF">2025-08-21T16:33:17Z</dcterms:modified>
</cp:coreProperties>
</file>