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1"/>
  </p:notesMasterIdLst>
  <p:handoutMasterIdLst>
    <p:handoutMasterId r:id="rId12"/>
  </p:handoutMasterIdLst>
  <p:sldIdLst>
    <p:sldId id="341" r:id="rId2"/>
    <p:sldId id="320" r:id="rId3"/>
    <p:sldId id="321" r:id="rId4"/>
    <p:sldId id="322" r:id="rId5"/>
    <p:sldId id="323" r:id="rId6"/>
    <p:sldId id="340" r:id="rId7"/>
    <p:sldId id="324" r:id="rId8"/>
    <p:sldId id="326" r:id="rId9"/>
    <p:sldId id="327" r:id="rId10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14">
          <p15:clr>
            <a:srgbClr val="A4A3A4"/>
          </p15:clr>
        </p15:guide>
        <p15:guide id="2" orient="horz" pos="757">
          <p15:clr>
            <a:srgbClr val="A4A3A4"/>
          </p15:clr>
        </p15:guide>
        <p15:guide id="3" orient="horz" pos="3928">
          <p15:clr>
            <a:srgbClr val="A4A3A4"/>
          </p15:clr>
        </p15:guide>
        <p15:guide id="4" orient="horz" pos="4261">
          <p15:clr>
            <a:srgbClr val="A4A3A4"/>
          </p15:clr>
        </p15:guide>
        <p15:guide id="5" orient="horz" pos="2770">
          <p15:clr>
            <a:srgbClr val="A4A3A4"/>
          </p15:clr>
        </p15:guide>
        <p15:guide id="6" orient="horz" pos="1186">
          <p15:clr>
            <a:srgbClr val="A4A3A4"/>
          </p15:clr>
        </p15:guide>
        <p15:guide id="7" orient="horz" pos="1946">
          <p15:clr>
            <a:srgbClr val="A4A3A4"/>
          </p15:clr>
        </p15:guide>
        <p15:guide id="8" pos="588">
          <p15:clr>
            <a:srgbClr val="A4A3A4"/>
          </p15:clr>
        </p15:guide>
        <p15:guide id="9" pos="1125">
          <p15:clr>
            <a:srgbClr val="A4A3A4"/>
          </p15:clr>
        </p15:guide>
        <p15:guide id="10" pos="2817">
          <p15:clr>
            <a:srgbClr val="A4A3A4"/>
          </p15:clr>
        </p15:guide>
        <p15:guide id="11" pos="5512">
          <p15:clr>
            <a:srgbClr val="A4A3A4"/>
          </p15:clr>
        </p15:guide>
        <p15:guide id="12" pos="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E4161B"/>
    <a:srgbClr val="C83912"/>
    <a:srgbClr val="88270C"/>
    <a:srgbClr val="003300"/>
    <a:srgbClr val="FF0066"/>
    <a:srgbClr val="8E190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4545" autoAdjust="0"/>
  </p:normalViewPr>
  <p:slideViewPr>
    <p:cSldViewPr snapToGrid="0">
      <p:cViewPr varScale="1">
        <p:scale>
          <a:sx n="85" d="100"/>
          <a:sy n="85" d="100"/>
        </p:scale>
        <p:origin x="1757" y="48"/>
      </p:cViewPr>
      <p:guideLst>
        <p:guide orient="horz" pos="1714"/>
        <p:guide orient="horz" pos="757"/>
        <p:guide orient="horz" pos="3928"/>
        <p:guide orient="horz" pos="4261"/>
        <p:guide orient="horz" pos="2770"/>
        <p:guide orient="horz" pos="1186"/>
        <p:guide orient="horz" pos="1946"/>
        <p:guide pos="588"/>
        <p:guide pos="1125"/>
        <p:guide pos="2817"/>
        <p:guide pos="5512"/>
        <p:guide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3DAA8AFA-16BC-5616-1558-F67C997C314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B0781ABE-3DDD-09D2-F39B-2F9E788F8A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16B1FFB3-1F3C-C622-2B63-F8F4EEE57DF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9" name="Rectangle 5">
            <a:extLst>
              <a:ext uri="{FF2B5EF4-FFF2-40B4-BE49-F238E27FC236}">
                <a16:creationId xmlns:a16="http://schemas.microsoft.com/office/drawing/2014/main" id="{2DA417A1-D1ED-99E8-CC0F-C07A0E2E9A6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517DCA08-973C-47D3-AE04-2F3546FFF72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EC25B41-91CD-F372-3189-0F4F188BBC7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450B94F-7C13-8126-3730-D6CFCA1D3FE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60816324-1092-D709-4300-4FC5C9C11A0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1F2836D-D1CA-6031-8F56-A0D88839C98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CB860AC0-3540-CA32-D2CC-8FDAC7EB711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D258836-C604-1D65-E709-C0F198C5CE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9CC31701-4454-48A5-B2D1-5328D20384B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BEB748D-0167-6405-68B1-B714CB05C33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EC8FBC-3C67-4F83-B89C-238B23E498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807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8CB67A6-CAA2-4DBB-B2BD-BF40F8E83D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804E6A5-49C3-4728-8348-5AEEC0E2EB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170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731838"/>
            <a:ext cx="8229600" cy="55673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7BC5A85-E7A0-6D7F-87DE-2B587D285E9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7765F1D-92E2-4340-AF49-F2AADC213BA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067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6556FEA-0CEA-C31F-69BA-2A744ABE325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ECBA24-1048-41D7-B098-2A0EFF1B40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052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A80D08A-E9FC-DE25-4A2C-78763A634E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79E6BD-BCB1-47FB-979D-AB55CA19B8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3398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59895A2-9EF6-6C14-2AAE-2C3BF36F62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D87866-DC6C-4CEB-93A6-D43AA73F97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4250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4E5B49B-7B39-54FF-0B46-9815A663E6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00F817-D078-440A-8A00-B1E54A2174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4983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01653B8C-DC48-0C73-7967-57E58161CA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AE837E-7234-4448-9CDD-E70E3E1B4B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4021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910F7B9-C71F-A7E3-1490-52B958AF24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1A31ED-4495-4C67-B9C8-6BB54C37AC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031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A083686-B4F3-4A78-0F9D-A864B33A1F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0DB613-78DB-4D88-837C-30CCCBF517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3614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E4C7843-A550-9D83-894C-02767926CF0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25B7F0-58B7-41B3-BFBB-C8CCDDACF1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005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Text Box 28">
            <a:extLst>
              <a:ext uri="{FF2B5EF4-FFF2-40B4-BE49-F238E27FC236}">
                <a16:creationId xmlns:a16="http://schemas.microsoft.com/office/drawing/2014/main" id="{3C849461-9156-ABD1-9F70-A035D63D97E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611938"/>
            <a:ext cx="9109075" cy="274637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91453" tIns="45727" rIns="91453" bIns="45727">
            <a:spAutoFit/>
          </a:bodyPr>
          <a:lstStyle/>
          <a:p>
            <a:pPr algn="ctr">
              <a:defRPr/>
            </a:pPr>
            <a:r>
              <a:rPr kumimoji="1" lang="zh-CN" altLang="en-US" sz="1000">
                <a:solidFill>
                  <a:srgbClr val="00458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热流科学与工程教育部重点实验室</a:t>
            </a:r>
            <a:r>
              <a:rPr kumimoji="1" lang="zh-CN" altLang="en-US" sz="120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kumimoji="1" lang="en-US" altLang="zh-CN" sz="1000" i="1">
                <a:solidFill>
                  <a:srgbClr val="33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 Laboratory of Thermo-Fluid Science and Engineering of MOE</a:t>
            </a:r>
            <a:r>
              <a:rPr kumimoji="1" lang="en-US" altLang="zh-CN" sz="1200" i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A3F2F60-5854-8E91-424F-A6050BFEF33B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479425"/>
            <a:ext cx="9144000" cy="1524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5FF07FA0-1337-0B4C-8406-985CB8A8134F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4675" y="479425"/>
            <a:ext cx="8569325" cy="6096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531A35E-EA6D-D3E6-6E9A-23C2647929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401A715F-5996-03BD-C44F-F16E5FF727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525463"/>
            <a:ext cx="7800975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344DDC4C-691E-4548-ECD9-F3C7D8732F1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3725" y="6630988"/>
            <a:ext cx="2133600" cy="18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lackoak Std" pitchFamily="82" charset="0"/>
                <a:ea typeface="宋体" panose="02010600030101010101" pitchFamily="2" charset="-122"/>
              </a:defRPr>
            </a:lvl1pPr>
          </a:lstStyle>
          <a:p>
            <a:fld id="{CBB189AB-940E-4422-9B3B-612AEAD09265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248" name="Picture 25" descr="红色">
            <a:extLst>
              <a:ext uri="{FF2B5EF4-FFF2-40B4-BE49-F238E27FC236}">
                <a16:creationId xmlns:a16="http://schemas.microsoft.com/office/drawing/2014/main" id="{84EE2682-E7E0-D2FC-0A7D-FBCB1363E5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19063"/>
            <a:ext cx="1133475" cy="32226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3366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47" name="Line 27">
            <a:extLst>
              <a:ext uri="{FF2B5EF4-FFF2-40B4-BE49-F238E27FC236}">
                <a16:creationId xmlns:a16="http://schemas.microsoft.com/office/drawing/2014/main" id="{31478511-348C-7C05-F6EF-94A2BB6B880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597650"/>
            <a:ext cx="9145588" cy="0"/>
          </a:xfrm>
          <a:prstGeom prst="line">
            <a:avLst/>
          </a:prstGeom>
          <a:noFill/>
          <a:ln w="50800" cmpd="thickThin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grpSp>
        <p:nvGrpSpPr>
          <p:cNvPr id="10250" name="Group 36">
            <a:extLst>
              <a:ext uri="{FF2B5EF4-FFF2-40B4-BE49-F238E27FC236}">
                <a16:creationId xmlns:a16="http://schemas.microsoft.com/office/drawing/2014/main" id="{513A3A0E-40B5-F4F1-29E0-5D9ED780C33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7419975" y="79375"/>
            <a:ext cx="1660525" cy="434975"/>
            <a:chOff x="2947" y="2416"/>
            <a:chExt cx="1046" cy="274"/>
          </a:xfrm>
        </p:grpSpPr>
        <p:sp>
          <p:nvSpPr>
            <p:cNvPr id="10251" name="WordArt 33">
              <a:extLst>
                <a:ext uri="{FF2B5EF4-FFF2-40B4-BE49-F238E27FC236}">
                  <a16:creationId xmlns:a16="http://schemas.microsoft.com/office/drawing/2014/main" id="{BA55EC8D-4246-18A5-4107-2EFEFEEE4137}"/>
                </a:ext>
              </a:extLst>
            </p:cNvPr>
            <p:cNvSpPr>
              <a:spLocks noChangeArrowheads="1" noChangeShapeType="1" noTextEdit="1"/>
            </p:cNvSpPr>
            <p:nvPr userDrawn="1"/>
          </p:nvSpPr>
          <p:spPr bwMode="auto">
            <a:xfrm>
              <a:off x="2954" y="2416"/>
              <a:ext cx="1039" cy="154"/>
            </a:xfrm>
            <a:prstGeom prst="rect">
              <a:avLst/>
            </a:prstGeom>
          </p:spPr>
          <p:txBody>
            <a:bodyPr wrap="none" fromWordArt="1">
              <a:prstTxWarp prst="textDeflateBottom">
                <a:avLst>
                  <a:gd name="adj" fmla="val 73120"/>
                </a:avLst>
              </a:prstTxWarp>
            </a:bodyPr>
            <a:lstStyle/>
            <a:p>
              <a:pPr algn="ctr"/>
              <a:r>
                <a:rPr lang="zh-CN" altLang="en-US" sz="3600" kern="10" spc="720" normalizeH="1">
                  <a:ln w="12700">
                    <a:solidFill>
                      <a:srgbClr val="EAEAEA"/>
                    </a:solidFill>
                    <a:round/>
                    <a:headEnd/>
                    <a:tailEnd/>
                  </a:ln>
                  <a:solidFill>
                    <a:srgbClr val="006FDE"/>
                  </a:solidFill>
                  <a:effectLst>
                    <a:outerShdw dist="35921" dir="2700000" sy="50000" kx="2115830" algn="bl" rotWithShape="0">
                      <a:srgbClr val="C0C0C0">
                        <a:alpha val="79999"/>
                      </a:srgbClr>
                    </a:outerShdw>
                  </a:effectLst>
                  <a:latin typeface="华文琥珀" panose="02010800040101010101" pitchFamily="2" charset="-122"/>
                  <a:ea typeface="华文琥珀" panose="02010800040101010101" pitchFamily="2" charset="-122"/>
                </a:rPr>
                <a:t>工程热力学</a:t>
              </a:r>
            </a:p>
          </p:txBody>
        </p:sp>
        <p:sp>
          <p:nvSpPr>
            <p:cNvPr id="5154" name="Rectangle 34">
              <a:extLst>
                <a:ext uri="{FF2B5EF4-FFF2-40B4-BE49-F238E27FC236}">
                  <a16:creationId xmlns:a16="http://schemas.microsoft.com/office/drawing/2014/main" id="{7346C9F9-DA75-CC6F-1103-C403F4554CFF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947" y="2555"/>
              <a:ext cx="1037" cy="13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38100" dir="16200000" algn="ctr" rotWithShape="0">
                <a:schemeClr val="bg2">
                  <a:alpha val="50000"/>
                </a:schemeClr>
              </a:outerShdw>
            </a:effec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800" i="1">
                  <a:solidFill>
                    <a:srgbClr val="77B7E7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Engineering Thermodynamics</a:t>
              </a:r>
              <a:endParaRPr kumimoji="1" lang="zh-CN" altLang="en-US" sz="800" i="1">
                <a:solidFill>
                  <a:srgbClr val="77B7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3" Type="http://schemas.openxmlformats.org/officeDocument/2006/relationships/image" Target="../media/image2.e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20.bin"/><Relationship Id="rId3" Type="http://schemas.openxmlformats.org/officeDocument/2006/relationships/image" Target="../media/image10.e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7.bin"/><Relationship Id="rId17" Type="http://schemas.openxmlformats.org/officeDocument/2006/relationships/image" Target="../media/image19.wmf"/><Relationship Id="rId2" Type="http://schemas.openxmlformats.org/officeDocument/2006/relationships/oleObject" Target="../embeddings/oleObject12.bin"/><Relationship Id="rId16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10" Type="http://schemas.openxmlformats.org/officeDocument/2006/relationships/oleObject" Target="../embeddings/oleObject16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5.wmf"/><Relationship Id="rId18" Type="http://schemas.openxmlformats.org/officeDocument/2006/relationships/oleObject" Target="../embeddings/oleObject29.bin"/><Relationship Id="rId3" Type="http://schemas.openxmlformats.org/officeDocument/2006/relationships/image" Target="../media/image10.emf"/><Relationship Id="rId7" Type="http://schemas.openxmlformats.org/officeDocument/2006/relationships/image" Target="../media/image22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7.wmf"/><Relationship Id="rId2" Type="http://schemas.openxmlformats.org/officeDocument/2006/relationships/oleObject" Target="../embeddings/oleObject21.bin"/><Relationship Id="rId16" Type="http://schemas.openxmlformats.org/officeDocument/2006/relationships/oleObject" Target="../embeddings/oleObject2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4.wmf"/><Relationship Id="rId5" Type="http://schemas.openxmlformats.org/officeDocument/2006/relationships/image" Target="../media/image21.wmf"/><Relationship Id="rId15" Type="http://schemas.openxmlformats.org/officeDocument/2006/relationships/image" Target="../media/image26.wmf"/><Relationship Id="rId10" Type="http://schemas.openxmlformats.org/officeDocument/2006/relationships/oleObject" Target="../embeddings/oleObject25.bin"/><Relationship Id="rId19" Type="http://schemas.openxmlformats.org/officeDocument/2006/relationships/image" Target="../media/image28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3.wmf"/><Relationship Id="rId14" Type="http://schemas.openxmlformats.org/officeDocument/2006/relationships/oleObject" Target="../embeddings/oleObject27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29.emf"/><Relationship Id="rId7" Type="http://schemas.openxmlformats.org/officeDocument/2006/relationships/image" Target="../media/image31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image" Target="../media/image33.emf"/><Relationship Id="rId7" Type="http://schemas.openxmlformats.org/officeDocument/2006/relationships/image" Target="../media/image35.wmf"/><Relationship Id="rId12" Type="http://schemas.openxmlformats.org/officeDocument/2006/relationships/image" Target="../media/image38.jpeg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6.bin"/><Relationship Id="rId11" Type="http://schemas.openxmlformats.org/officeDocument/2006/relationships/image" Target="../media/image37.wmf"/><Relationship Id="rId5" Type="http://schemas.openxmlformats.org/officeDocument/2006/relationships/image" Target="../media/image34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5.bin"/><Relationship Id="rId9" Type="http://schemas.openxmlformats.org/officeDocument/2006/relationships/image" Target="../media/image3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image" Target="../media/image39.e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1.bin"/><Relationship Id="rId11" Type="http://schemas.openxmlformats.org/officeDocument/2006/relationships/image" Target="../media/image43.e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43.bin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2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13" Type="http://schemas.openxmlformats.org/officeDocument/2006/relationships/image" Target="../media/image49.wmf"/><Relationship Id="rId3" Type="http://schemas.openxmlformats.org/officeDocument/2006/relationships/image" Target="../media/image44.emf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49.bin"/><Relationship Id="rId17" Type="http://schemas.openxmlformats.org/officeDocument/2006/relationships/image" Target="../media/image51.wmf"/><Relationship Id="rId2" Type="http://schemas.openxmlformats.org/officeDocument/2006/relationships/oleObject" Target="../embeddings/oleObject44.bin"/><Relationship Id="rId16" Type="http://schemas.openxmlformats.org/officeDocument/2006/relationships/oleObject" Target="../embeddings/oleObject5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6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5" Type="http://schemas.openxmlformats.org/officeDocument/2006/relationships/image" Target="../media/image50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5.bin"/><Relationship Id="rId9" Type="http://schemas.openxmlformats.org/officeDocument/2006/relationships/image" Target="../media/image47.wmf"/><Relationship Id="rId14" Type="http://schemas.openxmlformats.org/officeDocument/2006/relationships/oleObject" Target="../embeddings/oleObject5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44.emf"/><Relationship Id="rId3" Type="http://schemas.openxmlformats.org/officeDocument/2006/relationships/image" Target="../media/image52.wmf"/><Relationship Id="rId7" Type="http://schemas.openxmlformats.org/officeDocument/2006/relationships/image" Target="../media/image54.wmf"/><Relationship Id="rId12" Type="http://schemas.openxmlformats.org/officeDocument/2006/relationships/oleObject" Target="../embeddings/oleObject44.bin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B6D834B8-0C35-4D60-9DAF-22CBA09E440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1B4E09C-1474-403B-B8E9-5E8EDD5C36C4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CFD1392E-689F-F7A4-5366-F55AC088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习题课</a:t>
            </a:r>
            <a:r>
              <a:rPr kumimoji="1" lang="zh-CN" alt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kumimoji="1" lang="en-US" altLang="zh-CN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36" name="Rectangle 4">
            <a:extLst>
              <a:ext uri="{FF2B5EF4-FFF2-40B4-BE49-F238E27FC236}">
                <a16:creationId xmlns:a16="http://schemas.microsoft.com/office/drawing/2014/main" id="{8763EFB2-3381-AAFD-D728-E5A9DDAE6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000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7" name="Rectangle 25">
            <a:extLst>
              <a:ext uri="{FF2B5EF4-FFF2-40B4-BE49-F238E27FC236}">
                <a16:creationId xmlns:a16="http://schemas.microsoft.com/office/drawing/2014/main" id="{60822A7B-8F0A-6306-67BE-8631980D0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12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8" name="Rectangle 26">
            <a:extLst>
              <a:ext uri="{FF2B5EF4-FFF2-40B4-BE49-F238E27FC236}">
                <a16:creationId xmlns:a16="http://schemas.microsoft.com/office/drawing/2014/main" id="{87499897-B91B-9162-7DEB-DB23109E4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475" y="1103313"/>
            <a:ext cx="520382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FF3300"/>
                </a:solidFill>
              </a:rPr>
              <a:t>例</a:t>
            </a:r>
            <a:r>
              <a:rPr kumimoji="1" lang="en-US" altLang="zh-CN">
                <a:solidFill>
                  <a:srgbClr val="FF3300"/>
                </a:solidFill>
              </a:rPr>
              <a:t>1</a:t>
            </a:r>
            <a:r>
              <a:rPr kumimoji="1" lang="en-US" altLang="zh-CN"/>
              <a:t> </a:t>
            </a:r>
            <a:r>
              <a:rPr kumimoji="1" lang="zh-CN" altLang="en-US"/>
              <a:t>如图所示为一可逆发动机循环，该发动机从</a:t>
            </a:r>
            <a:r>
              <a:rPr kumimoji="1" lang="en-US" altLang="zh-CN"/>
              <a:t>200 K</a:t>
            </a:r>
            <a:r>
              <a:rPr kumimoji="1" lang="zh-CN" altLang="en-US"/>
              <a:t>热源吸热 </a:t>
            </a:r>
            <a:r>
              <a:rPr kumimoji="1" lang="en-US" altLang="zh-CN"/>
              <a:t>1257 kJ </a:t>
            </a:r>
            <a:r>
              <a:rPr kumimoji="1" lang="zh-CN" altLang="en-US"/>
              <a:t>的热量和做了 </a:t>
            </a:r>
            <a:r>
              <a:rPr kumimoji="1" lang="en-US" altLang="zh-CN"/>
              <a:t>209 kJ </a:t>
            </a:r>
            <a:r>
              <a:rPr kumimoji="1" lang="zh-CN" altLang="en-US"/>
              <a:t>的功量，求：</a:t>
            </a:r>
            <a:r>
              <a:rPr kumimoji="1" lang="en-US" altLang="zh-CN"/>
              <a:t>(1) </a:t>
            </a:r>
            <a:r>
              <a:rPr kumimoji="1" lang="zh-CN" altLang="en-US"/>
              <a:t>与另两热源热交换的数量和方向？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/>
              <a:t>                </a:t>
            </a:r>
            <a:r>
              <a:rPr kumimoji="1" lang="en-US" altLang="zh-CN"/>
              <a:t>(2) </a:t>
            </a:r>
            <a:r>
              <a:rPr kumimoji="1" lang="zh-CN" altLang="en-US"/>
              <a:t>热源熵的变化；</a:t>
            </a:r>
          </a:p>
          <a:p>
            <a:pPr algn="just" eaLnBrk="1" hangingPunct="1">
              <a:lnSpc>
                <a:spcPct val="120000"/>
              </a:lnSpc>
            </a:pPr>
            <a:r>
              <a:rPr kumimoji="1" lang="zh-CN" altLang="en-US"/>
              <a:t>                </a:t>
            </a:r>
            <a:r>
              <a:rPr kumimoji="1" lang="en-US" altLang="zh-CN"/>
              <a:t>(3) </a:t>
            </a:r>
            <a:r>
              <a:rPr kumimoji="1" lang="zh-CN" altLang="en-US"/>
              <a:t>联合循环熵的变化。 </a:t>
            </a:r>
          </a:p>
        </p:txBody>
      </p:sp>
      <p:graphicFrame>
        <p:nvGraphicFramePr>
          <p:cNvPr id="1026" name="Object 27">
            <a:extLst>
              <a:ext uri="{FF2B5EF4-FFF2-40B4-BE49-F238E27FC236}">
                <a16:creationId xmlns:a16="http://schemas.microsoft.com/office/drawing/2014/main" id="{BDE00819-B6CB-C6B3-865C-2ACC85504E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68975" y="1243013"/>
          <a:ext cx="3375025" cy="156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365284" imgH="2945331" progId="Visio.Drawing.11">
                  <p:embed/>
                </p:oleObj>
              </mc:Choice>
              <mc:Fallback>
                <p:oleObj name="Visio" r:id="rId2" imgW="6365284" imgH="2945331" progId="Visio.Drawing.11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1243013"/>
                        <a:ext cx="3375025" cy="156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88" name="Rectangle 28">
            <a:extLst>
              <a:ext uri="{FF2B5EF4-FFF2-40B4-BE49-F238E27FC236}">
                <a16:creationId xmlns:a16="http://schemas.microsoft.com/office/drawing/2014/main" id="{2D3E6CBA-89A7-48CE-9DF9-7ACE3B9D7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3021013"/>
            <a:ext cx="5411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解：</a:t>
            </a:r>
            <a:r>
              <a:rPr kumimoji="1" lang="en-US" altLang="zh-CN">
                <a:solidFill>
                  <a:srgbClr val="0000CC"/>
                </a:solidFill>
              </a:rPr>
              <a:t>(1)</a:t>
            </a: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</a:rPr>
              <a:t>  </a:t>
            </a: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假设三热源均放热，由热力学第二定律有：</a:t>
            </a:r>
          </a:p>
        </p:txBody>
      </p:sp>
      <p:graphicFrame>
        <p:nvGraphicFramePr>
          <p:cNvPr id="168989" name="Object 29">
            <a:extLst>
              <a:ext uri="{FF2B5EF4-FFF2-40B4-BE49-F238E27FC236}">
                <a16:creationId xmlns:a16="http://schemas.microsoft.com/office/drawing/2014/main" id="{394C3DED-CF78-4028-4FB0-05560029F5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37275" y="2916238"/>
          <a:ext cx="86836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480" imgH="393480" progId="Equation.DSMT4">
                  <p:embed/>
                </p:oleObj>
              </mc:Choice>
              <mc:Fallback>
                <p:oleObj name="Equation" r:id="rId4" imgW="609480" imgH="39348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7275" y="2916238"/>
                        <a:ext cx="868363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90" name="Object 30">
            <a:extLst>
              <a:ext uri="{FF2B5EF4-FFF2-40B4-BE49-F238E27FC236}">
                <a16:creationId xmlns:a16="http://schemas.microsoft.com/office/drawing/2014/main" id="{A1AA557E-CA71-DB10-F45E-3BAE97A7C4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2100" y="3448050"/>
          <a:ext cx="394970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68400" imgH="457200" progId="Equation.DSMT4">
                  <p:embed/>
                </p:oleObj>
              </mc:Choice>
              <mc:Fallback>
                <p:oleObj name="Equation" r:id="rId6" imgW="2768400" imgH="457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448050"/>
                        <a:ext cx="3949700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91" name="Rectangle 31">
            <a:extLst>
              <a:ext uri="{FF2B5EF4-FFF2-40B4-BE49-F238E27FC236}">
                <a16:creationId xmlns:a16="http://schemas.microsoft.com/office/drawing/2014/main" id="{C38F0CE4-91A8-8B79-BE24-E340CB2DD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3581400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即：</a:t>
            </a:r>
          </a:p>
        </p:txBody>
      </p:sp>
      <p:graphicFrame>
        <p:nvGraphicFramePr>
          <p:cNvPr id="168992" name="Object 32">
            <a:extLst>
              <a:ext uri="{FF2B5EF4-FFF2-40B4-BE49-F238E27FC236}">
                <a16:creationId xmlns:a16="http://schemas.microsoft.com/office/drawing/2014/main" id="{D4154105-7299-2A7A-C770-6B25F7B26D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9250" y="4213225"/>
          <a:ext cx="17272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91880" imgH="228600" progId="Equation.DSMT4">
                  <p:embed/>
                </p:oleObj>
              </mc:Choice>
              <mc:Fallback>
                <p:oleObj name="Equation" r:id="rId8" imgW="1091880" imgH="228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250" y="4213225"/>
                        <a:ext cx="17272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93" name="Object 33">
            <a:extLst>
              <a:ext uri="{FF2B5EF4-FFF2-40B4-BE49-F238E27FC236}">
                <a16:creationId xmlns:a16="http://schemas.microsoft.com/office/drawing/2014/main" id="{ADDCB9B7-39E5-4616-025F-746C00C8B4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16525" y="4205288"/>
          <a:ext cx="295592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19240" imgH="228600" progId="Equation.DSMT4">
                  <p:embed/>
                </p:oleObj>
              </mc:Choice>
              <mc:Fallback>
                <p:oleObj name="Equation" r:id="rId10" imgW="201924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6525" y="4205288"/>
                        <a:ext cx="2955925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94" name="Rectangle 34">
            <a:extLst>
              <a:ext uri="{FF2B5EF4-FFF2-40B4-BE49-F238E27FC236}">
                <a16:creationId xmlns:a16="http://schemas.microsoft.com/office/drawing/2014/main" id="{CABA5372-7E17-3B34-A965-ACC26B008C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210050"/>
            <a:ext cx="22558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由热力学第一定律：</a:t>
            </a:r>
          </a:p>
        </p:txBody>
      </p:sp>
      <p:sp>
        <p:nvSpPr>
          <p:cNvPr id="168995" name="Rectangle 35">
            <a:extLst>
              <a:ext uri="{FF2B5EF4-FFF2-40B4-BE49-F238E27FC236}">
                <a16:creationId xmlns:a16="http://schemas.microsoft.com/office/drawing/2014/main" id="{0376DFC5-CC72-5B2A-65DA-8AF2096A4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700" y="4181475"/>
            <a:ext cx="644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即：</a:t>
            </a:r>
          </a:p>
        </p:txBody>
      </p:sp>
      <p:graphicFrame>
        <p:nvGraphicFramePr>
          <p:cNvPr id="168996" name="Object 36">
            <a:extLst>
              <a:ext uri="{FF2B5EF4-FFF2-40B4-BE49-F238E27FC236}">
                <a16:creationId xmlns:a16="http://schemas.microsoft.com/office/drawing/2014/main" id="{9FBD4950-2FC6-3864-B866-952E1DFEDD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9475" y="4683125"/>
          <a:ext cx="26908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66600" imgH="228600" progId="Equation.DSMT4">
                  <p:embed/>
                </p:oleObj>
              </mc:Choice>
              <mc:Fallback>
                <p:oleObj name="Equation" r:id="rId12" imgW="1866600" imgH="2286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9475" y="4683125"/>
                        <a:ext cx="269081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97" name="Rectangle 37">
            <a:extLst>
              <a:ext uri="{FF2B5EF4-FFF2-40B4-BE49-F238E27FC236}">
                <a16:creationId xmlns:a16="http://schemas.microsoft.com/office/drawing/2014/main" id="{BF290123-8967-5A9D-C481-5FB9033BC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4673600"/>
            <a:ext cx="13350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求解得到：</a:t>
            </a:r>
          </a:p>
        </p:txBody>
      </p:sp>
      <p:graphicFrame>
        <p:nvGraphicFramePr>
          <p:cNvPr id="168998" name="Object 38">
            <a:extLst>
              <a:ext uri="{FF2B5EF4-FFF2-40B4-BE49-F238E27FC236}">
                <a16:creationId xmlns:a16="http://schemas.microsoft.com/office/drawing/2014/main" id="{04FD060E-B564-1410-6F15-CEA66148FD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5425" y="5075238"/>
          <a:ext cx="53975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076640" imgH="888840" progId="Equation.DSMT4">
                  <p:embed/>
                </p:oleObj>
              </mc:Choice>
              <mc:Fallback>
                <p:oleObj name="Equation" r:id="rId14" imgW="4076640" imgH="88884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5425" y="5075238"/>
                        <a:ext cx="5397500" cy="1168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999" name="Rectangle 39">
            <a:extLst>
              <a:ext uri="{FF2B5EF4-FFF2-40B4-BE49-F238E27FC236}">
                <a16:creationId xmlns:a16="http://schemas.microsoft.com/office/drawing/2014/main" id="{C3619CB1-9EA1-4A63-2C53-C8E5B9540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813" y="5184775"/>
            <a:ext cx="422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rgbClr val="0000CC"/>
                </a:solidFill>
              </a:rPr>
              <a:t>(2)</a:t>
            </a:r>
          </a:p>
        </p:txBody>
      </p:sp>
      <p:graphicFrame>
        <p:nvGraphicFramePr>
          <p:cNvPr id="169001" name="Object 41">
            <a:extLst>
              <a:ext uri="{FF2B5EF4-FFF2-40B4-BE49-F238E27FC236}">
                <a16:creationId xmlns:a16="http://schemas.microsoft.com/office/drawing/2014/main" id="{4BB725C6-5799-085F-7D09-5F76E879BC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35763" y="5832475"/>
          <a:ext cx="720725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57200" imgH="177480" progId="Equation.DSMT4">
                  <p:embed/>
                </p:oleObj>
              </mc:Choice>
              <mc:Fallback>
                <p:oleObj name="Equation" r:id="rId16" imgW="457200" imgH="17748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5763" y="5832475"/>
                        <a:ext cx="720725" cy="28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002" name="Rectangle 42">
            <a:extLst>
              <a:ext uri="{FF2B5EF4-FFF2-40B4-BE49-F238E27FC236}">
                <a16:creationId xmlns:a16="http://schemas.microsoft.com/office/drawing/2014/main" id="{6067F3F2-7645-CC11-0A56-927E5D58D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6013" y="5789613"/>
            <a:ext cx="422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1600">
                <a:solidFill>
                  <a:srgbClr val="0000CC"/>
                </a:solidFill>
              </a:rPr>
              <a:t>(3)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8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8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8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8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68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8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8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8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8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68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68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69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88" grpId="0"/>
      <p:bldP spid="168991" grpId="0"/>
      <p:bldP spid="168994" grpId="0"/>
      <p:bldP spid="168995" grpId="0"/>
      <p:bldP spid="168997" grpId="0"/>
      <p:bldP spid="168999" grpId="0"/>
      <p:bldP spid="1690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D9696DFE-B967-76D2-A3EE-6CD935B6631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068218D-BA10-4D4B-B757-D739938BADBA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2CB5E5DA-50B8-B1E1-0AC1-1679DE1C7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习题课</a:t>
            </a:r>
            <a:r>
              <a:rPr kumimoji="1" lang="zh-CN" alt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kumimoji="1" lang="en-US" altLang="zh-CN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055" name="Rectangle 3">
            <a:extLst>
              <a:ext uri="{FF2B5EF4-FFF2-40B4-BE49-F238E27FC236}">
                <a16:creationId xmlns:a16="http://schemas.microsoft.com/office/drawing/2014/main" id="{D74C73E2-3595-B3BF-A72A-6DA3C5F3D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000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6" name="Rectangle 4">
            <a:extLst>
              <a:ext uri="{FF2B5EF4-FFF2-40B4-BE49-F238E27FC236}">
                <a16:creationId xmlns:a16="http://schemas.microsoft.com/office/drawing/2014/main" id="{A371EE8E-0123-F4F1-9EB9-EBAF02AA3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12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7" name="Rectangle 22">
            <a:extLst>
              <a:ext uri="{FF2B5EF4-FFF2-40B4-BE49-F238E27FC236}">
                <a16:creationId xmlns:a16="http://schemas.microsoft.com/office/drawing/2014/main" id="{99C63DA9-60DB-B333-BB92-727D814B7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8" name="Rectangle 23">
            <a:extLst>
              <a:ext uri="{FF2B5EF4-FFF2-40B4-BE49-F238E27FC236}">
                <a16:creationId xmlns:a16="http://schemas.microsoft.com/office/drawing/2014/main" id="{5676092E-62F5-9283-EAE9-13B868EA6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" y="1030288"/>
            <a:ext cx="6138863" cy="294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>
                <a:solidFill>
                  <a:srgbClr val="FF3300"/>
                </a:solidFill>
              </a:rPr>
              <a:t>例</a:t>
            </a:r>
            <a:r>
              <a:rPr kumimoji="1" lang="en-US" altLang="zh-CN">
                <a:solidFill>
                  <a:srgbClr val="FF3300"/>
                </a:solidFill>
              </a:rPr>
              <a:t>2</a:t>
            </a:r>
            <a:r>
              <a:rPr kumimoji="1" lang="en-US" altLang="zh-CN"/>
              <a:t> </a:t>
            </a:r>
            <a:r>
              <a:rPr kumimoji="1" lang="zh-CN" altLang="en-US"/>
              <a:t>设热源温度 </a:t>
            </a:r>
            <a:r>
              <a:rPr kumimoji="1" lang="en-US" altLang="zh-CN" i="1"/>
              <a:t>T</a:t>
            </a:r>
            <a:r>
              <a:rPr kumimoji="1" lang="en-US" altLang="zh-CN" baseline="-25000"/>
              <a:t>H</a:t>
            </a:r>
            <a:r>
              <a:rPr kumimoji="1" lang="en-US" altLang="zh-CN"/>
              <a:t> = 1300 K</a:t>
            </a:r>
            <a:r>
              <a:rPr kumimoji="1" lang="zh-CN" altLang="en-US"/>
              <a:t>，冷源温度等于环境温度 </a:t>
            </a:r>
            <a:r>
              <a:rPr kumimoji="1" lang="en-US" altLang="zh-CN" i="1"/>
              <a:t>T</a:t>
            </a:r>
            <a:r>
              <a:rPr kumimoji="1" lang="en-US" altLang="zh-CN" baseline="-25000"/>
              <a:t>0</a:t>
            </a:r>
            <a:r>
              <a:rPr kumimoji="1" lang="zh-CN" altLang="en-US"/>
              <a:t>。</a:t>
            </a:r>
            <a:r>
              <a:rPr kumimoji="1" lang="en-US" altLang="zh-CN" i="1"/>
              <a:t>T</a:t>
            </a:r>
            <a:r>
              <a:rPr kumimoji="1" lang="en-US" altLang="zh-CN" baseline="-25000"/>
              <a:t>0</a:t>
            </a:r>
            <a:r>
              <a:rPr kumimoji="1" lang="en-US" altLang="zh-CN"/>
              <a:t> = 288 K</a:t>
            </a:r>
            <a:r>
              <a:rPr kumimoji="1" lang="zh-CN" altLang="en-US"/>
              <a:t>，工质吸热时平均温度为 </a:t>
            </a:r>
            <a:r>
              <a:rPr kumimoji="1" lang="en-US" altLang="zh-CN" i="1"/>
              <a:t>T</a:t>
            </a:r>
            <a:r>
              <a:rPr kumimoji="1" lang="en-US" altLang="zh-CN" baseline="-25000"/>
              <a:t>1</a:t>
            </a:r>
            <a:r>
              <a:rPr kumimoji="1" lang="en-US" altLang="zh-CN"/>
              <a:t> = 600 K</a:t>
            </a:r>
            <a:r>
              <a:rPr kumimoji="1" lang="zh-CN" altLang="en-US"/>
              <a:t>，放热时平均温度为 </a:t>
            </a:r>
            <a:r>
              <a:rPr kumimoji="1" lang="en-US" altLang="zh-CN" i="1"/>
              <a:t>T</a:t>
            </a:r>
            <a:r>
              <a:rPr kumimoji="1" lang="en-US" altLang="zh-CN" baseline="-25000"/>
              <a:t>2</a:t>
            </a:r>
            <a:r>
              <a:rPr kumimoji="1" lang="en-US" altLang="zh-CN"/>
              <a:t> = 300 K</a:t>
            </a:r>
            <a:r>
              <a:rPr kumimoji="1" lang="zh-CN" altLang="en-US"/>
              <a:t>。已知循环发动机</a:t>
            </a:r>
            <a:r>
              <a:rPr kumimoji="1" lang="en-US" altLang="zh-CN"/>
              <a:t>E</a:t>
            </a:r>
            <a:r>
              <a:rPr kumimoji="1" lang="zh-CN" altLang="en-US"/>
              <a:t>的热效率为相应卡诺循环热效率 </a:t>
            </a:r>
            <a:r>
              <a:rPr kumimoji="1" lang="zh-CN" altLang="en-US" i="1">
                <a:sym typeface="Symbol" panose="05050102010706020507" pitchFamily="18" charset="2"/>
              </a:rPr>
              <a:t></a:t>
            </a:r>
            <a:r>
              <a:rPr kumimoji="1" lang="en-US" altLang="zh-CN" baseline="-25000"/>
              <a:t>c</a:t>
            </a:r>
            <a:r>
              <a:rPr kumimoji="1" lang="en-US" altLang="zh-CN"/>
              <a:t> </a:t>
            </a:r>
            <a:r>
              <a:rPr kumimoji="1" lang="zh-CN" altLang="en-US"/>
              <a:t>的 </a:t>
            </a:r>
            <a:r>
              <a:rPr kumimoji="1" lang="en-US" altLang="zh-CN"/>
              <a:t>80%</a:t>
            </a:r>
            <a:r>
              <a:rPr kumimoji="1" lang="zh-CN" altLang="en-US"/>
              <a:t>。若对于每</a:t>
            </a:r>
            <a:r>
              <a:rPr kumimoji="1" lang="en-US" altLang="zh-CN"/>
              <a:t>kg</a:t>
            </a:r>
            <a:r>
              <a:rPr kumimoji="1" lang="zh-CN" altLang="en-US"/>
              <a:t>工质热源放出热量 </a:t>
            </a:r>
            <a:r>
              <a:rPr kumimoji="1" lang="en-US" altLang="zh-CN"/>
              <a:t>100 kJ</a:t>
            </a:r>
            <a:r>
              <a:rPr kumimoji="1" lang="zh-CN" altLang="en-US"/>
              <a:t>。试分析各相应温度下热量的有效能</a:t>
            </a:r>
            <a:r>
              <a:rPr kumimoji="1" lang="en-US" altLang="zh-CN"/>
              <a:t>(</a:t>
            </a:r>
            <a:r>
              <a:rPr kumimoji="1" lang="zh-CN" altLang="en-US"/>
              <a:t>火用</a:t>
            </a:r>
            <a:r>
              <a:rPr kumimoji="1" lang="en-US" altLang="zh-CN"/>
              <a:t>)</a:t>
            </a:r>
            <a:r>
              <a:rPr kumimoji="1" lang="zh-CN" altLang="en-US"/>
              <a:t>和无效能</a:t>
            </a:r>
            <a:r>
              <a:rPr kumimoji="1" lang="en-US" altLang="zh-CN"/>
              <a:t>(</a:t>
            </a:r>
            <a:r>
              <a:rPr kumimoji="1" lang="zh-CN" altLang="en-US"/>
              <a:t>火无</a:t>
            </a:r>
            <a:r>
              <a:rPr kumimoji="1" lang="en-US" altLang="zh-CN"/>
              <a:t>)</a:t>
            </a:r>
            <a:r>
              <a:rPr kumimoji="1" lang="zh-CN" altLang="en-US"/>
              <a:t>。各处不可逆变化中有效能</a:t>
            </a:r>
            <a:r>
              <a:rPr kumimoji="1" lang="en-US" altLang="zh-CN"/>
              <a:t>(</a:t>
            </a:r>
            <a:r>
              <a:rPr kumimoji="1" lang="zh-CN" altLang="en-US"/>
              <a:t>火用</a:t>
            </a:r>
            <a:r>
              <a:rPr kumimoji="1" lang="en-US" altLang="zh-CN"/>
              <a:t>)</a:t>
            </a:r>
            <a:r>
              <a:rPr kumimoji="1" lang="zh-CN" altLang="en-US"/>
              <a:t>的损失，并求出发动机作出的实际循环功</a:t>
            </a:r>
            <a:r>
              <a:rPr kumimoji="1" lang="en-US" altLang="zh-CN" i="1"/>
              <a:t>w</a:t>
            </a:r>
            <a:r>
              <a:rPr kumimoji="1" lang="zh-CN" altLang="en-US"/>
              <a:t>。 </a:t>
            </a:r>
          </a:p>
        </p:txBody>
      </p:sp>
      <p:graphicFrame>
        <p:nvGraphicFramePr>
          <p:cNvPr id="2050" name="Object 24">
            <a:extLst>
              <a:ext uri="{FF2B5EF4-FFF2-40B4-BE49-F238E27FC236}">
                <a16:creationId xmlns:a16="http://schemas.microsoft.com/office/drawing/2014/main" id="{729E995A-B20F-38D1-162D-F1AE495254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7438" y="1136650"/>
          <a:ext cx="2916237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271807" imgH="3407699" progId="Visio.Drawing.11">
                  <p:embed/>
                </p:oleObj>
              </mc:Choice>
              <mc:Fallback>
                <p:oleObj name="Visio" r:id="rId2" imgW="4271807" imgH="3407699" progId="Visio.Drawing.11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7438" y="1136650"/>
                        <a:ext cx="2916237" cy="233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0009" name="Rectangle 25">
            <a:extLst>
              <a:ext uri="{FF2B5EF4-FFF2-40B4-BE49-F238E27FC236}">
                <a16:creationId xmlns:a16="http://schemas.microsoft.com/office/drawing/2014/main" id="{26590F58-4375-9287-DAB5-0A91AD1CC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" y="4103688"/>
            <a:ext cx="85534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CC"/>
                </a:solidFill>
              </a:rPr>
              <a:t>已知：</a:t>
            </a:r>
            <a:r>
              <a:rPr kumimoji="1" lang="en-US" altLang="zh-CN" i="1">
                <a:solidFill>
                  <a:srgbClr val="0000CC"/>
                </a:solidFill>
              </a:rPr>
              <a:t>T</a:t>
            </a:r>
            <a:r>
              <a:rPr kumimoji="1" lang="en-US" altLang="zh-CN" baseline="-25000">
                <a:solidFill>
                  <a:srgbClr val="0000CC"/>
                </a:solidFill>
              </a:rPr>
              <a:t>H</a:t>
            </a:r>
            <a:r>
              <a:rPr kumimoji="1" lang="en-US" altLang="zh-CN">
                <a:solidFill>
                  <a:srgbClr val="0000CC"/>
                </a:solidFill>
              </a:rPr>
              <a:t> = 1300 K,</a:t>
            </a:r>
            <a:r>
              <a:rPr kumimoji="1" lang="en-US" altLang="zh-CN" i="1">
                <a:solidFill>
                  <a:srgbClr val="0000CC"/>
                </a:solidFill>
              </a:rPr>
              <a:t>T</a:t>
            </a:r>
            <a:r>
              <a:rPr kumimoji="1" lang="en-US" altLang="zh-CN" baseline="-25000">
                <a:solidFill>
                  <a:srgbClr val="0000CC"/>
                </a:solidFill>
              </a:rPr>
              <a:t>0</a:t>
            </a:r>
            <a:r>
              <a:rPr kumimoji="1" lang="en-US" altLang="zh-CN">
                <a:solidFill>
                  <a:srgbClr val="0000CC"/>
                </a:solidFill>
              </a:rPr>
              <a:t> = 288 K,</a:t>
            </a:r>
            <a:r>
              <a:rPr kumimoji="1" lang="en-US" altLang="zh-CN" i="1">
                <a:solidFill>
                  <a:srgbClr val="0000CC"/>
                </a:solidFill>
              </a:rPr>
              <a:t>T</a:t>
            </a:r>
            <a:r>
              <a:rPr kumimoji="1" lang="en-US" altLang="zh-CN" baseline="-25000">
                <a:solidFill>
                  <a:srgbClr val="0000CC"/>
                </a:solidFill>
              </a:rPr>
              <a:t>1</a:t>
            </a:r>
            <a:r>
              <a:rPr kumimoji="1" lang="en-US" altLang="zh-CN">
                <a:solidFill>
                  <a:srgbClr val="0000CC"/>
                </a:solidFill>
              </a:rPr>
              <a:t> = 600 K,</a:t>
            </a:r>
            <a:r>
              <a:rPr kumimoji="1" lang="en-US" altLang="zh-CN" i="1">
                <a:solidFill>
                  <a:srgbClr val="0000CC"/>
                </a:solidFill>
              </a:rPr>
              <a:t>T</a:t>
            </a:r>
            <a:r>
              <a:rPr kumimoji="1" lang="en-US" altLang="zh-CN" baseline="-25000">
                <a:solidFill>
                  <a:srgbClr val="0000CC"/>
                </a:solidFill>
              </a:rPr>
              <a:t>2</a:t>
            </a:r>
            <a:r>
              <a:rPr kumimoji="1" lang="en-US" altLang="zh-CN">
                <a:solidFill>
                  <a:srgbClr val="0000CC"/>
                </a:solidFill>
              </a:rPr>
              <a:t> = 300 K,</a:t>
            </a:r>
            <a:r>
              <a:rPr kumimoji="1" lang="zh-CN" altLang="en-US" i="1">
                <a:solidFill>
                  <a:srgbClr val="0000CC"/>
                </a:solidFill>
                <a:sym typeface="Symbol" panose="05050102010706020507" pitchFamily="18" charset="2"/>
              </a:rPr>
              <a:t></a:t>
            </a:r>
            <a:r>
              <a:rPr kumimoji="1" lang="en-US" altLang="zh-CN" baseline="-25000">
                <a:solidFill>
                  <a:srgbClr val="0000CC"/>
                </a:solidFill>
              </a:rPr>
              <a:t>t</a:t>
            </a:r>
            <a:r>
              <a:rPr kumimoji="1" lang="en-US" altLang="zh-CN">
                <a:solidFill>
                  <a:srgbClr val="0000CC"/>
                </a:solidFill>
              </a:rPr>
              <a:t> = </a:t>
            </a:r>
            <a:r>
              <a:rPr kumimoji="1" lang="en-US" altLang="zh-CN" i="1">
                <a:solidFill>
                  <a:srgbClr val="0000CC"/>
                </a:solidFill>
                <a:sym typeface="Symbol" panose="05050102010706020507" pitchFamily="18" charset="2"/>
              </a:rPr>
              <a:t></a:t>
            </a:r>
            <a:r>
              <a:rPr kumimoji="1" lang="en-US" altLang="zh-CN" baseline="-25000">
                <a:solidFill>
                  <a:srgbClr val="0000CC"/>
                </a:solidFill>
              </a:rPr>
              <a:t>t, c</a:t>
            </a:r>
            <a:r>
              <a:rPr kumimoji="1" lang="en-US" altLang="zh-CN">
                <a:solidFill>
                  <a:srgbClr val="0000CC"/>
                </a:solidFill>
              </a:rPr>
              <a:t>×80%,</a:t>
            </a:r>
            <a:r>
              <a:rPr kumimoji="1" lang="en-US" altLang="zh-CN" i="1">
                <a:solidFill>
                  <a:srgbClr val="0000CC"/>
                </a:solidFill>
              </a:rPr>
              <a:t>q </a:t>
            </a:r>
            <a:r>
              <a:rPr kumimoji="1" lang="en-US" altLang="zh-CN">
                <a:solidFill>
                  <a:srgbClr val="0000CC"/>
                </a:solidFill>
              </a:rPr>
              <a:t>= 100 kJ·kg</a:t>
            </a:r>
            <a:r>
              <a:rPr kumimoji="1" lang="en-US" altLang="zh-CN" baseline="30000">
                <a:solidFill>
                  <a:srgbClr val="0000CC"/>
                </a:solidFill>
              </a:rPr>
              <a:t>-1</a:t>
            </a:r>
          </a:p>
          <a:p>
            <a:pPr eaLnBrk="1" hangingPunct="1"/>
            <a:r>
              <a:rPr kumimoji="1" lang="zh-CN" altLang="en-US">
                <a:solidFill>
                  <a:srgbClr val="0000CC"/>
                </a:solidFill>
              </a:rPr>
              <a:t>求：</a:t>
            </a:r>
            <a:r>
              <a:rPr kumimoji="1" lang="en-US" altLang="zh-CN" i="1">
                <a:solidFill>
                  <a:srgbClr val="0000CC"/>
                </a:solidFill>
              </a:rPr>
              <a:t>E</a:t>
            </a:r>
            <a:r>
              <a:rPr kumimoji="1" lang="en-US" altLang="zh-CN" baseline="-25000">
                <a:solidFill>
                  <a:srgbClr val="0000CC"/>
                </a:solidFill>
              </a:rPr>
              <a:t>x</a:t>
            </a:r>
            <a:r>
              <a:rPr kumimoji="1" lang="zh-CN" altLang="en-US">
                <a:solidFill>
                  <a:srgbClr val="0000CC"/>
                </a:solidFill>
              </a:rPr>
              <a:t>，</a:t>
            </a:r>
            <a:r>
              <a:rPr kumimoji="1" lang="en-US" altLang="zh-CN">
                <a:solidFill>
                  <a:srgbClr val="0000CC"/>
                </a:solidFill>
              </a:rPr>
              <a:t>A</a:t>
            </a:r>
            <a:r>
              <a:rPr kumimoji="1" lang="en-US" altLang="zh-CN" baseline="-25000">
                <a:solidFill>
                  <a:srgbClr val="0000CC"/>
                </a:solidFill>
              </a:rPr>
              <a:t>n</a:t>
            </a:r>
            <a:r>
              <a:rPr kumimoji="1" lang="zh-CN" altLang="en-US">
                <a:solidFill>
                  <a:srgbClr val="0000CC"/>
                </a:solidFill>
              </a:rPr>
              <a:t>，</a:t>
            </a:r>
            <a:r>
              <a:rPr kumimoji="1" lang="en-US" altLang="zh-CN" i="1">
                <a:solidFill>
                  <a:srgbClr val="0000CC"/>
                </a:solidFill>
              </a:rPr>
              <a:t>I</a:t>
            </a:r>
            <a:r>
              <a:rPr kumimoji="1" lang="zh-CN" altLang="en-US">
                <a:solidFill>
                  <a:srgbClr val="0000CC"/>
                </a:solidFill>
              </a:rPr>
              <a:t>，</a:t>
            </a:r>
            <a:r>
              <a:rPr kumimoji="1" lang="en-US" altLang="zh-CN" i="1">
                <a:solidFill>
                  <a:srgbClr val="0000CC"/>
                </a:solidFill>
              </a:rPr>
              <a:t>w</a:t>
            </a:r>
            <a:endParaRPr kumimoji="1" lang="en-US" altLang="zh-CN">
              <a:solidFill>
                <a:srgbClr val="0000CC"/>
              </a:solidFill>
            </a:endParaRPr>
          </a:p>
        </p:txBody>
      </p:sp>
      <p:sp>
        <p:nvSpPr>
          <p:cNvPr id="170010" name="Rectangle 26">
            <a:extLst>
              <a:ext uri="{FF2B5EF4-FFF2-40B4-BE49-F238E27FC236}">
                <a16:creationId xmlns:a16="http://schemas.microsoft.com/office/drawing/2014/main" id="{18C19047-C934-2A8A-08DF-5469CE538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4662488"/>
            <a:ext cx="1952625" cy="50482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>
                <a:solidFill>
                  <a:srgbClr val="0000CC"/>
                </a:solidFill>
              </a:rPr>
              <a:t>解：</a:t>
            </a:r>
            <a:r>
              <a:rPr kumimoji="1" lang="en-US" altLang="zh-CN">
                <a:solidFill>
                  <a:srgbClr val="0000CC"/>
                </a:solidFill>
              </a:rPr>
              <a:t>(1) </a:t>
            </a:r>
            <a:r>
              <a:rPr kumimoji="1" lang="zh-CN" altLang="en-US">
                <a:solidFill>
                  <a:srgbClr val="0000CC"/>
                </a:solidFill>
              </a:rPr>
              <a:t>高温热源</a:t>
            </a:r>
            <a:r>
              <a:rPr kumimoji="1"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graphicFrame>
        <p:nvGraphicFramePr>
          <p:cNvPr id="170011" name="Object 27">
            <a:extLst>
              <a:ext uri="{FF2B5EF4-FFF2-40B4-BE49-F238E27FC236}">
                <a16:creationId xmlns:a16="http://schemas.microsoft.com/office/drawing/2014/main" id="{3097DD6C-8DED-D9F3-311A-5E2218A62E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97163" y="4805363"/>
          <a:ext cx="2881312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3680" imgH="241200" progId="Equation.DSMT4">
                  <p:embed/>
                </p:oleObj>
              </mc:Choice>
              <mc:Fallback>
                <p:oleObj name="Equation" r:id="rId4" imgW="1993680" imgH="2412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4805363"/>
                        <a:ext cx="2881312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0016" name="Object 32">
            <a:extLst>
              <a:ext uri="{FF2B5EF4-FFF2-40B4-BE49-F238E27FC236}">
                <a16:creationId xmlns:a16="http://schemas.microsoft.com/office/drawing/2014/main" id="{98064BD0-A438-4155-20F5-A449302387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3688" y="5341938"/>
          <a:ext cx="4856162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62240" imgH="761760" progId="Equation.DSMT4">
                  <p:embed/>
                </p:oleObj>
              </mc:Choice>
              <mc:Fallback>
                <p:oleObj name="Equation" r:id="rId6" imgW="3162240" imgH="76176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5341938"/>
                        <a:ext cx="4856162" cy="1084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0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0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0009" grpId="0"/>
      <p:bldP spid="1700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18732BA8-B9EB-6AAE-39D7-ED4B3F6598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737A07A-32A2-4C54-9BC5-9B5BE150BF9A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8950F843-6DF2-AACA-2A46-19935FCE6A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习题课</a:t>
            </a:r>
            <a:endParaRPr kumimoji="1" lang="en-US" altLang="zh-CN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085" name="Rectangle 3">
            <a:extLst>
              <a:ext uri="{FF2B5EF4-FFF2-40B4-BE49-F238E27FC236}">
                <a16:creationId xmlns:a16="http://schemas.microsoft.com/office/drawing/2014/main" id="{56C07FEA-3019-D416-4EF8-7499E29B2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000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6" name="Rectangle 4">
            <a:extLst>
              <a:ext uri="{FF2B5EF4-FFF2-40B4-BE49-F238E27FC236}">
                <a16:creationId xmlns:a16="http://schemas.microsoft.com/office/drawing/2014/main" id="{79C7374A-B084-8411-D7C0-AD43D15C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12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87" name="Rectangle 5">
            <a:extLst>
              <a:ext uri="{FF2B5EF4-FFF2-40B4-BE49-F238E27FC236}">
                <a16:creationId xmlns:a16="http://schemas.microsoft.com/office/drawing/2014/main" id="{8E19A726-5F4F-9391-9A92-EC4B81B91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4" name="Object 15">
            <a:extLst>
              <a:ext uri="{FF2B5EF4-FFF2-40B4-BE49-F238E27FC236}">
                <a16:creationId xmlns:a16="http://schemas.microsoft.com/office/drawing/2014/main" id="{E51A1760-EEF3-F724-07C9-418A429E58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3450" y="1057275"/>
          <a:ext cx="2916238" cy="233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271807" imgH="3407699" progId="Visio.Drawing.11">
                  <p:embed/>
                </p:oleObj>
              </mc:Choice>
              <mc:Fallback>
                <p:oleObj name="Visio" r:id="rId2" imgW="4271807" imgH="3407699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3450" y="1057275"/>
                        <a:ext cx="2916238" cy="2339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7" name="Object 19">
            <a:extLst>
              <a:ext uri="{FF2B5EF4-FFF2-40B4-BE49-F238E27FC236}">
                <a16:creationId xmlns:a16="http://schemas.microsoft.com/office/drawing/2014/main" id="{B421E9B1-161B-B2F8-5FCF-C76BCE7799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16200" y="1246188"/>
          <a:ext cx="255587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160" imgH="241200" progId="Equation.DSMT4">
                  <p:embed/>
                </p:oleObj>
              </mc:Choice>
              <mc:Fallback>
                <p:oleObj name="Equation" r:id="rId4" imgW="1892160" imgH="241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200" y="1246188"/>
                        <a:ext cx="2555875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28" name="Object 20">
            <a:extLst>
              <a:ext uri="{FF2B5EF4-FFF2-40B4-BE49-F238E27FC236}">
                <a16:creationId xmlns:a16="http://schemas.microsoft.com/office/drawing/2014/main" id="{E4A041DD-098D-2AA4-5A37-AA69C97A14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4263" y="1582738"/>
          <a:ext cx="45243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09600" imgH="761760" progId="Equation.DSMT4">
                  <p:embed/>
                </p:oleObj>
              </mc:Choice>
              <mc:Fallback>
                <p:oleObj name="Equation" r:id="rId6" imgW="3009600" imgH="76176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4263" y="1582738"/>
                        <a:ext cx="4524375" cy="1060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29" name="Rectangle 21">
            <a:extLst>
              <a:ext uri="{FF2B5EF4-FFF2-40B4-BE49-F238E27FC236}">
                <a16:creationId xmlns:a16="http://schemas.microsoft.com/office/drawing/2014/main" id="{DCD78168-C5CE-6F40-A09A-B7D065210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88" y="1092200"/>
            <a:ext cx="19462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>
                <a:solidFill>
                  <a:srgbClr val="0000CC"/>
                </a:solidFill>
              </a:rPr>
              <a:t>(2) </a:t>
            </a:r>
            <a:r>
              <a:rPr kumimoji="1" lang="zh-CN" altLang="en-US">
                <a:solidFill>
                  <a:srgbClr val="0000CC"/>
                </a:solidFill>
              </a:rPr>
              <a:t>工质吸热温度</a:t>
            </a:r>
          </a:p>
        </p:txBody>
      </p:sp>
      <p:sp>
        <p:nvSpPr>
          <p:cNvPr id="171030" name="Rectangle 22">
            <a:extLst>
              <a:ext uri="{FF2B5EF4-FFF2-40B4-BE49-F238E27FC236}">
                <a16:creationId xmlns:a16="http://schemas.microsoft.com/office/drawing/2014/main" id="{5C3BED24-9DDC-1C88-2010-C1FB4F1E1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300" y="2619375"/>
            <a:ext cx="3441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>
                <a:solidFill>
                  <a:srgbClr val="0000CC"/>
                </a:solidFill>
              </a:rPr>
              <a:t>显然，温差传热的作功能力损失</a:t>
            </a:r>
            <a:r>
              <a:rPr kumimoji="1" lang="zh-CN" altLang="en-US" sz="1600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171031" name="Object 23">
            <a:extLst>
              <a:ext uri="{FF2B5EF4-FFF2-40B4-BE49-F238E27FC236}">
                <a16:creationId xmlns:a16="http://schemas.microsoft.com/office/drawing/2014/main" id="{77FF2D64-7DC0-7A81-3B8D-26914BBA8D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8875" y="3235325"/>
          <a:ext cx="2628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28800" imgH="241200" progId="Equation.DSMT4">
                  <p:embed/>
                </p:oleObj>
              </mc:Choice>
              <mc:Fallback>
                <p:oleObj name="Equation" r:id="rId8" imgW="1828800" imgH="2412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3235325"/>
                        <a:ext cx="26289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32" name="Object 24">
            <a:extLst>
              <a:ext uri="{FF2B5EF4-FFF2-40B4-BE49-F238E27FC236}">
                <a16:creationId xmlns:a16="http://schemas.microsoft.com/office/drawing/2014/main" id="{8395E37E-A023-3D39-196F-1DF7A86E8F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1413" y="3633788"/>
          <a:ext cx="44164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98520" imgH="431640" progId="Equation.DSMT4">
                  <p:embed/>
                </p:oleObj>
              </mc:Choice>
              <mc:Fallback>
                <p:oleObj name="Equation" r:id="rId10" imgW="3098520" imgH="43164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1413" y="3633788"/>
                        <a:ext cx="441642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33" name="Rectangle 25">
            <a:extLst>
              <a:ext uri="{FF2B5EF4-FFF2-40B4-BE49-F238E27FC236}">
                <a16:creationId xmlns:a16="http://schemas.microsoft.com/office/drawing/2014/main" id="{65D04E07-C227-6F57-B149-BD9C4AAD7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2888" y="3114675"/>
            <a:ext cx="148748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>
                <a:solidFill>
                  <a:srgbClr val="FF3300"/>
                </a:solidFill>
              </a:rPr>
              <a:t>(</a:t>
            </a:r>
            <a:r>
              <a:rPr kumimoji="1" lang="zh-CN" altLang="en-US">
                <a:solidFill>
                  <a:srgbClr val="FF3300"/>
                </a:solidFill>
              </a:rPr>
              <a:t>火用分析法</a:t>
            </a:r>
            <a:r>
              <a:rPr kumimoji="1" lang="en-US" altLang="zh-CN">
                <a:solidFill>
                  <a:srgbClr val="FF3300"/>
                </a:solidFill>
              </a:rPr>
              <a:t>)</a:t>
            </a:r>
            <a:endParaRPr kumimoji="1" lang="en-US" altLang="zh-CN">
              <a:solidFill>
                <a:srgbClr val="FF3300"/>
              </a:solidFill>
              <a:cs typeface="Times New Roman" panose="02020603050405020304" pitchFamily="18" charset="0"/>
            </a:endParaRPr>
          </a:p>
        </p:txBody>
      </p:sp>
      <p:sp>
        <p:nvSpPr>
          <p:cNvPr id="171034" name="Rectangle 26">
            <a:extLst>
              <a:ext uri="{FF2B5EF4-FFF2-40B4-BE49-F238E27FC236}">
                <a16:creationId xmlns:a16="http://schemas.microsoft.com/office/drawing/2014/main" id="{6887A6E9-FEB9-DAF9-9380-C8357D550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588" y="3702050"/>
            <a:ext cx="13636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>
                <a:solidFill>
                  <a:srgbClr val="FF3300"/>
                </a:solidFill>
              </a:rPr>
              <a:t>(</a:t>
            </a:r>
            <a:r>
              <a:rPr kumimoji="1" lang="zh-CN" altLang="en-US">
                <a:solidFill>
                  <a:srgbClr val="FF3300"/>
                </a:solidFill>
              </a:rPr>
              <a:t>熵分析法</a:t>
            </a:r>
            <a:r>
              <a:rPr kumimoji="1" lang="en-US" altLang="zh-CN">
                <a:solidFill>
                  <a:srgbClr val="FF3300"/>
                </a:solidFill>
              </a:rPr>
              <a:t>)</a:t>
            </a:r>
          </a:p>
        </p:txBody>
      </p:sp>
      <p:graphicFrame>
        <p:nvGraphicFramePr>
          <p:cNvPr id="171035" name="Object 27">
            <a:extLst>
              <a:ext uri="{FF2B5EF4-FFF2-40B4-BE49-F238E27FC236}">
                <a16:creationId xmlns:a16="http://schemas.microsoft.com/office/drawing/2014/main" id="{9C5B3FFB-FA5C-F1FC-1771-C86E91CB20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7950" y="4400550"/>
          <a:ext cx="41132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035160" imgH="431640" progId="Equation.DSMT4">
                  <p:embed/>
                </p:oleObj>
              </mc:Choice>
              <mc:Fallback>
                <p:oleObj name="Equation" r:id="rId12" imgW="3035160" imgH="4316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950" y="4400550"/>
                        <a:ext cx="4113213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36" name="Rectangle 28">
            <a:extLst>
              <a:ext uri="{FF2B5EF4-FFF2-40B4-BE49-F238E27FC236}">
                <a16:creationId xmlns:a16="http://schemas.microsoft.com/office/drawing/2014/main" id="{28F47AAA-FA93-C634-3878-B9FAA981F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" y="4360863"/>
            <a:ext cx="422275" cy="458787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(3)</a:t>
            </a:r>
          </a:p>
        </p:txBody>
      </p:sp>
      <p:graphicFrame>
        <p:nvGraphicFramePr>
          <p:cNvPr id="171037" name="Object 29">
            <a:extLst>
              <a:ext uri="{FF2B5EF4-FFF2-40B4-BE49-F238E27FC236}">
                <a16:creationId xmlns:a16="http://schemas.microsoft.com/office/drawing/2014/main" id="{69CBF23E-6059-B523-451C-B64642FFA1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5888" y="5089525"/>
          <a:ext cx="28432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070000" imgH="241200" progId="Equation.DSMT4">
                  <p:embed/>
                </p:oleObj>
              </mc:Choice>
              <mc:Fallback>
                <p:oleObj name="Equation" r:id="rId14" imgW="2070000" imgH="2412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5888" y="5089525"/>
                        <a:ext cx="2843212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38" name="Object 30">
            <a:extLst>
              <a:ext uri="{FF2B5EF4-FFF2-40B4-BE49-F238E27FC236}">
                <a16:creationId xmlns:a16="http://schemas.microsoft.com/office/drawing/2014/main" id="{E854B387-D0B3-A160-2D79-25E342C677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5738" y="5556250"/>
          <a:ext cx="2873375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006280" imgH="241200" progId="Equation.DSMT4">
                  <p:embed/>
                </p:oleObj>
              </mc:Choice>
              <mc:Fallback>
                <p:oleObj name="Equation" r:id="rId16" imgW="2006280" imgH="24120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5556250"/>
                        <a:ext cx="2873375" cy="341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1039" name="Object 31">
            <a:extLst>
              <a:ext uri="{FF2B5EF4-FFF2-40B4-BE49-F238E27FC236}">
                <a16:creationId xmlns:a16="http://schemas.microsoft.com/office/drawing/2014/main" id="{573E3A04-E430-1B06-3C96-4EAE78FC4B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9075" y="6092825"/>
          <a:ext cx="2903538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20760" imgH="241200" progId="Equation.DSMT4">
                  <p:embed/>
                </p:oleObj>
              </mc:Choice>
              <mc:Fallback>
                <p:oleObj name="Equation" r:id="rId18" imgW="2120760" imgH="2412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9075" y="6092825"/>
                        <a:ext cx="2903538" cy="328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1040" name="Rectangle 32">
            <a:extLst>
              <a:ext uri="{FF2B5EF4-FFF2-40B4-BE49-F238E27FC236}">
                <a16:creationId xmlns:a16="http://schemas.microsoft.com/office/drawing/2014/main" id="{35F92B7B-8509-CFD2-5D9D-0682DA5CAB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200" y="5464175"/>
            <a:ext cx="1335088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卡诺循环：</a:t>
            </a:r>
          </a:p>
        </p:txBody>
      </p:sp>
      <p:sp>
        <p:nvSpPr>
          <p:cNvPr id="171041" name="Rectangle 33">
            <a:extLst>
              <a:ext uri="{FF2B5EF4-FFF2-40B4-BE49-F238E27FC236}">
                <a16:creationId xmlns:a16="http://schemas.microsoft.com/office/drawing/2014/main" id="{E1CF0A4A-9045-8921-2007-6404A8F7F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5956300"/>
            <a:ext cx="133508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作功损失：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71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29" grpId="0"/>
      <p:bldP spid="171030" grpId="0"/>
      <p:bldP spid="171033" grpId="0"/>
      <p:bldP spid="171034" grpId="0"/>
      <p:bldP spid="171036" grpId="0"/>
      <p:bldP spid="171040" grpId="0"/>
      <p:bldP spid="1710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44F425D2-0B6E-1F7A-F6C2-1E73888B8A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8B74D7C-B218-4A7E-82B3-5EA6D9907B3D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3685E009-377E-FF54-EE41-198A41E05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习题课 </a:t>
            </a:r>
            <a:endParaRPr lang="en-US" altLang="zh-CN" sz="3000" b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琥珀" pitchFamily="2" charset="-122"/>
              <a:ea typeface="华文琥珀" pitchFamily="2" charset="-122"/>
            </a:endParaRPr>
          </a:p>
        </p:txBody>
      </p:sp>
      <p:sp>
        <p:nvSpPr>
          <p:cNvPr id="4109" name="Rectangle 3">
            <a:extLst>
              <a:ext uri="{FF2B5EF4-FFF2-40B4-BE49-F238E27FC236}">
                <a16:creationId xmlns:a16="http://schemas.microsoft.com/office/drawing/2014/main" id="{FEFD0334-7DE5-9937-8630-CFE9823AE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000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0" name="Rectangle 4">
            <a:extLst>
              <a:ext uri="{FF2B5EF4-FFF2-40B4-BE49-F238E27FC236}">
                <a16:creationId xmlns:a16="http://schemas.microsoft.com/office/drawing/2014/main" id="{F87CFF28-223B-12E4-67A7-2E48522FA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12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11" name="Rectangle 5">
            <a:extLst>
              <a:ext uri="{FF2B5EF4-FFF2-40B4-BE49-F238E27FC236}">
                <a16:creationId xmlns:a16="http://schemas.microsoft.com/office/drawing/2014/main" id="{BF97960B-DBFF-F8A8-F554-8922072B6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2058" name="Rectangle 26">
            <a:extLst>
              <a:ext uri="{FF2B5EF4-FFF2-40B4-BE49-F238E27FC236}">
                <a16:creationId xmlns:a16="http://schemas.microsoft.com/office/drawing/2014/main" id="{108B356A-64A7-2899-7562-01C263851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50" y="3294063"/>
            <a:ext cx="14224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>
                <a:solidFill>
                  <a:srgbClr val="0000CC"/>
                </a:solidFill>
              </a:rPr>
              <a:t>(5) </a:t>
            </a:r>
            <a:r>
              <a:rPr kumimoji="1" lang="zh-CN" altLang="en-US">
                <a:solidFill>
                  <a:srgbClr val="0000CC"/>
                </a:solidFill>
                <a:cs typeface="Times New Roman" panose="02020603050405020304" pitchFamily="18" charset="0"/>
              </a:rPr>
              <a:t>低温热源</a:t>
            </a:r>
          </a:p>
        </p:txBody>
      </p:sp>
      <p:sp>
        <p:nvSpPr>
          <p:cNvPr id="4113" name="Rectangle 27">
            <a:extLst>
              <a:ext uri="{FF2B5EF4-FFF2-40B4-BE49-F238E27FC236}">
                <a16:creationId xmlns:a16="http://schemas.microsoft.com/office/drawing/2014/main" id="{0E292275-3461-E55B-74CA-F8B998D130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8" name="Object 28">
            <a:extLst>
              <a:ext uri="{FF2B5EF4-FFF2-40B4-BE49-F238E27FC236}">
                <a16:creationId xmlns:a16="http://schemas.microsoft.com/office/drawing/2014/main" id="{DAA1564D-3342-2B3C-7B81-3357616184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89713" y="1166813"/>
          <a:ext cx="2411412" cy="193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271807" imgH="3407699" progId="Visio.Drawing.11">
                  <p:embed/>
                </p:oleObj>
              </mc:Choice>
              <mc:Fallback>
                <p:oleObj name="Visio" r:id="rId2" imgW="4271807" imgH="3407699" progId="Visio.Drawing.11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9713" y="1166813"/>
                        <a:ext cx="2411412" cy="1933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61" name="Object 29">
            <a:extLst>
              <a:ext uri="{FF2B5EF4-FFF2-40B4-BE49-F238E27FC236}">
                <a16:creationId xmlns:a16="http://schemas.microsoft.com/office/drawing/2014/main" id="{51D1C2DE-4452-AB7D-E8E8-7440D88957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0650" y="1263650"/>
          <a:ext cx="3275013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0120" imgH="241200" progId="Equation.DSMT4">
                  <p:embed/>
                </p:oleObj>
              </mc:Choice>
              <mc:Fallback>
                <p:oleObj name="Equation" r:id="rId4" imgW="2400120" imgH="2412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1263650"/>
                        <a:ext cx="3275013" cy="327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62" name="Object 30">
            <a:extLst>
              <a:ext uri="{FF2B5EF4-FFF2-40B4-BE49-F238E27FC236}">
                <a16:creationId xmlns:a16="http://schemas.microsoft.com/office/drawing/2014/main" id="{C1764EFF-67D1-7FE8-A208-AC1898E9B9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2550" y="1628775"/>
          <a:ext cx="39211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58840" imgH="761760" progId="Equation.DSMT4">
                  <p:embed/>
                </p:oleObj>
              </mc:Choice>
              <mc:Fallback>
                <p:oleObj name="Equation" r:id="rId6" imgW="2958840" imgH="76176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1628775"/>
                        <a:ext cx="3921125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63" name="Object 31">
            <a:extLst>
              <a:ext uri="{FF2B5EF4-FFF2-40B4-BE49-F238E27FC236}">
                <a16:creationId xmlns:a16="http://schemas.microsoft.com/office/drawing/2014/main" id="{66CAD75B-F347-3BF3-5601-78D1C54F4D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9538" y="3054350"/>
          <a:ext cx="23876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92160" imgH="241200" progId="Equation.DSMT4">
                  <p:embed/>
                </p:oleObj>
              </mc:Choice>
              <mc:Fallback>
                <p:oleObj name="Equation" r:id="rId8" imgW="1892160" imgH="2412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3054350"/>
                        <a:ext cx="2387600" cy="300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64" name="Rectangle 32">
            <a:extLst>
              <a:ext uri="{FF2B5EF4-FFF2-40B4-BE49-F238E27FC236}">
                <a16:creationId xmlns:a16="http://schemas.microsoft.com/office/drawing/2014/main" id="{1DE91C61-6D96-9C03-EB79-C1D524E57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3" y="1127125"/>
            <a:ext cx="2352675" cy="50482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en-US" altLang="zh-CN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(4) </a:t>
            </a:r>
            <a:r>
              <a:rPr kumimoji="1" lang="zh-CN" altLang="en-US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工质放热温度</a:t>
            </a:r>
          </a:p>
        </p:txBody>
      </p:sp>
      <p:sp>
        <p:nvSpPr>
          <p:cNvPr id="172065" name="Rectangle 33">
            <a:extLst>
              <a:ext uri="{FF2B5EF4-FFF2-40B4-BE49-F238E27FC236}">
                <a16:creationId xmlns:a16="http://schemas.microsoft.com/office/drawing/2014/main" id="{1119E0A7-EEB0-6B7A-6066-8747BA8471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63" y="2560638"/>
            <a:ext cx="47879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所以实际发动机不可逆循环引起有效能损失：</a:t>
            </a:r>
          </a:p>
        </p:txBody>
      </p:sp>
      <p:graphicFrame>
        <p:nvGraphicFramePr>
          <p:cNvPr id="172066" name="Object 34">
            <a:extLst>
              <a:ext uri="{FF2B5EF4-FFF2-40B4-BE49-F238E27FC236}">
                <a16:creationId xmlns:a16="http://schemas.microsoft.com/office/drawing/2014/main" id="{DC4E346C-A6F1-57C9-4472-9408605529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0788" y="3427413"/>
          <a:ext cx="2382837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52480" imgH="241200" progId="Equation.DSMT4">
                  <p:embed/>
                </p:oleObj>
              </mc:Choice>
              <mc:Fallback>
                <p:oleObj name="Equation" r:id="rId10" imgW="1752480" imgH="24120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3427413"/>
                        <a:ext cx="2382837" cy="325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68" name="Object 36">
            <a:extLst>
              <a:ext uri="{FF2B5EF4-FFF2-40B4-BE49-F238E27FC236}">
                <a16:creationId xmlns:a16="http://schemas.microsoft.com/office/drawing/2014/main" id="{C7889C5B-3099-9462-0293-030E73FE65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9538" y="3803650"/>
          <a:ext cx="3024187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33360" imgH="253800" progId="Equation.DSMT4">
                  <p:embed/>
                </p:oleObj>
              </mc:Choice>
              <mc:Fallback>
                <p:oleObj name="Equation" r:id="rId12" imgW="2133360" imgH="253800" progId="Equation.DSMT4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538" y="3803650"/>
                        <a:ext cx="3024187" cy="36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69" name="Object 37">
            <a:extLst>
              <a:ext uri="{FF2B5EF4-FFF2-40B4-BE49-F238E27FC236}">
                <a16:creationId xmlns:a16="http://schemas.microsoft.com/office/drawing/2014/main" id="{521A2DC5-67B7-C356-6FF8-C9224256FF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19225" y="4692650"/>
          <a:ext cx="414337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81000" imgH="241200" progId="Equation.DSMT4">
                  <p:embed/>
                </p:oleObj>
              </mc:Choice>
              <mc:Fallback>
                <p:oleObj name="Equation" r:id="rId14" imgW="2781000" imgH="2412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4692650"/>
                        <a:ext cx="4143375" cy="354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70" name="Object 38">
            <a:extLst>
              <a:ext uri="{FF2B5EF4-FFF2-40B4-BE49-F238E27FC236}">
                <a16:creationId xmlns:a16="http://schemas.microsoft.com/office/drawing/2014/main" id="{03D72BC9-8E90-B0FF-F08D-D9D40E27D7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0175" y="5446713"/>
          <a:ext cx="4783138" cy="95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416040" imgH="685800" progId="Equation.DSMT4">
                  <p:embed/>
                </p:oleObj>
              </mc:Choice>
              <mc:Fallback>
                <p:oleObj name="Equation" r:id="rId16" imgW="3416040" imgH="68580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0175" y="5446713"/>
                        <a:ext cx="4783138" cy="954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2071" name="Rectangle 39">
            <a:extLst>
              <a:ext uri="{FF2B5EF4-FFF2-40B4-BE49-F238E27FC236}">
                <a16:creationId xmlns:a16="http://schemas.microsoft.com/office/drawing/2014/main" id="{E2F87CE7-ED06-8441-19FF-FE1B6CC02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4154488"/>
            <a:ext cx="23368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>
                <a:solidFill>
                  <a:srgbClr val="0000CC"/>
                </a:solidFill>
                <a:cs typeface="Times New Roman" panose="02020603050405020304" pitchFamily="18" charset="0"/>
              </a:rPr>
              <a:t>(6) </a:t>
            </a:r>
            <a:r>
              <a:rPr kumimoji="1" lang="zh-CN" altLang="en-US">
                <a:solidFill>
                  <a:srgbClr val="0000CC"/>
                </a:solidFill>
                <a:cs typeface="Times New Roman" panose="02020603050405020304" pitchFamily="18" charset="0"/>
              </a:rPr>
              <a:t>总的作功能力损失</a:t>
            </a:r>
          </a:p>
        </p:txBody>
      </p:sp>
      <p:sp>
        <p:nvSpPr>
          <p:cNvPr id="172072" name="Rectangle 40">
            <a:extLst>
              <a:ext uri="{FF2B5EF4-FFF2-40B4-BE49-F238E27FC236}">
                <a16:creationId xmlns:a16="http://schemas.microsoft.com/office/drawing/2014/main" id="{1CE37354-6138-240E-BE9F-406F12AA3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575" y="4960938"/>
            <a:ext cx="20256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>
                <a:solidFill>
                  <a:srgbClr val="FF3300"/>
                </a:solidFill>
                <a:cs typeface="Times New Roman" panose="02020603050405020304" pitchFamily="18" charset="0"/>
              </a:rPr>
              <a:t>熵分析（孤立系）</a:t>
            </a:r>
          </a:p>
        </p:txBody>
      </p:sp>
      <p:grpSp>
        <p:nvGrpSpPr>
          <p:cNvPr id="2" name="Group 43">
            <a:extLst>
              <a:ext uri="{FF2B5EF4-FFF2-40B4-BE49-F238E27FC236}">
                <a16:creationId xmlns:a16="http://schemas.microsoft.com/office/drawing/2014/main" id="{A63A4275-A292-8F2C-FF1B-CD417BCDD20B}"/>
              </a:ext>
            </a:extLst>
          </p:cNvPr>
          <p:cNvGrpSpPr>
            <a:grpSpLocks/>
          </p:cNvGrpSpPr>
          <p:nvPr/>
        </p:nvGrpSpPr>
        <p:grpSpPr bwMode="auto">
          <a:xfrm>
            <a:off x="5473700" y="3292475"/>
            <a:ext cx="3441700" cy="882650"/>
            <a:chOff x="3448" y="2074"/>
            <a:chExt cx="2168" cy="556"/>
          </a:xfrm>
        </p:grpSpPr>
        <p:sp>
          <p:nvSpPr>
            <p:cNvPr id="4119" name="Rectangle 41">
              <a:extLst>
                <a:ext uri="{FF2B5EF4-FFF2-40B4-BE49-F238E27FC236}">
                  <a16:creationId xmlns:a16="http://schemas.microsoft.com/office/drawing/2014/main" id="{4DFBE867-5192-72A9-A5B2-DB22ACE49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8" y="2074"/>
              <a:ext cx="216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zh-CN" altLang="en-US">
                  <a:solidFill>
                    <a:srgbClr val="0000CC"/>
                  </a:solidFill>
                </a:rPr>
                <a:t>显然，温差传热的作功能力损失</a:t>
              </a:r>
              <a:r>
                <a:rPr kumimoji="1" lang="zh-CN" altLang="en-US" sz="1600">
                  <a:solidFill>
                    <a:srgbClr val="0000CC"/>
                  </a:solidFill>
                  <a:latin typeface="Arial" panose="020B0604020202020204" pitchFamily="34" charset="0"/>
                </a:rPr>
                <a:t> </a:t>
              </a:r>
            </a:p>
          </p:txBody>
        </p:sp>
        <p:graphicFrame>
          <p:nvGraphicFramePr>
            <p:cNvPr id="4106" name="Object 42">
              <a:extLst>
                <a:ext uri="{FF2B5EF4-FFF2-40B4-BE49-F238E27FC236}">
                  <a16:creationId xmlns:a16="http://schemas.microsoft.com/office/drawing/2014/main" id="{2C741426-4183-F0C1-D932-A9B3601C7C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27" y="2414"/>
            <a:ext cx="133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473120" imgH="241200" progId="Equation.DSMT4">
                    <p:embed/>
                  </p:oleObj>
                </mc:Choice>
                <mc:Fallback>
                  <p:oleObj name="Equation" r:id="rId18" imgW="1473120" imgH="24120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27" y="2414"/>
                          <a:ext cx="1334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7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7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7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058" grpId="0"/>
      <p:bldP spid="172064" grpId="0"/>
      <p:bldP spid="172065" grpId="0"/>
      <p:bldP spid="172071" grpId="0"/>
      <p:bldP spid="1720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9">
            <a:extLst>
              <a:ext uri="{FF2B5EF4-FFF2-40B4-BE49-F238E27FC236}">
                <a16:creationId xmlns:a16="http://schemas.microsoft.com/office/drawing/2014/main" id="{BDA8ECD5-1861-9ED8-101C-7AC9DABE123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4BE68ED-5DD3-40E7-8A68-8DE0A08877F4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86CAAB28-343C-FA34-CF3F-D216040AD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习题课</a:t>
            </a:r>
            <a:r>
              <a:rPr kumimoji="1" lang="zh-CN" alt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kumimoji="1" lang="en-US" altLang="zh-CN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5128" name="Rectangle 3">
            <a:extLst>
              <a:ext uri="{FF2B5EF4-FFF2-40B4-BE49-F238E27FC236}">
                <a16:creationId xmlns:a16="http://schemas.microsoft.com/office/drawing/2014/main" id="{4C2326AC-869B-93DE-5619-47801600D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000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29" name="Rectangle 4">
            <a:extLst>
              <a:ext uri="{FF2B5EF4-FFF2-40B4-BE49-F238E27FC236}">
                <a16:creationId xmlns:a16="http://schemas.microsoft.com/office/drawing/2014/main" id="{C5B73CCA-3767-9D9F-ED6A-BD18722E0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12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0" name="Rectangle 5">
            <a:extLst>
              <a:ext uri="{FF2B5EF4-FFF2-40B4-BE49-F238E27FC236}">
                <a16:creationId xmlns:a16="http://schemas.microsoft.com/office/drawing/2014/main" id="{0BE06737-54C1-2487-E894-08FD85E75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5131" name="Rectangle 7">
            <a:extLst>
              <a:ext uri="{FF2B5EF4-FFF2-40B4-BE49-F238E27FC236}">
                <a16:creationId xmlns:a16="http://schemas.microsoft.com/office/drawing/2014/main" id="{AD6A737B-43C9-346E-7046-182D36783B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3077" name="Rectangle 21">
            <a:extLst>
              <a:ext uri="{FF2B5EF4-FFF2-40B4-BE49-F238E27FC236}">
                <a16:creationId xmlns:a16="http://schemas.microsoft.com/office/drawing/2014/main" id="{48C6F51E-4444-DD75-581C-D59828A275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3130550"/>
            <a:ext cx="5478462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解：取整个刚性容器为研究对象，这是一个孤立系。</a:t>
            </a:r>
          </a:p>
          <a:p>
            <a:pPr eaLnBrk="1" hangingPunct="1">
              <a:lnSpc>
                <a:spcPct val="200000"/>
              </a:lnSpc>
            </a:pP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由热力学第一定律，有：</a:t>
            </a:r>
          </a:p>
        </p:txBody>
      </p:sp>
      <p:sp>
        <p:nvSpPr>
          <p:cNvPr id="5133" name="Rectangle 22">
            <a:extLst>
              <a:ext uri="{FF2B5EF4-FFF2-40B4-BE49-F238E27FC236}">
                <a16:creationId xmlns:a16="http://schemas.microsoft.com/office/drawing/2014/main" id="{71CB0D80-62AD-EC11-E247-8E46027E7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1077913"/>
            <a:ext cx="8320088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kumimoji="1" lang="zh-CN" altLang="en-US">
                <a:solidFill>
                  <a:srgbClr val="FF3300"/>
                </a:solidFill>
              </a:rPr>
              <a:t>例</a:t>
            </a:r>
            <a:r>
              <a:rPr kumimoji="1" lang="en-US" altLang="zh-CN">
                <a:solidFill>
                  <a:srgbClr val="FF3300"/>
                </a:solidFill>
              </a:rPr>
              <a:t>3</a:t>
            </a:r>
            <a:r>
              <a:rPr kumimoji="1" lang="en-US" altLang="zh-CN">
                <a:solidFill>
                  <a:srgbClr val="FF6600"/>
                </a:solidFill>
              </a:rPr>
              <a:t> </a:t>
            </a:r>
            <a:r>
              <a:rPr kumimoji="1" lang="en-US" altLang="zh-CN"/>
              <a:t> </a:t>
            </a:r>
            <a:r>
              <a:rPr kumimoji="1" lang="zh-CN" altLang="en-US"/>
              <a:t>如图示，</a:t>
            </a:r>
            <a:r>
              <a:rPr kumimoji="1" lang="en-US" altLang="zh-CN"/>
              <a:t>1kg</a:t>
            </a:r>
            <a:r>
              <a:rPr kumimoji="1" lang="zh-CN" altLang="en-US"/>
              <a:t>空气</a:t>
            </a:r>
            <a:r>
              <a:rPr kumimoji="1" lang="en-US" altLang="zh-CN" i="1"/>
              <a:t>T</a:t>
            </a:r>
            <a:r>
              <a:rPr kumimoji="1" lang="en-US" altLang="zh-CN" baseline="-25000"/>
              <a:t>1</a:t>
            </a:r>
            <a:r>
              <a:rPr kumimoji="1" lang="en-US" altLang="zh-CN"/>
              <a:t>=300K</a:t>
            </a:r>
            <a:r>
              <a:rPr kumimoji="1" lang="zh-CN" altLang="en-US"/>
              <a:t>，</a:t>
            </a:r>
            <a:r>
              <a:rPr kumimoji="1" lang="en-US" altLang="zh-CN" i="1"/>
              <a:t>p</a:t>
            </a:r>
            <a:r>
              <a:rPr kumimoji="1" lang="en-US" altLang="zh-CN" baseline="-25000"/>
              <a:t>1</a:t>
            </a:r>
            <a:r>
              <a:rPr kumimoji="1" lang="en-US" altLang="zh-CN"/>
              <a:t>=100kPa</a:t>
            </a:r>
            <a:r>
              <a:rPr kumimoji="1" lang="zh-CN" altLang="en-US"/>
              <a:t>，绝热膨胀到一个真空容器内，气体终态压力</a:t>
            </a:r>
            <a:r>
              <a:rPr kumimoji="1" lang="en-US" altLang="zh-CN" i="1"/>
              <a:t>p</a:t>
            </a:r>
            <a:r>
              <a:rPr kumimoji="1" lang="en-US" altLang="zh-CN" baseline="-25000"/>
              <a:t>2</a:t>
            </a:r>
            <a:r>
              <a:rPr kumimoji="1" lang="en-US" altLang="zh-CN"/>
              <a:t>=10kPa</a:t>
            </a:r>
            <a:r>
              <a:rPr kumimoji="1" lang="zh-CN" altLang="en-US"/>
              <a:t>。</a:t>
            </a:r>
          </a:p>
          <a:p>
            <a:pPr algn="just" eaLnBrk="1" hangingPunct="1">
              <a:lnSpc>
                <a:spcPct val="150000"/>
              </a:lnSpc>
            </a:pPr>
            <a:r>
              <a:rPr kumimoji="1" lang="zh-CN" altLang="en-US"/>
              <a:t>       试证明：这个过程是否可以实现。</a:t>
            </a:r>
            <a:r>
              <a:rPr kumimoji="1" lang="zh-CN" altLang="en-US" sz="160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5122" name="Object 23">
            <a:extLst>
              <a:ext uri="{FF2B5EF4-FFF2-40B4-BE49-F238E27FC236}">
                <a16:creationId xmlns:a16="http://schemas.microsoft.com/office/drawing/2014/main" id="{07944902-12CE-3E0E-DDF0-6A21E6978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64325" y="1825625"/>
          <a:ext cx="2317750" cy="136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83369" imgH="2165725" progId="Visio.Drawing.11">
                  <p:embed/>
                </p:oleObj>
              </mc:Choice>
              <mc:Fallback>
                <p:oleObj name="Visio" r:id="rId2" imgW="3683369" imgH="2165725" progId="Visio.Drawing.11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4325" y="1825625"/>
                        <a:ext cx="2317750" cy="136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80" name="Rectangle 24">
            <a:extLst>
              <a:ext uri="{FF2B5EF4-FFF2-40B4-BE49-F238E27FC236}">
                <a16:creationId xmlns:a16="http://schemas.microsoft.com/office/drawing/2014/main" id="{43271C7E-952F-80C3-E462-E201D2333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2293938"/>
            <a:ext cx="530225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>
                <a:solidFill>
                  <a:srgbClr val="0000CC"/>
                </a:solidFill>
              </a:rPr>
              <a:t>已知：</a:t>
            </a:r>
            <a:r>
              <a:rPr kumimoji="1" lang="en-US" altLang="zh-CN" i="1">
                <a:solidFill>
                  <a:srgbClr val="0000CC"/>
                </a:solidFill>
              </a:rPr>
              <a:t>T</a:t>
            </a:r>
            <a:r>
              <a:rPr kumimoji="1" lang="en-US" altLang="zh-CN" baseline="-25000">
                <a:solidFill>
                  <a:srgbClr val="0000CC"/>
                </a:solidFill>
              </a:rPr>
              <a:t>1</a:t>
            </a:r>
            <a:r>
              <a:rPr kumimoji="1" lang="en-US" altLang="zh-CN">
                <a:solidFill>
                  <a:srgbClr val="0000CC"/>
                </a:solidFill>
              </a:rPr>
              <a:t> = 300 K</a:t>
            </a:r>
            <a:r>
              <a:rPr kumimoji="1" lang="zh-CN" altLang="en-US">
                <a:solidFill>
                  <a:srgbClr val="0000CC"/>
                </a:solidFill>
              </a:rPr>
              <a:t>，</a:t>
            </a:r>
            <a:r>
              <a:rPr kumimoji="1" lang="en-US" altLang="zh-CN" i="1">
                <a:solidFill>
                  <a:srgbClr val="0000CC"/>
                </a:solidFill>
              </a:rPr>
              <a:t>p</a:t>
            </a:r>
            <a:r>
              <a:rPr kumimoji="1" lang="en-US" altLang="zh-CN" baseline="-25000">
                <a:solidFill>
                  <a:srgbClr val="0000CC"/>
                </a:solidFill>
              </a:rPr>
              <a:t>1</a:t>
            </a:r>
            <a:r>
              <a:rPr kumimoji="1" lang="en-US" altLang="zh-CN">
                <a:solidFill>
                  <a:srgbClr val="0000CC"/>
                </a:solidFill>
              </a:rPr>
              <a:t> = 100 kPa</a:t>
            </a:r>
            <a:r>
              <a:rPr kumimoji="1" lang="zh-CN" altLang="en-US">
                <a:solidFill>
                  <a:srgbClr val="0000CC"/>
                </a:solidFill>
              </a:rPr>
              <a:t>，</a:t>
            </a:r>
            <a:r>
              <a:rPr kumimoji="1" lang="en-US" altLang="zh-CN" i="1">
                <a:solidFill>
                  <a:srgbClr val="0000CC"/>
                </a:solidFill>
              </a:rPr>
              <a:t>p</a:t>
            </a:r>
            <a:r>
              <a:rPr kumimoji="1" lang="en-US" altLang="zh-CN" baseline="-25000">
                <a:solidFill>
                  <a:srgbClr val="0000CC"/>
                </a:solidFill>
              </a:rPr>
              <a:t>2</a:t>
            </a:r>
            <a:r>
              <a:rPr kumimoji="1" lang="en-US" altLang="zh-CN">
                <a:solidFill>
                  <a:srgbClr val="0000CC"/>
                </a:solidFill>
              </a:rPr>
              <a:t> = 10 kPa</a:t>
            </a:r>
            <a:endParaRPr kumimoji="1" lang="zh-CN" altLang="en-US">
              <a:solidFill>
                <a:srgbClr val="0000CC"/>
              </a:solidFill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>
                <a:solidFill>
                  <a:srgbClr val="0000CC"/>
                </a:solidFill>
              </a:rPr>
              <a:t>求：过程能否实现</a:t>
            </a:r>
          </a:p>
        </p:txBody>
      </p:sp>
      <p:graphicFrame>
        <p:nvGraphicFramePr>
          <p:cNvPr id="173081" name="Object 25">
            <a:extLst>
              <a:ext uri="{FF2B5EF4-FFF2-40B4-BE49-F238E27FC236}">
                <a16:creationId xmlns:a16="http://schemas.microsoft.com/office/drawing/2014/main" id="{23B1DF85-5101-6C16-9F11-548A28FE48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57625" y="3994150"/>
          <a:ext cx="16922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560" imgH="228600" progId="Equation.DSMT4">
                  <p:embed/>
                </p:oleObj>
              </mc:Choice>
              <mc:Fallback>
                <p:oleObj name="Equation" r:id="rId4" imgW="1231560" imgH="2286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3994150"/>
                        <a:ext cx="1692275" cy="32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82" name="Object 26">
            <a:extLst>
              <a:ext uri="{FF2B5EF4-FFF2-40B4-BE49-F238E27FC236}">
                <a16:creationId xmlns:a16="http://schemas.microsoft.com/office/drawing/2014/main" id="{6080BFE8-25B7-080D-62C5-9C156625E3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17900" y="4394200"/>
          <a:ext cx="54419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95400" imgH="431640" progId="Equation.DSMT4">
                  <p:embed/>
                </p:oleObj>
              </mc:Choice>
              <mc:Fallback>
                <p:oleObj name="Equation" r:id="rId6" imgW="3695400" imgH="431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7900" y="4394200"/>
                        <a:ext cx="544195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83" name="Rectangle 27">
            <a:extLst>
              <a:ext uri="{FF2B5EF4-FFF2-40B4-BE49-F238E27FC236}">
                <a16:creationId xmlns:a16="http://schemas.microsoft.com/office/drawing/2014/main" id="{AEB86098-141A-0780-9F88-30A8DAC21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5468938"/>
            <a:ext cx="4614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kumimoji="1" lang="zh-CN" altLang="en-US">
                <a:solidFill>
                  <a:srgbClr val="0000CC"/>
                </a:solidFill>
              </a:rPr>
              <a:t>所以该过程可以实现，但是一不可逆过程。 </a:t>
            </a:r>
          </a:p>
        </p:txBody>
      </p:sp>
      <p:sp>
        <p:nvSpPr>
          <p:cNvPr id="173084" name="Rectangle 28">
            <a:extLst>
              <a:ext uri="{FF2B5EF4-FFF2-40B4-BE49-F238E27FC236}">
                <a16:creationId xmlns:a16="http://schemas.microsoft.com/office/drawing/2014/main" id="{9F80396B-13B4-C164-EB04-A5AFB3E97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4256088"/>
            <a:ext cx="2486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由理想气体性质，有：</a:t>
            </a:r>
          </a:p>
        </p:txBody>
      </p:sp>
      <p:graphicFrame>
        <p:nvGraphicFramePr>
          <p:cNvPr id="173085" name="Object 29">
            <a:extLst>
              <a:ext uri="{FF2B5EF4-FFF2-40B4-BE49-F238E27FC236}">
                <a16:creationId xmlns:a16="http://schemas.microsoft.com/office/drawing/2014/main" id="{BB2C5879-2FDA-1F65-1FF1-8039C1A807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7750" y="5100638"/>
          <a:ext cx="80327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760" imgH="228600" progId="Equation.DSMT4">
                  <p:embed/>
                </p:oleObj>
              </mc:Choice>
              <mc:Fallback>
                <p:oleObj name="Equation" r:id="rId8" imgW="545760" imgH="2286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5100638"/>
                        <a:ext cx="803275" cy="334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86" name="Rectangle 30">
            <a:extLst>
              <a:ext uri="{FF2B5EF4-FFF2-40B4-BE49-F238E27FC236}">
                <a16:creationId xmlns:a16="http://schemas.microsoft.com/office/drawing/2014/main" id="{1BA19B54-66F8-534A-074A-FB0CBCF63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2813" y="4878388"/>
            <a:ext cx="24860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根据热力学第二定律：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3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77" grpId="0"/>
      <p:bldP spid="173080" grpId="0"/>
      <p:bldP spid="173083" grpId="0"/>
      <p:bldP spid="173084" grpId="0"/>
      <p:bldP spid="1730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68161783-DF1A-6FEB-09CD-7DCF92EB5A3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1EDC5460-2905-4A8E-B549-1633E89A1165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91490" name="Rectangle 2">
            <a:extLst>
              <a:ext uri="{FF2B5EF4-FFF2-40B4-BE49-F238E27FC236}">
                <a16:creationId xmlns:a16="http://schemas.microsoft.com/office/drawing/2014/main" id="{F1D0ACB3-8C6E-88B6-9BF0-5BA0B7519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习题课</a:t>
            </a:r>
            <a:r>
              <a:rPr kumimoji="1" lang="zh-CN" alt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kumimoji="1" lang="en-US" altLang="zh-CN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153" name="Rectangle 3">
            <a:extLst>
              <a:ext uri="{FF2B5EF4-FFF2-40B4-BE49-F238E27FC236}">
                <a16:creationId xmlns:a16="http://schemas.microsoft.com/office/drawing/2014/main" id="{DA630774-4A79-B98D-03DF-23E1B2339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000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4" name="Rectangle 4">
            <a:extLst>
              <a:ext uri="{FF2B5EF4-FFF2-40B4-BE49-F238E27FC236}">
                <a16:creationId xmlns:a16="http://schemas.microsoft.com/office/drawing/2014/main" id="{47A83CE5-BC54-29B6-3D00-1477C84A6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12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5" name="Rectangle 5">
            <a:extLst>
              <a:ext uri="{FF2B5EF4-FFF2-40B4-BE49-F238E27FC236}">
                <a16:creationId xmlns:a16="http://schemas.microsoft.com/office/drawing/2014/main" id="{68A9096E-977F-DE48-7E8F-FEE49A045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6" name="Rectangle 6">
            <a:extLst>
              <a:ext uri="{FF2B5EF4-FFF2-40B4-BE49-F238E27FC236}">
                <a16:creationId xmlns:a16="http://schemas.microsoft.com/office/drawing/2014/main" id="{518469B3-540D-3959-5589-A980F2F9B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7" name="Rectangle 7">
            <a:extLst>
              <a:ext uri="{FF2B5EF4-FFF2-40B4-BE49-F238E27FC236}">
                <a16:creationId xmlns:a16="http://schemas.microsoft.com/office/drawing/2014/main" id="{3C476047-A993-7658-E1D7-272EA6390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6158" name="Rectangle 8">
            <a:extLst>
              <a:ext uri="{FF2B5EF4-FFF2-40B4-BE49-F238E27FC236}">
                <a16:creationId xmlns:a16="http://schemas.microsoft.com/office/drawing/2014/main" id="{245FA76B-B693-79FA-5F0B-1B30BB4E8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863" y="1074738"/>
            <a:ext cx="8669337" cy="1338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>
                <a:solidFill>
                  <a:srgbClr val="FF3300"/>
                </a:solidFill>
                <a:cs typeface="Times New Roman" panose="02020603050405020304" pitchFamily="18" charset="0"/>
              </a:rPr>
              <a:t>例</a:t>
            </a:r>
            <a:r>
              <a:rPr kumimoji="1" lang="en-US" altLang="zh-CN">
                <a:solidFill>
                  <a:srgbClr val="FF3300"/>
                </a:solidFill>
                <a:cs typeface="Times New Roman" panose="02020603050405020304" pitchFamily="18" charset="0"/>
              </a:rPr>
              <a:t>4</a:t>
            </a:r>
            <a:r>
              <a:rPr kumimoji="1" lang="en-US" altLang="zh-CN">
                <a:cs typeface="Times New Roman" panose="02020603050405020304" pitchFamily="18" charset="0"/>
              </a:rPr>
              <a:t> </a:t>
            </a:r>
            <a:r>
              <a:rPr kumimoji="1" lang="zh-CN" altLang="en-US">
                <a:cs typeface="Times New Roman" panose="02020603050405020304" pitchFamily="18" charset="0"/>
              </a:rPr>
              <a:t>两股空气流在绝热容器中混合，如图所示，已知：</a:t>
            </a:r>
            <a:r>
              <a:rPr kumimoji="1" lang="en-US" altLang="zh-CN" i="1">
                <a:cs typeface="Times New Roman" panose="02020603050405020304" pitchFamily="18" charset="0"/>
              </a:rPr>
              <a:t>m</a:t>
            </a:r>
            <a:r>
              <a:rPr kumimoji="1" lang="en-US" altLang="zh-CN" baseline="-25000"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cs typeface="Times New Roman" panose="02020603050405020304" pitchFamily="18" charset="0"/>
              </a:rPr>
              <a:t> = 3 kg</a:t>
            </a:r>
            <a:r>
              <a:rPr kumimoji="1" lang="zh-CN" altLang="en-US"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cs typeface="Times New Roman" panose="02020603050405020304" pitchFamily="18" charset="0"/>
              </a:rPr>
              <a:t>p</a:t>
            </a:r>
            <a:r>
              <a:rPr kumimoji="1" lang="en-US" altLang="zh-CN" baseline="-25000"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cs typeface="Times New Roman" panose="02020603050405020304" pitchFamily="18" charset="0"/>
              </a:rPr>
              <a:t> = 500 kPa</a:t>
            </a:r>
            <a:r>
              <a:rPr kumimoji="1" lang="zh-CN" altLang="en-US"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cs typeface="Times New Roman" panose="02020603050405020304" pitchFamily="18" charset="0"/>
              </a:rPr>
              <a:t>t</a:t>
            </a:r>
            <a:r>
              <a:rPr kumimoji="1" lang="en-US" altLang="zh-CN" baseline="-25000">
                <a:cs typeface="Times New Roman" panose="02020603050405020304" pitchFamily="18" charset="0"/>
              </a:rPr>
              <a:t>1</a:t>
            </a:r>
            <a:r>
              <a:rPr kumimoji="1" lang="en-US" altLang="zh-CN">
                <a:cs typeface="Times New Roman" panose="02020603050405020304" pitchFamily="18" charset="0"/>
              </a:rPr>
              <a:t> = 27 ℃</a:t>
            </a:r>
            <a:r>
              <a:rPr kumimoji="1" lang="zh-CN" altLang="en-US">
                <a:cs typeface="Times New Roman" panose="02020603050405020304" pitchFamily="18" charset="0"/>
              </a:rPr>
              <a:t>；</a:t>
            </a:r>
            <a:r>
              <a:rPr kumimoji="1" lang="en-US" altLang="zh-CN" i="1">
                <a:cs typeface="Times New Roman" panose="02020603050405020304" pitchFamily="18" charset="0"/>
              </a:rPr>
              <a:t>m</a:t>
            </a:r>
            <a:r>
              <a:rPr kumimoji="1" lang="en-US" altLang="zh-CN" baseline="-25000"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cs typeface="Times New Roman" panose="02020603050405020304" pitchFamily="18" charset="0"/>
              </a:rPr>
              <a:t> = 2 kg</a:t>
            </a:r>
            <a:r>
              <a:rPr kumimoji="1" lang="zh-CN" altLang="en-US"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cs typeface="Times New Roman" panose="02020603050405020304" pitchFamily="18" charset="0"/>
              </a:rPr>
              <a:t>p</a:t>
            </a:r>
            <a:r>
              <a:rPr kumimoji="1" lang="en-US" altLang="zh-CN" baseline="-25000"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cs typeface="Times New Roman" panose="02020603050405020304" pitchFamily="18" charset="0"/>
              </a:rPr>
              <a:t> = 100 kPa</a:t>
            </a:r>
            <a:r>
              <a:rPr kumimoji="1" lang="zh-CN" altLang="en-US"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cs typeface="Times New Roman" panose="02020603050405020304" pitchFamily="18" charset="0"/>
              </a:rPr>
              <a:t>t</a:t>
            </a:r>
            <a:r>
              <a:rPr kumimoji="1" lang="en-US" altLang="zh-CN" baseline="-25000">
                <a:cs typeface="Times New Roman" panose="02020603050405020304" pitchFamily="18" charset="0"/>
              </a:rPr>
              <a:t>2</a:t>
            </a:r>
            <a:r>
              <a:rPr kumimoji="1" lang="en-US" altLang="zh-CN">
                <a:cs typeface="Times New Roman" panose="02020603050405020304" pitchFamily="18" charset="0"/>
              </a:rPr>
              <a:t> = 127 ℃</a:t>
            </a:r>
            <a:r>
              <a:rPr kumimoji="1" lang="zh-CN" altLang="en-US">
                <a:cs typeface="Times New Roman" panose="02020603050405020304" pitchFamily="18" charset="0"/>
              </a:rPr>
              <a:t>；</a:t>
            </a:r>
            <a:r>
              <a:rPr kumimoji="1" lang="en-US" altLang="zh-CN" i="1">
                <a:cs typeface="Times New Roman" panose="02020603050405020304" pitchFamily="18" charset="0"/>
              </a:rPr>
              <a:t>c</a:t>
            </a:r>
            <a:r>
              <a:rPr kumimoji="1" lang="en-US" altLang="zh-CN" i="1" baseline="-25000">
                <a:cs typeface="Times New Roman" panose="02020603050405020304" pitchFamily="18" charset="0"/>
              </a:rPr>
              <a:t>p</a:t>
            </a:r>
            <a:r>
              <a:rPr kumimoji="1" lang="en-US" altLang="zh-CN" i="1"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cs typeface="Times New Roman" panose="02020603050405020304" pitchFamily="18" charset="0"/>
              </a:rPr>
              <a:t>= 1.007 kJ/(kg·K)</a:t>
            </a:r>
            <a:r>
              <a:rPr kumimoji="1" lang="zh-CN" altLang="en-US">
                <a:cs typeface="Times New Roman" panose="02020603050405020304" pitchFamily="18" charset="0"/>
              </a:rPr>
              <a:t>，</a:t>
            </a:r>
            <a:r>
              <a:rPr kumimoji="1" lang="en-US" altLang="zh-CN" i="1">
                <a:cs typeface="Times New Roman" panose="02020603050405020304" pitchFamily="18" charset="0"/>
              </a:rPr>
              <a:t>R</a:t>
            </a:r>
            <a:r>
              <a:rPr kumimoji="1" lang="en-US" altLang="zh-CN" baseline="-25000">
                <a:cs typeface="Times New Roman" panose="02020603050405020304" pitchFamily="18" charset="0"/>
              </a:rPr>
              <a:t>g</a:t>
            </a:r>
            <a:r>
              <a:rPr kumimoji="1" lang="en-US" altLang="zh-CN" i="1">
                <a:cs typeface="Times New Roman" panose="02020603050405020304" pitchFamily="18" charset="0"/>
              </a:rPr>
              <a:t> </a:t>
            </a:r>
            <a:r>
              <a:rPr kumimoji="1" lang="en-US" altLang="zh-CN">
                <a:cs typeface="Times New Roman" panose="02020603050405020304" pitchFamily="18" charset="0"/>
              </a:rPr>
              <a:t>= 0.287 kJ/ (kg·K)</a:t>
            </a:r>
            <a:r>
              <a:rPr kumimoji="1" lang="zh-CN" altLang="en-US">
                <a:cs typeface="Times New Roman" panose="02020603050405020304" pitchFamily="18" charset="0"/>
              </a:rPr>
              <a:t>。试问混合气流出口压力</a:t>
            </a:r>
            <a:r>
              <a:rPr kumimoji="1" lang="en-US" altLang="zh-CN" i="1">
                <a:cs typeface="Times New Roman" panose="02020603050405020304" pitchFamily="18" charset="0"/>
              </a:rPr>
              <a:t>p</a:t>
            </a:r>
            <a:r>
              <a:rPr kumimoji="1" lang="en-US" altLang="zh-CN" baseline="-25000">
                <a:cs typeface="Times New Roman" panose="02020603050405020304" pitchFamily="18" charset="0"/>
              </a:rPr>
              <a:t>3</a:t>
            </a:r>
            <a:r>
              <a:rPr kumimoji="1" lang="zh-CN" altLang="en-US">
                <a:cs typeface="Times New Roman" panose="02020603050405020304" pitchFamily="18" charset="0"/>
              </a:rPr>
              <a:t>能否达到</a:t>
            </a:r>
            <a:r>
              <a:rPr kumimoji="1" lang="en-US" altLang="zh-CN">
                <a:cs typeface="Times New Roman" panose="02020603050405020304" pitchFamily="18" charset="0"/>
              </a:rPr>
              <a:t>400 kPa</a:t>
            </a:r>
            <a:r>
              <a:rPr kumimoji="1" lang="zh-CN" altLang="en-US"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159" name="Rectangle 9">
            <a:extLst>
              <a:ext uri="{FF2B5EF4-FFF2-40B4-BE49-F238E27FC236}">
                <a16:creationId xmlns:a16="http://schemas.microsoft.com/office/drawing/2014/main" id="{19B792C3-1BFA-3E25-1396-058A3F4CC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612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6146" name="Object 10">
            <a:extLst>
              <a:ext uri="{FF2B5EF4-FFF2-40B4-BE49-F238E27FC236}">
                <a16:creationId xmlns:a16="http://schemas.microsoft.com/office/drawing/2014/main" id="{BB18CDA5-1E41-C19C-E970-8055A4385D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53288" y="2384425"/>
          <a:ext cx="1728787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46889" imgH="2326836" progId="Visio.Drawing.11">
                  <p:embed/>
                </p:oleObj>
              </mc:Choice>
              <mc:Fallback>
                <p:oleObj name="Visio" r:id="rId2" imgW="2746889" imgH="2326836" progId="Visio.Drawing.11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3288" y="2384425"/>
                        <a:ext cx="1728787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499" name="Rectangle 11">
            <a:extLst>
              <a:ext uri="{FF2B5EF4-FFF2-40B4-BE49-F238E27FC236}">
                <a16:creationId xmlns:a16="http://schemas.microsoft.com/office/drawing/2014/main" id="{8EF96270-827B-5F54-742E-40CB03621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2332038"/>
            <a:ext cx="3211512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>
                <a:solidFill>
                  <a:srgbClr val="0000CC"/>
                </a:solidFill>
              </a:rPr>
              <a:t>解：取</a:t>
            </a:r>
            <a:r>
              <a:rPr kumimoji="1" lang="en-US" altLang="zh-CN">
                <a:solidFill>
                  <a:srgbClr val="0000CC"/>
                </a:solidFill>
              </a:rPr>
              <a:t>1-2-3</a:t>
            </a:r>
            <a:r>
              <a:rPr kumimoji="1" lang="zh-CN" altLang="en-US">
                <a:solidFill>
                  <a:srgbClr val="0000CC"/>
                </a:solidFill>
              </a:rPr>
              <a:t>间工质为研究对象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>
                <a:solidFill>
                  <a:srgbClr val="0000CC"/>
                </a:solidFill>
              </a:rPr>
              <a:t>        由热力学第一定律有：</a:t>
            </a:r>
          </a:p>
        </p:txBody>
      </p:sp>
      <p:graphicFrame>
        <p:nvGraphicFramePr>
          <p:cNvPr id="191500" name="Object 12">
            <a:extLst>
              <a:ext uri="{FF2B5EF4-FFF2-40B4-BE49-F238E27FC236}">
                <a16:creationId xmlns:a16="http://schemas.microsoft.com/office/drawing/2014/main" id="{8DDA4109-4E4B-679F-A5ED-182E8A449A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2488" y="2814638"/>
          <a:ext cx="334962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19240" imgH="253800" progId="Equation.DSMT4">
                  <p:embed/>
                </p:oleObj>
              </mc:Choice>
              <mc:Fallback>
                <p:oleObj name="Equation" r:id="rId4" imgW="2019240" imgH="2538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2814638"/>
                        <a:ext cx="334962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01" name="Rectangle 13">
            <a:extLst>
              <a:ext uri="{FF2B5EF4-FFF2-40B4-BE49-F238E27FC236}">
                <a16:creationId xmlns:a16="http://schemas.microsoft.com/office/drawing/2014/main" id="{EF1B2104-F330-DF84-9B5A-E495D7359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13" y="3238500"/>
            <a:ext cx="87471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>
                <a:solidFill>
                  <a:srgbClr val="0000CC"/>
                </a:solidFill>
              </a:rPr>
              <a:t>所以：</a:t>
            </a:r>
          </a:p>
        </p:txBody>
      </p:sp>
      <p:graphicFrame>
        <p:nvGraphicFramePr>
          <p:cNvPr id="191502" name="Object 14">
            <a:extLst>
              <a:ext uri="{FF2B5EF4-FFF2-40B4-BE49-F238E27FC236}">
                <a16:creationId xmlns:a16="http://schemas.microsoft.com/office/drawing/2014/main" id="{C013BF44-34C0-53D1-0FB7-53FEC8DF8C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6425" y="3295650"/>
          <a:ext cx="4608513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19440" imgH="457200" progId="Equation.DSMT4">
                  <p:embed/>
                </p:oleObj>
              </mc:Choice>
              <mc:Fallback>
                <p:oleObj name="Equation" r:id="rId6" imgW="3619440" imgH="4572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425" y="3295650"/>
                        <a:ext cx="4608513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503" name="Object 15">
            <a:extLst>
              <a:ext uri="{FF2B5EF4-FFF2-40B4-BE49-F238E27FC236}">
                <a16:creationId xmlns:a16="http://schemas.microsoft.com/office/drawing/2014/main" id="{CD10036A-3B71-A5AC-437B-D490F79F53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3895725"/>
          <a:ext cx="7210425" cy="1319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308560" imgH="965160" progId="Equation.DSMT4">
                  <p:embed/>
                </p:oleObj>
              </mc:Choice>
              <mc:Fallback>
                <p:oleObj name="Equation" r:id="rId8" imgW="5308560" imgH="96516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895725"/>
                        <a:ext cx="7210425" cy="1319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2" name="Rectangle 16">
            <a:extLst>
              <a:ext uri="{FF2B5EF4-FFF2-40B4-BE49-F238E27FC236}">
                <a16:creationId xmlns:a16="http://schemas.microsoft.com/office/drawing/2014/main" id="{3AB2F05A-1C7A-4D95-3193-F899A02C8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992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91506" name="Object 18">
            <a:extLst>
              <a:ext uri="{FF2B5EF4-FFF2-40B4-BE49-F238E27FC236}">
                <a16:creationId xmlns:a16="http://schemas.microsoft.com/office/drawing/2014/main" id="{3DA67085-43E3-A1EA-22FF-CE3B19D46F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35138" y="5327650"/>
          <a:ext cx="4999037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65280" imgH="228600" progId="Equation.DSMT4">
                  <p:embed/>
                </p:oleObj>
              </mc:Choice>
              <mc:Fallback>
                <p:oleObj name="Equation" r:id="rId10" imgW="336528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138" y="5327650"/>
                        <a:ext cx="4999037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1507" name="Rectangle 19">
            <a:extLst>
              <a:ext uri="{FF2B5EF4-FFF2-40B4-BE49-F238E27FC236}">
                <a16:creationId xmlns:a16="http://schemas.microsoft.com/office/drawing/2014/main" id="{F78A192D-D933-2AA6-C6BC-CBCE35B4B8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350" y="5592763"/>
            <a:ext cx="7826375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CC"/>
                </a:solidFill>
              </a:rPr>
              <a:t>由热力学第二定律有：该过程不可能实现。</a:t>
            </a: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E23A6EAC-9410-D7DA-DA1A-988FFC58E05E}"/>
              </a:ext>
            </a:extLst>
          </p:cNvPr>
          <p:cNvGrpSpPr>
            <a:grpSpLocks/>
          </p:cNvGrpSpPr>
          <p:nvPr/>
        </p:nvGrpSpPr>
        <p:grpSpPr bwMode="auto">
          <a:xfrm>
            <a:off x="0" y="5781675"/>
            <a:ext cx="8556625" cy="790575"/>
            <a:chOff x="0" y="3642"/>
            <a:chExt cx="5390" cy="498"/>
          </a:xfrm>
        </p:grpSpPr>
        <p:pic>
          <p:nvPicPr>
            <p:cNvPr id="6165" name="Picture 22" descr="779917_155626062_2">
              <a:extLst>
                <a:ext uri="{FF2B5EF4-FFF2-40B4-BE49-F238E27FC236}">
                  <a16:creationId xmlns:a16="http://schemas.microsoft.com/office/drawing/2014/main" id="{48A42E2A-ECD0-3EA7-B649-3C7289E628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642"/>
              <a:ext cx="547" cy="4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66" name="Rectangle 23">
              <a:extLst>
                <a:ext uri="{FF2B5EF4-FFF2-40B4-BE49-F238E27FC236}">
                  <a16:creationId xmlns:a16="http://schemas.microsoft.com/office/drawing/2014/main" id="{D59288DA-651E-2CAD-3D70-5498FC3C3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" y="3811"/>
              <a:ext cx="493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zh-CN" altLang="en-US">
                  <a:solidFill>
                    <a:srgbClr val="FF3300"/>
                  </a:solidFill>
                </a:rPr>
                <a:t>要使该过程发生并使出口压力达到最大值，最大压值为多少？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1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1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9" grpId="0"/>
      <p:bldP spid="191501" grpId="0"/>
      <p:bldP spid="19150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9050720E-DEA8-8983-1E97-44BDDC50616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575DC56-7722-4A98-9D7C-8B0A9CAA422E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83FB0F67-9890-F506-716E-FD3AB8159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习题课</a:t>
            </a:r>
            <a:r>
              <a:rPr kumimoji="1" lang="zh-CN" alt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kumimoji="1" lang="en-US" altLang="zh-CN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7" name="Rectangle 3">
            <a:extLst>
              <a:ext uri="{FF2B5EF4-FFF2-40B4-BE49-F238E27FC236}">
                <a16:creationId xmlns:a16="http://schemas.microsoft.com/office/drawing/2014/main" id="{5FF7AACB-E3BA-D3E6-5A52-A2762CD49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000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8" name="Rectangle 4">
            <a:extLst>
              <a:ext uri="{FF2B5EF4-FFF2-40B4-BE49-F238E27FC236}">
                <a16:creationId xmlns:a16="http://schemas.microsoft.com/office/drawing/2014/main" id="{765E04EC-B1B9-3A8C-EFCC-17FC25241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12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79" name="Rectangle 5">
            <a:extLst>
              <a:ext uri="{FF2B5EF4-FFF2-40B4-BE49-F238E27FC236}">
                <a16:creationId xmlns:a16="http://schemas.microsoft.com/office/drawing/2014/main" id="{30F9ABC4-EDA0-C9BF-6AD1-560F838D2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0" name="Rectangle 6">
            <a:extLst>
              <a:ext uri="{FF2B5EF4-FFF2-40B4-BE49-F238E27FC236}">
                <a16:creationId xmlns:a16="http://schemas.microsoft.com/office/drawing/2014/main" id="{9F009CDE-4A16-DDB3-F13B-545722ABA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7181" name="Rectangle 14">
            <a:extLst>
              <a:ext uri="{FF2B5EF4-FFF2-40B4-BE49-F238E27FC236}">
                <a16:creationId xmlns:a16="http://schemas.microsoft.com/office/drawing/2014/main" id="{2A386047-2253-B162-3E07-988584EC4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1041400"/>
            <a:ext cx="8677275" cy="1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FF3300"/>
                </a:solidFill>
              </a:rPr>
              <a:t>例</a:t>
            </a:r>
            <a:r>
              <a:rPr kumimoji="1" lang="en-US" altLang="zh-CN">
                <a:solidFill>
                  <a:srgbClr val="FF3300"/>
                </a:solidFill>
              </a:rPr>
              <a:t>5</a:t>
            </a:r>
            <a:r>
              <a:rPr kumimoji="1" lang="en-US" altLang="zh-CN"/>
              <a:t> </a:t>
            </a:r>
            <a:r>
              <a:rPr kumimoji="1" lang="zh-CN" altLang="en-US"/>
              <a:t>已知空气的初压 </a:t>
            </a:r>
            <a:r>
              <a:rPr kumimoji="1" lang="en-US" altLang="zh-CN" i="1"/>
              <a:t>p</a:t>
            </a:r>
            <a:r>
              <a:rPr kumimoji="1" lang="en-US" altLang="zh-CN" baseline="-25000"/>
              <a:t>1</a:t>
            </a:r>
            <a:r>
              <a:rPr kumimoji="1" lang="en-US" altLang="zh-CN"/>
              <a:t> = 600 kPa</a:t>
            </a:r>
            <a:r>
              <a:rPr kumimoji="1" lang="zh-CN" altLang="en-US"/>
              <a:t>，</a:t>
            </a:r>
            <a:r>
              <a:rPr kumimoji="1" lang="en-US" altLang="zh-CN" i="1"/>
              <a:t>T</a:t>
            </a:r>
            <a:r>
              <a:rPr kumimoji="1" lang="en-US" altLang="zh-CN" baseline="-25000"/>
              <a:t>1</a:t>
            </a:r>
            <a:r>
              <a:rPr kumimoji="1" lang="en-US" altLang="zh-CN"/>
              <a:t> = 923 K</a:t>
            </a:r>
            <a:r>
              <a:rPr kumimoji="1" lang="zh-CN" altLang="en-US"/>
              <a:t>，进入汽轮机可逆绝热膨胀到 </a:t>
            </a:r>
            <a:r>
              <a:rPr kumimoji="1" lang="en-US" altLang="zh-CN" i="1"/>
              <a:t>p</a:t>
            </a:r>
            <a:r>
              <a:rPr kumimoji="1" lang="en-US" altLang="zh-CN" baseline="-25000"/>
              <a:t>2</a:t>
            </a:r>
            <a:r>
              <a:rPr kumimoji="1" lang="en-US" altLang="zh-CN"/>
              <a:t> = 100 kPa</a:t>
            </a:r>
            <a:r>
              <a:rPr kumimoji="1" lang="zh-CN" altLang="en-US"/>
              <a:t>排气。求所作的技术功</a:t>
            </a:r>
            <a:r>
              <a:rPr kumimoji="1" lang="en-US" altLang="zh-CN" i="1"/>
              <a:t>w</a:t>
            </a:r>
            <a:r>
              <a:rPr kumimoji="1" lang="en-US" altLang="zh-CN" baseline="-25000"/>
              <a:t>t</a:t>
            </a:r>
            <a:r>
              <a:rPr kumimoji="1" lang="zh-CN" altLang="en-US"/>
              <a:t>？若在汽轮机中不可逆绝热膨胀到</a:t>
            </a:r>
            <a:r>
              <a:rPr kumimoji="1" lang="en-US" altLang="zh-CN" i="1"/>
              <a:t>p</a:t>
            </a:r>
            <a:r>
              <a:rPr kumimoji="1" lang="en-US" altLang="zh-CN" baseline="-25000"/>
              <a:t>2</a:t>
            </a:r>
            <a:r>
              <a:rPr kumimoji="1" lang="zh-CN" altLang="en-US"/>
              <a:t>，并测得出口温度 </a:t>
            </a:r>
            <a:r>
              <a:rPr kumimoji="1" lang="en-US" altLang="zh-CN" i="1"/>
              <a:t>T</a:t>
            </a:r>
            <a:r>
              <a:rPr kumimoji="1" lang="en-US" altLang="zh-CN" baseline="-25000"/>
              <a:t>2</a:t>
            </a:r>
            <a:r>
              <a:rPr kumimoji="1" lang="en-US" altLang="zh-CN"/>
              <a:t>’ = 610 K</a:t>
            </a:r>
            <a:r>
              <a:rPr kumimoji="1" lang="zh-CN" altLang="en-US"/>
              <a:t>，求由于不可逆膨胀而少作的技术功以及不可逆损失</a:t>
            </a:r>
            <a:r>
              <a:rPr kumimoji="1" lang="en-US" altLang="zh-CN" i="1"/>
              <a:t>i</a:t>
            </a:r>
            <a:r>
              <a:rPr kumimoji="1" lang="zh-CN" altLang="en-US"/>
              <a:t>，并将其表示在</a:t>
            </a:r>
            <a:r>
              <a:rPr kumimoji="1" lang="en-US" altLang="zh-CN" i="1"/>
              <a:t>T</a:t>
            </a:r>
            <a:r>
              <a:rPr kumimoji="1" lang="en-US" altLang="zh-CN"/>
              <a:t>-</a:t>
            </a:r>
            <a:r>
              <a:rPr kumimoji="1" lang="en-US" altLang="zh-CN" i="1"/>
              <a:t>s</a:t>
            </a:r>
            <a:r>
              <a:rPr kumimoji="1" lang="zh-CN" altLang="en-US"/>
              <a:t>图上。环境温度 </a:t>
            </a:r>
            <a:r>
              <a:rPr kumimoji="1" lang="en-US" altLang="zh-CN" i="1"/>
              <a:t>T</a:t>
            </a:r>
            <a:r>
              <a:rPr kumimoji="1" lang="en-US" altLang="zh-CN" baseline="-25000"/>
              <a:t>0</a:t>
            </a:r>
            <a:r>
              <a:rPr kumimoji="1" lang="en-US" altLang="zh-CN"/>
              <a:t> = 290 K</a:t>
            </a:r>
            <a:r>
              <a:rPr kumimoji="1" lang="zh-CN" altLang="en-US"/>
              <a:t>。 </a:t>
            </a:r>
          </a:p>
        </p:txBody>
      </p:sp>
      <p:graphicFrame>
        <p:nvGraphicFramePr>
          <p:cNvPr id="7170" name="Object 15">
            <a:extLst>
              <a:ext uri="{FF2B5EF4-FFF2-40B4-BE49-F238E27FC236}">
                <a16:creationId xmlns:a16="http://schemas.microsoft.com/office/drawing/2014/main" id="{520985E1-7E4C-A910-7710-1CECB3EFE9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5013" y="2146300"/>
          <a:ext cx="1779587" cy="1235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1660935" imgH="1152144" progId="Visio.Drawing.11">
                  <p:embed/>
                </p:oleObj>
              </mc:Choice>
              <mc:Fallback>
                <p:oleObj name="Visio" r:id="rId2" imgW="1660935" imgH="1152144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013" y="2146300"/>
                        <a:ext cx="1779587" cy="1235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6" name="Rectangle 16">
            <a:extLst>
              <a:ext uri="{FF2B5EF4-FFF2-40B4-BE49-F238E27FC236}">
                <a16:creationId xmlns:a16="http://schemas.microsoft.com/office/drawing/2014/main" id="{EC7337BD-0C8E-71DB-B3D2-D3E5FC756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50" y="2435225"/>
            <a:ext cx="6783388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CC"/>
                </a:solidFill>
              </a:rPr>
              <a:t>已知：</a:t>
            </a:r>
            <a:r>
              <a:rPr kumimoji="1" lang="en-US" altLang="zh-CN" i="1">
                <a:solidFill>
                  <a:srgbClr val="0000CC"/>
                </a:solidFill>
              </a:rPr>
              <a:t>p</a:t>
            </a:r>
            <a:r>
              <a:rPr kumimoji="1" lang="en-US" altLang="zh-CN" baseline="-25000">
                <a:solidFill>
                  <a:srgbClr val="0000CC"/>
                </a:solidFill>
              </a:rPr>
              <a:t>1</a:t>
            </a:r>
            <a:r>
              <a:rPr kumimoji="1" lang="en-US" altLang="zh-CN">
                <a:solidFill>
                  <a:srgbClr val="0000CC"/>
                </a:solidFill>
              </a:rPr>
              <a:t> = 600 kPa</a:t>
            </a:r>
            <a:r>
              <a:rPr kumimoji="1" lang="zh-CN" altLang="en-US">
                <a:solidFill>
                  <a:srgbClr val="0000CC"/>
                </a:solidFill>
              </a:rPr>
              <a:t>，</a:t>
            </a:r>
            <a:r>
              <a:rPr kumimoji="1" lang="en-US" altLang="zh-CN" i="1">
                <a:solidFill>
                  <a:srgbClr val="0000CC"/>
                </a:solidFill>
              </a:rPr>
              <a:t>T</a:t>
            </a:r>
            <a:r>
              <a:rPr kumimoji="1" lang="en-US" altLang="zh-CN" baseline="-25000">
                <a:solidFill>
                  <a:srgbClr val="0000CC"/>
                </a:solidFill>
              </a:rPr>
              <a:t>1</a:t>
            </a:r>
            <a:r>
              <a:rPr kumimoji="1" lang="en-US" altLang="zh-CN">
                <a:solidFill>
                  <a:srgbClr val="0000CC"/>
                </a:solidFill>
              </a:rPr>
              <a:t> = 923 K</a:t>
            </a:r>
            <a:r>
              <a:rPr kumimoji="1" lang="zh-CN" altLang="en-US">
                <a:solidFill>
                  <a:srgbClr val="0000CC"/>
                </a:solidFill>
              </a:rPr>
              <a:t>，</a:t>
            </a:r>
            <a:r>
              <a:rPr kumimoji="1" lang="en-US" altLang="zh-CN" i="1">
                <a:solidFill>
                  <a:srgbClr val="0000CC"/>
                </a:solidFill>
              </a:rPr>
              <a:t>p</a:t>
            </a:r>
            <a:r>
              <a:rPr kumimoji="1" lang="en-US" altLang="zh-CN" baseline="-25000">
                <a:solidFill>
                  <a:srgbClr val="0000CC"/>
                </a:solidFill>
              </a:rPr>
              <a:t>2</a:t>
            </a:r>
            <a:r>
              <a:rPr kumimoji="1" lang="en-US" altLang="zh-CN">
                <a:solidFill>
                  <a:srgbClr val="0000CC"/>
                </a:solidFill>
              </a:rPr>
              <a:t> = 100 kPa</a:t>
            </a:r>
            <a:r>
              <a:rPr kumimoji="1" lang="zh-CN" altLang="en-US">
                <a:solidFill>
                  <a:srgbClr val="0000CC"/>
                </a:solidFill>
              </a:rPr>
              <a:t>，</a:t>
            </a:r>
            <a:r>
              <a:rPr kumimoji="1" lang="en-US" altLang="zh-CN" i="1">
                <a:solidFill>
                  <a:srgbClr val="0000CC"/>
                </a:solidFill>
              </a:rPr>
              <a:t>T</a:t>
            </a:r>
            <a:r>
              <a:rPr kumimoji="1" lang="en-US" altLang="zh-CN" baseline="-25000">
                <a:solidFill>
                  <a:srgbClr val="0000CC"/>
                </a:solidFill>
              </a:rPr>
              <a:t>2</a:t>
            </a:r>
            <a:r>
              <a:rPr kumimoji="1" lang="en-US" altLang="zh-CN">
                <a:solidFill>
                  <a:srgbClr val="0000CC"/>
                </a:solidFill>
              </a:rPr>
              <a:t>’ = 610 K</a:t>
            </a:r>
          </a:p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0000CC"/>
                </a:solidFill>
              </a:rPr>
              <a:t>求：</a:t>
            </a:r>
            <a:r>
              <a:rPr kumimoji="1" lang="en-US" altLang="zh-CN">
                <a:solidFill>
                  <a:srgbClr val="0000CC"/>
                </a:solidFill>
              </a:rPr>
              <a:t>(1) </a:t>
            </a:r>
            <a:r>
              <a:rPr kumimoji="1" lang="en-US" altLang="zh-CN" i="1">
                <a:solidFill>
                  <a:srgbClr val="0000CC"/>
                </a:solidFill>
              </a:rPr>
              <a:t>w</a:t>
            </a:r>
            <a:r>
              <a:rPr kumimoji="1" lang="en-US" altLang="zh-CN" baseline="-25000">
                <a:solidFill>
                  <a:srgbClr val="0000CC"/>
                </a:solidFill>
              </a:rPr>
              <a:t>t</a:t>
            </a:r>
            <a:r>
              <a:rPr kumimoji="1" lang="zh-CN" altLang="en-US">
                <a:solidFill>
                  <a:srgbClr val="0000CC"/>
                </a:solidFill>
              </a:rPr>
              <a:t>；</a:t>
            </a:r>
            <a:r>
              <a:rPr kumimoji="1" lang="en-US" altLang="zh-CN">
                <a:solidFill>
                  <a:srgbClr val="0000CC"/>
                </a:solidFill>
              </a:rPr>
              <a:t>(2) </a:t>
            </a:r>
            <a:r>
              <a:rPr kumimoji="1" lang="en-US" altLang="zh-CN">
                <a:solidFill>
                  <a:srgbClr val="0000CC"/>
                </a:solidFill>
                <a:sym typeface="Symbol" panose="05050102010706020507" pitchFamily="18" charset="2"/>
              </a:rPr>
              <a:t></a:t>
            </a:r>
            <a:r>
              <a:rPr kumimoji="1" lang="en-US" altLang="zh-CN" i="1">
                <a:solidFill>
                  <a:srgbClr val="0000CC"/>
                </a:solidFill>
              </a:rPr>
              <a:t>w</a:t>
            </a:r>
            <a:r>
              <a:rPr kumimoji="1" lang="en-US" altLang="zh-CN" baseline="-25000">
                <a:solidFill>
                  <a:srgbClr val="0000CC"/>
                </a:solidFill>
              </a:rPr>
              <a:t>t</a:t>
            </a:r>
            <a:r>
              <a:rPr kumimoji="1" lang="zh-CN" altLang="en-US">
                <a:solidFill>
                  <a:srgbClr val="0000CC"/>
                </a:solidFill>
              </a:rPr>
              <a:t>，</a:t>
            </a:r>
            <a:r>
              <a:rPr kumimoji="1" lang="en-US" altLang="zh-CN" i="1">
                <a:solidFill>
                  <a:srgbClr val="0000CC"/>
                </a:solidFill>
              </a:rPr>
              <a:t>i</a:t>
            </a:r>
            <a:r>
              <a:rPr kumimoji="1" lang="zh-CN" altLang="en-US">
                <a:solidFill>
                  <a:srgbClr val="0000CC"/>
                </a:solidFill>
              </a:rPr>
              <a:t>；</a:t>
            </a:r>
            <a:r>
              <a:rPr kumimoji="1" lang="en-US" altLang="zh-CN">
                <a:solidFill>
                  <a:srgbClr val="0000CC"/>
                </a:solidFill>
              </a:rPr>
              <a:t>(3) </a:t>
            </a:r>
            <a:r>
              <a:rPr kumimoji="1" lang="zh-CN" altLang="en-US">
                <a:solidFill>
                  <a:srgbClr val="0000CC"/>
                </a:solidFill>
              </a:rPr>
              <a:t>图示</a:t>
            </a:r>
          </a:p>
        </p:txBody>
      </p:sp>
      <p:sp>
        <p:nvSpPr>
          <p:cNvPr id="174097" name="Rectangle 17">
            <a:extLst>
              <a:ext uri="{FF2B5EF4-FFF2-40B4-BE49-F238E27FC236}">
                <a16:creationId xmlns:a16="http://schemas.microsoft.com/office/drawing/2014/main" id="{1A265222-B19C-A930-A42F-0CB60C6B4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350" y="3074988"/>
            <a:ext cx="5499100" cy="50482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zh-CN" altLang="en-US">
                <a:solidFill>
                  <a:srgbClr val="0000CC"/>
                </a:solidFill>
                <a:latin typeface="Arial" charset="0"/>
              </a:rPr>
              <a:t>解：取流动空气为研究对象，这是一个稳定流动系。</a:t>
            </a:r>
            <a:r>
              <a:rPr kumimoji="1"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74098" name="Rectangle 18">
            <a:extLst>
              <a:ext uri="{FF2B5EF4-FFF2-40B4-BE49-F238E27FC236}">
                <a16:creationId xmlns:a16="http://schemas.microsoft.com/office/drawing/2014/main" id="{8864EB8C-D876-9D96-1859-233098C67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063" y="3516313"/>
            <a:ext cx="32702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>
                <a:solidFill>
                  <a:srgbClr val="0000CC"/>
                </a:solidFill>
              </a:rPr>
              <a:t>(1) </a:t>
            </a:r>
            <a:r>
              <a:rPr kumimoji="1" lang="zh-CN" altLang="en-US">
                <a:solidFill>
                  <a:srgbClr val="0000CC"/>
                </a:solidFill>
                <a:cs typeface="Times New Roman" panose="02020603050405020304" pitchFamily="18" charset="0"/>
              </a:rPr>
              <a:t>由理想气体定熵过程可知：</a:t>
            </a:r>
            <a:endParaRPr kumimoji="1" lang="zh-CN" altLang="en-US">
              <a:solidFill>
                <a:srgbClr val="0000CC"/>
              </a:solidFill>
            </a:endParaRPr>
          </a:p>
        </p:txBody>
      </p:sp>
      <p:graphicFrame>
        <p:nvGraphicFramePr>
          <p:cNvPr id="174099" name="Object 19">
            <a:extLst>
              <a:ext uri="{FF2B5EF4-FFF2-40B4-BE49-F238E27FC236}">
                <a16:creationId xmlns:a16="http://schemas.microsoft.com/office/drawing/2014/main" id="{F99034E5-2B39-4C65-080A-98F20C181C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86225" y="3457575"/>
          <a:ext cx="3529013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43200" imgH="571320" progId="Equation.DSMT4">
                  <p:embed/>
                </p:oleObj>
              </mc:Choice>
              <mc:Fallback>
                <p:oleObj name="Equation" r:id="rId4" imgW="2743200" imgH="5713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6225" y="3457575"/>
                        <a:ext cx="3529013" cy="735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1" name="Rectangle 21">
            <a:extLst>
              <a:ext uri="{FF2B5EF4-FFF2-40B4-BE49-F238E27FC236}">
                <a16:creationId xmlns:a16="http://schemas.microsoft.com/office/drawing/2014/main" id="{107C3FD9-39DA-B2B3-25E2-61A0D778C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1738" y="3981450"/>
            <a:ext cx="22558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>
                <a:solidFill>
                  <a:srgbClr val="0000CC"/>
                </a:solidFill>
                <a:cs typeface="Times New Roman" panose="02020603050405020304" pitchFamily="18" charset="0"/>
              </a:rPr>
              <a:t>由热力学第一定律：</a:t>
            </a:r>
          </a:p>
        </p:txBody>
      </p:sp>
      <p:graphicFrame>
        <p:nvGraphicFramePr>
          <p:cNvPr id="174102" name="Object 22">
            <a:extLst>
              <a:ext uri="{FF2B5EF4-FFF2-40B4-BE49-F238E27FC236}">
                <a16:creationId xmlns:a16="http://schemas.microsoft.com/office/drawing/2014/main" id="{799E379F-B91A-AEA0-EB4D-32F6BC8981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2813" y="4114800"/>
          <a:ext cx="56578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305240" imgH="253800" progId="Equation.DSMT4">
                  <p:embed/>
                </p:oleObj>
              </mc:Choice>
              <mc:Fallback>
                <p:oleObj name="Equation" r:id="rId6" imgW="4305240" imgH="253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4114800"/>
                        <a:ext cx="5657850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3" name="Rectangle 23">
            <a:extLst>
              <a:ext uri="{FF2B5EF4-FFF2-40B4-BE49-F238E27FC236}">
                <a16:creationId xmlns:a16="http://schemas.microsoft.com/office/drawing/2014/main" id="{810625F3-0DE9-8570-1E2C-C1CF852305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4397375"/>
            <a:ext cx="2867025" cy="50482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en-US" altLang="zh-CN">
                <a:solidFill>
                  <a:srgbClr val="0000CC"/>
                </a:solidFill>
                <a:cs typeface="Times New Roman" pitchFamily="18" charset="0"/>
              </a:rPr>
              <a:t>(2) </a:t>
            </a:r>
            <a:r>
              <a:rPr kumimoji="1" lang="zh-CN" altLang="en-US">
                <a:solidFill>
                  <a:srgbClr val="0000CC"/>
                </a:solidFill>
                <a:cs typeface="Times New Roman" pitchFamily="18" charset="0"/>
              </a:rPr>
              <a:t>若为不可逆绝热膨胀：</a:t>
            </a:r>
            <a:r>
              <a:rPr kumimoji="1"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cs typeface="Times New Roman" pitchFamily="18" charset="0"/>
              </a:rPr>
              <a:t> </a:t>
            </a:r>
          </a:p>
        </p:txBody>
      </p:sp>
      <p:graphicFrame>
        <p:nvGraphicFramePr>
          <p:cNvPr id="174104" name="Object 24">
            <a:extLst>
              <a:ext uri="{FF2B5EF4-FFF2-40B4-BE49-F238E27FC236}">
                <a16:creationId xmlns:a16="http://schemas.microsoft.com/office/drawing/2014/main" id="{F434D702-0225-3914-A91A-6B23928E41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8600" y="4889500"/>
          <a:ext cx="4248150" cy="159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920" imgH="1244520" progId="Equation.DSMT4">
                  <p:embed/>
                </p:oleObj>
              </mc:Choice>
              <mc:Fallback>
                <p:oleObj name="Equation" r:id="rId8" imgW="3301920" imgH="124452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4889500"/>
                        <a:ext cx="4248150" cy="1592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05" name="Object 25">
            <a:extLst>
              <a:ext uri="{FF2B5EF4-FFF2-40B4-BE49-F238E27FC236}">
                <a16:creationId xmlns:a16="http://schemas.microsoft.com/office/drawing/2014/main" id="{2F728170-0C4A-7013-924B-FB11D22B7D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6075" y="4518025"/>
          <a:ext cx="2300288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2230254" imgH="2122772" progId="Visio.Drawing.11">
                  <p:embed/>
                </p:oleObj>
              </mc:Choice>
              <mc:Fallback>
                <p:oleObj name="Visio" r:id="rId10" imgW="2230254" imgH="2122772" progId="Visio.Drawing.11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6075" y="4518025"/>
                        <a:ext cx="2300288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6" name="Rectangle 26">
            <a:extLst>
              <a:ext uri="{FF2B5EF4-FFF2-40B4-BE49-F238E27FC236}">
                <a16:creationId xmlns:a16="http://schemas.microsoft.com/office/drawing/2014/main" id="{02ED73ED-1AB1-7A4E-8829-64DA748C1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713" y="4359275"/>
            <a:ext cx="450850" cy="50482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en-US" altLang="zh-CN">
                <a:solidFill>
                  <a:srgbClr val="0000CC"/>
                </a:solidFill>
                <a:cs typeface="Times New Roman" pitchFamily="18" charset="0"/>
              </a:rPr>
              <a:t>(3)</a:t>
            </a:r>
            <a:endParaRPr kumimoji="1" lang="zh-CN" altLang="en-US" sz="1600"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cs typeface="Times New Roman" pitchFamily="18" charset="0"/>
            </a:endParaRPr>
          </a:p>
        </p:txBody>
      </p:sp>
      <p:sp>
        <p:nvSpPr>
          <p:cNvPr id="174107" name="Rectangle 27">
            <a:extLst>
              <a:ext uri="{FF2B5EF4-FFF2-40B4-BE49-F238E27FC236}">
                <a16:creationId xmlns:a16="http://schemas.microsoft.com/office/drawing/2014/main" id="{B0359605-4426-BAC7-C995-8043489C6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00" y="5608638"/>
            <a:ext cx="13271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>
                <a:solidFill>
                  <a:srgbClr val="FF3300"/>
                </a:solidFill>
                <a:cs typeface="Times New Roman" panose="02020603050405020304" pitchFamily="18" charset="0"/>
              </a:rPr>
              <a:t>闭口绝热系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7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7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4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6" grpId="0"/>
      <p:bldP spid="174097" grpId="0"/>
      <p:bldP spid="174098" grpId="0"/>
      <p:bldP spid="174101" grpId="0"/>
      <p:bldP spid="174103" grpId="0"/>
      <p:bldP spid="174106" grpId="0"/>
      <p:bldP spid="1741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8F0F7794-30A3-4974-7797-FC2C37D747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BC1C399-89B7-4738-ADB6-4E73A2C1373E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8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2E3C91B4-7890-A312-AA15-1BB02DFE2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习题课</a:t>
            </a:r>
            <a:r>
              <a:rPr kumimoji="1" lang="zh-CN" alt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kumimoji="1" lang="en-US" altLang="zh-CN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204" name="Rectangle 3">
            <a:extLst>
              <a:ext uri="{FF2B5EF4-FFF2-40B4-BE49-F238E27FC236}">
                <a16:creationId xmlns:a16="http://schemas.microsoft.com/office/drawing/2014/main" id="{3D5EE53D-37AE-E14D-9DB2-026E0D407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000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5" name="Rectangle 4">
            <a:extLst>
              <a:ext uri="{FF2B5EF4-FFF2-40B4-BE49-F238E27FC236}">
                <a16:creationId xmlns:a16="http://schemas.microsoft.com/office/drawing/2014/main" id="{E6C1D454-49E5-CADC-4109-36CE7DC57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12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6" name="Rectangle 5">
            <a:extLst>
              <a:ext uri="{FF2B5EF4-FFF2-40B4-BE49-F238E27FC236}">
                <a16:creationId xmlns:a16="http://schemas.microsoft.com/office/drawing/2014/main" id="{86353B62-F4A7-ADE3-8957-0ADA826E5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7" name="Rectangle 6">
            <a:extLst>
              <a:ext uri="{FF2B5EF4-FFF2-40B4-BE49-F238E27FC236}">
                <a16:creationId xmlns:a16="http://schemas.microsoft.com/office/drawing/2014/main" id="{DFA21202-3F9B-77F2-793F-97B30E00D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8" name="Rectangle 7">
            <a:extLst>
              <a:ext uri="{FF2B5EF4-FFF2-40B4-BE49-F238E27FC236}">
                <a16:creationId xmlns:a16="http://schemas.microsoft.com/office/drawing/2014/main" id="{3EE57BE2-31E5-CAB0-6B2F-9A36EAEE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09" name="Rectangle 20">
            <a:extLst>
              <a:ext uri="{FF2B5EF4-FFF2-40B4-BE49-F238E27FC236}">
                <a16:creationId xmlns:a16="http://schemas.microsoft.com/office/drawing/2014/main" id="{DAADF32D-1A07-91C6-F9BF-9ABE7B9FF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242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8210" name="Rectangle 21">
            <a:extLst>
              <a:ext uri="{FF2B5EF4-FFF2-40B4-BE49-F238E27FC236}">
                <a16:creationId xmlns:a16="http://schemas.microsoft.com/office/drawing/2014/main" id="{7AE3503C-0A85-F793-73A0-8384E2C77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1144588"/>
            <a:ext cx="844232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>
                <a:solidFill>
                  <a:srgbClr val="FF3300"/>
                </a:solidFill>
              </a:rPr>
              <a:t>例</a:t>
            </a:r>
            <a:r>
              <a:rPr kumimoji="1" lang="en-US" altLang="zh-CN">
                <a:solidFill>
                  <a:srgbClr val="FF3300"/>
                </a:solidFill>
              </a:rPr>
              <a:t>6</a:t>
            </a:r>
            <a:r>
              <a:rPr kumimoji="1" lang="en-US" altLang="zh-CN"/>
              <a:t>  </a:t>
            </a:r>
            <a:r>
              <a:rPr kumimoji="1" lang="zh-CN" altLang="en-US"/>
              <a:t>有</a:t>
            </a:r>
            <a:r>
              <a:rPr kumimoji="1" lang="en-US" altLang="zh-CN"/>
              <a:t>1kg</a:t>
            </a:r>
            <a:r>
              <a:rPr kumimoji="1" lang="zh-CN" altLang="en-US"/>
              <a:t>的温度为</a:t>
            </a:r>
            <a:r>
              <a:rPr kumimoji="1" lang="en-US" altLang="zh-CN"/>
              <a:t>0℃</a:t>
            </a:r>
            <a:r>
              <a:rPr kumimoji="1" lang="zh-CN" altLang="en-US"/>
              <a:t>的水，在</a:t>
            </a:r>
            <a:r>
              <a:rPr kumimoji="1" lang="en-US" altLang="zh-CN"/>
              <a:t>20℃</a:t>
            </a:r>
            <a:r>
              <a:rPr kumimoji="1" lang="zh-CN" altLang="en-US"/>
              <a:t>的大气环境中吸热，变为</a:t>
            </a:r>
            <a:r>
              <a:rPr kumimoji="1" lang="en-US" altLang="zh-CN"/>
              <a:t>20℃</a:t>
            </a:r>
            <a:r>
              <a:rPr kumimoji="1" lang="zh-CN" altLang="en-US"/>
              <a:t>的水，现在如果在大气与水之间放一可逆热机，求水温升高到</a:t>
            </a:r>
            <a:r>
              <a:rPr kumimoji="1" lang="en-US" altLang="zh-CN"/>
              <a:t>20℃</a:t>
            </a:r>
            <a:r>
              <a:rPr kumimoji="1" lang="zh-CN" altLang="en-US"/>
              <a:t>时可逆机所作的功。 </a:t>
            </a:r>
          </a:p>
        </p:txBody>
      </p:sp>
      <p:graphicFrame>
        <p:nvGraphicFramePr>
          <p:cNvPr id="8194" name="Object 22">
            <a:extLst>
              <a:ext uri="{FF2B5EF4-FFF2-40B4-BE49-F238E27FC236}">
                <a16:creationId xmlns:a16="http://schemas.microsoft.com/office/drawing/2014/main" id="{D78533EE-0403-2F5B-E960-55ABC9FEF6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2292350"/>
          <a:ext cx="19812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23726" imgH="2705065" progId="Visio.Drawing.11">
                  <p:embed/>
                </p:oleObj>
              </mc:Choice>
              <mc:Fallback>
                <p:oleObj name="Visio" r:id="rId2" imgW="3623726" imgH="2705065" progId="Visio.Drawing.11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2292350"/>
                        <a:ext cx="1981200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51" name="Rectangle 23">
            <a:extLst>
              <a:ext uri="{FF2B5EF4-FFF2-40B4-BE49-F238E27FC236}">
                <a16:creationId xmlns:a16="http://schemas.microsoft.com/office/drawing/2014/main" id="{63921BBC-438D-61E5-9F02-4032ADD30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800" y="1838325"/>
            <a:ext cx="7842250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>
                <a:solidFill>
                  <a:srgbClr val="0000CC"/>
                </a:solidFill>
              </a:rPr>
              <a:t>已知：</a:t>
            </a:r>
            <a:r>
              <a:rPr kumimoji="1" lang="en-US" altLang="zh-CN" i="1">
                <a:solidFill>
                  <a:srgbClr val="0000CC"/>
                </a:solidFill>
              </a:rPr>
              <a:t>m </a:t>
            </a:r>
            <a:r>
              <a:rPr kumimoji="1" lang="en-US" altLang="zh-CN">
                <a:solidFill>
                  <a:srgbClr val="0000CC"/>
                </a:solidFill>
              </a:rPr>
              <a:t>= 1 kg</a:t>
            </a:r>
            <a:r>
              <a:rPr kumimoji="1" lang="zh-CN" altLang="en-US">
                <a:solidFill>
                  <a:srgbClr val="0000CC"/>
                </a:solidFill>
              </a:rPr>
              <a:t>，</a:t>
            </a:r>
            <a:r>
              <a:rPr kumimoji="1" lang="en-US" altLang="zh-CN" i="1">
                <a:solidFill>
                  <a:srgbClr val="0000CC"/>
                </a:solidFill>
              </a:rPr>
              <a:t>T</a:t>
            </a:r>
            <a:r>
              <a:rPr kumimoji="1" lang="en-US" altLang="zh-CN" baseline="-25000">
                <a:solidFill>
                  <a:srgbClr val="0000CC"/>
                </a:solidFill>
              </a:rPr>
              <a:t>1</a:t>
            </a:r>
            <a:r>
              <a:rPr kumimoji="1" lang="en-US" altLang="zh-CN">
                <a:solidFill>
                  <a:srgbClr val="0000CC"/>
                </a:solidFill>
              </a:rPr>
              <a:t> = 20 ℃</a:t>
            </a:r>
            <a:r>
              <a:rPr kumimoji="1" lang="zh-CN" altLang="en-US">
                <a:solidFill>
                  <a:srgbClr val="0000CC"/>
                </a:solidFill>
              </a:rPr>
              <a:t>，</a:t>
            </a:r>
            <a:r>
              <a:rPr kumimoji="1" lang="en-US" altLang="zh-CN" i="1">
                <a:solidFill>
                  <a:srgbClr val="0000CC"/>
                </a:solidFill>
              </a:rPr>
              <a:t>T</a:t>
            </a:r>
            <a:r>
              <a:rPr kumimoji="1" lang="en-US" altLang="zh-CN" baseline="-25000">
                <a:solidFill>
                  <a:srgbClr val="0000CC"/>
                </a:solidFill>
              </a:rPr>
              <a:t>2,1</a:t>
            </a:r>
            <a:r>
              <a:rPr kumimoji="1" lang="en-US" altLang="zh-CN">
                <a:solidFill>
                  <a:srgbClr val="0000CC"/>
                </a:solidFill>
              </a:rPr>
              <a:t> = 20 ℃</a:t>
            </a:r>
            <a:r>
              <a:rPr kumimoji="1" lang="zh-CN" altLang="en-US">
                <a:solidFill>
                  <a:srgbClr val="0000CC"/>
                </a:solidFill>
              </a:rPr>
              <a:t>，</a:t>
            </a:r>
            <a:r>
              <a:rPr kumimoji="1" lang="en-US" altLang="zh-CN" i="1">
                <a:solidFill>
                  <a:srgbClr val="0000CC"/>
                </a:solidFill>
              </a:rPr>
              <a:t>T</a:t>
            </a:r>
            <a:r>
              <a:rPr kumimoji="1" lang="en-US" altLang="zh-CN" baseline="-25000">
                <a:solidFill>
                  <a:srgbClr val="0000CC"/>
                </a:solidFill>
              </a:rPr>
              <a:t>2,2</a:t>
            </a:r>
            <a:r>
              <a:rPr kumimoji="1" lang="en-US" altLang="zh-CN">
                <a:solidFill>
                  <a:srgbClr val="0000CC"/>
                </a:solidFill>
              </a:rPr>
              <a:t> = 20 ℃</a:t>
            </a:r>
            <a:r>
              <a:rPr kumimoji="1" lang="zh-CN" altLang="en-US">
                <a:solidFill>
                  <a:srgbClr val="0000CC"/>
                </a:solidFill>
              </a:rPr>
              <a:t>，</a:t>
            </a:r>
            <a:r>
              <a:rPr kumimoji="1" lang="en-US" altLang="zh-CN" i="1">
                <a:solidFill>
                  <a:srgbClr val="0000CC"/>
                </a:solidFill>
              </a:rPr>
              <a:t>c</a:t>
            </a:r>
            <a:r>
              <a:rPr kumimoji="1" lang="en-US" altLang="zh-CN" i="1" baseline="-25000">
                <a:solidFill>
                  <a:srgbClr val="0000CC"/>
                </a:solidFill>
              </a:rPr>
              <a:t>p</a:t>
            </a:r>
            <a:r>
              <a:rPr kumimoji="1" lang="en-US" altLang="zh-CN" i="1">
                <a:solidFill>
                  <a:srgbClr val="0000CC"/>
                </a:solidFill>
              </a:rPr>
              <a:t> </a:t>
            </a:r>
            <a:r>
              <a:rPr kumimoji="1" lang="en-US" altLang="zh-CN">
                <a:solidFill>
                  <a:srgbClr val="0000CC"/>
                </a:solidFill>
              </a:rPr>
              <a:t>= 4.187 kJ/(kg·K)</a:t>
            </a:r>
            <a:r>
              <a:rPr kumimoji="1" lang="en-US" altLang="zh-CN" baseline="30000">
                <a:solidFill>
                  <a:srgbClr val="0000CC"/>
                </a:solidFill>
              </a:rPr>
              <a:t>-1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>
                <a:solidFill>
                  <a:srgbClr val="0000CC"/>
                </a:solidFill>
              </a:rPr>
              <a:t>求：</a:t>
            </a:r>
            <a:r>
              <a:rPr kumimoji="1" lang="en-US" altLang="zh-CN" i="1">
                <a:solidFill>
                  <a:srgbClr val="0000CC"/>
                </a:solidFill>
              </a:rPr>
              <a:t>w</a:t>
            </a:r>
          </a:p>
        </p:txBody>
      </p:sp>
      <p:graphicFrame>
        <p:nvGraphicFramePr>
          <p:cNvPr id="176153" name="Object 25">
            <a:extLst>
              <a:ext uri="{FF2B5EF4-FFF2-40B4-BE49-F238E27FC236}">
                <a16:creationId xmlns:a16="http://schemas.microsoft.com/office/drawing/2014/main" id="{3D84795F-A155-8FC9-F0EC-B1A5A42B9E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067175"/>
          <a:ext cx="57864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72000" imgH="469800" progId="Equation.DSMT4">
                  <p:embed/>
                </p:oleObj>
              </mc:Choice>
              <mc:Fallback>
                <p:oleObj name="Equation" r:id="rId4" imgW="4572000" imgH="4698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067175"/>
                        <a:ext cx="5786438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54" name="Object 26">
            <a:extLst>
              <a:ext uri="{FF2B5EF4-FFF2-40B4-BE49-F238E27FC236}">
                <a16:creationId xmlns:a16="http://schemas.microsoft.com/office/drawing/2014/main" id="{CE1DD54D-5C8F-7CB4-7211-3A56A2EC7A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1613" y="4676775"/>
          <a:ext cx="2295525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17360" imgH="431640" progId="Equation.DSMT4">
                  <p:embed/>
                </p:oleObj>
              </mc:Choice>
              <mc:Fallback>
                <p:oleObj name="Equation" r:id="rId6" imgW="1917360" imgH="43164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613" y="4676775"/>
                        <a:ext cx="2295525" cy="51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55" name="Object 27">
            <a:extLst>
              <a:ext uri="{FF2B5EF4-FFF2-40B4-BE49-F238E27FC236}">
                <a16:creationId xmlns:a16="http://schemas.microsoft.com/office/drawing/2014/main" id="{B917D062-9CF6-7201-3ADB-D1AF09059B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5303838"/>
          <a:ext cx="2668587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8920" imgH="444240" progId="Equation.DSMT4">
                  <p:embed/>
                </p:oleObj>
              </mc:Choice>
              <mc:Fallback>
                <p:oleObj name="Equation" r:id="rId8" imgW="2158920" imgH="44424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5303838"/>
                        <a:ext cx="2668587" cy="552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156" name="Object 28">
            <a:extLst>
              <a:ext uri="{FF2B5EF4-FFF2-40B4-BE49-F238E27FC236}">
                <a16:creationId xmlns:a16="http://schemas.microsoft.com/office/drawing/2014/main" id="{76DE55BA-08CC-8E82-5DA1-BA841EB20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5075" y="6007100"/>
          <a:ext cx="2200275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50960" imgH="253800" progId="Equation.DSMT4">
                  <p:embed/>
                </p:oleObj>
              </mc:Choice>
              <mc:Fallback>
                <p:oleObj name="Equation" r:id="rId10" imgW="1650960" imgH="2538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5075" y="6007100"/>
                        <a:ext cx="2200275" cy="334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57" name="Rectangle 29">
            <a:extLst>
              <a:ext uri="{FF2B5EF4-FFF2-40B4-BE49-F238E27FC236}">
                <a16:creationId xmlns:a16="http://schemas.microsoft.com/office/drawing/2014/main" id="{C8F6A82B-DECD-648F-8675-693320BFB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5788" y="2500313"/>
            <a:ext cx="4298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kumimoji="1" lang="zh-CN" altLang="en-US">
                <a:solidFill>
                  <a:srgbClr val="0000CC"/>
                </a:solidFill>
              </a:rPr>
              <a:t>解</a:t>
            </a:r>
            <a:r>
              <a:rPr kumimoji="1" lang="en-US" altLang="zh-CN">
                <a:solidFill>
                  <a:srgbClr val="0000CC"/>
                </a:solidFill>
                <a:sym typeface="Wingdings" panose="05000000000000000000" pitchFamily="2" charset="2"/>
              </a:rPr>
              <a:t>: </a:t>
            </a:r>
            <a:r>
              <a:rPr kumimoji="1" lang="en-US" altLang="zh-CN">
                <a:solidFill>
                  <a:srgbClr val="FF3300"/>
                </a:solidFill>
                <a:sym typeface="Wingdings" panose="05000000000000000000" pitchFamily="2" charset="2"/>
              </a:rPr>
              <a:t>(1) </a:t>
            </a:r>
            <a:r>
              <a:rPr kumimoji="1" lang="zh-CN" altLang="en-US">
                <a:solidFill>
                  <a:srgbClr val="FF3300"/>
                </a:solidFill>
              </a:rPr>
              <a:t>用平均吸热、放热温度思路求解。</a:t>
            </a:r>
          </a:p>
        </p:txBody>
      </p:sp>
      <p:sp>
        <p:nvSpPr>
          <p:cNvPr id="176159" name="Rectangle 31">
            <a:extLst>
              <a:ext uri="{FF2B5EF4-FFF2-40B4-BE49-F238E27FC236}">
                <a16:creationId xmlns:a16="http://schemas.microsoft.com/office/drawing/2014/main" id="{68DA2631-38B5-E931-95A9-9E651827D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338" y="4175125"/>
            <a:ext cx="874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所以：</a:t>
            </a:r>
          </a:p>
        </p:txBody>
      </p:sp>
      <p:sp>
        <p:nvSpPr>
          <p:cNvPr id="176161" name="Rectangle 33">
            <a:extLst>
              <a:ext uri="{FF2B5EF4-FFF2-40B4-BE49-F238E27FC236}">
                <a16:creationId xmlns:a16="http://schemas.microsoft.com/office/drawing/2014/main" id="{F67179FE-254B-D1D5-E54E-6170C5478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8" y="5127625"/>
            <a:ext cx="1784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卡诺循环效率：</a:t>
            </a:r>
          </a:p>
        </p:txBody>
      </p:sp>
      <p:graphicFrame>
        <p:nvGraphicFramePr>
          <p:cNvPr id="176165" name="Object 37">
            <a:extLst>
              <a:ext uri="{FF2B5EF4-FFF2-40B4-BE49-F238E27FC236}">
                <a16:creationId xmlns:a16="http://schemas.microsoft.com/office/drawing/2014/main" id="{34287EE4-2E06-2031-A056-7AEDE57AA7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4925" y="6061075"/>
          <a:ext cx="1116013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38080" imgH="228600" progId="Equation.DSMT4">
                  <p:embed/>
                </p:oleObj>
              </mc:Choice>
              <mc:Fallback>
                <p:oleObj name="Equation" r:id="rId12" imgW="838080" imgH="2286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4925" y="6061075"/>
                        <a:ext cx="1116013" cy="301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">
            <a:extLst>
              <a:ext uri="{FF2B5EF4-FFF2-40B4-BE49-F238E27FC236}">
                <a16:creationId xmlns:a16="http://schemas.microsoft.com/office/drawing/2014/main" id="{C6A61648-FF1E-87AD-2F0F-9A12120ED74D}"/>
              </a:ext>
            </a:extLst>
          </p:cNvPr>
          <p:cNvGrpSpPr>
            <a:grpSpLocks/>
          </p:cNvGrpSpPr>
          <p:nvPr/>
        </p:nvGrpSpPr>
        <p:grpSpPr bwMode="auto">
          <a:xfrm>
            <a:off x="865188" y="3170238"/>
            <a:ext cx="5894387" cy="842962"/>
            <a:chOff x="545" y="1997"/>
            <a:chExt cx="3713" cy="531"/>
          </a:xfrm>
        </p:grpSpPr>
        <p:graphicFrame>
          <p:nvGraphicFramePr>
            <p:cNvPr id="8200" name="Object 24">
              <a:extLst>
                <a:ext uri="{FF2B5EF4-FFF2-40B4-BE49-F238E27FC236}">
                  <a16:creationId xmlns:a16="http://schemas.microsoft.com/office/drawing/2014/main" id="{43711697-9031-2006-C8AF-CC091E8BAB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9" y="2223"/>
            <a:ext cx="1762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387520" imgH="419040" progId="Equation.DSMT4">
                    <p:embed/>
                  </p:oleObj>
                </mc:Choice>
                <mc:Fallback>
                  <p:oleObj name="Equation" r:id="rId14" imgW="2387520" imgH="41904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9" y="2223"/>
                          <a:ext cx="1762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6" name="Rectangle 35">
              <a:extLst>
                <a:ext uri="{FF2B5EF4-FFF2-40B4-BE49-F238E27FC236}">
                  <a16:creationId xmlns:a16="http://schemas.microsoft.com/office/drawing/2014/main" id="{C76E14FE-A183-221C-39EF-2C719A0D5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1997"/>
              <a:ext cx="15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>
                  <a:solidFill>
                    <a:srgbClr val="0000CC"/>
                  </a:solidFill>
                </a:rPr>
                <a:t>工质向低温热源放热：</a:t>
              </a:r>
            </a:p>
          </p:txBody>
        </p:sp>
        <p:graphicFrame>
          <p:nvGraphicFramePr>
            <p:cNvPr id="8201" name="Object 38">
              <a:extLst>
                <a:ext uri="{FF2B5EF4-FFF2-40B4-BE49-F238E27FC236}">
                  <a16:creationId xmlns:a16="http://schemas.microsoft.com/office/drawing/2014/main" id="{76170DA8-88A2-1C9A-4C75-1254819F0F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64" y="2007"/>
            <a:ext cx="219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336760" imgH="241200" progId="Equation.DSMT4">
                    <p:embed/>
                  </p:oleObj>
                </mc:Choice>
                <mc:Fallback>
                  <p:oleObj name="Equation" r:id="rId16" imgW="2336760" imgH="2412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007"/>
                          <a:ext cx="2194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7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6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6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51" grpId="0"/>
      <p:bldP spid="176157" grpId="0"/>
      <p:bldP spid="176159" grpId="0"/>
      <p:bldP spid="1761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B4AE4CD9-82E6-73A3-EC6E-06B6624736C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4260A758-BDC6-4764-80EA-7CA8C2A8E1FB}" type="slidenum">
              <a:rPr lang="en-US" altLang="zh-CN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E6CDCE8D-4015-D225-D514-4E0B3F276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485775"/>
            <a:ext cx="8572500" cy="5492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sz="3000" b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琥珀" pitchFamily="2" charset="-122"/>
                <a:ea typeface="华文琥珀" pitchFamily="2" charset="-122"/>
              </a:rPr>
              <a:t>习题课</a:t>
            </a:r>
            <a:r>
              <a:rPr kumimoji="1" lang="zh-CN" altLang="en-US" sz="12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kumimoji="1" lang="en-US" altLang="zh-CN" sz="12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226" name="Rectangle 3">
            <a:extLst>
              <a:ext uri="{FF2B5EF4-FFF2-40B4-BE49-F238E27FC236}">
                <a16:creationId xmlns:a16="http://schemas.microsoft.com/office/drawing/2014/main" id="{E86E9787-F401-435A-7104-0AEE2A32F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1000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7" name="Rectangle 4">
            <a:extLst>
              <a:ext uri="{FF2B5EF4-FFF2-40B4-BE49-F238E27FC236}">
                <a16:creationId xmlns:a16="http://schemas.microsoft.com/office/drawing/2014/main" id="{2B600987-7C39-936E-4E3F-129F527F3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812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8" name="Rectangle 5">
            <a:extLst>
              <a:ext uri="{FF2B5EF4-FFF2-40B4-BE49-F238E27FC236}">
                <a16:creationId xmlns:a16="http://schemas.microsoft.com/office/drawing/2014/main" id="{4B8D390A-28DB-3EC8-4B1F-5F42B153D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29" name="Rectangle 6">
            <a:extLst>
              <a:ext uri="{FF2B5EF4-FFF2-40B4-BE49-F238E27FC236}">
                <a16:creationId xmlns:a16="http://schemas.microsoft.com/office/drawing/2014/main" id="{59BDB854-5A78-0530-1F82-8C73689C7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5717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0" name="Rectangle 7">
            <a:extLst>
              <a:ext uri="{FF2B5EF4-FFF2-40B4-BE49-F238E27FC236}">
                <a16:creationId xmlns:a16="http://schemas.microsoft.com/office/drawing/2014/main" id="{A79C1F64-08CA-2860-8DF4-FA1FC5D0A9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9231" name="Rectangle 8">
            <a:extLst>
              <a:ext uri="{FF2B5EF4-FFF2-40B4-BE49-F238E27FC236}">
                <a16:creationId xmlns:a16="http://schemas.microsoft.com/office/drawing/2014/main" id="{8F22FE69-FA6A-98DF-1BE6-D9B76717C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242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77178" name="Rectangle 26">
            <a:extLst>
              <a:ext uri="{FF2B5EF4-FFF2-40B4-BE49-F238E27FC236}">
                <a16:creationId xmlns:a16="http://schemas.microsoft.com/office/drawing/2014/main" id="{263B0E4E-6AAD-D1CF-20D0-5E7D893AA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75" y="1120775"/>
            <a:ext cx="28527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解</a:t>
            </a: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:   </a:t>
            </a:r>
            <a:r>
              <a:rPr kumimoji="1" lang="en-US" altLang="zh-CN">
                <a:solidFill>
                  <a:srgbClr val="FF3300"/>
                </a:solidFill>
                <a:sym typeface="Wingdings" panose="05000000000000000000" pitchFamily="2" charset="2"/>
              </a:rPr>
              <a:t>(2)</a:t>
            </a:r>
            <a:r>
              <a:rPr kumimoji="1" lang="en-US" altLang="zh-CN">
                <a:solidFill>
                  <a:srgbClr val="0000CC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kumimoji="1" lang="zh-CN" altLang="en-US">
                <a:solidFill>
                  <a:srgbClr val="FF3300"/>
                </a:solidFill>
              </a:rPr>
              <a:t>用熵增原理求解。</a:t>
            </a:r>
          </a:p>
        </p:txBody>
      </p:sp>
      <p:sp>
        <p:nvSpPr>
          <p:cNvPr id="9233" name="Rectangle 27">
            <a:extLst>
              <a:ext uri="{FF2B5EF4-FFF2-40B4-BE49-F238E27FC236}">
                <a16:creationId xmlns:a16="http://schemas.microsoft.com/office/drawing/2014/main" id="{F1182358-9586-541D-BED9-F2F453633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28875"/>
            <a:ext cx="9145588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77181" name="Object 29">
            <a:extLst>
              <a:ext uri="{FF2B5EF4-FFF2-40B4-BE49-F238E27FC236}">
                <a16:creationId xmlns:a16="http://schemas.microsoft.com/office/drawing/2014/main" id="{2292BCB3-D821-AD43-0ABE-7FF6A9CA7C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6088" y="1792288"/>
          <a:ext cx="3074987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17360" imgH="241200" progId="Equation.DSMT4">
                  <p:embed/>
                </p:oleObj>
              </mc:Choice>
              <mc:Fallback>
                <p:oleObj name="Equation" r:id="rId2" imgW="1917360" imgH="2412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6088" y="1792288"/>
                        <a:ext cx="3074987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82" name="Object 30">
            <a:extLst>
              <a:ext uri="{FF2B5EF4-FFF2-40B4-BE49-F238E27FC236}">
                <a16:creationId xmlns:a16="http://schemas.microsoft.com/office/drawing/2014/main" id="{22CE1AB7-4F46-3384-59D1-F46C781AA2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0400" y="2347913"/>
          <a:ext cx="5246688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22480" imgH="863280" progId="Equation.DSMT4">
                  <p:embed/>
                </p:oleObj>
              </mc:Choice>
              <mc:Fallback>
                <p:oleObj name="Equation" r:id="rId4" imgW="3822480" imgH="863280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2347913"/>
                        <a:ext cx="5246688" cy="1184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83" name="Object 31">
            <a:extLst>
              <a:ext uri="{FF2B5EF4-FFF2-40B4-BE49-F238E27FC236}">
                <a16:creationId xmlns:a16="http://schemas.microsoft.com/office/drawing/2014/main" id="{A328DF28-B9DF-3261-9CAB-B1C6ADB46D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3063" y="3567113"/>
          <a:ext cx="13747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02960" imgH="431640" progId="Equation.DSMT4">
                  <p:embed/>
                </p:oleObj>
              </mc:Choice>
              <mc:Fallback>
                <p:oleObj name="Equation" r:id="rId6" imgW="1002960" imgH="4316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3063" y="3567113"/>
                        <a:ext cx="1374775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84" name="Object 32">
            <a:extLst>
              <a:ext uri="{FF2B5EF4-FFF2-40B4-BE49-F238E27FC236}">
                <a16:creationId xmlns:a16="http://schemas.microsoft.com/office/drawing/2014/main" id="{D02FCEB1-3E59-1D6C-D04A-88CF83A6F8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92375" y="4329113"/>
          <a:ext cx="141922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228600" progId="Equation.DSMT4">
                  <p:embed/>
                </p:oleObj>
              </mc:Choice>
              <mc:Fallback>
                <p:oleObj name="Equation" r:id="rId8" imgW="914400" imgH="2286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4329113"/>
                        <a:ext cx="141922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85" name="Object 33">
            <a:extLst>
              <a:ext uri="{FF2B5EF4-FFF2-40B4-BE49-F238E27FC236}">
                <a16:creationId xmlns:a16="http://schemas.microsoft.com/office/drawing/2014/main" id="{2A77DF66-4DAF-E8BF-C5DC-AB199FC061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0525" y="4895850"/>
          <a:ext cx="39878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52400" imgH="253800" progId="Equation.DSMT4">
                  <p:embed/>
                </p:oleObj>
              </mc:Choice>
              <mc:Fallback>
                <p:oleObj name="Equation" r:id="rId10" imgW="2552400" imgH="2538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4895850"/>
                        <a:ext cx="39878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86" name="Rectangle 34">
            <a:extLst>
              <a:ext uri="{FF2B5EF4-FFF2-40B4-BE49-F238E27FC236}">
                <a16:creationId xmlns:a16="http://schemas.microsoft.com/office/drawing/2014/main" id="{F9F8F551-8F01-4F0C-A549-384B1C0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138" y="1547813"/>
            <a:ext cx="1555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200000"/>
              </a:lnSpc>
            </a:pPr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由熵增原理：</a:t>
            </a:r>
          </a:p>
        </p:txBody>
      </p:sp>
      <p:sp>
        <p:nvSpPr>
          <p:cNvPr id="177187" name="Rectangle 35">
            <a:extLst>
              <a:ext uri="{FF2B5EF4-FFF2-40B4-BE49-F238E27FC236}">
                <a16:creationId xmlns:a16="http://schemas.microsoft.com/office/drawing/2014/main" id="{5C84BC90-2E2E-E4C7-85C5-BFB869B6A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3649663"/>
            <a:ext cx="13350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代入，得：</a:t>
            </a:r>
          </a:p>
        </p:txBody>
      </p:sp>
      <p:sp>
        <p:nvSpPr>
          <p:cNvPr id="177188" name="Rectangle 36">
            <a:extLst>
              <a:ext uri="{FF2B5EF4-FFF2-40B4-BE49-F238E27FC236}">
                <a16:creationId xmlns:a16="http://schemas.microsoft.com/office/drawing/2014/main" id="{9EB26B15-F3E3-E913-A137-3FA531677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8913" y="4311650"/>
            <a:ext cx="8747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0000CC"/>
                </a:solidFill>
                <a:latin typeface="Arial" panose="020B0604020202020204" pitchFamily="34" charset="0"/>
              </a:rPr>
              <a:t>所以：</a:t>
            </a:r>
          </a:p>
        </p:txBody>
      </p:sp>
      <p:sp>
        <p:nvSpPr>
          <p:cNvPr id="177189" name="Rectangle 37">
            <a:extLst>
              <a:ext uri="{FF2B5EF4-FFF2-40B4-BE49-F238E27FC236}">
                <a16:creationId xmlns:a16="http://schemas.microsoft.com/office/drawing/2014/main" id="{6CCBF1AC-091C-EFF3-1FA2-3705F9EF4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338" y="5876925"/>
            <a:ext cx="6062662" cy="488950"/>
          </a:xfrm>
          <a:prstGeom prst="rect">
            <a:avLst/>
          </a:prstGeom>
          <a:solidFill>
            <a:srgbClr val="003366"/>
          </a:solidFill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kumimoji="1" lang="zh-CN" altLang="en-US" sz="20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作业：</a:t>
            </a:r>
            <a:r>
              <a:rPr kumimoji="1" lang="en-US" altLang="zh-CN" sz="2000" u="sng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5-03</a:t>
            </a:r>
            <a:r>
              <a:rPr kumimoji="1" lang="zh-CN" altLang="en-US" sz="2000" u="sng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kumimoji="1" lang="en-US" altLang="zh-CN" sz="2000" u="sng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5-08</a:t>
            </a:r>
            <a:r>
              <a:rPr kumimoji="1" lang="zh-CN" altLang="en-US" sz="2000" u="sng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kumimoji="1" lang="en-US" altLang="zh-CN" sz="2000" u="sng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5-14</a:t>
            </a:r>
            <a:r>
              <a:rPr kumimoji="1" lang="zh-CN" altLang="en-US" sz="2000" u="sng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kumimoji="1" lang="en-US" altLang="zh-CN" sz="2000" u="sng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5-22</a:t>
            </a:r>
            <a:r>
              <a:rPr kumimoji="1" lang="zh-CN" altLang="en-US" sz="2000" u="sng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、</a:t>
            </a:r>
            <a:r>
              <a:rPr kumimoji="1" lang="en-US" altLang="zh-CN" sz="2000" u="sng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5-23</a:t>
            </a:r>
            <a:r>
              <a:rPr kumimoji="1" lang="zh-CN" altLang="en-US" sz="2000" u="sng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itchFamily="2" charset="-122"/>
              </a:rPr>
              <a:t>、</a:t>
            </a:r>
            <a:r>
              <a:rPr kumimoji="1" lang="en-US" altLang="zh-CN" sz="2000" u="sng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华文仿宋" pitchFamily="2" charset="-122"/>
              </a:rPr>
              <a:t>5-27</a:t>
            </a:r>
            <a:endParaRPr kumimoji="1" lang="zh-CN" altLang="en-US" sz="2000" u="sng">
              <a:solidFill>
                <a:srgbClr val="FFFF99"/>
              </a:solidFill>
              <a:effectLst>
                <a:outerShdw blurRad="38100" dist="38100" dir="2700000" algn="tl">
                  <a:srgbClr val="000000"/>
                </a:outerShdw>
              </a:effectLst>
              <a:ea typeface="华文仿宋" pitchFamily="2" charset="-122"/>
            </a:endParaRPr>
          </a:p>
        </p:txBody>
      </p:sp>
      <p:graphicFrame>
        <p:nvGraphicFramePr>
          <p:cNvPr id="9223" name="Object 39">
            <a:extLst>
              <a:ext uri="{FF2B5EF4-FFF2-40B4-BE49-F238E27FC236}">
                <a16:creationId xmlns:a16="http://schemas.microsoft.com/office/drawing/2014/main" id="{4A6DDD20-F75E-9AF3-2757-49A6A1CFD6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92900" y="1365250"/>
          <a:ext cx="1981200" cy="148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3623726" imgH="2705065" progId="Visio.Drawing.11">
                  <p:embed/>
                </p:oleObj>
              </mc:Choice>
              <mc:Fallback>
                <p:oleObj name="Visio" r:id="rId12" imgW="3623726" imgH="2705065" progId="Visio.Drawing.11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2900" y="1365250"/>
                        <a:ext cx="1981200" cy="148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7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7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7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78" grpId="0"/>
      <p:bldP spid="177186" grpId="0"/>
      <p:bldP spid="177187" grpId="0"/>
      <p:bldP spid="177188" grpId="0"/>
      <p:bldP spid="177189" grpId="0" animBg="1"/>
    </p:bldLst>
  </p:timing>
</p:sld>
</file>

<file path=ppt/theme/theme1.xml><?xml version="1.0" encoding="utf-8"?>
<a:theme xmlns:a="http://schemas.openxmlformats.org/drawingml/2006/main" name="tempelate">
  <a:themeElements>
    <a:clrScheme name="核能系介绍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核能系介绍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B0D13"/>
          </a:buClr>
          <a:buSzPct val="145000"/>
          <a:buFont typeface="Wingdings" pitchFamily="2" charset="2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rgbClr val="FD450B"/>
            </a:solidFill>
            <a:effectLst/>
            <a:latin typeface="方正舒体" pitchFamily="2" charset="-122"/>
            <a:ea typeface="方正舒体" pitchFamily="2" charset="-122"/>
          </a:defRPr>
        </a:defPPr>
      </a:lstStyle>
    </a:spDef>
    <a:ln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核能系介绍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tempelate</Template>
  <TotalTime>4664</TotalTime>
  <Words>906</Words>
  <Application>Microsoft Office PowerPoint</Application>
  <PresentationFormat>全屏显示(4:3)</PresentationFormat>
  <Paragraphs>81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Times New Roman</vt:lpstr>
      <vt:lpstr>黑体</vt:lpstr>
      <vt:lpstr>Arial</vt:lpstr>
      <vt:lpstr>Wingdings</vt:lpstr>
      <vt:lpstr>宋体</vt:lpstr>
      <vt:lpstr>方正舒体</vt:lpstr>
      <vt:lpstr>Blackoak Std</vt:lpstr>
      <vt:lpstr>华文琥珀</vt:lpstr>
      <vt:lpstr>Symbol</vt:lpstr>
      <vt:lpstr>华文仿宋</vt:lpstr>
      <vt:lpstr>Verdana</vt:lpstr>
      <vt:lpstr>tempelate</vt:lpstr>
      <vt:lpstr>Microsoft Visio 绘图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西安交通大学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热力学第二定律</dc:title>
  <dc:creator>何茂刚、张颖</dc:creator>
  <cp:lastModifiedBy>崇浩 唐</cp:lastModifiedBy>
  <cp:revision>755</cp:revision>
  <cp:lastPrinted>1601-01-01T00:00:00Z</cp:lastPrinted>
  <dcterms:created xsi:type="dcterms:W3CDTF">2011-05-02T08:11:20Z</dcterms:created>
  <dcterms:modified xsi:type="dcterms:W3CDTF">2025-08-21T09:19:10Z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