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87" r:id="rId2"/>
    <p:sldId id="288" r:id="rId3"/>
    <p:sldId id="289" r:id="rId4"/>
    <p:sldId id="300" r:id="rId5"/>
    <p:sldId id="301" r:id="rId6"/>
    <p:sldId id="290" r:id="rId7"/>
    <p:sldId id="302" r:id="rId8"/>
    <p:sldId id="291" r:id="rId9"/>
    <p:sldId id="292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4">
          <p15:clr>
            <a:srgbClr val="A4A3A4"/>
          </p15:clr>
        </p15:guide>
        <p15:guide id="2" orient="horz" pos="757">
          <p15:clr>
            <a:srgbClr val="A4A3A4"/>
          </p15:clr>
        </p15:guide>
        <p15:guide id="3" orient="horz" pos="3928">
          <p15:clr>
            <a:srgbClr val="A4A3A4"/>
          </p15:clr>
        </p15:guide>
        <p15:guide id="4" orient="horz" pos="4261">
          <p15:clr>
            <a:srgbClr val="A4A3A4"/>
          </p15:clr>
        </p15:guide>
        <p15:guide id="5" orient="horz" pos="2770">
          <p15:clr>
            <a:srgbClr val="A4A3A4"/>
          </p15:clr>
        </p15:guide>
        <p15:guide id="6" orient="horz" pos="1186">
          <p15:clr>
            <a:srgbClr val="A4A3A4"/>
          </p15:clr>
        </p15:guide>
        <p15:guide id="7" orient="horz" pos="1946">
          <p15:clr>
            <a:srgbClr val="A4A3A4"/>
          </p15:clr>
        </p15:guide>
        <p15:guide id="8" pos="588">
          <p15:clr>
            <a:srgbClr val="A4A3A4"/>
          </p15:clr>
        </p15:guide>
        <p15:guide id="9" pos="1125">
          <p15:clr>
            <a:srgbClr val="A4A3A4"/>
          </p15:clr>
        </p15:guide>
        <p15:guide id="10" pos="2817">
          <p15:clr>
            <a:srgbClr val="A4A3A4"/>
          </p15:clr>
        </p15:guide>
        <p15:guide id="11" pos="5512">
          <p15:clr>
            <a:srgbClr val="A4A3A4"/>
          </p15:clr>
        </p15:guide>
        <p15:guide id="12" pos="3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9933"/>
    <a:srgbClr val="DDDDDD"/>
    <a:srgbClr val="A3C2FF"/>
    <a:srgbClr val="FF6600"/>
    <a:srgbClr val="0000FF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94545" autoAdjust="0"/>
  </p:normalViewPr>
  <p:slideViewPr>
    <p:cSldViewPr snapToGrid="0">
      <p:cViewPr varScale="1">
        <p:scale>
          <a:sx n="85" d="100"/>
          <a:sy n="85" d="100"/>
        </p:scale>
        <p:origin x="1757" y="48"/>
      </p:cViewPr>
      <p:guideLst>
        <p:guide orient="horz" pos="1714"/>
        <p:guide orient="horz" pos="757"/>
        <p:guide orient="horz" pos="3928"/>
        <p:guide orient="horz" pos="4261"/>
        <p:guide orient="horz" pos="2770"/>
        <p:guide orient="horz" pos="1186"/>
        <p:guide orient="horz" pos="1946"/>
        <p:guide pos="588"/>
        <p:guide pos="1125"/>
        <p:guide pos="2817"/>
        <p:guide pos="5512"/>
        <p:guide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66E90773-F1ED-0EA3-4FD1-E88C716325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57D7FC14-A263-B3B0-E440-2B327B20B18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3FBF7BBC-0A1C-D0C6-A1D8-9DBCCD91271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9" name="Rectangle 5">
            <a:extLst>
              <a:ext uri="{FF2B5EF4-FFF2-40B4-BE49-F238E27FC236}">
                <a16:creationId xmlns:a16="http://schemas.microsoft.com/office/drawing/2014/main" id="{FA693317-B6AC-543F-74DD-58D4E47DD7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A5D66A3-CCF0-4BA2-BF06-DA5D49853F2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AD87AD3-28F0-CB74-1240-205BB805EF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1728FD1-7983-85DC-03FD-6880653B187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43BD8CFE-D9B1-12E3-106F-8556BD3CC71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7B50161-D91E-CFDC-14CB-ABF1AF59798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A9A4A5A8-C252-D92E-CBEF-0FBB7597DA6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E4DEB265-5FCE-5A11-21A2-1C17DF5C7A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417AC6CA-2B67-4631-B0E5-F2B36F3750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D118B58-0164-C156-5BE1-D877CBF606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5913C-1EA5-4CE8-88AF-9E2D52271A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75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A2F496A-DF5E-5ADE-4BCA-382ACF79DC0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355E4-463F-4180-9F5F-D5A8916861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26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731838"/>
            <a:ext cx="8229600" cy="55673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C67CA402-07E2-0851-4A4A-FB19E9756D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E5429-AF9F-4848-8F96-6887FB1470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700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3CA5995-DA86-4C8E-2DC4-36D1B7839A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3C697F-9BC9-420B-96F7-D50779C567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68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49982A4-759E-38AD-5C90-CA84F0C3377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FA059F-AF94-49BD-9559-26484BF1ED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84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A0F3C6B-2BD1-F138-D2F7-86D51CF25C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E79B6F-B8DD-49BF-9265-67AD677BF0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86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C14BA1D3-20B9-AC3A-673B-CB8E677C759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44142A-295E-4246-B809-8C347D9F05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61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097FD7AB-6F18-2B78-5B4D-082F3BC2A7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13AA41-0D8A-4943-B3EC-8860645FA9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65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2369DD4-A712-83DE-91E4-A4A37C154F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AD55E-0B76-48A5-B588-DB41A41EB9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74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894C68C-69E4-27D4-95CF-8CA2E817D0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9E9514-922D-4210-9C76-EA10A5E3B1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95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B17F3D4-495F-EDEB-3BDB-D0657B8272D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2E085A-7E9A-41D6-B6B5-A53D35AB89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917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8" name="Text Box 28">
            <a:extLst>
              <a:ext uri="{FF2B5EF4-FFF2-40B4-BE49-F238E27FC236}">
                <a16:creationId xmlns:a16="http://schemas.microsoft.com/office/drawing/2014/main" id="{27DAEB35-AF0B-CDAF-80C8-64433948B70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11938"/>
            <a:ext cx="9109075" cy="274637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lIns="91453" tIns="45727" rIns="91453" bIns="45727">
            <a:spAutoFit/>
          </a:bodyPr>
          <a:lstStyle/>
          <a:p>
            <a:pPr algn="ctr">
              <a:defRPr/>
            </a:pPr>
            <a:r>
              <a:rPr kumimoji="1" lang="zh-CN" altLang="en-US" sz="1000">
                <a:solidFill>
                  <a:srgbClr val="00458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热流科学与工程教育部重点实验室</a:t>
            </a:r>
            <a:r>
              <a:rPr kumimoji="1" lang="zh-CN" altLang="en-US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</a:t>
            </a:r>
            <a:r>
              <a:rPr kumimoji="1" lang="en-US" altLang="zh-CN" sz="1000" i="1">
                <a:solidFill>
                  <a:srgbClr val="33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 Laboratory of Thermo-Fluid Science and Engineering of MOE</a:t>
            </a:r>
            <a:r>
              <a:rPr kumimoji="1" lang="en-US" altLang="zh-CN" i="1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E07AED4-6846-2C7D-342A-2AC4A25276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479425"/>
            <a:ext cx="9144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DE6840CA-95E5-AA56-3D14-24B6C82E2DD8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4675" y="479425"/>
            <a:ext cx="8569325" cy="6096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D3493FD4-461A-1D91-8AAF-CAFD1D466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144E9FDA-B084-7A11-9555-DCCEAAA60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525463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4FECE090-214F-EF23-3543-878B48EB0DC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3725" y="6630988"/>
            <a:ext cx="2133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lackoak Std" pitchFamily="82" charset="0"/>
                <a:ea typeface="宋体" panose="02010600030101010101" pitchFamily="2" charset="-122"/>
              </a:defRPr>
            </a:lvl1pPr>
          </a:lstStyle>
          <a:p>
            <a:fld id="{1E781B6D-F43B-4BAD-A6D1-6F18988256CE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248" name="Picture 25" descr="红色">
            <a:extLst>
              <a:ext uri="{FF2B5EF4-FFF2-40B4-BE49-F238E27FC236}">
                <a16:creationId xmlns:a16="http://schemas.microsoft.com/office/drawing/2014/main" id="{2AC136D0-BCC0-2E45-141E-1EAE6314DB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19063"/>
            <a:ext cx="1133475" cy="3222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3366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7" name="Line 27">
            <a:extLst>
              <a:ext uri="{FF2B5EF4-FFF2-40B4-BE49-F238E27FC236}">
                <a16:creationId xmlns:a16="http://schemas.microsoft.com/office/drawing/2014/main" id="{64316907-9C54-8454-356B-86EFC2E0DAD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97650"/>
            <a:ext cx="9145588" cy="0"/>
          </a:xfrm>
          <a:prstGeom prst="line">
            <a:avLst/>
          </a:prstGeom>
          <a:noFill/>
          <a:ln w="50800" cmpd="thickThin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50" name="Group 36">
            <a:extLst>
              <a:ext uri="{FF2B5EF4-FFF2-40B4-BE49-F238E27FC236}">
                <a16:creationId xmlns:a16="http://schemas.microsoft.com/office/drawing/2014/main" id="{329C73E9-5AB3-AB6A-2BF6-842F21D30AB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419975" y="79375"/>
            <a:ext cx="1660525" cy="434975"/>
            <a:chOff x="2947" y="2416"/>
            <a:chExt cx="1046" cy="274"/>
          </a:xfrm>
        </p:grpSpPr>
        <p:sp>
          <p:nvSpPr>
            <p:cNvPr id="10251" name="WordArt 33">
              <a:extLst>
                <a:ext uri="{FF2B5EF4-FFF2-40B4-BE49-F238E27FC236}">
                  <a16:creationId xmlns:a16="http://schemas.microsoft.com/office/drawing/2014/main" id="{466621A5-2F55-12C9-9D36-6B8350350204}"/>
                </a:ext>
              </a:extLst>
            </p:cNvPr>
            <p:cNvSpPr>
              <a:spLocks noChangeArrowheads="1" noChangeShapeType="1" noTextEdit="1"/>
            </p:cNvSpPr>
            <p:nvPr userDrawn="1"/>
          </p:nvSpPr>
          <p:spPr bwMode="auto">
            <a:xfrm>
              <a:off x="2954" y="2416"/>
              <a:ext cx="1039" cy="154"/>
            </a:xfrm>
            <a:prstGeom prst="rect">
              <a:avLst/>
            </a:prstGeom>
          </p:spPr>
          <p:txBody>
            <a:bodyPr wrap="none" fromWordArt="1">
              <a:prstTxWarp prst="textDeflateBottom">
                <a:avLst>
                  <a:gd name="adj" fmla="val 73120"/>
                </a:avLst>
              </a:prstTxWarp>
            </a:bodyPr>
            <a:lstStyle/>
            <a:p>
              <a:pPr algn="ctr"/>
              <a:r>
                <a:rPr lang="zh-CN" altLang="en-US" sz="3600" kern="10" spc="720" normalizeH="1">
                  <a:ln w="12700">
                    <a:solidFill>
                      <a:srgbClr val="EAEAEA"/>
                    </a:solidFill>
                    <a:round/>
                    <a:headEnd/>
                    <a:tailEnd/>
                  </a:ln>
                  <a:solidFill>
                    <a:srgbClr val="006FDE"/>
                  </a:solidFill>
                  <a:effectLst>
                    <a:outerShdw dist="35921" dir="2700000" sy="50000" kx="2115830" algn="bl" rotWithShape="0">
                      <a:srgbClr val="C0C0C0">
                        <a:alpha val="79999"/>
                      </a:srgbClr>
                    </a:outerShdw>
                  </a:effectLst>
                  <a:latin typeface="华文琥珀" panose="02010800040101010101" pitchFamily="2" charset="-122"/>
                  <a:ea typeface="华文琥珀" panose="02010800040101010101" pitchFamily="2" charset="-122"/>
                </a:rPr>
                <a:t>工程热力学</a:t>
              </a:r>
            </a:p>
          </p:txBody>
        </p:sp>
        <p:sp>
          <p:nvSpPr>
            <p:cNvPr id="5154" name="Rectangle 34">
              <a:extLst>
                <a:ext uri="{FF2B5EF4-FFF2-40B4-BE49-F238E27FC236}">
                  <a16:creationId xmlns:a16="http://schemas.microsoft.com/office/drawing/2014/main" id="{D6F1C72D-6666-2FC6-9ADE-16A491CF4E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47" y="2555"/>
              <a:ext cx="1037" cy="1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8100" dir="162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800" i="1">
                  <a:solidFill>
                    <a:srgbClr val="77B7E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Engineering Thermodynamics</a:t>
              </a:r>
              <a:endParaRPr kumimoji="1" lang="zh-CN" altLang="en-US" sz="800" i="1">
                <a:solidFill>
                  <a:srgbClr val="77B7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e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19.e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0.wmf"/><Relationship Id="rId10" Type="http://schemas.openxmlformats.org/officeDocument/2006/relationships/image" Target="../media/image23.jpe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23.jpeg"/><Relationship Id="rId3" Type="http://schemas.openxmlformats.org/officeDocument/2006/relationships/image" Target="../media/image28.wmf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3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oleObject" Target="../embeddings/oleObject28.bin"/><Relationship Id="rId5" Type="http://schemas.openxmlformats.org/officeDocument/2006/relationships/image" Target="../media/image29.wmf"/><Relationship Id="rId10" Type="http://schemas.openxmlformats.org/officeDocument/2006/relationships/image" Target="../media/image32.wmf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13" Type="http://schemas.openxmlformats.org/officeDocument/2006/relationships/image" Target="../media/image38.png"/><Relationship Id="rId3" Type="http://schemas.openxmlformats.org/officeDocument/2006/relationships/image" Target="../media/image34.wmf"/><Relationship Id="rId7" Type="http://schemas.openxmlformats.org/officeDocument/2006/relationships/image" Target="../media/image33.wmf"/><Relationship Id="rId12" Type="http://schemas.openxmlformats.org/officeDocument/2006/relationships/image" Target="../media/image32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27.bin"/><Relationship Id="rId5" Type="http://schemas.openxmlformats.org/officeDocument/2006/relationships/image" Target="../media/image35.wmf"/><Relationship Id="rId10" Type="http://schemas.openxmlformats.org/officeDocument/2006/relationships/image" Target="../media/image37.wmf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6C1431F3-9C03-D894-EF4D-344C5644AF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586AC35D-CDC5-4DF4-98BD-EB54A143E86B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15889D0E-760D-75C4-EB40-F3B6698A2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6-2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实际气体状态方程</a:t>
            </a:r>
          </a:p>
        </p:txBody>
      </p:sp>
      <p:sp>
        <p:nvSpPr>
          <p:cNvPr id="1034" name="Rectangle 3">
            <a:extLst>
              <a:ext uri="{FF2B5EF4-FFF2-40B4-BE49-F238E27FC236}">
                <a16:creationId xmlns:a16="http://schemas.microsoft.com/office/drawing/2014/main" id="{A57DE436-AF46-B936-E25E-43AEBDFEB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09663"/>
            <a:ext cx="222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FF3300"/>
                </a:solidFill>
              </a:rPr>
              <a:t>1. </a:t>
            </a:r>
            <a:r>
              <a:rPr kumimoji="1" lang="zh-CN" altLang="en-US" sz="2000">
                <a:solidFill>
                  <a:srgbClr val="FF3300"/>
                </a:solidFill>
              </a:rPr>
              <a:t>范德瓦尔斯方程</a:t>
            </a:r>
          </a:p>
        </p:txBody>
      </p:sp>
      <p:graphicFrame>
        <p:nvGraphicFramePr>
          <p:cNvPr id="136202" name="Object 10">
            <a:extLst>
              <a:ext uri="{FF2B5EF4-FFF2-40B4-BE49-F238E27FC236}">
                <a16:creationId xmlns:a16="http://schemas.microsoft.com/office/drawing/2014/main" id="{B573C99C-99C5-AEDB-56C0-C2A61F0B25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850" y="2509838"/>
          <a:ext cx="3776663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217743" imgH="4416188" progId="Visio.Drawing.11">
                  <p:embed/>
                </p:oleObj>
              </mc:Choice>
              <mc:Fallback>
                <p:oleObj name="Visio" r:id="rId2" imgW="5217743" imgH="4416188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2509838"/>
                        <a:ext cx="3776663" cy="319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3" name="Object 11">
            <a:extLst>
              <a:ext uri="{FF2B5EF4-FFF2-40B4-BE49-F238E27FC236}">
                <a16:creationId xmlns:a16="http://schemas.microsoft.com/office/drawing/2014/main" id="{2332AC6C-065B-90EB-1A57-F7784958E0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5038" y="2749550"/>
          <a:ext cx="2986087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124152" imgH="2863994" progId="Visio.Drawing.11">
                  <p:embed/>
                </p:oleObj>
              </mc:Choice>
              <mc:Fallback>
                <p:oleObj name="Visio" r:id="rId4" imgW="4124152" imgH="2863994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749550"/>
                        <a:ext cx="2986087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4" name="Object 12">
            <a:extLst>
              <a:ext uri="{FF2B5EF4-FFF2-40B4-BE49-F238E27FC236}">
                <a16:creationId xmlns:a16="http://schemas.microsoft.com/office/drawing/2014/main" id="{616FDF28-E3BE-0CA3-F01A-1E8EF30D99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1700" y="2967038"/>
          <a:ext cx="2697163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3726284" imgH="3428792" progId="Visio.Drawing.11">
                  <p:embed/>
                </p:oleObj>
              </mc:Choice>
              <mc:Fallback>
                <p:oleObj name="Visio" r:id="rId6" imgW="3726284" imgH="3428792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967038"/>
                        <a:ext cx="2697163" cy="248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5" name="Rectangle 13">
            <a:extLst>
              <a:ext uri="{FF2B5EF4-FFF2-40B4-BE49-F238E27FC236}">
                <a16:creationId xmlns:a16="http://schemas.microsoft.com/office/drawing/2014/main" id="{1FE5ECE0-9FC0-BBE2-393A-26C10F6FD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7563"/>
            <a:ext cx="9145588" cy="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6209" name="Rectangle 17">
            <a:extLst>
              <a:ext uri="{FF2B5EF4-FFF2-40B4-BE49-F238E27FC236}">
                <a16:creationId xmlns:a16="http://schemas.microsoft.com/office/drawing/2014/main" id="{3ABE6E5D-3E9E-5536-044B-163B295AF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1773238"/>
            <a:ext cx="3949700" cy="366712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495300" algn="l"/>
              </a:tabLst>
              <a:defRPr/>
            </a:pPr>
            <a:r>
              <a:rPr kumimoji="1" lang="zh-CN" altLang="en-US" sz="1800">
                <a:solidFill>
                  <a:srgbClr val="FF3300"/>
                </a:solidFill>
              </a:rPr>
              <a:t> </a:t>
            </a:r>
            <a:r>
              <a:rPr kumimoji="1" lang="en-US" altLang="zh-CN" sz="1800">
                <a:solidFill>
                  <a:srgbClr val="FF3300"/>
                </a:solidFill>
              </a:rPr>
              <a:t>(2) </a:t>
            </a:r>
            <a:r>
              <a:rPr kumimoji="1" lang="zh-CN" altLang="en-US" sz="1800">
                <a:solidFill>
                  <a:srgbClr val="FF3300"/>
                </a:solidFill>
              </a:rPr>
              <a:t>方程的分析     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1800">
                <a:solidFill>
                  <a:srgbClr val="FF3300"/>
                </a:solidFill>
              </a:rPr>
              <a:t>a. </a:t>
            </a:r>
            <a:r>
              <a:rPr kumimoji="1" lang="zh-CN" altLang="en-US" sz="1800">
                <a:solidFill>
                  <a:srgbClr val="FF3300"/>
                </a:solidFill>
              </a:rPr>
              <a:t>等温线</a:t>
            </a:r>
          </a:p>
        </p:txBody>
      </p:sp>
      <p:graphicFrame>
        <p:nvGraphicFramePr>
          <p:cNvPr id="136211" name="Object 19">
            <a:extLst>
              <a:ext uri="{FF2B5EF4-FFF2-40B4-BE49-F238E27FC236}">
                <a16:creationId xmlns:a16="http://schemas.microsoft.com/office/drawing/2014/main" id="{B33AB0E6-B30E-305D-3047-A50D0DFE13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2588" y="2784475"/>
          <a:ext cx="1370012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891873" imgH="1850413" progId="Visio.Drawing.11">
                  <p:embed/>
                </p:oleObj>
              </mc:Choice>
              <mc:Fallback>
                <p:oleObj name="Visio" r:id="rId8" imgW="1891873" imgH="1850413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2784475"/>
                        <a:ext cx="1370012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2" name="Rectangle 20">
            <a:extLst>
              <a:ext uri="{FF2B5EF4-FFF2-40B4-BE49-F238E27FC236}">
                <a16:creationId xmlns:a16="http://schemas.microsoft.com/office/drawing/2014/main" id="{3A6179C7-2210-0E95-2DB8-7803DBC99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2522538"/>
            <a:ext cx="4513263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266700" indent="-2667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kumimoji="1" lang="zh-CN" altLang="en-US" sz="1800" i="1">
                <a:latin typeface="Arial" panose="020B0604020202020204" pitchFamily="34" charset="0"/>
              </a:rPr>
              <a:t> </a:t>
            </a:r>
            <a:r>
              <a:rPr kumimoji="1" lang="en-US" altLang="zh-CN" sz="1800" i="1"/>
              <a:t>t</a:t>
            </a:r>
            <a:r>
              <a:rPr kumimoji="1" lang="en-US" altLang="zh-CN" sz="1800"/>
              <a:t> &gt; 31.1 ℃   </a:t>
            </a:r>
            <a:r>
              <a:rPr kumimoji="1" lang="zh-CN" altLang="en-US" sz="1800"/>
              <a:t>类双曲线，与</a:t>
            </a:r>
            <a:r>
              <a:rPr kumimoji="1" lang="en-US" altLang="zh-CN" sz="1800"/>
              <a:t>Ideal Gas </a:t>
            </a:r>
            <a:r>
              <a:rPr kumimoji="1" lang="zh-CN" altLang="en-US" sz="1800"/>
              <a:t>近似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kumimoji="1" lang="zh-CN" altLang="en-US" sz="1800" i="1"/>
              <a:t> </a:t>
            </a:r>
            <a:r>
              <a:rPr kumimoji="1" lang="en-US" altLang="zh-CN" sz="1800" i="1"/>
              <a:t>t</a:t>
            </a:r>
            <a:r>
              <a:rPr kumimoji="1" lang="en-US" altLang="zh-CN" sz="1800"/>
              <a:t> = 31.1 ℃   </a:t>
            </a:r>
            <a:r>
              <a:rPr kumimoji="1" lang="zh-CN" altLang="en-US" sz="1800"/>
              <a:t>出现拐点，无相变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kumimoji="1" lang="zh-CN" altLang="en-US" sz="1800"/>
              <a:t> </a:t>
            </a:r>
            <a:r>
              <a:rPr kumimoji="1" lang="en-US" altLang="zh-CN" sz="1800" i="1"/>
              <a:t>t </a:t>
            </a:r>
            <a:r>
              <a:rPr kumimoji="1" lang="en-US" altLang="zh-CN" sz="1800"/>
              <a:t>&lt; 31.1℃    </a:t>
            </a:r>
            <a:r>
              <a:rPr kumimoji="1" lang="zh-CN" altLang="en-US" sz="1800"/>
              <a:t>出现相变，压力平行线</a:t>
            </a:r>
            <a:endParaRPr kumimoji="1" lang="en-US" altLang="zh-CN" sz="1800"/>
          </a:p>
        </p:txBody>
      </p:sp>
      <p:sp>
        <p:nvSpPr>
          <p:cNvPr id="136213" name="Rectangle 21">
            <a:extLst>
              <a:ext uri="{FF2B5EF4-FFF2-40B4-BE49-F238E27FC236}">
                <a16:creationId xmlns:a16="http://schemas.microsoft.com/office/drawing/2014/main" id="{E2405A5E-C28A-C15F-CC79-8C846C1CE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575" y="2152650"/>
            <a:ext cx="3582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1800">
                <a:solidFill>
                  <a:srgbClr val="FF3300"/>
                </a:solidFill>
              </a:rPr>
              <a:t>Andrew CO</a:t>
            </a:r>
            <a:r>
              <a:rPr kumimoji="1" lang="en-US" altLang="zh-CN" sz="1800" baseline="-25000">
                <a:solidFill>
                  <a:srgbClr val="FF3300"/>
                </a:solidFill>
              </a:rPr>
              <a:t>2</a:t>
            </a:r>
            <a:r>
              <a:rPr kumimoji="1" lang="zh-CN" altLang="en-US" sz="1800">
                <a:solidFill>
                  <a:srgbClr val="FF3300"/>
                </a:solidFill>
              </a:rPr>
              <a:t>实验 </a:t>
            </a:r>
            <a:r>
              <a:rPr kumimoji="1" lang="en-US" altLang="zh-CN" sz="1800">
                <a:solidFill>
                  <a:srgbClr val="FF3300"/>
                </a:solidFill>
              </a:rPr>
              <a:t>1869</a:t>
            </a:r>
            <a:r>
              <a:rPr kumimoji="1" lang="zh-CN" altLang="en-US" sz="1800">
                <a:solidFill>
                  <a:srgbClr val="FF3300"/>
                </a:solidFill>
              </a:rPr>
              <a:t>年</a:t>
            </a:r>
            <a:r>
              <a:rPr kumimoji="1" lang="zh-CN" altLang="en-US" sz="1800"/>
              <a:t>     </a:t>
            </a:r>
            <a:r>
              <a:rPr kumimoji="1" lang="en-US" altLang="zh-CN" sz="1800" i="1"/>
              <a:t>p-v</a:t>
            </a:r>
            <a:r>
              <a:rPr kumimoji="1" lang="zh-CN" altLang="en-US" sz="1800"/>
              <a:t>图</a:t>
            </a:r>
            <a:endParaRPr kumimoji="1" lang="en-US" altLang="zh-CN" sz="1800"/>
          </a:p>
        </p:txBody>
      </p:sp>
      <p:sp>
        <p:nvSpPr>
          <p:cNvPr id="136214" name="Rectangle 22">
            <a:extLst>
              <a:ext uri="{FF2B5EF4-FFF2-40B4-BE49-F238E27FC236}">
                <a16:creationId xmlns:a16="http://schemas.microsoft.com/office/drawing/2014/main" id="{6A631622-8E00-E141-B10B-BFF76E308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013" y="4743450"/>
            <a:ext cx="4598987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65113" indent="-265113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kumimoji="1" lang="en-US" altLang="zh-CN" sz="1800" i="1"/>
              <a:t>  t</a:t>
            </a:r>
            <a:r>
              <a:rPr kumimoji="1" lang="en-US" altLang="zh-CN" sz="1800"/>
              <a:t> &gt; 31.1 ℃   </a:t>
            </a:r>
            <a:r>
              <a:rPr kumimoji="1" lang="zh-CN" altLang="en-US" sz="1800"/>
              <a:t>只有</a:t>
            </a:r>
            <a:r>
              <a:rPr kumimoji="1" lang="en-US" altLang="zh-CN" sz="1800"/>
              <a:t>1</a:t>
            </a:r>
            <a:r>
              <a:rPr kumimoji="1" lang="zh-CN" altLang="en-US" sz="1800"/>
              <a:t>个实根，类双曲线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kumimoji="1" lang="zh-CN" altLang="en-US" sz="1800" i="1"/>
              <a:t>  </a:t>
            </a:r>
            <a:r>
              <a:rPr kumimoji="1" lang="en-US" altLang="zh-CN" sz="1800" i="1"/>
              <a:t>t</a:t>
            </a:r>
            <a:r>
              <a:rPr kumimoji="1" lang="en-US" altLang="zh-CN" sz="1800"/>
              <a:t> = 31.1 ℃   </a:t>
            </a:r>
            <a:r>
              <a:rPr kumimoji="1" lang="zh-CN" altLang="en-US" sz="1800"/>
              <a:t>出现</a:t>
            </a:r>
            <a:r>
              <a:rPr kumimoji="1" lang="en-US" altLang="zh-CN" sz="1800"/>
              <a:t>3</a:t>
            </a:r>
            <a:r>
              <a:rPr kumimoji="1" lang="zh-CN" altLang="en-US" sz="1800"/>
              <a:t>个相等实根，拐点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kumimoji="1" lang="zh-CN" altLang="en-US" sz="1800"/>
              <a:t>  </a:t>
            </a:r>
            <a:r>
              <a:rPr kumimoji="1" lang="en-US" altLang="zh-CN" sz="1800" i="1"/>
              <a:t>t </a:t>
            </a:r>
            <a:r>
              <a:rPr kumimoji="1" lang="en-US" altLang="zh-CN" sz="1800"/>
              <a:t>&lt; 31.1 ℃   </a:t>
            </a:r>
            <a:r>
              <a:rPr kumimoji="1" lang="zh-CN" altLang="en-US" sz="1800"/>
              <a:t>出现</a:t>
            </a:r>
            <a:r>
              <a:rPr kumimoji="1" lang="en-US" altLang="zh-CN" sz="1800"/>
              <a:t>3</a:t>
            </a:r>
            <a:r>
              <a:rPr kumimoji="1" lang="zh-CN" altLang="en-US" sz="1800"/>
              <a:t>个不等实根</a:t>
            </a:r>
            <a:endParaRPr kumimoji="1" lang="en-US" altLang="zh-CN" sz="1800"/>
          </a:p>
        </p:txBody>
      </p:sp>
      <p:graphicFrame>
        <p:nvGraphicFramePr>
          <p:cNvPr id="1030" name="Object 25">
            <a:extLst>
              <a:ext uri="{FF2B5EF4-FFF2-40B4-BE49-F238E27FC236}">
                <a16:creationId xmlns:a16="http://schemas.microsoft.com/office/drawing/2014/main" id="{FFEA415D-B9B7-1AFC-E5C7-00FFA8F9E4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1038" y="1038225"/>
          <a:ext cx="174148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15920" imgH="431640" progId="Equation.DSMT4">
                  <p:embed/>
                </p:oleObj>
              </mc:Choice>
              <mc:Fallback>
                <p:oleObj name="Equation" r:id="rId10" imgW="1015920" imgH="4316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38" y="1038225"/>
                        <a:ext cx="1741487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">
            <a:extLst>
              <a:ext uri="{FF2B5EF4-FFF2-40B4-BE49-F238E27FC236}">
                <a16:creationId xmlns:a16="http://schemas.microsoft.com/office/drawing/2014/main" id="{9E7B9363-3BFB-B4AD-FD7C-84DFD58FDA34}"/>
              </a:ext>
            </a:extLst>
          </p:cNvPr>
          <p:cNvGrpSpPr>
            <a:grpSpLocks/>
          </p:cNvGrpSpPr>
          <p:nvPr/>
        </p:nvGrpSpPr>
        <p:grpSpPr bwMode="auto">
          <a:xfrm>
            <a:off x="4283075" y="3714750"/>
            <a:ext cx="3586163" cy="906463"/>
            <a:chOff x="2698" y="2340"/>
            <a:chExt cx="2259" cy="571"/>
          </a:xfrm>
        </p:grpSpPr>
        <p:sp>
          <p:nvSpPr>
            <p:cNvPr id="1042" name="Rectangle 28">
              <a:extLst>
                <a:ext uri="{FF2B5EF4-FFF2-40B4-BE49-F238E27FC236}">
                  <a16:creationId xmlns:a16="http://schemas.microsoft.com/office/drawing/2014/main" id="{6767C7AF-9AAE-3236-36E5-4D93A37A8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2340"/>
              <a:ext cx="22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en-US" altLang="zh-CN" sz="1800">
                  <a:solidFill>
                    <a:srgbClr val="FF3300"/>
                  </a:solidFill>
                </a:rPr>
                <a:t>van der Waals</a:t>
              </a:r>
              <a:r>
                <a:rPr kumimoji="1" lang="zh-CN" altLang="en-US" sz="1800">
                  <a:solidFill>
                    <a:srgbClr val="FF3300"/>
                  </a:solidFill>
                </a:rPr>
                <a:t>等温线    求</a:t>
              </a:r>
              <a:r>
                <a:rPr kumimoji="1" lang="en-US" altLang="zh-CN" sz="1800" i="1">
                  <a:solidFill>
                    <a:srgbClr val="FF3300"/>
                  </a:solidFill>
                </a:rPr>
                <a:t>v</a:t>
              </a:r>
              <a:endParaRPr kumimoji="1" lang="en-US" altLang="zh-CN" sz="1800" i="1"/>
            </a:p>
          </p:txBody>
        </p:sp>
        <p:graphicFrame>
          <p:nvGraphicFramePr>
            <p:cNvPr id="1031" name="Object 29">
              <a:extLst>
                <a:ext uri="{FF2B5EF4-FFF2-40B4-BE49-F238E27FC236}">
                  <a16:creationId xmlns:a16="http://schemas.microsoft.com/office/drawing/2014/main" id="{D1B67C3A-AE8A-D998-5433-7EAB521721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7" y="2666"/>
            <a:ext cx="207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917360" imgH="228600" progId="Equation.DSMT4">
                    <p:embed/>
                  </p:oleObj>
                </mc:Choice>
                <mc:Fallback>
                  <p:oleObj name="Equation" r:id="rId12" imgW="1917360" imgH="2286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7" y="2666"/>
                          <a:ext cx="2070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6223" name="Rectangle 31">
            <a:extLst>
              <a:ext uri="{FF2B5EF4-FFF2-40B4-BE49-F238E27FC236}">
                <a16:creationId xmlns:a16="http://schemas.microsoft.com/office/drawing/2014/main" id="{C39D38B2-33A9-AD52-24E6-78F0A38D2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5907088"/>
            <a:ext cx="7515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800"/>
              <a:t>在单相区：</a:t>
            </a:r>
            <a:r>
              <a:rPr kumimoji="1" lang="en-US" altLang="zh-CN" sz="1800"/>
              <a:t>van der Waals EOS</a:t>
            </a:r>
            <a:r>
              <a:rPr kumimoji="1" lang="zh-CN" altLang="en-US" sz="1800"/>
              <a:t>较好反映物质性质变化趋势。</a:t>
            </a:r>
          </a:p>
          <a:p>
            <a:pPr eaLnBrk="1" hangingPunct="1"/>
            <a:r>
              <a:rPr kumimoji="1" lang="zh-CN" altLang="en-US" sz="1800"/>
              <a:t>在两相区：与事实不符，但是</a:t>
            </a:r>
            <a:r>
              <a:rPr kumimoji="1" lang="zh-CN" altLang="en-US" sz="1800">
                <a:solidFill>
                  <a:srgbClr val="FF3300"/>
                </a:solidFill>
              </a:rPr>
              <a:t>描述出了饱和状态</a:t>
            </a:r>
            <a:r>
              <a:rPr kumimoji="1" lang="zh-CN" altLang="en-US" sz="1800"/>
              <a:t>。</a:t>
            </a:r>
            <a:endParaRPr kumimoji="1" lang="zh-CN" altLang="en-US" sz="18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3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9" grpId="0"/>
      <p:bldP spid="136212" grpId="0"/>
      <p:bldP spid="136213" grpId="0"/>
      <p:bldP spid="136214" grpId="0"/>
      <p:bldP spid="1362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03E3670D-094A-0A82-13F2-F31ECD1C6C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DF114915-C267-47B7-AE5A-3E308C25E8DF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218A8C09-D2C9-18FE-DD8A-62A20CDCB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6-2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实际气体状态方程</a:t>
            </a:r>
          </a:p>
        </p:txBody>
      </p:sp>
      <p:sp>
        <p:nvSpPr>
          <p:cNvPr id="2056" name="Rectangle 3">
            <a:extLst>
              <a:ext uri="{FF2B5EF4-FFF2-40B4-BE49-F238E27FC236}">
                <a16:creationId xmlns:a16="http://schemas.microsoft.com/office/drawing/2014/main" id="{6334FA70-46AD-53E6-C13B-890BD5305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09663"/>
            <a:ext cx="222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FF3300"/>
                </a:solidFill>
              </a:rPr>
              <a:t>1. </a:t>
            </a:r>
            <a:r>
              <a:rPr kumimoji="1" lang="zh-CN" altLang="en-US" sz="2000">
                <a:solidFill>
                  <a:srgbClr val="FF3300"/>
                </a:solidFill>
              </a:rPr>
              <a:t>范德瓦尔斯方程</a:t>
            </a:r>
          </a:p>
        </p:txBody>
      </p:sp>
      <p:sp>
        <p:nvSpPr>
          <p:cNvPr id="2057" name="Rectangle 17">
            <a:extLst>
              <a:ext uri="{FF2B5EF4-FFF2-40B4-BE49-F238E27FC236}">
                <a16:creationId xmlns:a16="http://schemas.microsoft.com/office/drawing/2014/main" id="{56E08078-D40E-B714-7956-2A845BEE3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1676400"/>
            <a:ext cx="3854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FF3300"/>
                </a:solidFill>
              </a:rPr>
              <a:t> </a:t>
            </a:r>
            <a:r>
              <a:rPr kumimoji="1" lang="en-US" altLang="zh-CN" sz="1800">
                <a:solidFill>
                  <a:srgbClr val="FF3300"/>
                </a:solidFill>
              </a:rPr>
              <a:t>(2) </a:t>
            </a:r>
            <a:r>
              <a:rPr kumimoji="1" lang="zh-CN" altLang="en-US" sz="1800">
                <a:solidFill>
                  <a:srgbClr val="FF3300"/>
                </a:solidFill>
              </a:rPr>
              <a:t>方程的分析            </a:t>
            </a:r>
            <a:r>
              <a:rPr kumimoji="1" lang="en-US" altLang="zh-CN" sz="1800">
                <a:solidFill>
                  <a:srgbClr val="FF3300"/>
                </a:solidFill>
              </a:rPr>
              <a:t>b. </a:t>
            </a:r>
            <a:r>
              <a:rPr kumimoji="1" lang="zh-CN" altLang="en-US" sz="1800">
                <a:solidFill>
                  <a:srgbClr val="FF3300"/>
                </a:solidFill>
              </a:rPr>
              <a:t>临界点</a:t>
            </a:r>
          </a:p>
        </p:txBody>
      </p:sp>
      <p:sp>
        <p:nvSpPr>
          <p:cNvPr id="137237" name="Rectangle 21">
            <a:extLst>
              <a:ext uri="{FF2B5EF4-FFF2-40B4-BE49-F238E27FC236}">
                <a16:creationId xmlns:a16="http://schemas.microsoft.com/office/drawing/2014/main" id="{F320E960-5E82-FF79-8E94-56BF0D29A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388" y="3051175"/>
            <a:ext cx="1428750" cy="366713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</a:t>
            </a:r>
            <a:r>
              <a:rPr kumimoji="1" lang="zh-CN" altLang="en-US" sz="1800">
                <a:latin typeface="Arial" charset="0"/>
              </a:rPr>
              <a:t> 联立求解 </a:t>
            </a:r>
          </a:p>
        </p:txBody>
      </p:sp>
      <p:sp>
        <p:nvSpPr>
          <p:cNvPr id="137239" name="Rectangle 23">
            <a:extLst>
              <a:ext uri="{FF2B5EF4-FFF2-40B4-BE49-F238E27FC236}">
                <a16:creationId xmlns:a16="http://schemas.microsoft.com/office/drawing/2014/main" id="{24879997-A938-AC0E-0545-320C575BD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4811713"/>
            <a:ext cx="3406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范德瓦尔斯方程临界压缩因子：</a:t>
            </a:r>
          </a:p>
        </p:txBody>
      </p:sp>
      <p:graphicFrame>
        <p:nvGraphicFramePr>
          <p:cNvPr id="137240" name="Object 24">
            <a:extLst>
              <a:ext uri="{FF2B5EF4-FFF2-40B4-BE49-F238E27FC236}">
                <a16:creationId xmlns:a16="http://schemas.microsoft.com/office/drawing/2014/main" id="{1FC2F81D-E430-ADE2-A2C3-46B358739D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3425" y="4711700"/>
          <a:ext cx="21240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160" imgH="431640" progId="Equation.DSMT4">
                  <p:embed/>
                </p:oleObj>
              </mc:Choice>
              <mc:Fallback>
                <p:oleObj name="Equation" r:id="rId2" imgW="1460160" imgH="4316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4711700"/>
                        <a:ext cx="2124075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42" name="Rectangle 26">
            <a:extLst>
              <a:ext uri="{FF2B5EF4-FFF2-40B4-BE49-F238E27FC236}">
                <a16:creationId xmlns:a16="http://schemas.microsoft.com/office/drawing/2014/main" id="{7B6AD798-0878-0D98-8E3B-88B98E8AA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5457825"/>
            <a:ext cx="7299325" cy="366713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1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              </a:t>
            </a:r>
            <a:r>
              <a:rPr kumimoji="1" lang="zh-CN" altLang="en-US" sz="1800">
                <a:solidFill>
                  <a:schemeClr val="tx2"/>
                </a:solidFill>
              </a:rPr>
              <a:t>  实际物质： 水：</a:t>
            </a:r>
            <a:r>
              <a:rPr kumimoji="1" lang="en-US" altLang="zh-CN" sz="1800" i="1">
                <a:solidFill>
                  <a:schemeClr val="tx2"/>
                </a:solidFill>
              </a:rPr>
              <a:t>Z</a:t>
            </a:r>
            <a:r>
              <a:rPr kumimoji="1" lang="en-US" altLang="zh-CN" sz="1800" i="1" baseline="-25000">
                <a:solidFill>
                  <a:schemeClr val="tx2"/>
                </a:solidFill>
              </a:rPr>
              <a:t>c </a:t>
            </a:r>
            <a:r>
              <a:rPr kumimoji="1" lang="en-US" altLang="zh-CN" sz="1800">
                <a:solidFill>
                  <a:schemeClr val="tx2"/>
                </a:solidFill>
              </a:rPr>
              <a:t>= 0.23</a:t>
            </a:r>
            <a:r>
              <a:rPr kumimoji="1" lang="zh-CN" altLang="en-US" sz="1800">
                <a:solidFill>
                  <a:schemeClr val="tx2"/>
                </a:solidFill>
              </a:rPr>
              <a:t>；烃类等：</a:t>
            </a:r>
            <a:r>
              <a:rPr kumimoji="1" lang="en-US" altLang="zh-CN" sz="1800">
                <a:solidFill>
                  <a:schemeClr val="tx2"/>
                </a:solidFill>
              </a:rPr>
              <a:t>0.25~0.29</a:t>
            </a:r>
            <a:r>
              <a:rPr kumimoji="1" lang="zh-CN" altLang="en-US" sz="1800">
                <a:solidFill>
                  <a:schemeClr val="tx2"/>
                </a:solidFill>
              </a:rPr>
              <a:t>，个别</a:t>
            </a:r>
            <a:r>
              <a:rPr kumimoji="1" lang="en-US" altLang="zh-CN" sz="1800">
                <a:solidFill>
                  <a:schemeClr val="tx2"/>
                </a:solidFill>
              </a:rPr>
              <a:t>0.31 </a:t>
            </a:r>
          </a:p>
        </p:txBody>
      </p:sp>
      <p:grpSp>
        <p:nvGrpSpPr>
          <p:cNvPr id="2" name="Group 41">
            <a:extLst>
              <a:ext uri="{FF2B5EF4-FFF2-40B4-BE49-F238E27FC236}">
                <a16:creationId xmlns:a16="http://schemas.microsoft.com/office/drawing/2014/main" id="{6671FE57-939E-07F0-7F14-758A1DEE3F53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459038"/>
            <a:ext cx="1841500" cy="1595437"/>
            <a:chOff x="576" y="1549"/>
            <a:chExt cx="1160" cy="1005"/>
          </a:xfrm>
        </p:grpSpPr>
        <p:graphicFrame>
          <p:nvGraphicFramePr>
            <p:cNvPr id="2053" name="Object 18">
              <a:extLst>
                <a:ext uri="{FF2B5EF4-FFF2-40B4-BE49-F238E27FC236}">
                  <a16:creationId xmlns:a16="http://schemas.microsoft.com/office/drawing/2014/main" id="{3E15EAA6-385C-1974-04BA-DC206B4514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1" y="1549"/>
            <a:ext cx="1015" cy="10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79280" imgH="1066680" progId="Equation.DSMT4">
                    <p:embed/>
                  </p:oleObj>
                </mc:Choice>
                <mc:Fallback>
                  <p:oleObj name="Equation" r:id="rId4" imgW="1079280" imgH="106668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" y="1549"/>
                          <a:ext cx="1015" cy="10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46" name="AutoShape 30">
              <a:extLst>
                <a:ext uri="{FF2B5EF4-FFF2-40B4-BE49-F238E27FC236}">
                  <a16:creationId xmlns:a16="http://schemas.microsoft.com/office/drawing/2014/main" id="{D426E58C-E796-8E66-20EF-195BBAEA1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1728"/>
              <a:ext cx="104" cy="680"/>
            </a:xfrm>
            <a:prstGeom prst="leftBrace">
              <a:avLst>
                <a:gd name="adj1" fmla="val 54487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39">
            <a:extLst>
              <a:ext uri="{FF2B5EF4-FFF2-40B4-BE49-F238E27FC236}">
                <a16:creationId xmlns:a16="http://schemas.microsoft.com/office/drawing/2014/main" id="{E2F5FB83-53FC-7362-F064-D32883CABFD4}"/>
              </a:ext>
            </a:extLst>
          </p:cNvPr>
          <p:cNvGrpSpPr>
            <a:grpSpLocks/>
          </p:cNvGrpSpPr>
          <p:nvPr/>
        </p:nvGrpSpPr>
        <p:grpSpPr bwMode="auto">
          <a:xfrm>
            <a:off x="4406900" y="2370138"/>
            <a:ext cx="1271588" cy="1550987"/>
            <a:chOff x="2784" y="1149"/>
            <a:chExt cx="801" cy="977"/>
          </a:xfrm>
        </p:grpSpPr>
        <p:graphicFrame>
          <p:nvGraphicFramePr>
            <p:cNvPr id="2052" name="Object 19">
              <a:extLst>
                <a:ext uri="{FF2B5EF4-FFF2-40B4-BE49-F238E27FC236}">
                  <a16:creationId xmlns:a16="http://schemas.microsoft.com/office/drawing/2014/main" id="{940DAC19-258D-DEDD-707D-61C04ED248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149"/>
            <a:ext cx="672" cy="9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11000" imgH="1041120" progId="Equation.DSMT4">
                    <p:embed/>
                  </p:oleObj>
                </mc:Choice>
                <mc:Fallback>
                  <p:oleObj name="Equation" r:id="rId6" imgW="711000" imgH="104112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149"/>
                          <a:ext cx="672" cy="9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53" name="AutoShape 37">
              <a:extLst>
                <a:ext uri="{FF2B5EF4-FFF2-40B4-BE49-F238E27FC236}">
                  <a16:creationId xmlns:a16="http://schemas.microsoft.com/office/drawing/2014/main" id="{456369DD-494D-15EA-75AF-8CDD169ED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1416"/>
              <a:ext cx="104" cy="560"/>
            </a:xfrm>
            <a:prstGeom prst="leftBrace">
              <a:avLst>
                <a:gd name="adj1" fmla="val 44872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40">
            <a:extLst>
              <a:ext uri="{FF2B5EF4-FFF2-40B4-BE49-F238E27FC236}">
                <a16:creationId xmlns:a16="http://schemas.microsoft.com/office/drawing/2014/main" id="{600E02BF-6198-F4AC-3592-955C3F847107}"/>
              </a:ext>
            </a:extLst>
          </p:cNvPr>
          <p:cNvGrpSpPr>
            <a:grpSpLocks/>
          </p:cNvGrpSpPr>
          <p:nvPr/>
        </p:nvGrpSpPr>
        <p:grpSpPr bwMode="auto">
          <a:xfrm>
            <a:off x="6197600" y="2311400"/>
            <a:ext cx="1562100" cy="1936750"/>
            <a:chOff x="3888" y="1088"/>
            <a:chExt cx="984" cy="1220"/>
          </a:xfrm>
        </p:grpSpPr>
        <p:graphicFrame>
          <p:nvGraphicFramePr>
            <p:cNvPr id="2051" name="Object 29">
              <a:extLst>
                <a:ext uri="{FF2B5EF4-FFF2-40B4-BE49-F238E27FC236}">
                  <a16:creationId xmlns:a16="http://schemas.microsoft.com/office/drawing/2014/main" id="{F276EA93-48B6-A12E-575D-DA3F72E5C9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1" y="1088"/>
            <a:ext cx="841" cy="1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27000" imgH="1346040" progId="Equation.DSMT4">
                    <p:embed/>
                  </p:oleObj>
                </mc:Choice>
                <mc:Fallback>
                  <p:oleObj name="Equation" r:id="rId8" imgW="927000" imgH="134604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1" y="1088"/>
                          <a:ext cx="841" cy="1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54" name="AutoShape 38">
              <a:extLst>
                <a:ext uri="{FF2B5EF4-FFF2-40B4-BE49-F238E27FC236}">
                  <a16:creationId xmlns:a16="http://schemas.microsoft.com/office/drawing/2014/main" id="{B93F52DE-F8A1-6E6F-7F12-DB139FB1C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1344"/>
              <a:ext cx="96" cy="680"/>
            </a:xfrm>
            <a:prstGeom prst="leftBrace">
              <a:avLst>
                <a:gd name="adj1" fmla="val 59028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37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37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37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3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7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37" grpId="0"/>
      <p:bldP spid="1372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B95262F9-F769-9209-BABE-A510302369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833F9D81-DA03-4DB8-B8C6-A673A35EF1C3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2AEDAC23-00D0-5758-BF6E-DBBDD7E21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6-2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实际气体状态方程</a:t>
            </a:r>
          </a:p>
        </p:txBody>
      </p:sp>
      <p:sp>
        <p:nvSpPr>
          <p:cNvPr id="138259" name="Rectangle 19">
            <a:extLst>
              <a:ext uri="{FF2B5EF4-FFF2-40B4-BE49-F238E27FC236}">
                <a16:creationId xmlns:a16="http://schemas.microsoft.com/office/drawing/2014/main" id="{6E6FFEA7-EAE4-14F4-4ADF-0378E1C7B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3359150"/>
            <a:ext cx="3067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de-DE" altLang="zh-CN" sz="2000">
                <a:solidFill>
                  <a:srgbClr val="FF3300"/>
                </a:solidFill>
              </a:rPr>
              <a:t>(4) van der Waals </a:t>
            </a:r>
            <a:r>
              <a:rPr kumimoji="1" lang="zh-CN" altLang="de-DE" sz="2000">
                <a:solidFill>
                  <a:srgbClr val="FF3300"/>
                </a:solidFill>
              </a:rPr>
              <a:t>型</a:t>
            </a:r>
            <a:r>
              <a:rPr kumimoji="1" lang="zh-CN" altLang="en-US" sz="2000">
                <a:solidFill>
                  <a:srgbClr val="FF3300"/>
                </a:solidFill>
              </a:rPr>
              <a:t>方程</a:t>
            </a:r>
            <a:r>
              <a:rPr kumimoji="1" lang="zh-CN" altLang="en-US" sz="2000" b="0">
                <a:solidFill>
                  <a:schemeClr val="tx2"/>
                </a:solidFill>
                <a:latin typeface="Clarendon Extended" pitchFamily="18" charset="0"/>
                <a:ea typeface="华文琥珀" panose="02010800040101010101" pitchFamily="2" charset="-122"/>
              </a:rPr>
              <a:t> </a:t>
            </a:r>
          </a:p>
        </p:txBody>
      </p:sp>
      <p:graphicFrame>
        <p:nvGraphicFramePr>
          <p:cNvPr id="138260" name="Object 5">
            <a:extLst>
              <a:ext uri="{FF2B5EF4-FFF2-40B4-BE49-F238E27FC236}">
                <a16:creationId xmlns:a16="http://schemas.microsoft.com/office/drawing/2014/main" id="{2C58AF1D-B0FF-5CA1-7B12-BD6D4EA749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0388" y="3890963"/>
          <a:ext cx="2805112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560" imgH="1384200" progId="Equation.DSMT4">
                  <p:embed/>
                </p:oleObj>
              </mc:Choice>
              <mc:Fallback>
                <p:oleObj name="Equation" r:id="rId2" imgW="1879560" imgH="1384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388" y="3890963"/>
                        <a:ext cx="2805112" cy="207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61" name="Rectangle 21">
            <a:extLst>
              <a:ext uri="{FF2B5EF4-FFF2-40B4-BE49-F238E27FC236}">
                <a16:creationId xmlns:a16="http://schemas.microsoft.com/office/drawing/2014/main" id="{141D5247-513D-D089-456C-FD75EC4C9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3944938"/>
            <a:ext cx="3041650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1800">
                <a:cs typeface="Times New Roman" panose="02020603050405020304" pitchFamily="18" charset="0"/>
              </a:rPr>
              <a:t>Redlich-Kwang</a:t>
            </a:r>
            <a:r>
              <a:rPr kumimoji="1" lang="zh-CN" altLang="en-US" sz="1800">
                <a:cs typeface="Times New Roman" panose="02020603050405020304" pitchFamily="18" charset="0"/>
              </a:rPr>
              <a:t>方程：</a:t>
            </a:r>
          </a:p>
          <a:p>
            <a:pPr eaLnBrk="1" hangingPunct="1">
              <a:lnSpc>
                <a:spcPct val="130000"/>
              </a:lnSpc>
            </a:pPr>
            <a:endParaRPr kumimoji="1" lang="en-US" altLang="zh-CN" sz="1800"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1800">
                <a:cs typeface="Times New Roman" panose="02020603050405020304" pitchFamily="18" charset="0"/>
              </a:rPr>
              <a:t>Redlich-Kwang-Soave</a:t>
            </a:r>
            <a:r>
              <a:rPr kumimoji="1" lang="zh-CN" altLang="en-US" sz="1800">
                <a:cs typeface="Times New Roman" panose="02020603050405020304" pitchFamily="18" charset="0"/>
              </a:rPr>
              <a:t>方程：</a:t>
            </a:r>
          </a:p>
          <a:p>
            <a:pPr eaLnBrk="1" hangingPunct="1">
              <a:lnSpc>
                <a:spcPct val="130000"/>
              </a:lnSpc>
            </a:pPr>
            <a:endParaRPr kumimoji="1" lang="en-US" altLang="zh-CN" sz="1800"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1800">
                <a:cs typeface="Times New Roman" panose="02020603050405020304" pitchFamily="18" charset="0"/>
              </a:rPr>
              <a:t>Peng-Robinson</a:t>
            </a:r>
            <a:r>
              <a:rPr kumimoji="1" lang="zh-CN" altLang="en-US" sz="1800">
                <a:cs typeface="Times New Roman" panose="02020603050405020304" pitchFamily="18" charset="0"/>
              </a:rPr>
              <a:t>方程：</a:t>
            </a:r>
          </a:p>
        </p:txBody>
      </p:sp>
      <p:sp>
        <p:nvSpPr>
          <p:cNvPr id="138266" name="Rectangle 26">
            <a:extLst>
              <a:ext uri="{FF2B5EF4-FFF2-40B4-BE49-F238E27FC236}">
                <a16:creationId xmlns:a16="http://schemas.microsoft.com/office/drawing/2014/main" id="{E1C1BBED-5A57-846B-C5A4-CA36920F7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58888"/>
            <a:ext cx="3128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FF3300"/>
                </a:solidFill>
              </a:rPr>
              <a:t>(3) van</a:t>
            </a:r>
            <a:r>
              <a:rPr kumimoji="1" lang="zh-CN" altLang="en-US" sz="2000">
                <a:solidFill>
                  <a:srgbClr val="FF3300"/>
                </a:solidFill>
              </a:rPr>
              <a:t>方程意义</a:t>
            </a:r>
            <a:r>
              <a:rPr kumimoji="1" lang="zh-CN" altLang="en-US" sz="1800" b="0">
                <a:solidFill>
                  <a:srgbClr val="3333FF"/>
                </a:solidFill>
                <a:latin typeface="Clarendon Extended" pitchFamily="18" charset="0"/>
                <a:ea typeface="华文琥珀" panose="02010800040101010101" pitchFamily="2" charset="-122"/>
              </a:rPr>
              <a:t> </a:t>
            </a:r>
          </a:p>
        </p:txBody>
      </p:sp>
      <p:sp>
        <p:nvSpPr>
          <p:cNvPr id="138267" name="Rectangle 27">
            <a:extLst>
              <a:ext uri="{FF2B5EF4-FFF2-40B4-BE49-F238E27FC236}">
                <a16:creationId xmlns:a16="http://schemas.microsoft.com/office/drawing/2014/main" id="{40A66DC3-E42B-8CA2-6540-92343AF75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8" y="1717675"/>
            <a:ext cx="7165975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762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1800">
                <a:solidFill>
                  <a:srgbClr val="FF3300"/>
                </a:solidFill>
                <a:latin typeface="Arial" panose="020B0604020202020204" pitchFamily="34" charset="0"/>
              </a:rPr>
              <a:t>科学意义：</a:t>
            </a:r>
            <a:r>
              <a:rPr kumimoji="1" lang="zh-CN" altLang="en-US" sz="1800">
                <a:latin typeface="Arial" panose="020B0604020202020204" pitchFamily="34" charset="0"/>
              </a:rPr>
              <a:t>描述了物质气、液相变的特征。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1800">
                <a:solidFill>
                  <a:srgbClr val="FF3300"/>
                </a:solidFill>
                <a:latin typeface="Arial" panose="020B0604020202020204" pitchFamily="34" charset="0"/>
              </a:rPr>
              <a:t>准确性评价：</a:t>
            </a:r>
            <a:r>
              <a:rPr kumimoji="1" lang="zh-CN" altLang="en-US" sz="1800">
                <a:latin typeface="Arial" panose="020B0604020202020204" pitchFamily="34" charset="0"/>
              </a:rPr>
              <a:t>描述了物质高温时的性质；描述了物质临界点的性质；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1800">
                <a:latin typeface="Arial" panose="020B0604020202020204" pitchFamily="34" charset="0"/>
              </a:rPr>
              <a:t>                      描述了物质发生相变的特性。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1800">
                <a:latin typeface="Arial" panose="020B0604020202020204" pitchFamily="34" charset="0"/>
              </a:rPr>
              <a:t>                      但精确度有限，两相区规律不正确。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8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8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8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8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8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8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8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59" grpId="0"/>
      <p:bldP spid="138261" grpId="0"/>
      <p:bldP spid="1382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21C58362-60C6-919B-F445-F07CEE0FCF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D29473A-072A-45EF-A93C-16D91881C5E2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9E75A0AA-12B6-FF9D-32FB-A5F82056C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6-2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实际气体状态方程</a:t>
            </a:r>
          </a:p>
        </p:txBody>
      </p:sp>
      <p:sp>
        <p:nvSpPr>
          <p:cNvPr id="4102" name="Rectangle 3">
            <a:extLst>
              <a:ext uri="{FF2B5EF4-FFF2-40B4-BE49-F238E27FC236}">
                <a16:creationId xmlns:a16="http://schemas.microsoft.com/office/drawing/2014/main" id="{B186A994-AD90-AE58-28A9-389C01CB2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09663"/>
            <a:ext cx="2660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FF3300"/>
                </a:solidFill>
              </a:rPr>
              <a:t>2. </a:t>
            </a:r>
            <a:r>
              <a:rPr kumimoji="1" lang="zh-CN" altLang="en-US" sz="2000">
                <a:solidFill>
                  <a:srgbClr val="FF3300"/>
                </a:solidFill>
              </a:rPr>
              <a:t>维里状态方程</a:t>
            </a:r>
          </a:p>
        </p:txBody>
      </p:sp>
      <p:sp>
        <p:nvSpPr>
          <p:cNvPr id="150532" name="Rectangle 4">
            <a:extLst>
              <a:ext uri="{FF2B5EF4-FFF2-40B4-BE49-F238E27FC236}">
                <a16:creationId xmlns:a16="http://schemas.microsoft.com/office/drawing/2014/main" id="{5702AA61-C0CF-B0A7-2421-FE007E0A3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003425"/>
            <a:ext cx="46847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1800">
                <a:cs typeface="Times New Roman" panose="02020603050405020304" pitchFamily="18" charset="0"/>
              </a:rPr>
              <a:t>1901</a:t>
            </a:r>
            <a:r>
              <a:rPr kumimoji="1" lang="zh-CN" altLang="en-US" sz="1800">
                <a:cs typeface="Times New Roman" panose="02020603050405020304" pitchFamily="18" charset="0"/>
              </a:rPr>
              <a:t>年，</a:t>
            </a:r>
            <a:r>
              <a:rPr kumimoji="1" lang="en-US" altLang="zh-CN" sz="1800">
                <a:cs typeface="Times New Roman" panose="02020603050405020304" pitchFamily="18" charset="0"/>
              </a:rPr>
              <a:t>Kamerlingh Onnes</a:t>
            </a:r>
            <a:r>
              <a:rPr kumimoji="1" lang="zh-CN" altLang="en-US" sz="1800">
                <a:cs typeface="Times New Roman" panose="02020603050405020304" pitchFamily="18" charset="0"/>
              </a:rPr>
              <a:t>提出</a:t>
            </a:r>
            <a:r>
              <a:rPr kumimoji="1" lang="en-US" altLang="zh-CN" sz="1800">
                <a:cs typeface="Times New Roman" panose="02020603050405020304" pitchFamily="18" charset="0"/>
              </a:rPr>
              <a:t>Virial</a:t>
            </a:r>
            <a:r>
              <a:rPr kumimoji="1" lang="zh-CN" altLang="en-US" sz="1800">
                <a:cs typeface="Times New Roman" panose="02020603050405020304" pitchFamily="18" charset="0"/>
              </a:rPr>
              <a:t>方程：</a:t>
            </a:r>
          </a:p>
        </p:txBody>
      </p:sp>
      <p:graphicFrame>
        <p:nvGraphicFramePr>
          <p:cNvPr id="150533" name="Object 5">
            <a:extLst>
              <a:ext uri="{FF2B5EF4-FFF2-40B4-BE49-F238E27FC236}">
                <a16:creationId xmlns:a16="http://schemas.microsoft.com/office/drawing/2014/main" id="{0FB94622-E677-1733-1D7B-CDA5D7AE4B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3513" y="2436813"/>
          <a:ext cx="29289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17360" imgH="634680" progId="Equation.DSMT4">
                  <p:embed/>
                </p:oleObj>
              </mc:Choice>
              <mc:Fallback>
                <p:oleObj name="Equation" r:id="rId2" imgW="1917360" imgH="634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2436813"/>
                        <a:ext cx="2928937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4" name="Rectangle 6">
            <a:extLst>
              <a:ext uri="{FF2B5EF4-FFF2-40B4-BE49-F238E27FC236}">
                <a16:creationId xmlns:a16="http://schemas.microsoft.com/office/drawing/2014/main" id="{DBC881FF-86F6-A600-6CA4-1296099D9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2830513"/>
            <a:ext cx="1104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800">
                <a:solidFill>
                  <a:srgbClr val="FF33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无穷级数</a:t>
            </a:r>
          </a:p>
        </p:txBody>
      </p:sp>
      <p:sp>
        <p:nvSpPr>
          <p:cNvPr id="150542" name="Rectangle 14">
            <a:extLst>
              <a:ext uri="{FF2B5EF4-FFF2-40B4-BE49-F238E27FC236}">
                <a16:creationId xmlns:a16="http://schemas.microsoft.com/office/drawing/2014/main" id="{BD3F130B-0FA2-38C7-E57C-1093C2C44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88" y="3533775"/>
            <a:ext cx="70294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762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1800"/>
              <a:t>B</a:t>
            </a:r>
            <a:r>
              <a:rPr kumimoji="1" lang="zh-CN" altLang="en-US" sz="1800"/>
              <a:t>、</a:t>
            </a:r>
            <a:r>
              <a:rPr kumimoji="1" lang="en-US" altLang="zh-CN" sz="1800"/>
              <a:t>C</a:t>
            </a:r>
            <a:r>
              <a:rPr kumimoji="1" lang="zh-CN" altLang="en-US" sz="1800"/>
              <a:t>、</a:t>
            </a:r>
            <a:r>
              <a:rPr kumimoji="1" lang="en-US" altLang="zh-CN" sz="1800"/>
              <a:t>D ……</a:t>
            </a:r>
            <a:r>
              <a:rPr kumimoji="1" lang="zh-CN" altLang="en-US" sz="1800"/>
              <a:t>（</a:t>
            </a:r>
            <a:r>
              <a:rPr kumimoji="1" lang="en-US" altLang="zh-CN" sz="1800"/>
              <a:t>B’</a:t>
            </a:r>
            <a:r>
              <a:rPr kumimoji="1" lang="zh-CN" altLang="en-US" sz="1800"/>
              <a:t>、</a:t>
            </a:r>
            <a:r>
              <a:rPr kumimoji="1" lang="en-US" altLang="zh-CN" sz="1800"/>
              <a:t>C’</a:t>
            </a:r>
            <a:r>
              <a:rPr kumimoji="1" lang="zh-CN" altLang="en-US" sz="1800"/>
              <a:t>、</a:t>
            </a:r>
            <a:r>
              <a:rPr kumimoji="1" lang="en-US" altLang="zh-CN" sz="1800"/>
              <a:t>D’</a:t>
            </a:r>
            <a:r>
              <a:rPr kumimoji="1" lang="zh-CN" altLang="en-US" sz="1800"/>
              <a:t>）：</a:t>
            </a:r>
            <a:r>
              <a:rPr kumimoji="1" lang="zh-CN" altLang="en-US" sz="1800">
                <a:solidFill>
                  <a:srgbClr val="FF3300"/>
                </a:solidFill>
              </a:rPr>
              <a:t>第二、第三、第四</a:t>
            </a:r>
            <a:r>
              <a:rPr kumimoji="1" lang="en-US" altLang="zh-CN" sz="1800">
                <a:solidFill>
                  <a:srgbClr val="FF3300"/>
                </a:solidFill>
              </a:rPr>
              <a:t>……</a:t>
            </a:r>
            <a:r>
              <a:rPr kumimoji="1" lang="zh-CN" altLang="en-US" sz="1800">
                <a:solidFill>
                  <a:srgbClr val="FF3300"/>
                </a:solidFill>
              </a:rPr>
              <a:t>维里系数</a:t>
            </a:r>
            <a:r>
              <a:rPr kumimoji="1" lang="zh-CN" altLang="en-US" sz="1800"/>
              <a:t>。</a:t>
            </a:r>
          </a:p>
        </p:txBody>
      </p:sp>
      <p:sp>
        <p:nvSpPr>
          <p:cNvPr id="150543" name="Rectangle 15">
            <a:extLst>
              <a:ext uri="{FF2B5EF4-FFF2-40B4-BE49-F238E27FC236}">
                <a16:creationId xmlns:a16="http://schemas.microsoft.com/office/drawing/2014/main" id="{D1C2736E-4F3A-B706-9C54-BA2A62FD3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1558925"/>
            <a:ext cx="2047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800">
                <a:solidFill>
                  <a:srgbClr val="FF3300"/>
                </a:solidFill>
              </a:rPr>
              <a:t> </a:t>
            </a:r>
            <a:r>
              <a:rPr kumimoji="1" lang="en-US" altLang="zh-CN" sz="1800">
                <a:solidFill>
                  <a:srgbClr val="FF3300"/>
                </a:solidFill>
              </a:rPr>
              <a:t>(1) </a:t>
            </a:r>
            <a:r>
              <a:rPr kumimoji="1" lang="zh-CN" altLang="en-US" sz="1800">
                <a:solidFill>
                  <a:srgbClr val="FF3300"/>
                </a:solidFill>
              </a:rPr>
              <a:t>方程的提出</a:t>
            </a: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57214B5B-6854-FC84-3436-ACF06DF48488}"/>
              </a:ext>
            </a:extLst>
          </p:cNvPr>
          <p:cNvGrpSpPr>
            <a:grpSpLocks/>
          </p:cNvGrpSpPr>
          <p:nvPr/>
        </p:nvGrpSpPr>
        <p:grpSpPr bwMode="auto">
          <a:xfrm>
            <a:off x="0" y="4267200"/>
            <a:ext cx="8978900" cy="2290763"/>
            <a:chOff x="0" y="2688"/>
            <a:chExt cx="5656" cy="1443"/>
          </a:xfrm>
        </p:grpSpPr>
        <p:sp>
          <p:nvSpPr>
            <p:cNvPr id="4109" name="Rectangle 17">
              <a:extLst>
                <a:ext uri="{FF2B5EF4-FFF2-40B4-BE49-F238E27FC236}">
                  <a16:creationId xmlns:a16="http://schemas.microsoft.com/office/drawing/2014/main" id="{F816B94B-BD74-2D57-47B4-E2F2E2E82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3644"/>
              <a:ext cx="4489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zh-CN" altLang="en-US" sz="1800"/>
                <a:t>昂纳斯（</a:t>
              </a:r>
              <a:r>
                <a:rPr kumimoji="1" lang="en-US" altLang="zh-CN" sz="1800"/>
                <a:t>H. Kamerlingh Onnes</a:t>
              </a:r>
              <a:r>
                <a:rPr kumimoji="1" lang="zh-CN" altLang="en-US" sz="1800"/>
                <a:t>，</a:t>
              </a:r>
              <a:r>
                <a:rPr kumimoji="1" lang="en-US" altLang="zh-CN" sz="1800"/>
                <a:t>1853-1926</a:t>
              </a:r>
              <a:r>
                <a:rPr kumimoji="1" lang="zh-CN" altLang="en-US" sz="1800"/>
                <a:t>年），荷兰物理学家。液化了最后一种气体氦，并发现了低温超导现象。获得</a:t>
              </a:r>
              <a:r>
                <a:rPr kumimoji="1" lang="en-US" altLang="zh-CN" sz="1800"/>
                <a:t>1913</a:t>
              </a:r>
              <a:r>
                <a:rPr kumimoji="1" lang="zh-CN" altLang="en-US" sz="1800"/>
                <a:t>年</a:t>
              </a:r>
              <a:r>
                <a:rPr kumimoji="1" lang="en-US" altLang="zh-CN" sz="1800"/>
                <a:t>Nobel</a:t>
              </a:r>
              <a:r>
                <a:rPr kumimoji="1" lang="zh-CN" altLang="en-US" sz="1800"/>
                <a:t>奖。</a:t>
              </a:r>
            </a:p>
          </p:txBody>
        </p:sp>
        <p:pic>
          <p:nvPicPr>
            <p:cNvPr id="4110" name="Picture 19" descr="10573-004-DE8DEB26">
              <a:extLst>
                <a:ext uri="{FF2B5EF4-FFF2-40B4-BE49-F238E27FC236}">
                  <a16:creationId xmlns:a16="http://schemas.microsoft.com/office/drawing/2014/main" id="{33E3D2B5-E2C2-F973-7626-72DB7AD31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88"/>
              <a:ext cx="1168" cy="1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0548" name="Rectangle 20">
            <a:extLst>
              <a:ext uri="{FF2B5EF4-FFF2-40B4-BE49-F238E27FC236}">
                <a16:creationId xmlns:a16="http://schemas.microsoft.com/office/drawing/2014/main" id="{10CC8F23-D5BF-6F01-BD9B-9D60693A6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4298950"/>
            <a:ext cx="3595687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1800">
                <a:solidFill>
                  <a:srgbClr val="FF3300"/>
                </a:solidFill>
              </a:rPr>
              <a:t>级数项可以看做是实际气体与理想气体差别的描述。项数越多，方程越复杂，精度越高。</a:t>
            </a:r>
          </a:p>
        </p:txBody>
      </p:sp>
      <p:graphicFrame>
        <p:nvGraphicFramePr>
          <p:cNvPr id="150549" name="Object 5">
            <a:extLst>
              <a:ext uri="{FF2B5EF4-FFF2-40B4-BE49-F238E27FC236}">
                <a16:creationId xmlns:a16="http://schemas.microsoft.com/office/drawing/2014/main" id="{0FCBEBE2-C9C4-800C-0713-BBBDC54767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6538" y="4002088"/>
          <a:ext cx="1876425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57120" imgH="1218960" progId="Equation.DSMT4">
                  <p:embed/>
                </p:oleObj>
              </mc:Choice>
              <mc:Fallback>
                <p:oleObj name="Equation" r:id="rId5" imgW="1257120" imgH="1218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4002088"/>
                        <a:ext cx="1876425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5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0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05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50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/>
      <p:bldP spid="150534" grpId="0"/>
      <p:bldP spid="150542" grpId="0" build="allAtOnce"/>
      <p:bldP spid="150543" grpId="0"/>
      <p:bldP spid="150548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7099C664-02E7-D259-1842-CE73DE610E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0F0F5CBE-A841-4958-9E5E-36ADA950F668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64368C5E-E549-7CFF-FCC4-B3F91A594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6-2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实际气体状态方程</a:t>
            </a: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F5C5FFB7-CD53-A941-5187-72211A4C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09663"/>
            <a:ext cx="2660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FF3300"/>
                </a:solidFill>
              </a:rPr>
              <a:t>2. </a:t>
            </a:r>
            <a:r>
              <a:rPr kumimoji="1" lang="zh-CN" altLang="en-US" sz="2000">
                <a:solidFill>
                  <a:srgbClr val="FF3300"/>
                </a:solidFill>
              </a:rPr>
              <a:t>维里状态方程</a:t>
            </a:r>
          </a:p>
        </p:txBody>
      </p:sp>
      <p:sp>
        <p:nvSpPr>
          <p:cNvPr id="151564" name="Rectangle 12">
            <a:extLst>
              <a:ext uri="{FF2B5EF4-FFF2-40B4-BE49-F238E27FC236}">
                <a16:creationId xmlns:a16="http://schemas.microsoft.com/office/drawing/2014/main" id="{D4FAF170-D6E9-71EC-CF18-68C718CE8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" y="3057525"/>
            <a:ext cx="3305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800">
                <a:solidFill>
                  <a:srgbClr val="FF3300"/>
                </a:solidFill>
              </a:rPr>
              <a:t> </a:t>
            </a:r>
            <a:r>
              <a:rPr kumimoji="1" lang="en-US" altLang="zh-CN" sz="1800">
                <a:solidFill>
                  <a:srgbClr val="FF3300"/>
                </a:solidFill>
              </a:rPr>
              <a:t>(2) Virial</a:t>
            </a:r>
            <a:r>
              <a:rPr kumimoji="1" lang="zh-CN" altLang="en-US" sz="1800">
                <a:solidFill>
                  <a:srgbClr val="FF3300"/>
                </a:solidFill>
              </a:rPr>
              <a:t>型方程</a:t>
            </a: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A06C8707-DC4E-4194-40D3-26543543C73B}"/>
              </a:ext>
            </a:extLst>
          </p:cNvPr>
          <p:cNvGrpSpPr>
            <a:grpSpLocks/>
          </p:cNvGrpSpPr>
          <p:nvPr/>
        </p:nvGrpSpPr>
        <p:grpSpPr bwMode="auto">
          <a:xfrm>
            <a:off x="576263" y="3241675"/>
            <a:ext cx="8593137" cy="1808163"/>
            <a:chOff x="395" y="2274"/>
            <a:chExt cx="5413" cy="1139"/>
          </a:xfrm>
        </p:grpSpPr>
        <p:graphicFrame>
          <p:nvGraphicFramePr>
            <p:cNvPr id="5123" name="Object 12">
              <a:extLst>
                <a:ext uri="{FF2B5EF4-FFF2-40B4-BE49-F238E27FC236}">
                  <a16:creationId xmlns:a16="http://schemas.microsoft.com/office/drawing/2014/main" id="{D4F6F320-6CC2-9C75-5D2F-17075D4AB4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3" y="2307"/>
            <a:ext cx="3605" cy="1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775040" imgH="1460160" progId="Equation.DSMT4">
                    <p:embed/>
                  </p:oleObj>
                </mc:Choice>
                <mc:Fallback>
                  <p:oleObj name="Equation" r:id="rId2" imgW="4775040" imgH="146016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3" y="2307"/>
                          <a:ext cx="3605" cy="11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3" name="Rectangle 13">
              <a:extLst>
                <a:ext uri="{FF2B5EF4-FFF2-40B4-BE49-F238E27FC236}">
                  <a16:creationId xmlns:a16="http://schemas.microsoft.com/office/drawing/2014/main" id="{93F42653-C23F-5533-5DC1-D31C8F3B5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" y="2274"/>
              <a:ext cx="191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200000"/>
                </a:lnSpc>
              </a:pPr>
              <a:r>
                <a:rPr kumimoji="1" lang="en-US" altLang="zh-CN" sz="1800">
                  <a:cs typeface="Times New Roman" panose="02020603050405020304" pitchFamily="18" charset="0"/>
                </a:rPr>
                <a:t>van der Waals</a:t>
              </a:r>
              <a:r>
                <a:rPr kumimoji="1" lang="zh-CN" altLang="en-US" sz="1800">
                  <a:cs typeface="Times New Roman" panose="02020603050405020304" pitchFamily="18" charset="0"/>
                </a:rPr>
                <a:t>方程：</a:t>
              </a:r>
            </a:p>
            <a:p>
              <a:pPr eaLnBrk="1" hangingPunct="1">
                <a:lnSpc>
                  <a:spcPct val="200000"/>
                </a:lnSpc>
              </a:pPr>
              <a:r>
                <a:rPr kumimoji="1" lang="en-US" altLang="zh-CN" sz="1800">
                  <a:cs typeface="Times New Roman" panose="02020603050405020304" pitchFamily="18" charset="0"/>
                </a:rPr>
                <a:t>Benedict-Webb-Rubin</a:t>
              </a:r>
              <a:r>
                <a:rPr kumimoji="1" lang="zh-CN" altLang="en-US" sz="1800">
                  <a:cs typeface="Times New Roman" panose="02020603050405020304" pitchFamily="18" charset="0"/>
                </a:rPr>
                <a:t>方程：</a:t>
              </a:r>
            </a:p>
            <a:p>
              <a:pPr eaLnBrk="1" hangingPunct="1">
                <a:lnSpc>
                  <a:spcPct val="200000"/>
                </a:lnSpc>
              </a:pPr>
              <a:r>
                <a:rPr kumimoji="1" lang="en-US" altLang="zh-CN" sz="1800">
                  <a:cs typeface="Times New Roman" panose="02020603050405020304" pitchFamily="18" charset="0"/>
                </a:rPr>
                <a:t>Martin-Hou</a:t>
              </a:r>
              <a:r>
                <a:rPr kumimoji="1" lang="zh-CN" altLang="en-US" sz="1800">
                  <a:cs typeface="Times New Roman" panose="02020603050405020304" pitchFamily="18" charset="0"/>
                </a:rPr>
                <a:t>方程：</a:t>
              </a:r>
            </a:p>
          </p:txBody>
        </p:sp>
      </p:grpSp>
      <p:sp>
        <p:nvSpPr>
          <p:cNvPr id="151566" name="Rectangle 14">
            <a:extLst>
              <a:ext uri="{FF2B5EF4-FFF2-40B4-BE49-F238E27FC236}">
                <a16:creationId xmlns:a16="http://schemas.microsoft.com/office/drawing/2014/main" id="{67754A8D-8427-A84D-37C7-83E59054F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63" y="1614488"/>
            <a:ext cx="3514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800">
                <a:cs typeface="Times New Roman" panose="02020603050405020304" pitchFamily="18" charset="0"/>
              </a:rPr>
              <a:t>工程应用</a:t>
            </a:r>
            <a:r>
              <a:rPr kumimoji="1" lang="en-US" altLang="zh-CN" sz="1800">
                <a:cs typeface="Times New Roman" panose="02020603050405020304" pitchFamily="18" charset="0"/>
              </a:rPr>
              <a:t>——</a:t>
            </a:r>
            <a:r>
              <a:rPr kumimoji="1" lang="zh-CN" altLang="en-US" sz="1800">
                <a:cs typeface="Times New Roman" panose="02020603050405020304" pitchFamily="18" charset="0"/>
              </a:rPr>
              <a:t>截断型</a:t>
            </a:r>
            <a:r>
              <a:rPr kumimoji="1" lang="en-US" altLang="zh-CN" sz="1800">
                <a:cs typeface="Times New Roman" panose="02020603050405020304" pitchFamily="18" charset="0"/>
              </a:rPr>
              <a:t>Virial</a:t>
            </a:r>
            <a:r>
              <a:rPr kumimoji="1" lang="zh-CN" altLang="en-US" sz="1800">
                <a:cs typeface="Times New Roman" panose="02020603050405020304" pitchFamily="18" charset="0"/>
              </a:rPr>
              <a:t>方程：</a:t>
            </a:r>
          </a:p>
        </p:txBody>
      </p:sp>
      <p:graphicFrame>
        <p:nvGraphicFramePr>
          <p:cNvPr id="151567" name="Object 15">
            <a:extLst>
              <a:ext uri="{FF2B5EF4-FFF2-40B4-BE49-F238E27FC236}">
                <a16:creationId xmlns:a16="http://schemas.microsoft.com/office/drawing/2014/main" id="{C37FB387-6DAF-214F-8946-5C49883A86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6538" y="1947863"/>
          <a:ext cx="3470275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73040" imgH="761760" progId="Equation.DSMT4">
                  <p:embed/>
                </p:oleObj>
              </mc:Choice>
              <mc:Fallback>
                <p:oleObj name="Equation" r:id="rId4" imgW="2273040" imgH="7617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1947863"/>
                        <a:ext cx="3470275" cy="1154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2">
            <a:extLst>
              <a:ext uri="{FF2B5EF4-FFF2-40B4-BE49-F238E27FC236}">
                <a16:creationId xmlns:a16="http://schemas.microsoft.com/office/drawing/2014/main" id="{A8C960D6-DF61-8CE6-09B6-4C0796C94980}"/>
              </a:ext>
            </a:extLst>
          </p:cNvPr>
          <p:cNvGrpSpPr>
            <a:grpSpLocks/>
          </p:cNvGrpSpPr>
          <p:nvPr/>
        </p:nvGrpSpPr>
        <p:grpSpPr bwMode="auto">
          <a:xfrm>
            <a:off x="0" y="5106988"/>
            <a:ext cx="8916988" cy="1431925"/>
            <a:chOff x="0" y="3217"/>
            <a:chExt cx="5617" cy="902"/>
          </a:xfrm>
        </p:grpSpPr>
        <p:sp>
          <p:nvSpPr>
            <p:cNvPr id="5131" name="Rectangle 18">
              <a:extLst>
                <a:ext uri="{FF2B5EF4-FFF2-40B4-BE49-F238E27FC236}">
                  <a16:creationId xmlns:a16="http://schemas.microsoft.com/office/drawing/2014/main" id="{DCF56795-5274-77E2-0BD2-D80F66DD1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3519"/>
              <a:ext cx="4379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FB0D13"/>
                </a:buClr>
                <a:buSzPct val="145000"/>
                <a:buFont typeface="Wingdings" panose="05000000000000000000" pitchFamily="2" charset="2"/>
                <a:buNone/>
              </a:pPr>
              <a:r>
                <a:rPr lang="zh-CN" altLang="en-US" sz="1800"/>
                <a:t>侯虞钧 </a:t>
              </a:r>
              <a:r>
                <a:rPr lang="en-US" altLang="zh-CN" sz="1800"/>
                <a:t>(1922 – 2001</a:t>
              </a:r>
              <a:r>
                <a:rPr lang="zh-CN" altLang="en-US" sz="1800"/>
                <a:t>年</a:t>
              </a:r>
              <a:r>
                <a:rPr lang="en-US" altLang="zh-CN" sz="1800"/>
                <a:t>)</a:t>
              </a:r>
              <a:r>
                <a:rPr lang="zh-CN" altLang="en-US" sz="1800"/>
                <a:t>， 化学工程学家。</a:t>
              </a:r>
              <a:r>
                <a:rPr lang="en-US" altLang="zh-CN" sz="1800"/>
                <a:t>1945</a:t>
              </a:r>
              <a:r>
                <a:rPr lang="zh-CN" altLang="en-US" sz="1800"/>
                <a:t>年毕业于浙江大学化工系，</a:t>
              </a:r>
              <a:r>
                <a:rPr lang="en-US" altLang="zh-CN" sz="1800"/>
                <a:t>1955</a:t>
              </a:r>
              <a:r>
                <a:rPr lang="zh-CN" altLang="en-US" sz="1800"/>
                <a:t>年获美国密西根大学博士学位。</a:t>
              </a:r>
              <a:r>
                <a:rPr lang="en-US" altLang="zh-CN" sz="1800"/>
                <a:t>1997</a:t>
              </a:r>
              <a:r>
                <a:rPr lang="zh-CN" altLang="en-US" sz="1800"/>
                <a:t>年当选为中国科学院院士。</a:t>
              </a:r>
            </a:p>
          </p:txBody>
        </p:sp>
        <p:pic>
          <p:nvPicPr>
            <p:cNvPr id="5132" name="Picture 21" descr="297901303b3f8ca7a9018eff">
              <a:extLst>
                <a:ext uri="{FF2B5EF4-FFF2-40B4-BE49-F238E27FC236}">
                  <a16:creationId xmlns:a16="http://schemas.microsoft.com/office/drawing/2014/main" id="{F12D712F-88B1-DCBB-503F-5A0FCC8122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217"/>
              <a:ext cx="1195" cy="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1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4" grpId="0"/>
      <p:bldP spid="1515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EB0F8CC8-7DF8-0E8E-FB1C-6B3DE5C9F88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F0651A9E-A9EF-48F2-A057-9608723B8C51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386AA551-D810-5D81-AE0A-8EDF9A78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6-3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对应态原理与通用压缩因子图</a:t>
            </a:r>
          </a:p>
        </p:txBody>
      </p:sp>
      <p:sp>
        <p:nvSpPr>
          <p:cNvPr id="6152" name="Rectangle 14">
            <a:extLst>
              <a:ext uri="{FF2B5EF4-FFF2-40B4-BE49-F238E27FC236}">
                <a16:creationId xmlns:a16="http://schemas.microsoft.com/office/drawing/2014/main" id="{E8D4D852-CFE9-B9C5-5DD4-E254B38BF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09663"/>
            <a:ext cx="3816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FF3300"/>
                </a:solidFill>
              </a:rPr>
              <a:t>1. van der Waals</a:t>
            </a:r>
            <a:r>
              <a:rPr kumimoji="1" lang="zh-CN" altLang="en-US" sz="2000">
                <a:solidFill>
                  <a:srgbClr val="FF3300"/>
                </a:solidFill>
              </a:rPr>
              <a:t> 对比态方程</a:t>
            </a:r>
          </a:p>
        </p:txBody>
      </p:sp>
      <p:sp>
        <p:nvSpPr>
          <p:cNvPr id="2224132" name="Rectangle 4">
            <a:extLst>
              <a:ext uri="{FF2B5EF4-FFF2-40B4-BE49-F238E27FC236}">
                <a16:creationId xmlns:a16="http://schemas.microsoft.com/office/drawing/2014/main" id="{6C346F7C-3702-DBBA-BCBF-09A0FBED4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" y="1522413"/>
            <a:ext cx="8202613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kumimoji="1" lang="zh-CN" altLang="en-GB" sz="1800"/>
              <a:t>             上述半理论半经验状态方程，有许多</a:t>
            </a:r>
            <a:r>
              <a:rPr kumimoji="1" lang="zh-CN" altLang="en-GB" sz="1800">
                <a:solidFill>
                  <a:srgbClr val="FF3300"/>
                </a:solidFill>
              </a:rPr>
              <a:t>与物质有关</a:t>
            </a:r>
            <a:r>
              <a:rPr kumimoji="1" lang="zh-CN" altLang="en-GB" sz="1800"/>
              <a:t>的系数，虽然有一定的通用性，但是需要大量精确的实验数据进行拟合。</a:t>
            </a:r>
            <a:endParaRPr kumimoji="1" lang="zh-CN" altLang="en-US" sz="1800" baseline="-25000"/>
          </a:p>
        </p:txBody>
      </p:sp>
      <p:grpSp>
        <p:nvGrpSpPr>
          <p:cNvPr id="3" name="Group 42">
            <a:extLst>
              <a:ext uri="{FF2B5EF4-FFF2-40B4-BE49-F238E27FC236}">
                <a16:creationId xmlns:a16="http://schemas.microsoft.com/office/drawing/2014/main" id="{DFA1746A-5404-D498-B3CC-99747DADC0D7}"/>
              </a:ext>
            </a:extLst>
          </p:cNvPr>
          <p:cNvGrpSpPr>
            <a:grpSpLocks/>
          </p:cNvGrpSpPr>
          <p:nvPr/>
        </p:nvGrpSpPr>
        <p:grpSpPr bwMode="auto">
          <a:xfrm>
            <a:off x="779463" y="4162425"/>
            <a:ext cx="7659687" cy="1144588"/>
            <a:chOff x="491" y="2294"/>
            <a:chExt cx="4825" cy="721"/>
          </a:xfrm>
        </p:grpSpPr>
        <p:grpSp>
          <p:nvGrpSpPr>
            <p:cNvPr id="6165" name="Group 41">
              <a:extLst>
                <a:ext uri="{FF2B5EF4-FFF2-40B4-BE49-F238E27FC236}">
                  <a16:creationId xmlns:a16="http://schemas.microsoft.com/office/drawing/2014/main" id="{EE87D96E-13C0-2F8D-0F58-1664A94790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1" y="2294"/>
              <a:ext cx="2564" cy="397"/>
              <a:chOff x="491" y="2294"/>
              <a:chExt cx="2564" cy="397"/>
            </a:xfrm>
          </p:grpSpPr>
          <p:sp>
            <p:nvSpPr>
              <p:cNvPr id="6167" name="Rectangle 9">
                <a:extLst>
                  <a:ext uri="{FF2B5EF4-FFF2-40B4-BE49-F238E27FC236}">
                    <a16:creationId xmlns:a16="http://schemas.microsoft.com/office/drawing/2014/main" id="{9F4EA663-894F-3248-3371-41DDC5109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" y="2397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r>
                  <a:rPr kumimoji="1" lang="zh-CN" altLang="en-US" sz="1800">
                    <a:solidFill>
                      <a:srgbClr val="FF3300"/>
                    </a:solidFill>
                    <a:latin typeface="Arial" panose="020B0604020202020204" pitchFamily="34" charset="0"/>
                  </a:rPr>
                  <a:t>令</a:t>
                </a:r>
              </a:p>
            </p:txBody>
          </p:sp>
          <p:graphicFrame>
            <p:nvGraphicFramePr>
              <p:cNvPr id="6149" name="Object 10">
                <a:extLst>
                  <a:ext uri="{FF2B5EF4-FFF2-40B4-BE49-F238E27FC236}">
                    <a16:creationId xmlns:a16="http://schemas.microsoft.com/office/drawing/2014/main" id="{CAC675DB-0DC1-47D2-9FAD-36CDD634C0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40" y="2294"/>
              <a:ext cx="2115" cy="3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714320" imgH="431640" progId="Equation.DSMT4">
                      <p:embed/>
                    </p:oleObj>
                  </mc:Choice>
                  <mc:Fallback>
                    <p:oleObj name="Equation" r:id="rId2" imgW="1714320" imgH="431640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0" y="2294"/>
                            <a:ext cx="2115" cy="3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166" name="Rectangle 11">
              <a:extLst>
                <a:ext uri="{FF2B5EF4-FFF2-40B4-BE49-F238E27FC236}">
                  <a16:creationId xmlns:a16="http://schemas.microsoft.com/office/drawing/2014/main" id="{81B389ED-E12F-215F-FD9B-38466D5F5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" y="2784"/>
              <a:ext cx="45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1" lang="zh-CN" altLang="en-US" sz="1800"/>
                <a:t>对比参数</a:t>
              </a:r>
              <a:r>
                <a:rPr kumimoji="1" lang="en-US" altLang="zh-CN" sz="1800"/>
                <a:t>(Reduced Parameter): </a:t>
              </a:r>
              <a:r>
                <a:rPr kumimoji="1" lang="zh-CN" altLang="en-US" sz="1800"/>
                <a:t>对比压力、对比温度、对比比体积</a:t>
              </a:r>
            </a:p>
          </p:txBody>
        </p:sp>
      </p:grpSp>
      <p:grpSp>
        <p:nvGrpSpPr>
          <p:cNvPr id="5" name="Group 30">
            <a:extLst>
              <a:ext uri="{FF2B5EF4-FFF2-40B4-BE49-F238E27FC236}">
                <a16:creationId xmlns:a16="http://schemas.microsoft.com/office/drawing/2014/main" id="{D912ADCE-6FFA-22B3-624F-7FDF35321810}"/>
              </a:ext>
            </a:extLst>
          </p:cNvPr>
          <p:cNvGrpSpPr>
            <a:grpSpLocks/>
          </p:cNvGrpSpPr>
          <p:nvPr/>
        </p:nvGrpSpPr>
        <p:grpSpPr bwMode="auto">
          <a:xfrm>
            <a:off x="876300" y="3317875"/>
            <a:ext cx="3925888" cy="668338"/>
            <a:chOff x="520" y="1682"/>
            <a:chExt cx="2473" cy="421"/>
          </a:xfrm>
        </p:grpSpPr>
        <p:graphicFrame>
          <p:nvGraphicFramePr>
            <p:cNvPr id="6148" name="Object 28">
              <a:extLst>
                <a:ext uri="{FF2B5EF4-FFF2-40B4-BE49-F238E27FC236}">
                  <a16:creationId xmlns:a16="http://schemas.microsoft.com/office/drawing/2014/main" id="{A01ED37D-3EB9-BBEF-5ED8-37FEF64EEA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9" y="1682"/>
            <a:ext cx="974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01440" imgH="393480" progId="Equation.DSMT4">
                    <p:embed/>
                  </p:oleObj>
                </mc:Choice>
                <mc:Fallback>
                  <p:oleObj name="Equation" r:id="rId4" imgW="901440" imgH="39348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9" y="1682"/>
                          <a:ext cx="974" cy="4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4" name="Rectangle 4">
              <a:extLst>
                <a:ext uri="{FF2B5EF4-FFF2-40B4-BE49-F238E27FC236}">
                  <a16:creationId xmlns:a16="http://schemas.microsoft.com/office/drawing/2014/main" id="{D1D96CB6-2BA9-B5D7-DB09-069D0AC3A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1727"/>
              <a:ext cx="169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265113" indent="-265113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20000"/>
                </a:lnSpc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kumimoji="1" lang="en-GB" altLang="zh-CN" sz="1800">
                  <a:solidFill>
                    <a:srgbClr val="FF3300"/>
                  </a:solidFill>
                </a:rPr>
                <a:t>ver der Waals</a:t>
              </a:r>
              <a:r>
                <a:rPr kumimoji="1" lang="zh-CN" altLang="en-GB" sz="1800">
                  <a:solidFill>
                    <a:srgbClr val="FF3300"/>
                  </a:solidFill>
                </a:rPr>
                <a:t>方程：</a:t>
              </a:r>
              <a:endParaRPr kumimoji="1" lang="zh-CN" altLang="en-US" sz="1800" baseline="-25000"/>
            </a:p>
          </p:txBody>
        </p:sp>
      </p:grpSp>
      <p:sp>
        <p:nvSpPr>
          <p:cNvPr id="139290" name="Rectangle 26">
            <a:extLst>
              <a:ext uri="{FF2B5EF4-FFF2-40B4-BE49-F238E27FC236}">
                <a16:creationId xmlns:a16="http://schemas.microsoft.com/office/drawing/2014/main" id="{CF2A3EBB-3C58-09B1-FA6B-EE7934B99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350" y="5586413"/>
            <a:ext cx="3201988" cy="366712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1800"/>
              <a:t>van der Waals </a:t>
            </a:r>
            <a:r>
              <a:rPr kumimoji="1" lang="zh-CN" altLang="en-US" sz="1800"/>
              <a:t>对比态方程</a:t>
            </a:r>
            <a:r>
              <a:rPr kumimoji="1"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grpSp>
        <p:nvGrpSpPr>
          <p:cNvPr id="6" name="Group 43">
            <a:extLst>
              <a:ext uri="{FF2B5EF4-FFF2-40B4-BE49-F238E27FC236}">
                <a16:creationId xmlns:a16="http://schemas.microsoft.com/office/drawing/2014/main" id="{A9BA2EF7-D206-5D98-9F0A-9DD5F60848CD}"/>
              </a:ext>
            </a:extLst>
          </p:cNvPr>
          <p:cNvGrpSpPr>
            <a:grpSpLocks/>
          </p:cNvGrpSpPr>
          <p:nvPr/>
        </p:nvGrpSpPr>
        <p:grpSpPr bwMode="auto">
          <a:xfrm>
            <a:off x="817563" y="2971800"/>
            <a:ext cx="7361237" cy="3028950"/>
            <a:chOff x="515" y="1568"/>
            <a:chExt cx="4637" cy="1908"/>
          </a:xfrm>
        </p:grpSpPr>
        <p:grpSp>
          <p:nvGrpSpPr>
            <p:cNvPr id="6161" name="Group 31">
              <a:extLst>
                <a:ext uri="{FF2B5EF4-FFF2-40B4-BE49-F238E27FC236}">
                  <a16:creationId xmlns:a16="http://schemas.microsoft.com/office/drawing/2014/main" id="{5B692A37-638E-BCAA-2197-E908CD9336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8" y="1568"/>
              <a:ext cx="984" cy="1220"/>
              <a:chOff x="3888" y="1088"/>
              <a:chExt cx="984" cy="1220"/>
            </a:xfrm>
          </p:grpSpPr>
          <p:graphicFrame>
            <p:nvGraphicFramePr>
              <p:cNvPr id="6147" name="Object 32">
                <a:extLst>
                  <a:ext uri="{FF2B5EF4-FFF2-40B4-BE49-F238E27FC236}">
                    <a16:creationId xmlns:a16="http://schemas.microsoft.com/office/drawing/2014/main" id="{E7930A42-B9B8-18AB-4955-F322D5D1DDC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31" y="1088"/>
              <a:ext cx="841" cy="1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927000" imgH="1346040" progId="Equation.DSMT4">
                      <p:embed/>
                    </p:oleObj>
                  </mc:Choice>
                  <mc:Fallback>
                    <p:oleObj name="Equation" r:id="rId6" imgW="927000" imgH="1346040" progId="Equation.DSMT4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1" y="1088"/>
                            <a:ext cx="841" cy="1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9297" name="AutoShape 33">
                <a:extLst>
                  <a:ext uri="{FF2B5EF4-FFF2-40B4-BE49-F238E27FC236}">
                    <a16:creationId xmlns:a16="http://schemas.microsoft.com/office/drawing/2014/main" id="{E0C12C97-9F1C-4255-F97C-777315A9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344"/>
                <a:ext cx="96" cy="680"/>
              </a:xfrm>
              <a:prstGeom prst="leftBrace">
                <a:avLst>
                  <a:gd name="adj1" fmla="val 59028"/>
                  <a:gd name="adj2" fmla="val 50000"/>
                </a:avLst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162" name="Rectangle 9">
              <a:extLst>
                <a:ext uri="{FF2B5EF4-FFF2-40B4-BE49-F238E27FC236}">
                  <a16:creationId xmlns:a16="http://schemas.microsoft.com/office/drawing/2014/main" id="{D548FD93-6E5A-C44C-9C11-C8078F5EB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" y="3245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kumimoji="1" lang="zh-CN" altLang="en-US" sz="1800">
                  <a:solidFill>
                    <a:srgbClr val="FF3300"/>
                  </a:solidFill>
                  <a:latin typeface="Arial" panose="020B0604020202020204" pitchFamily="34" charset="0"/>
                </a:rPr>
                <a:t>代入</a:t>
              </a:r>
            </a:p>
          </p:txBody>
        </p:sp>
      </p:grpSp>
      <p:graphicFrame>
        <p:nvGraphicFramePr>
          <p:cNvPr id="139299" name="Object 3">
            <a:extLst>
              <a:ext uri="{FF2B5EF4-FFF2-40B4-BE49-F238E27FC236}">
                <a16:creationId xmlns:a16="http://schemas.microsoft.com/office/drawing/2014/main" id="{46562A93-C829-B2DE-AEC0-393451135E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7725" y="5418138"/>
          <a:ext cx="2368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98320" imgH="482400" progId="Equation.DSMT4">
                  <p:embed/>
                </p:oleObj>
              </mc:Choice>
              <mc:Fallback>
                <p:oleObj name="Equation" r:id="rId8" imgW="149832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5" y="5418138"/>
                        <a:ext cx="23685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ckThin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8">
            <a:extLst>
              <a:ext uri="{FF2B5EF4-FFF2-40B4-BE49-F238E27FC236}">
                <a16:creationId xmlns:a16="http://schemas.microsoft.com/office/drawing/2014/main" id="{0A997712-8927-1005-8FB7-BC149388340A}"/>
              </a:ext>
            </a:extLst>
          </p:cNvPr>
          <p:cNvGrpSpPr>
            <a:grpSpLocks/>
          </p:cNvGrpSpPr>
          <p:nvPr/>
        </p:nvGrpSpPr>
        <p:grpSpPr bwMode="auto">
          <a:xfrm>
            <a:off x="708025" y="2289175"/>
            <a:ext cx="7902575" cy="790575"/>
            <a:chOff x="286" y="1330"/>
            <a:chExt cx="4978" cy="498"/>
          </a:xfrm>
        </p:grpSpPr>
        <p:sp>
          <p:nvSpPr>
            <p:cNvPr id="6159" name="Rectangle 46">
              <a:extLst>
                <a:ext uri="{FF2B5EF4-FFF2-40B4-BE49-F238E27FC236}">
                  <a16:creationId xmlns:a16="http://schemas.microsoft.com/office/drawing/2014/main" id="{F31CA5AE-5552-F342-9B8A-ADDA31025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" y="1408"/>
              <a:ext cx="446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Aft>
                  <a:spcPct val="30000"/>
                </a:spcAft>
                <a:buClr>
                  <a:srgbClr val="FF6600"/>
                </a:buClr>
                <a:buFont typeface="Wingdings" panose="05000000000000000000" pitchFamily="2" charset="2"/>
                <a:buNone/>
              </a:pPr>
              <a:r>
                <a:rPr kumimoji="1" lang="zh-CN" altLang="en-US" sz="2000">
                  <a:solidFill>
                    <a:srgbClr val="FF3300"/>
                  </a:solidFill>
                </a:rPr>
                <a:t>能不能找到一个与物质无关的、普适性的通用状态方程？</a:t>
              </a:r>
            </a:p>
          </p:txBody>
        </p:sp>
        <p:pic>
          <p:nvPicPr>
            <p:cNvPr id="6160" name="Picture 47" descr="779917_155626062_2">
              <a:extLst>
                <a:ext uri="{FF2B5EF4-FFF2-40B4-BE49-F238E27FC236}">
                  <a16:creationId xmlns:a16="http://schemas.microsoft.com/office/drawing/2014/main" id="{1A09F612-3C19-B34C-4D44-B5B3B0E4CB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" y="1330"/>
              <a:ext cx="506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2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2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9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9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3B4A0A77-9E03-5ACC-2F9D-0B37EC10929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1C374D5D-2E45-4A82-ACC9-F9F14F12BD51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6D1C90DC-EFEF-DF29-9477-915CA3E80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6-3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对应态原理与通用压缩因子图</a:t>
            </a:r>
          </a:p>
        </p:txBody>
      </p:sp>
      <p:sp>
        <p:nvSpPr>
          <p:cNvPr id="7176" name="Rectangle 3">
            <a:extLst>
              <a:ext uri="{FF2B5EF4-FFF2-40B4-BE49-F238E27FC236}">
                <a16:creationId xmlns:a16="http://schemas.microsoft.com/office/drawing/2014/main" id="{45995B7D-9DCA-6905-F796-43FC5C754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09663"/>
            <a:ext cx="208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FF3300"/>
                </a:solidFill>
              </a:rPr>
              <a:t>2. </a:t>
            </a:r>
            <a:r>
              <a:rPr kumimoji="1" lang="zh-CN" altLang="en-US" sz="2000">
                <a:solidFill>
                  <a:srgbClr val="FF3300"/>
                </a:solidFill>
              </a:rPr>
              <a:t>对应态原理</a:t>
            </a:r>
          </a:p>
        </p:txBody>
      </p:sp>
      <p:sp>
        <p:nvSpPr>
          <p:cNvPr id="2224132" name="Rectangle 4">
            <a:extLst>
              <a:ext uri="{FF2B5EF4-FFF2-40B4-BE49-F238E27FC236}">
                <a16:creationId xmlns:a16="http://schemas.microsoft.com/office/drawing/2014/main" id="{73CC4CA2-FA8F-56FA-48C7-5031BB4F1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4799013"/>
            <a:ext cx="7783513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r"/>
            </a:pPr>
            <a:r>
              <a:rPr kumimoji="1" lang="zh-CN" altLang="en-GB" sz="1800"/>
              <a:t>对应态理论是相似理论在热力学上的应用。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r"/>
            </a:pPr>
            <a:r>
              <a:rPr kumimoji="1" lang="zh-CN" altLang="en-US" sz="1800"/>
              <a:t>物质的气液性质热力学面具有相似性，相似比的寻找？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/>
              <a:t>             </a:t>
            </a:r>
            <a:r>
              <a:rPr kumimoji="1" lang="zh-CN" altLang="en-US" sz="1800">
                <a:solidFill>
                  <a:srgbClr val="FF3300"/>
                </a:solidFill>
              </a:rPr>
              <a:t>在热力学图示上，如</a:t>
            </a:r>
            <a:r>
              <a:rPr kumimoji="1" lang="en-US" altLang="zh-CN" sz="1800" i="1">
                <a:solidFill>
                  <a:srgbClr val="FF3300"/>
                </a:solidFill>
              </a:rPr>
              <a:t>p</a:t>
            </a:r>
            <a:r>
              <a:rPr kumimoji="1" lang="en-US" altLang="zh-CN" sz="1800" baseline="-25000">
                <a:solidFill>
                  <a:srgbClr val="FF3300"/>
                </a:solidFill>
              </a:rPr>
              <a:t>r</a:t>
            </a:r>
            <a:r>
              <a:rPr kumimoji="1" lang="en-US" altLang="zh-CN" sz="1800">
                <a:solidFill>
                  <a:srgbClr val="FF3300"/>
                </a:solidFill>
              </a:rPr>
              <a:t>-</a:t>
            </a:r>
            <a:r>
              <a:rPr kumimoji="1" lang="en-US" altLang="zh-CN" sz="1800" i="1">
                <a:solidFill>
                  <a:srgbClr val="FF3300"/>
                </a:solidFill>
              </a:rPr>
              <a:t>v</a:t>
            </a:r>
            <a:r>
              <a:rPr kumimoji="1" lang="en-US" altLang="zh-CN" sz="1800" baseline="-25000">
                <a:solidFill>
                  <a:srgbClr val="FF3300"/>
                </a:solidFill>
              </a:rPr>
              <a:t>r</a:t>
            </a:r>
            <a:r>
              <a:rPr kumimoji="1" lang="zh-CN" altLang="en-US" sz="1800">
                <a:solidFill>
                  <a:srgbClr val="FF3300"/>
                </a:solidFill>
              </a:rPr>
              <a:t>图，所有物质是一样的变化规律。</a:t>
            </a:r>
            <a:endParaRPr kumimoji="1" lang="zh-CN" altLang="en-US" sz="1800" baseline="-25000">
              <a:solidFill>
                <a:srgbClr val="FF3300"/>
              </a:solidFill>
            </a:endParaRPr>
          </a:p>
        </p:txBody>
      </p:sp>
      <p:sp>
        <p:nvSpPr>
          <p:cNvPr id="152592" name="Rectangle 16">
            <a:extLst>
              <a:ext uri="{FF2B5EF4-FFF2-40B4-BE49-F238E27FC236}">
                <a16:creationId xmlns:a16="http://schemas.microsoft.com/office/drawing/2014/main" id="{B35E7F74-B6D7-C168-592B-7E4D16CC0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" y="3567113"/>
            <a:ext cx="82454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1800">
                <a:solidFill>
                  <a:srgbClr val="FF3300"/>
                </a:solidFill>
              </a:rPr>
              <a:t>对应态原理：</a:t>
            </a:r>
            <a:r>
              <a:rPr kumimoji="1" lang="zh-CN" altLang="en-US" sz="1800"/>
              <a:t>满足同一对比态方程的物质，它们的对比态参数</a:t>
            </a:r>
            <a:r>
              <a:rPr kumimoji="1" lang="en-US" altLang="zh-CN" sz="1800" i="1"/>
              <a:t>p</a:t>
            </a:r>
            <a:r>
              <a:rPr kumimoji="1" lang="en-US" altLang="zh-CN" sz="1800" i="1" baseline="-25000"/>
              <a:t>r</a:t>
            </a:r>
            <a:r>
              <a:rPr kumimoji="1" lang="en-US" altLang="zh-CN" sz="1800" i="1"/>
              <a:t>, v</a:t>
            </a:r>
            <a:r>
              <a:rPr kumimoji="1" lang="en-US" altLang="zh-CN" sz="1800" i="1" baseline="-25000"/>
              <a:t>r</a:t>
            </a:r>
            <a:r>
              <a:rPr kumimoji="1" lang="en-US" altLang="zh-CN" sz="1800" i="1"/>
              <a:t>, T</a:t>
            </a:r>
            <a:r>
              <a:rPr kumimoji="1" lang="en-US" altLang="zh-CN" sz="1800" i="1" baseline="-25000"/>
              <a:t>r</a:t>
            </a:r>
            <a:r>
              <a:rPr kumimoji="1" lang="zh-CN" altLang="en-US" sz="1800"/>
              <a:t>中若有两个相同，则第三个对比参数一定相同，各物质处于对应状态之中。</a:t>
            </a:r>
          </a:p>
        </p:txBody>
      </p:sp>
      <p:grpSp>
        <p:nvGrpSpPr>
          <p:cNvPr id="4" name="Group 25">
            <a:extLst>
              <a:ext uri="{FF2B5EF4-FFF2-40B4-BE49-F238E27FC236}">
                <a16:creationId xmlns:a16="http://schemas.microsoft.com/office/drawing/2014/main" id="{DEA5B6C9-5053-667F-0C2E-41029C4C04DC}"/>
              </a:ext>
            </a:extLst>
          </p:cNvPr>
          <p:cNvGrpSpPr>
            <a:grpSpLocks/>
          </p:cNvGrpSpPr>
          <p:nvPr/>
        </p:nvGrpSpPr>
        <p:grpSpPr bwMode="auto">
          <a:xfrm>
            <a:off x="1168400" y="1577975"/>
            <a:ext cx="7593013" cy="668338"/>
            <a:chOff x="736" y="1610"/>
            <a:chExt cx="4783" cy="421"/>
          </a:xfrm>
        </p:grpSpPr>
        <p:graphicFrame>
          <p:nvGraphicFramePr>
            <p:cNvPr id="7172" name="Object 18">
              <a:extLst>
                <a:ext uri="{FF2B5EF4-FFF2-40B4-BE49-F238E27FC236}">
                  <a16:creationId xmlns:a16="http://schemas.microsoft.com/office/drawing/2014/main" id="{CF6BCD16-B601-6564-7620-5B23430E62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87" y="1610"/>
            <a:ext cx="973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01440" imgH="393480" progId="Equation.DSMT4">
                    <p:embed/>
                  </p:oleObj>
                </mc:Choice>
                <mc:Fallback>
                  <p:oleObj name="Equation" r:id="rId2" imgW="901440" imgH="39348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7" y="1610"/>
                          <a:ext cx="973" cy="4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2" name="Rectangle 4">
              <a:extLst>
                <a:ext uri="{FF2B5EF4-FFF2-40B4-BE49-F238E27FC236}">
                  <a16:creationId xmlns:a16="http://schemas.microsoft.com/office/drawing/2014/main" id="{AEC0C007-A192-9886-68C7-EFFCAA663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1655"/>
              <a:ext cx="4783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265113" indent="-265113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20000"/>
                </a:lnSpc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kumimoji="1" lang="en-GB" altLang="zh-CN" sz="1800">
                  <a:solidFill>
                    <a:srgbClr val="FF3300"/>
                  </a:solidFill>
                </a:rPr>
                <a:t>ver der Waals</a:t>
              </a:r>
              <a:r>
                <a:rPr kumimoji="1" lang="zh-CN" altLang="en-GB" sz="1800">
                  <a:solidFill>
                    <a:srgbClr val="FF3300"/>
                  </a:solidFill>
                </a:rPr>
                <a:t>方程：                                                                      </a:t>
              </a:r>
              <a:r>
                <a:rPr kumimoji="1" lang="zh-CN" altLang="en-GB" sz="1800"/>
                <a:t>与</a:t>
              </a:r>
              <a:r>
                <a:rPr kumimoji="1" lang="en-GB" altLang="zh-CN" sz="1800"/>
                <a:t>a</a:t>
              </a:r>
              <a:r>
                <a:rPr kumimoji="1" lang="zh-CN" altLang="en-GB" sz="1800"/>
                <a:t>、</a:t>
              </a:r>
              <a:r>
                <a:rPr kumimoji="1" lang="en-GB" altLang="zh-CN" sz="1800"/>
                <a:t>b</a:t>
              </a:r>
              <a:r>
                <a:rPr kumimoji="1" lang="zh-CN" altLang="en-GB" sz="1800"/>
                <a:t>有关</a:t>
              </a:r>
              <a:endParaRPr kumimoji="1" lang="zh-CN" altLang="en-US" sz="1800" baseline="-25000"/>
            </a:p>
          </p:txBody>
        </p:sp>
        <p:graphicFrame>
          <p:nvGraphicFramePr>
            <p:cNvPr id="7173" name="Object 24">
              <a:extLst>
                <a:ext uri="{FF2B5EF4-FFF2-40B4-BE49-F238E27FC236}">
                  <a16:creationId xmlns:a16="http://schemas.microsoft.com/office/drawing/2014/main" id="{E631550B-039A-9C69-6745-21BCC475FF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5" y="1712"/>
            <a:ext cx="93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63280" imgH="203040" progId="Equation.DSMT4">
                    <p:embed/>
                  </p:oleObj>
                </mc:Choice>
                <mc:Fallback>
                  <p:oleObj name="Equation" r:id="rId4" imgW="863280" imgH="20304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5" y="1712"/>
                          <a:ext cx="933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7">
            <a:extLst>
              <a:ext uri="{FF2B5EF4-FFF2-40B4-BE49-F238E27FC236}">
                <a16:creationId xmlns:a16="http://schemas.microsoft.com/office/drawing/2014/main" id="{6DD5E0CA-918C-F39F-763F-2AC1F246F1FE}"/>
              </a:ext>
            </a:extLst>
          </p:cNvPr>
          <p:cNvGrpSpPr>
            <a:grpSpLocks/>
          </p:cNvGrpSpPr>
          <p:nvPr/>
        </p:nvGrpSpPr>
        <p:grpSpPr bwMode="auto">
          <a:xfrm>
            <a:off x="1155700" y="2420938"/>
            <a:ext cx="7199313" cy="762000"/>
            <a:chOff x="728" y="2141"/>
            <a:chExt cx="4535" cy="480"/>
          </a:xfrm>
        </p:grpSpPr>
        <p:graphicFrame>
          <p:nvGraphicFramePr>
            <p:cNvPr id="7170" name="Object 3">
              <a:extLst>
                <a:ext uri="{FF2B5EF4-FFF2-40B4-BE49-F238E27FC236}">
                  <a16:creationId xmlns:a16="http://schemas.microsoft.com/office/drawing/2014/main" id="{16CA43A7-1BA8-2C1D-D79F-91CB60BAB7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8" y="2141"/>
            <a:ext cx="149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498320" imgH="482400" progId="Equation.DSMT4">
                    <p:embed/>
                  </p:oleObj>
                </mc:Choice>
                <mc:Fallback>
                  <p:oleObj name="Equation" r:id="rId6" imgW="1498320" imgH="4824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8" y="2141"/>
                          <a:ext cx="1492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cmpd="thickThin">
                              <a:solidFill>
                                <a:srgbClr val="00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1" name="Rectangle 4">
              <a:extLst>
                <a:ext uri="{FF2B5EF4-FFF2-40B4-BE49-F238E27FC236}">
                  <a16:creationId xmlns:a16="http://schemas.microsoft.com/office/drawing/2014/main" id="{6D69CD48-D16F-EC51-63F4-B5BCCCB28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" y="2223"/>
              <a:ext cx="213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265113" indent="-265113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20000"/>
                </a:lnSpc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kumimoji="1" lang="en-GB" altLang="zh-CN" sz="1800">
                  <a:solidFill>
                    <a:srgbClr val="FF3300"/>
                  </a:solidFill>
                </a:rPr>
                <a:t>ver der Waals</a:t>
              </a:r>
              <a:r>
                <a:rPr kumimoji="1" lang="zh-CN" altLang="en-GB" sz="1800">
                  <a:solidFill>
                    <a:srgbClr val="FF3300"/>
                  </a:solidFill>
                </a:rPr>
                <a:t>对比态方程：</a:t>
              </a:r>
              <a:endParaRPr kumimoji="1" lang="zh-CN" altLang="en-US" sz="1800" baseline="-25000"/>
            </a:p>
          </p:txBody>
        </p:sp>
        <p:graphicFrame>
          <p:nvGraphicFramePr>
            <p:cNvPr id="7171" name="Object 3">
              <a:extLst>
                <a:ext uri="{FF2B5EF4-FFF2-40B4-BE49-F238E27FC236}">
                  <a16:creationId xmlns:a16="http://schemas.microsoft.com/office/drawing/2014/main" id="{83652E56-7D01-E1FE-9DE0-065166948B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0" y="2251"/>
            <a:ext cx="97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77760" imgH="228600" progId="Equation.DSMT4">
                    <p:embed/>
                  </p:oleObj>
                </mc:Choice>
                <mc:Fallback>
                  <p:oleObj name="Equation" r:id="rId8" imgW="97776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0" y="2251"/>
                          <a:ext cx="97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cmpd="thickThin">
                              <a:solidFill>
                                <a:srgbClr val="00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5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5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5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2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2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2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24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24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24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24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24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24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3AF9B86A-E491-FEA5-2679-1F446393AB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054AC935-7068-451A-99B4-47B7DABE9D12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8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66D7F76E-1FE0-0184-14FB-EA1ECDC0C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6-3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对应态原理与通用压缩因子图</a:t>
            </a:r>
          </a:p>
        </p:txBody>
      </p:sp>
      <p:sp>
        <p:nvSpPr>
          <p:cNvPr id="8201" name="Rectangle 3">
            <a:extLst>
              <a:ext uri="{FF2B5EF4-FFF2-40B4-BE49-F238E27FC236}">
                <a16:creationId xmlns:a16="http://schemas.microsoft.com/office/drawing/2014/main" id="{22F0ECC3-8E61-C042-52AA-FA3B4CDA1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09663"/>
            <a:ext cx="2152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FF3300"/>
                </a:solidFill>
              </a:rPr>
              <a:t>3. </a:t>
            </a:r>
            <a:r>
              <a:rPr kumimoji="1" lang="zh-CN" altLang="en-US" sz="2000">
                <a:solidFill>
                  <a:srgbClr val="FF3300"/>
                </a:solidFill>
              </a:rPr>
              <a:t>压缩因子图</a:t>
            </a:r>
          </a:p>
        </p:txBody>
      </p:sp>
      <p:sp>
        <p:nvSpPr>
          <p:cNvPr id="140305" name="Rectangle 17">
            <a:extLst>
              <a:ext uri="{FF2B5EF4-FFF2-40B4-BE49-F238E27FC236}">
                <a16:creationId xmlns:a16="http://schemas.microsoft.com/office/drawing/2014/main" id="{261EBBB2-8CBF-3B57-DF19-BEEE89BA8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63" y="1828800"/>
            <a:ext cx="7581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1800"/>
              <a:t>EOS</a:t>
            </a:r>
            <a:r>
              <a:rPr kumimoji="1" lang="zh-CN" altLang="en-US" sz="1800">
                <a:cs typeface="Times New Roman" panose="02020603050405020304" pitchFamily="18" charset="0"/>
              </a:rPr>
              <a:t>：                                                       </a:t>
            </a:r>
            <a:r>
              <a:rPr kumimoji="1" lang="zh-CN" altLang="en-US" sz="1800"/>
              <a:t>关系复杂，给出图解， 压缩因子图 </a:t>
            </a:r>
          </a:p>
        </p:txBody>
      </p:sp>
      <p:graphicFrame>
        <p:nvGraphicFramePr>
          <p:cNvPr id="8194" name="Object 18">
            <a:extLst>
              <a:ext uri="{FF2B5EF4-FFF2-40B4-BE49-F238E27FC236}">
                <a16:creationId xmlns:a16="http://schemas.microsoft.com/office/drawing/2014/main" id="{C99ADD5A-731F-2830-D4F4-99B59EF160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8300" y="1120775"/>
          <a:ext cx="7921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560" imgH="393480" progId="Equation.DSMT4">
                  <p:embed/>
                </p:oleObj>
              </mc:Choice>
              <mc:Fallback>
                <p:oleObj name="Equation" r:id="rId2" imgW="520560" imgH="393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1120775"/>
                        <a:ext cx="79216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7" name="Object 19">
            <a:extLst>
              <a:ext uri="{FF2B5EF4-FFF2-40B4-BE49-F238E27FC236}">
                <a16:creationId xmlns:a16="http://schemas.microsoft.com/office/drawing/2014/main" id="{BDCBDF32-16BB-4A70-7A7F-445850C28C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2300" y="1884363"/>
          <a:ext cx="2541588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400" imgH="203040" progId="Equation.DSMT4">
                  <p:embed/>
                </p:oleObj>
              </mc:Choice>
              <mc:Fallback>
                <p:oleObj name="Equation" r:id="rId4" imgW="1625400" imgH="2030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1884363"/>
                        <a:ext cx="2541588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8" name="Rectangle 20">
            <a:extLst>
              <a:ext uri="{FF2B5EF4-FFF2-40B4-BE49-F238E27FC236}">
                <a16:creationId xmlns:a16="http://schemas.microsoft.com/office/drawing/2014/main" id="{706CAAC3-BA3D-04EE-367C-CEEBF56F0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488" y="2292350"/>
            <a:ext cx="2411412" cy="366713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en-US" altLang="zh-CN" sz="1800">
                <a:solidFill>
                  <a:srgbClr val="FF3300"/>
                </a:solidFill>
              </a:rPr>
              <a:t>(1)</a:t>
            </a:r>
            <a:r>
              <a:rPr kumimoji="1" lang="zh-CN" altLang="en-US" sz="1800">
                <a:solidFill>
                  <a:srgbClr val="FF3300"/>
                </a:solidFill>
              </a:rPr>
              <a:t>已知</a:t>
            </a:r>
            <a:r>
              <a:rPr kumimoji="1" lang="en-US" altLang="zh-CN" sz="1800" i="1">
                <a:solidFill>
                  <a:srgbClr val="FF3300"/>
                </a:solidFill>
              </a:rPr>
              <a:t>p, T </a:t>
            </a:r>
            <a:r>
              <a:rPr kumimoji="1" lang="en-US" altLang="zh-CN" sz="1800">
                <a:solidFill>
                  <a:srgbClr val="FF3300"/>
                </a:solidFill>
              </a:rPr>
              <a:t>   </a:t>
            </a:r>
            <a:r>
              <a:rPr kumimoji="1" lang="zh-CN" altLang="en-US" sz="1800">
                <a:solidFill>
                  <a:srgbClr val="FF3300"/>
                </a:solidFill>
              </a:rPr>
              <a:t>求</a:t>
            </a:r>
            <a:r>
              <a:rPr kumimoji="1" lang="en-US" altLang="zh-CN" sz="1800" i="1">
                <a:solidFill>
                  <a:srgbClr val="FF3300"/>
                </a:solidFill>
              </a:rPr>
              <a:t>v</a:t>
            </a:r>
            <a:r>
              <a:rPr kumimoji="1" lang="en-US" altLang="zh-CN" sz="1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</a:t>
            </a:r>
          </a:p>
        </p:txBody>
      </p:sp>
      <p:pic>
        <p:nvPicPr>
          <p:cNvPr id="140311" name="Picture 23" descr="800px-Compressibility_Factor_of_Air_75-200_K">
            <a:extLst>
              <a:ext uri="{FF2B5EF4-FFF2-40B4-BE49-F238E27FC236}">
                <a16:creationId xmlns:a16="http://schemas.microsoft.com/office/drawing/2014/main" id="{B9BECDC3-9AF6-3959-EE59-17355DF0C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2435225"/>
            <a:ext cx="4860925" cy="2860675"/>
          </a:xfrm>
          <a:prstGeom prst="rect">
            <a:avLst/>
          </a:prstGeom>
          <a:noFill/>
          <a:ln w="57150" cmpd="thickThin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39">
            <a:extLst>
              <a:ext uri="{FF2B5EF4-FFF2-40B4-BE49-F238E27FC236}">
                <a16:creationId xmlns:a16="http://schemas.microsoft.com/office/drawing/2014/main" id="{FE014224-E59D-901B-448C-839DF727FB48}"/>
              </a:ext>
            </a:extLst>
          </p:cNvPr>
          <p:cNvGrpSpPr>
            <a:grpSpLocks/>
          </p:cNvGrpSpPr>
          <p:nvPr/>
        </p:nvGrpSpPr>
        <p:grpSpPr bwMode="auto">
          <a:xfrm>
            <a:off x="5954713" y="3821113"/>
            <a:ext cx="2693987" cy="1630362"/>
            <a:chOff x="3751" y="2407"/>
            <a:chExt cx="1697" cy="1027"/>
          </a:xfrm>
        </p:grpSpPr>
        <p:graphicFrame>
          <p:nvGraphicFramePr>
            <p:cNvPr id="8197" name="Object 25">
              <a:extLst>
                <a:ext uri="{FF2B5EF4-FFF2-40B4-BE49-F238E27FC236}">
                  <a16:creationId xmlns:a16="http://schemas.microsoft.com/office/drawing/2014/main" id="{620C5256-93E7-C5BD-4787-5610515F14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0" y="2407"/>
            <a:ext cx="849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002960" imgH="393480" progId="Equation.DSMT4">
                    <p:embed/>
                  </p:oleObj>
                </mc:Choice>
                <mc:Fallback>
                  <p:oleObj name="Equation" r:id="rId7" imgW="1002960" imgH="39348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0" y="2407"/>
                          <a:ext cx="849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14" name="Rectangle 26">
              <a:extLst>
                <a:ext uri="{FF2B5EF4-FFF2-40B4-BE49-F238E27FC236}">
                  <a16:creationId xmlns:a16="http://schemas.microsoft.com/office/drawing/2014/main" id="{E10591AE-F7C2-C726-023F-D6E3ED2E3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2810"/>
              <a:ext cx="1697" cy="231"/>
            </a:xfrm>
            <a:prstGeom prst="rect">
              <a:avLst/>
            </a:prstGeom>
            <a:noFill/>
            <a:ln w="50800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kumimoji="1" lang="zh-CN" alt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kumimoji="1" lang="zh-CN" altLang="en-US" sz="1800"/>
                <a:t>作图，</a:t>
              </a:r>
              <a:r>
                <a:rPr kumimoji="1" lang="zh-CN" altLang="en-US" sz="1800">
                  <a:cs typeface="Times New Roman" pitchFamily="18" charset="0"/>
                </a:rPr>
                <a:t>与等</a:t>
              </a:r>
              <a:r>
                <a:rPr kumimoji="1" lang="en-US" altLang="zh-CN" sz="1800" i="1"/>
                <a:t>p</a:t>
              </a:r>
              <a:r>
                <a:rPr kumimoji="1" lang="zh-CN" altLang="en-US" sz="1800"/>
                <a:t>线交</a:t>
              </a:r>
              <a:r>
                <a:rPr kumimoji="1" lang="zh-CN" altLang="en-US" sz="1800">
                  <a:latin typeface="Arial" charset="0"/>
                </a:rPr>
                <a:t>点</a:t>
              </a:r>
              <a:r>
                <a:rPr kumimoji="1" lang="en-US" altLang="zh-CN" sz="1800">
                  <a:latin typeface="Arial" charset="0"/>
                </a:rPr>
                <a:t>,</a:t>
              </a:r>
              <a:r>
                <a:rPr kumimoji="1" lang="zh-CN" altLang="en-US" sz="1800">
                  <a:latin typeface="Arial" charset="0"/>
                </a:rPr>
                <a:t>得</a:t>
              </a:r>
              <a:r>
                <a:rPr kumimoji="1" lang="en-US" altLang="zh-CN" sz="1800" i="1"/>
                <a:t>Z</a:t>
              </a:r>
              <a:r>
                <a:rPr kumimoji="1" lang="en-US" altLang="zh-CN" sz="1800">
                  <a:latin typeface="Arial" charset="0"/>
                </a:rPr>
                <a:t> </a:t>
              </a:r>
            </a:p>
          </p:txBody>
        </p:sp>
        <p:graphicFrame>
          <p:nvGraphicFramePr>
            <p:cNvPr id="8198" name="Object 28">
              <a:extLst>
                <a:ext uri="{FF2B5EF4-FFF2-40B4-BE49-F238E27FC236}">
                  <a16:creationId xmlns:a16="http://schemas.microsoft.com/office/drawing/2014/main" id="{03AAC621-D8B4-4550-1CAA-CFDD9CB4BD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1" y="3066"/>
            <a:ext cx="476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507960" imgH="393480" progId="Equation.DSMT4">
                    <p:embed/>
                  </p:oleObj>
                </mc:Choice>
                <mc:Fallback>
                  <p:oleObj name="Equation" r:id="rId9" imgW="507960" imgH="39348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1" y="3066"/>
                          <a:ext cx="476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3">
            <a:extLst>
              <a:ext uri="{FF2B5EF4-FFF2-40B4-BE49-F238E27FC236}">
                <a16:creationId xmlns:a16="http://schemas.microsoft.com/office/drawing/2014/main" id="{4816E1FA-73A7-C5FE-159A-AAAADF872E23}"/>
              </a:ext>
            </a:extLst>
          </p:cNvPr>
          <p:cNvGrpSpPr>
            <a:grpSpLocks/>
          </p:cNvGrpSpPr>
          <p:nvPr/>
        </p:nvGrpSpPr>
        <p:grpSpPr bwMode="auto">
          <a:xfrm>
            <a:off x="5819775" y="2689225"/>
            <a:ext cx="2270125" cy="695325"/>
            <a:chOff x="3666" y="1694"/>
            <a:chExt cx="1430" cy="438"/>
          </a:xfrm>
        </p:grpSpPr>
        <p:graphicFrame>
          <p:nvGraphicFramePr>
            <p:cNvPr id="8196" name="Object 22">
              <a:extLst>
                <a:ext uri="{FF2B5EF4-FFF2-40B4-BE49-F238E27FC236}">
                  <a16:creationId xmlns:a16="http://schemas.microsoft.com/office/drawing/2014/main" id="{F353F346-2048-C0DA-D520-C4BF17811B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6" y="1694"/>
            <a:ext cx="59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583920" imgH="431640" progId="Equation.DSMT4">
                    <p:embed/>
                  </p:oleObj>
                </mc:Choice>
                <mc:Fallback>
                  <p:oleObj name="Equation" r:id="rId11" imgW="583920" imgH="43164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1694"/>
                          <a:ext cx="590" cy="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18" name="Rectangle 30">
              <a:extLst>
                <a:ext uri="{FF2B5EF4-FFF2-40B4-BE49-F238E27FC236}">
                  <a16:creationId xmlns:a16="http://schemas.microsoft.com/office/drawing/2014/main" id="{CC444D57-060D-DFD4-0364-E11DEADFA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6" y="1772"/>
              <a:ext cx="1179" cy="231"/>
            </a:xfrm>
            <a:prstGeom prst="rect">
              <a:avLst/>
            </a:prstGeom>
            <a:noFill/>
            <a:ln w="50800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kumimoji="1" lang="zh-CN" altLang="en-US" sz="1800"/>
                <a:t>  查图得 </a:t>
              </a:r>
              <a:r>
                <a:rPr kumimoji="1" lang="en-US" altLang="zh-CN" sz="1800" i="1"/>
                <a:t>Z</a:t>
              </a:r>
              <a:r>
                <a:rPr kumimoji="1" lang="en-US" altLang="zh-CN" sz="1800"/>
                <a:t>  </a:t>
              </a:r>
              <a:r>
                <a:rPr kumimoji="1" lang="en-US" altLang="zh-CN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</a:t>
              </a:r>
            </a:p>
          </p:txBody>
        </p:sp>
      </p:grpSp>
      <p:sp>
        <p:nvSpPr>
          <p:cNvPr id="140319" name="Rectangle 31">
            <a:extLst>
              <a:ext uri="{FF2B5EF4-FFF2-40B4-BE49-F238E27FC236}">
                <a16:creationId xmlns:a16="http://schemas.microsoft.com/office/drawing/2014/main" id="{DF2CEDAB-82C9-640D-0FF9-C45DE8262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188" y="3422650"/>
            <a:ext cx="2411412" cy="366713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en-US" altLang="zh-CN" sz="1800">
                <a:solidFill>
                  <a:srgbClr val="FF3300"/>
                </a:solidFill>
              </a:rPr>
              <a:t>(2)</a:t>
            </a:r>
            <a:r>
              <a:rPr kumimoji="1" lang="zh-CN" altLang="en-US" sz="1800">
                <a:solidFill>
                  <a:srgbClr val="FF3300"/>
                </a:solidFill>
              </a:rPr>
              <a:t>已知</a:t>
            </a:r>
            <a:r>
              <a:rPr kumimoji="1" lang="en-US" altLang="zh-CN" sz="1800" i="1">
                <a:solidFill>
                  <a:srgbClr val="FF3300"/>
                </a:solidFill>
              </a:rPr>
              <a:t>p, v </a:t>
            </a:r>
            <a:r>
              <a:rPr kumimoji="1" lang="en-US" altLang="zh-CN" sz="1800">
                <a:solidFill>
                  <a:srgbClr val="FF3300"/>
                </a:solidFill>
              </a:rPr>
              <a:t>   </a:t>
            </a:r>
            <a:r>
              <a:rPr kumimoji="1" lang="zh-CN" altLang="en-US" sz="1800">
                <a:solidFill>
                  <a:srgbClr val="FF3300"/>
                </a:solidFill>
              </a:rPr>
              <a:t>求</a:t>
            </a:r>
            <a:r>
              <a:rPr kumimoji="1" lang="en-US" altLang="zh-CN" sz="1800" i="1">
                <a:solidFill>
                  <a:srgbClr val="FF3300"/>
                </a:solidFill>
              </a:rPr>
              <a:t>T</a:t>
            </a:r>
            <a:r>
              <a:rPr kumimoji="1" lang="en-US" altLang="zh-CN" sz="1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</a:t>
            </a:r>
          </a:p>
        </p:txBody>
      </p:sp>
      <p:grpSp>
        <p:nvGrpSpPr>
          <p:cNvPr id="4" name="Group 38">
            <a:extLst>
              <a:ext uri="{FF2B5EF4-FFF2-40B4-BE49-F238E27FC236}">
                <a16:creationId xmlns:a16="http://schemas.microsoft.com/office/drawing/2014/main" id="{4FD22FF8-0106-058D-2208-F2F26A3CD07F}"/>
              </a:ext>
            </a:extLst>
          </p:cNvPr>
          <p:cNvGrpSpPr>
            <a:grpSpLocks/>
          </p:cNvGrpSpPr>
          <p:nvPr/>
        </p:nvGrpSpPr>
        <p:grpSpPr bwMode="auto">
          <a:xfrm>
            <a:off x="5741988" y="5594350"/>
            <a:ext cx="2741612" cy="831850"/>
            <a:chOff x="3617" y="3524"/>
            <a:chExt cx="1727" cy="524"/>
          </a:xfrm>
        </p:grpSpPr>
        <p:sp>
          <p:nvSpPr>
            <p:cNvPr id="140320" name="Rectangle 32">
              <a:extLst>
                <a:ext uri="{FF2B5EF4-FFF2-40B4-BE49-F238E27FC236}">
                  <a16:creationId xmlns:a16="http://schemas.microsoft.com/office/drawing/2014/main" id="{B1EF3D86-D491-811E-A40F-10CAE2204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" y="3524"/>
              <a:ext cx="1519" cy="231"/>
            </a:xfrm>
            <a:prstGeom prst="rect">
              <a:avLst/>
            </a:prstGeom>
            <a:noFill/>
            <a:ln w="50800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kumimoji="1" lang="en-US" altLang="zh-CN" sz="1800">
                  <a:solidFill>
                    <a:srgbClr val="FF3300"/>
                  </a:solidFill>
                </a:rPr>
                <a:t>(3)</a:t>
              </a:r>
              <a:r>
                <a:rPr kumimoji="1" lang="zh-CN" altLang="en-US" sz="1800">
                  <a:solidFill>
                    <a:srgbClr val="FF3300"/>
                  </a:solidFill>
                </a:rPr>
                <a:t>已知</a:t>
              </a:r>
              <a:r>
                <a:rPr kumimoji="1" lang="en-US" altLang="zh-CN" sz="1800" i="1">
                  <a:solidFill>
                    <a:srgbClr val="FF3300"/>
                  </a:solidFill>
                </a:rPr>
                <a:t>T, v </a:t>
              </a:r>
              <a:r>
                <a:rPr kumimoji="1" lang="en-US" altLang="zh-CN" sz="1800">
                  <a:solidFill>
                    <a:srgbClr val="FF3300"/>
                  </a:solidFill>
                </a:rPr>
                <a:t>   </a:t>
              </a:r>
              <a:r>
                <a:rPr kumimoji="1" lang="zh-CN" altLang="en-US" sz="1800">
                  <a:solidFill>
                    <a:srgbClr val="FF3300"/>
                  </a:solidFill>
                </a:rPr>
                <a:t>求</a:t>
              </a:r>
              <a:r>
                <a:rPr kumimoji="1" lang="en-US" altLang="zh-CN" sz="1800" i="1">
                  <a:solidFill>
                    <a:srgbClr val="FF3300"/>
                  </a:solidFill>
                </a:rPr>
                <a:t>p</a:t>
              </a:r>
              <a:r>
                <a:rPr kumimoji="1" lang="en-US" altLang="zh-CN" sz="18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</a:t>
              </a:r>
            </a:p>
          </p:txBody>
        </p:sp>
        <p:pic>
          <p:nvPicPr>
            <p:cNvPr id="8211" name="Picture 37" descr="779917_155626062_2">
              <a:extLst>
                <a:ext uri="{FF2B5EF4-FFF2-40B4-BE49-F238E27FC236}">
                  <a16:creationId xmlns:a16="http://schemas.microsoft.com/office/drawing/2014/main" id="{E1977F90-C6B0-C25F-9CD7-AC4936ACFE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8" y="3550"/>
              <a:ext cx="506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0328" name="Rectangle 40">
            <a:extLst>
              <a:ext uri="{FF2B5EF4-FFF2-40B4-BE49-F238E27FC236}">
                <a16:creationId xmlns:a16="http://schemas.microsoft.com/office/drawing/2014/main" id="{802F1833-DDE3-42E4-C529-209698F7A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3" y="5510213"/>
            <a:ext cx="37401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1800">
                <a:solidFill>
                  <a:srgbClr val="FF3300"/>
                </a:solidFill>
              </a:rPr>
              <a:t>优点：</a:t>
            </a:r>
            <a:r>
              <a:rPr kumimoji="1" lang="zh-CN" altLang="en-US" sz="1800"/>
              <a:t>方便、快捷、工程应用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1800">
                <a:solidFill>
                  <a:srgbClr val="FF3300"/>
                </a:solidFill>
              </a:rPr>
              <a:t>缺点：</a:t>
            </a:r>
            <a:r>
              <a:rPr kumimoji="1" lang="zh-CN" altLang="en-US" sz="1800"/>
              <a:t>精确度差、需要很多图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0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0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0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0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05" grpId="0"/>
      <p:bldP spid="140308" grpId="0"/>
      <p:bldP spid="140319" grpId="0"/>
      <p:bldP spid="1403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2B985E30-7184-5EB3-96C6-088B493C4C9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D55FFF75-8457-43B7-AEEB-026E1F2E7625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9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94FC2C3B-1731-7A10-F261-55B05B6D9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6-3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对应态原理与通用压缩因子图</a:t>
            </a:r>
          </a:p>
        </p:txBody>
      </p:sp>
      <p:sp>
        <p:nvSpPr>
          <p:cNvPr id="9225" name="Rectangle 3">
            <a:extLst>
              <a:ext uri="{FF2B5EF4-FFF2-40B4-BE49-F238E27FC236}">
                <a16:creationId xmlns:a16="http://schemas.microsoft.com/office/drawing/2014/main" id="{C1A528C5-12AD-2C10-B2E5-6313A3BC2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09663"/>
            <a:ext cx="222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FF3300"/>
                </a:solidFill>
              </a:rPr>
              <a:t>4. </a:t>
            </a:r>
            <a:r>
              <a:rPr kumimoji="1" lang="zh-CN" altLang="en-US" sz="2000">
                <a:solidFill>
                  <a:srgbClr val="FF3300"/>
                </a:solidFill>
              </a:rPr>
              <a:t>通用压缩因子图</a:t>
            </a:r>
          </a:p>
        </p:txBody>
      </p:sp>
      <p:graphicFrame>
        <p:nvGraphicFramePr>
          <p:cNvPr id="141329" name="Object 17">
            <a:extLst>
              <a:ext uri="{FF2B5EF4-FFF2-40B4-BE49-F238E27FC236}">
                <a16:creationId xmlns:a16="http://schemas.microsoft.com/office/drawing/2014/main" id="{33D703A4-2155-8083-49CE-F82641C568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1088" y="1652588"/>
          <a:ext cx="2773362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431640" progId="Equation.DSMT4">
                  <p:embed/>
                </p:oleObj>
              </mc:Choice>
              <mc:Fallback>
                <p:oleObj name="Equation" r:id="rId2" imgW="1828800" imgH="4316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1652588"/>
                        <a:ext cx="2773362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31" name="Object 19">
            <a:extLst>
              <a:ext uri="{FF2B5EF4-FFF2-40B4-BE49-F238E27FC236}">
                <a16:creationId xmlns:a16="http://schemas.microsoft.com/office/drawing/2014/main" id="{C0618B20-E2A5-FFD2-B8C4-70635E7983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1538" y="1817688"/>
          <a:ext cx="1614487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680" imgH="228600" progId="Equation.DSMT4">
                  <p:embed/>
                </p:oleObj>
              </mc:Choice>
              <mc:Fallback>
                <p:oleObj name="Equation" r:id="rId4" imgW="106668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8" y="1817688"/>
                        <a:ext cx="1614487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38" name="Rectangle 26">
            <a:extLst>
              <a:ext uri="{FF2B5EF4-FFF2-40B4-BE49-F238E27FC236}">
                <a16:creationId xmlns:a16="http://schemas.microsoft.com/office/drawing/2014/main" id="{EE679EC6-AD3B-0D0C-6D94-CA3375723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2292350"/>
            <a:ext cx="2468562" cy="366713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en-US" altLang="zh-CN" sz="1800">
                <a:solidFill>
                  <a:srgbClr val="FF3300"/>
                </a:solidFill>
              </a:rPr>
              <a:t>(1) </a:t>
            </a:r>
            <a:r>
              <a:rPr kumimoji="1" lang="zh-CN" altLang="en-US" sz="1800">
                <a:solidFill>
                  <a:srgbClr val="FF3300"/>
                </a:solidFill>
              </a:rPr>
              <a:t>已知</a:t>
            </a:r>
            <a:r>
              <a:rPr kumimoji="1" lang="en-US" altLang="zh-CN" sz="1800" i="1">
                <a:solidFill>
                  <a:srgbClr val="FF3300"/>
                </a:solidFill>
              </a:rPr>
              <a:t>p, T </a:t>
            </a:r>
            <a:r>
              <a:rPr kumimoji="1" lang="en-US" altLang="zh-CN" sz="1800">
                <a:solidFill>
                  <a:srgbClr val="FF3300"/>
                </a:solidFill>
              </a:rPr>
              <a:t>   </a:t>
            </a:r>
            <a:r>
              <a:rPr kumimoji="1" lang="zh-CN" altLang="en-US" sz="1800">
                <a:solidFill>
                  <a:srgbClr val="FF3300"/>
                </a:solidFill>
              </a:rPr>
              <a:t>求</a:t>
            </a:r>
            <a:r>
              <a:rPr kumimoji="1" lang="en-US" altLang="zh-CN" sz="1800" i="1">
                <a:solidFill>
                  <a:srgbClr val="FF3300"/>
                </a:solidFill>
              </a:rPr>
              <a:t>v</a:t>
            </a:r>
            <a:r>
              <a:rPr kumimoji="1" lang="en-US" altLang="zh-CN" sz="1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</a:t>
            </a:r>
          </a:p>
        </p:txBody>
      </p:sp>
      <p:grpSp>
        <p:nvGrpSpPr>
          <p:cNvPr id="2" name="Group 38">
            <a:extLst>
              <a:ext uri="{FF2B5EF4-FFF2-40B4-BE49-F238E27FC236}">
                <a16:creationId xmlns:a16="http://schemas.microsoft.com/office/drawing/2014/main" id="{EA4F9A72-C8CD-B99A-86E8-F8BB1EA210F8}"/>
              </a:ext>
            </a:extLst>
          </p:cNvPr>
          <p:cNvGrpSpPr>
            <a:grpSpLocks/>
          </p:cNvGrpSpPr>
          <p:nvPr/>
        </p:nvGrpSpPr>
        <p:grpSpPr bwMode="auto">
          <a:xfrm>
            <a:off x="4854575" y="2689225"/>
            <a:ext cx="3438525" cy="695325"/>
            <a:chOff x="3058" y="1694"/>
            <a:chExt cx="2166" cy="438"/>
          </a:xfrm>
        </p:grpSpPr>
        <p:graphicFrame>
          <p:nvGraphicFramePr>
            <p:cNvPr id="9222" name="Object 32">
              <a:extLst>
                <a:ext uri="{FF2B5EF4-FFF2-40B4-BE49-F238E27FC236}">
                  <a16:creationId xmlns:a16="http://schemas.microsoft.com/office/drawing/2014/main" id="{746CA32A-1D01-1747-9C4D-2EE70EB0F4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34" y="1694"/>
            <a:ext cx="590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83920" imgH="431640" progId="Equation.DSMT4">
                    <p:embed/>
                  </p:oleObj>
                </mc:Choice>
                <mc:Fallback>
                  <p:oleObj name="Equation" r:id="rId6" imgW="583920" imgH="43164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4" y="1694"/>
                          <a:ext cx="590" cy="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345" name="Rectangle 33">
              <a:extLst>
                <a:ext uri="{FF2B5EF4-FFF2-40B4-BE49-F238E27FC236}">
                  <a16:creationId xmlns:a16="http://schemas.microsoft.com/office/drawing/2014/main" id="{07F0783E-76F8-821B-F9B1-D166F1BEE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8" y="1772"/>
              <a:ext cx="1565" cy="231"/>
            </a:xfrm>
            <a:prstGeom prst="rect">
              <a:avLst/>
            </a:prstGeom>
            <a:noFill/>
            <a:ln w="50800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kumimoji="1" lang="zh-CN" altLang="en-US" sz="1800"/>
                <a:t>  求</a:t>
              </a:r>
              <a:r>
                <a:rPr kumimoji="1" lang="en-US" altLang="zh-CN" sz="1800" i="1"/>
                <a:t>p</a:t>
              </a:r>
              <a:r>
                <a:rPr kumimoji="1" lang="en-US" altLang="zh-CN" sz="1800" baseline="-25000"/>
                <a:t>r</a:t>
              </a:r>
              <a:r>
                <a:rPr kumimoji="1" lang="zh-CN" altLang="en-US" sz="1800"/>
                <a:t>和</a:t>
              </a:r>
              <a:r>
                <a:rPr kumimoji="1" lang="en-US" altLang="zh-CN" sz="1800" i="1"/>
                <a:t>T</a:t>
              </a:r>
              <a:r>
                <a:rPr kumimoji="1" lang="en-US" altLang="zh-CN" sz="1800" baseline="-25000"/>
                <a:t>r</a:t>
              </a:r>
              <a:r>
                <a:rPr kumimoji="1" lang="zh-CN" altLang="en-US" sz="1800"/>
                <a:t>、查图得 </a:t>
              </a:r>
              <a:r>
                <a:rPr kumimoji="1" lang="en-US" altLang="zh-CN" sz="1800" i="1"/>
                <a:t>Z</a:t>
              </a:r>
              <a:r>
                <a:rPr kumimoji="1" lang="en-US" altLang="zh-CN" sz="1800"/>
                <a:t> </a:t>
              </a:r>
              <a:r>
                <a:rPr kumimoji="1" lang="zh-CN" altLang="en-US" sz="1800"/>
                <a:t>、 </a:t>
              </a:r>
              <a:r>
                <a:rPr kumimoji="1" lang="zh-CN" alt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</a:t>
              </a:r>
            </a:p>
          </p:txBody>
        </p:sp>
      </p:grpSp>
      <p:sp>
        <p:nvSpPr>
          <p:cNvPr id="141346" name="Rectangle 34">
            <a:extLst>
              <a:ext uri="{FF2B5EF4-FFF2-40B4-BE49-F238E27FC236}">
                <a16:creationId xmlns:a16="http://schemas.microsoft.com/office/drawing/2014/main" id="{F4F265BD-8A79-E4E5-6AFC-E4A83B6ED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288" y="3422650"/>
            <a:ext cx="2468562" cy="366713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en-US" altLang="zh-CN" sz="1800">
                <a:solidFill>
                  <a:srgbClr val="FF3300"/>
                </a:solidFill>
              </a:rPr>
              <a:t>(2) </a:t>
            </a:r>
            <a:r>
              <a:rPr kumimoji="1" lang="zh-CN" altLang="en-US" sz="1800">
                <a:solidFill>
                  <a:srgbClr val="FF3300"/>
                </a:solidFill>
              </a:rPr>
              <a:t>已知</a:t>
            </a:r>
            <a:r>
              <a:rPr kumimoji="1" lang="en-US" altLang="zh-CN" sz="1800" i="1">
                <a:solidFill>
                  <a:srgbClr val="FF3300"/>
                </a:solidFill>
              </a:rPr>
              <a:t>p, v </a:t>
            </a:r>
            <a:r>
              <a:rPr kumimoji="1" lang="en-US" altLang="zh-CN" sz="1800">
                <a:solidFill>
                  <a:srgbClr val="FF3300"/>
                </a:solidFill>
              </a:rPr>
              <a:t>   </a:t>
            </a:r>
            <a:r>
              <a:rPr kumimoji="1" lang="zh-CN" altLang="en-US" sz="1800">
                <a:solidFill>
                  <a:srgbClr val="FF3300"/>
                </a:solidFill>
              </a:rPr>
              <a:t>求</a:t>
            </a:r>
            <a:r>
              <a:rPr kumimoji="1" lang="en-US" altLang="zh-CN" sz="1800" i="1">
                <a:solidFill>
                  <a:srgbClr val="FF3300"/>
                </a:solidFill>
              </a:rPr>
              <a:t>T</a:t>
            </a:r>
            <a:r>
              <a:rPr kumimoji="1" lang="en-US" altLang="zh-CN" sz="1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</a:t>
            </a:r>
          </a:p>
        </p:txBody>
      </p:sp>
      <p:grpSp>
        <p:nvGrpSpPr>
          <p:cNvPr id="3" name="Group 41">
            <a:extLst>
              <a:ext uri="{FF2B5EF4-FFF2-40B4-BE49-F238E27FC236}">
                <a16:creationId xmlns:a16="http://schemas.microsoft.com/office/drawing/2014/main" id="{F4C315DD-B90B-FF81-1B8F-C8F9DF6DAB53}"/>
              </a:ext>
            </a:extLst>
          </p:cNvPr>
          <p:cNvGrpSpPr>
            <a:grpSpLocks/>
          </p:cNvGrpSpPr>
          <p:nvPr/>
        </p:nvGrpSpPr>
        <p:grpSpPr bwMode="auto">
          <a:xfrm>
            <a:off x="4764088" y="5318125"/>
            <a:ext cx="2611437" cy="630238"/>
            <a:chOff x="3001" y="3350"/>
            <a:chExt cx="1645" cy="397"/>
          </a:xfrm>
        </p:grpSpPr>
        <p:sp>
          <p:nvSpPr>
            <p:cNvPr id="141348" name="Rectangle 36">
              <a:extLst>
                <a:ext uri="{FF2B5EF4-FFF2-40B4-BE49-F238E27FC236}">
                  <a16:creationId xmlns:a16="http://schemas.microsoft.com/office/drawing/2014/main" id="{05A7EDF2-59D3-3D49-BA1F-9EFB11DC2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" y="3516"/>
              <a:ext cx="1555" cy="231"/>
            </a:xfrm>
            <a:prstGeom prst="rect">
              <a:avLst/>
            </a:prstGeom>
            <a:noFill/>
            <a:ln w="50800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kumimoji="1" lang="en-US" altLang="zh-CN" sz="1800">
                  <a:solidFill>
                    <a:srgbClr val="FF3300"/>
                  </a:solidFill>
                </a:rPr>
                <a:t>(3) </a:t>
              </a:r>
              <a:r>
                <a:rPr kumimoji="1" lang="zh-CN" altLang="en-US" sz="1800">
                  <a:solidFill>
                    <a:srgbClr val="FF3300"/>
                  </a:solidFill>
                </a:rPr>
                <a:t>已知</a:t>
              </a:r>
              <a:r>
                <a:rPr kumimoji="1" lang="en-US" altLang="zh-CN" sz="1800" i="1">
                  <a:solidFill>
                    <a:srgbClr val="FF3300"/>
                  </a:solidFill>
                </a:rPr>
                <a:t>T, v </a:t>
              </a:r>
              <a:r>
                <a:rPr kumimoji="1" lang="en-US" altLang="zh-CN" sz="1800">
                  <a:solidFill>
                    <a:srgbClr val="FF3300"/>
                  </a:solidFill>
                </a:rPr>
                <a:t>   </a:t>
              </a:r>
              <a:r>
                <a:rPr kumimoji="1" lang="zh-CN" altLang="en-US" sz="1800">
                  <a:solidFill>
                    <a:srgbClr val="FF3300"/>
                  </a:solidFill>
                </a:rPr>
                <a:t>求</a:t>
              </a:r>
              <a:r>
                <a:rPr kumimoji="1" lang="en-US" altLang="zh-CN" sz="1800" i="1">
                  <a:solidFill>
                    <a:srgbClr val="FF3300"/>
                  </a:solidFill>
                </a:rPr>
                <a:t>p</a:t>
              </a:r>
              <a:r>
                <a:rPr kumimoji="1" lang="en-US" altLang="zh-CN" sz="18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</a:t>
              </a:r>
            </a:p>
          </p:txBody>
        </p:sp>
        <p:pic>
          <p:nvPicPr>
            <p:cNvPr id="9238" name="Picture 37" descr="779917_155626062_2">
              <a:extLst>
                <a:ext uri="{FF2B5EF4-FFF2-40B4-BE49-F238E27FC236}">
                  <a16:creationId xmlns:a16="http://schemas.microsoft.com/office/drawing/2014/main" id="{6B354C34-5AE9-66CE-6145-EF7CDE9C95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6" y="3350"/>
              <a:ext cx="400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43">
            <a:extLst>
              <a:ext uri="{FF2B5EF4-FFF2-40B4-BE49-F238E27FC236}">
                <a16:creationId xmlns:a16="http://schemas.microsoft.com/office/drawing/2014/main" id="{D4647AA7-4F5C-4ABC-7EB8-10FE217327A9}"/>
              </a:ext>
            </a:extLst>
          </p:cNvPr>
          <p:cNvGrpSpPr>
            <a:grpSpLocks/>
          </p:cNvGrpSpPr>
          <p:nvPr/>
        </p:nvGrpSpPr>
        <p:grpSpPr bwMode="auto">
          <a:xfrm>
            <a:off x="4938713" y="3859213"/>
            <a:ext cx="3627437" cy="1592262"/>
            <a:chOff x="3111" y="2431"/>
            <a:chExt cx="2285" cy="1003"/>
          </a:xfrm>
        </p:grpSpPr>
        <p:graphicFrame>
          <p:nvGraphicFramePr>
            <p:cNvPr id="9220" name="Object 28">
              <a:extLst>
                <a:ext uri="{FF2B5EF4-FFF2-40B4-BE49-F238E27FC236}">
                  <a16:creationId xmlns:a16="http://schemas.microsoft.com/office/drawing/2014/main" id="{4C9FDA04-6271-2A3B-6C53-04BD03CD22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46" y="2431"/>
            <a:ext cx="1450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714320" imgH="393480" progId="Equation.DSMT4">
                    <p:embed/>
                  </p:oleObj>
                </mc:Choice>
                <mc:Fallback>
                  <p:oleObj name="Equation" r:id="rId9" imgW="1714320" imgH="39348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6" y="2431"/>
                          <a:ext cx="1450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341" name="Rectangle 29">
              <a:extLst>
                <a:ext uri="{FF2B5EF4-FFF2-40B4-BE49-F238E27FC236}">
                  <a16:creationId xmlns:a16="http://schemas.microsoft.com/office/drawing/2014/main" id="{F33D5594-66CA-7D5D-E432-F2457F1B8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" y="2810"/>
              <a:ext cx="1740" cy="231"/>
            </a:xfrm>
            <a:prstGeom prst="rect">
              <a:avLst/>
            </a:prstGeom>
            <a:noFill/>
            <a:ln w="50800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kumimoji="1" lang="zh-CN" alt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kumimoji="1" lang="zh-CN" altLang="en-US" sz="1800"/>
                <a:t>作图，</a:t>
              </a:r>
              <a:r>
                <a:rPr kumimoji="1" lang="zh-CN" altLang="en-US" sz="1800">
                  <a:cs typeface="Times New Roman" pitchFamily="18" charset="0"/>
                </a:rPr>
                <a:t>与等</a:t>
              </a:r>
              <a:r>
                <a:rPr kumimoji="1" lang="en-US" altLang="zh-CN" sz="1800" i="1"/>
                <a:t>p</a:t>
              </a:r>
              <a:r>
                <a:rPr kumimoji="1" lang="en-US" altLang="zh-CN" sz="1800" baseline="-25000"/>
                <a:t>r</a:t>
              </a:r>
              <a:r>
                <a:rPr kumimoji="1" lang="zh-CN" altLang="en-US" sz="1800"/>
                <a:t>线交</a:t>
              </a:r>
              <a:r>
                <a:rPr kumimoji="1" lang="zh-CN" altLang="en-US" sz="1800">
                  <a:latin typeface="Arial" charset="0"/>
                </a:rPr>
                <a:t>点</a:t>
              </a:r>
              <a:r>
                <a:rPr kumimoji="1" lang="en-US" altLang="zh-CN" sz="1800">
                  <a:latin typeface="Arial" charset="0"/>
                </a:rPr>
                <a:t>,</a:t>
              </a:r>
              <a:r>
                <a:rPr kumimoji="1" lang="zh-CN" altLang="en-US" sz="1800">
                  <a:latin typeface="Arial" charset="0"/>
                </a:rPr>
                <a:t>得</a:t>
              </a:r>
              <a:r>
                <a:rPr kumimoji="1" lang="en-US" altLang="zh-CN" sz="1800" i="1"/>
                <a:t>Z</a:t>
              </a:r>
              <a:r>
                <a:rPr kumimoji="1" lang="en-US" altLang="zh-CN" sz="1800">
                  <a:latin typeface="Arial" charset="0"/>
                </a:rPr>
                <a:t> </a:t>
              </a:r>
            </a:p>
          </p:txBody>
        </p:sp>
        <p:graphicFrame>
          <p:nvGraphicFramePr>
            <p:cNvPr id="9221" name="Object 30">
              <a:extLst>
                <a:ext uri="{FF2B5EF4-FFF2-40B4-BE49-F238E27FC236}">
                  <a16:creationId xmlns:a16="http://schemas.microsoft.com/office/drawing/2014/main" id="{38552772-76DE-ED1F-B7D0-98DFF6153C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5" y="3066"/>
            <a:ext cx="476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507960" imgH="393480" progId="Equation.DSMT4">
                    <p:embed/>
                  </p:oleObj>
                </mc:Choice>
                <mc:Fallback>
                  <p:oleObj name="Equation" r:id="rId11" imgW="507960" imgH="39348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5" y="3066"/>
                          <a:ext cx="476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351" name="Rectangle 39">
              <a:extLst>
                <a:ext uri="{FF2B5EF4-FFF2-40B4-BE49-F238E27FC236}">
                  <a16:creationId xmlns:a16="http://schemas.microsoft.com/office/drawing/2014/main" id="{A5ECED2F-4F52-E76A-7684-8E4CE9C45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" y="2490"/>
              <a:ext cx="808" cy="231"/>
            </a:xfrm>
            <a:prstGeom prst="rect">
              <a:avLst/>
            </a:prstGeom>
            <a:noFill/>
            <a:ln w="50800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kumimoji="1" lang="zh-CN" alt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求</a:t>
              </a:r>
              <a:r>
                <a:rPr kumimoji="1" lang="en-US" altLang="zh-CN" sz="1800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  <a:r>
                <a:rPr kumimoji="1" lang="en-US" altLang="zh-CN" sz="18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zh-CN" altLang="en-US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和</a:t>
              </a:r>
              <a:r>
                <a:rPr kumimoji="1" lang="en-US" altLang="zh-CN" sz="1800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v</a:t>
              </a:r>
              <a:r>
                <a:rPr kumimoji="1" lang="en-US" altLang="zh-CN" sz="1800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zh-CN" altLang="en-US" sz="1800">
                  <a:latin typeface="Arial" charset="0"/>
                </a:rPr>
                <a:t>、</a:t>
              </a:r>
            </a:p>
          </p:txBody>
        </p:sp>
      </p:grpSp>
      <p:grpSp>
        <p:nvGrpSpPr>
          <p:cNvPr id="5" name="Group 44">
            <a:extLst>
              <a:ext uri="{FF2B5EF4-FFF2-40B4-BE49-F238E27FC236}">
                <a16:creationId xmlns:a16="http://schemas.microsoft.com/office/drawing/2014/main" id="{1AD8DEDF-A5D8-D4D1-202D-FE93F0A636DF}"/>
              </a:ext>
            </a:extLst>
          </p:cNvPr>
          <p:cNvGrpSpPr>
            <a:grpSpLocks/>
          </p:cNvGrpSpPr>
          <p:nvPr/>
        </p:nvGrpSpPr>
        <p:grpSpPr bwMode="auto">
          <a:xfrm>
            <a:off x="692150" y="2349500"/>
            <a:ext cx="3565525" cy="4014788"/>
            <a:chOff x="436" y="1480"/>
            <a:chExt cx="2246" cy="2529"/>
          </a:xfrm>
        </p:grpSpPr>
        <p:pic>
          <p:nvPicPr>
            <p:cNvPr id="9233" name="Picture 2" descr="msotw9_temp0">
              <a:extLst>
                <a:ext uri="{FF2B5EF4-FFF2-40B4-BE49-F238E27FC236}">
                  <a16:creationId xmlns:a16="http://schemas.microsoft.com/office/drawing/2014/main" id="{77C7E175-7863-34DB-5F64-79AB56738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57"/>
            <a:stretch>
              <a:fillRect/>
            </a:stretch>
          </p:blipFill>
          <p:spPr bwMode="auto">
            <a:xfrm>
              <a:off x="436" y="1480"/>
              <a:ext cx="2176" cy="2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4" name="Rectangle 40">
              <a:extLst>
                <a:ext uri="{FF2B5EF4-FFF2-40B4-BE49-F238E27FC236}">
                  <a16:creationId xmlns:a16="http://schemas.microsoft.com/office/drawing/2014/main" id="{7AD39CF9-250A-57FB-86C1-3ADCCBB52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" y="3778"/>
              <a:ext cx="21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sz="1800"/>
                <a:t> </a:t>
              </a:r>
              <a:r>
                <a:rPr kumimoji="1" lang="en-US" altLang="zh-CN" sz="1800" i="1">
                  <a:solidFill>
                    <a:srgbClr val="FF3300"/>
                  </a:solidFill>
                </a:rPr>
                <a:t>Z</a:t>
              </a:r>
              <a:r>
                <a:rPr kumimoji="1" lang="en-US" altLang="zh-CN" sz="1800" baseline="-25000">
                  <a:solidFill>
                    <a:srgbClr val="FF3300"/>
                  </a:solidFill>
                </a:rPr>
                <a:t>cr</a:t>
              </a:r>
              <a:r>
                <a:rPr kumimoji="1" lang="en-US" altLang="zh-CN" sz="1800">
                  <a:solidFill>
                    <a:srgbClr val="FF3300"/>
                  </a:solidFill>
                </a:rPr>
                <a:t>=0.23/0.25/0.27/0.29  </a:t>
              </a:r>
              <a:r>
                <a:rPr kumimoji="1" lang="zh-CN" altLang="en-US" sz="1800">
                  <a:solidFill>
                    <a:srgbClr val="FF3300"/>
                  </a:solidFill>
                </a:rPr>
                <a:t>四张图</a:t>
              </a:r>
              <a:endParaRPr kumimoji="1" lang="en-US" altLang="zh-CN" sz="18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41354" name="Rectangle 42">
            <a:extLst>
              <a:ext uri="{FF2B5EF4-FFF2-40B4-BE49-F238E27FC236}">
                <a16:creationId xmlns:a16="http://schemas.microsoft.com/office/drawing/2014/main" id="{6DE895FD-CB4D-80BF-42DF-BE0740B3C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713" y="6124575"/>
            <a:ext cx="40401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800"/>
              <a:t> </a:t>
            </a:r>
            <a:r>
              <a:rPr kumimoji="1" lang="en-US" altLang="zh-CN" sz="1800"/>
              <a:t>N-O</a:t>
            </a:r>
            <a:r>
              <a:rPr kumimoji="1" lang="zh-CN" altLang="en-US" sz="1800"/>
              <a:t>图</a:t>
            </a:r>
            <a:r>
              <a:rPr kumimoji="1" lang="en-US" altLang="zh-CN" sz="1800"/>
              <a:t>(</a:t>
            </a:r>
            <a:r>
              <a:rPr kumimoji="1" lang="zh-CN" altLang="en-US" sz="1800"/>
              <a:t>低压、中压、高压</a:t>
            </a:r>
            <a:r>
              <a:rPr kumimoji="1" lang="en-US" altLang="zh-CN" sz="1800"/>
              <a:t>)     </a:t>
            </a:r>
            <a:r>
              <a:rPr kumimoji="1" lang="en-US" altLang="zh-CN" sz="1800">
                <a:solidFill>
                  <a:srgbClr val="FF3300"/>
                </a:solidFill>
              </a:rPr>
              <a:t>P210</a:t>
            </a:r>
            <a:endParaRPr kumimoji="1" lang="en-US" altLang="zh-CN" sz="18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38" grpId="0"/>
      <p:bldP spid="141346" grpId="0"/>
      <p:bldP spid="141354" grpId="0"/>
    </p:bldLst>
  </p:timing>
</p:sld>
</file>

<file path=ppt/theme/theme1.xml><?xml version="1.0" encoding="utf-8"?>
<a:theme xmlns:a="http://schemas.openxmlformats.org/drawingml/2006/main" name="tempelate">
  <a:themeElements>
    <a:clrScheme name="核能系介绍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核能系介绍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B0D13"/>
          </a:buClr>
          <a:buSzPct val="145000"/>
          <a:buFont typeface="Wingdings" pitchFamily="2" charset="2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rgbClr val="FD450B"/>
            </a:solidFill>
            <a:effectLst/>
            <a:latin typeface="方正舒体" pitchFamily="2" charset="-122"/>
            <a:ea typeface="方正舒体" pitchFamily="2" charset="-122"/>
          </a:defRPr>
        </a:defPPr>
      </a:lstStyle>
    </a:spDef>
    <a:ln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核能系介绍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tempelate</Template>
  <TotalTime>5501</TotalTime>
  <Words>793</Words>
  <Application>Microsoft Office PowerPoint</Application>
  <PresentationFormat>全屏显示(4:3)</PresentationFormat>
  <Paragraphs>93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Times New Roman</vt:lpstr>
      <vt:lpstr>黑体</vt:lpstr>
      <vt:lpstr>Arial</vt:lpstr>
      <vt:lpstr>Wingdings</vt:lpstr>
      <vt:lpstr>宋体</vt:lpstr>
      <vt:lpstr>方正舒体</vt:lpstr>
      <vt:lpstr>Blackoak Std</vt:lpstr>
      <vt:lpstr>Clarendon Extended</vt:lpstr>
      <vt:lpstr>华文琥珀</vt:lpstr>
      <vt:lpstr>Verdana</vt:lpstr>
      <vt:lpstr>tempelate</vt:lpstr>
      <vt:lpstr>Microsoft Visio 绘图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西安交通大学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实际气体性质及热力学一般关系式</dc:title>
  <dc:creator>何茂刚、张颖</dc:creator>
  <cp:lastModifiedBy>崇浩 唐</cp:lastModifiedBy>
  <cp:revision>655</cp:revision>
  <cp:lastPrinted>1601-01-01T00:00:00Z</cp:lastPrinted>
  <dcterms:created xsi:type="dcterms:W3CDTF">2011-05-02T08:11:20Z</dcterms:created>
  <dcterms:modified xsi:type="dcterms:W3CDTF">2025-08-21T09:18:50Z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