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BAF991F-6EA0-F847-CB5B-5871621E96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6F0F93D-E8B8-81E8-7563-1273C69C99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D3580B0-F728-4865-9C22-E580D303994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0A23373B-657D-1FCF-151B-9D24E2F1B0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009E5072-3B89-F4C4-CDB1-25E11FCBEB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7EF1DCAA-53A7-39BC-491E-15504DE8E0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62E20653-E0FE-4F08-94DB-7C712E49245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9E8D9EC-F5C5-1A3F-FE83-36081EBC3C9D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D85EBB69-F0B3-AC23-8AF6-1205F7DEF10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70507F0D-8608-F18C-BD88-115989F8249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C57CDC67-BFD2-BF1C-3918-7B977BF414C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057FD378-942D-EE89-E51B-F78765C378B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38A9B5D9-B933-9B92-B851-42FB42EE049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D86D3333-4D38-1F09-654D-430106E6004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DB71859-A448-54AF-5339-EC1563B76A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7986A0B5-064B-1F96-55C4-797DCFA5F3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7F454546-D445-579D-5697-9E7FA400A5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DC7F40-2E18-4014-9F52-875C3C38038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09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499E41C-C436-8A8C-6A49-440411D87D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0A76F83-5DBA-3CDF-AFFF-303584327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6C8971B-6D21-3214-F7F6-04DBBE3FF5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A57B3-E8F8-4347-B1E4-1A48F195E25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16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E4FA14D-7B43-E13E-1117-A4C63BFD87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959C83D-1883-19C4-E652-E9719889DD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F8418F9-CB20-707C-EE9C-7F45309261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7040D-AEC9-47E5-83B8-689542DCA3E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338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E33B7B9-04E8-ABD9-886B-E35A4802BE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19AAD73-5E30-919D-1DF8-5A313EAE3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840D372F-424F-947D-6951-6DDACE80E8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3DF0E4-2444-441C-999F-CD01089BAD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1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EF25723-1A35-1CB2-A3AC-50BDFFBDB8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DAB9819-881A-1E23-A88A-F8EDACB34B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F305536-70F6-051A-E628-B34394935A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8D10A7-AD72-467A-B127-13B1EA424AA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78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96D4795-FD53-0CFE-C829-B2A29CAA00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9859C54-95D0-5F85-593C-60CDDEBA17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9155A60-06D0-3442-C3C8-45FE0086F0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9A42E0-9CBE-499C-ACFB-17FE3B73E6A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22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BD41E20-2E34-97B4-E748-CCCBBEC281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B66D05E-C6CD-CDF6-D0ED-6CADB6BD98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FED188F0-4033-C8EA-3F6D-98BBE8B4BC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7BA1C-D4F7-4656-B3A8-EFC97A037D7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09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522DDCD-68B5-B93C-A957-5BE3A9B801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B11EB83-C0D2-8142-4933-A2C5FA747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23FC853-54B0-974A-BF62-11F8715B7D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69A30-697F-47AD-9ED6-D00C1F43DC4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23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DF73985-778A-3A13-213D-3C769D11F0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903625F-211F-2E07-F475-113358F8F8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436A088-374E-1E44-304D-5065519412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976823-15EC-4570-B853-4F41872ECD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48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7255B01-6FBF-2102-9FC1-AF2A30315A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49D2CA5-704A-C70F-4F33-FE2067E47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9C8C880-B14B-06C4-01FC-798AF7D7D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031EA-5BEA-4660-B084-82D2480807B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08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DAD36E1-B194-A594-2433-DC2EC08374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065C239-A796-594C-F294-3A71348D30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0D216C2-073E-A1A8-D7AB-4B82D05FDB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C99073-8ED7-4756-9D48-C637A2AE8E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69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D30D8A9E-DF36-2644-7400-17F8EC0EF8D4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B4121B28-9C5C-56D6-B242-6530BA5D47D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92429CFD-3668-9030-1A71-5D341020ABF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4F8D7BFC-4146-69DA-7282-CE8C05E4884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619E715B-B959-4C54-D78C-1D1492A57C8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BD4548E9-6D96-C76E-A106-C58E7EDBEB9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D8B588AA-5798-FE0C-04A3-D0205A0EF2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C69AC262-2A63-26DE-6170-7A4D74B37A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7B8B70E8-1B21-742B-AA4B-880132EADF1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9AA14BD8-71BF-795C-2764-7554ACC288C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CFBFCAB-3227-47D2-88C4-71253D5ECD2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F72647B4-98D8-80AB-B180-CDA576708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6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6" Type="http://schemas.openxmlformats.org/officeDocument/2006/relationships/image" Target="../media/image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oleObject" Target="../embeddings/oleObject7.bin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5.bin"/><Relationship Id="rId3" Type="http://schemas.openxmlformats.org/officeDocument/2006/relationships/image" Target="../media/image8.wmf"/><Relationship Id="rId21" Type="http://schemas.openxmlformats.org/officeDocument/2006/relationships/image" Target="../media/image16.wmf"/><Relationship Id="rId7" Type="http://schemas.openxmlformats.org/officeDocument/2006/relationships/image" Target="../media/image2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9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3.bin"/><Relationship Id="rId2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&#31532;2&#31456;.ppt#27. PowerPoint &#28436;&#31034;&#25991;&#31295;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DABF2E06-7240-C8E6-E19D-C113E630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F1CA6F6-3510-402A-9BB6-A3398767143A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F5F182A3-0C40-5CB0-7C07-43BFC3CC8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142875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充气问题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2B596530-0AE7-F8F7-A769-4479D807C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2928938"/>
            <a:ext cx="2690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取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CV——</a:t>
            </a:r>
          </a:p>
        </p:txBody>
      </p:sp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D84E637C-400B-30D9-DE82-EBEA199B50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988" y="3571875"/>
          <a:ext cx="85058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62400" imgH="444500" progId="Equation.DSMT4">
                  <p:embed/>
                </p:oleObj>
              </mc:Choice>
              <mc:Fallback>
                <p:oleObj name="Equation" r:id="rId2" imgW="3962400" imgH="444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3571875"/>
                        <a:ext cx="85058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>
            <a:extLst>
              <a:ext uri="{FF2B5EF4-FFF2-40B4-BE49-F238E27FC236}">
                <a16:creationId xmlns:a16="http://schemas.microsoft.com/office/drawing/2014/main" id="{3849FA50-5A74-0502-1614-75666EC16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598988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容器刚性绝热</a:t>
            </a:r>
          </a:p>
        </p:txBody>
      </p:sp>
      <p:sp>
        <p:nvSpPr>
          <p:cNvPr id="3079" name="Text Box 10">
            <a:extLst>
              <a:ext uri="{FF2B5EF4-FFF2-40B4-BE49-F238E27FC236}">
                <a16:creationId xmlns:a16="http://schemas.microsoft.com/office/drawing/2014/main" id="{98812861-024C-27E0-BA75-F478089C4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7064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080" name="Object 11">
            <a:extLst>
              <a:ext uri="{FF2B5EF4-FFF2-40B4-BE49-F238E27FC236}">
                <a16:creationId xmlns:a16="http://schemas.microsoft.com/office/drawing/2014/main" id="{3570D1FC-566A-303B-297F-257718D3C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51" imgH="215619" progId="Equation.DSMT4">
                  <p:embed/>
                </p:oleObj>
              </mc:Choice>
              <mc:Fallback>
                <p:oleObj name="Equation" r:id="rId4" imgW="114151" imgH="21561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Text Box 12">
            <a:extLst>
              <a:ext uri="{FF2B5EF4-FFF2-40B4-BE49-F238E27FC236}">
                <a16:creationId xmlns:a16="http://schemas.microsoft.com/office/drawing/2014/main" id="{CDDC7D96-308E-7DBE-B3D4-F59DEA431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477838"/>
            <a:ext cx="50006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若容器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为刚性绝热初态为真空，打开阀门充气，使压力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4MPa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时截止。若空气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u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0.72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求容器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内达平衡后温度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及充入气体量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2061" name="Text Box 13">
            <a:extLst>
              <a:ext uri="{FF2B5EF4-FFF2-40B4-BE49-F238E27FC236}">
                <a16:creationId xmlns:a16="http://schemas.microsoft.com/office/drawing/2014/main" id="{B184BFAC-2627-45D5-B972-5C732A8AE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928938"/>
            <a:ext cx="202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楷体_GB2312" pitchFamily="49" charset="-122"/>
              </a:rPr>
              <a:t>非稳定开口系</a:t>
            </a:r>
          </a:p>
        </p:txBody>
      </p:sp>
      <p:sp>
        <p:nvSpPr>
          <p:cNvPr id="3083" name="Text Box 14">
            <a:extLst>
              <a:ext uri="{FF2B5EF4-FFF2-40B4-BE49-F238E27FC236}">
                <a16:creationId xmlns:a16="http://schemas.microsoft.com/office/drawing/2014/main" id="{BAE5F2D6-3136-5B12-48AC-51C8389FB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138113"/>
            <a:ext cx="1149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A4332771</a:t>
            </a:r>
          </a:p>
        </p:txBody>
      </p:sp>
      <p:graphicFrame>
        <p:nvGraphicFramePr>
          <p:cNvPr id="2064" name="Object 16">
            <a:extLst>
              <a:ext uri="{FF2B5EF4-FFF2-40B4-BE49-F238E27FC236}">
                <a16:creationId xmlns:a16="http://schemas.microsoft.com/office/drawing/2014/main" id="{96893841-7D26-39F3-4A4D-F59BC30E0E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4652963"/>
          <a:ext cx="10080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002" imgH="203112" progId="Equation.DSMT4">
                  <p:embed/>
                </p:oleObj>
              </mc:Choice>
              <mc:Fallback>
                <p:oleObj name="Equation" r:id="rId6" imgW="457002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652963"/>
                        <a:ext cx="10080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5" name="Object 17">
            <a:extLst>
              <a:ext uri="{FF2B5EF4-FFF2-40B4-BE49-F238E27FC236}">
                <a16:creationId xmlns:a16="http://schemas.microsoft.com/office/drawing/2014/main" id="{9AC018ED-EA45-5576-8897-403CE907C4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4652963"/>
          <a:ext cx="11509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4870" imgH="177646" progId="Equation.DSMT4">
                  <p:embed/>
                </p:oleObj>
              </mc:Choice>
              <mc:Fallback>
                <p:oleObj name="Equation" r:id="rId8" imgW="494870" imgH="17764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652963"/>
                        <a:ext cx="115093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6" name="Object 18">
            <a:extLst>
              <a:ext uri="{FF2B5EF4-FFF2-40B4-BE49-F238E27FC236}">
                <a16:creationId xmlns:a16="http://schemas.microsoft.com/office/drawing/2014/main" id="{09AC58ED-168F-9760-6F7A-482AFEFAB1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4652963"/>
          <a:ext cx="12954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3947" imgH="228501" progId="Equation.DSMT4">
                  <p:embed/>
                </p:oleObj>
              </mc:Choice>
              <mc:Fallback>
                <p:oleObj name="Equation" r:id="rId10" imgW="583947" imgH="228501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652963"/>
                        <a:ext cx="12954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8" name="Picture 20">
            <a:extLst>
              <a:ext uri="{FF2B5EF4-FFF2-40B4-BE49-F238E27FC236}">
                <a16:creationId xmlns:a16="http://schemas.microsoft.com/office/drawing/2014/main" id="{08E984FC-7D16-1DB9-B828-2F2B78C9C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92150"/>
            <a:ext cx="34575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8" name="AutoShape 2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5CAA2BB-54C5-6896-425B-7A5A54A88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6524625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070" name="Text Box 22">
            <a:extLst>
              <a:ext uri="{FF2B5EF4-FFF2-40B4-BE49-F238E27FC236}">
                <a16:creationId xmlns:a16="http://schemas.microsoft.com/office/drawing/2014/main" id="{9F07168D-8EBD-09AE-4D16-8BF6ECC60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253038"/>
            <a:ext cx="8228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忽略动能差及位能差并考虑到冲入容器的质量即容器内质量</a:t>
            </a:r>
          </a:p>
        </p:txBody>
      </p:sp>
      <p:graphicFrame>
        <p:nvGraphicFramePr>
          <p:cNvPr id="29711" name="Object 15">
            <a:extLst>
              <a:ext uri="{FF2B5EF4-FFF2-40B4-BE49-F238E27FC236}">
                <a16:creationId xmlns:a16="http://schemas.microsoft.com/office/drawing/2014/main" id="{C21872ED-BDCD-4583-A4A8-C0653EE96F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3013" y="3500438"/>
          <a:ext cx="54006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01900" imgH="393700" progId="Equation.DSMT4">
                  <p:embed/>
                </p:oleObj>
              </mc:Choice>
              <mc:Fallback>
                <p:oleObj name="Equation" r:id="rId13" imgW="2501900" imgH="3937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3500438"/>
                        <a:ext cx="5400675" cy="8493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">
            <a:extLst>
              <a:ext uri="{FF2B5EF4-FFF2-40B4-BE49-F238E27FC236}">
                <a16:creationId xmlns:a16="http://schemas.microsoft.com/office/drawing/2014/main" id="{4534CF7F-B307-9490-6AFD-93164DE49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3" y="3143250"/>
            <a:ext cx="14081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幼圆" pitchFamily="49" charset="-122"/>
              </a:rPr>
              <a:t>？</a:t>
            </a:r>
          </a:p>
        </p:txBody>
      </p:sp>
      <p:graphicFrame>
        <p:nvGraphicFramePr>
          <p:cNvPr id="3077" name="Object 21">
            <a:extLst>
              <a:ext uri="{FF2B5EF4-FFF2-40B4-BE49-F238E27FC236}">
                <a16:creationId xmlns:a16="http://schemas.microsoft.com/office/drawing/2014/main" id="{355315ED-5BC8-9EB9-87A2-767BAB9908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0063" y="5991225"/>
          <a:ext cx="28733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56755" imgH="253890" progId="Equation.DSMT4">
                  <p:embed/>
                </p:oleObj>
              </mc:Choice>
              <mc:Fallback>
                <p:oleObj name="Equation" r:id="rId15" imgW="1256755" imgH="25389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5991225"/>
                        <a:ext cx="28733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7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770" decel="100000"/>
                                        <p:tgtEl>
                                          <p:spTgt spid="2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5" dur="77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75"/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75"/>
                                        <p:tgtEl>
                                          <p:spTgt spid="2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 autoUpdateAnimBg="0"/>
      <p:bldP spid="2052" grpId="0" build="p" autoUpdateAnimBg="0"/>
      <p:bldP spid="2055" grpId="0" build="p" autoUpdateAnimBg="0"/>
      <p:bldP spid="2060" grpId="0" build="p" autoUpdateAnimBg="0"/>
      <p:bldP spid="2061" grpId="0" build="p" autoUpdateAnimBg="0"/>
      <p:bldP spid="2070" grpId="0" build="p" autoUpdateAnimBg="0"/>
      <p:bldP spid="21" grpId="0"/>
      <p:bldP spid="21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E2CA4EA9-2745-996A-2300-09913B5D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F613A59-4421-45B2-A222-E400C78E680F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6231468E-D742-38EA-DC41-E9A24546A9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214313"/>
          <a:ext cx="28733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6755" imgH="253890" progId="Equation.DSMT4">
                  <p:embed/>
                </p:oleObj>
              </mc:Choice>
              <mc:Fallback>
                <p:oleObj name="Equation" r:id="rId2" imgW="1256755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14313"/>
                        <a:ext cx="28733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6">
            <a:extLst>
              <a:ext uri="{FF2B5EF4-FFF2-40B4-BE49-F238E27FC236}">
                <a16:creationId xmlns:a16="http://schemas.microsoft.com/office/drawing/2014/main" id="{C3F677E7-3F13-98BF-3360-48A3B0A12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85127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由</a:t>
            </a:r>
          </a:p>
        </p:txBody>
      </p:sp>
      <p:graphicFrame>
        <p:nvGraphicFramePr>
          <p:cNvPr id="3079" name="Object 7">
            <a:extLst>
              <a:ext uri="{FF2B5EF4-FFF2-40B4-BE49-F238E27FC236}">
                <a16:creationId xmlns:a16="http://schemas.microsoft.com/office/drawing/2014/main" id="{6413CA4A-2F66-1E2F-7E8E-C779858CE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1150" y="3665538"/>
          <a:ext cx="61595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600" imgH="469900" progId="Equation.DSMT4">
                  <p:embed/>
                </p:oleObj>
              </mc:Choice>
              <mc:Fallback>
                <p:oleObj name="Equation" r:id="rId4" imgW="30226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665538"/>
                        <a:ext cx="61595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8">
            <a:extLst>
              <a:ext uri="{FF2B5EF4-FFF2-40B4-BE49-F238E27FC236}">
                <a16:creationId xmlns:a16="http://schemas.microsoft.com/office/drawing/2014/main" id="{1FDF71BF-FD8F-D462-1DA1-71C33BE03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64331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51" imgH="215619" progId="Equation.DSMT4">
                  <p:embed/>
                </p:oleObj>
              </mc:Choice>
              <mc:Fallback>
                <p:oleObj name="Equation" r:id="rId6" imgW="114151" imgH="21561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643313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9">
            <a:extLst>
              <a:ext uri="{FF2B5EF4-FFF2-40B4-BE49-F238E27FC236}">
                <a16:creationId xmlns:a16="http://schemas.microsoft.com/office/drawing/2014/main" id="{740B83F9-CF21-47C9-08E1-BA376478C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000625"/>
            <a:ext cx="2565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流入：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in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δ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in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           </a:t>
            </a:r>
            <a:r>
              <a:rPr kumimoji="1" lang="zh-CN" altLang="en-US" sz="2400" b="1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流出：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内增：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u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</a:p>
        </p:txBody>
      </p:sp>
      <p:sp>
        <p:nvSpPr>
          <p:cNvPr id="3082" name="AutoShape 10">
            <a:extLst>
              <a:ext uri="{FF2B5EF4-FFF2-40B4-BE49-F238E27FC236}">
                <a16:creationId xmlns:a16="http://schemas.microsoft.com/office/drawing/2014/main" id="{6479B7A1-5E66-33CE-55C1-2C181E103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5865813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3083" name="Object 11">
            <a:extLst>
              <a:ext uri="{FF2B5EF4-FFF2-40B4-BE49-F238E27FC236}">
                <a16:creationId xmlns:a16="http://schemas.microsoft.com/office/drawing/2014/main" id="{4BE414C9-C579-8CED-D120-F110F9320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6063" y="5668963"/>
          <a:ext cx="20891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52087" imgH="253890" progId="Equation.DSMT4">
                  <p:embed/>
                </p:oleObj>
              </mc:Choice>
              <mc:Fallback>
                <p:oleObj name="Equation" r:id="rId8" imgW="952087" imgH="25389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5668963"/>
                        <a:ext cx="20891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AutoShape 12">
            <a:extLst>
              <a:ext uri="{FF2B5EF4-FFF2-40B4-BE49-F238E27FC236}">
                <a16:creationId xmlns:a16="http://schemas.microsoft.com/office/drawing/2014/main" id="{125192C6-AC39-9820-EB51-08D7C6E51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113" y="5794375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3085" name="Object 13">
            <a:extLst>
              <a:ext uri="{FF2B5EF4-FFF2-40B4-BE49-F238E27FC236}">
                <a16:creationId xmlns:a16="http://schemas.microsoft.com/office/drawing/2014/main" id="{445AA0A1-7CB9-DA1D-85A9-CDAC68704E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5875" y="5643563"/>
          <a:ext cx="107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13" imgH="228501" progId="Equation.DSMT4">
                  <p:embed/>
                </p:oleObj>
              </mc:Choice>
              <mc:Fallback>
                <p:oleObj name="Equation" r:id="rId10" imgW="431613" imgH="22850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5" y="5643563"/>
                        <a:ext cx="1079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Line 14">
            <a:extLst>
              <a:ext uri="{FF2B5EF4-FFF2-40B4-BE49-F238E27FC236}">
                <a16:creationId xmlns:a16="http://schemas.microsoft.com/office/drawing/2014/main" id="{C9456A73-9385-1EC4-4341-760310CF1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750" y="3214688"/>
            <a:ext cx="1143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87" name="Object 15">
            <a:extLst>
              <a:ext uri="{FF2B5EF4-FFF2-40B4-BE49-F238E27FC236}">
                <a16:creationId xmlns:a16="http://schemas.microsoft.com/office/drawing/2014/main" id="{C23999E8-ED45-7FEC-D983-C6D213D2FF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811213"/>
          <a:ext cx="3541713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49400" imgH="330200" progId="Equation.DSMT4">
                  <p:embed/>
                </p:oleObj>
              </mc:Choice>
              <mc:Fallback>
                <p:oleObj name="Equation" r:id="rId12" imgW="1549400" imgH="330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811213"/>
                        <a:ext cx="3541713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8" name="Object 16">
            <a:extLst>
              <a:ext uri="{FF2B5EF4-FFF2-40B4-BE49-F238E27FC236}">
                <a16:creationId xmlns:a16="http://schemas.microsoft.com/office/drawing/2014/main" id="{6BA22AB9-2070-4F1C-A077-60380C682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1857375"/>
          <a:ext cx="36274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87500" imgH="228600" progId="Equation.DSMT4">
                  <p:embed/>
                </p:oleObj>
              </mc:Choice>
              <mc:Fallback>
                <p:oleObj name="Equation" r:id="rId14" imgW="15875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857375"/>
                        <a:ext cx="362743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" name="Object 17">
            <a:extLst>
              <a:ext uri="{FF2B5EF4-FFF2-40B4-BE49-F238E27FC236}">
                <a16:creationId xmlns:a16="http://schemas.microsoft.com/office/drawing/2014/main" id="{559B80BC-C14B-1109-211F-E5F7AC061B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0" y="2643188"/>
          <a:ext cx="9858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1613" imgH="228501" progId="Equation.DSMT4">
                  <p:embed/>
                </p:oleObj>
              </mc:Choice>
              <mc:Fallback>
                <p:oleObj name="Equation" r:id="rId16" imgW="431613" imgH="22850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643188"/>
                        <a:ext cx="98583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0" name="Object 18">
            <a:extLst>
              <a:ext uri="{FF2B5EF4-FFF2-40B4-BE49-F238E27FC236}">
                <a16:creationId xmlns:a16="http://schemas.microsoft.com/office/drawing/2014/main" id="{6F71FA97-F7F0-099E-4307-BCEDBAA18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2668588"/>
          <a:ext cx="11334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95085" imgH="228501" progId="Equation.DSMT4">
                  <p:embed/>
                </p:oleObj>
              </mc:Choice>
              <mc:Fallback>
                <p:oleObj name="Equation" r:id="rId18" imgW="495085" imgH="228501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668588"/>
                        <a:ext cx="11334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3" name="Object 21">
            <a:extLst>
              <a:ext uri="{FF2B5EF4-FFF2-40B4-BE49-F238E27FC236}">
                <a16:creationId xmlns:a16="http://schemas.microsoft.com/office/drawing/2014/main" id="{70FF068D-56A3-5345-D1CD-DB860D8421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2447925"/>
          <a:ext cx="521017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400300" imgH="419100" progId="Equation.DSMT4">
                  <p:embed/>
                </p:oleObj>
              </mc:Choice>
              <mc:Fallback>
                <p:oleObj name="Equation" r:id="rId20" imgW="2400300" imgH="4191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2447925"/>
                        <a:ext cx="5210175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95" name="Picture 23">
            <a:extLst>
              <a:ext uri="{FF2B5EF4-FFF2-40B4-BE49-F238E27FC236}">
                <a16:creationId xmlns:a16="http://schemas.microsoft.com/office/drawing/2014/main" id="{52B67870-3782-1EFC-ABFA-80B27BBEE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788" y="111125"/>
            <a:ext cx="3025775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5" name="AutoShape 2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B8D1207-CEA4-E6AA-4928-340E88437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6" name="AutoShape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542A161-0A50-546E-6EF7-54D56D90A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7" name="AutoShape 2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02BB80DE-373A-DF8B-2895-E66DD9390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8" name="AutoShape 27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47AF374D-8CE8-5EA8-5645-B7C3AB74B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id="{283881AE-631E-96D8-97ED-29B9B56EF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500563"/>
            <a:ext cx="493713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endParaRPr kumimoji="1" lang="en-US" altLang="zh-CN" sz="2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75"/>
                                        <p:tgtEl>
                                          <p:spTgt spid="3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75"/>
                                        <p:tgtEl>
                                          <p:spTgt spid="3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75"/>
                                        <p:tgtEl>
                                          <p:spTgt spid="3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build="p" autoUpdateAnimBg="0"/>
      <p:bldP spid="3081" grpId="0" build="p" autoUpdateAnimBg="0"/>
      <p:bldP spid="3082" grpId="0" animBg="1"/>
      <p:bldP spid="3084" grpId="0" animBg="1"/>
      <p:bldP spid="2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75A53F4B-B635-F0CA-5800-9D64E866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77BDEE9-1D27-45E3-821A-53E76D545F4A}" type="slidenum">
              <a:rPr lang="zh-CN" altLang="en-US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919ADB9E-E8A9-0277-5548-FEA125A27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" y="304800"/>
            <a:ext cx="11128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讨论：</a:t>
            </a:r>
            <a:endParaRPr kumimoji="1" lang="zh-CN" altLang="en-US" sz="2400" b="1" baseline="-2500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D22AF191-E0B0-CC97-B4D0-3A769D957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1338" y="3221038"/>
            <a:ext cx="213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是否不计及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f in</a:t>
            </a: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BAE63F28-53DB-1E35-652E-4CE4BCF0D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940175"/>
            <a:ext cx="8588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否，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即使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f in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达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349 m/s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，也仅能使空气升温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85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</p:txBody>
      </p:sp>
      <p:sp>
        <p:nvSpPr>
          <p:cNvPr id="4103" name="Text Box 7">
            <a:extLst>
              <a:ext uri="{FF2B5EF4-FFF2-40B4-BE49-F238E27FC236}">
                <a16:creationId xmlns:a16="http://schemas.microsoft.com/office/drawing/2014/main" id="{D787AD2B-EB5D-05A8-93F4-67FE8D4C7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785813"/>
            <a:ext cx="81708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）非稳态流动问题可用一般能量方程式也可用基本原则。  在一些条件下，后者常更方便。        </a:t>
            </a: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52FF5139-E51A-3112-07D7-C625DEA08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1793875"/>
            <a:ext cx="80914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）能量方程中若流体流出、入系统，物质能量用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h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，若不流动用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1800" b="1">
              <a:solidFill>
                <a:srgbClr val="FF3300"/>
              </a:solidFill>
            </a:endParaRP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4E91C324-7624-74DB-E1AB-395D1684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3178175"/>
            <a:ext cx="3414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150.84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&gt;&gt;</a:t>
            </a:r>
            <a:r>
              <a:rPr kumimoji="1" lang="zh-CN" altLang="en-US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30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endParaRPr kumimoji="1" lang="zh-CN" altLang="en-U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3477B64C-9494-AAED-364B-AED27E213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643438"/>
            <a:ext cx="59642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是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推动功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转换成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热力学能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即使向真空系统输送，也需要推动功！</a:t>
            </a:r>
          </a:p>
        </p:txBody>
      </p:sp>
      <p:sp>
        <p:nvSpPr>
          <p:cNvPr id="5130" name="AutoShape 1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8E31EE5-6EA9-9BBE-B9E1-81CDC2C29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1" name="AutoShape 1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B3C8E30-1CE1-9C1D-560C-4C404D3C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2" name="AutoShape 1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D550ECCC-8FD7-2CA6-20FB-865B36007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3" name="AutoShape 1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0058CFF-6A6A-7DC6-06D3-6EE2D283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382A33A5-4EE4-DD46-E202-4B5E653DD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88" y="2733675"/>
            <a:ext cx="120491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80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？</a:t>
            </a:r>
          </a:p>
        </p:txBody>
      </p:sp>
      <p:sp>
        <p:nvSpPr>
          <p:cNvPr id="4113" name="Rectangle 17">
            <a:extLst>
              <a:ext uri="{FF2B5EF4-FFF2-40B4-BE49-F238E27FC236}">
                <a16:creationId xmlns:a16="http://schemas.microsoft.com/office/drawing/2014/main" id="{9B9816F2-2AB3-0E17-D1E1-53753F054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2716213"/>
            <a:ext cx="12049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8000" b="1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？</a:t>
            </a:r>
          </a:p>
        </p:txBody>
      </p:sp>
      <p:pic>
        <p:nvPicPr>
          <p:cNvPr id="5139" name="Picture 19">
            <a:extLst>
              <a:ext uri="{FF2B5EF4-FFF2-40B4-BE49-F238E27FC236}">
                <a16:creationId xmlns:a16="http://schemas.microsoft.com/office/drawing/2014/main" id="{5C2B3E65-0261-57AF-584B-56F96ED40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13" y="4513263"/>
            <a:ext cx="3030537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17EEB0-D5A0-E607-C82A-E2718193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50" y="60833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hlinkClick r:id="rId3" action="ppaction://hlinkpres?slideindex=27&amp;slidetitle=PowerPoint 演示文稿"/>
              </a:rPr>
              <a:t>返回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4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30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4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 autoUpdateAnimBg="0"/>
      <p:bldP spid="4101" grpId="0" build="p" autoUpdateAnimBg="0"/>
      <p:bldP spid="4102" grpId="0" build="p" autoUpdateAnimBg="0"/>
      <p:bldP spid="4103" grpId="0" build="p" autoUpdateAnimBg="0"/>
      <p:bldP spid="4104" grpId="0" build="p" autoUpdateAnimBg="0"/>
      <p:bldP spid="4105" grpId="0" build="p" autoUpdateAnimBg="0"/>
      <p:bldP spid="4106" grpId="0" build="p" autoUpdateAnimBg="0"/>
      <p:bldP spid="4112" grpId="0"/>
      <p:bldP spid="4113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106</TotalTime>
  <Words>204</Words>
  <Application>Microsoft Office PowerPoint</Application>
  <PresentationFormat>全屏显示(4:3)</PresentationFormat>
  <Paragraphs>27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黑体</vt:lpstr>
      <vt:lpstr>楷体_GB2312</vt:lpstr>
      <vt:lpstr>幼圆</vt:lpstr>
      <vt:lpstr>Watermark</vt:lpstr>
      <vt:lpstr>MathType 7.0 Equation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24</cp:revision>
  <dcterms:created xsi:type="dcterms:W3CDTF">1601-01-01T00:00:00Z</dcterms:created>
  <dcterms:modified xsi:type="dcterms:W3CDTF">2025-08-21T14:16:21Z</dcterms:modified>
</cp:coreProperties>
</file>