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2F2CB99-2A81-FE93-A020-D9982BE040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55E41B7-501B-F398-DF67-F68FCBB0FC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F9346A3-55DD-743E-8241-396F144FF41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833DB0B-D088-9177-21DD-CE8D2E066C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168009E-DE35-8762-5B2E-C9DB05FCC8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73FBDF0-4F1E-81D4-F872-9CF30212F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5441F33-E8DC-4428-832D-32CDA89D30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19566F-779B-C995-AE03-8349871A45EF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C932A004-E33B-A3CC-79D1-00CEA810F1C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0062687E-2FF2-701C-2906-0734E4B8BE2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B1984A5-D38E-7BCA-2B1C-9AF26283D67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0F340D6-986F-2E97-9C65-1BE89A5983C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A204B80-4A13-85CC-6C3C-FAA78DE83A7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0ED7DCE6-A12E-9C16-65F2-C3398B565A7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E412FB9-2D66-789A-1A59-B9B33EB040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99E1892-3DBF-B189-9B8A-1EF7ED524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B388B12-6337-B9AC-F4C2-2E4B00755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DCEA-FF2D-4FBA-93CD-2CEB5F08D8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56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38B7724-68B0-1AB6-9284-439CC598BB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A42A450-1454-6E53-7D99-59F4325AA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7866C3E-EFEC-F350-55D3-DC10A3A3E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032E8-1D80-479A-94A1-AC615DDFA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9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A4EC512-36B0-462A-55E5-59ADD8317A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5AB6E5B-C4E4-31B0-0CC4-CD29B5F3A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3A9761-E0F2-8AAC-411E-F7EFBC37FA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9DF08-6A1B-4F63-8747-E9505B0EFE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40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B79953E-8BD4-1753-2DD2-6FEBF9EE3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0DCB53E-0A07-1851-DB94-387B8CC2E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631CA82-E6E4-9CA7-AEDC-CDACA4AD78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B072A-EBAA-407C-984B-84CCD3969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98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925577B-FEBC-E17E-43ED-D8A65EFC6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BF69DB6-1A60-D6A5-7D78-EB3FCC791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DE02A77-3585-9BA5-4F4C-163F4184A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D5931-C440-41BE-A3FA-38C6FCC58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5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20C56BE-0769-B8C5-5E09-F1CE54E904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A54318-75C1-F050-7E3A-75F0F717D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0D95025-F3F9-9F02-EBA9-7F16B8D2CF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31542-8AF4-43D7-A748-78BF0EEDF4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82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A99C0B7-34BA-46CC-B691-5EA8C395A6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D810C93-01B3-A268-B7C9-779F4379E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F72D3D0-9A48-0CA0-C8D9-4BF231FFA0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09D2A5-251D-44C2-BB53-71FC791B14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51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C993526-5EA2-874A-70CB-3B4B03685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EFC7D67-A5E5-DC3B-A452-F57625F32D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BF3FD4-ED50-B736-D7DC-81D29BFE6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747FF-9A4E-4E26-BFF5-D7DF60E522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3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14B9897-78D5-6B71-68C6-B04D044EB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41AFECE-FF3E-A0ED-0BF0-F3D5B021E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40B4521-D2F3-0E5B-B538-C217FB810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E2AE1-D1D0-4E67-83CB-14BEF38A01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5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2B7B4B7-1979-1DEF-D364-7490C0AE72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F58DC49-FD18-61FE-4026-2F51C4F87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8BB48A4-9DB1-9D4A-FBC4-B47ACBD8A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76C72-087A-4C61-A636-B9024DA2A5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5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DB0BA6D-1ED4-18D1-9863-29B21BCCA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278559C-7F6B-FB37-0E7F-79A64FA29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CF9F9E6-5F54-A108-2582-9142AE76D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B2343-7B0F-4C1B-BF0C-27FBF9F72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3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F59314A-4AC9-A85B-6E45-1B13D7D62030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F05101E8-BBF6-46AF-E778-B8048080AAC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100DDEDA-48CC-11B3-795C-E9BD8E12DD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5810CF23-36AD-77D1-7C9D-2268DAA4B36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E47DD80B-A91E-761D-850E-F96A035B591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49B0E741-4A54-27A1-AFE1-AD694DAC13C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8E5DEEA5-B799-7821-307B-46062C457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FF5A8C9F-3B56-4181-8AA3-3CA0931EF5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776C97F4-0165-864F-A1C9-B9D8BEACDA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3026A029-DE84-87D7-5BD9-0ACEC4851F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2C2E52A-8BE4-4510-8B56-E8C5713CE68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5153C191-FC5D-B3EB-835E-E3A3ADEE4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0.wmf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&#31532;5&#31456;.ppt#36. 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A8E6A215-CF9E-8CA0-456F-33DD71AF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FAD6A3-1EF8-40C1-8B7C-F64EEC82878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F7C61769-AE37-2F42-A13B-B3F020166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33375"/>
            <a:ext cx="8926512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kg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20℃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的水定压加热到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90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，若热源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温度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恒为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500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，环境温度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293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，求：（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）水的熵变；（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）分别以水和热源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为系统求此加热过程的熵流和熵产。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96817DFC-877B-F2C1-BF2F-1B1E4D779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060575"/>
          <a:ext cx="42481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600" imgH="254000" progId="Equation.DSMT4">
                  <p:embed/>
                </p:oleObj>
              </mc:Choice>
              <mc:Fallback>
                <p:oleObj name="Equation" r:id="rId2" imgW="22606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60575"/>
                        <a:ext cx="42481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236E3880-E46C-B7E1-BD00-04252D8C2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3683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13F24F5A-A23A-2323-4071-B08B2A99C1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1088" y="2708275"/>
          <a:ext cx="23907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241195" progId="Equation.DSMT4">
                  <p:embed/>
                </p:oleObj>
              </mc:Choice>
              <mc:Fallback>
                <p:oleObj name="Equation" r:id="rId4" imgW="1129810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2708275"/>
                        <a:ext cx="23907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452C3FA0-1D39-2BDE-FEB6-70376AEAF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357563"/>
          <a:ext cx="66976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65500" imgH="508000" progId="Equation.DSMT4">
                  <p:embed/>
                </p:oleObj>
              </mc:Choice>
              <mc:Fallback>
                <p:oleObj name="Equation" r:id="rId6" imgW="33655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66976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">
            <a:extLst>
              <a:ext uri="{FF2B5EF4-FFF2-40B4-BE49-F238E27FC236}">
                <a16:creationId xmlns:a16="http://schemas.microsoft.com/office/drawing/2014/main" id="{17E21BC8-6435-A42F-AAA9-BB9B4C95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6675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A442265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5112EF2E-67F0-373B-F97B-A0A04E4E7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14843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已知水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55BDDD9-8E2A-67C9-6DF5-420A2C51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28913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）定压加热</a:t>
            </a:r>
          </a:p>
        </p:txBody>
      </p:sp>
      <p:sp>
        <p:nvSpPr>
          <p:cNvPr id="3083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4DF79F6-C283-56D8-ACE4-48487F01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4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0B303E5-1A38-5850-45D9-789EC3F6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350427B1-980F-3592-D15B-0A677735C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81525"/>
          <a:ext cx="719613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73500" imgH="939800" progId="Equation.DSMT4">
                  <p:embed/>
                </p:oleObj>
              </mc:Choice>
              <mc:Fallback>
                <p:oleObj name="Equation" r:id="rId8" imgW="38735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7196137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975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475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2" grpId="0" build="p" autoUpdateAnimBg="0"/>
      <p:bldP spid="7170" grpId="0"/>
      <p:bldP spid="7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CEAC1FFA-0E4C-BA7C-E689-A2C81486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312B63-FA94-4EA8-9889-33E3647D3AC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0DCA6B89-BC1F-E2F9-5E61-5D1C700EE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00213"/>
            <a:ext cx="278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）取水为系统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182EA8E5-F1CF-91DD-114C-3BCA9E8CA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2301875"/>
          <a:ext cx="1987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241195" progId="Equation.DSMT4">
                  <p:embed/>
                </p:oleObj>
              </mc:Choice>
              <mc:Fallback>
                <p:oleObj name="Equation" r:id="rId2" imgW="799753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301875"/>
                        <a:ext cx="19875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>
            <a:extLst>
              <a:ext uri="{FF2B5EF4-FFF2-40B4-BE49-F238E27FC236}">
                <a16:creationId xmlns:a16="http://schemas.microsoft.com/office/drawing/2014/main" id="{0DB32EA2-782A-3654-1395-705EE3FB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17002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闭口系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A5719A15-713C-1344-3C45-9ED22E5B4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019425"/>
          <a:ext cx="60483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457200" progId="Equation.DSMT4">
                  <p:embed/>
                </p:oleObj>
              </mc:Choice>
              <mc:Fallback>
                <p:oleObj name="Equation" r:id="rId4" imgW="30226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19425"/>
                        <a:ext cx="60483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36E46DC0-1A8F-A1DB-3A3E-EC85E23AE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57650"/>
          <a:ext cx="75596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700" imgH="482600" progId="Equation.DSMT4">
                  <p:embed/>
                </p:oleObj>
              </mc:Choice>
              <mc:Fallback>
                <p:oleObj name="Equation" r:id="rId6" imgW="38227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57650"/>
                        <a:ext cx="75596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" name="Object 1">
            <a:extLst>
              <a:ext uri="{FF2B5EF4-FFF2-40B4-BE49-F238E27FC236}">
                <a16:creationId xmlns:a16="http://schemas.microsoft.com/office/drawing/2014/main" id="{C43C471D-4C26-A5FC-D74B-E4F358E1E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76250"/>
          <a:ext cx="52085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500" imgH="457200" progId="Equation.DSMT4">
                  <p:embed/>
                </p:oleObj>
              </mc:Choice>
              <mc:Fallback>
                <p:oleObj name="Equation" r:id="rId8" imgW="24765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6250"/>
                        <a:ext cx="52085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49FAF9-A7E3-D46D-EF48-CDC18FD8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9559B4A-CFA7-56B9-2CA8-EAC96EF0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7DFCE30-30E9-DDAA-5880-D182846E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F335005-759E-B75A-26C8-7EC3A6A3E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0" name="Text Box 1024">
            <a:extLst>
              <a:ext uri="{FF2B5EF4-FFF2-40B4-BE49-F238E27FC236}">
                <a16:creationId xmlns:a16="http://schemas.microsoft.com/office/drawing/2014/main" id="{98A2B6D6-CB53-5164-3455-283064FB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5329238"/>
            <a:ext cx="2547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取热源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为系统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</a:p>
        </p:txBody>
      </p:sp>
      <p:graphicFrame>
        <p:nvGraphicFramePr>
          <p:cNvPr id="5121" name="Object 1025">
            <a:extLst>
              <a:ext uri="{FF2B5EF4-FFF2-40B4-BE49-F238E27FC236}">
                <a16:creationId xmlns:a16="http://schemas.microsoft.com/office/drawing/2014/main" id="{C09DF46D-9ADF-015B-523E-9C6BC71EC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8338" y="5888038"/>
          <a:ext cx="211296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753" imgH="241195" progId="Equation.DSMT4">
                  <p:embed/>
                </p:oleObj>
              </mc:Choice>
              <mc:Fallback>
                <p:oleObj name="Equation" r:id="rId10" imgW="799753" imgH="241195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888038"/>
                        <a:ext cx="2112962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Text Box 1026">
            <a:extLst>
              <a:ext uri="{FF2B5EF4-FFF2-40B4-BE49-F238E27FC236}">
                <a16:creationId xmlns:a16="http://schemas.microsoft.com/office/drawing/2014/main" id="{835E0CF3-87A0-1D84-739E-C482AECC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53911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闭口系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8" grpId="0" build="p" autoUpdateAnimBg="0"/>
      <p:bldP spid="5120" grpId="0" build="p" autoUpdateAnimBg="0"/>
      <p:bldP spid="512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FABD7323-936E-4ADC-26FF-83231C08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F0ECD56-4C17-48B7-90C0-9A93BC88C420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8B16F447-9CBE-C24F-2719-EEBE03FCC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1965325"/>
          <a:ext cx="65976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500" imgH="457200" progId="Equation.DSMT4">
                  <p:embed/>
                </p:oleObj>
              </mc:Choice>
              <mc:Fallback>
                <p:oleObj name="Equation" r:id="rId2" imgW="36195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965325"/>
                        <a:ext cx="65976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8487EE7A-BBE4-34CA-E9FD-319344D38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828925"/>
          <a:ext cx="77533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89400" imgH="482600" progId="Equation.DSMT4">
                  <p:embed/>
                </p:oleObj>
              </mc:Choice>
              <mc:Fallback>
                <p:oleObj name="Equation" r:id="rId4" imgW="40894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828925"/>
                        <a:ext cx="77533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7">
            <a:extLst>
              <a:ext uri="{FF2B5EF4-FFF2-40B4-BE49-F238E27FC236}">
                <a16:creationId xmlns:a16="http://schemas.microsoft.com/office/drawing/2014/main" id="{38B8ABBC-7A82-00DB-607B-2CAF764A9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309563"/>
          <a:ext cx="13827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0891" imgH="431613" progId="Equation.DSMT4">
                  <p:embed/>
                </p:oleObj>
              </mc:Choice>
              <mc:Fallback>
                <p:oleObj name="Equation" r:id="rId6" imgW="710891" imgH="431613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09563"/>
                        <a:ext cx="138271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28">
            <a:extLst>
              <a:ext uri="{FF2B5EF4-FFF2-40B4-BE49-F238E27FC236}">
                <a16:creationId xmlns:a16="http://schemas.microsoft.com/office/drawing/2014/main" id="{2A98BC0B-93A7-9DFF-D697-B907886A6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8" y="412750"/>
          <a:ext cx="12255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228600" progId="Equation.DSMT4">
                  <p:embed/>
                </p:oleObj>
              </mc:Choice>
              <mc:Fallback>
                <p:oleObj name="Equation" r:id="rId8" imgW="596900" imgH="2286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12750"/>
                        <a:ext cx="12255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29">
            <a:extLst>
              <a:ext uri="{FF2B5EF4-FFF2-40B4-BE49-F238E27FC236}">
                <a16:creationId xmlns:a16="http://schemas.microsoft.com/office/drawing/2014/main" id="{25ACB320-F5D1-7937-4275-AE6C92FDC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60350"/>
          <a:ext cx="6921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51" imgH="444307" progId="Equation.DSMT4">
                  <p:embed/>
                </p:oleObj>
              </mc:Choice>
              <mc:Fallback>
                <p:oleObj name="Equation" r:id="rId10" imgW="342751" imgH="444307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0350"/>
                        <a:ext cx="6921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30">
            <a:extLst>
              <a:ext uri="{FF2B5EF4-FFF2-40B4-BE49-F238E27FC236}">
                <a16:creationId xmlns:a16="http://schemas.microsoft.com/office/drawing/2014/main" id="{595DDA2B-5775-1C24-CBAC-A35EB76C7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271463"/>
          <a:ext cx="1295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197" imgH="431613" progId="Equation.DSMT4">
                  <p:embed/>
                </p:oleObj>
              </mc:Choice>
              <mc:Fallback>
                <p:oleObj name="Equation" r:id="rId12" imgW="698197" imgH="431613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71463"/>
                        <a:ext cx="1295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031">
            <a:extLst>
              <a:ext uri="{FF2B5EF4-FFF2-40B4-BE49-F238E27FC236}">
                <a16:creationId xmlns:a16="http://schemas.microsoft.com/office/drawing/2014/main" id="{549CE8E3-2450-A8AB-DCDF-F9268C45A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6413" y="1352550"/>
          <a:ext cx="39100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17700" imgH="241300" progId="Equation.DSMT4">
                  <p:embed/>
                </p:oleObj>
              </mc:Choice>
              <mc:Fallback>
                <p:oleObj name="Equation" r:id="rId14" imgW="1917700" imgH="2413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352550"/>
                        <a:ext cx="39100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Freeform 1032">
            <a:extLst>
              <a:ext uri="{FF2B5EF4-FFF2-40B4-BE49-F238E27FC236}">
                <a16:creationId xmlns:a16="http://schemas.microsoft.com/office/drawing/2014/main" id="{B4E16D0B-45ED-88FC-B9BE-B61DE31BFF05}"/>
              </a:ext>
            </a:extLst>
          </p:cNvPr>
          <p:cNvSpPr>
            <a:spLocks/>
          </p:cNvSpPr>
          <p:nvPr/>
        </p:nvSpPr>
        <p:spPr bwMode="auto">
          <a:xfrm>
            <a:off x="5043488" y="325438"/>
            <a:ext cx="2901950" cy="655637"/>
          </a:xfrm>
          <a:custGeom>
            <a:avLst/>
            <a:gdLst>
              <a:gd name="T0" fmla="*/ 2147483647 w 1828"/>
              <a:gd name="T1" fmla="*/ 2147483647 h 413"/>
              <a:gd name="T2" fmla="*/ 2147483647 w 1828"/>
              <a:gd name="T3" fmla="*/ 2147483647 h 413"/>
              <a:gd name="T4" fmla="*/ 2147483647 w 1828"/>
              <a:gd name="T5" fmla="*/ 2147483647 h 413"/>
              <a:gd name="T6" fmla="*/ 2147483647 w 1828"/>
              <a:gd name="T7" fmla="*/ 2147483647 h 413"/>
              <a:gd name="T8" fmla="*/ 2147483647 w 1828"/>
              <a:gd name="T9" fmla="*/ 2147483647 h 413"/>
              <a:gd name="T10" fmla="*/ 2147483647 w 1828"/>
              <a:gd name="T11" fmla="*/ 2147483647 h 413"/>
              <a:gd name="T12" fmla="*/ 2147483647 w 1828"/>
              <a:gd name="T13" fmla="*/ 2147483647 h 413"/>
              <a:gd name="T14" fmla="*/ 2147483647 w 1828"/>
              <a:gd name="T15" fmla="*/ 2147483647 h 413"/>
              <a:gd name="T16" fmla="*/ 2147483647 w 1828"/>
              <a:gd name="T17" fmla="*/ 2147483647 h 413"/>
              <a:gd name="T18" fmla="*/ 2147483647 w 1828"/>
              <a:gd name="T19" fmla="*/ 2147483647 h 413"/>
              <a:gd name="T20" fmla="*/ 2147483647 w 1828"/>
              <a:gd name="T21" fmla="*/ 2147483647 h 413"/>
              <a:gd name="T22" fmla="*/ 2147483647 w 1828"/>
              <a:gd name="T23" fmla="*/ 2147483647 h 413"/>
              <a:gd name="T24" fmla="*/ 2147483647 w 1828"/>
              <a:gd name="T25" fmla="*/ 2147483647 h 413"/>
              <a:gd name="T26" fmla="*/ 2147483647 w 1828"/>
              <a:gd name="T27" fmla="*/ 2147483647 h 413"/>
              <a:gd name="T28" fmla="*/ 2147483647 w 1828"/>
              <a:gd name="T29" fmla="*/ 2147483647 h 413"/>
              <a:gd name="T30" fmla="*/ 2147483647 w 1828"/>
              <a:gd name="T31" fmla="*/ 2147483647 h 413"/>
              <a:gd name="T32" fmla="*/ 2147483647 w 1828"/>
              <a:gd name="T33" fmla="*/ 2147483647 h 41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28"/>
              <a:gd name="T52" fmla="*/ 0 h 413"/>
              <a:gd name="T53" fmla="*/ 1828 w 1828"/>
              <a:gd name="T54" fmla="*/ 413 h 41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28" h="413">
                <a:moveTo>
                  <a:pt x="897" y="181"/>
                </a:moveTo>
                <a:cubicBezTo>
                  <a:pt x="902" y="219"/>
                  <a:pt x="906" y="324"/>
                  <a:pt x="955" y="340"/>
                </a:cubicBezTo>
                <a:cubicBezTo>
                  <a:pt x="971" y="345"/>
                  <a:pt x="988" y="345"/>
                  <a:pt x="1005" y="348"/>
                </a:cubicBezTo>
                <a:cubicBezTo>
                  <a:pt x="1061" y="368"/>
                  <a:pt x="1086" y="367"/>
                  <a:pt x="1156" y="373"/>
                </a:cubicBezTo>
                <a:cubicBezTo>
                  <a:pt x="1380" y="413"/>
                  <a:pt x="1325" y="387"/>
                  <a:pt x="1740" y="373"/>
                </a:cubicBezTo>
                <a:cubicBezTo>
                  <a:pt x="1828" y="330"/>
                  <a:pt x="1781" y="232"/>
                  <a:pt x="1715" y="190"/>
                </a:cubicBezTo>
                <a:cubicBezTo>
                  <a:pt x="1709" y="179"/>
                  <a:pt x="1707" y="165"/>
                  <a:pt x="1698" y="156"/>
                </a:cubicBezTo>
                <a:cubicBezTo>
                  <a:pt x="1677" y="135"/>
                  <a:pt x="1641" y="130"/>
                  <a:pt x="1623" y="106"/>
                </a:cubicBezTo>
                <a:cubicBezTo>
                  <a:pt x="1615" y="95"/>
                  <a:pt x="1609" y="81"/>
                  <a:pt x="1598" y="73"/>
                </a:cubicBezTo>
                <a:cubicBezTo>
                  <a:pt x="1586" y="64"/>
                  <a:pt x="1569" y="63"/>
                  <a:pt x="1556" y="56"/>
                </a:cubicBezTo>
                <a:cubicBezTo>
                  <a:pt x="1538" y="46"/>
                  <a:pt x="1506" y="23"/>
                  <a:pt x="1506" y="23"/>
                </a:cubicBezTo>
                <a:cubicBezTo>
                  <a:pt x="1325" y="27"/>
                  <a:pt x="1097" y="0"/>
                  <a:pt x="922" y="90"/>
                </a:cubicBezTo>
                <a:cubicBezTo>
                  <a:pt x="780" y="299"/>
                  <a:pt x="1180" y="184"/>
                  <a:pt x="438" y="156"/>
                </a:cubicBezTo>
                <a:cubicBezTo>
                  <a:pt x="385" y="122"/>
                  <a:pt x="333" y="105"/>
                  <a:pt x="271" y="90"/>
                </a:cubicBezTo>
                <a:cubicBezTo>
                  <a:pt x="0" y="103"/>
                  <a:pt x="107" y="55"/>
                  <a:pt x="137" y="148"/>
                </a:cubicBezTo>
                <a:cubicBezTo>
                  <a:pt x="168" y="102"/>
                  <a:pt x="162" y="99"/>
                  <a:pt x="145" y="39"/>
                </a:cubicBezTo>
                <a:cubicBezTo>
                  <a:pt x="122" y="76"/>
                  <a:pt x="114" y="63"/>
                  <a:pt x="79" y="81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AutoShape 103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F702D2F-4511-D42E-D410-50BD2845B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103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0AE9D66-9010-73F7-BDA9-2BA520B2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03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6C12BDD-5B94-A3FE-8CDA-AF7E6F0DF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103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53A7A10-9415-7F14-6B43-785BD539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682B583E-9BF9-4116-658B-16E40DFCF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544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讨论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DC9ADA9C-D2EC-6BB0-EF71-FC949AA2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052888"/>
            <a:ext cx="194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★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在（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）中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B9955B56-D730-4F72-903B-E8FED1834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8975" y="3992563"/>
          <a:ext cx="27114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59866" imgH="241195" progId="Equation.DSMT4">
                  <p:embed/>
                </p:oleObj>
              </mc:Choice>
              <mc:Fallback>
                <p:oleObj name="Equation" r:id="rId16" imgW="1459866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3992563"/>
                        <a:ext cx="27114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A993BCA4-DCDB-0156-CFCD-FB33CAB65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627563"/>
          <a:ext cx="46085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51100" imgH="431800" progId="Equation.DSMT4">
                  <p:embed/>
                </p:oleObj>
              </mc:Choice>
              <mc:Fallback>
                <p:oleObj name="Equation" r:id="rId18" imgW="2451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27563"/>
                        <a:ext cx="46085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>
            <a:extLst>
              <a:ext uri="{FF2B5EF4-FFF2-40B4-BE49-F238E27FC236}">
                <a16:creationId xmlns:a16="http://schemas.microsoft.com/office/drawing/2014/main" id="{785532E3-01F2-6100-6C33-4A3AFB4C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70865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即热源熵减少，流向水，但</a:t>
            </a:r>
          </a:p>
        </p:txBody>
      </p:sp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46E98BF4-8066-62C9-D92A-B154ACB29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5722938"/>
          <a:ext cx="1492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4725" imgH="228501" progId="Equation.DSMT4">
                  <p:embed/>
                </p:oleObj>
              </mc:Choice>
              <mc:Fallback>
                <p:oleObj name="Equation" r:id="rId20" imgW="634725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5722938"/>
                        <a:ext cx="1492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>
            <a:extLst>
              <a:ext uri="{FF2B5EF4-FFF2-40B4-BE49-F238E27FC236}">
                <a16:creationId xmlns:a16="http://schemas.microsoft.com/office/drawing/2014/main" id="{6F0CF834-11F7-26C3-BD17-BD5489BF3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84913"/>
            <a:ext cx="692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所以在传热过程熵产生出来，补偿差值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熵产。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6" grpId="0"/>
      <p:bldP spid="10250" grpId="0"/>
      <p:bldP spid="10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101ECE1F-2489-54B9-7AA3-A6FC0BAF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F629C5B-DF3C-4E3D-988F-5434BE2257E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D1F1D61D-3A01-17C3-D1C3-52655EE6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8500"/>
            <a:ext cx="738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★</a:t>
            </a:r>
            <a:r>
              <a:rPr kumimoji="1" lang="en-US" altLang="zh-CN" sz="2400" b="1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传热过程的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熵产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可任取吸、放热物体为系统计算。</a:t>
            </a:r>
          </a:p>
        </p:txBody>
      </p:sp>
      <p:sp>
        <p:nvSpPr>
          <p:cNvPr id="6148" name="AutoShape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FD127DC-8BD7-94A6-69A1-360D54B1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49" name="AutoShape 1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B62833E-816A-381F-B622-C23FE98C4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256" name="Text Box 16">
            <a:extLst>
              <a:ext uri="{FF2B5EF4-FFF2-40B4-BE49-F238E27FC236}">
                <a16:creationId xmlns:a16="http://schemas.microsoft.com/office/drawing/2014/main" id="{54B62AF6-66F2-8CAB-C389-E34803A33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00663"/>
            <a:ext cx="7969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2" action="ppaction://hlinkpres?slideindex=36&amp;slidetitle=PowerPoint 演示文稿"/>
              </a:rPr>
              <a:t>返回</a:t>
            </a:r>
            <a:endParaRPr lang="zh-CN" altLang="en-US" sz="2400"/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E4BB8A7E-2183-ECDD-25DD-B5E9438E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2661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★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两个物体间进行换热，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物体的熵变数值上即是对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物体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的熵流，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物体的熵变即是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物体的熵流（符号相反）。</a:t>
            </a:r>
          </a:p>
        </p:txBody>
      </p:sp>
      <p:sp>
        <p:nvSpPr>
          <p:cNvPr id="10259" name="Text Box 19">
            <a:extLst>
              <a:ext uri="{FF2B5EF4-FFF2-40B4-BE49-F238E27FC236}">
                <a16:creationId xmlns:a16="http://schemas.microsoft.com/office/drawing/2014/main" id="{D662B091-D76B-2316-ADFD-0E97E430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844675"/>
            <a:ext cx="84248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　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★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由于通常忽略热源（包括液体和固体）交换热量造成体积与压力的变化，故可假设内可逆过程计算其在不可逆传热过程的熵变。有限质量的气体则不能假设内可逆传热过程计算，因其体积或压力有较大的变化。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  <p:bldP spid="10256" grpId="0" animBg="1"/>
      <p:bldP spid="10258" grpId="0"/>
      <p:bldP spid="10259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179</TotalTime>
  <Words>245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29</cp:revision>
  <dcterms:created xsi:type="dcterms:W3CDTF">2000-07-31T03:16:50Z</dcterms:created>
  <dcterms:modified xsi:type="dcterms:W3CDTF">2025-08-24T09:40:26Z</dcterms:modified>
</cp:coreProperties>
</file>