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98" r:id="rId2"/>
    <p:sldId id="265" r:id="rId3"/>
    <p:sldId id="266" r:id="rId4"/>
    <p:sldId id="299" r:id="rId5"/>
    <p:sldId id="300" r:id="rId6"/>
    <p:sldId id="301" r:id="rId7"/>
    <p:sldId id="267" r:id="rId8"/>
    <p:sldId id="306" r:id="rId9"/>
    <p:sldId id="302" r:id="rId10"/>
  </p:sldIdLst>
  <p:sldSz cx="9144000" cy="5148263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FF"/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2" autoAdjust="0"/>
  </p:normalViewPr>
  <p:slideViewPr>
    <p:cSldViewPr>
      <p:cViewPr varScale="1">
        <p:scale>
          <a:sx n="106" d="100"/>
          <a:sy n="106" d="100"/>
        </p:scale>
        <p:origin x="778" y="77"/>
      </p:cViewPr>
      <p:guideLst>
        <p:guide orient="horz" pos="162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1EDFCF9B-C005-B51A-6F68-04F3F3F8C0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FE13A6AF-16DC-9A86-9348-9D85F09D295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9DF25627-0E81-FB9E-50EE-21ECCDBB68A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FB34D9C9-1394-0850-E889-6D8DA91919A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11BE51F-7590-4DD9-82C4-600DB89B085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49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7825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4C26004-9597-B1CF-A22E-7ECBBF8265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8E92394-3AFB-314A-2B94-15D6AC6F9D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23C8990-0A28-DE63-E4F8-B00302DE54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D7023-C4FD-4CB5-9526-F31B66289F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902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F2A0C13-7D76-ACD8-834C-AD34A7000E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50D72EA-FF37-DBB1-1B20-BD91BD06EC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39A4B3-D236-39E7-7C85-72625D9EC3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E9C71C-DE36-4605-A7C7-02250521AB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399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41195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1195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0CD6DC4-A63A-79E8-9435-5491850B26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30BD886-4BB2-4C9C-E46D-2B7A24CB1F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2A06FDA-5038-87D0-9AC2-C38F31A1ED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7134F3-EBDB-4186-B933-C6252237EB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3227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8588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487488"/>
            <a:ext cx="3810000" cy="3089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487488"/>
            <a:ext cx="3810000" cy="30892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9A78BD-A93E-5662-EBFD-FB730EB532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652282-13C8-E9FD-44E9-15FD8D49EB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D905CE-9DBF-DEE4-DDCE-610CA274F2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971F0-B7DE-4443-AB51-352FA7874C3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0007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457200"/>
            <a:ext cx="7772400" cy="8588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487488"/>
            <a:ext cx="3810000" cy="14684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7488"/>
            <a:ext cx="3810000" cy="14684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3108325"/>
            <a:ext cx="3810000" cy="14684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108325"/>
            <a:ext cx="3810000" cy="14684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03CB239-32D0-DEA6-B8D6-5AE4B87F63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4A2A7A9-77FA-3BB0-B70F-C34D2E2379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104111A-FD75-3D41-3370-E4EB971F31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F533DF-1783-4C31-9715-3639D5531B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885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2C34AC1-291F-A250-8D19-F3907CEAFD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987A44-EE6F-5345-092A-7D464EE4AE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8F4E678-2530-2156-1AD4-B6F9A836C2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1E0A14-4D3D-4C6B-8F6E-F6A52FC834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230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835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2813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FCE6C2C-ACD7-48BE-AE00-0ABB637778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60A28A3-A2EE-4430-5705-8FAB33CCDF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D8FD577-85FF-93EB-4087-C83C7147E7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F58512-157E-4294-AFE7-6BAF0024F5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7694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487488"/>
            <a:ext cx="3810000" cy="3089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7488"/>
            <a:ext cx="3810000" cy="3089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20617A-0B30-5C85-41D0-5D46821568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997FE5-FD2D-3991-8B4F-DE09A16F58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7492E0-ADF3-6177-A429-8E40472C70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E91B75-F982-4355-B871-08E894D70D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791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2525"/>
            <a:ext cx="4040188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7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2525"/>
            <a:ext cx="4041775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7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314DA10-734E-CD24-E457-5E03EC81A3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64BEDEF-74DD-50F9-D4E9-A3CAA107BE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7684C6C-3594-803D-A256-9624A87758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6D29AF-01F3-47A4-90B3-AEC67B6B6F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057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AC5F2C9-7E5D-2D84-C657-71DC8F95B4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92568A0-5727-8DFA-3EE8-EF147E98CF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80E04B1-809C-D0C1-0B6C-0422AE1555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510722-EB7C-4D16-AB28-71009E78D42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771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6C05836-6220-70AD-4BD6-2947A67AED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7742017-4E6D-234D-6512-0372165E9D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835A41D-58C7-520C-5799-54147AB5CB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769F3B-8659-4705-B14C-CB13349B0B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8208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31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4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7913"/>
            <a:ext cx="3008313" cy="3521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7A1408-6659-37A2-231C-D88627E92C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197A14-B9E2-C052-1E5B-EE8C20C026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451600-E81C-0D28-8FDE-C91CA3053A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30A465-A056-462E-BC95-8B90DB05D4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481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3625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92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9075"/>
            <a:ext cx="5486400" cy="604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33BD83-F3AA-367A-25DB-64E55E9B6C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82BA9B-B1DF-D82A-F059-08C4FF1ADA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5E09DB-6496-6C91-5F44-91A531E413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1D6F91-3C5F-4D27-AC5A-5C98AF413E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4655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5C84E88-B751-ECBB-0F4B-2C3B68F112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AD3BE50-B87C-67A4-CC1B-B999858DAD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87488"/>
            <a:ext cx="7772400" cy="308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30BC5C2-9BA7-77C5-7B86-F0C55D390D1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4691063"/>
            <a:ext cx="1905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837AE02-1B5E-E3BE-2BCD-96945AED0B8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91063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DD9A551-27B9-4639-AC40-50AF1912D7F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91063"/>
            <a:ext cx="1905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fld id="{9BB80C78-8C83-4EC9-9DC0-AABDC9FE6A8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>
            <a:extLst>
              <a:ext uri="{FF2B5EF4-FFF2-40B4-BE49-F238E27FC236}">
                <a16:creationId xmlns:a16="http://schemas.microsoft.com/office/drawing/2014/main" id="{43909A76-9026-547F-332E-5B9A32A988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796925"/>
            <a:ext cx="7772400" cy="457200"/>
          </a:xfrm>
        </p:spPr>
        <p:txBody>
          <a:bodyPr/>
          <a:lstStyle/>
          <a:p>
            <a:pPr algn="l" eaLnBrk="1" hangingPunct="1"/>
            <a:r>
              <a:rPr lang="en-US" altLang="zh-CN" sz="2400" b="1">
                <a:solidFill>
                  <a:srgbClr val="FF0000"/>
                </a:solidFill>
              </a:rPr>
              <a:t>4.3      </a:t>
            </a:r>
            <a:r>
              <a:rPr lang="zh-CN" altLang="en-US" sz="2400" b="1">
                <a:solidFill>
                  <a:srgbClr val="FF0000"/>
                </a:solidFill>
              </a:rPr>
              <a:t>多变过程分析</a:t>
            </a:r>
          </a:p>
        </p:txBody>
      </p:sp>
      <p:sp>
        <p:nvSpPr>
          <p:cNvPr id="1030" name="Rectangle 4">
            <a:extLst>
              <a:ext uri="{FF2B5EF4-FFF2-40B4-BE49-F238E27FC236}">
                <a16:creationId xmlns:a16="http://schemas.microsoft.com/office/drawing/2014/main" id="{1E3CF72A-FBBE-E975-DFDF-E4E201C18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90675"/>
            <a:ext cx="2100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hlink"/>
                </a:solidFill>
              </a:rPr>
              <a:t>1</a:t>
            </a:r>
            <a:r>
              <a:rPr lang="zh-CN" altLang="en-US" sz="2000">
                <a:solidFill>
                  <a:schemeClr val="hlink"/>
                </a:solidFill>
              </a:rPr>
              <a:t>、多变过程方程</a:t>
            </a:r>
          </a:p>
        </p:txBody>
      </p:sp>
      <p:graphicFrame>
        <p:nvGraphicFramePr>
          <p:cNvPr id="75776" name="Object 0">
            <a:extLst>
              <a:ext uri="{FF2B5EF4-FFF2-40B4-BE49-F238E27FC236}">
                <a16:creationId xmlns:a16="http://schemas.microsoft.com/office/drawing/2014/main" id="{81059040-ED34-7D26-7056-B9FB52864B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1558925"/>
          <a:ext cx="136683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9160" imgH="228600" progId="Equation.DSMT4">
                  <p:embed/>
                </p:oleObj>
              </mc:Choice>
              <mc:Fallback>
                <p:oleObj name="Equation" r:id="rId2" imgW="749160" imgH="2286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1558925"/>
                        <a:ext cx="1366838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2" name="Rectangle 6">
            <a:extLst>
              <a:ext uri="{FF2B5EF4-FFF2-40B4-BE49-F238E27FC236}">
                <a16:creationId xmlns:a16="http://schemas.microsoft.com/office/drawing/2014/main" id="{2A807546-9F7F-B545-5457-721591E76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105025"/>
            <a:ext cx="3122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hlink"/>
                </a:solidFill>
              </a:rPr>
              <a:t>2</a:t>
            </a:r>
            <a:r>
              <a:rPr lang="zh-CN" altLang="en-US" sz="2000">
                <a:solidFill>
                  <a:schemeClr val="hlink"/>
                </a:solidFill>
              </a:rPr>
              <a:t>、初、终态参数间的关系</a:t>
            </a:r>
          </a:p>
        </p:txBody>
      </p:sp>
      <p:graphicFrame>
        <p:nvGraphicFramePr>
          <p:cNvPr id="75777" name="Object 1">
            <a:extLst>
              <a:ext uri="{FF2B5EF4-FFF2-40B4-BE49-F238E27FC236}">
                <a16:creationId xmlns:a16="http://schemas.microsoft.com/office/drawing/2014/main" id="{B031D7AD-0ABF-7751-2A12-218809662B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3165475"/>
          <a:ext cx="187166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88840" imgH="228600" progId="Equation.DSMT4">
                  <p:embed/>
                </p:oleObj>
              </mc:Choice>
              <mc:Fallback>
                <p:oleObj name="Equation" r:id="rId4" imgW="88884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165475"/>
                        <a:ext cx="1871662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8" name="Object 2">
            <a:extLst>
              <a:ext uri="{FF2B5EF4-FFF2-40B4-BE49-F238E27FC236}">
                <a16:creationId xmlns:a16="http://schemas.microsoft.com/office/drawing/2014/main" id="{8339E872-5EF4-FB84-8889-4D2CF5FFC2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2559050"/>
          <a:ext cx="1797050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39600" imgH="1091880" progId="Equation.DSMT4">
                  <p:embed/>
                </p:oleObj>
              </mc:Choice>
              <mc:Fallback>
                <p:oleObj name="Equation" r:id="rId6" imgW="939600" imgH="10918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2559050"/>
                        <a:ext cx="1797050" cy="208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06228E04-B8C3-0A9E-04B5-8108DE6E0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73025"/>
            <a:ext cx="6408738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3000" ker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第</a:t>
            </a:r>
            <a:r>
              <a:rPr lang="en-US" altLang="zh-CN" sz="3000" ker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4</a:t>
            </a:r>
            <a:r>
              <a:rPr lang="zh-CN" altLang="en-US" sz="3000" ker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章   气体和蒸气的热力过程</a:t>
            </a:r>
            <a:endParaRPr lang="zh-CN" altLang="en-US" sz="30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36">
            <a:extLst>
              <a:ext uri="{FF2B5EF4-FFF2-40B4-BE49-F238E27FC236}">
                <a16:creationId xmlns:a16="http://schemas.microsoft.com/office/drawing/2014/main" id="{C42DD225-CF4B-CF56-578E-0AC695E4A1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342900"/>
          </a:xfrm>
          <a:noFill/>
        </p:spPr>
        <p:txBody>
          <a:bodyPr/>
          <a:lstStyle/>
          <a:p>
            <a:pPr algn="l" eaLnBrk="1" hangingPunct="1"/>
            <a:r>
              <a:rPr lang="en-US" altLang="zh-CN" sz="2000" b="1">
                <a:solidFill>
                  <a:schemeClr val="hlink"/>
                </a:solidFill>
              </a:rPr>
              <a:t>3</a:t>
            </a:r>
            <a:r>
              <a:rPr lang="zh-CN" altLang="en-US" sz="2000" b="1">
                <a:solidFill>
                  <a:schemeClr val="hlink"/>
                </a:solidFill>
              </a:rPr>
              <a:t>、初、终态热学能、焓、熵的变化</a:t>
            </a:r>
          </a:p>
        </p:txBody>
      </p:sp>
      <p:graphicFrame>
        <p:nvGraphicFramePr>
          <p:cNvPr id="76800" name="Object 0">
            <a:extLst>
              <a:ext uri="{FF2B5EF4-FFF2-40B4-BE49-F238E27FC236}">
                <a16:creationId xmlns:a16="http://schemas.microsoft.com/office/drawing/2014/main" id="{0FF88721-4C75-09F5-76CC-813B1304B1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94350" y="400050"/>
          <a:ext cx="2487613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60160" imgH="888840" progId="Equation.DSMT4">
                  <p:embed/>
                </p:oleObj>
              </mc:Choice>
              <mc:Fallback>
                <p:oleObj name="Equation" r:id="rId3" imgW="1460160" imgH="88884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4350" y="400050"/>
                        <a:ext cx="2487613" cy="151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1" name="Object 1">
            <a:extLst>
              <a:ext uri="{FF2B5EF4-FFF2-40B4-BE49-F238E27FC236}">
                <a16:creationId xmlns:a16="http://schemas.microsoft.com/office/drawing/2014/main" id="{C93AF5B5-7ABE-BFA8-F38A-F2D9C0D5E7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6638" y="685800"/>
          <a:ext cx="26035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3880" imgH="228600" progId="Equation.DSMT4">
                  <p:embed/>
                </p:oleObj>
              </mc:Choice>
              <mc:Fallback>
                <p:oleObj name="Equation" r:id="rId5" imgW="152388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685800"/>
                        <a:ext cx="26035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2" name="Object 2">
            <a:extLst>
              <a:ext uri="{FF2B5EF4-FFF2-40B4-BE49-F238E27FC236}">
                <a16:creationId xmlns:a16="http://schemas.microsoft.com/office/drawing/2014/main" id="{731C5B87-D204-24A9-9373-B5E93BE516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0775" y="1316038"/>
          <a:ext cx="261778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36480" imgH="241200" progId="Equation.DSMT4">
                  <p:embed/>
                </p:oleObj>
              </mc:Choice>
              <mc:Fallback>
                <p:oleObj name="Equation" r:id="rId7" imgW="1536480" imgH="241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775" y="1316038"/>
                        <a:ext cx="2617788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8" name="Rectangle 40">
            <a:extLst>
              <a:ext uri="{FF2B5EF4-FFF2-40B4-BE49-F238E27FC236}">
                <a16:creationId xmlns:a16="http://schemas.microsoft.com/office/drawing/2014/main" id="{71F2E2B0-9407-AED7-9B9C-CD9A3E0C0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879600"/>
            <a:ext cx="3122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hlink"/>
                </a:solidFill>
              </a:rPr>
              <a:t>4</a:t>
            </a:r>
            <a:r>
              <a:rPr lang="zh-CN" altLang="en-US" sz="2000">
                <a:solidFill>
                  <a:schemeClr val="hlink"/>
                </a:solidFill>
              </a:rPr>
              <a:t>、膨胀功、技术功和热量</a:t>
            </a:r>
          </a:p>
        </p:txBody>
      </p:sp>
      <p:graphicFrame>
        <p:nvGraphicFramePr>
          <p:cNvPr id="76803" name="Object 3">
            <a:extLst>
              <a:ext uri="{FF2B5EF4-FFF2-40B4-BE49-F238E27FC236}">
                <a16:creationId xmlns:a16="http://schemas.microsoft.com/office/drawing/2014/main" id="{5483D5C7-490E-0E8C-48C1-D1DD0A3D08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8513" y="2287588"/>
          <a:ext cx="4497387" cy="256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28720" imgH="1498320" progId="Equation.DSMT4">
                  <p:embed/>
                </p:oleObj>
              </mc:Choice>
              <mc:Fallback>
                <p:oleObj name="Equation" r:id="rId9" imgW="2628720" imgH="14983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13" y="2287588"/>
                        <a:ext cx="4497387" cy="2563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6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>
            <a:extLst>
              <a:ext uri="{FF2B5EF4-FFF2-40B4-BE49-F238E27FC236}">
                <a16:creationId xmlns:a16="http://schemas.microsoft.com/office/drawing/2014/main" id="{85B7FD4A-72CA-CDA3-8B82-82F3985A83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14300"/>
            <a:ext cx="8077200" cy="400050"/>
          </a:xfrm>
        </p:spPr>
        <p:txBody>
          <a:bodyPr/>
          <a:lstStyle/>
          <a:p>
            <a:pPr algn="l" eaLnBrk="1" hangingPunct="1"/>
            <a:r>
              <a:rPr lang="zh-CN" altLang="en-US" sz="2000" b="1">
                <a:solidFill>
                  <a:schemeClr val="tx1"/>
                </a:solidFill>
              </a:rPr>
              <a:t>技术功</a:t>
            </a:r>
          </a:p>
        </p:txBody>
      </p:sp>
      <p:graphicFrame>
        <p:nvGraphicFramePr>
          <p:cNvPr id="23574" name="Object 22">
            <a:extLst>
              <a:ext uri="{FF2B5EF4-FFF2-40B4-BE49-F238E27FC236}">
                <a16:creationId xmlns:a16="http://schemas.microsoft.com/office/drawing/2014/main" id="{BD5D9364-EB0B-900F-FCB3-418B30930E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514350"/>
          <a:ext cx="6713537" cy="325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924000" imgH="1904760" progId="Equation.DSMT4">
                  <p:embed/>
                </p:oleObj>
              </mc:Choice>
              <mc:Fallback>
                <p:oleObj name="Equation" r:id="rId3" imgW="3924000" imgH="190476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14350"/>
                        <a:ext cx="6713537" cy="325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5" name="Object 23">
            <a:extLst>
              <a:ext uri="{FF2B5EF4-FFF2-40B4-BE49-F238E27FC236}">
                <a16:creationId xmlns:a16="http://schemas.microsoft.com/office/drawing/2014/main" id="{96425BE7-D765-8ACA-8BC5-DE2589A66E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4014788"/>
          <a:ext cx="1195387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71320" imgH="228600" progId="Equation.DSMT4">
                  <p:embed/>
                </p:oleObj>
              </mc:Choice>
              <mc:Fallback>
                <p:oleObj name="Equation" r:id="rId5" imgW="571320" imgH="2286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014788"/>
                        <a:ext cx="1195387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>
            <a:extLst>
              <a:ext uri="{FF2B5EF4-FFF2-40B4-BE49-F238E27FC236}">
                <a16:creationId xmlns:a16="http://schemas.microsoft.com/office/drawing/2014/main" id="{C7D69AA7-5451-1364-C3B7-1A0B81D11A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269875"/>
            <a:ext cx="7848600" cy="285750"/>
          </a:xfrm>
        </p:spPr>
        <p:txBody>
          <a:bodyPr/>
          <a:lstStyle/>
          <a:p>
            <a:pPr algn="l" eaLnBrk="1" hangingPunct="1"/>
            <a:r>
              <a:rPr lang="zh-CN" altLang="en-US" sz="2000" b="1">
                <a:solidFill>
                  <a:schemeClr val="hlink"/>
                </a:solidFill>
              </a:rPr>
              <a:t>过程热量</a:t>
            </a:r>
          </a:p>
        </p:txBody>
      </p:sp>
      <p:graphicFrame>
        <p:nvGraphicFramePr>
          <p:cNvPr id="77824" name="Object 0">
            <a:extLst>
              <a:ext uri="{FF2B5EF4-FFF2-40B4-BE49-F238E27FC236}">
                <a16:creationId xmlns:a16="http://schemas.microsoft.com/office/drawing/2014/main" id="{7AC83309-B077-92B1-8F43-56CB858322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630238"/>
          <a:ext cx="4311650" cy="207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27200" imgH="1218960" progId="Equation.DSMT4">
                  <p:embed/>
                </p:oleObj>
              </mc:Choice>
              <mc:Fallback>
                <p:oleObj name="Equation" r:id="rId2" imgW="2527200" imgH="121896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630238"/>
                        <a:ext cx="4311650" cy="207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5" name="Object 1">
            <a:extLst>
              <a:ext uri="{FF2B5EF4-FFF2-40B4-BE49-F238E27FC236}">
                <a16:creationId xmlns:a16="http://schemas.microsoft.com/office/drawing/2014/main" id="{D296FC72-6AF5-8E13-078B-7A27E823D0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2063" y="2803525"/>
          <a:ext cx="345757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31840" imgH="393480" progId="Equation.DSMT4">
                  <p:embed/>
                </p:oleObj>
              </mc:Choice>
              <mc:Fallback>
                <p:oleObj name="Equation" r:id="rId4" imgW="2031840" imgH="3934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2803525"/>
                        <a:ext cx="3457575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6" name="Object 2">
            <a:extLst>
              <a:ext uri="{FF2B5EF4-FFF2-40B4-BE49-F238E27FC236}">
                <a16:creationId xmlns:a16="http://schemas.microsoft.com/office/drawing/2014/main" id="{CF09C0CC-EC03-939E-1EEC-EE0D0E799C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8100" y="3492500"/>
          <a:ext cx="16891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90360" imgH="393480" progId="Equation.DSMT4">
                  <p:embed/>
                </p:oleObj>
              </mc:Choice>
              <mc:Fallback>
                <p:oleObj name="Equation" r:id="rId6" imgW="990360" imgH="393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3492500"/>
                        <a:ext cx="168910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7" name="Rectangle 7">
            <a:extLst>
              <a:ext uri="{FF2B5EF4-FFF2-40B4-BE49-F238E27FC236}">
                <a16:creationId xmlns:a16="http://schemas.microsoft.com/office/drawing/2014/main" id="{EBD94C42-9965-02BC-B308-6D127C11C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411663"/>
            <a:ext cx="2752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solidFill>
                  <a:schemeClr val="tx1"/>
                </a:solidFill>
              </a:rPr>
              <a:t>c</a:t>
            </a:r>
            <a:r>
              <a:rPr lang="en-US" altLang="zh-CN" sz="2000" baseline="-25000">
                <a:solidFill>
                  <a:schemeClr val="tx1"/>
                </a:solidFill>
              </a:rPr>
              <a:t>n</a:t>
            </a:r>
            <a:r>
              <a:rPr lang="en-US" altLang="zh-CN" sz="2000">
                <a:solidFill>
                  <a:schemeClr val="tx1"/>
                </a:solidFill>
              </a:rPr>
              <a:t> </a:t>
            </a:r>
            <a:r>
              <a:rPr lang="zh-CN" altLang="en-US" sz="2000">
                <a:solidFill>
                  <a:schemeClr val="tx1"/>
                </a:solidFill>
              </a:rPr>
              <a:t>称为多过程的比热容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146E7B8-7DFD-3806-3410-69FF695CB3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72400" cy="285750"/>
          </a:xfrm>
        </p:spPr>
        <p:txBody>
          <a:bodyPr/>
          <a:lstStyle/>
          <a:p>
            <a:pPr algn="l" eaLnBrk="1" hangingPunct="1"/>
            <a:r>
              <a:rPr lang="en-US" altLang="zh-CN" sz="2000" b="1">
                <a:solidFill>
                  <a:schemeClr val="hlink"/>
                </a:solidFill>
              </a:rPr>
              <a:t>5</a:t>
            </a:r>
            <a:r>
              <a:rPr lang="zh-CN" altLang="en-US" sz="2000" b="1">
                <a:solidFill>
                  <a:schemeClr val="hlink"/>
                </a:solidFill>
              </a:rPr>
              <a:t>、过程的 </a:t>
            </a:r>
            <a:r>
              <a:rPr lang="en-US" altLang="zh-CN" sz="2000" b="1" i="1">
                <a:solidFill>
                  <a:schemeClr val="hlink"/>
                </a:solidFill>
              </a:rPr>
              <a:t>p-v</a:t>
            </a:r>
            <a:r>
              <a:rPr lang="zh-CN" altLang="en-US" sz="2000" b="1">
                <a:solidFill>
                  <a:schemeClr val="hlink"/>
                </a:solidFill>
              </a:rPr>
              <a:t>、</a:t>
            </a:r>
            <a:r>
              <a:rPr lang="en-US" altLang="zh-CN" sz="2000" b="1" i="1">
                <a:solidFill>
                  <a:schemeClr val="hlink"/>
                </a:solidFill>
              </a:rPr>
              <a:t>T-s </a:t>
            </a:r>
            <a:r>
              <a:rPr lang="zh-CN" altLang="en-US" sz="2000" b="1">
                <a:solidFill>
                  <a:schemeClr val="hlink"/>
                </a:solidFill>
              </a:rPr>
              <a:t>图</a:t>
            </a:r>
          </a:p>
        </p:txBody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7C0C8BD3-D018-6EEB-48F0-E27EC6F8F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23875"/>
            <a:ext cx="7924800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</a:rPr>
              <a:t>       </a:t>
            </a:r>
            <a:r>
              <a:rPr lang="zh-CN" altLang="en-US" sz="2000">
                <a:solidFill>
                  <a:schemeClr val="tx1"/>
                </a:solidFill>
              </a:rPr>
              <a:t>多变过程方程式为 </a:t>
            </a:r>
            <a:r>
              <a:rPr lang="en-US" altLang="zh-CN" sz="2000" i="1">
                <a:solidFill>
                  <a:schemeClr val="tx1"/>
                </a:solidFill>
              </a:rPr>
              <a:t>pv</a:t>
            </a:r>
            <a:r>
              <a:rPr lang="en-US" altLang="zh-CN" sz="2000" i="1" baseline="30000">
                <a:solidFill>
                  <a:schemeClr val="tx1"/>
                </a:solidFill>
              </a:rPr>
              <a:t>n</a:t>
            </a:r>
            <a:r>
              <a:rPr lang="en-US" altLang="zh-CN" sz="2000">
                <a:solidFill>
                  <a:schemeClr val="tx1"/>
                </a:solidFill>
              </a:rPr>
              <a:t>=</a:t>
            </a:r>
            <a:r>
              <a:rPr lang="zh-CN" altLang="en-US" sz="2000">
                <a:solidFill>
                  <a:schemeClr val="tx1"/>
                </a:solidFill>
              </a:rPr>
              <a:t>常数，这里</a:t>
            </a:r>
            <a:r>
              <a:rPr lang="en-US" altLang="zh-CN" sz="2000" i="1">
                <a:solidFill>
                  <a:schemeClr val="tx1"/>
                </a:solidFill>
              </a:rPr>
              <a:t>n</a:t>
            </a:r>
            <a:r>
              <a:rPr lang="zh-CN" altLang="en-US" sz="2000">
                <a:solidFill>
                  <a:schemeClr val="tx1"/>
                </a:solidFill>
              </a:rPr>
              <a:t>为变量，</a:t>
            </a:r>
            <a:r>
              <a:rPr lang="en-US" altLang="zh-CN" sz="2000" i="1">
                <a:solidFill>
                  <a:schemeClr val="tx1"/>
                </a:solidFill>
              </a:rPr>
              <a:t>n</a:t>
            </a:r>
            <a:r>
              <a:rPr lang="zh-CN" altLang="en-US" sz="2000">
                <a:solidFill>
                  <a:schemeClr val="tx1"/>
                </a:solidFill>
              </a:rPr>
              <a:t>取不同的可得到不同的过程。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A06442B2-E439-040B-4B56-C1738B4E8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573213"/>
            <a:ext cx="4538663" cy="188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</a:rPr>
              <a:t>当</a:t>
            </a:r>
            <a:r>
              <a:rPr lang="en-US" altLang="zh-CN" sz="2000" i="1">
                <a:solidFill>
                  <a:schemeClr val="tx1"/>
                </a:solidFill>
              </a:rPr>
              <a:t>n</a:t>
            </a:r>
            <a:r>
              <a:rPr lang="zh-CN" altLang="en-US" sz="2000">
                <a:solidFill>
                  <a:schemeClr val="tx1"/>
                </a:solidFill>
              </a:rPr>
              <a:t>＝</a:t>
            </a:r>
            <a:r>
              <a:rPr lang="en-US" altLang="zh-CN" sz="2000">
                <a:solidFill>
                  <a:schemeClr val="tx1"/>
                </a:solidFill>
              </a:rPr>
              <a:t>0</a:t>
            </a:r>
            <a:r>
              <a:rPr lang="zh-CN" altLang="en-US" sz="2000">
                <a:solidFill>
                  <a:schemeClr val="tx1"/>
                </a:solidFill>
              </a:rPr>
              <a:t>时，</a:t>
            </a:r>
            <a:r>
              <a:rPr lang="en-US" altLang="zh-CN" sz="2000" i="1">
                <a:solidFill>
                  <a:schemeClr val="tx1"/>
                </a:solidFill>
              </a:rPr>
              <a:t>p</a:t>
            </a:r>
            <a:r>
              <a:rPr lang="zh-CN" altLang="en-US" sz="2000">
                <a:solidFill>
                  <a:schemeClr val="tx1"/>
                </a:solidFill>
              </a:rPr>
              <a:t>＝常数，则为定压过程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</a:rPr>
              <a:t>当</a:t>
            </a:r>
            <a:r>
              <a:rPr lang="en-US" altLang="zh-CN" sz="2000" i="1">
                <a:solidFill>
                  <a:schemeClr val="tx1"/>
                </a:solidFill>
              </a:rPr>
              <a:t>n</a:t>
            </a:r>
            <a:r>
              <a:rPr lang="zh-CN" altLang="en-US" sz="2000">
                <a:solidFill>
                  <a:schemeClr val="tx1"/>
                </a:solidFill>
              </a:rPr>
              <a:t>＝</a:t>
            </a:r>
            <a:r>
              <a:rPr lang="en-US" altLang="zh-CN" sz="2000">
                <a:solidFill>
                  <a:schemeClr val="tx1"/>
                </a:solidFill>
              </a:rPr>
              <a:t>1</a:t>
            </a:r>
            <a:r>
              <a:rPr lang="zh-CN" altLang="en-US" sz="2000">
                <a:solidFill>
                  <a:schemeClr val="tx1"/>
                </a:solidFill>
              </a:rPr>
              <a:t>时，</a:t>
            </a:r>
            <a:r>
              <a:rPr lang="en-US" altLang="zh-CN" sz="2000" i="1">
                <a:solidFill>
                  <a:schemeClr val="tx1"/>
                </a:solidFill>
              </a:rPr>
              <a:t>pv</a:t>
            </a:r>
            <a:r>
              <a:rPr lang="zh-CN" altLang="en-US" sz="2000">
                <a:solidFill>
                  <a:schemeClr val="tx1"/>
                </a:solidFill>
              </a:rPr>
              <a:t>＝常数，则为定温过程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</a:rPr>
              <a:t>当</a:t>
            </a:r>
            <a:r>
              <a:rPr lang="en-US" altLang="zh-CN" sz="2000" i="1">
                <a:solidFill>
                  <a:schemeClr val="tx1"/>
                </a:solidFill>
              </a:rPr>
              <a:t>n</a:t>
            </a:r>
            <a:r>
              <a:rPr lang="zh-CN" altLang="en-US" sz="2000">
                <a:solidFill>
                  <a:schemeClr val="tx1"/>
                </a:solidFill>
              </a:rPr>
              <a:t>＝</a:t>
            </a:r>
            <a:r>
              <a:rPr lang="en-US" altLang="zh-CN" sz="2000" i="1">
                <a:solidFill>
                  <a:schemeClr val="tx1"/>
                </a:solidFill>
              </a:rPr>
              <a:t>κ</a:t>
            </a:r>
            <a:r>
              <a:rPr lang="zh-CN" altLang="en-US" sz="2000">
                <a:solidFill>
                  <a:schemeClr val="tx1"/>
                </a:solidFill>
              </a:rPr>
              <a:t>时，</a:t>
            </a:r>
            <a:r>
              <a:rPr lang="en-US" altLang="zh-CN" sz="2000" i="1">
                <a:solidFill>
                  <a:schemeClr val="tx1"/>
                </a:solidFill>
              </a:rPr>
              <a:t>pv </a:t>
            </a:r>
            <a:r>
              <a:rPr lang="en-US" altLang="zh-CN" sz="2000" i="1" baseline="30000">
                <a:solidFill>
                  <a:schemeClr val="tx1"/>
                </a:solidFill>
              </a:rPr>
              <a:t>κ</a:t>
            </a:r>
            <a:r>
              <a:rPr lang="en-US" altLang="zh-CN" sz="2000">
                <a:solidFill>
                  <a:schemeClr val="tx1"/>
                </a:solidFill>
              </a:rPr>
              <a:t> </a:t>
            </a:r>
            <a:r>
              <a:rPr lang="zh-CN" altLang="en-US" sz="2000">
                <a:solidFill>
                  <a:schemeClr val="tx1"/>
                </a:solidFill>
              </a:rPr>
              <a:t>＝常数，则为定熵过程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</a:rPr>
              <a:t>当</a:t>
            </a:r>
            <a:r>
              <a:rPr lang="en-US" altLang="zh-CN" sz="2000" i="1">
                <a:solidFill>
                  <a:schemeClr val="tx1"/>
                </a:solidFill>
              </a:rPr>
              <a:t>n</a:t>
            </a:r>
            <a:r>
              <a:rPr lang="zh-CN" altLang="en-US" sz="2000">
                <a:solidFill>
                  <a:schemeClr val="tx1"/>
                </a:solidFill>
              </a:rPr>
              <a:t>＝∞时，</a:t>
            </a:r>
            <a:r>
              <a:rPr lang="en-US" altLang="zh-CN" sz="2000" i="1">
                <a:solidFill>
                  <a:schemeClr val="tx1"/>
                </a:solidFill>
              </a:rPr>
              <a:t>v</a:t>
            </a:r>
            <a:r>
              <a:rPr lang="en-US" altLang="zh-CN" sz="2000">
                <a:solidFill>
                  <a:schemeClr val="tx1"/>
                </a:solidFill>
              </a:rPr>
              <a:t> </a:t>
            </a:r>
            <a:r>
              <a:rPr lang="zh-CN" altLang="en-US" sz="2000">
                <a:solidFill>
                  <a:schemeClr val="tx1"/>
                </a:solidFill>
              </a:rPr>
              <a:t>＝常数，则为定容过程</a:t>
            </a:r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731F87C6-1A83-8F8C-C9D0-DBF56C3EC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524250"/>
            <a:ext cx="8458200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</a:rPr>
              <a:t>        </a:t>
            </a:r>
            <a:r>
              <a:rPr lang="zh-CN" altLang="en-US" sz="2000">
                <a:solidFill>
                  <a:schemeClr val="tx1"/>
                </a:solidFill>
              </a:rPr>
              <a:t>因此，把多变过程表示在</a:t>
            </a:r>
            <a:r>
              <a:rPr lang="en-US" altLang="zh-CN" sz="2000" i="1">
                <a:solidFill>
                  <a:schemeClr val="tx1"/>
                </a:solidFill>
              </a:rPr>
              <a:t>p-v</a:t>
            </a:r>
            <a:r>
              <a:rPr lang="zh-CN" altLang="en-US" sz="2000">
                <a:solidFill>
                  <a:schemeClr val="tx1"/>
                </a:solidFill>
              </a:rPr>
              <a:t>图上时，要选画出四个基本热力过程，然后再根据 </a:t>
            </a:r>
            <a:r>
              <a:rPr lang="en-US" altLang="zh-CN" sz="2000" i="1">
                <a:solidFill>
                  <a:schemeClr val="tx1"/>
                </a:solidFill>
              </a:rPr>
              <a:t>n</a:t>
            </a:r>
            <a:r>
              <a:rPr lang="en-US" altLang="zh-CN" sz="2000">
                <a:solidFill>
                  <a:schemeClr val="tx1"/>
                </a:solidFill>
              </a:rPr>
              <a:t> </a:t>
            </a:r>
            <a:r>
              <a:rPr lang="zh-CN" altLang="en-US" sz="2000">
                <a:solidFill>
                  <a:schemeClr val="tx1"/>
                </a:solidFill>
              </a:rPr>
              <a:t>值的大小画出相应的多变过程。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/>
      <p:bldP spid="62470" grpId="0"/>
      <p:bldP spid="6247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26E406B-B7B6-3F4B-35FD-E7E33574E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71450"/>
            <a:ext cx="7772400" cy="285750"/>
          </a:xfrm>
        </p:spPr>
        <p:txBody>
          <a:bodyPr/>
          <a:lstStyle/>
          <a:p>
            <a:pPr algn="l" eaLnBrk="1" hangingPunct="1"/>
            <a:r>
              <a:rPr lang="zh-CN" altLang="en-US" sz="2000" b="1">
                <a:solidFill>
                  <a:schemeClr val="hlink"/>
                </a:solidFill>
              </a:rPr>
              <a:t>四个基本热力过程</a:t>
            </a:r>
          </a:p>
        </p:txBody>
      </p:sp>
      <p:pic>
        <p:nvPicPr>
          <p:cNvPr id="7171" name="Picture 7">
            <a:extLst>
              <a:ext uri="{FF2B5EF4-FFF2-40B4-BE49-F238E27FC236}">
                <a16:creationId xmlns:a16="http://schemas.microsoft.com/office/drawing/2014/main" id="{1DF67B8A-447C-3F8D-3995-F6406CC88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" y="519113"/>
            <a:ext cx="2266950" cy="421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7" name="Picture 9">
            <a:extLst>
              <a:ext uri="{FF2B5EF4-FFF2-40B4-BE49-F238E27FC236}">
                <a16:creationId xmlns:a16="http://schemas.microsoft.com/office/drawing/2014/main" id="{3DE958E9-E170-EE18-C3A7-C135C4233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75" y="574675"/>
            <a:ext cx="2324100" cy="421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8" name="Picture 10">
            <a:extLst>
              <a:ext uri="{FF2B5EF4-FFF2-40B4-BE49-F238E27FC236}">
                <a16:creationId xmlns:a16="http://schemas.microsoft.com/office/drawing/2014/main" id="{74E6114D-10B8-7CF1-385C-2C427AB6A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938" y="574675"/>
            <a:ext cx="2209800" cy="41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9" name="Picture 11">
            <a:extLst>
              <a:ext uri="{FF2B5EF4-FFF2-40B4-BE49-F238E27FC236}">
                <a16:creationId xmlns:a16="http://schemas.microsoft.com/office/drawing/2014/main" id="{687D64C7-59C7-0ACF-6391-4920C810E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25" y="574675"/>
            <a:ext cx="2276475" cy="418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9">
            <a:extLst>
              <a:ext uri="{FF2B5EF4-FFF2-40B4-BE49-F238E27FC236}">
                <a16:creationId xmlns:a16="http://schemas.microsoft.com/office/drawing/2014/main" id="{0A9987CD-58A6-88B1-82CA-8975D1236E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14300"/>
            <a:ext cx="1600200" cy="400050"/>
          </a:xfrm>
        </p:spPr>
        <p:txBody>
          <a:bodyPr/>
          <a:lstStyle/>
          <a:p>
            <a:pPr algn="l" eaLnBrk="1" hangingPunct="1"/>
            <a:r>
              <a:rPr lang="zh-CN" altLang="en-US" sz="2400" b="1">
                <a:solidFill>
                  <a:schemeClr val="hlink"/>
                </a:solidFill>
              </a:rPr>
              <a:t>多变过程</a:t>
            </a:r>
          </a:p>
        </p:txBody>
      </p:sp>
      <p:sp>
        <p:nvSpPr>
          <p:cNvPr id="24606" name="Text Box 30">
            <a:extLst>
              <a:ext uri="{FF2B5EF4-FFF2-40B4-BE49-F238E27FC236}">
                <a16:creationId xmlns:a16="http://schemas.microsoft.com/office/drawing/2014/main" id="{03758B41-BA42-8FE9-487D-0DF043056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3789363"/>
            <a:ext cx="8686800" cy="110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/>
              <a:t>        </a:t>
            </a:r>
            <a:r>
              <a:rPr lang="zh-CN" altLang="en-US" sz="2000"/>
              <a:t>在</a:t>
            </a:r>
            <a:r>
              <a:rPr lang="en-US" altLang="zh-CN" sz="2000" i="1"/>
              <a:t>p-v</a:t>
            </a:r>
            <a:r>
              <a:rPr lang="zh-CN" altLang="en-US" sz="2000" i="1"/>
              <a:t>、</a:t>
            </a:r>
            <a:r>
              <a:rPr lang="en-US" altLang="zh-CN" sz="2000" i="1"/>
              <a:t>T-s</a:t>
            </a:r>
            <a:r>
              <a:rPr lang="zh-CN" altLang="en-US" sz="2000"/>
              <a:t>图上用</a:t>
            </a:r>
            <a:r>
              <a:rPr lang="en-US" altLang="zh-CN" sz="2000" i="1"/>
              <a:t>Δv</a:t>
            </a:r>
            <a:r>
              <a:rPr lang="zh-CN" altLang="en-US" sz="2000"/>
              <a:t>的正负判断 </a:t>
            </a:r>
            <a:r>
              <a:rPr lang="en-US" altLang="zh-CN" sz="2000" i="1"/>
              <a:t>w </a:t>
            </a:r>
            <a:r>
              <a:rPr lang="zh-CN" altLang="en-US" sz="2000"/>
              <a:t>的正负；用</a:t>
            </a:r>
            <a:r>
              <a:rPr lang="en-US" altLang="zh-CN" sz="2000" i="1"/>
              <a:t>Δ</a:t>
            </a:r>
            <a:r>
              <a:rPr lang="en-US" altLang="zh-CN" sz="2000"/>
              <a:t> </a:t>
            </a:r>
            <a:r>
              <a:rPr lang="en-US" altLang="zh-CN" sz="2000" i="1"/>
              <a:t>T </a:t>
            </a:r>
            <a:r>
              <a:rPr lang="zh-CN" altLang="en-US" sz="2000"/>
              <a:t>的正负判断</a:t>
            </a:r>
            <a:r>
              <a:rPr lang="en-US" altLang="zh-CN" sz="2000" i="1"/>
              <a:t>Δu </a:t>
            </a:r>
            <a:r>
              <a:rPr lang="zh-CN" altLang="en-US" sz="2000" i="1"/>
              <a:t>、</a:t>
            </a:r>
            <a:r>
              <a:rPr lang="en-US" altLang="zh-CN" sz="2000" i="1"/>
              <a:t>Δh</a:t>
            </a:r>
            <a:r>
              <a:rPr lang="zh-CN" altLang="en-US" sz="2000"/>
              <a:t>的正负，</a:t>
            </a:r>
            <a:r>
              <a:rPr lang="zh-CN" altLang="en-US" sz="2000" i="1"/>
              <a:t> </a:t>
            </a:r>
            <a:r>
              <a:rPr lang="zh-CN" altLang="en-US" sz="2000"/>
              <a:t>用</a:t>
            </a:r>
            <a:r>
              <a:rPr lang="en-US" altLang="zh-CN" sz="2000" i="1"/>
              <a:t>Δs</a:t>
            </a:r>
            <a:r>
              <a:rPr lang="zh-CN" altLang="en-US" sz="2000"/>
              <a:t>正负判断 </a:t>
            </a:r>
            <a:r>
              <a:rPr lang="en-US" altLang="zh-CN" sz="2000" i="1"/>
              <a:t>q </a:t>
            </a:r>
            <a:r>
              <a:rPr lang="zh-CN" altLang="en-US" sz="2000"/>
              <a:t>的正负。</a:t>
            </a:r>
          </a:p>
        </p:txBody>
      </p:sp>
      <p:pic>
        <p:nvPicPr>
          <p:cNvPr id="8196" name="Picture 31">
            <a:extLst>
              <a:ext uri="{FF2B5EF4-FFF2-40B4-BE49-F238E27FC236}">
                <a16:creationId xmlns:a16="http://schemas.microsoft.com/office/drawing/2014/main" id="{6FE867F8-D39C-B64A-7499-4934C5C73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9113"/>
            <a:ext cx="4505325" cy="342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08" name="Picture 32">
            <a:extLst>
              <a:ext uri="{FF2B5EF4-FFF2-40B4-BE49-F238E27FC236}">
                <a16:creationId xmlns:a16="http://schemas.microsoft.com/office/drawing/2014/main" id="{BB9E7DC2-2B43-D701-0950-D36D8BF0F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74675"/>
            <a:ext cx="4352925" cy="343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0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>
            <a:extLst>
              <a:ext uri="{FF2B5EF4-FFF2-40B4-BE49-F238E27FC236}">
                <a16:creationId xmlns:a16="http://schemas.microsoft.com/office/drawing/2014/main" id="{E7D80955-E01B-C24D-4002-0DAF26768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521A517-4ED2-A825-3780-2B66F11D10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1133475"/>
            <a:ext cx="2951162" cy="1135063"/>
          </a:xfrm>
        </p:spPr>
        <p:txBody>
          <a:bodyPr/>
          <a:lstStyle/>
          <a:p>
            <a:pPr algn="l" eaLnBrk="1" hangingPunct="1"/>
            <a:r>
              <a:rPr lang="zh-CN" altLang="en-US" sz="2400" b="1">
                <a:solidFill>
                  <a:srgbClr val="FF0000"/>
                </a:solidFill>
              </a:rPr>
              <a:t>热力过程计算公式表</a:t>
            </a:r>
          </a:p>
        </p:txBody>
      </p:sp>
      <p:pic>
        <p:nvPicPr>
          <p:cNvPr id="10243" name="Picture 6" descr="Image-05">
            <a:extLst>
              <a:ext uri="{FF2B5EF4-FFF2-40B4-BE49-F238E27FC236}">
                <a16:creationId xmlns:a16="http://schemas.microsoft.com/office/drawing/2014/main" id="{422AE4B9-A7DB-C05F-47CD-D56D56728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0"/>
            <a:ext cx="58674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99"/>
      </a:lt1>
      <a:dk2>
        <a:srgbClr val="FF0000"/>
      </a:dk2>
      <a:lt2>
        <a:srgbClr val="666633"/>
      </a:lt2>
      <a:accent1>
        <a:srgbClr val="339933"/>
      </a:accent1>
      <a:accent2>
        <a:srgbClr val="800000"/>
      </a:accent2>
      <a:accent3>
        <a:srgbClr val="FFFFCA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99"/>
    </a:lt1>
    <a:dk2>
      <a:srgbClr val="000000"/>
    </a:dk2>
    <a:lt2>
      <a:srgbClr val="666633"/>
    </a:lt2>
    <a:accent1>
      <a:srgbClr val="339933"/>
    </a:accent1>
    <a:accent2>
      <a:srgbClr val="800000"/>
    </a:accent2>
    <a:accent3>
      <a:srgbClr val="FFFFCA"/>
    </a:accent3>
    <a:accent4>
      <a:srgbClr val="000000"/>
    </a:accent4>
    <a:accent5>
      <a:srgbClr val="ADCAAD"/>
    </a:accent5>
    <a:accent6>
      <a:srgbClr val="730000"/>
    </a:accent6>
    <a:hlink>
      <a:srgbClr val="0033CC"/>
    </a:hlink>
    <a:folHlink>
      <a:srgbClr val="FFCC66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99"/>
    </a:lt1>
    <a:dk2>
      <a:srgbClr val="000000"/>
    </a:dk2>
    <a:lt2>
      <a:srgbClr val="666633"/>
    </a:lt2>
    <a:accent1>
      <a:srgbClr val="339933"/>
    </a:accent1>
    <a:accent2>
      <a:srgbClr val="800000"/>
    </a:accent2>
    <a:accent3>
      <a:srgbClr val="FFFFCA"/>
    </a:accent3>
    <a:accent4>
      <a:srgbClr val="000000"/>
    </a:accent4>
    <a:accent5>
      <a:srgbClr val="ADCAAD"/>
    </a:accent5>
    <a:accent6>
      <a:srgbClr val="730000"/>
    </a:accent6>
    <a:hlink>
      <a:srgbClr val="0033CC"/>
    </a:hlink>
    <a:folHlink>
      <a:srgbClr val="FFCC66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99"/>
    </a:lt1>
    <a:dk2>
      <a:srgbClr val="000000"/>
    </a:dk2>
    <a:lt2>
      <a:srgbClr val="666633"/>
    </a:lt2>
    <a:accent1>
      <a:srgbClr val="339933"/>
    </a:accent1>
    <a:accent2>
      <a:srgbClr val="800000"/>
    </a:accent2>
    <a:accent3>
      <a:srgbClr val="FFFFCA"/>
    </a:accent3>
    <a:accent4>
      <a:srgbClr val="000000"/>
    </a:accent4>
    <a:accent5>
      <a:srgbClr val="ADCAAD"/>
    </a:accent5>
    <a:accent6>
      <a:srgbClr val="730000"/>
    </a:accent6>
    <a:hlink>
      <a:srgbClr val="0033CC"/>
    </a:hlink>
    <a:folHlink>
      <a:srgbClr val="FFCC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4297</TotalTime>
  <Words>230</Words>
  <Application>Microsoft Office PowerPoint</Application>
  <PresentationFormat>自定义</PresentationFormat>
  <Paragraphs>20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Times New Roman</vt:lpstr>
      <vt:lpstr>宋体</vt:lpstr>
      <vt:lpstr>Arial</vt:lpstr>
      <vt:lpstr>Calibri</vt:lpstr>
      <vt:lpstr>默认设计模板</vt:lpstr>
      <vt:lpstr>MathType 7.0 Equation</vt:lpstr>
      <vt:lpstr>4.3      多变过程分析</vt:lpstr>
      <vt:lpstr>3、初、终态热学能、焓、熵的变化</vt:lpstr>
      <vt:lpstr>技术功</vt:lpstr>
      <vt:lpstr>过程热量</vt:lpstr>
      <vt:lpstr>5、过程的 p-v、T-s 图</vt:lpstr>
      <vt:lpstr>四个基本热力过程</vt:lpstr>
      <vt:lpstr>多变过程</vt:lpstr>
      <vt:lpstr>PowerPoint 演示文稿</vt:lpstr>
      <vt:lpstr>热力过程计算公式表</vt:lpstr>
    </vt:vector>
  </TitlesOfParts>
  <Company>jd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基本概念和基本定律</dc:title>
  <dc:creator>xmzhao</dc:creator>
  <cp:lastModifiedBy>崇浩 唐</cp:lastModifiedBy>
  <cp:revision>362</cp:revision>
  <dcterms:created xsi:type="dcterms:W3CDTF">2003-09-04T13:23:40Z</dcterms:created>
  <dcterms:modified xsi:type="dcterms:W3CDTF">2025-08-17T09:18:14Z</dcterms:modified>
</cp:coreProperties>
</file>