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3" r:id="rId2"/>
  </p:sldMasterIdLst>
  <p:notesMasterIdLst>
    <p:notesMasterId r:id="rId20"/>
  </p:notesMasterIdLst>
  <p:handoutMasterIdLst>
    <p:handoutMasterId r:id="rId21"/>
  </p:handoutMasterIdLst>
  <p:sldIdLst>
    <p:sldId id="703" r:id="rId3"/>
    <p:sldId id="708" r:id="rId4"/>
    <p:sldId id="704" r:id="rId5"/>
    <p:sldId id="527" r:id="rId6"/>
    <p:sldId id="709" r:id="rId7"/>
    <p:sldId id="528" r:id="rId8"/>
    <p:sldId id="529" r:id="rId9"/>
    <p:sldId id="530" r:id="rId10"/>
    <p:sldId id="531" r:id="rId11"/>
    <p:sldId id="643" r:id="rId12"/>
    <p:sldId id="678" r:id="rId13"/>
    <p:sldId id="533" r:id="rId14"/>
    <p:sldId id="684" r:id="rId15"/>
    <p:sldId id="685" r:id="rId16"/>
    <p:sldId id="690" r:id="rId17"/>
    <p:sldId id="705" r:id="rId18"/>
    <p:sldId id="598" r:id="rId19"/>
  </p:sldIdLst>
  <p:sldSz cx="9144000" cy="514826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99FFCC"/>
    <a:srgbClr val="CCFFCC"/>
    <a:srgbClr val="33CCFF"/>
    <a:srgbClr val="00FF00"/>
    <a:srgbClr val="FF3300"/>
    <a:srgbClr val="FFFF66"/>
    <a:srgbClr val="00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655" autoAdjust="0"/>
  </p:normalViewPr>
  <p:slideViewPr>
    <p:cSldViewPr>
      <p:cViewPr varScale="1">
        <p:scale>
          <a:sx n="106" d="100"/>
          <a:sy n="106" d="100"/>
        </p:scale>
        <p:origin x="773" y="62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notesViewPr>
    <p:cSldViewPr>
      <p:cViewPr varScale="1">
        <p:scale>
          <a:sx n="47" d="100"/>
          <a:sy n="47" d="100"/>
        </p:scale>
        <p:origin x="-214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>
            <a:extLst>
              <a:ext uri="{FF2B5EF4-FFF2-40B4-BE49-F238E27FC236}">
                <a16:creationId xmlns:a16="http://schemas.microsoft.com/office/drawing/2014/main" id="{22A0FEAC-D8C2-9D27-5AC7-7B52A2F823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 b="0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D66F7721-11A6-3AE2-4E26-D54AAE177C2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 b="0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7172" name="Rectangle 4">
            <a:extLst>
              <a:ext uri="{FF2B5EF4-FFF2-40B4-BE49-F238E27FC236}">
                <a16:creationId xmlns:a16="http://schemas.microsoft.com/office/drawing/2014/main" id="{766BEC0A-B8AE-E5AA-4B44-8E546EA3C8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 b="0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7173" name="Rectangle 5">
            <a:extLst>
              <a:ext uri="{FF2B5EF4-FFF2-40B4-BE49-F238E27FC236}">
                <a16:creationId xmlns:a16="http://schemas.microsoft.com/office/drawing/2014/main" id="{2FEB2610-E398-01DB-E374-CD780A755D4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 b="0">
                <a:ea typeface="宋体" panose="02010600030101010101" pitchFamily="2" charset="-122"/>
              </a:defRPr>
            </a:lvl1pPr>
          </a:lstStyle>
          <a:p>
            <a:fld id="{4A53576F-A9BF-4432-988B-DC1D5B42D5E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D636F9B-959B-E461-C5E2-84BADADA46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>
            <a:lvl1pPr defTabSz="990600">
              <a:defRPr kumimoji="1" sz="1300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DACC9E9-5FE4-8E4B-299D-BCEAD8C159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>
            <a:lvl1pPr algn="r" defTabSz="990600">
              <a:defRPr kumimoji="1" sz="1300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5D3D25DE-3425-3E1C-7BDC-56FCC475CAE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35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ECC292DD-CE33-7D7F-2FF8-2A4B8F7E22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8E3FF235-CBE8-C472-AC3C-53E9AE0CA2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78CA8B10-CF01-4F7F-7A6F-6BCF7FFB5A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ea typeface="宋体" panose="02010600030101010101" pitchFamily="2" charset="-122"/>
              </a:defRPr>
            </a:lvl1pPr>
          </a:lstStyle>
          <a:p>
            <a:fld id="{BD18272B-0A72-4A16-9645-FB3A00C69F3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D714648-DDE7-12AF-5315-F917CF22D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990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990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990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990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7BC37F7-02A3-42B3-B769-EC018511FDAD}" type="slidenum">
              <a:rPr lang="en-US" altLang="zh-CN" sz="1300"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296BFC6-E11B-92C8-6A70-763E32EE0C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29397DE-2C2A-D9B0-C0D2-2C0DE8CBCD5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4C02EBE-3981-B422-E5A2-C1606C5221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167DB8-E56C-4948-8713-CC6C37D787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54557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C8AFCF3-8C5F-A93F-F654-C9D05005FB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9D92CD-946D-400A-AC1F-D7722CC0B2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78510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93700"/>
            <a:ext cx="2057400" cy="4335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3700"/>
            <a:ext cx="6019800" cy="4335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5451CE6-6D21-83E7-8E04-7109A80D0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503BC8-F922-47BC-8301-73FFF9DA6C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88666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F209A-A3E6-AA65-C64D-ED2019F9D0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002E7-7A53-477D-884D-C7116E2A62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48731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738"/>
            <a:ext cx="8229600" cy="339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F4FDF85-368F-88A2-1410-0BD3976BCB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623EA-2ACE-40BB-8EE5-3A23165223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38501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1CB96D-9B38-1DE3-9820-CD4BAA94B2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44196-641F-4369-9A2E-7E9097C569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6907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1738"/>
            <a:ext cx="4038600" cy="3397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1738"/>
            <a:ext cx="4038600" cy="3397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7E1814-DD85-1732-1C09-FBE759EF76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B751D-472B-454A-8F58-763B798B1A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3059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D4B4D6-D45E-ED3A-2375-C33457F406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DF198-C449-4873-A465-FA00EA2284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55007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0CA2355-DD6D-B0BC-ABC3-26960BB5EE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D283E4-FD98-4CE2-B20E-F18ED4280C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28335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2DB5B2D-0FEB-CCB8-C971-7F3F7DB8E2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DC83C-3EA1-471C-BF97-05FA77BD78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6314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21E8F6-C3F6-FEEA-ABAB-D872A06FD0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A4D7D-ED17-4C0C-BE78-A39429FFE0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3106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440AEF4-3061-6D96-7043-4B59B60AF8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B808B-14B7-4548-B5C0-F7014BCA07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19985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0A0195-ED5D-99B7-2AC3-CAA6CE050F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92D27-B542-4E2B-BB13-B80CEA462C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69575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1738"/>
            <a:ext cx="8229600" cy="339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4AD05B9-346E-7E5F-C28D-4D764B9A3E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A80DA-212F-489E-90D9-493C12A0F7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24992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926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926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AC81FD2-8187-3E23-C78B-EF8806260C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08DD5-C105-434F-A5AF-C569ED80F2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0499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95638DC-C9EF-8510-5931-B11B90DD60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05DAE4-CE68-4C60-AC46-4AC808DF9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2133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5213"/>
            <a:ext cx="4038600" cy="366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5213"/>
            <a:ext cx="4038600" cy="366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2515E8A-1014-F603-AD4E-67637C90C2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713B5D-489B-437A-91D5-72102A16D2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116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180BC6C-98F3-D4B3-EB2F-D9E363614F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2EC81-A152-4127-B457-628BC37417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56469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E292768-74DB-2666-360A-16CFCD7F53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1D01C7-CF47-4F6A-8CAA-1A2DDB6EE4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62497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7E6CDEF-91DA-0D17-CEF6-DBC598046C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78F24-DC3A-44DB-80CB-E299693682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35396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B5336F6-1422-4159-DB38-44A65EA9A2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00886-7ED5-4D41-80BA-AF2E856BE7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64314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575F0F3-A993-83C4-B062-5C33BA4DC5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638D2-2423-4428-A497-A0E2354A9E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30367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>
            <a:extLst>
              <a:ext uri="{FF2B5EF4-FFF2-40B4-BE49-F238E27FC236}">
                <a16:creationId xmlns:a16="http://schemas.microsoft.com/office/drawing/2014/main" id="{D954725A-0FD8-339C-311B-7BFA785CA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64113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C152F0-2949-8C5E-7A3B-7AE5F38ABA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60363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0F24E2B5-82EA-6326-6D72-5BFDEF21E6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360363"/>
            <a:ext cx="8569325" cy="457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6C6B17B-B921-B59F-A44C-BCEF61BDE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52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BB3D80DD-8A1F-44C4-AD56-73AC90CFD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39370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D45BAF07-6DF4-43C0-1682-33B7698071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5E1E9ED2-1B54-4B8E-9934-296D310B312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79944" name="Line 8">
            <a:extLst>
              <a:ext uri="{FF2B5EF4-FFF2-40B4-BE49-F238E27FC236}">
                <a16:creationId xmlns:a16="http://schemas.microsoft.com/office/drawing/2014/main" id="{E15937A9-4DFF-5A47-4373-0B7CDA41D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95300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9" name="WordArt 9">
            <a:extLst>
              <a:ext uri="{FF2B5EF4-FFF2-40B4-BE49-F238E27FC236}">
                <a16:creationId xmlns:a16="http://schemas.microsoft.com/office/drawing/2014/main" id="{8361AE87-C851-09B8-2BFD-427BB90AABC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08888" y="19050"/>
            <a:ext cx="1422400" cy="18256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3120"/>
              </a:avLst>
            </a:prstTxWarp>
          </a:bodyPr>
          <a:lstStyle/>
          <a:p>
            <a:pPr algn="ctr"/>
            <a:r>
              <a:rPr lang="zh-CN" altLang="en-US" sz="3600" kern="10" spc="72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6FDE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工程热力学</a:t>
            </a:r>
          </a:p>
        </p:txBody>
      </p:sp>
      <p:sp>
        <p:nvSpPr>
          <p:cNvPr id="679946" name="Rectangle 10">
            <a:extLst>
              <a:ext uri="{FF2B5EF4-FFF2-40B4-BE49-F238E27FC236}">
                <a16:creationId xmlns:a16="http://schemas.microsoft.com/office/drawing/2014/main" id="{068BDB4D-35B2-FAB0-5A0E-5E0B172B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190500"/>
            <a:ext cx="16462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dir="162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Engineering Thermodynamics</a:t>
            </a:r>
          </a:p>
        </p:txBody>
      </p:sp>
      <p:sp>
        <p:nvSpPr>
          <p:cNvPr id="679947" name="Oval 11">
            <a:extLst>
              <a:ext uri="{FF2B5EF4-FFF2-40B4-BE49-F238E27FC236}">
                <a16:creationId xmlns:a16="http://schemas.microsoft.com/office/drawing/2014/main" id="{4324D39D-D844-2EAF-34EA-46384CF91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72" name="Picture 12" descr="红色">
            <a:extLst>
              <a:ext uri="{FF2B5EF4-FFF2-40B4-BE49-F238E27FC236}">
                <a16:creationId xmlns:a16="http://schemas.microsoft.com/office/drawing/2014/main" id="{7B308EC7-7419-D459-1908-9DE5F672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8900"/>
            <a:ext cx="1069975" cy="306388"/>
          </a:xfrm>
          <a:prstGeom prst="rect">
            <a:avLst/>
          </a:prstGeom>
          <a:noFill/>
          <a:ln>
            <a:noFill/>
          </a:ln>
          <a:effectLst>
            <a:prstShdw prst="shdw17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B39D75A-0767-5C54-163C-DAF9159838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A0E38A4-C1EB-8DAF-BA4A-94F5AA3F76AE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95ED087-49A1-91B1-6002-FEE681E11B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627188" y="4832350"/>
            <a:ext cx="2133600" cy="127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1489450-6B1D-497E-BCCD-8188061A183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81989" name="Rectangle 5">
            <a:extLst>
              <a:ext uri="{FF2B5EF4-FFF2-40B4-BE49-F238E27FC236}">
                <a16:creationId xmlns:a16="http://schemas.microsoft.com/office/drawing/2014/main" id="{3263D9F0-79FF-1C67-1801-CBEA8A2B3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1990" name="Rectangle 6">
            <a:extLst>
              <a:ext uri="{FF2B5EF4-FFF2-40B4-BE49-F238E27FC236}">
                <a16:creationId xmlns:a16="http://schemas.microsoft.com/office/drawing/2014/main" id="{EF89AD8A-4B7F-0CE9-FE52-C8858262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81991" name="Picture 7" descr="蓝色">
            <a:extLst>
              <a:ext uri="{FF2B5EF4-FFF2-40B4-BE49-F238E27FC236}">
                <a16:creationId xmlns:a16="http://schemas.microsoft.com/office/drawing/2014/main" id="{10F4DE9A-CE9A-EA92-7833-011CD0D0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681992" name="Text Box 8">
            <a:extLst>
              <a:ext uri="{FF2B5EF4-FFF2-40B4-BE49-F238E27FC236}">
                <a16:creationId xmlns:a16="http://schemas.microsoft.com/office/drawing/2014/main" id="{F3850912-6757-6774-66A6-0AF950E8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16393" name="Picture 9">
            <a:extLst>
              <a:ext uri="{FF2B5EF4-FFF2-40B4-BE49-F238E27FC236}">
                <a16:creationId xmlns:a16="http://schemas.microsoft.com/office/drawing/2014/main" id="{14FE5F1E-2A0B-1A8D-CD59-2CC2CA85C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1994" name="Text Box 10">
            <a:extLst>
              <a:ext uri="{FF2B5EF4-FFF2-40B4-BE49-F238E27FC236}">
                <a16:creationId xmlns:a16="http://schemas.microsoft.com/office/drawing/2014/main" id="{0DF666F6-BA21-81B2-2E24-36A9B3C0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681995" name="Text Box 11">
            <a:extLst>
              <a:ext uri="{FF2B5EF4-FFF2-40B4-BE49-F238E27FC236}">
                <a16:creationId xmlns:a16="http://schemas.microsoft.com/office/drawing/2014/main" id="{9F66F4D3-0529-0D04-4017-4E6C19DE1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681996" name="Text Box 12">
            <a:extLst>
              <a:ext uri="{FF2B5EF4-FFF2-40B4-BE49-F238E27FC236}">
                <a16:creationId xmlns:a16="http://schemas.microsoft.com/office/drawing/2014/main" id="{984D670F-30E3-37EA-407C-4006407DB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9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4.wmf"/><Relationship Id="rId17" Type="http://schemas.openxmlformats.org/officeDocument/2006/relationships/image" Target="../media/image30.png"/><Relationship Id="rId2" Type="http://schemas.openxmlformats.org/officeDocument/2006/relationships/audio" Target="../media/audio1.wav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33.wmf"/><Relationship Id="rId4" Type="http://schemas.openxmlformats.org/officeDocument/2006/relationships/slide" Target="slide15.xml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1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613F3070-CBCD-9CF2-E87E-864818006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990600"/>
          <a:ext cx="4824412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886228" imgH="5641772" progId="Visio.Drawing.11">
                  <p:embed/>
                </p:oleObj>
              </mc:Choice>
              <mc:Fallback>
                <p:oleObj name="Visio" r:id="rId3" imgW="7886228" imgH="564177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90600"/>
                        <a:ext cx="4824412" cy="382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3">
            <a:extLst>
              <a:ext uri="{FF2B5EF4-FFF2-40B4-BE49-F238E27FC236}">
                <a16:creationId xmlns:a16="http://schemas.microsoft.com/office/drawing/2014/main" id="{D9EC7204-E58D-197E-C613-572F3BCB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41313"/>
            <a:ext cx="4392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回热式压缩空气制冷循环</a:t>
            </a:r>
          </a:p>
        </p:txBody>
      </p:sp>
      <p:sp>
        <p:nvSpPr>
          <p:cNvPr id="697362" name="AutoShape 18">
            <a:extLst>
              <a:ext uri="{FF2B5EF4-FFF2-40B4-BE49-F238E27FC236}">
                <a16:creationId xmlns:a16="http://schemas.microsoft.com/office/drawing/2014/main" id="{7DCAF4CF-3ED4-F485-9A49-6DD1A3C7257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35600" y="1133475"/>
            <a:ext cx="3311525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64" name="Line 20">
            <a:extLst>
              <a:ext uri="{FF2B5EF4-FFF2-40B4-BE49-F238E27FC236}">
                <a16:creationId xmlns:a16="http://schemas.microsoft.com/office/drawing/2014/main" id="{993E5F07-09EE-D331-56AB-B9112D619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2501900"/>
            <a:ext cx="0" cy="1223963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65" name="Freeform 21">
            <a:extLst>
              <a:ext uri="{FF2B5EF4-FFF2-40B4-BE49-F238E27FC236}">
                <a16:creationId xmlns:a16="http://schemas.microsoft.com/office/drawing/2014/main" id="{9B506F98-A409-097B-4066-1E11B8279A0B}"/>
              </a:ext>
            </a:extLst>
          </p:cNvPr>
          <p:cNvSpPr>
            <a:spLocks/>
          </p:cNvSpPr>
          <p:nvPr/>
        </p:nvSpPr>
        <p:spPr bwMode="auto">
          <a:xfrm>
            <a:off x="5795963" y="1565275"/>
            <a:ext cx="2598737" cy="254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8"/>
              </a:cxn>
              <a:cxn ang="0">
                <a:pos x="1163" y="1028"/>
              </a:cxn>
            </a:cxnLst>
            <a:rect l="0" t="0" r="r" b="b"/>
            <a:pathLst>
              <a:path w="1163" h="1028">
                <a:moveTo>
                  <a:pt x="0" y="0"/>
                </a:moveTo>
                <a:lnTo>
                  <a:pt x="0" y="1028"/>
                </a:lnTo>
                <a:lnTo>
                  <a:pt x="1163" y="1028"/>
                </a:lnTo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66" name="Freeform 22">
            <a:extLst>
              <a:ext uri="{FF2B5EF4-FFF2-40B4-BE49-F238E27FC236}">
                <a16:creationId xmlns:a16="http://schemas.microsoft.com/office/drawing/2014/main" id="{822DECCF-0137-46EB-93F5-E8AA89109260}"/>
              </a:ext>
            </a:extLst>
          </p:cNvPr>
          <p:cNvSpPr>
            <a:spLocks/>
          </p:cNvSpPr>
          <p:nvPr/>
        </p:nvSpPr>
        <p:spPr bwMode="auto">
          <a:xfrm>
            <a:off x="5724525" y="1422400"/>
            <a:ext cx="101600" cy="166688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3" y="0"/>
              </a:cxn>
              <a:cxn ang="0">
                <a:pos x="45" y="67"/>
              </a:cxn>
              <a:cxn ang="0">
                <a:pos x="0" y="67"/>
              </a:cxn>
            </a:cxnLst>
            <a:rect l="0" t="0" r="r" b="b"/>
            <a:pathLst>
              <a:path w="45" h="67">
                <a:moveTo>
                  <a:pt x="0" y="67"/>
                </a:moveTo>
                <a:lnTo>
                  <a:pt x="23" y="0"/>
                </a:lnTo>
                <a:lnTo>
                  <a:pt x="45" y="67"/>
                </a:lnTo>
                <a:lnTo>
                  <a:pt x="0" y="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69" name="Rectangle 25">
            <a:extLst>
              <a:ext uri="{FF2B5EF4-FFF2-40B4-BE49-F238E27FC236}">
                <a16:creationId xmlns:a16="http://schemas.microsoft.com/office/drawing/2014/main" id="{9A182F43-2804-1850-2050-26B0A7510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1628775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70" name="Line 26">
            <a:extLst>
              <a:ext uri="{FF2B5EF4-FFF2-40B4-BE49-F238E27FC236}">
                <a16:creationId xmlns:a16="http://schemas.microsoft.com/office/drawing/2014/main" id="{BC1872A4-D33B-675D-2EAE-13DF019D1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006725"/>
            <a:ext cx="1588" cy="693738"/>
          </a:xfrm>
          <a:prstGeom prst="line">
            <a:avLst/>
          </a:prstGeom>
          <a:noFill/>
          <a:ln w="23813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1" name="Line 27">
            <a:extLst>
              <a:ext uri="{FF2B5EF4-FFF2-40B4-BE49-F238E27FC236}">
                <a16:creationId xmlns:a16="http://schemas.microsoft.com/office/drawing/2014/main" id="{26069867-0C60-3005-080F-C69199B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2025" y="1589088"/>
            <a:ext cx="1588" cy="141763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2" name="Freeform 28">
            <a:extLst>
              <a:ext uri="{FF2B5EF4-FFF2-40B4-BE49-F238E27FC236}">
                <a16:creationId xmlns:a16="http://schemas.microsoft.com/office/drawing/2014/main" id="{E732AB08-0F7A-5DD6-8F62-63F3F8C647F8}"/>
              </a:ext>
            </a:extLst>
          </p:cNvPr>
          <p:cNvSpPr>
            <a:spLocks/>
          </p:cNvSpPr>
          <p:nvPr/>
        </p:nvSpPr>
        <p:spPr bwMode="auto">
          <a:xfrm>
            <a:off x="6372225" y="1565275"/>
            <a:ext cx="927100" cy="911225"/>
          </a:xfrm>
          <a:custGeom>
            <a:avLst/>
            <a:gdLst/>
            <a:ahLst/>
            <a:cxnLst>
              <a:cxn ang="0">
                <a:pos x="415" y="0"/>
              </a:cxn>
              <a:cxn ang="0">
                <a:pos x="0" y="368"/>
              </a:cxn>
            </a:cxnLst>
            <a:rect l="0" t="0" r="r" b="b"/>
            <a:pathLst>
              <a:path w="415" h="368">
                <a:moveTo>
                  <a:pt x="415" y="0"/>
                </a:moveTo>
                <a:cubicBezTo>
                  <a:pt x="310" y="159"/>
                  <a:pt x="149" y="277"/>
                  <a:pt x="0" y="368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3" name="Freeform 29">
            <a:extLst>
              <a:ext uri="{FF2B5EF4-FFF2-40B4-BE49-F238E27FC236}">
                <a16:creationId xmlns:a16="http://schemas.microsoft.com/office/drawing/2014/main" id="{80C661BC-08A6-D81E-8463-7B6788C02904}"/>
              </a:ext>
            </a:extLst>
          </p:cNvPr>
          <p:cNvSpPr>
            <a:spLocks/>
          </p:cNvSpPr>
          <p:nvPr/>
        </p:nvSpPr>
        <p:spPr bwMode="auto">
          <a:xfrm>
            <a:off x="6384925" y="3001963"/>
            <a:ext cx="923925" cy="684212"/>
          </a:xfrm>
          <a:custGeom>
            <a:avLst/>
            <a:gdLst/>
            <a:ahLst/>
            <a:cxnLst>
              <a:cxn ang="0">
                <a:pos x="414" y="0"/>
              </a:cxn>
              <a:cxn ang="0">
                <a:pos x="0" y="276"/>
              </a:cxn>
            </a:cxnLst>
            <a:rect l="0" t="0" r="r" b="b"/>
            <a:pathLst>
              <a:path w="414" h="276">
                <a:moveTo>
                  <a:pt x="414" y="0"/>
                </a:moveTo>
                <a:cubicBezTo>
                  <a:pt x="294" y="117"/>
                  <a:pt x="139" y="206"/>
                  <a:pt x="0" y="276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4" name="Rectangle 30">
            <a:extLst>
              <a:ext uri="{FF2B5EF4-FFF2-40B4-BE49-F238E27FC236}">
                <a16:creationId xmlns:a16="http://schemas.microsoft.com/office/drawing/2014/main" id="{84BEBA0E-8471-DD3A-4B39-8E7CF426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36099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6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75" name="Oval 31">
            <a:extLst>
              <a:ext uri="{FF2B5EF4-FFF2-40B4-BE49-F238E27FC236}">
                <a16:creationId xmlns:a16="http://schemas.microsoft.com/office/drawing/2014/main" id="{A9F37EBE-FDBB-89EA-6F22-85C482B67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1555750"/>
            <a:ext cx="74612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6" name="Oval 32">
            <a:extLst>
              <a:ext uri="{FF2B5EF4-FFF2-40B4-BE49-F238E27FC236}">
                <a16:creationId xmlns:a16="http://schemas.microsoft.com/office/drawing/2014/main" id="{5A4DE872-FF90-45A6-7446-85CD0849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1555750"/>
            <a:ext cx="74612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7" name="Oval 33">
            <a:extLst>
              <a:ext uri="{FF2B5EF4-FFF2-40B4-BE49-F238E27FC236}">
                <a16:creationId xmlns:a16="http://schemas.microsoft.com/office/drawing/2014/main" id="{9B80AB9F-F1C0-6C4A-CC9B-840803A8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825" y="2451100"/>
            <a:ext cx="76200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8" name="Oval 34">
            <a:extLst>
              <a:ext uri="{FF2B5EF4-FFF2-40B4-BE49-F238E27FC236}">
                <a16:creationId xmlns:a16="http://schemas.microsoft.com/office/drawing/2014/main" id="{F3A9CB42-471C-7734-68F0-A7EBEF9C1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825" y="2451100"/>
            <a:ext cx="76200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9" name="Freeform 35">
            <a:extLst>
              <a:ext uri="{FF2B5EF4-FFF2-40B4-BE49-F238E27FC236}">
                <a16:creationId xmlns:a16="http://schemas.microsoft.com/office/drawing/2014/main" id="{E3631C8F-6101-FB3F-3AFB-5BE5881A8B43}"/>
              </a:ext>
            </a:extLst>
          </p:cNvPr>
          <p:cNvSpPr>
            <a:spLocks noEditPoints="1"/>
          </p:cNvSpPr>
          <p:nvPr/>
        </p:nvSpPr>
        <p:spPr bwMode="auto">
          <a:xfrm>
            <a:off x="5815013" y="2490788"/>
            <a:ext cx="2671762" cy="7937"/>
          </a:xfrm>
          <a:custGeom>
            <a:avLst/>
            <a:gdLst/>
            <a:ahLst/>
            <a:cxnLst>
              <a:cxn ang="0">
                <a:pos x="48" y="8"/>
              </a:cxn>
              <a:cxn ang="0">
                <a:pos x="152" y="16"/>
              </a:cxn>
              <a:cxn ang="0">
                <a:pos x="264" y="16"/>
              </a:cxn>
              <a:cxn ang="0">
                <a:pos x="368" y="8"/>
              </a:cxn>
              <a:cxn ang="0">
                <a:pos x="456" y="0"/>
              </a:cxn>
              <a:cxn ang="0">
                <a:pos x="536" y="0"/>
              </a:cxn>
              <a:cxn ang="0">
                <a:pos x="584" y="0"/>
              </a:cxn>
              <a:cxn ang="0">
                <a:pos x="672" y="8"/>
              </a:cxn>
              <a:cxn ang="0">
                <a:pos x="776" y="16"/>
              </a:cxn>
              <a:cxn ang="0">
                <a:pos x="888" y="16"/>
              </a:cxn>
              <a:cxn ang="0">
                <a:pos x="992" y="8"/>
              </a:cxn>
              <a:cxn ang="0">
                <a:pos x="1080" y="0"/>
              </a:cxn>
              <a:cxn ang="0">
                <a:pos x="1160" y="0"/>
              </a:cxn>
              <a:cxn ang="0">
                <a:pos x="1208" y="0"/>
              </a:cxn>
              <a:cxn ang="0">
                <a:pos x="1296" y="8"/>
              </a:cxn>
              <a:cxn ang="0">
                <a:pos x="1400" y="16"/>
              </a:cxn>
              <a:cxn ang="0">
                <a:pos x="1512" y="16"/>
              </a:cxn>
              <a:cxn ang="0">
                <a:pos x="1616" y="8"/>
              </a:cxn>
              <a:cxn ang="0">
                <a:pos x="1704" y="0"/>
              </a:cxn>
              <a:cxn ang="0">
                <a:pos x="1784" y="0"/>
              </a:cxn>
              <a:cxn ang="0">
                <a:pos x="1832" y="0"/>
              </a:cxn>
              <a:cxn ang="0">
                <a:pos x="1920" y="8"/>
              </a:cxn>
              <a:cxn ang="0">
                <a:pos x="2024" y="16"/>
              </a:cxn>
              <a:cxn ang="0">
                <a:pos x="2136" y="16"/>
              </a:cxn>
              <a:cxn ang="0">
                <a:pos x="2240" y="8"/>
              </a:cxn>
              <a:cxn ang="0">
                <a:pos x="2328" y="0"/>
              </a:cxn>
              <a:cxn ang="0">
                <a:pos x="2408" y="0"/>
              </a:cxn>
              <a:cxn ang="0">
                <a:pos x="2456" y="0"/>
              </a:cxn>
              <a:cxn ang="0">
                <a:pos x="2544" y="8"/>
              </a:cxn>
              <a:cxn ang="0">
                <a:pos x="2648" y="16"/>
              </a:cxn>
              <a:cxn ang="0">
                <a:pos x="2760" y="16"/>
              </a:cxn>
              <a:cxn ang="0">
                <a:pos x="2864" y="8"/>
              </a:cxn>
              <a:cxn ang="0">
                <a:pos x="2952" y="0"/>
              </a:cxn>
              <a:cxn ang="0">
                <a:pos x="3032" y="0"/>
              </a:cxn>
              <a:cxn ang="0">
                <a:pos x="3080" y="0"/>
              </a:cxn>
              <a:cxn ang="0">
                <a:pos x="3168" y="8"/>
              </a:cxn>
              <a:cxn ang="0">
                <a:pos x="3272" y="16"/>
              </a:cxn>
              <a:cxn ang="0">
                <a:pos x="3384" y="16"/>
              </a:cxn>
              <a:cxn ang="0">
                <a:pos x="3488" y="8"/>
              </a:cxn>
              <a:cxn ang="0">
                <a:pos x="3576" y="0"/>
              </a:cxn>
              <a:cxn ang="0">
                <a:pos x="3656" y="0"/>
              </a:cxn>
              <a:cxn ang="0">
                <a:pos x="3704" y="0"/>
              </a:cxn>
              <a:cxn ang="0">
                <a:pos x="3792" y="8"/>
              </a:cxn>
              <a:cxn ang="0">
                <a:pos x="3896" y="16"/>
              </a:cxn>
              <a:cxn ang="0">
                <a:pos x="4008" y="16"/>
              </a:cxn>
              <a:cxn ang="0">
                <a:pos x="4112" y="8"/>
              </a:cxn>
              <a:cxn ang="0">
                <a:pos x="4200" y="0"/>
              </a:cxn>
              <a:cxn ang="0">
                <a:pos x="4280" y="0"/>
              </a:cxn>
              <a:cxn ang="0">
                <a:pos x="4328" y="0"/>
              </a:cxn>
              <a:cxn ang="0">
                <a:pos x="4416" y="8"/>
              </a:cxn>
              <a:cxn ang="0">
                <a:pos x="4520" y="16"/>
              </a:cxn>
              <a:cxn ang="0">
                <a:pos x="4632" y="16"/>
              </a:cxn>
              <a:cxn ang="0">
                <a:pos x="4736" y="8"/>
              </a:cxn>
              <a:cxn ang="0">
                <a:pos x="4824" y="0"/>
              </a:cxn>
              <a:cxn ang="0">
                <a:pos x="4904" y="0"/>
              </a:cxn>
              <a:cxn ang="0">
                <a:pos x="4952" y="0"/>
              </a:cxn>
              <a:cxn ang="0">
                <a:pos x="5040" y="8"/>
              </a:cxn>
              <a:cxn ang="0">
                <a:pos x="5144" y="16"/>
              </a:cxn>
              <a:cxn ang="0">
                <a:pos x="5256" y="16"/>
              </a:cxn>
            </a:cxnLst>
            <a:rect l="0" t="0" r="r" b="b"/>
            <a:pathLst>
              <a:path w="5312" h="16">
                <a:moveTo>
                  <a:pt x="8" y="0"/>
                </a:moveTo>
                <a:lnTo>
                  <a:pt x="24" y="0"/>
                </a:lnTo>
                <a:cubicBezTo>
                  <a:pt x="29" y="0"/>
                  <a:pt x="32" y="4"/>
                  <a:pt x="32" y="8"/>
                </a:cubicBezTo>
                <a:cubicBezTo>
                  <a:pt x="32" y="13"/>
                  <a:pt x="29" y="16"/>
                  <a:pt x="24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56" y="0"/>
                </a:moveTo>
                <a:lnTo>
                  <a:pt x="72" y="0"/>
                </a:lnTo>
                <a:cubicBezTo>
                  <a:pt x="77" y="0"/>
                  <a:pt x="80" y="4"/>
                  <a:pt x="80" y="8"/>
                </a:cubicBezTo>
                <a:cubicBezTo>
                  <a:pt x="80" y="13"/>
                  <a:pt x="77" y="16"/>
                  <a:pt x="72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104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104" y="16"/>
                </a:lnTo>
                <a:cubicBezTo>
                  <a:pt x="100" y="16"/>
                  <a:pt x="96" y="13"/>
                  <a:pt x="96" y="8"/>
                </a:cubicBezTo>
                <a:cubicBezTo>
                  <a:pt x="96" y="4"/>
                  <a:pt x="100" y="0"/>
                  <a:pt x="104" y="0"/>
                </a:cubicBezTo>
                <a:close/>
                <a:moveTo>
                  <a:pt x="152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152" y="16"/>
                </a:lnTo>
                <a:cubicBezTo>
                  <a:pt x="148" y="16"/>
                  <a:pt x="144" y="13"/>
                  <a:pt x="144" y="8"/>
                </a:cubicBezTo>
                <a:cubicBezTo>
                  <a:pt x="144" y="4"/>
                  <a:pt x="148" y="0"/>
                  <a:pt x="152" y="0"/>
                </a:cubicBezTo>
                <a:close/>
                <a:moveTo>
                  <a:pt x="200" y="0"/>
                </a:moveTo>
                <a:lnTo>
                  <a:pt x="216" y="0"/>
                </a:lnTo>
                <a:cubicBezTo>
                  <a:pt x="221" y="0"/>
                  <a:pt x="224" y="4"/>
                  <a:pt x="224" y="8"/>
                </a:cubicBezTo>
                <a:cubicBezTo>
                  <a:pt x="224" y="13"/>
                  <a:pt x="221" y="16"/>
                  <a:pt x="216" y="16"/>
                </a:cubicBezTo>
                <a:lnTo>
                  <a:pt x="200" y="16"/>
                </a:lnTo>
                <a:cubicBezTo>
                  <a:pt x="196" y="16"/>
                  <a:pt x="192" y="13"/>
                  <a:pt x="192" y="8"/>
                </a:cubicBezTo>
                <a:cubicBezTo>
                  <a:pt x="192" y="4"/>
                  <a:pt x="196" y="0"/>
                  <a:pt x="200" y="0"/>
                </a:cubicBezTo>
                <a:close/>
                <a:moveTo>
                  <a:pt x="248" y="0"/>
                </a:moveTo>
                <a:lnTo>
                  <a:pt x="264" y="0"/>
                </a:lnTo>
                <a:cubicBezTo>
                  <a:pt x="269" y="0"/>
                  <a:pt x="272" y="4"/>
                  <a:pt x="272" y="8"/>
                </a:cubicBezTo>
                <a:cubicBezTo>
                  <a:pt x="272" y="13"/>
                  <a:pt x="269" y="16"/>
                  <a:pt x="264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296" y="0"/>
                </a:moveTo>
                <a:lnTo>
                  <a:pt x="312" y="0"/>
                </a:lnTo>
                <a:cubicBezTo>
                  <a:pt x="317" y="0"/>
                  <a:pt x="320" y="4"/>
                  <a:pt x="320" y="8"/>
                </a:cubicBezTo>
                <a:cubicBezTo>
                  <a:pt x="320" y="13"/>
                  <a:pt x="317" y="16"/>
                  <a:pt x="312" y="16"/>
                </a:cubicBezTo>
                <a:lnTo>
                  <a:pt x="296" y="16"/>
                </a:lnTo>
                <a:cubicBezTo>
                  <a:pt x="292" y="16"/>
                  <a:pt x="288" y="13"/>
                  <a:pt x="288" y="8"/>
                </a:cubicBezTo>
                <a:cubicBezTo>
                  <a:pt x="288" y="4"/>
                  <a:pt x="292" y="0"/>
                  <a:pt x="296" y="0"/>
                </a:cubicBezTo>
                <a:close/>
                <a:moveTo>
                  <a:pt x="344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344" y="16"/>
                </a:lnTo>
                <a:cubicBezTo>
                  <a:pt x="340" y="16"/>
                  <a:pt x="336" y="13"/>
                  <a:pt x="336" y="8"/>
                </a:cubicBezTo>
                <a:cubicBezTo>
                  <a:pt x="336" y="4"/>
                  <a:pt x="340" y="0"/>
                  <a:pt x="344" y="0"/>
                </a:cubicBezTo>
                <a:close/>
                <a:moveTo>
                  <a:pt x="392" y="0"/>
                </a:moveTo>
                <a:lnTo>
                  <a:pt x="408" y="0"/>
                </a:lnTo>
                <a:cubicBezTo>
                  <a:pt x="413" y="0"/>
                  <a:pt x="416" y="4"/>
                  <a:pt x="416" y="8"/>
                </a:cubicBezTo>
                <a:cubicBezTo>
                  <a:pt x="416" y="13"/>
                  <a:pt x="413" y="16"/>
                  <a:pt x="408" y="16"/>
                </a:cubicBezTo>
                <a:lnTo>
                  <a:pt x="392" y="16"/>
                </a:lnTo>
                <a:cubicBezTo>
                  <a:pt x="388" y="16"/>
                  <a:pt x="384" y="13"/>
                  <a:pt x="384" y="8"/>
                </a:cubicBezTo>
                <a:cubicBezTo>
                  <a:pt x="384" y="4"/>
                  <a:pt x="388" y="0"/>
                  <a:pt x="392" y="0"/>
                </a:cubicBezTo>
                <a:close/>
                <a:moveTo>
                  <a:pt x="440" y="0"/>
                </a:moveTo>
                <a:lnTo>
                  <a:pt x="456" y="0"/>
                </a:lnTo>
                <a:cubicBezTo>
                  <a:pt x="461" y="0"/>
                  <a:pt x="464" y="4"/>
                  <a:pt x="464" y="8"/>
                </a:cubicBezTo>
                <a:cubicBezTo>
                  <a:pt x="464" y="13"/>
                  <a:pt x="461" y="16"/>
                  <a:pt x="456" y="16"/>
                </a:cubicBezTo>
                <a:lnTo>
                  <a:pt x="440" y="16"/>
                </a:lnTo>
                <a:cubicBezTo>
                  <a:pt x="436" y="16"/>
                  <a:pt x="432" y="13"/>
                  <a:pt x="432" y="8"/>
                </a:cubicBezTo>
                <a:cubicBezTo>
                  <a:pt x="432" y="4"/>
                  <a:pt x="436" y="0"/>
                  <a:pt x="440" y="0"/>
                </a:cubicBezTo>
                <a:close/>
                <a:moveTo>
                  <a:pt x="488" y="0"/>
                </a:moveTo>
                <a:lnTo>
                  <a:pt x="504" y="0"/>
                </a:lnTo>
                <a:cubicBezTo>
                  <a:pt x="509" y="0"/>
                  <a:pt x="512" y="4"/>
                  <a:pt x="512" y="8"/>
                </a:cubicBezTo>
                <a:cubicBezTo>
                  <a:pt x="512" y="13"/>
                  <a:pt x="509" y="16"/>
                  <a:pt x="504" y="16"/>
                </a:cubicBezTo>
                <a:lnTo>
                  <a:pt x="488" y="16"/>
                </a:lnTo>
                <a:cubicBezTo>
                  <a:pt x="484" y="16"/>
                  <a:pt x="480" y="13"/>
                  <a:pt x="480" y="8"/>
                </a:cubicBezTo>
                <a:cubicBezTo>
                  <a:pt x="480" y="4"/>
                  <a:pt x="484" y="0"/>
                  <a:pt x="488" y="0"/>
                </a:cubicBezTo>
                <a:close/>
                <a:moveTo>
                  <a:pt x="536" y="0"/>
                </a:moveTo>
                <a:lnTo>
                  <a:pt x="552" y="0"/>
                </a:lnTo>
                <a:cubicBezTo>
                  <a:pt x="557" y="0"/>
                  <a:pt x="560" y="4"/>
                  <a:pt x="560" y="8"/>
                </a:cubicBezTo>
                <a:cubicBezTo>
                  <a:pt x="560" y="13"/>
                  <a:pt x="557" y="16"/>
                  <a:pt x="552" y="16"/>
                </a:cubicBezTo>
                <a:lnTo>
                  <a:pt x="536" y="16"/>
                </a:lnTo>
                <a:cubicBezTo>
                  <a:pt x="532" y="16"/>
                  <a:pt x="528" y="13"/>
                  <a:pt x="528" y="8"/>
                </a:cubicBezTo>
                <a:cubicBezTo>
                  <a:pt x="528" y="4"/>
                  <a:pt x="532" y="0"/>
                  <a:pt x="536" y="0"/>
                </a:cubicBezTo>
                <a:close/>
                <a:moveTo>
                  <a:pt x="584" y="0"/>
                </a:moveTo>
                <a:lnTo>
                  <a:pt x="600" y="0"/>
                </a:lnTo>
                <a:cubicBezTo>
                  <a:pt x="605" y="0"/>
                  <a:pt x="608" y="4"/>
                  <a:pt x="608" y="8"/>
                </a:cubicBezTo>
                <a:cubicBezTo>
                  <a:pt x="608" y="13"/>
                  <a:pt x="605" y="16"/>
                  <a:pt x="600" y="16"/>
                </a:cubicBezTo>
                <a:lnTo>
                  <a:pt x="584" y="16"/>
                </a:lnTo>
                <a:cubicBezTo>
                  <a:pt x="580" y="16"/>
                  <a:pt x="576" y="13"/>
                  <a:pt x="576" y="8"/>
                </a:cubicBezTo>
                <a:cubicBezTo>
                  <a:pt x="576" y="4"/>
                  <a:pt x="580" y="0"/>
                  <a:pt x="584" y="0"/>
                </a:cubicBezTo>
                <a:close/>
                <a:moveTo>
                  <a:pt x="632" y="0"/>
                </a:moveTo>
                <a:lnTo>
                  <a:pt x="648" y="0"/>
                </a:lnTo>
                <a:cubicBezTo>
                  <a:pt x="653" y="0"/>
                  <a:pt x="656" y="4"/>
                  <a:pt x="656" y="8"/>
                </a:cubicBezTo>
                <a:cubicBezTo>
                  <a:pt x="656" y="13"/>
                  <a:pt x="653" y="16"/>
                  <a:pt x="648" y="16"/>
                </a:cubicBezTo>
                <a:lnTo>
                  <a:pt x="632" y="16"/>
                </a:lnTo>
                <a:cubicBezTo>
                  <a:pt x="628" y="16"/>
                  <a:pt x="624" y="13"/>
                  <a:pt x="624" y="8"/>
                </a:cubicBezTo>
                <a:cubicBezTo>
                  <a:pt x="624" y="4"/>
                  <a:pt x="628" y="0"/>
                  <a:pt x="632" y="0"/>
                </a:cubicBezTo>
                <a:close/>
                <a:moveTo>
                  <a:pt x="680" y="0"/>
                </a:moveTo>
                <a:lnTo>
                  <a:pt x="696" y="0"/>
                </a:lnTo>
                <a:cubicBezTo>
                  <a:pt x="701" y="0"/>
                  <a:pt x="704" y="4"/>
                  <a:pt x="704" y="8"/>
                </a:cubicBezTo>
                <a:cubicBezTo>
                  <a:pt x="704" y="13"/>
                  <a:pt x="701" y="16"/>
                  <a:pt x="696" y="16"/>
                </a:cubicBezTo>
                <a:lnTo>
                  <a:pt x="680" y="16"/>
                </a:lnTo>
                <a:cubicBezTo>
                  <a:pt x="676" y="16"/>
                  <a:pt x="672" y="13"/>
                  <a:pt x="672" y="8"/>
                </a:cubicBezTo>
                <a:cubicBezTo>
                  <a:pt x="672" y="4"/>
                  <a:pt x="676" y="0"/>
                  <a:pt x="680" y="0"/>
                </a:cubicBezTo>
                <a:close/>
                <a:moveTo>
                  <a:pt x="728" y="0"/>
                </a:moveTo>
                <a:lnTo>
                  <a:pt x="744" y="0"/>
                </a:lnTo>
                <a:cubicBezTo>
                  <a:pt x="749" y="0"/>
                  <a:pt x="752" y="4"/>
                  <a:pt x="752" y="8"/>
                </a:cubicBezTo>
                <a:cubicBezTo>
                  <a:pt x="752" y="13"/>
                  <a:pt x="749" y="16"/>
                  <a:pt x="744" y="16"/>
                </a:cubicBezTo>
                <a:lnTo>
                  <a:pt x="728" y="16"/>
                </a:lnTo>
                <a:cubicBezTo>
                  <a:pt x="724" y="16"/>
                  <a:pt x="720" y="13"/>
                  <a:pt x="720" y="8"/>
                </a:cubicBezTo>
                <a:cubicBezTo>
                  <a:pt x="720" y="4"/>
                  <a:pt x="724" y="0"/>
                  <a:pt x="728" y="0"/>
                </a:cubicBezTo>
                <a:close/>
                <a:moveTo>
                  <a:pt x="776" y="0"/>
                </a:moveTo>
                <a:lnTo>
                  <a:pt x="792" y="0"/>
                </a:lnTo>
                <a:cubicBezTo>
                  <a:pt x="797" y="0"/>
                  <a:pt x="800" y="4"/>
                  <a:pt x="800" y="8"/>
                </a:cubicBezTo>
                <a:cubicBezTo>
                  <a:pt x="800" y="13"/>
                  <a:pt x="797" y="16"/>
                  <a:pt x="792" y="16"/>
                </a:cubicBezTo>
                <a:lnTo>
                  <a:pt x="776" y="16"/>
                </a:lnTo>
                <a:cubicBezTo>
                  <a:pt x="772" y="16"/>
                  <a:pt x="768" y="13"/>
                  <a:pt x="768" y="8"/>
                </a:cubicBezTo>
                <a:cubicBezTo>
                  <a:pt x="768" y="4"/>
                  <a:pt x="772" y="0"/>
                  <a:pt x="776" y="0"/>
                </a:cubicBezTo>
                <a:close/>
                <a:moveTo>
                  <a:pt x="824" y="0"/>
                </a:moveTo>
                <a:lnTo>
                  <a:pt x="840" y="0"/>
                </a:lnTo>
                <a:cubicBezTo>
                  <a:pt x="845" y="0"/>
                  <a:pt x="848" y="4"/>
                  <a:pt x="848" y="8"/>
                </a:cubicBezTo>
                <a:cubicBezTo>
                  <a:pt x="848" y="13"/>
                  <a:pt x="845" y="16"/>
                  <a:pt x="840" y="16"/>
                </a:cubicBezTo>
                <a:lnTo>
                  <a:pt x="824" y="16"/>
                </a:lnTo>
                <a:cubicBezTo>
                  <a:pt x="820" y="16"/>
                  <a:pt x="816" y="13"/>
                  <a:pt x="816" y="8"/>
                </a:cubicBezTo>
                <a:cubicBezTo>
                  <a:pt x="816" y="4"/>
                  <a:pt x="820" y="0"/>
                  <a:pt x="824" y="0"/>
                </a:cubicBezTo>
                <a:close/>
                <a:moveTo>
                  <a:pt x="872" y="0"/>
                </a:moveTo>
                <a:lnTo>
                  <a:pt x="888" y="0"/>
                </a:lnTo>
                <a:cubicBezTo>
                  <a:pt x="893" y="0"/>
                  <a:pt x="896" y="4"/>
                  <a:pt x="896" y="8"/>
                </a:cubicBezTo>
                <a:cubicBezTo>
                  <a:pt x="896" y="13"/>
                  <a:pt x="893" y="16"/>
                  <a:pt x="888" y="16"/>
                </a:cubicBezTo>
                <a:lnTo>
                  <a:pt x="872" y="16"/>
                </a:lnTo>
                <a:cubicBezTo>
                  <a:pt x="868" y="16"/>
                  <a:pt x="864" y="13"/>
                  <a:pt x="864" y="8"/>
                </a:cubicBezTo>
                <a:cubicBezTo>
                  <a:pt x="864" y="4"/>
                  <a:pt x="868" y="0"/>
                  <a:pt x="872" y="0"/>
                </a:cubicBezTo>
                <a:close/>
                <a:moveTo>
                  <a:pt x="920" y="0"/>
                </a:moveTo>
                <a:lnTo>
                  <a:pt x="936" y="0"/>
                </a:lnTo>
                <a:cubicBezTo>
                  <a:pt x="941" y="0"/>
                  <a:pt x="944" y="4"/>
                  <a:pt x="944" y="8"/>
                </a:cubicBezTo>
                <a:cubicBezTo>
                  <a:pt x="944" y="13"/>
                  <a:pt x="941" y="16"/>
                  <a:pt x="936" y="16"/>
                </a:cubicBezTo>
                <a:lnTo>
                  <a:pt x="920" y="16"/>
                </a:lnTo>
                <a:cubicBezTo>
                  <a:pt x="916" y="16"/>
                  <a:pt x="912" y="13"/>
                  <a:pt x="912" y="8"/>
                </a:cubicBezTo>
                <a:cubicBezTo>
                  <a:pt x="912" y="4"/>
                  <a:pt x="916" y="0"/>
                  <a:pt x="920" y="0"/>
                </a:cubicBezTo>
                <a:close/>
                <a:moveTo>
                  <a:pt x="968" y="0"/>
                </a:moveTo>
                <a:lnTo>
                  <a:pt x="984" y="0"/>
                </a:lnTo>
                <a:cubicBezTo>
                  <a:pt x="989" y="0"/>
                  <a:pt x="992" y="4"/>
                  <a:pt x="992" y="8"/>
                </a:cubicBezTo>
                <a:cubicBezTo>
                  <a:pt x="992" y="13"/>
                  <a:pt x="989" y="16"/>
                  <a:pt x="984" y="16"/>
                </a:cubicBezTo>
                <a:lnTo>
                  <a:pt x="968" y="16"/>
                </a:lnTo>
                <a:cubicBezTo>
                  <a:pt x="964" y="16"/>
                  <a:pt x="960" y="13"/>
                  <a:pt x="960" y="8"/>
                </a:cubicBezTo>
                <a:cubicBezTo>
                  <a:pt x="960" y="4"/>
                  <a:pt x="964" y="0"/>
                  <a:pt x="968" y="0"/>
                </a:cubicBezTo>
                <a:close/>
                <a:moveTo>
                  <a:pt x="1016" y="0"/>
                </a:moveTo>
                <a:lnTo>
                  <a:pt x="1032" y="0"/>
                </a:lnTo>
                <a:cubicBezTo>
                  <a:pt x="1037" y="0"/>
                  <a:pt x="1040" y="4"/>
                  <a:pt x="1040" y="8"/>
                </a:cubicBezTo>
                <a:cubicBezTo>
                  <a:pt x="1040" y="13"/>
                  <a:pt x="1037" y="16"/>
                  <a:pt x="1032" y="16"/>
                </a:cubicBezTo>
                <a:lnTo>
                  <a:pt x="1016" y="16"/>
                </a:lnTo>
                <a:cubicBezTo>
                  <a:pt x="1012" y="16"/>
                  <a:pt x="1008" y="13"/>
                  <a:pt x="1008" y="8"/>
                </a:cubicBezTo>
                <a:cubicBezTo>
                  <a:pt x="1008" y="4"/>
                  <a:pt x="1012" y="0"/>
                  <a:pt x="1016" y="0"/>
                </a:cubicBezTo>
                <a:close/>
                <a:moveTo>
                  <a:pt x="1064" y="0"/>
                </a:moveTo>
                <a:lnTo>
                  <a:pt x="1080" y="0"/>
                </a:lnTo>
                <a:cubicBezTo>
                  <a:pt x="1085" y="0"/>
                  <a:pt x="1088" y="4"/>
                  <a:pt x="1088" y="8"/>
                </a:cubicBezTo>
                <a:cubicBezTo>
                  <a:pt x="1088" y="13"/>
                  <a:pt x="1085" y="16"/>
                  <a:pt x="1080" y="16"/>
                </a:cubicBezTo>
                <a:lnTo>
                  <a:pt x="1064" y="16"/>
                </a:lnTo>
                <a:cubicBezTo>
                  <a:pt x="1060" y="16"/>
                  <a:pt x="1056" y="13"/>
                  <a:pt x="1056" y="8"/>
                </a:cubicBezTo>
                <a:cubicBezTo>
                  <a:pt x="1056" y="4"/>
                  <a:pt x="1060" y="0"/>
                  <a:pt x="1064" y="0"/>
                </a:cubicBezTo>
                <a:close/>
                <a:moveTo>
                  <a:pt x="1112" y="0"/>
                </a:moveTo>
                <a:lnTo>
                  <a:pt x="1128" y="0"/>
                </a:lnTo>
                <a:cubicBezTo>
                  <a:pt x="1133" y="0"/>
                  <a:pt x="1136" y="4"/>
                  <a:pt x="1136" y="8"/>
                </a:cubicBezTo>
                <a:cubicBezTo>
                  <a:pt x="1136" y="13"/>
                  <a:pt x="1133" y="16"/>
                  <a:pt x="1128" y="16"/>
                </a:cubicBezTo>
                <a:lnTo>
                  <a:pt x="1112" y="16"/>
                </a:lnTo>
                <a:cubicBezTo>
                  <a:pt x="1108" y="16"/>
                  <a:pt x="1104" y="13"/>
                  <a:pt x="1104" y="8"/>
                </a:cubicBezTo>
                <a:cubicBezTo>
                  <a:pt x="1104" y="4"/>
                  <a:pt x="1108" y="0"/>
                  <a:pt x="1112" y="0"/>
                </a:cubicBezTo>
                <a:close/>
                <a:moveTo>
                  <a:pt x="1160" y="0"/>
                </a:moveTo>
                <a:lnTo>
                  <a:pt x="1176" y="0"/>
                </a:lnTo>
                <a:cubicBezTo>
                  <a:pt x="1181" y="0"/>
                  <a:pt x="1184" y="4"/>
                  <a:pt x="1184" y="8"/>
                </a:cubicBezTo>
                <a:cubicBezTo>
                  <a:pt x="1184" y="13"/>
                  <a:pt x="1181" y="16"/>
                  <a:pt x="1176" y="16"/>
                </a:cubicBezTo>
                <a:lnTo>
                  <a:pt x="1160" y="16"/>
                </a:lnTo>
                <a:cubicBezTo>
                  <a:pt x="1156" y="16"/>
                  <a:pt x="1152" y="13"/>
                  <a:pt x="1152" y="8"/>
                </a:cubicBezTo>
                <a:cubicBezTo>
                  <a:pt x="1152" y="4"/>
                  <a:pt x="1156" y="0"/>
                  <a:pt x="1160" y="0"/>
                </a:cubicBezTo>
                <a:close/>
                <a:moveTo>
                  <a:pt x="1208" y="0"/>
                </a:moveTo>
                <a:lnTo>
                  <a:pt x="1224" y="0"/>
                </a:lnTo>
                <a:cubicBezTo>
                  <a:pt x="1229" y="0"/>
                  <a:pt x="1232" y="4"/>
                  <a:pt x="1232" y="8"/>
                </a:cubicBezTo>
                <a:cubicBezTo>
                  <a:pt x="1232" y="13"/>
                  <a:pt x="1229" y="16"/>
                  <a:pt x="1224" y="16"/>
                </a:cubicBezTo>
                <a:lnTo>
                  <a:pt x="1208" y="16"/>
                </a:lnTo>
                <a:cubicBezTo>
                  <a:pt x="1204" y="16"/>
                  <a:pt x="1200" y="13"/>
                  <a:pt x="1200" y="8"/>
                </a:cubicBezTo>
                <a:cubicBezTo>
                  <a:pt x="1200" y="4"/>
                  <a:pt x="1204" y="0"/>
                  <a:pt x="1208" y="0"/>
                </a:cubicBezTo>
                <a:close/>
                <a:moveTo>
                  <a:pt x="1256" y="0"/>
                </a:moveTo>
                <a:lnTo>
                  <a:pt x="1272" y="0"/>
                </a:lnTo>
                <a:cubicBezTo>
                  <a:pt x="1277" y="0"/>
                  <a:pt x="1280" y="4"/>
                  <a:pt x="1280" y="8"/>
                </a:cubicBezTo>
                <a:cubicBezTo>
                  <a:pt x="1280" y="13"/>
                  <a:pt x="1277" y="16"/>
                  <a:pt x="1272" y="16"/>
                </a:cubicBezTo>
                <a:lnTo>
                  <a:pt x="1256" y="16"/>
                </a:lnTo>
                <a:cubicBezTo>
                  <a:pt x="1252" y="16"/>
                  <a:pt x="1248" y="13"/>
                  <a:pt x="1248" y="8"/>
                </a:cubicBezTo>
                <a:cubicBezTo>
                  <a:pt x="1248" y="4"/>
                  <a:pt x="1252" y="0"/>
                  <a:pt x="1256" y="0"/>
                </a:cubicBezTo>
                <a:close/>
                <a:moveTo>
                  <a:pt x="1304" y="0"/>
                </a:moveTo>
                <a:lnTo>
                  <a:pt x="1320" y="0"/>
                </a:lnTo>
                <a:cubicBezTo>
                  <a:pt x="1325" y="0"/>
                  <a:pt x="1328" y="4"/>
                  <a:pt x="1328" y="8"/>
                </a:cubicBezTo>
                <a:cubicBezTo>
                  <a:pt x="1328" y="13"/>
                  <a:pt x="1325" y="16"/>
                  <a:pt x="1320" y="16"/>
                </a:cubicBezTo>
                <a:lnTo>
                  <a:pt x="1304" y="16"/>
                </a:lnTo>
                <a:cubicBezTo>
                  <a:pt x="1300" y="16"/>
                  <a:pt x="1296" y="13"/>
                  <a:pt x="1296" y="8"/>
                </a:cubicBezTo>
                <a:cubicBezTo>
                  <a:pt x="1296" y="4"/>
                  <a:pt x="1300" y="0"/>
                  <a:pt x="1304" y="0"/>
                </a:cubicBezTo>
                <a:close/>
                <a:moveTo>
                  <a:pt x="1352" y="0"/>
                </a:moveTo>
                <a:lnTo>
                  <a:pt x="1368" y="0"/>
                </a:lnTo>
                <a:cubicBezTo>
                  <a:pt x="1373" y="0"/>
                  <a:pt x="1376" y="4"/>
                  <a:pt x="1376" y="8"/>
                </a:cubicBezTo>
                <a:cubicBezTo>
                  <a:pt x="1376" y="13"/>
                  <a:pt x="1373" y="16"/>
                  <a:pt x="1368" y="16"/>
                </a:cubicBezTo>
                <a:lnTo>
                  <a:pt x="1352" y="16"/>
                </a:lnTo>
                <a:cubicBezTo>
                  <a:pt x="1348" y="16"/>
                  <a:pt x="1344" y="13"/>
                  <a:pt x="1344" y="8"/>
                </a:cubicBezTo>
                <a:cubicBezTo>
                  <a:pt x="1344" y="4"/>
                  <a:pt x="1348" y="0"/>
                  <a:pt x="1352" y="0"/>
                </a:cubicBezTo>
                <a:close/>
                <a:moveTo>
                  <a:pt x="1400" y="0"/>
                </a:moveTo>
                <a:lnTo>
                  <a:pt x="1416" y="0"/>
                </a:lnTo>
                <a:cubicBezTo>
                  <a:pt x="1421" y="0"/>
                  <a:pt x="1424" y="4"/>
                  <a:pt x="1424" y="8"/>
                </a:cubicBezTo>
                <a:cubicBezTo>
                  <a:pt x="1424" y="13"/>
                  <a:pt x="1421" y="16"/>
                  <a:pt x="1416" y="16"/>
                </a:cubicBezTo>
                <a:lnTo>
                  <a:pt x="1400" y="16"/>
                </a:lnTo>
                <a:cubicBezTo>
                  <a:pt x="1396" y="16"/>
                  <a:pt x="1392" y="13"/>
                  <a:pt x="1392" y="8"/>
                </a:cubicBezTo>
                <a:cubicBezTo>
                  <a:pt x="1392" y="4"/>
                  <a:pt x="1396" y="0"/>
                  <a:pt x="1400" y="0"/>
                </a:cubicBezTo>
                <a:close/>
                <a:moveTo>
                  <a:pt x="1448" y="0"/>
                </a:moveTo>
                <a:lnTo>
                  <a:pt x="1464" y="0"/>
                </a:lnTo>
                <a:cubicBezTo>
                  <a:pt x="1469" y="0"/>
                  <a:pt x="1472" y="4"/>
                  <a:pt x="1472" y="8"/>
                </a:cubicBezTo>
                <a:cubicBezTo>
                  <a:pt x="1472" y="13"/>
                  <a:pt x="1469" y="16"/>
                  <a:pt x="1464" y="16"/>
                </a:cubicBezTo>
                <a:lnTo>
                  <a:pt x="1448" y="16"/>
                </a:lnTo>
                <a:cubicBezTo>
                  <a:pt x="1444" y="16"/>
                  <a:pt x="1440" y="13"/>
                  <a:pt x="1440" y="8"/>
                </a:cubicBezTo>
                <a:cubicBezTo>
                  <a:pt x="1440" y="4"/>
                  <a:pt x="1444" y="0"/>
                  <a:pt x="1448" y="0"/>
                </a:cubicBezTo>
                <a:close/>
                <a:moveTo>
                  <a:pt x="1496" y="0"/>
                </a:moveTo>
                <a:lnTo>
                  <a:pt x="1512" y="0"/>
                </a:lnTo>
                <a:cubicBezTo>
                  <a:pt x="1517" y="0"/>
                  <a:pt x="1520" y="4"/>
                  <a:pt x="1520" y="8"/>
                </a:cubicBezTo>
                <a:cubicBezTo>
                  <a:pt x="1520" y="13"/>
                  <a:pt x="1517" y="16"/>
                  <a:pt x="1512" y="16"/>
                </a:cubicBezTo>
                <a:lnTo>
                  <a:pt x="1496" y="16"/>
                </a:lnTo>
                <a:cubicBezTo>
                  <a:pt x="1492" y="16"/>
                  <a:pt x="1488" y="13"/>
                  <a:pt x="1488" y="8"/>
                </a:cubicBezTo>
                <a:cubicBezTo>
                  <a:pt x="1488" y="4"/>
                  <a:pt x="1492" y="0"/>
                  <a:pt x="1496" y="0"/>
                </a:cubicBezTo>
                <a:close/>
                <a:moveTo>
                  <a:pt x="1544" y="0"/>
                </a:moveTo>
                <a:lnTo>
                  <a:pt x="1560" y="0"/>
                </a:lnTo>
                <a:cubicBezTo>
                  <a:pt x="1565" y="0"/>
                  <a:pt x="1568" y="4"/>
                  <a:pt x="1568" y="8"/>
                </a:cubicBezTo>
                <a:cubicBezTo>
                  <a:pt x="1568" y="13"/>
                  <a:pt x="1565" y="16"/>
                  <a:pt x="1560" y="16"/>
                </a:cubicBezTo>
                <a:lnTo>
                  <a:pt x="1544" y="16"/>
                </a:lnTo>
                <a:cubicBezTo>
                  <a:pt x="1540" y="16"/>
                  <a:pt x="1536" y="13"/>
                  <a:pt x="1536" y="8"/>
                </a:cubicBezTo>
                <a:cubicBezTo>
                  <a:pt x="1536" y="4"/>
                  <a:pt x="1540" y="0"/>
                  <a:pt x="1544" y="0"/>
                </a:cubicBezTo>
                <a:close/>
                <a:moveTo>
                  <a:pt x="1592" y="0"/>
                </a:moveTo>
                <a:lnTo>
                  <a:pt x="1608" y="0"/>
                </a:lnTo>
                <a:cubicBezTo>
                  <a:pt x="1613" y="0"/>
                  <a:pt x="1616" y="4"/>
                  <a:pt x="1616" y="8"/>
                </a:cubicBezTo>
                <a:cubicBezTo>
                  <a:pt x="1616" y="13"/>
                  <a:pt x="1613" y="16"/>
                  <a:pt x="1608" y="16"/>
                </a:cubicBezTo>
                <a:lnTo>
                  <a:pt x="1592" y="16"/>
                </a:lnTo>
                <a:cubicBezTo>
                  <a:pt x="1588" y="16"/>
                  <a:pt x="1584" y="13"/>
                  <a:pt x="1584" y="8"/>
                </a:cubicBezTo>
                <a:cubicBezTo>
                  <a:pt x="1584" y="4"/>
                  <a:pt x="1588" y="0"/>
                  <a:pt x="1592" y="0"/>
                </a:cubicBezTo>
                <a:close/>
                <a:moveTo>
                  <a:pt x="1640" y="0"/>
                </a:moveTo>
                <a:lnTo>
                  <a:pt x="1656" y="0"/>
                </a:lnTo>
                <a:cubicBezTo>
                  <a:pt x="1661" y="0"/>
                  <a:pt x="1664" y="4"/>
                  <a:pt x="1664" y="8"/>
                </a:cubicBezTo>
                <a:cubicBezTo>
                  <a:pt x="1664" y="13"/>
                  <a:pt x="1661" y="16"/>
                  <a:pt x="1656" y="16"/>
                </a:cubicBezTo>
                <a:lnTo>
                  <a:pt x="1640" y="16"/>
                </a:lnTo>
                <a:cubicBezTo>
                  <a:pt x="1636" y="16"/>
                  <a:pt x="1632" y="13"/>
                  <a:pt x="1632" y="8"/>
                </a:cubicBezTo>
                <a:cubicBezTo>
                  <a:pt x="1632" y="4"/>
                  <a:pt x="1636" y="0"/>
                  <a:pt x="1640" y="0"/>
                </a:cubicBezTo>
                <a:close/>
                <a:moveTo>
                  <a:pt x="1688" y="0"/>
                </a:moveTo>
                <a:lnTo>
                  <a:pt x="1704" y="0"/>
                </a:lnTo>
                <a:cubicBezTo>
                  <a:pt x="1709" y="0"/>
                  <a:pt x="1712" y="4"/>
                  <a:pt x="1712" y="8"/>
                </a:cubicBezTo>
                <a:cubicBezTo>
                  <a:pt x="1712" y="13"/>
                  <a:pt x="1709" y="16"/>
                  <a:pt x="1704" y="16"/>
                </a:cubicBezTo>
                <a:lnTo>
                  <a:pt x="1688" y="16"/>
                </a:lnTo>
                <a:cubicBezTo>
                  <a:pt x="1684" y="16"/>
                  <a:pt x="1680" y="13"/>
                  <a:pt x="1680" y="8"/>
                </a:cubicBezTo>
                <a:cubicBezTo>
                  <a:pt x="1680" y="4"/>
                  <a:pt x="1684" y="0"/>
                  <a:pt x="1688" y="0"/>
                </a:cubicBezTo>
                <a:close/>
                <a:moveTo>
                  <a:pt x="1736" y="0"/>
                </a:moveTo>
                <a:lnTo>
                  <a:pt x="1752" y="0"/>
                </a:lnTo>
                <a:cubicBezTo>
                  <a:pt x="1757" y="0"/>
                  <a:pt x="1760" y="4"/>
                  <a:pt x="1760" y="8"/>
                </a:cubicBezTo>
                <a:cubicBezTo>
                  <a:pt x="1760" y="13"/>
                  <a:pt x="1757" y="16"/>
                  <a:pt x="1752" y="16"/>
                </a:cubicBezTo>
                <a:lnTo>
                  <a:pt x="1736" y="16"/>
                </a:lnTo>
                <a:cubicBezTo>
                  <a:pt x="1732" y="16"/>
                  <a:pt x="1728" y="13"/>
                  <a:pt x="1728" y="8"/>
                </a:cubicBezTo>
                <a:cubicBezTo>
                  <a:pt x="1728" y="4"/>
                  <a:pt x="1732" y="0"/>
                  <a:pt x="1736" y="0"/>
                </a:cubicBezTo>
                <a:close/>
                <a:moveTo>
                  <a:pt x="1784" y="0"/>
                </a:moveTo>
                <a:lnTo>
                  <a:pt x="1800" y="0"/>
                </a:lnTo>
                <a:cubicBezTo>
                  <a:pt x="1805" y="0"/>
                  <a:pt x="1808" y="4"/>
                  <a:pt x="1808" y="8"/>
                </a:cubicBezTo>
                <a:cubicBezTo>
                  <a:pt x="1808" y="13"/>
                  <a:pt x="1805" y="16"/>
                  <a:pt x="1800" y="16"/>
                </a:cubicBezTo>
                <a:lnTo>
                  <a:pt x="1784" y="16"/>
                </a:lnTo>
                <a:cubicBezTo>
                  <a:pt x="1780" y="16"/>
                  <a:pt x="1776" y="13"/>
                  <a:pt x="1776" y="8"/>
                </a:cubicBezTo>
                <a:cubicBezTo>
                  <a:pt x="1776" y="4"/>
                  <a:pt x="1780" y="0"/>
                  <a:pt x="1784" y="0"/>
                </a:cubicBezTo>
                <a:close/>
                <a:moveTo>
                  <a:pt x="1832" y="0"/>
                </a:moveTo>
                <a:lnTo>
                  <a:pt x="1848" y="0"/>
                </a:lnTo>
                <a:cubicBezTo>
                  <a:pt x="1853" y="0"/>
                  <a:pt x="1856" y="4"/>
                  <a:pt x="1856" y="8"/>
                </a:cubicBezTo>
                <a:cubicBezTo>
                  <a:pt x="1856" y="13"/>
                  <a:pt x="1853" y="16"/>
                  <a:pt x="1848" y="16"/>
                </a:cubicBezTo>
                <a:lnTo>
                  <a:pt x="1832" y="16"/>
                </a:lnTo>
                <a:cubicBezTo>
                  <a:pt x="1828" y="16"/>
                  <a:pt x="1824" y="13"/>
                  <a:pt x="1824" y="8"/>
                </a:cubicBezTo>
                <a:cubicBezTo>
                  <a:pt x="1824" y="4"/>
                  <a:pt x="1828" y="0"/>
                  <a:pt x="1832" y="0"/>
                </a:cubicBezTo>
                <a:close/>
                <a:moveTo>
                  <a:pt x="1880" y="0"/>
                </a:moveTo>
                <a:lnTo>
                  <a:pt x="1896" y="0"/>
                </a:lnTo>
                <a:cubicBezTo>
                  <a:pt x="1901" y="0"/>
                  <a:pt x="1904" y="4"/>
                  <a:pt x="1904" y="8"/>
                </a:cubicBezTo>
                <a:cubicBezTo>
                  <a:pt x="1904" y="13"/>
                  <a:pt x="1901" y="16"/>
                  <a:pt x="1896" y="16"/>
                </a:cubicBezTo>
                <a:lnTo>
                  <a:pt x="1880" y="16"/>
                </a:lnTo>
                <a:cubicBezTo>
                  <a:pt x="1876" y="16"/>
                  <a:pt x="1872" y="13"/>
                  <a:pt x="1872" y="8"/>
                </a:cubicBezTo>
                <a:cubicBezTo>
                  <a:pt x="1872" y="4"/>
                  <a:pt x="1876" y="0"/>
                  <a:pt x="1880" y="0"/>
                </a:cubicBezTo>
                <a:close/>
                <a:moveTo>
                  <a:pt x="1928" y="0"/>
                </a:moveTo>
                <a:lnTo>
                  <a:pt x="1944" y="0"/>
                </a:lnTo>
                <a:cubicBezTo>
                  <a:pt x="1949" y="0"/>
                  <a:pt x="1952" y="4"/>
                  <a:pt x="1952" y="8"/>
                </a:cubicBezTo>
                <a:cubicBezTo>
                  <a:pt x="1952" y="13"/>
                  <a:pt x="1949" y="16"/>
                  <a:pt x="1944" y="16"/>
                </a:cubicBezTo>
                <a:lnTo>
                  <a:pt x="1928" y="16"/>
                </a:lnTo>
                <a:cubicBezTo>
                  <a:pt x="1924" y="16"/>
                  <a:pt x="1920" y="13"/>
                  <a:pt x="1920" y="8"/>
                </a:cubicBezTo>
                <a:cubicBezTo>
                  <a:pt x="1920" y="4"/>
                  <a:pt x="1924" y="0"/>
                  <a:pt x="1928" y="0"/>
                </a:cubicBezTo>
                <a:close/>
                <a:moveTo>
                  <a:pt x="1976" y="0"/>
                </a:moveTo>
                <a:lnTo>
                  <a:pt x="1992" y="0"/>
                </a:lnTo>
                <a:cubicBezTo>
                  <a:pt x="1997" y="0"/>
                  <a:pt x="2000" y="4"/>
                  <a:pt x="2000" y="8"/>
                </a:cubicBezTo>
                <a:cubicBezTo>
                  <a:pt x="2000" y="13"/>
                  <a:pt x="1997" y="16"/>
                  <a:pt x="1992" y="16"/>
                </a:cubicBezTo>
                <a:lnTo>
                  <a:pt x="1976" y="16"/>
                </a:lnTo>
                <a:cubicBezTo>
                  <a:pt x="1972" y="16"/>
                  <a:pt x="1968" y="13"/>
                  <a:pt x="1968" y="8"/>
                </a:cubicBezTo>
                <a:cubicBezTo>
                  <a:pt x="1968" y="4"/>
                  <a:pt x="1972" y="0"/>
                  <a:pt x="1976" y="0"/>
                </a:cubicBezTo>
                <a:close/>
                <a:moveTo>
                  <a:pt x="2024" y="0"/>
                </a:moveTo>
                <a:lnTo>
                  <a:pt x="2040" y="0"/>
                </a:lnTo>
                <a:cubicBezTo>
                  <a:pt x="2045" y="0"/>
                  <a:pt x="2048" y="4"/>
                  <a:pt x="2048" y="8"/>
                </a:cubicBezTo>
                <a:cubicBezTo>
                  <a:pt x="2048" y="13"/>
                  <a:pt x="2045" y="16"/>
                  <a:pt x="2040" y="16"/>
                </a:cubicBezTo>
                <a:lnTo>
                  <a:pt x="2024" y="16"/>
                </a:lnTo>
                <a:cubicBezTo>
                  <a:pt x="2020" y="16"/>
                  <a:pt x="2016" y="13"/>
                  <a:pt x="2016" y="8"/>
                </a:cubicBezTo>
                <a:cubicBezTo>
                  <a:pt x="2016" y="4"/>
                  <a:pt x="2020" y="0"/>
                  <a:pt x="2024" y="0"/>
                </a:cubicBezTo>
                <a:close/>
                <a:moveTo>
                  <a:pt x="2072" y="0"/>
                </a:moveTo>
                <a:lnTo>
                  <a:pt x="2088" y="0"/>
                </a:lnTo>
                <a:cubicBezTo>
                  <a:pt x="2093" y="0"/>
                  <a:pt x="2096" y="4"/>
                  <a:pt x="2096" y="8"/>
                </a:cubicBezTo>
                <a:cubicBezTo>
                  <a:pt x="2096" y="13"/>
                  <a:pt x="2093" y="16"/>
                  <a:pt x="2088" y="16"/>
                </a:cubicBezTo>
                <a:lnTo>
                  <a:pt x="2072" y="16"/>
                </a:lnTo>
                <a:cubicBezTo>
                  <a:pt x="2068" y="16"/>
                  <a:pt x="2064" y="13"/>
                  <a:pt x="2064" y="8"/>
                </a:cubicBezTo>
                <a:cubicBezTo>
                  <a:pt x="2064" y="4"/>
                  <a:pt x="2068" y="0"/>
                  <a:pt x="2072" y="0"/>
                </a:cubicBezTo>
                <a:close/>
                <a:moveTo>
                  <a:pt x="2120" y="0"/>
                </a:moveTo>
                <a:lnTo>
                  <a:pt x="2136" y="0"/>
                </a:lnTo>
                <a:cubicBezTo>
                  <a:pt x="2141" y="0"/>
                  <a:pt x="2144" y="4"/>
                  <a:pt x="2144" y="8"/>
                </a:cubicBezTo>
                <a:cubicBezTo>
                  <a:pt x="2144" y="13"/>
                  <a:pt x="2141" y="16"/>
                  <a:pt x="2136" y="16"/>
                </a:cubicBezTo>
                <a:lnTo>
                  <a:pt x="2120" y="16"/>
                </a:lnTo>
                <a:cubicBezTo>
                  <a:pt x="2116" y="16"/>
                  <a:pt x="2112" y="13"/>
                  <a:pt x="2112" y="8"/>
                </a:cubicBezTo>
                <a:cubicBezTo>
                  <a:pt x="2112" y="4"/>
                  <a:pt x="2116" y="0"/>
                  <a:pt x="2120" y="0"/>
                </a:cubicBezTo>
                <a:close/>
                <a:moveTo>
                  <a:pt x="2168" y="0"/>
                </a:moveTo>
                <a:lnTo>
                  <a:pt x="2184" y="0"/>
                </a:lnTo>
                <a:cubicBezTo>
                  <a:pt x="2189" y="0"/>
                  <a:pt x="2192" y="4"/>
                  <a:pt x="2192" y="8"/>
                </a:cubicBezTo>
                <a:cubicBezTo>
                  <a:pt x="2192" y="13"/>
                  <a:pt x="2189" y="16"/>
                  <a:pt x="2184" y="16"/>
                </a:cubicBezTo>
                <a:lnTo>
                  <a:pt x="2168" y="16"/>
                </a:lnTo>
                <a:cubicBezTo>
                  <a:pt x="2164" y="16"/>
                  <a:pt x="2160" y="13"/>
                  <a:pt x="2160" y="8"/>
                </a:cubicBezTo>
                <a:cubicBezTo>
                  <a:pt x="2160" y="4"/>
                  <a:pt x="2164" y="0"/>
                  <a:pt x="2168" y="0"/>
                </a:cubicBezTo>
                <a:close/>
                <a:moveTo>
                  <a:pt x="2216" y="0"/>
                </a:moveTo>
                <a:lnTo>
                  <a:pt x="2232" y="0"/>
                </a:lnTo>
                <a:cubicBezTo>
                  <a:pt x="2237" y="0"/>
                  <a:pt x="2240" y="4"/>
                  <a:pt x="2240" y="8"/>
                </a:cubicBezTo>
                <a:cubicBezTo>
                  <a:pt x="2240" y="13"/>
                  <a:pt x="2237" y="16"/>
                  <a:pt x="2232" y="16"/>
                </a:cubicBezTo>
                <a:lnTo>
                  <a:pt x="2216" y="16"/>
                </a:lnTo>
                <a:cubicBezTo>
                  <a:pt x="2212" y="16"/>
                  <a:pt x="2208" y="13"/>
                  <a:pt x="2208" y="8"/>
                </a:cubicBezTo>
                <a:cubicBezTo>
                  <a:pt x="2208" y="4"/>
                  <a:pt x="2212" y="0"/>
                  <a:pt x="2216" y="0"/>
                </a:cubicBezTo>
                <a:close/>
                <a:moveTo>
                  <a:pt x="2264" y="0"/>
                </a:moveTo>
                <a:lnTo>
                  <a:pt x="2280" y="0"/>
                </a:lnTo>
                <a:cubicBezTo>
                  <a:pt x="2285" y="0"/>
                  <a:pt x="2288" y="4"/>
                  <a:pt x="2288" y="8"/>
                </a:cubicBezTo>
                <a:cubicBezTo>
                  <a:pt x="2288" y="13"/>
                  <a:pt x="2285" y="16"/>
                  <a:pt x="2280" y="16"/>
                </a:cubicBezTo>
                <a:lnTo>
                  <a:pt x="2264" y="16"/>
                </a:lnTo>
                <a:cubicBezTo>
                  <a:pt x="2260" y="16"/>
                  <a:pt x="2256" y="13"/>
                  <a:pt x="2256" y="8"/>
                </a:cubicBezTo>
                <a:cubicBezTo>
                  <a:pt x="2256" y="4"/>
                  <a:pt x="2260" y="0"/>
                  <a:pt x="2264" y="0"/>
                </a:cubicBezTo>
                <a:close/>
                <a:moveTo>
                  <a:pt x="2312" y="0"/>
                </a:moveTo>
                <a:lnTo>
                  <a:pt x="2328" y="0"/>
                </a:lnTo>
                <a:cubicBezTo>
                  <a:pt x="2333" y="0"/>
                  <a:pt x="2336" y="4"/>
                  <a:pt x="2336" y="8"/>
                </a:cubicBezTo>
                <a:cubicBezTo>
                  <a:pt x="2336" y="13"/>
                  <a:pt x="2333" y="16"/>
                  <a:pt x="2328" y="16"/>
                </a:cubicBezTo>
                <a:lnTo>
                  <a:pt x="2312" y="16"/>
                </a:lnTo>
                <a:cubicBezTo>
                  <a:pt x="2308" y="16"/>
                  <a:pt x="2304" y="13"/>
                  <a:pt x="2304" y="8"/>
                </a:cubicBezTo>
                <a:cubicBezTo>
                  <a:pt x="2304" y="4"/>
                  <a:pt x="2308" y="0"/>
                  <a:pt x="2312" y="0"/>
                </a:cubicBezTo>
                <a:close/>
                <a:moveTo>
                  <a:pt x="2360" y="0"/>
                </a:moveTo>
                <a:lnTo>
                  <a:pt x="2376" y="0"/>
                </a:lnTo>
                <a:cubicBezTo>
                  <a:pt x="2381" y="0"/>
                  <a:pt x="2384" y="4"/>
                  <a:pt x="2384" y="8"/>
                </a:cubicBezTo>
                <a:cubicBezTo>
                  <a:pt x="2384" y="13"/>
                  <a:pt x="2381" y="16"/>
                  <a:pt x="2376" y="16"/>
                </a:cubicBezTo>
                <a:lnTo>
                  <a:pt x="2360" y="16"/>
                </a:lnTo>
                <a:cubicBezTo>
                  <a:pt x="2356" y="16"/>
                  <a:pt x="2352" y="13"/>
                  <a:pt x="2352" y="8"/>
                </a:cubicBezTo>
                <a:cubicBezTo>
                  <a:pt x="2352" y="4"/>
                  <a:pt x="2356" y="0"/>
                  <a:pt x="2360" y="0"/>
                </a:cubicBezTo>
                <a:close/>
                <a:moveTo>
                  <a:pt x="2408" y="0"/>
                </a:moveTo>
                <a:lnTo>
                  <a:pt x="2424" y="0"/>
                </a:lnTo>
                <a:cubicBezTo>
                  <a:pt x="2429" y="0"/>
                  <a:pt x="2432" y="4"/>
                  <a:pt x="2432" y="8"/>
                </a:cubicBezTo>
                <a:cubicBezTo>
                  <a:pt x="2432" y="13"/>
                  <a:pt x="2429" y="16"/>
                  <a:pt x="2424" y="16"/>
                </a:cubicBezTo>
                <a:lnTo>
                  <a:pt x="2408" y="16"/>
                </a:lnTo>
                <a:cubicBezTo>
                  <a:pt x="2404" y="16"/>
                  <a:pt x="2400" y="13"/>
                  <a:pt x="2400" y="8"/>
                </a:cubicBezTo>
                <a:cubicBezTo>
                  <a:pt x="2400" y="4"/>
                  <a:pt x="2404" y="0"/>
                  <a:pt x="2408" y="0"/>
                </a:cubicBezTo>
                <a:close/>
                <a:moveTo>
                  <a:pt x="2456" y="0"/>
                </a:moveTo>
                <a:lnTo>
                  <a:pt x="2472" y="0"/>
                </a:lnTo>
                <a:cubicBezTo>
                  <a:pt x="2477" y="0"/>
                  <a:pt x="2480" y="4"/>
                  <a:pt x="2480" y="8"/>
                </a:cubicBezTo>
                <a:cubicBezTo>
                  <a:pt x="2480" y="13"/>
                  <a:pt x="2477" y="16"/>
                  <a:pt x="2472" y="16"/>
                </a:cubicBezTo>
                <a:lnTo>
                  <a:pt x="2456" y="16"/>
                </a:lnTo>
                <a:cubicBezTo>
                  <a:pt x="2452" y="16"/>
                  <a:pt x="2448" y="13"/>
                  <a:pt x="2448" y="8"/>
                </a:cubicBezTo>
                <a:cubicBezTo>
                  <a:pt x="2448" y="4"/>
                  <a:pt x="2452" y="0"/>
                  <a:pt x="2456" y="0"/>
                </a:cubicBezTo>
                <a:close/>
                <a:moveTo>
                  <a:pt x="2504" y="0"/>
                </a:moveTo>
                <a:lnTo>
                  <a:pt x="2520" y="0"/>
                </a:lnTo>
                <a:cubicBezTo>
                  <a:pt x="2525" y="0"/>
                  <a:pt x="2528" y="4"/>
                  <a:pt x="2528" y="8"/>
                </a:cubicBezTo>
                <a:cubicBezTo>
                  <a:pt x="2528" y="13"/>
                  <a:pt x="2525" y="16"/>
                  <a:pt x="2520" y="16"/>
                </a:cubicBezTo>
                <a:lnTo>
                  <a:pt x="2504" y="16"/>
                </a:lnTo>
                <a:cubicBezTo>
                  <a:pt x="2500" y="16"/>
                  <a:pt x="2496" y="13"/>
                  <a:pt x="2496" y="8"/>
                </a:cubicBezTo>
                <a:cubicBezTo>
                  <a:pt x="2496" y="4"/>
                  <a:pt x="2500" y="0"/>
                  <a:pt x="2504" y="0"/>
                </a:cubicBezTo>
                <a:close/>
                <a:moveTo>
                  <a:pt x="2552" y="0"/>
                </a:moveTo>
                <a:lnTo>
                  <a:pt x="2568" y="0"/>
                </a:lnTo>
                <a:cubicBezTo>
                  <a:pt x="2573" y="0"/>
                  <a:pt x="2576" y="4"/>
                  <a:pt x="2576" y="8"/>
                </a:cubicBezTo>
                <a:cubicBezTo>
                  <a:pt x="2576" y="13"/>
                  <a:pt x="2573" y="16"/>
                  <a:pt x="2568" y="16"/>
                </a:cubicBezTo>
                <a:lnTo>
                  <a:pt x="2552" y="16"/>
                </a:lnTo>
                <a:cubicBezTo>
                  <a:pt x="2548" y="16"/>
                  <a:pt x="2544" y="13"/>
                  <a:pt x="2544" y="8"/>
                </a:cubicBezTo>
                <a:cubicBezTo>
                  <a:pt x="2544" y="4"/>
                  <a:pt x="2548" y="0"/>
                  <a:pt x="2552" y="0"/>
                </a:cubicBezTo>
                <a:close/>
                <a:moveTo>
                  <a:pt x="2600" y="0"/>
                </a:moveTo>
                <a:lnTo>
                  <a:pt x="2616" y="0"/>
                </a:lnTo>
                <a:cubicBezTo>
                  <a:pt x="2621" y="0"/>
                  <a:pt x="2624" y="4"/>
                  <a:pt x="2624" y="8"/>
                </a:cubicBezTo>
                <a:cubicBezTo>
                  <a:pt x="2624" y="13"/>
                  <a:pt x="2621" y="16"/>
                  <a:pt x="2616" y="16"/>
                </a:cubicBezTo>
                <a:lnTo>
                  <a:pt x="2600" y="16"/>
                </a:lnTo>
                <a:cubicBezTo>
                  <a:pt x="2596" y="16"/>
                  <a:pt x="2592" y="13"/>
                  <a:pt x="2592" y="8"/>
                </a:cubicBezTo>
                <a:cubicBezTo>
                  <a:pt x="2592" y="4"/>
                  <a:pt x="2596" y="0"/>
                  <a:pt x="2600" y="0"/>
                </a:cubicBezTo>
                <a:close/>
                <a:moveTo>
                  <a:pt x="2648" y="0"/>
                </a:moveTo>
                <a:lnTo>
                  <a:pt x="2664" y="0"/>
                </a:lnTo>
                <a:cubicBezTo>
                  <a:pt x="2669" y="0"/>
                  <a:pt x="2672" y="4"/>
                  <a:pt x="2672" y="8"/>
                </a:cubicBezTo>
                <a:cubicBezTo>
                  <a:pt x="2672" y="13"/>
                  <a:pt x="2669" y="16"/>
                  <a:pt x="2664" y="16"/>
                </a:cubicBezTo>
                <a:lnTo>
                  <a:pt x="2648" y="16"/>
                </a:lnTo>
                <a:cubicBezTo>
                  <a:pt x="2644" y="16"/>
                  <a:pt x="2640" y="13"/>
                  <a:pt x="2640" y="8"/>
                </a:cubicBezTo>
                <a:cubicBezTo>
                  <a:pt x="2640" y="4"/>
                  <a:pt x="2644" y="0"/>
                  <a:pt x="2648" y="0"/>
                </a:cubicBezTo>
                <a:close/>
                <a:moveTo>
                  <a:pt x="2696" y="0"/>
                </a:moveTo>
                <a:lnTo>
                  <a:pt x="2712" y="0"/>
                </a:lnTo>
                <a:cubicBezTo>
                  <a:pt x="2717" y="0"/>
                  <a:pt x="2720" y="4"/>
                  <a:pt x="2720" y="8"/>
                </a:cubicBezTo>
                <a:cubicBezTo>
                  <a:pt x="2720" y="13"/>
                  <a:pt x="2717" y="16"/>
                  <a:pt x="2712" y="16"/>
                </a:cubicBezTo>
                <a:lnTo>
                  <a:pt x="2696" y="16"/>
                </a:lnTo>
                <a:cubicBezTo>
                  <a:pt x="2692" y="16"/>
                  <a:pt x="2688" y="13"/>
                  <a:pt x="2688" y="8"/>
                </a:cubicBezTo>
                <a:cubicBezTo>
                  <a:pt x="2688" y="4"/>
                  <a:pt x="2692" y="0"/>
                  <a:pt x="2696" y="0"/>
                </a:cubicBezTo>
                <a:close/>
                <a:moveTo>
                  <a:pt x="2744" y="0"/>
                </a:moveTo>
                <a:lnTo>
                  <a:pt x="2760" y="0"/>
                </a:lnTo>
                <a:cubicBezTo>
                  <a:pt x="2765" y="0"/>
                  <a:pt x="2768" y="4"/>
                  <a:pt x="2768" y="8"/>
                </a:cubicBezTo>
                <a:cubicBezTo>
                  <a:pt x="2768" y="13"/>
                  <a:pt x="2765" y="16"/>
                  <a:pt x="2760" y="16"/>
                </a:cubicBezTo>
                <a:lnTo>
                  <a:pt x="2744" y="16"/>
                </a:lnTo>
                <a:cubicBezTo>
                  <a:pt x="2740" y="16"/>
                  <a:pt x="2736" y="13"/>
                  <a:pt x="2736" y="8"/>
                </a:cubicBezTo>
                <a:cubicBezTo>
                  <a:pt x="2736" y="4"/>
                  <a:pt x="2740" y="0"/>
                  <a:pt x="2744" y="0"/>
                </a:cubicBezTo>
                <a:close/>
                <a:moveTo>
                  <a:pt x="2792" y="0"/>
                </a:moveTo>
                <a:lnTo>
                  <a:pt x="2808" y="0"/>
                </a:lnTo>
                <a:cubicBezTo>
                  <a:pt x="2813" y="0"/>
                  <a:pt x="2816" y="4"/>
                  <a:pt x="2816" y="8"/>
                </a:cubicBezTo>
                <a:cubicBezTo>
                  <a:pt x="2816" y="13"/>
                  <a:pt x="2813" y="16"/>
                  <a:pt x="2808" y="16"/>
                </a:cubicBezTo>
                <a:lnTo>
                  <a:pt x="2792" y="16"/>
                </a:lnTo>
                <a:cubicBezTo>
                  <a:pt x="2788" y="16"/>
                  <a:pt x="2784" y="13"/>
                  <a:pt x="2784" y="8"/>
                </a:cubicBezTo>
                <a:cubicBezTo>
                  <a:pt x="2784" y="4"/>
                  <a:pt x="2788" y="0"/>
                  <a:pt x="2792" y="0"/>
                </a:cubicBezTo>
                <a:close/>
                <a:moveTo>
                  <a:pt x="2840" y="0"/>
                </a:moveTo>
                <a:lnTo>
                  <a:pt x="2856" y="0"/>
                </a:lnTo>
                <a:cubicBezTo>
                  <a:pt x="2861" y="0"/>
                  <a:pt x="2864" y="4"/>
                  <a:pt x="2864" y="8"/>
                </a:cubicBezTo>
                <a:cubicBezTo>
                  <a:pt x="2864" y="13"/>
                  <a:pt x="2861" y="16"/>
                  <a:pt x="2856" y="16"/>
                </a:cubicBezTo>
                <a:lnTo>
                  <a:pt x="2840" y="16"/>
                </a:lnTo>
                <a:cubicBezTo>
                  <a:pt x="2836" y="16"/>
                  <a:pt x="2832" y="13"/>
                  <a:pt x="2832" y="8"/>
                </a:cubicBezTo>
                <a:cubicBezTo>
                  <a:pt x="2832" y="4"/>
                  <a:pt x="2836" y="0"/>
                  <a:pt x="2840" y="0"/>
                </a:cubicBezTo>
                <a:close/>
                <a:moveTo>
                  <a:pt x="2888" y="0"/>
                </a:moveTo>
                <a:lnTo>
                  <a:pt x="2904" y="0"/>
                </a:lnTo>
                <a:cubicBezTo>
                  <a:pt x="2909" y="0"/>
                  <a:pt x="2912" y="4"/>
                  <a:pt x="2912" y="8"/>
                </a:cubicBezTo>
                <a:cubicBezTo>
                  <a:pt x="2912" y="13"/>
                  <a:pt x="2909" y="16"/>
                  <a:pt x="2904" y="16"/>
                </a:cubicBezTo>
                <a:lnTo>
                  <a:pt x="2888" y="16"/>
                </a:lnTo>
                <a:cubicBezTo>
                  <a:pt x="2884" y="16"/>
                  <a:pt x="2880" y="13"/>
                  <a:pt x="2880" y="8"/>
                </a:cubicBezTo>
                <a:cubicBezTo>
                  <a:pt x="2880" y="4"/>
                  <a:pt x="2884" y="0"/>
                  <a:pt x="2888" y="0"/>
                </a:cubicBezTo>
                <a:close/>
                <a:moveTo>
                  <a:pt x="2936" y="0"/>
                </a:moveTo>
                <a:lnTo>
                  <a:pt x="2952" y="0"/>
                </a:lnTo>
                <a:cubicBezTo>
                  <a:pt x="2957" y="0"/>
                  <a:pt x="2960" y="4"/>
                  <a:pt x="2960" y="8"/>
                </a:cubicBezTo>
                <a:cubicBezTo>
                  <a:pt x="2960" y="13"/>
                  <a:pt x="2957" y="16"/>
                  <a:pt x="2952" y="16"/>
                </a:cubicBezTo>
                <a:lnTo>
                  <a:pt x="2936" y="16"/>
                </a:lnTo>
                <a:cubicBezTo>
                  <a:pt x="2932" y="16"/>
                  <a:pt x="2928" y="13"/>
                  <a:pt x="2928" y="8"/>
                </a:cubicBezTo>
                <a:cubicBezTo>
                  <a:pt x="2928" y="4"/>
                  <a:pt x="2932" y="0"/>
                  <a:pt x="2936" y="0"/>
                </a:cubicBezTo>
                <a:close/>
                <a:moveTo>
                  <a:pt x="2984" y="0"/>
                </a:moveTo>
                <a:lnTo>
                  <a:pt x="3000" y="0"/>
                </a:lnTo>
                <a:cubicBezTo>
                  <a:pt x="3005" y="0"/>
                  <a:pt x="3008" y="4"/>
                  <a:pt x="3008" y="8"/>
                </a:cubicBezTo>
                <a:cubicBezTo>
                  <a:pt x="3008" y="13"/>
                  <a:pt x="3005" y="16"/>
                  <a:pt x="3000" y="16"/>
                </a:cubicBezTo>
                <a:lnTo>
                  <a:pt x="2984" y="16"/>
                </a:lnTo>
                <a:cubicBezTo>
                  <a:pt x="2980" y="16"/>
                  <a:pt x="2976" y="13"/>
                  <a:pt x="2976" y="8"/>
                </a:cubicBezTo>
                <a:cubicBezTo>
                  <a:pt x="2976" y="4"/>
                  <a:pt x="2980" y="0"/>
                  <a:pt x="2984" y="0"/>
                </a:cubicBezTo>
                <a:close/>
                <a:moveTo>
                  <a:pt x="3032" y="0"/>
                </a:moveTo>
                <a:lnTo>
                  <a:pt x="3048" y="0"/>
                </a:lnTo>
                <a:cubicBezTo>
                  <a:pt x="3053" y="0"/>
                  <a:pt x="3056" y="4"/>
                  <a:pt x="3056" y="8"/>
                </a:cubicBezTo>
                <a:cubicBezTo>
                  <a:pt x="3056" y="13"/>
                  <a:pt x="3053" y="16"/>
                  <a:pt x="3048" y="16"/>
                </a:cubicBezTo>
                <a:lnTo>
                  <a:pt x="3032" y="16"/>
                </a:lnTo>
                <a:cubicBezTo>
                  <a:pt x="3028" y="16"/>
                  <a:pt x="3024" y="13"/>
                  <a:pt x="3024" y="8"/>
                </a:cubicBezTo>
                <a:cubicBezTo>
                  <a:pt x="3024" y="4"/>
                  <a:pt x="3028" y="0"/>
                  <a:pt x="3032" y="0"/>
                </a:cubicBezTo>
                <a:close/>
                <a:moveTo>
                  <a:pt x="3080" y="0"/>
                </a:moveTo>
                <a:lnTo>
                  <a:pt x="3096" y="0"/>
                </a:lnTo>
                <a:cubicBezTo>
                  <a:pt x="3101" y="0"/>
                  <a:pt x="3104" y="4"/>
                  <a:pt x="3104" y="8"/>
                </a:cubicBezTo>
                <a:cubicBezTo>
                  <a:pt x="3104" y="13"/>
                  <a:pt x="3101" y="16"/>
                  <a:pt x="3096" y="16"/>
                </a:cubicBezTo>
                <a:lnTo>
                  <a:pt x="3080" y="16"/>
                </a:lnTo>
                <a:cubicBezTo>
                  <a:pt x="3076" y="16"/>
                  <a:pt x="3072" y="13"/>
                  <a:pt x="3072" y="8"/>
                </a:cubicBezTo>
                <a:cubicBezTo>
                  <a:pt x="3072" y="4"/>
                  <a:pt x="3076" y="0"/>
                  <a:pt x="3080" y="0"/>
                </a:cubicBezTo>
                <a:close/>
                <a:moveTo>
                  <a:pt x="3128" y="0"/>
                </a:moveTo>
                <a:lnTo>
                  <a:pt x="3144" y="0"/>
                </a:lnTo>
                <a:cubicBezTo>
                  <a:pt x="3149" y="0"/>
                  <a:pt x="3152" y="4"/>
                  <a:pt x="3152" y="8"/>
                </a:cubicBezTo>
                <a:cubicBezTo>
                  <a:pt x="3152" y="13"/>
                  <a:pt x="3149" y="16"/>
                  <a:pt x="3144" y="16"/>
                </a:cubicBezTo>
                <a:lnTo>
                  <a:pt x="3128" y="16"/>
                </a:lnTo>
                <a:cubicBezTo>
                  <a:pt x="3124" y="16"/>
                  <a:pt x="3120" y="13"/>
                  <a:pt x="3120" y="8"/>
                </a:cubicBezTo>
                <a:cubicBezTo>
                  <a:pt x="3120" y="4"/>
                  <a:pt x="3124" y="0"/>
                  <a:pt x="3128" y="0"/>
                </a:cubicBezTo>
                <a:close/>
                <a:moveTo>
                  <a:pt x="3176" y="0"/>
                </a:moveTo>
                <a:lnTo>
                  <a:pt x="3192" y="0"/>
                </a:lnTo>
                <a:cubicBezTo>
                  <a:pt x="3197" y="0"/>
                  <a:pt x="3200" y="4"/>
                  <a:pt x="3200" y="8"/>
                </a:cubicBezTo>
                <a:cubicBezTo>
                  <a:pt x="3200" y="13"/>
                  <a:pt x="3197" y="16"/>
                  <a:pt x="3192" y="16"/>
                </a:cubicBezTo>
                <a:lnTo>
                  <a:pt x="3176" y="16"/>
                </a:lnTo>
                <a:cubicBezTo>
                  <a:pt x="3172" y="16"/>
                  <a:pt x="3168" y="13"/>
                  <a:pt x="3168" y="8"/>
                </a:cubicBezTo>
                <a:cubicBezTo>
                  <a:pt x="3168" y="4"/>
                  <a:pt x="3172" y="0"/>
                  <a:pt x="3176" y="0"/>
                </a:cubicBezTo>
                <a:close/>
                <a:moveTo>
                  <a:pt x="3224" y="0"/>
                </a:moveTo>
                <a:lnTo>
                  <a:pt x="3240" y="0"/>
                </a:lnTo>
                <a:cubicBezTo>
                  <a:pt x="3245" y="0"/>
                  <a:pt x="3248" y="4"/>
                  <a:pt x="3248" y="8"/>
                </a:cubicBezTo>
                <a:cubicBezTo>
                  <a:pt x="3248" y="13"/>
                  <a:pt x="3245" y="16"/>
                  <a:pt x="3240" y="16"/>
                </a:cubicBezTo>
                <a:lnTo>
                  <a:pt x="3224" y="16"/>
                </a:lnTo>
                <a:cubicBezTo>
                  <a:pt x="3220" y="16"/>
                  <a:pt x="3216" y="13"/>
                  <a:pt x="3216" y="8"/>
                </a:cubicBezTo>
                <a:cubicBezTo>
                  <a:pt x="3216" y="4"/>
                  <a:pt x="3220" y="0"/>
                  <a:pt x="3224" y="0"/>
                </a:cubicBezTo>
                <a:close/>
                <a:moveTo>
                  <a:pt x="3272" y="0"/>
                </a:moveTo>
                <a:lnTo>
                  <a:pt x="3288" y="0"/>
                </a:lnTo>
                <a:cubicBezTo>
                  <a:pt x="3293" y="0"/>
                  <a:pt x="3296" y="4"/>
                  <a:pt x="3296" y="8"/>
                </a:cubicBezTo>
                <a:cubicBezTo>
                  <a:pt x="3296" y="13"/>
                  <a:pt x="3293" y="16"/>
                  <a:pt x="3288" y="16"/>
                </a:cubicBezTo>
                <a:lnTo>
                  <a:pt x="3272" y="16"/>
                </a:lnTo>
                <a:cubicBezTo>
                  <a:pt x="3268" y="16"/>
                  <a:pt x="3264" y="13"/>
                  <a:pt x="3264" y="8"/>
                </a:cubicBezTo>
                <a:cubicBezTo>
                  <a:pt x="3264" y="4"/>
                  <a:pt x="3268" y="0"/>
                  <a:pt x="3272" y="0"/>
                </a:cubicBezTo>
                <a:close/>
                <a:moveTo>
                  <a:pt x="3320" y="0"/>
                </a:moveTo>
                <a:lnTo>
                  <a:pt x="3336" y="0"/>
                </a:lnTo>
                <a:cubicBezTo>
                  <a:pt x="3341" y="0"/>
                  <a:pt x="3344" y="4"/>
                  <a:pt x="3344" y="8"/>
                </a:cubicBezTo>
                <a:cubicBezTo>
                  <a:pt x="3344" y="13"/>
                  <a:pt x="3341" y="16"/>
                  <a:pt x="3336" y="16"/>
                </a:cubicBezTo>
                <a:lnTo>
                  <a:pt x="3320" y="16"/>
                </a:lnTo>
                <a:cubicBezTo>
                  <a:pt x="3316" y="16"/>
                  <a:pt x="3312" y="13"/>
                  <a:pt x="3312" y="8"/>
                </a:cubicBezTo>
                <a:cubicBezTo>
                  <a:pt x="3312" y="4"/>
                  <a:pt x="3316" y="0"/>
                  <a:pt x="3320" y="0"/>
                </a:cubicBezTo>
                <a:close/>
                <a:moveTo>
                  <a:pt x="3368" y="0"/>
                </a:moveTo>
                <a:lnTo>
                  <a:pt x="3384" y="0"/>
                </a:lnTo>
                <a:cubicBezTo>
                  <a:pt x="3389" y="0"/>
                  <a:pt x="3392" y="4"/>
                  <a:pt x="3392" y="8"/>
                </a:cubicBezTo>
                <a:cubicBezTo>
                  <a:pt x="3392" y="13"/>
                  <a:pt x="3389" y="16"/>
                  <a:pt x="3384" y="16"/>
                </a:cubicBezTo>
                <a:lnTo>
                  <a:pt x="3368" y="16"/>
                </a:lnTo>
                <a:cubicBezTo>
                  <a:pt x="3364" y="16"/>
                  <a:pt x="3360" y="13"/>
                  <a:pt x="3360" y="8"/>
                </a:cubicBezTo>
                <a:cubicBezTo>
                  <a:pt x="3360" y="4"/>
                  <a:pt x="3364" y="0"/>
                  <a:pt x="3368" y="0"/>
                </a:cubicBezTo>
                <a:close/>
                <a:moveTo>
                  <a:pt x="3416" y="0"/>
                </a:moveTo>
                <a:lnTo>
                  <a:pt x="3432" y="0"/>
                </a:lnTo>
                <a:cubicBezTo>
                  <a:pt x="3437" y="0"/>
                  <a:pt x="3440" y="4"/>
                  <a:pt x="3440" y="8"/>
                </a:cubicBezTo>
                <a:cubicBezTo>
                  <a:pt x="3440" y="13"/>
                  <a:pt x="3437" y="16"/>
                  <a:pt x="3432" y="16"/>
                </a:cubicBezTo>
                <a:lnTo>
                  <a:pt x="3416" y="16"/>
                </a:lnTo>
                <a:cubicBezTo>
                  <a:pt x="3412" y="16"/>
                  <a:pt x="3408" y="13"/>
                  <a:pt x="3408" y="8"/>
                </a:cubicBezTo>
                <a:cubicBezTo>
                  <a:pt x="3408" y="4"/>
                  <a:pt x="3412" y="0"/>
                  <a:pt x="3416" y="0"/>
                </a:cubicBezTo>
                <a:close/>
                <a:moveTo>
                  <a:pt x="3464" y="0"/>
                </a:moveTo>
                <a:lnTo>
                  <a:pt x="3480" y="0"/>
                </a:lnTo>
                <a:cubicBezTo>
                  <a:pt x="3485" y="0"/>
                  <a:pt x="3488" y="4"/>
                  <a:pt x="3488" y="8"/>
                </a:cubicBezTo>
                <a:cubicBezTo>
                  <a:pt x="3488" y="13"/>
                  <a:pt x="3485" y="16"/>
                  <a:pt x="3480" y="16"/>
                </a:cubicBezTo>
                <a:lnTo>
                  <a:pt x="3464" y="16"/>
                </a:lnTo>
                <a:cubicBezTo>
                  <a:pt x="3460" y="16"/>
                  <a:pt x="3456" y="13"/>
                  <a:pt x="3456" y="8"/>
                </a:cubicBezTo>
                <a:cubicBezTo>
                  <a:pt x="3456" y="4"/>
                  <a:pt x="3460" y="0"/>
                  <a:pt x="3464" y="0"/>
                </a:cubicBezTo>
                <a:close/>
                <a:moveTo>
                  <a:pt x="3512" y="0"/>
                </a:moveTo>
                <a:lnTo>
                  <a:pt x="3528" y="0"/>
                </a:lnTo>
                <a:cubicBezTo>
                  <a:pt x="3533" y="0"/>
                  <a:pt x="3536" y="4"/>
                  <a:pt x="3536" y="8"/>
                </a:cubicBezTo>
                <a:cubicBezTo>
                  <a:pt x="3536" y="13"/>
                  <a:pt x="3533" y="16"/>
                  <a:pt x="3528" y="16"/>
                </a:cubicBezTo>
                <a:lnTo>
                  <a:pt x="3512" y="16"/>
                </a:lnTo>
                <a:cubicBezTo>
                  <a:pt x="3508" y="16"/>
                  <a:pt x="3504" y="13"/>
                  <a:pt x="3504" y="8"/>
                </a:cubicBezTo>
                <a:cubicBezTo>
                  <a:pt x="3504" y="4"/>
                  <a:pt x="3508" y="0"/>
                  <a:pt x="3512" y="0"/>
                </a:cubicBezTo>
                <a:close/>
                <a:moveTo>
                  <a:pt x="3560" y="0"/>
                </a:moveTo>
                <a:lnTo>
                  <a:pt x="3576" y="0"/>
                </a:lnTo>
                <a:cubicBezTo>
                  <a:pt x="3581" y="0"/>
                  <a:pt x="3584" y="4"/>
                  <a:pt x="3584" y="8"/>
                </a:cubicBezTo>
                <a:cubicBezTo>
                  <a:pt x="3584" y="13"/>
                  <a:pt x="3581" y="16"/>
                  <a:pt x="3576" y="16"/>
                </a:cubicBezTo>
                <a:lnTo>
                  <a:pt x="3560" y="16"/>
                </a:lnTo>
                <a:cubicBezTo>
                  <a:pt x="3556" y="16"/>
                  <a:pt x="3552" y="13"/>
                  <a:pt x="3552" y="8"/>
                </a:cubicBezTo>
                <a:cubicBezTo>
                  <a:pt x="3552" y="4"/>
                  <a:pt x="3556" y="0"/>
                  <a:pt x="3560" y="0"/>
                </a:cubicBezTo>
                <a:close/>
                <a:moveTo>
                  <a:pt x="3608" y="0"/>
                </a:moveTo>
                <a:lnTo>
                  <a:pt x="3624" y="0"/>
                </a:lnTo>
                <a:cubicBezTo>
                  <a:pt x="3629" y="0"/>
                  <a:pt x="3632" y="4"/>
                  <a:pt x="3632" y="8"/>
                </a:cubicBezTo>
                <a:cubicBezTo>
                  <a:pt x="3632" y="13"/>
                  <a:pt x="3629" y="16"/>
                  <a:pt x="3624" y="16"/>
                </a:cubicBezTo>
                <a:lnTo>
                  <a:pt x="3608" y="16"/>
                </a:lnTo>
                <a:cubicBezTo>
                  <a:pt x="3604" y="16"/>
                  <a:pt x="3600" y="13"/>
                  <a:pt x="3600" y="8"/>
                </a:cubicBezTo>
                <a:cubicBezTo>
                  <a:pt x="3600" y="4"/>
                  <a:pt x="3604" y="0"/>
                  <a:pt x="3608" y="0"/>
                </a:cubicBezTo>
                <a:close/>
                <a:moveTo>
                  <a:pt x="3656" y="0"/>
                </a:moveTo>
                <a:lnTo>
                  <a:pt x="3672" y="0"/>
                </a:lnTo>
                <a:cubicBezTo>
                  <a:pt x="3677" y="0"/>
                  <a:pt x="3680" y="4"/>
                  <a:pt x="3680" y="8"/>
                </a:cubicBezTo>
                <a:cubicBezTo>
                  <a:pt x="3680" y="13"/>
                  <a:pt x="3677" y="16"/>
                  <a:pt x="3672" y="16"/>
                </a:cubicBezTo>
                <a:lnTo>
                  <a:pt x="3656" y="16"/>
                </a:lnTo>
                <a:cubicBezTo>
                  <a:pt x="3652" y="16"/>
                  <a:pt x="3648" y="13"/>
                  <a:pt x="3648" y="8"/>
                </a:cubicBezTo>
                <a:cubicBezTo>
                  <a:pt x="3648" y="4"/>
                  <a:pt x="3652" y="0"/>
                  <a:pt x="3656" y="0"/>
                </a:cubicBezTo>
                <a:close/>
                <a:moveTo>
                  <a:pt x="3704" y="0"/>
                </a:moveTo>
                <a:lnTo>
                  <a:pt x="3720" y="0"/>
                </a:lnTo>
                <a:cubicBezTo>
                  <a:pt x="3725" y="0"/>
                  <a:pt x="3728" y="4"/>
                  <a:pt x="3728" y="8"/>
                </a:cubicBezTo>
                <a:cubicBezTo>
                  <a:pt x="3728" y="13"/>
                  <a:pt x="3725" y="16"/>
                  <a:pt x="3720" y="16"/>
                </a:cubicBezTo>
                <a:lnTo>
                  <a:pt x="3704" y="16"/>
                </a:lnTo>
                <a:cubicBezTo>
                  <a:pt x="3700" y="16"/>
                  <a:pt x="3696" y="13"/>
                  <a:pt x="3696" y="8"/>
                </a:cubicBezTo>
                <a:cubicBezTo>
                  <a:pt x="3696" y="4"/>
                  <a:pt x="3700" y="0"/>
                  <a:pt x="3704" y="0"/>
                </a:cubicBezTo>
                <a:close/>
                <a:moveTo>
                  <a:pt x="3752" y="0"/>
                </a:moveTo>
                <a:lnTo>
                  <a:pt x="3768" y="0"/>
                </a:lnTo>
                <a:cubicBezTo>
                  <a:pt x="3773" y="0"/>
                  <a:pt x="3776" y="4"/>
                  <a:pt x="3776" y="8"/>
                </a:cubicBezTo>
                <a:cubicBezTo>
                  <a:pt x="3776" y="13"/>
                  <a:pt x="3773" y="16"/>
                  <a:pt x="3768" y="16"/>
                </a:cubicBezTo>
                <a:lnTo>
                  <a:pt x="3752" y="16"/>
                </a:lnTo>
                <a:cubicBezTo>
                  <a:pt x="3748" y="16"/>
                  <a:pt x="3744" y="13"/>
                  <a:pt x="3744" y="8"/>
                </a:cubicBezTo>
                <a:cubicBezTo>
                  <a:pt x="3744" y="4"/>
                  <a:pt x="3748" y="0"/>
                  <a:pt x="3752" y="0"/>
                </a:cubicBezTo>
                <a:close/>
                <a:moveTo>
                  <a:pt x="3800" y="0"/>
                </a:moveTo>
                <a:lnTo>
                  <a:pt x="3816" y="0"/>
                </a:lnTo>
                <a:cubicBezTo>
                  <a:pt x="3821" y="0"/>
                  <a:pt x="3824" y="4"/>
                  <a:pt x="3824" y="8"/>
                </a:cubicBezTo>
                <a:cubicBezTo>
                  <a:pt x="3824" y="13"/>
                  <a:pt x="3821" y="16"/>
                  <a:pt x="3816" y="16"/>
                </a:cubicBezTo>
                <a:lnTo>
                  <a:pt x="3800" y="16"/>
                </a:lnTo>
                <a:cubicBezTo>
                  <a:pt x="3796" y="16"/>
                  <a:pt x="3792" y="13"/>
                  <a:pt x="3792" y="8"/>
                </a:cubicBezTo>
                <a:cubicBezTo>
                  <a:pt x="3792" y="4"/>
                  <a:pt x="3796" y="0"/>
                  <a:pt x="3800" y="0"/>
                </a:cubicBezTo>
                <a:close/>
                <a:moveTo>
                  <a:pt x="3848" y="0"/>
                </a:moveTo>
                <a:lnTo>
                  <a:pt x="3864" y="0"/>
                </a:lnTo>
                <a:cubicBezTo>
                  <a:pt x="3869" y="0"/>
                  <a:pt x="3872" y="4"/>
                  <a:pt x="3872" y="8"/>
                </a:cubicBezTo>
                <a:cubicBezTo>
                  <a:pt x="3872" y="13"/>
                  <a:pt x="3869" y="16"/>
                  <a:pt x="3864" y="16"/>
                </a:cubicBezTo>
                <a:lnTo>
                  <a:pt x="3848" y="16"/>
                </a:lnTo>
                <a:cubicBezTo>
                  <a:pt x="3844" y="16"/>
                  <a:pt x="3840" y="13"/>
                  <a:pt x="3840" y="8"/>
                </a:cubicBezTo>
                <a:cubicBezTo>
                  <a:pt x="3840" y="4"/>
                  <a:pt x="3844" y="0"/>
                  <a:pt x="3848" y="0"/>
                </a:cubicBezTo>
                <a:close/>
                <a:moveTo>
                  <a:pt x="3896" y="0"/>
                </a:moveTo>
                <a:lnTo>
                  <a:pt x="3912" y="0"/>
                </a:lnTo>
                <a:cubicBezTo>
                  <a:pt x="3917" y="0"/>
                  <a:pt x="3920" y="4"/>
                  <a:pt x="3920" y="8"/>
                </a:cubicBezTo>
                <a:cubicBezTo>
                  <a:pt x="3920" y="13"/>
                  <a:pt x="3917" y="16"/>
                  <a:pt x="3912" y="16"/>
                </a:cubicBezTo>
                <a:lnTo>
                  <a:pt x="3896" y="16"/>
                </a:lnTo>
                <a:cubicBezTo>
                  <a:pt x="3892" y="16"/>
                  <a:pt x="3888" y="13"/>
                  <a:pt x="3888" y="8"/>
                </a:cubicBezTo>
                <a:cubicBezTo>
                  <a:pt x="3888" y="4"/>
                  <a:pt x="3892" y="0"/>
                  <a:pt x="3896" y="0"/>
                </a:cubicBezTo>
                <a:close/>
                <a:moveTo>
                  <a:pt x="3944" y="0"/>
                </a:moveTo>
                <a:lnTo>
                  <a:pt x="3960" y="0"/>
                </a:lnTo>
                <a:cubicBezTo>
                  <a:pt x="3965" y="0"/>
                  <a:pt x="3968" y="4"/>
                  <a:pt x="3968" y="8"/>
                </a:cubicBezTo>
                <a:cubicBezTo>
                  <a:pt x="3968" y="13"/>
                  <a:pt x="3965" y="16"/>
                  <a:pt x="3960" y="16"/>
                </a:cubicBezTo>
                <a:lnTo>
                  <a:pt x="3944" y="16"/>
                </a:lnTo>
                <a:cubicBezTo>
                  <a:pt x="3940" y="16"/>
                  <a:pt x="3936" y="13"/>
                  <a:pt x="3936" y="8"/>
                </a:cubicBezTo>
                <a:cubicBezTo>
                  <a:pt x="3936" y="4"/>
                  <a:pt x="3940" y="0"/>
                  <a:pt x="3944" y="0"/>
                </a:cubicBezTo>
                <a:close/>
                <a:moveTo>
                  <a:pt x="3992" y="0"/>
                </a:moveTo>
                <a:lnTo>
                  <a:pt x="4008" y="0"/>
                </a:lnTo>
                <a:cubicBezTo>
                  <a:pt x="4013" y="0"/>
                  <a:pt x="4016" y="4"/>
                  <a:pt x="4016" y="8"/>
                </a:cubicBezTo>
                <a:cubicBezTo>
                  <a:pt x="4016" y="13"/>
                  <a:pt x="4013" y="16"/>
                  <a:pt x="4008" y="16"/>
                </a:cubicBezTo>
                <a:lnTo>
                  <a:pt x="3992" y="16"/>
                </a:lnTo>
                <a:cubicBezTo>
                  <a:pt x="3988" y="16"/>
                  <a:pt x="3984" y="13"/>
                  <a:pt x="3984" y="8"/>
                </a:cubicBezTo>
                <a:cubicBezTo>
                  <a:pt x="3984" y="4"/>
                  <a:pt x="3988" y="0"/>
                  <a:pt x="3992" y="0"/>
                </a:cubicBezTo>
                <a:close/>
                <a:moveTo>
                  <a:pt x="4040" y="0"/>
                </a:moveTo>
                <a:lnTo>
                  <a:pt x="4056" y="0"/>
                </a:lnTo>
                <a:cubicBezTo>
                  <a:pt x="4061" y="0"/>
                  <a:pt x="4064" y="4"/>
                  <a:pt x="4064" y="8"/>
                </a:cubicBezTo>
                <a:cubicBezTo>
                  <a:pt x="4064" y="13"/>
                  <a:pt x="4061" y="16"/>
                  <a:pt x="4056" y="16"/>
                </a:cubicBezTo>
                <a:lnTo>
                  <a:pt x="4040" y="16"/>
                </a:lnTo>
                <a:cubicBezTo>
                  <a:pt x="4036" y="16"/>
                  <a:pt x="4032" y="13"/>
                  <a:pt x="4032" y="8"/>
                </a:cubicBezTo>
                <a:cubicBezTo>
                  <a:pt x="4032" y="4"/>
                  <a:pt x="4036" y="0"/>
                  <a:pt x="4040" y="0"/>
                </a:cubicBezTo>
                <a:close/>
                <a:moveTo>
                  <a:pt x="4088" y="0"/>
                </a:moveTo>
                <a:lnTo>
                  <a:pt x="4104" y="0"/>
                </a:lnTo>
                <a:cubicBezTo>
                  <a:pt x="4109" y="0"/>
                  <a:pt x="4112" y="4"/>
                  <a:pt x="4112" y="8"/>
                </a:cubicBezTo>
                <a:cubicBezTo>
                  <a:pt x="4112" y="13"/>
                  <a:pt x="4109" y="16"/>
                  <a:pt x="4104" y="16"/>
                </a:cubicBezTo>
                <a:lnTo>
                  <a:pt x="4088" y="16"/>
                </a:lnTo>
                <a:cubicBezTo>
                  <a:pt x="4084" y="16"/>
                  <a:pt x="4080" y="13"/>
                  <a:pt x="4080" y="8"/>
                </a:cubicBezTo>
                <a:cubicBezTo>
                  <a:pt x="4080" y="4"/>
                  <a:pt x="4084" y="0"/>
                  <a:pt x="4088" y="0"/>
                </a:cubicBezTo>
                <a:close/>
                <a:moveTo>
                  <a:pt x="4136" y="0"/>
                </a:moveTo>
                <a:lnTo>
                  <a:pt x="4152" y="0"/>
                </a:lnTo>
                <a:cubicBezTo>
                  <a:pt x="4157" y="0"/>
                  <a:pt x="4160" y="4"/>
                  <a:pt x="4160" y="8"/>
                </a:cubicBezTo>
                <a:cubicBezTo>
                  <a:pt x="4160" y="13"/>
                  <a:pt x="4157" y="16"/>
                  <a:pt x="4152" y="16"/>
                </a:cubicBezTo>
                <a:lnTo>
                  <a:pt x="4136" y="16"/>
                </a:lnTo>
                <a:cubicBezTo>
                  <a:pt x="4132" y="16"/>
                  <a:pt x="4128" y="13"/>
                  <a:pt x="4128" y="8"/>
                </a:cubicBezTo>
                <a:cubicBezTo>
                  <a:pt x="4128" y="4"/>
                  <a:pt x="4132" y="0"/>
                  <a:pt x="4136" y="0"/>
                </a:cubicBezTo>
                <a:close/>
                <a:moveTo>
                  <a:pt x="4184" y="0"/>
                </a:moveTo>
                <a:lnTo>
                  <a:pt x="4200" y="0"/>
                </a:lnTo>
                <a:cubicBezTo>
                  <a:pt x="4205" y="0"/>
                  <a:pt x="4208" y="4"/>
                  <a:pt x="4208" y="8"/>
                </a:cubicBezTo>
                <a:cubicBezTo>
                  <a:pt x="4208" y="13"/>
                  <a:pt x="4205" y="16"/>
                  <a:pt x="4200" y="16"/>
                </a:cubicBezTo>
                <a:lnTo>
                  <a:pt x="4184" y="16"/>
                </a:lnTo>
                <a:cubicBezTo>
                  <a:pt x="4180" y="16"/>
                  <a:pt x="4176" y="13"/>
                  <a:pt x="4176" y="8"/>
                </a:cubicBezTo>
                <a:cubicBezTo>
                  <a:pt x="4176" y="4"/>
                  <a:pt x="4180" y="0"/>
                  <a:pt x="4184" y="0"/>
                </a:cubicBezTo>
                <a:close/>
                <a:moveTo>
                  <a:pt x="4232" y="0"/>
                </a:moveTo>
                <a:lnTo>
                  <a:pt x="4248" y="0"/>
                </a:lnTo>
                <a:cubicBezTo>
                  <a:pt x="4253" y="0"/>
                  <a:pt x="4256" y="4"/>
                  <a:pt x="4256" y="8"/>
                </a:cubicBezTo>
                <a:cubicBezTo>
                  <a:pt x="4256" y="13"/>
                  <a:pt x="4253" y="16"/>
                  <a:pt x="4248" y="16"/>
                </a:cubicBezTo>
                <a:lnTo>
                  <a:pt x="4232" y="16"/>
                </a:lnTo>
                <a:cubicBezTo>
                  <a:pt x="4228" y="16"/>
                  <a:pt x="4224" y="13"/>
                  <a:pt x="4224" y="8"/>
                </a:cubicBezTo>
                <a:cubicBezTo>
                  <a:pt x="4224" y="4"/>
                  <a:pt x="4228" y="0"/>
                  <a:pt x="4232" y="0"/>
                </a:cubicBezTo>
                <a:close/>
                <a:moveTo>
                  <a:pt x="4280" y="0"/>
                </a:moveTo>
                <a:lnTo>
                  <a:pt x="4296" y="0"/>
                </a:lnTo>
                <a:cubicBezTo>
                  <a:pt x="4301" y="0"/>
                  <a:pt x="4304" y="4"/>
                  <a:pt x="4304" y="8"/>
                </a:cubicBezTo>
                <a:cubicBezTo>
                  <a:pt x="4304" y="13"/>
                  <a:pt x="4301" y="16"/>
                  <a:pt x="4296" y="16"/>
                </a:cubicBezTo>
                <a:lnTo>
                  <a:pt x="4280" y="16"/>
                </a:lnTo>
                <a:cubicBezTo>
                  <a:pt x="4276" y="16"/>
                  <a:pt x="4272" y="13"/>
                  <a:pt x="4272" y="8"/>
                </a:cubicBezTo>
                <a:cubicBezTo>
                  <a:pt x="4272" y="4"/>
                  <a:pt x="4276" y="0"/>
                  <a:pt x="4280" y="0"/>
                </a:cubicBezTo>
                <a:close/>
                <a:moveTo>
                  <a:pt x="4328" y="0"/>
                </a:moveTo>
                <a:lnTo>
                  <a:pt x="4344" y="0"/>
                </a:lnTo>
                <a:cubicBezTo>
                  <a:pt x="4349" y="0"/>
                  <a:pt x="4352" y="4"/>
                  <a:pt x="4352" y="8"/>
                </a:cubicBezTo>
                <a:cubicBezTo>
                  <a:pt x="4352" y="13"/>
                  <a:pt x="4349" y="16"/>
                  <a:pt x="4344" y="16"/>
                </a:cubicBezTo>
                <a:lnTo>
                  <a:pt x="4328" y="16"/>
                </a:lnTo>
                <a:cubicBezTo>
                  <a:pt x="4324" y="16"/>
                  <a:pt x="4320" y="13"/>
                  <a:pt x="4320" y="8"/>
                </a:cubicBezTo>
                <a:cubicBezTo>
                  <a:pt x="4320" y="4"/>
                  <a:pt x="4324" y="0"/>
                  <a:pt x="4328" y="0"/>
                </a:cubicBezTo>
                <a:close/>
                <a:moveTo>
                  <a:pt x="4376" y="0"/>
                </a:moveTo>
                <a:lnTo>
                  <a:pt x="4392" y="0"/>
                </a:lnTo>
                <a:cubicBezTo>
                  <a:pt x="4397" y="0"/>
                  <a:pt x="4400" y="4"/>
                  <a:pt x="4400" y="8"/>
                </a:cubicBezTo>
                <a:cubicBezTo>
                  <a:pt x="4400" y="13"/>
                  <a:pt x="4397" y="16"/>
                  <a:pt x="4392" y="16"/>
                </a:cubicBezTo>
                <a:lnTo>
                  <a:pt x="4376" y="16"/>
                </a:lnTo>
                <a:cubicBezTo>
                  <a:pt x="4372" y="16"/>
                  <a:pt x="4368" y="13"/>
                  <a:pt x="4368" y="8"/>
                </a:cubicBezTo>
                <a:cubicBezTo>
                  <a:pt x="4368" y="4"/>
                  <a:pt x="4372" y="0"/>
                  <a:pt x="4376" y="0"/>
                </a:cubicBezTo>
                <a:close/>
                <a:moveTo>
                  <a:pt x="4424" y="0"/>
                </a:moveTo>
                <a:lnTo>
                  <a:pt x="4440" y="0"/>
                </a:lnTo>
                <a:cubicBezTo>
                  <a:pt x="4445" y="0"/>
                  <a:pt x="4448" y="4"/>
                  <a:pt x="4448" y="8"/>
                </a:cubicBezTo>
                <a:cubicBezTo>
                  <a:pt x="4448" y="13"/>
                  <a:pt x="4445" y="16"/>
                  <a:pt x="4440" y="16"/>
                </a:cubicBezTo>
                <a:lnTo>
                  <a:pt x="4424" y="16"/>
                </a:lnTo>
                <a:cubicBezTo>
                  <a:pt x="4420" y="16"/>
                  <a:pt x="4416" y="13"/>
                  <a:pt x="4416" y="8"/>
                </a:cubicBezTo>
                <a:cubicBezTo>
                  <a:pt x="4416" y="4"/>
                  <a:pt x="4420" y="0"/>
                  <a:pt x="4424" y="0"/>
                </a:cubicBezTo>
                <a:close/>
                <a:moveTo>
                  <a:pt x="4472" y="0"/>
                </a:moveTo>
                <a:lnTo>
                  <a:pt x="4488" y="0"/>
                </a:lnTo>
                <a:cubicBezTo>
                  <a:pt x="4493" y="0"/>
                  <a:pt x="4496" y="4"/>
                  <a:pt x="4496" y="8"/>
                </a:cubicBezTo>
                <a:cubicBezTo>
                  <a:pt x="4496" y="13"/>
                  <a:pt x="4493" y="16"/>
                  <a:pt x="4488" y="16"/>
                </a:cubicBezTo>
                <a:lnTo>
                  <a:pt x="4472" y="16"/>
                </a:lnTo>
                <a:cubicBezTo>
                  <a:pt x="4468" y="16"/>
                  <a:pt x="4464" y="13"/>
                  <a:pt x="4464" y="8"/>
                </a:cubicBezTo>
                <a:cubicBezTo>
                  <a:pt x="4464" y="4"/>
                  <a:pt x="4468" y="0"/>
                  <a:pt x="4472" y="0"/>
                </a:cubicBezTo>
                <a:close/>
                <a:moveTo>
                  <a:pt x="4520" y="0"/>
                </a:moveTo>
                <a:lnTo>
                  <a:pt x="4536" y="0"/>
                </a:lnTo>
                <a:cubicBezTo>
                  <a:pt x="4541" y="0"/>
                  <a:pt x="4544" y="4"/>
                  <a:pt x="4544" y="8"/>
                </a:cubicBezTo>
                <a:cubicBezTo>
                  <a:pt x="4544" y="13"/>
                  <a:pt x="4541" y="16"/>
                  <a:pt x="4536" y="16"/>
                </a:cubicBezTo>
                <a:lnTo>
                  <a:pt x="4520" y="16"/>
                </a:lnTo>
                <a:cubicBezTo>
                  <a:pt x="4516" y="16"/>
                  <a:pt x="4512" y="13"/>
                  <a:pt x="4512" y="8"/>
                </a:cubicBezTo>
                <a:cubicBezTo>
                  <a:pt x="4512" y="4"/>
                  <a:pt x="4516" y="0"/>
                  <a:pt x="4520" y="0"/>
                </a:cubicBezTo>
                <a:close/>
                <a:moveTo>
                  <a:pt x="4568" y="0"/>
                </a:moveTo>
                <a:lnTo>
                  <a:pt x="4584" y="0"/>
                </a:lnTo>
                <a:cubicBezTo>
                  <a:pt x="4589" y="0"/>
                  <a:pt x="4592" y="4"/>
                  <a:pt x="4592" y="8"/>
                </a:cubicBezTo>
                <a:cubicBezTo>
                  <a:pt x="4592" y="13"/>
                  <a:pt x="4589" y="16"/>
                  <a:pt x="4584" y="16"/>
                </a:cubicBezTo>
                <a:lnTo>
                  <a:pt x="4568" y="16"/>
                </a:lnTo>
                <a:cubicBezTo>
                  <a:pt x="4564" y="16"/>
                  <a:pt x="4560" y="13"/>
                  <a:pt x="4560" y="8"/>
                </a:cubicBezTo>
                <a:cubicBezTo>
                  <a:pt x="4560" y="4"/>
                  <a:pt x="4564" y="0"/>
                  <a:pt x="4568" y="0"/>
                </a:cubicBezTo>
                <a:close/>
                <a:moveTo>
                  <a:pt x="4616" y="0"/>
                </a:moveTo>
                <a:lnTo>
                  <a:pt x="4632" y="0"/>
                </a:lnTo>
                <a:cubicBezTo>
                  <a:pt x="4637" y="0"/>
                  <a:pt x="4640" y="4"/>
                  <a:pt x="4640" y="8"/>
                </a:cubicBezTo>
                <a:cubicBezTo>
                  <a:pt x="4640" y="13"/>
                  <a:pt x="4637" y="16"/>
                  <a:pt x="4632" y="16"/>
                </a:cubicBezTo>
                <a:lnTo>
                  <a:pt x="4616" y="16"/>
                </a:lnTo>
                <a:cubicBezTo>
                  <a:pt x="4612" y="16"/>
                  <a:pt x="4608" y="13"/>
                  <a:pt x="4608" y="8"/>
                </a:cubicBezTo>
                <a:cubicBezTo>
                  <a:pt x="4608" y="4"/>
                  <a:pt x="4612" y="0"/>
                  <a:pt x="4616" y="0"/>
                </a:cubicBezTo>
                <a:close/>
                <a:moveTo>
                  <a:pt x="4664" y="0"/>
                </a:moveTo>
                <a:lnTo>
                  <a:pt x="4680" y="0"/>
                </a:lnTo>
                <a:cubicBezTo>
                  <a:pt x="4685" y="0"/>
                  <a:pt x="4688" y="4"/>
                  <a:pt x="4688" y="8"/>
                </a:cubicBezTo>
                <a:cubicBezTo>
                  <a:pt x="4688" y="13"/>
                  <a:pt x="4685" y="16"/>
                  <a:pt x="4680" y="16"/>
                </a:cubicBezTo>
                <a:lnTo>
                  <a:pt x="4664" y="16"/>
                </a:lnTo>
                <a:cubicBezTo>
                  <a:pt x="4660" y="16"/>
                  <a:pt x="4656" y="13"/>
                  <a:pt x="4656" y="8"/>
                </a:cubicBezTo>
                <a:cubicBezTo>
                  <a:pt x="4656" y="4"/>
                  <a:pt x="4660" y="0"/>
                  <a:pt x="4664" y="0"/>
                </a:cubicBezTo>
                <a:close/>
                <a:moveTo>
                  <a:pt x="4712" y="0"/>
                </a:moveTo>
                <a:lnTo>
                  <a:pt x="4728" y="0"/>
                </a:lnTo>
                <a:cubicBezTo>
                  <a:pt x="4733" y="0"/>
                  <a:pt x="4736" y="4"/>
                  <a:pt x="4736" y="8"/>
                </a:cubicBezTo>
                <a:cubicBezTo>
                  <a:pt x="4736" y="13"/>
                  <a:pt x="4733" y="16"/>
                  <a:pt x="4728" y="16"/>
                </a:cubicBezTo>
                <a:lnTo>
                  <a:pt x="4712" y="16"/>
                </a:lnTo>
                <a:cubicBezTo>
                  <a:pt x="4708" y="16"/>
                  <a:pt x="4704" y="13"/>
                  <a:pt x="4704" y="8"/>
                </a:cubicBezTo>
                <a:cubicBezTo>
                  <a:pt x="4704" y="4"/>
                  <a:pt x="4708" y="0"/>
                  <a:pt x="4712" y="0"/>
                </a:cubicBezTo>
                <a:close/>
                <a:moveTo>
                  <a:pt x="4760" y="0"/>
                </a:moveTo>
                <a:lnTo>
                  <a:pt x="4776" y="0"/>
                </a:lnTo>
                <a:cubicBezTo>
                  <a:pt x="4781" y="0"/>
                  <a:pt x="4784" y="4"/>
                  <a:pt x="4784" y="8"/>
                </a:cubicBezTo>
                <a:cubicBezTo>
                  <a:pt x="4784" y="13"/>
                  <a:pt x="4781" y="16"/>
                  <a:pt x="4776" y="16"/>
                </a:cubicBezTo>
                <a:lnTo>
                  <a:pt x="4760" y="16"/>
                </a:lnTo>
                <a:cubicBezTo>
                  <a:pt x="4756" y="16"/>
                  <a:pt x="4752" y="13"/>
                  <a:pt x="4752" y="8"/>
                </a:cubicBezTo>
                <a:cubicBezTo>
                  <a:pt x="4752" y="4"/>
                  <a:pt x="4756" y="0"/>
                  <a:pt x="4760" y="0"/>
                </a:cubicBezTo>
                <a:close/>
                <a:moveTo>
                  <a:pt x="4808" y="0"/>
                </a:moveTo>
                <a:lnTo>
                  <a:pt x="4824" y="0"/>
                </a:lnTo>
                <a:cubicBezTo>
                  <a:pt x="4829" y="0"/>
                  <a:pt x="4832" y="4"/>
                  <a:pt x="4832" y="8"/>
                </a:cubicBezTo>
                <a:cubicBezTo>
                  <a:pt x="4832" y="13"/>
                  <a:pt x="4829" y="16"/>
                  <a:pt x="4824" y="16"/>
                </a:cubicBezTo>
                <a:lnTo>
                  <a:pt x="4808" y="16"/>
                </a:lnTo>
                <a:cubicBezTo>
                  <a:pt x="4804" y="16"/>
                  <a:pt x="4800" y="13"/>
                  <a:pt x="4800" y="8"/>
                </a:cubicBezTo>
                <a:cubicBezTo>
                  <a:pt x="4800" y="4"/>
                  <a:pt x="4804" y="0"/>
                  <a:pt x="4808" y="0"/>
                </a:cubicBezTo>
                <a:close/>
                <a:moveTo>
                  <a:pt x="4856" y="0"/>
                </a:moveTo>
                <a:lnTo>
                  <a:pt x="4872" y="0"/>
                </a:lnTo>
                <a:cubicBezTo>
                  <a:pt x="4877" y="0"/>
                  <a:pt x="4880" y="4"/>
                  <a:pt x="4880" y="8"/>
                </a:cubicBezTo>
                <a:cubicBezTo>
                  <a:pt x="4880" y="13"/>
                  <a:pt x="4877" y="16"/>
                  <a:pt x="4872" y="16"/>
                </a:cubicBezTo>
                <a:lnTo>
                  <a:pt x="4856" y="16"/>
                </a:lnTo>
                <a:cubicBezTo>
                  <a:pt x="4852" y="16"/>
                  <a:pt x="4848" y="13"/>
                  <a:pt x="4848" y="8"/>
                </a:cubicBezTo>
                <a:cubicBezTo>
                  <a:pt x="4848" y="4"/>
                  <a:pt x="4852" y="0"/>
                  <a:pt x="4856" y="0"/>
                </a:cubicBezTo>
                <a:close/>
                <a:moveTo>
                  <a:pt x="4904" y="0"/>
                </a:moveTo>
                <a:lnTo>
                  <a:pt x="4920" y="0"/>
                </a:lnTo>
                <a:cubicBezTo>
                  <a:pt x="4925" y="0"/>
                  <a:pt x="4928" y="4"/>
                  <a:pt x="4928" y="8"/>
                </a:cubicBezTo>
                <a:cubicBezTo>
                  <a:pt x="4928" y="13"/>
                  <a:pt x="4925" y="16"/>
                  <a:pt x="4920" y="16"/>
                </a:cubicBezTo>
                <a:lnTo>
                  <a:pt x="4904" y="16"/>
                </a:lnTo>
                <a:cubicBezTo>
                  <a:pt x="4900" y="16"/>
                  <a:pt x="4896" y="13"/>
                  <a:pt x="4896" y="8"/>
                </a:cubicBezTo>
                <a:cubicBezTo>
                  <a:pt x="4896" y="4"/>
                  <a:pt x="4900" y="0"/>
                  <a:pt x="4904" y="0"/>
                </a:cubicBezTo>
                <a:close/>
                <a:moveTo>
                  <a:pt x="4952" y="0"/>
                </a:moveTo>
                <a:lnTo>
                  <a:pt x="4968" y="0"/>
                </a:lnTo>
                <a:cubicBezTo>
                  <a:pt x="4973" y="0"/>
                  <a:pt x="4976" y="4"/>
                  <a:pt x="4976" y="8"/>
                </a:cubicBezTo>
                <a:cubicBezTo>
                  <a:pt x="4976" y="13"/>
                  <a:pt x="4973" y="16"/>
                  <a:pt x="4968" y="16"/>
                </a:cubicBezTo>
                <a:lnTo>
                  <a:pt x="4952" y="16"/>
                </a:lnTo>
                <a:cubicBezTo>
                  <a:pt x="4948" y="16"/>
                  <a:pt x="4944" y="13"/>
                  <a:pt x="4944" y="8"/>
                </a:cubicBezTo>
                <a:cubicBezTo>
                  <a:pt x="4944" y="4"/>
                  <a:pt x="4948" y="0"/>
                  <a:pt x="4952" y="0"/>
                </a:cubicBezTo>
                <a:close/>
                <a:moveTo>
                  <a:pt x="5000" y="0"/>
                </a:moveTo>
                <a:lnTo>
                  <a:pt x="5016" y="0"/>
                </a:lnTo>
                <a:cubicBezTo>
                  <a:pt x="5021" y="0"/>
                  <a:pt x="5024" y="4"/>
                  <a:pt x="5024" y="8"/>
                </a:cubicBezTo>
                <a:cubicBezTo>
                  <a:pt x="5024" y="13"/>
                  <a:pt x="5021" y="16"/>
                  <a:pt x="5016" y="16"/>
                </a:cubicBezTo>
                <a:lnTo>
                  <a:pt x="5000" y="16"/>
                </a:lnTo>
                <a:cubicBezTo>
                  <a:pt x="4996" y="16"/>
                  <a:pt x="4992" y="13"/>
                  <a:pt x="4992" y="8"/>
                </a:cubicBezTo>
                <a:cubicBezTo>
                  <a:pt x="4992" y="4"/>
                  <a:pt x="4996" y="0"/>
                  <a:pt x="5000" y="0"/>
                </a:cubicBezTo>
                <a:close/>
                <a:moveTo>
                  <a:pt x="5048" y="0"/>
                </a:moveTo>
                <a:lnTo>
                  <a:pt x="5064" y="0"/>
                </a:lnTo>
                <a:cubicBezTo>
                  <a:pt x="5069" y="0"/>
                  <a:pt x="5072" y="4"/>
                  <a:pt x="5072" y="8"/>
                </a:cubicBezTo>
                <a:cubicBezTo>
                  <a:pt x="5072" y="13"/>
                  <a:pt x="5069" y="16"/>
                  <a:pt x="5064" y="16"/>
                </a:cubicBezTo>
                <a:lnTo>
                  <a:pt x="5048" y="16"/>
                </a:lnTo>
                <a:cubicBezTo>
                  <a:pt x="5044" y="16"/>
                  <a:pt x="5040" y="13"/>
                  <a:pt x="5040" y="8"/>
                </a:cubicBezTo>
                <a:cubicBezTo>
                  <a:pt x="5040" y="4"/>
                  <a:pt x="5044" y="0"/>
                  <a:pt x="5048" y="0"/>
                </a:cubicBezTo>
                <a:close/>
                <a:moveTo>
                  <a:pt x="5096" y="0"/>
                </a:moveTo>
                <a:lnTo>
                  <a:pt x="5112" y="0"/>
                </a:lnTo>
                <a:cubicBezTo>
                  <a:pt x="5117" y="0"/>
                  <a:pt x="5120" y="4"/>
                  <a:pt x="5120" y="8"/>
                </a:cubicBezTo>
                <a:cubicBezTo>
                  <a:pt x="5120" y="13"/>
                  <a:pt x="5117" y="16"/>
                  <a:pt x="5112" y="16"/>
                </a:cubicBezTo>
                <a:lnTo>
                  <a:pt x="5096" y="16"/>
                </a:lnTo>
                <a:cubicBezTo>
                  <a:pt x="5092" y="16"/>
                  <a:pt x="5088" y="13"/>
                  <a:pt x="5088" y="8"/>
                </a:cubicBezTo>
                <a:cubicBezTo>
                  <a:pt x="5088" y="4"/>
                  <a:pt x="5092" y="0"/>
                  <a:pt x="5096" y="0"/>
                </a:cubicBezTo>
                <a:close/>
                <a:moveTo>
                  <a:pt x="5144" y="0"/>
                </a:moveTo>
                <a:lnTo>
                  <a:pt x="5160" y="0"/>
                </a:lnTo>
                <a:cubicBezTo>
                  <a:pt x="5165" y="0"/>
                  <a:pt x="5168" y="4"/>
                  <a:pt x="5168" y="8"/>
                </a:cubicBezTo>
                <a:cubicBezTo>
                  <a:pt x="5168" y="13"/>
                  <a:pt x="5165" y="16"/>
                  <a:pt x="5160" y="16"/>
                </a:cubicBezTo>
                <a:lnTo>
                  <a:pt x="5144" y="16"/>
                </a:lnTo>
                <a:cubicBezTo>
                  <a:pt x="5140" y="16"/>
                  <a:pt x="5136" y="13"/>
                  <a:pt x="5136" y="8"/>
                </a:cubicBezTo>
                <a:cubicBezTo>
                  <a:pt x="5136" y="4"/>
                  <a:pt x="5140" y="0"/>
                  <a:pt x="5144" y="0"/>
                </a:cubicBezTo>
                <a:close/>
                <a:moveTo>
                  <a:pt x="5192" y="0"/>
                </a:moveTo>
                <a:lnTo>
                  <a:pt x="5208" y="0"/>
                </a:lnTo>
                <a:cubicBezTo>
                  <a:pt x="5213" y="0"/>
                  <a:pt x="5216" y="4"/>
                  <a:pt x="5216" y="8"/>
                </a:cubicBezTo>
                <a:cubicBezTo>
                  <a:pt x="5216" y="13"/>
                  <a:pt x="5213" y="16"/>
                  <a:pt x="5208" y="16"/>
                </a:cubicBezTo>
                <a:lnTo>
                  <a:pt x="5192" y="16"/>
                </a:lnTo>
                <a:cubicBezTo>
                  <a:pt x="5188" y="16"/>
                  <a:pt x="5184" y="13"/>
                  <a:pt x="5184" y="8"/>
                </a:cubicBezTo>
                <a:cubicBezTo>
                  <a:pt x="5184" y="4"/>
                  <a:pt x="5188" y="0"/>
                  <a:pt x="5192" y="0"/>
                </a:cubicBezTo>
                <a:close/>
                <a:moveTo>
                  <a:pt x="5240" y="0"/>
                </a:moveTo>
                <a:lnTo>
                  <a:pt x="5256" y="0"/>
                </a:lnTo>
                <a:cubicBezTo>
                  <a:pt x="5261" y="0"/>
                  <a:pt x="5264" y="4"/>
                  <a:pt x="5264" y="8"/>
                </a:cubicBezTo>
                <a:cubicBezTo>
                  <a:pt x="5264" y="13"/>
                  <a:pt x="5261" y="16"/>
                  <a:pt x="5256" y="16"/>
                </a:cubicBezTo>
                <a:lnTo>
                  <a:pt x="5240" y="16"/>
                </a:lnTo>
                <a:cubicBezTo>
                  <a:pt x="5236" y="16"/>
                  <a:pt x="5232" y="13"/>
                  <a:pt x="5232" y="8"/>
                </a:cubicBezTo>
                <a:cubicBezTo>
                  <a:pt x="5232" y="4"/>
                  <a:pt x="5236" y="0"/>
                  <a:pt x="5240" y="0"/>
                </a:cubicBezTo>
                <a:close/>
                <a:moveTo>
                  <a:pt x="5288" y="0"/>
                </a:moveTo>
                <a:lnTo>
                  <a:pt x="5304" y="0"/>
                </a:lnTo>
                <a:cubicBezTo>
                  <a:pt x="5309" y="0"/>
                  <a:pt x="5312" y="4"/>
                  <a:pt x="5312" y="8"/>
                </a:cubicBezTo>
                <a:cubicBezTo>
                  <a:pt x="5312" y="13"/>
                  <a:pt x="5309" y="16"/>
                  <a:pt x="5304" y="16"/>
                </a:cubicBezTo>
                <a:lnTo>
                  <a:pt x="5288" y="16"/>
                </a:lnTo>
                <a:cubicBezTo>
                  <a:pt x="5284" y="16"/>
                  <a:pt x="5280" y="13"/>
                  <a:pt x="5280" y="8"/>
                </a:cubicBezTo>
                <a:cubicBezTo>
                  <a:pt x="5280" y="4"/>
                  <a:pt x="5284" y="0"/>
                  <a:pt x="5288" y="0"/>
                </a:cubicBezTo>
                <a:close/>
              </a:path>
            </a:pathLst>
          </a:custGeom>
          <a:solidFill>
            <a:srgbClr val="FF0000"/>
          </a:solidFill>
          <a:ln w="6350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80" name="Freeform 36">
            <a:extLst>
              <a:ext uri="{FF2B5EF4-FFF2-40B4-BE49-F238E27FC236}">
                <a16:creationId xmlns:a16="http://schemas.microsoft.com/office/drawing/2014/main" id="{DABB986F-B8C1-6013-7CC6-7329148826BE}"/>
              </a:ext>
            </a:extLst>
          </p:cNvPr>
          <p:cNvSpPr>
            <a:spLocks noEditPoints="1"/>
          </p:cNvSpPr>
          <p:nvPr/>
        </p:nvSpPr>
        <p:spPr bwMode="auto">
          <a:xfrm>
            <a:off x="5815013" y="2982913"/>
            <a:ext cx="2671762" cy="6350"/>
          </a:xfrm>
          <a:custGeom>
            <a:avLst/>
            <a:gdLst/>
            <a:ahLst/>
            <a:cxnLst>
              <a:cxn ang="0">
                <a:pos x="48" y="8"/>
              </a:cxn>
              <a:cxn ang="0">
                <a:pos x="152" y="16"/>
              </a:cxn>
              <a:cxn ang="0">
                <a:pos x="264" y="16"/>
              </a:cxn>
              <a:cxn ang="0">
                <a:pos x="368" y="8"/>
              </a:cxn>
              <a:cxn ang="0">
                <a:pos x="456" y="0"/>
              </a:cxn>
              <a:cxn ang="0">
                <a:pos x="536" y="0"/>
              </a:cxn>
              <a:cxn ang="0">
                <a:pos x="584" y="0"/>
              </a:cxn>
              <a:cxn ang="0">
                <a:pos x="672" y="8"/>
              </a:cxn>
              <a:cxn ang="0">
                <a:pos x="776" y="16"/>
              </a:cxn>
              <a:cxn ang="0">
                <a:pos x="888" y="16"/>
              </a:cxn>
              <a:cxn ang="0">
                <a:pos x="992" y="8"/>
              </a:cxn>
              <a:cxn ang="0">
                <a:pos x="1080" y="0"/>
              </a:cxn>
              <a:cxn ang="0">
                <a:pos x="1160" y="0"/>
              </a:cxn>
              <a:cxn ang="0">
                <a:pos x="1208" y="0"/>
              </a:cxn>
              <a:cxn ang="0">
                <a:pos x="1296" y="8"/>
              </a:cxn>
              <a:cxn ang="0">
                <a:pos x="1400" y="16"/>
              </a:cxn>
              <a:cxn ang="0">
                <a:pos x="1512" y="16"/>
              </a:cxn>
              <a:cxn ang="0">
                <a:pos x="1616" y="8"/>
              </a:cxn>
              <a:cxn ang="0">
                <a:pos x="1704" y="0"/>
              </a:cxn>
              <a:cxn ang="0">
                <a:pos x="1784" y="0"/>
              </a:cxn>
              <a:cxn ang="0">
                <a:pos x="1832" y="0"/>
              </a:cxn>
              <a:cxn ang="0">
                <a:pos x="1920" y="8"/>
              </a:cxn>
              <a:cxn ang="0">
                <a:pos x="2024" y="16"/>
              </a:cxn>
              <a:cxn ang="0">
                <a:pos x="2136" y="16"/>
              </a:cxn>
              <a:cxn ang="0">
                <a:pos x="2240" y="8"/>
              </a:cxn>
              <a:cxn ang="0">
                <a:pos x="2328" y="0"/>
              </a:cxn>
              <a:cxn ang="0">
                <a:pos x="2408" y="0"/>
              </a:cxn>
              <a:cxn ang="0">
                <a:pos x="2456" y="0"/>
              </a:cxn>
              <a:cxn ang="0">
                <a:pos x="2544" y="8"/>
              </a:cxn>
              <a:cxn ang="0">
                <a:pos x="2648" y="16"/>
              </a:cxn>
              <a:cxn ang="0">
                <a:pos x="2760" y="16"/>
              </a:cxn>
              <a:cxn ang="0">
                <a:pos x="2864" y="8"/>
              </a:cxn>
              <a:cxn ang="0">
                <a:pos x="2952" y="0"/>
              </a:cxn>
              <a:cxn ang="0">
                <a:pos x="3032" y="0"/>
              </a:cxn>
              <a:cxn ang="0">
                <a:pos x="3080" y="0"/>
              </a:cxn>
              <a:cxn ang="0">
                <a:pos x="3168" y="8"/>
              </a:cxn>
              <a:cxn ang="0">
                <a:pos x="3272" y="16"/>
              </a:cxn>
              <a:cxn ang="0">
                <a:pos x="3384" y="16"/>
              </a:cxn>
              <a:cxn ang="0">
                <a:pos x="3488" y="8"/>
              </a:cxn>
              <a:cxn ang="0">
                <a:pos x="3576" y="0"/>
              </a:cxn>
              <a:cxn ang="0">
                <a:pos x="3656" y="0"/>
              </a:cxn>
              <a:cxn ang="0">
                <a:pos x="3704" y="0"/>
              </a:cxn>
              <a:cxn ang="0">
                <a:pos x="3792" y="8"/>
              </a:cxn>
              <a:cxn ang="0">
                <a:pos x="3896" y="16"/>
              </a:cxn>
              <a:cxn ang="0">
                <a:pos x="4008" y="16"/>
              </a:cxn>
              <a:cxn ang="0">
                <a:pos x="4112" y="8"/>
              </a:cxn>
              <a:cxn ang="0">
                <a:pos x="4200" y="0"/>
              </a:cxn>
              <a:cxn ang="0">
                <a:pos x="4280" y="0"/>
              </a:cxn>
              <a:cxn ang="0">
                <a:pos x="4328" y="0"/>
              </a:cxn>
              <a:cxn ang="0">
                <a:pos x="4416" y="8"/>
              </a:cxn>
              <a:cxn ang="0">
                <a:pos x="4520" y="16"/>
              </a:cxn>
              <a:cxn ang="0">
                <a:pos x="4632" y="16"/>
              </a:cxn>
              <a:cxn ang="0">
                <a:pos x="4736" y="8"/>
              </a:cxn>
              <a:cxn ang="0">
                <a:pos x="4824" y="0"/>
              </a:cxn>
              <a:cxn ang="0">
                <a:pos x="4904" y="0"/>
              </a:cxn>
              <a:cxn ang="0">
                <a:pos x="4952" y="0"/>
              </a:cxn>
              <a:cxn ang="0">
                <a:pos x="5040" y="8"/>
              </a:cxn>
              <a:cxn ang="0">
                <a:pos x="5144" y="16"/>
              </a:cxn>
              <a:cxn ang="0">
                <a:pos x="5256" y="16"/>
              </a:cxn>
            </a:cxnLst>
            <a:rect l="0" t="0" r="r" b="b"/>
            <a:pathLst>
              <a:path w="5312" h="16">
                <a:moveTo>
                  <a:pt x="8" y="0"/>
                </a:moveTo>
                <a:lnTo>
                  <a:pt x="24" y="0"/>
                </a:lnTo>
                <a:cubicBezTo>
                  <a:pt x="29" y="0"/>
                  <a:pt x="32" y="4"/>
                  <a:pt x="32" y="8"/>
                </a:cubicBezTo>
                <a:cubicBezTo>
                  <a:pt x="32" y="13"/>
                  <a:pt x="29" y="16"/>
                  <a:pt x="24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56" y="0"/>
                </a:moveTo>
                <a:lnTo>
                  <a:pt x="72" y="0"/>
                </a:lnTo>
                <a:cubicBezTo>
                  <a:pt x="77" y="0"/>
                  <a:pt x="80" y="4"/>
                  <a:pt x="80" y="8"/>
                </a:cubicBezTo>
                <a:cubicBezTo>
                  <a:pt x="80" y="13"/>
                  <a:pt x="77" y="16"/>
                  <a:pt x="72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104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104" y="16"/>
                </a:lnTo>
                <a:cubicBezTo>
                  <a:pt x="100" y="16"/>
                  <a:pt x="96" y="13"/>
                  <a:pt x="96" y="8"/>
                </a:cubicBezTo>
                <a:cubicBezTo>
                  <a:pt x="96" y="4"/>
                  <a:pt x="100" y="0"/>
                  <a:pt x="104" y="0"/>
                </a:cubicBezTo>
                <a:close/>
                <a:moveTo>
                  <a:pt x="152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152" y="16"/>
                </a:lnTo>
                <a:cubicBezTo>
                  <a:pt x="148" y="16"/>
                  <a:pt x="144" y="13"/>
                  <a:pt x="144" y="8"/>
                </a:cubicBezTo>
                <a:cubicBezTo>
                  <a:pt x="144" y="4"/>
                  <a:pt x="148" y="0"/>
                  <a:pt x="152" y="0"/>
                </a:cubicBezTo>
                <a:close/>
                <a:moveTo>
                  <a:pt x="200" y="0"/>
                </a:moveTo>
                <a:lnTo>
                  <a:pt x="216" y="0"/>
                </a:lnTo>
                <a:cubicBezTo>
                  <a:pt x="221" y="0"/>
                  <a:pt x="224" y="4"/>
                  <a:pt x="224" y="8"/>
                </a:cubicBezTo>
                <a:cubicBezTo>
                  <a:pt x="224" y="13"/>
                  <a:pt x="221" y="16"/>
                  <a:pt x="216" y="16"/>
                </a:cubicBezTo>
                <a:lnTo>
                  <a:pt x="200" y="16"/>
                </a:lnTo>
                <a:cubicBezTo>
                  <a:pt x="196" y="16"/>
                  <a:pt x="192" y="13"/>
                  <a:pt x="192" y="8"/>
                </a:cubicBezTo>
                <a:cubicBezTo>
                  <a:pt x="192" y="4"/>
                  <a:pt x="196" y="0"/>
                  <a:pt x="200" y="0"/>
                </a:cubicBezTo>
                <a:close/>
                <a:moveTo>
                  <a:pt x="248" y="0"/>
                </a:moveTo>
                <a:lnTo>
                  <a:pt x="264" y="0"/>
                </a:lnTo>
                <a:cubicBezTo>
                  <a:pt x="269" y="0"/>
                  <a:pt x="272" y="4"/>
                  <a:pt x="272" y="8"/>
                </a:cubicBezTo>
                <a:cubicBezTo>
                  <a:pt x="272" y="13"/>
                  <a:pt x="269" y="16"/>
                  <a:pt x="264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296" y="0"/>
                </a:moveTo>
                <a:lnTo>
                  <a:pt x="312" y="0"/>
                </a:lnTo>
                <a:cubicBezTo>
                  <a:pt x="317" y="0"/>
                  <a:pt x="320" y="4"/>
                  <a:pt x="320" y="8"/>
                </a:cubicBezTo>
                <a:cubicBezTo>
                  <a:pt x="320" y="13"/>
                  <a:pt x="317" y="16"/>
                  <a:pt x="312" y="16"/>
                </a:cubicBezTo>
                <a:lnTo>
                  <a:pt x="296" y="16"/>
                </a:lnTo>
                <a:cubicBezTo>
                  <a:pt x="292" y="16"/>
                  <a:pt x="288" y="13"/>
                  <a:pt x="288" y="8"/>
                </a:cubicBezTo>
                <a:cubicBezTo>
                  <a:pt x="288" y="4"/>
                  <a:pt x="292" y="0"/>
                  <a:pt x="296" y="0"/>
                </a:cubicBezTo>
                <a:close/>
                <a:moveTo>
                  <a:pt x="344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344" y="16"/>
                </a:lnTo>
                <a:cubicBezTo>
                  <a:pt x="340" y="16"/>
                  <a:pt x="336" y="13"/>
                  <a:pt x="336" y="8"/>
                </a:cubicBezTo>
                <a:cubicBezTo>
                  <a:pt x="336" y="4"/>
                  <a:pt x="340" y="0"/>
                  <a:pt x="344" y="0"/>
                </a:cubicBezTo>
                <a:close/>
                <a:moveTo>
                  <a:pt x="392" y="0"/>
                </a:moveTo>
                <a:lnTo>
                  <a:pt x="408" y="0"/>
                </a:lnTo>
                <a:cubicBezTo>
                  <a:pt x="413" y="0"/>
                  <a:pt x="416" y="4"/>
                  <a:pt x="416" y="8"/>
                </a:cubicBezTo>
                <a:cubicBezTo>
                  <a:pt x="416" y="13"/>
                  <a:pt x="413" y="16"/>
                  <a:pt x="408" y="16"/>
                </a:cubicBezTo>
                <a:lnTo>
                  <a:pt x="392" y="16"/>
                </a:lnTo>
                <a:cubicBezTo>
                  <a:pt x="388" y="16"/>
                  <a:pt x="384" y="13"/>
                  <a:pt x="384" y="8"/>
                </a:cubicBezTo>
                <a:cubicBezTo>
                  <a:pt x="384" y="4"/>
                  <a:pt x="388" y="0"/>
                  <a:pt x="392" y="0"/>
                </a:cubicBezTo>
                <a:close/>
                <a:moveTo>
                  <a:pt x="440" y="0"/>
                </a:moveTo>
                <a:lnTo>
                  <a:pt x="456" y="0"/>
                </a:lnTo>
                <a:cubicBezTo>
                  <a:pt x="461" y="0"/>
                  <a:pt x="464" y="4"/>
                  <a:pt x="464" y="8"/>
                </a:cubicBezTo>
                <a:cubicBezTo>
                  <a:pt x="464" y="13"/>
                  <a:pt x="461" y="16"/>
                  <a:pt x="456" y="16"/>
                </a:cubicBezTo>
                <a:lnTo>
                  <a:pt x="440" y="16"/>
                </a:lnTo>
                <a:cubicBezTo>
                  <a:pt x="436" y="16"/>
                  <a:pt x="432" y="13"/>
                  <a:pt x="432" y="8"/>
                </a:cubicBezTo>
                <a:cubicBezTo>
                  <a:pt x="432" y="4"/>
                  <a:pt x="436" y="0"/>
                  <a:pt x="440" y="0"/>
                </a:cubicBezTo>
                <a:close/>
                <a:moveTo>
                  <a:pt x="488" y="0"/>
                </a:moveTo>
                <a:lnTo>
                  <a:pt x="504" y="0"/>
                </a:lnTo>
                <a:cubicBezTo>
                  <a:pt x="509" y="0"/>
                  <a:pt x="512" y="4"/>
                  <a:pt x="512" y="8"/>
                </a:cubicBezTo>
                <a:cubicBezTo>
                  <a:pt x="512" y="13"/>
                  <a:pt x="509" y="16"/>
                  <a:pt x="504" y="16"/>
                </a:cubicBezTo>
                <a:lnTo>
                  <a:pt x="488" y="16"/>
                </a:lnTo>
                <a:cubicBezTo>
                  <a:pt x="484" y="16"/>
                  <a:pt x="480" y="13"/>
                  <a:pt x="480" y="8"/>
                </a:cubicBezTo>
                <a:cubicBezTo>
                  <a:pt x="480" y="4"/>
                  <a:pt x="484" y="0"/>
                  <a:pt x="488" y="0"/>
                </a:cubicBezTo>
                <a:close/>
                <a:moveTo>
                  <a:pt x="536" y="0"/>
                </a:moveTo>
                <a:lnTo>
                  <a:pt x="552" y="0"/>
                </a:lnTo>
                <a:cubicBezTo>
                  <a:pt x="557" y="0"/>
                  <a:pt x="560" y="4"/>
                  <a:pt x="560" y="8"/>
                </a:cubicBezTo>
                <a:cubicBezTo>
                  <a:pt x="560" y="13"/>
                  <a:pt x="557" y="16"/>
                  <a:pt x="552" y="16"/>
                </a:cubicBezTo>
                <a:lnTo>
                  <a:pt x="536" y="16"/>
                </a:lnTo>
                <a:cubicBezTo>
                  <a:pt x="532" y="16"/>
                  <a:pt x="528" y="13"/>
                  <a:pt x="528" y="8"/>
                </a:cubicBezTo>
                <a:cubicBezTo>
                  <a:pt x="528" y="4"/>
                  <a:pt x="532" y="0"/>
                  <a:pt x="536" y="0"/>
                </a:cubicBezTo>
                <a:close/>
                <a:moveTo>
                  <a:pt x="584" y="0"/>
                </a:moveTo>
                <a:lnTo>
                  <a:pt x="600" y="0"/>
                </a:lnTo>
                <a:cubicBezTo>
                  <a:pt x="605" y="0"/>
                  <a:pt x="608" y="4"/>
                  <a:pt x="608" y="8"/>
                </a:cubicBezTo>
                <a:cubicBezTo>
                  <a:pt x="608" y="13"/>
                  <a:pt x="605" y="16"/>
                  <a:pt x="600" y="16"/>
                </a:cubicBezTo>
                <a:lnTo>
                  <a:pt x="584" y="16"/>
                </a:lnTo>
                <a:cubicBezTo>
                  <a:pt x="580" y="16"/>
                  <a:pt x="576" y="13"/>
                  <a:pt x="576" y="8"/>
                </a:cubicBezTo>
                <a:cubicBezTo>
                  <a:pt x="576" y="4"/>
                  <a:pt x="580" y="0"/>
                  <a:pt x="584" y="0"/>
                </a:cubicBezTo>
                <a:close/>
                <a:moveTo>
                  <a:pt x="632" y="0"/>
                </a:moveTo>
                <a:lnTo>
                  <a:pt x="648" y="0"/>
                </a:lnTo>
                <a:cubicBezTo>
                  <a:pt x="653" y="0"/>
                  <a:pt x="656" y="4"/>
                  <a:pt x="656" y="8"/>
                </a:cubicBezTo>
                <a:cubicBezTo>
                  <a:pt x="656" y="13"/>
                  <a:pt x="653" y="16"/>
                  <a:pt x="648" y="16"/>
                </a:cubicBezTo>
                <a:lnTo>
                  <a:pt x="632" y="16"/>
                </a:lnTo>
                <a:cubicBezTo>
                  <a:pt x="628" y="16"/>
                  <a:pt x="624" y="13"/>
                  <a:pt x="624" y="8"/>
                </a:cubicBezTo>
                <a:cubicBezTo>
                  <a:pt x="624" y="4"/>
                  <a:pt x="628" y="0"/>
                  <a:pt x="632" y="0"/>
                </a:cubicBezTo>
                <a:close/>
                <a:moveTo>
                  <a:pt x="680" y="0"/>
                </a:moveTo>
                <a:lnTo>
                  <a:pt x="696" y="0"/>
                </a:lnTo>
                <a:cubicBezTo>
                  <a:pt x="701" y="0"/>
                  <a:pt x="704" y="4"/>
                  <a:pt x="704" y="8"/>
                </a:cubicBezTo>
                <a:cubicBezTo>
                  <a:pt x="704" y="13"/>
                  <a:pt x="701" y="16"/>
                  <a:pt x="696" y="16"/>
                </a:cubicBezTo>
                <a:lnTo>
                  <a:pt x="680" y="16"/>
                </a:lnTo>
                <a:cubicBezTo>
                  <a:pt x="676" y="16"/>
                  <a:pt x="672" y="13"/>
                  <a:pt x="672" y="8"/>
                </a:cubicBezTo>
                <a:cubicBezTo>
                  <a:pt x="672" y="4"/>
                  <a:pt x="676" y="0"/>
                  <a:pt x="680" y="0"/>
                </a:cubicBezTo>
                <a:close/>
                <a:moveTo>
                  <a:pt x="728" y="0"/>
                </a:moveTo>
                <a:lnTo>
                  <a:pt x="744" y="0"/>
                </a:lnTo>
                <a:cubicBezTo>
                  <a:pt x="749" y="0"/>
                  <a:pt x="752" y="4"/>
                  <a:pt x="752" y="8"/>
                </a:cubicBezTo>
                <a:cubicBezTo>
                  <a:pt x="752" y="13"/>
                  <a:pt x="749" y="16"/>
                  <a:pt x="744" y="16"/>
                </a:cubicBezTo>
                <a:lnTo>
                  <a:pt x="728" y="16"/>
                </a:lnTo>
                <a:cubicBezTo>
                  <a:pt x="724" y="16"/>
                  <a:pt x="720" y="13"/>
                  <a:pt x="720" y="8"/>
                </a:cubicBezTo>
                <a:cubicBezTo>
                  <a:pt x="720" y="4"/>
                  <a:pt x="724" y="0"/>
                  <a:pt x="728" y="0"/>
                </a:cubicBezTo>
                <a:close/>
                <a:moveTo>
                  <a:pt x="776" y="0"/>
                </a:moveTo>
                <a:lnTo>
                  <a:pt x="792" y="0"/>
                </a:lnTo>
                <a:cubicBezTo>
                  <a:pt x="797" y="0"/>
                  <a:pt x="800" y="4"/>
                  <a:pt x="800" y="8"/>
                </a:cubicBezTo>
                <a:cubicBezTo>
                  <a:pt x="800" y="13"/>
                  <a:pt x="797" y="16"/>
                  <a:pt x="792" y="16"/>
                </a:cubicBezTo>
                <a:lnTo>
                  <a:pt x="776" y="16"/>
                </a:lnTo>
                <a:cubicBezTo>
                  <a:pt x="772" y="16"/>
                  <a:pt x="768" y="13"/>
                  <a:pt x="768" y="8"/>
                </a:cubicBezTo>
                <a:cubicBezTo>
                  <a:pt x="768" y="4"/>
                  <a:pt x="772" y="0"/>
                  <a:pt x="776" y="0"/>
                </a:cubicBezTo>
                <a:close/>
                <a:moveTo>
                  <a:pt x="824" y="0"/>
                </a:moveTo>
                <a:lnTo>
                  <a:pt x="840" y="0"/>
                </a:lnTo>
                <a:cubicBezTo>
                  <a:pt x="845" y="0"/>
                  <a:pt x="848" y="4"/>
                  <a:pt x="848" y="8"/>
                </a:cubicBezTo>
                <a:cubicBezTo>
                  <a:pt x="848" y="13"/>
                  <a:pt x="845" y="16"/>
                  <a:pt x="840" y="16"/>
                </a:cubicBezTo>
                <a:lnTo>
                  <a:pt x="824" y="16"/>
                </a:lnTo>
                <a:cubicBezTo>
                  <a:pt x="820" y="16"/>
                  <a:pt x="816" y="13"/>
                  <a:pt x="816" y="8"/>
                </a:cubicBezTo>
                <a:cubicBezTo>
                  <a:pt x="816" y="4"/>
                  <a:pt x="820" y="0"/>
                  <a:pt x="824" y="0"/>
                </a:cubicBezTo>
                <a:close/>
                <a:moveTo>
                  <a:pt x="872" y="0"/>
                </a:moveTo>
                <a:lnTo>
                  <a:pt x="888" y="0"/>
                </a:lnTo>
                <a:cubicBezTo>
                  <a:pt x="893" y="0"/>
                  <a:pt x="896" y="4"/>
                  <a:pt x="896" y="8"/>
                </a:cubicBezTo>
                <a:cubicBezTo>
                  <a:pt x="896" y="13"/>
                  <a:pt x="893" y="16"/>
                  <a:pt x="888" y="16"/>
                </a:cubicBezTo>
                <a:lnTo>
                  <a:pt x="872" y="16"/>
                </a:lnTo>
                <a:cubicBezTo>
                  <a:pt x="868" y="16"/>
                  <a:pt x="864" y="13"/>
                  <a:pt x="864" y="8"/>
                </a:cubicBezTo>
                <a:cubicBezTo>
                  <a:pt x="864" y="4"/>
                  <a:pt x="868" y="0"/>
                  <a:pt x="872" y="0"/>
                </a:cubicBezTo>
                <a:close/>
                <a:moveTo>
                  <a:pt x="920" y="0"/>
                </a:moveTo>
                <a:lnTo>
                  <a:pt x="936" y="0"/>
                </a:lnTo>
                <a:cubicBezTo>
                  <a:pt x="941" y="0"/>
                  <a:pt x="944" y="4"/>
                  <a:pt x="944" y="8"/>
                </a:cubicBezTo>
                <a:cubicBezTo>
                  <a:pt x="944" y="13"/>
                  <a:pt x="941" y="16"/>
                  <a:pt x="936" y="16"/>
                </a:cubicBezTo>
                <a:lnTo>
                  <a:pt x="920" y="16"/>
                </a:lnTo>
                <a:cubicBezTo>
                  <a:pt x="916" y="16"/>
                  <a:pt x="912" y="13"/>
                  <a:pt x="912" y="8"/>
                </a:cubicBezTo>
                <a:cubicBezTo>
                  <a:pt x="912" y="4"/>
                  <a:pt x="916" y="0"/>
                  <a:pt x="920" y="0"/>
                </a:cubicBezTo>
                <a:close/>
                <a:moveTo>
                  <a:pt x="968" y="0"/>
                </a:moveTo>
                <a:lnTo>
                  <a:pt x="984" y="0"/>
                </a:lnTo>
                <a:cubicBezTo>
                  <a:pt x="989" y="0"/>
                  <a:pt x="992" y="4"/>
                  <a:pt x="992" y="8"/>
                </a:cubicBezTo>
                <a:cubicBezTo>
                  <a:pt x="992" y="13"/>
                  <a:pt x="989" y="16"/>
                  <a:pt x="984" y="16"/>
                </a:cubicBezTo>
                <a:lnTo>
                  <a:pt x="968" y="16"/>
                </a:lnTo>
                <a:cubicBezTo>
                  <a:pt x="964" y="16"/>
                  <a:pt x="960" y="13"/>
                  <a:pt x="960" y="8"/>
                </a:cubicBezTo>
                <a:cubicBezTo>
                  <a:pt x="960" y="4"/>
                  <a:pt x="964" y="0"/>
                  <a:pt x="968" y="0"/>
                </a:cubicBezTo>
                <a:close/>
                <a:moveTo>
                  <a:pt x="1016" y="0"/>
                </a:moveTo>
                <a:lnTo>
                  <a:pt x="1032" y="0"/>
                </a:lnTo>
                <a:cubicBezTo>
                  <a:pt x="1037" y="0"/>
                  <a:pt x="1040" y="4"/>
                  <a:pt x="1040" y="8"/>
                </a:cubicBezTo>
                <a:cubicBezTo>
                  <a:pt x="1040" y="13"/>
                  <a:pt x="1037" y="16"/>
                  <a:pt x="1032" y="16"/>
                </a:cubicBezTo>
                <a:lnTo>
                  <a:pt x="1016" y="16"/>
                </a:lnTo>
                <a:cubicBezTo>
                  <a:pt x="1012" y="16"/>
                  <a:pt x="1008" y="13"/>
                  <a:pt x="1008" y="8"/>
                </a:cubicBezTo>
                <a:cubicBezTo>
                  <a:pt x="1008" y="4"/>
                  <a:pt x="1012" y="0"/>
                  <a:pt x="1016" y="0"/>
                </a:cubicBezTo>
                <a:close/>
                <a:moveTo>
                  <a:pt x="1064" y="0"/>
                </a:moveTo>
                <a:lnTo>
                  <a:pt x="1080" y="0"/>
                </a:lnTo>
                <a:cubicBezTo>
                  <a:pt x="1085" y="0"/>
                  <a:pt x="1088" y="4"/>
                  <a:pt x="1088" y="8"/>
                </a:cubicBezTo>
                <a:cubicBezTo>
                  <a:pt x="1088" y="13"/>
                  <a:pt x="1085" y="16"/>
                  <a:pt x="1080" y="16"/>
                </a:cubicBezTo>
                <a:lnTo>
                  <a:pt x="1064" y="16"/>
                </a:lnTo>
                <a:cubicBezTo>
                  <a:pt x="1060" y="16"/>
                  <a:pt x="1056" y="13"/>
                  <a:pt x="1056" y="8"/>
                </a:cubicBezTo>
                <a:cubicBezTo>
                  <a:pt x="1056" y="4"/>
                  <a:pt x="1060" y="0"/>
                  <a:pt x="1064" y="0"/>
                </a:cubicBezTo>
                <a:close/>
                <a:moveTo>
                  <a:pt x="1112" y="0"/>
                </a:moveTo>
                <a:lnTo>
                  <a:pt x="1128" y="0"/>
                </a:lnTo>
                <a:cubicBezTo>
                  <a:pt x="1133" y="0"/>
                  <a:pt x="1136" y="4"/>
                  <a:pt x="1136" y="8"/>
                </a:cubicBezTo>
                <a:cubicBezTo>
                  <a:pt x="1136" y="13"/>
                  <a:pt x="1133" y="16"/>
                  <a:pt x="1128" y="16"/>
                </a:cubicBezTo>
                <a:lnTo>
                  <a:pt x="1112" y="16"/>
                </a:lnTo>
                <a:cubicBezTo>
                  <a:pt x="1108" y="16"/>
                  <a:pt x="1104" y="13"/>
                  <a:pt x="1104" y="8"/>
                </a:cubicBezTo>
                <a:cubicBezTo>
                  <a:pt x="1104" y="4"/>
                  <a:pt x="1108" y="0"/>
                  <a:pt x="1112" y="0"/>
                </a:cubicBezTo>
                <a:close/>
                <a:moveTo>
                  <a:pt x="1160" y="0"/>
                </a:moveTo>
                <a:lnTo>
                  <a:pt x="1176" y="0"/>
                </a:lnTo>
                <a:cubicBezTo>
                  <a:pt x="1181" y="0"/>
                  <a:pt x="1184" y="4"/>
                  <a:pt x="1184" y="8"/>
                </a:cubicBezTo>
                <a:cubicBezTo>
                  <a:pt x="1184" y="13"/>
                  <a:pt x="1181" y="16"/>
                  <a:pt x="1176" y="16"/>
                </a:cubicBezTo>
                <a:lnTo>
                  <a:pt x="1160" y="16"/>
                </a:lnTo>
                <a:cubicBezTo>
                  <a:pt x="1156" y="16"/>
                  <a:pt x="1152" y="13"/>
                  <a:pt x="1152" y="8"/>
                </a:cubicBezTo>
                <a:cubicBezTo>
                  <a:pt x="1152" y="4"/>
                  <a:pt x="1156" y="0"/>
                  <a:pt x="1160" y="0"/>
                </a:cubicBezTo>
                <a:close/>
                <a:moveTo>
                  <a:pt x="1208" y="0"/>
                </a:moveTo>
                <a:lnTo>
                  <a:pt x="1224" y="0"/>
                </a:lnTo>
                <a:cubicBezTo>
                  <a:pt x="1229" y="0"/>
                  <a:pt x="1232" y="4"/>
                  <a:pt x="1232" y="8"/>
                </a:cubicBezTo>
                <a:cubicBezTo>
                  <a:pt x="1232" y="13"/>
                  <a:pt x="1229" y="16"/>
                  <a:pt x="1224" y="16"/>
                </a:cubicBezTo>
                <a:lnTo>
                  <a:pt x="1208" y="16"/>
                </a:lnTo>
                <a:cubicBezTo>
                  <a:pt x="1204" y="16"/>
                  <a:pt x="1200" y="13"/>
                  <a:pt x="1200" y="8"/>
                </a:cubicBezTo>
                <a:cubicBezTo>
                  <a:pt x="1200" y="4"/>
                  <a:pt x="1204" y="0"/>
                  <a:pt x="1208" y="0"/>
                </a:cubicBezTo>
                <a:close/>
                <a:moveTo>
                  <a:pt x="1256" y="0"/>
                </a:moveTo>
                <a:lnTo>
                  <a:pt x="1272" y="0"/>
                </a:lnTo>
                <a:cubicBezTo>
                  <a:pt x="1277" y="0"/>
                  <a:pt x="1280" y="4"/>
                  <a:pt x="1280" y="8"/>
                </a:cubicBezTo>
                <a:cubicBezTo>
                  <a:pt x="1280" y="13"/>
                  <a:pt x="1277" y="16"/>
                  <a:pt x="1272" y="16"/>
                </a:cubicBezTo>
                <a:lnTo>
                  <a:pt x="1256" y="16"/>
                </a:lnTo>
                <a:cubicBezTo>
                  <a:pt x="1252" y="16"/>
                  <a:pt x="1248" y="13"/>
                  <a:pt x="1248" y="8"/>
                </a:cubicBezTo>
                <a:cubicBezTo>
                  <a:pt x="1248" y="4"/>
                  <a:pt x="1252" y="0"/>
                  <a:pt x="1256" y="0"/>
                </a:cubicBezTo>
                <a:close/>
                <a:moveTo>
                  <a:pt x="1304" y="0"/>
                </a:moveTo>
                <a:lnTo>
                  <a:pt x="1320" y="0"/>
                </a:lnTo>
                <a:cubicBezTo>
                  <a:pt x="1325" y="0"/>
                  <a:pt x="1328" y="4"/>
                  <a:pt x="1328" y="8"/>
                </a:cubicBezTo>
                <a:cubicBezTo>
                  <a:pt x="1328" y="13"/>
                  <a:pt x="1325" y="16"/>
                  <a:pt x="1320" y="16"/>
                </a:cubicBezTo>
                <a:lnTo>
                  <a:pt x="1304" y="16"/>
                </a:lnTo>
                <a:cubicBezTo>
                  <a:pt x="1300" y="16"/>
                  <a:pt x="1296" y="13"/>
                  <a:pt x="1296" y="8"/>
                </a:cubicBezTo>
                <a:cubicBezTo>
                  <a:pt x="1296" y="4"/>
                  <a:pt x="1300" y="0"/>
                  <a:pt x="1304" y="0"/>
                </a:cubicBezTo>
                <a:close/>
                <a:moveTo>
                  <a:pt x="1352" y="0"/>
                </a:moveTo>
                <a:lnTo>
                  <a:pt x="1368" y="0"/>
                </a:lnTo>
                <a:cubicBezTo>
                  <a:pt x="1373" y="0"/>
                  <a:pt x="1376" y="4"/>
                  <a:pt x="1376" y="8"/>
                </a:cubicBezTo>
                <a:cubicBezTo>
                  <a:pt x="1376" y="13"/>
                  <a:pt x="1373" y="16"/>
                  <a:pt x="1368" y="16"/>
                </a:cubicBezTo>
                <a:lnTo>
                  <a:pt x="1352" y="16"/>
                </a:lnTo>
                <a:cubicBezTo>
                  <a:pt x="1348" y="16"/>
                  <a:pt x="1344" y="13"/>
                  <a:pt x="1344" y="8"/>
                </a:cubicBezTo>
                <a:cubicBezTo>
                  <a:pt x="1344" y="4"/>
                  <a:pt x="1348" y="0"/>
                  <a:pt x="1352" y="0"/>
                </a:cubicBezTo>
                <a:close/>
                <a:moveTo>
                  <a:pt x="1400" y="0"/>
                </a:moveTo>
                <a:lnTo>
                  <a:pt x="1416" y="0"/>
                </a:lnTo>
                <a:cubicBezTo>
                  <a:pt x="1421" y="0"/>
                  <a:pt x="1424" y="4"/>
                  <a:pt x="1424" y="8"/>
                </a:cubicBezTo>
                <a:cubicBezTo>
                  <a:pt x="1424" y="13"/>
                  <a:pt x="1421" y="16"/>
                  <a:pt x="1416" y="16"/>
                </a:cubicBezTo>
                <a:lnTo>
                  <a:pt x="1400" y="16"/>
                </a:lnTo>
                <a:cubicBezTo>
                  <a:pt x="1396" y="16"/>
                  <a:pt x="1392" y="13"/>
                  <a:pt x="1392" y="8"/>
                </a:cubicBezTo>
                <a:cubicBezTo>
                  <a:pt x="1392" y="4"/>
                  <a:pt x="1396" y="0"/>
                  <a:pt x="1400" y="0"/>
                </a:cubicBezTo>
                <a:close/>
                <a:moveTo>
                  <a:pt x="1448" y="0"/>
                </a:moveTo>
                <a:lnTo>
                  <a:pt x="1464" y="0"/>
                </a:lnTo>
                <a:cubicBezTo>
                  <a:pt x="1469" y="0"/>
                  <a:pt x="1472" y="4"/>
                  <a:pt x="1472" y="8"/>
                </a:cubicBezTo>
                <a:cubicBezTo>
                  <a:pt x="1472" y="13"/>
                  <a:pt x="1469" y="16"/>
                  <a:pt x="1464" y="16"/>
                </a:cubicBezTo>
                <a:lnTo>
                  <a:pt x="1448" y="16"/>
                </a:lnTo>
                <a:cubicBezTo>
                  <a:pt x="1444" y="16"/>
                  <a:pt x="1440" y="13"/>
                  <a:pt x="1440" y="8"/>
                </a:cubicBezTo>
                <a:cubicBezTo>
                  <a:pt x="1440" y="4"/>
                  <a:pt x="1444" y="0"/>
                  <a:pt x="1448" y="0"/>
                </a:cubicBezTo>
                <a:close/>
                <a:moveTo>
                  <a:pt x="1496" y="0"/>
                </a:moveTo>
                <a:lnTo>
                  <a:pt x="1512" y="0"/>
                </a:lnTo>
                <a:cubicBezTo>
                  <a:pt x="1517" y="0"/>
                  <a:pt x="1520" y="4"/>
                  <a:pt x="1520" y="8"/>
                </a:cubicBezTo>
                <a:cubicBezTo>
                  <a:pt x="1520" y="13"/>
                  <a:pt x="1517" y="16"/>
                  <a:pt x="1512" y="16"/>
                </a:cubicBezTo>
                <a:lnTo>
                  <a:pt x="1496" y="16"/>
                </a:lnTo>
                <a:cubicBezTo>
                  <a:pt x="1492" y="16"/>
                  <a:pt x="1488" y="13"/>
                  <a:pt x="1488" y="8"/>
                </a:cubicBezTo>
                <a:cubicBezTo>
                  <a:pt x="1488" y="4"/>
                  <a:pt x="1492" y="0"/>
                  <a:pt x="1496" y="0"/>
                </a:cubicBezTo>
                <a:close/>
                <a:moveTo>
                  <a:pt x="1544" y="0"/>
                </a:moveTo>
                <a:lnTo>
                  <a:pt x="1560" y="0"/>
                </a:lnTo>
                <a:cubicBezTo>
                  <a:pt x="1565" y="0"/>
                  <a:pt x="1568" y="4"/>
                  <a:pt x="1568" y="8"/>
                </a:cubicBezTo>
                <a:cubicBezTo>
                  <a:pt x="1568" y="13"/>
                  <a:pt x="1565" y="16"/>
                  <a:pt x="1560" y="16"/>
                </a:cubicBezTo>
                <a:lnTo>
                  <a:pt x="1544" y="16"/>
                </a:lnTo>
                <a:cubicBezTo>
                  <a:pt x="1540" y="16"/>
                  <a:pt x="1536" y="13"/>
                  <a:pt x="1536" y="8"/>
                </a:cubicBezTo>
                <a:cubicBezTo>
                  <a:pt x="1536" y="4"/>
                  <a:pt x="1540" y="0"/>
                  <a:pt x="1544" y="0"/>
                </a:cubicBezTo>
                <a:close/>
                <a:moveTo>
                  <a:pt x="1592" y="0"/>
                </a:moveTo>
                <a:lnTo>
                  <a:pt x="1608" y="0"/>
                </a:lnTo>
                <a:cubicBezTo>
                  <a:pt x="1613" y="0"/>
                  <a:pt x="1616" y="4"/>
                  <a:pt x="1616" y="8"/>
                </a:cubicBezTo>
                <a:cubicBezTo>
                  <a:pt x="1616" y="13"/>
                  <a:pt x="1613" y="16"/>
                  <a:pt x="1608" y="16"/>
                </a:cubicBezTo>
                <a:lnTo>
                  <a:pt x="1592" y="16"/>
                </a:lnTo>
                <a:cubicBezTo>
                  <a:pt x="1588" y="16"/>
                  <a:pt x="1584" y="13"/>
                  <a:pt x="1584" y="8"/>
                </a:cubicBezTo>
                <a:cubicBezTo>
                  <a:pt x="1584" y="4"/>
                  <a:pt x="1588" y="0"/>
                  <a:pt x="1592" y="0"/>
                </a:cubicBezTo>
                <a:close/>
                <a:moveTo>
                  <a:pt x="1640" y="0"/>
                </a:moveTo>
                <a:lnTo>
                  <a:pt x="1656" y="0"/>
                </a:lnTo>
                <a:cubicBezTo>
                  <a:pt x="1661" y="0"/>
                  <a:pt x="1664" y="4"/>
                  <a:pt x="1664" y="8"/>
                </a:cubicBezTo>
                <a:cubicBezTo>
                  <a:pt x="1664" y="13"/>
                  <a:pt x="1661" y="16"/>
                  <a:pt x="1656" y="16"/>
                </a:cubicBezTo>
                <a:lnTo>
                  <a:pt x="1640" y="16"/>
                </a:lnTo>
                <a:cubicBezTo>
                  <a:pt x="1636" y="16"/>
                  <a:pt x="1632" y="13"/>
                  <a:pt x="1632" y="8"/>
                </a:cubicBezTo>
                <a:cubicBezTo>
                  <a:pt x="1632" y="4"/>
                  <a:pt x="1636" y="0"/>
                  <a:pt x="1640" y="0"/>
                </a:cubicBezTo>
                <a:close/>
                <a:moveTo>
                  <a:pt x="1688" y="0"/>
                </a:moveTo>
                <a:lnTo>
                  <a:pt x="1704" y="0"/>
                </a:lnTo>
                <a:cubicBezTo>
                  <a:pt x="1709" y="0"/>
                  <a:pt x="1712" y="4"/>
                  <a:pt x="1712" y="8"/>
                </a:cubicBezTo>
                <a:cubicBezTo>
                  <a:pt x="1712" y="13"/>
                  <a:pt x="1709" y="16"/>
                  <a:pt x="1704" y="16"/>
                </a:cubicBezTo>
                <a:lnTo>
                  <a:pt x="1688" y="16"/>
                </a:lnTo>
                <a:cubicBezTo>
                  <a:pt x="1684" y="16"/>
                  <a:pt x="1680" y="13"/>
                  <a:pt x="1680" y="8"/>
                </a:cubicBezTo>
                <a:cubicBezTo>
                  <a:pt x="1680" y="4"/>
                  <a:pt x="1684" y="0"/>
                  <a:pt x="1688" y="0"/>
                </a:cubicBezTo>
                <a:close/>
                <a:moveTo>
                  <a:pt x="1736" y="0"/>
                </a:moveTo>
                <a:lnTo>
                  <a:pt x="1752" y="0"/>
                </a:lnTo>
                <a:cubicBezTo>
                  <a:pt x="1757" y="0"/>
                  <a:pt x="1760" y="4"/>
                  <a:pt x="1760" y="8"/>
                </a:cubicBezTo>
                <a:cubicBezTo>
                  <a:pt x="1760" y="13"/>
                  <a:pt x="1757" y="16"/>
                  <a:pt x="1752" y="16"/>
                </a:cubicBezTo>
                <a:lnTo>
                  <a:pt x="1736" y="16"/>
                </a:lnTo>
                <a:cubicBezTo>
                  <a:pt x="1732" y="16"/>
                  <a:pt x="1728" y="13"/>
                  <a:pt x="1728" y="8"/>
                </a:cubicBezTo>
                <a:cubicBezTo>
                  <a:pt x="1728" y="4"/>
                  <a:pt x="1732" y="0"/>
                  <a:pt x="1736" y="0"/>
                </a:cubicBezTo>
                <a:close/>
                <a:moveTo>
                  <a:pt x="1784" y="0"/>
                </a:moveTo>
                <a:lnTo>
                  <a:pt x="1800" y="0"/>
                </a:lnTo>
                <a:cubicBezTo>
                  <a:pt x="1805" y="0"/>
                  <a:pt x="1808" y="4"/>
                  <a:pt x="1808" y="8"/>
                </a:cubicBezTo>
                <a:cubicBezTo>
                  <a:pt x="1808" y="13"/>
                  <a:pt x="1805" y="16"/>
                  <a:pt x="1800" y="16"/>
                </a:cubicBezTo>
                <a:lnTo>
                  <a:pt x="1784" y="16"/>
                </a:lnTo>
                <a:cubicBezTo>
                  <a:pt x="1780" y="16"/>
                  <a:pt x="1776" y="13"/>
                  <a:pt x="1776" y="8"/>
                </a:cubicBezTo>
                <a:cubicBezTo>
                  <a:pt x="1776" y="4"/>
                  <a:pt x="1780" y="0"/>
                  <a:pt x="1784" y="0"/>
                </a:cubicBezTo>
                <a:close/>
                <a:moveTo>
                  <a:pt x="1832" y="0"/>
                </a:moveTo>
                <a:lnTo>
                  <a:pt x="1848" y="0"/>
                </a:lnTo>
                <a:cubicBezTo>
                  <a:pt x="1853" y="0"/>
                  <a:pt x="1856" y="4"/>
                  <a:pt x="1856" y="8"/>
                </a:cubicBezTo>
                <a:cubicBezTo>
                  <a:pt x="1856" y="13"/>
                  <a:pt x="1853" y="16"/>
                  <a:pt x="1848" y="16"/>
                </a:cubicBezTo>
                <a:lnTo>
                  <a:pt x="1832" y="16"/>
                </a:lnTo>
                <a:cubicBezTo>
                  <a:pt x="1828" y="16"/>
                  <a:pt x="1824" y="13"/>
                  <a:pt x="1824" y="8"/>
                </a:cubicBezTo>
                <a:cubicBezTo>
                  <a:pt x="1824" y="4"/>
                  <a:pt x="1828" y="0"/>
                  <a:pt x="1832" y="0"/>
                </a:cubicBezTo>
                <a:close/>
                <a:moveTo>
                  <a:pt x="1880" y="0"/>
                </a:moveTo>
                <a:lnTo>
                  <a:pt x="1896" y="0"/>
                </a:lnTo>
                <a:cubicBezTo>
                  <a:pt x="1901" y="0"/>
                  <a:pt x="1904" y="4"/>
                  <a:pt x="1904" y="8"/>
                </a:cubicBezTo>
                <a:cubicBezTo>
                  <a:pt x="1904" y="13"/>
                  <a:pt x="1901" y="16"/>
                  <a:pt x="1896" y="16"/>
                </a:cubicBezTo>
                <a:lnTo>
                  <a:pt x="1880" y="16"/>
                </a:lnTo>
                <a:cubicBezTo>
                  <a:pt x="1876" y="16"/>
                  <a:pt x="1872" y="13"/>
                  <a:pt x="1872" y="8"/>
                </a:cubicBezTo>
                <a:cubicBezTo>
                  <a:pt x="1872" y="4"/>
                  <a:pt x="1876" y="0"/>
                  <a:pt x="1880" y="0"/>
                </a:cubicBezTo>
                <a:close/>
                <a:moveTo>
                  <a:pt x="1928" y="0"/>
                </a:moveTo>
                <a:lnTo>
                  <a:pt x="1944" y="0"/>
                </a:lnTo>
                <a:cubicBezTo>
                  <a:pt x="1949" y="0"/>
                  <a:pt x="1952" y="4"/>
                  <a:pt x="1952" y="8"/>
                </a:cubicBezTo>
                <a:cubicBezTo>
                  <a:pt x="1952" y="13"/>
                  <a:pt x="1949" y="16"/>
                  <a:pt x="1944" y="16"/>
                </a:cubicBezTo>
                <a:lnTo>
                  <a:pt x="1928" y="16"/>
                </a:lnTo>
                <a:cubicBezTo>
                  <a:pt x="1924" y="16"/>
                  <a:pt x="1920" y="13"/>
                  <a:pt x="1920" y="8"/>
                </a:cubicBezTo>
                <a:cubicBezTo>
                  <a:pt x="1920" y="4"/>
                  <a:pt x="1924" y="0"/>
                  <a:pt x="1928" y="0"/>
                </a:cubicBezTo>
                <a:close/>
                <a:moveTo>
                  <a:pt x="1976" y="0"/>
                </a:moveTo>
                <a:lnTo>
                  <a:pt x="1992" y="0"/>
                </a:lnTo>
                <a:cubicBezTo>
                  <a:pt x="1997" y="0"/>
                  <a:pt x="2000" y="4"/>
                  <a:pt x="2000" y="8"/>
                </a:cubicBezTo>
                <a:cubicBezTo>
                  <a:pt x="2000" y="13"/>
                  <a:pt x="1997" y="16"/>
                  <a:pt x="1992" y="16"/>
                </a:cubicBezTo>
                <a:lnTo>
                  <a:pt x="1976" y="16"/>
                </a:lnTo>
                <a:cubicBezTo>
                  <a:pt x="1972" y="16"/>
                  <a:pt x="1968" y="13"/>
                  <a:pt x="1968" y="8"/>
                </a:cubicBezTo>
                <a:cubicBezTo>
                  <a:pt x="1968" y="4"/>
                  <a:pt x="1972" y="0"/>
                  <a:pt x="1976" y="0"/>
                </a:cubicBezTo>
                <a:close/>
                <a:moveTo>
                  <a:pt x="2024" y="0"/>
                </a:moveTo>
                <a:lnTo>
                  <a:pt x="2040" y="0"/>
                </a:lnTo>
                <a:cubicBezTo>
                  <a:pt x="2045" y="0"/>
                  <a:pt x="2048" y="4"/>
                  <a:pt x="2048" y="8"/>
                </a:cubicBezTo>
                <a:cubicBezTo>
                  <a:pt x="2048" y="13"/>
                  <a:pt x="2045" y="16"/>
                  <a:pt x="2040" y="16"/>
                </a:cubicBezTo>
                <a:lnTo>
                  <a:pt x="2024" y="16"/>
                </a:lnTo>
                <a:cubicBezTo>
                  <a:pt x="2020" y="16"/>
                  <a:pt x="2016" y="13"/>
                  <a:pt x="2016" y="8"/>
                </a:cubicBezTo>
                <a:cubicBezTo>
                  <a:pt x="2016" y="4"/>
                  <a:pt x="2020" y="0"/>
                  <a:pt x="2024" y="0"/>
                </a:cubicBezTo>
                <a:close/>
                <a:moveTo>
                  <a:pt x="2072" y="0"/>
                </a:moveTo>
                <a:lnTo>
                  <a:pt x="2088" y="0"/>
                </a:lnTo>
                <a:cubicBezTo>
                  <a:pt x="2093" y="0"/>
                  <a:pt x="2096" y="4"/>
                  <a:pt x="2096" y="8"/>
                </a:cubicBezTo>
                <a:cubicBezTo>
                  <a:pt x="2096" y="13"/>
                  <a:pt x="2093" y="16"/>
                  <a:pt x="2088" y="16"/>
                </a:cubicBezTo>
                <a:lnTo>
                  <a:pt x="2072" y="16"/>
                </a:lnTo>
                <a:cubicBezTo>
                  <a:pt x="2068" y="16"/>
                  <a:pt x="2064" y="13"/>
                  <a:pt x="2064" y="8"/>
                </a:cubicBezTo>
                <a:cubicBezTo>
                  <a:pt x="2064" y="4"/>
                  <a:pt x="2068" y="0"/>
                  <a:pt x="2072" y="0"/>
                </a:cubicBezTo>
                <a:close/>
                <a:moveTo>
                  <a:pt x="2120" y="0"/>
                </a:moveTo>
                <a:lnTo>
                  <a:pt x="2136" y="0"/>
                </a:lnTo>
                <a:cubicBezTo>
                  <a:pt x="2141" y="0"/>
                  <a:pt x="2144" y="4"/>
                  <a:pt x="2144" y="8"/>
                </a:cubicBezTo>
                <a:cubicBezTo>
                  <a:pt x="2144" y="13"/>
                  <a:pt x="2141" y="16"/>
                  <a:pt x="2136" y="16"/>
                </a:cubicBezTo>
                <a:lnTo>
                  <a:pt x="2120" y="16"/>
                </a:lnTo>
                <a:cubicBezTo>
                  <a:pt x="2116" y="16"/>
                  <a:pt x="2112" y="13"/>
                  <a:pt x="2112" y="8"/>
                </a:cubicBezTo>
                <a:cubicBezTo>
                  <a:pt x="2112" y="4"/>
                  <a:pt x="2116" y="0"/>
                  <a:pt x="2120" y="0"/>
                </a:cubicBezTo>
                <a:close/>
                <a:moveTo>
                  <a:pt x="2168" y="0"/>
                </a:moveTo>
                <a:lnTo>
                  <a:pt x="2184" y="0"/>
                </a:lnTo>
                <a:cubicBezTo>
                  <a:pt x="2189" y="0"/>
                  <a:pt x="2192" y="4"/>
                  <a:pt x="2192" y="8"/>
                </a:cubicBezTo>
                <a:cubicBezTo>
                  <a:pt x="2192" y="13"/>
                  <a:pt x="2189" y="16"/>
                  <a:pt x="2184" y="16"/>
                </a:cubicBezTo>
                <a:lnTo>
                  <a:pt x="2168" y="16"/>
                </a:lnTo>
                <a:cubicBezTo>
                  <a:pt x="2164" y="16"/>
                  <a:pt x="2160" y="13"/>
                  <a:pt x="2160" y="8"/>
                </a:cubicBezTo>
                <a:cubicBezTo>
                  <a:pt x="2160" y="4"/>
                  <a:pt x="2164" y="0"/>
                  <a:pt x="2168" y="0"/>
                </a:cubicBezTo>
                <a:close/>
                <a:moveTo>
                  <a:pt x="2216" y="0"/>
                </a:moveTo>
                <a:lnTo>
                  <a:pt x="2232" y="0"/>
                </a:lnTo>
                <a:cubicBezTo>
                  <a:pt x="2237" y="0"/>
                  <a:pt x="2240" y="4"/>
                  <a:pt x="2240" y="8"/>
                </a:cubicBezTo>
                <a:cubicBezTo>
                  <a:pt x="2240" y="13"/>
                  <a:pt x="2237" y="16"/>
                  <a:pt x="2232" y="16"/>
                </a:cubicBezTo>
                <a:lnTo>
                  <a:pt x="2216" y="16"/>
                </a:lnTo>
                <a:cubicBezTo>
                  <a:pt x="2212" y="16"/>
                  <a:pt x="2208" y="13"/>
                  <a:pt x="2208" y="8"/>
                </a:cubicBezTo>
                <a:cubicBezTo>
                  <a:pt x="2208" y="4"/>
                  <a:pt x="2212" y="0"/>
                  <a:pt x="2216" y="0"/>
                </a:cubicBezTo>
                <a:close/>
                <a:moveTo>
                  <a:pt x="2264" y="0"/>
                </a:moveTo>
                <a:lnTo>
                  <a:pt x="2280" y="0"/>
                </a:lnTo>
                <a:cubicBezTo>
                  <a:pt x="2285" y="0"/>
                  <a:pt x="2288" y="4"/>
                  <a:pt x="2288" y="8"/>
                </a:cubicBezTo>
                <a:cubicBezTo>
                  <a:pt x="2288" y="13"/>
                  <a:pt x="2285" y="16"/>
                  <a:pt x="2280" y="16"/>
                </a:cubicBezTo>
                <a:lnTo>
                  <a:pt x="2264" y="16"/>
                </a:lnTo>
                <a:cubicBezTo>
                  <a:pt x="2260" y="16"/>
                  <a:pt x="2256" y="13"/>
                  <a:pt x="2256" y="8"/>
                </a:cubicBezTo>
                <a:cubicBezTo>
                  <a:pt x="2256" y="4"/>
                  <a:pt x="2260" y="0"/>
                  <a:pt x="2264" y="0"/>
                </a:cubicBezTo>
                <a:close/>
                <a:moveTo>
                  <a:pt x="2312" y="0"/>
                </a:moveTo>
                <a:lnTo>
                  <a:pt x="2328" y="0"/>
                </a:lnTo>
                <a:cubicBezTo>
                  <a:pt x="2333" y="0"/>
                  <a:pt x="2336" y="4"/>
                  <a:pt x="2336" y="8"/>
                </a:cubicBezTo>
                <a:cubicBezTo>
                  <a:pt x="2336" y="13"/>
                  <a:pt x="2333" y="16"/>
                  <a:pt x="2328" y="16"/>
                </a:cubicBezTo>
                <a:lnTo>
                  <a:pt x="2312" y="16"/>
                </a:lnTo>
                <a:cubicBezTo>
                  <a:pt x="2308" y="16"/>
                  <a:pt x="2304" y="13"/>
                  <a:pt x="2304" y="8"/>
                </a:cubicBezTo>
                <a:cubicBezTo>
                  <a:pt x="2304" y="4"/>
                  <a:pt x="2308" y="0"/>
                  <a:pt x="2312" y="0"/>
                </a:cubicBezTo>
                <a:close/>
                <a:moveTo>
                  <a:pt x="2360" y="0"/>
                </a:moveTo>
                <a:lnTo>
                  <a:pt x="2376" y="0"/>
                </a:lnTo>
                <a:cubicBezTo>
                  <a:pt x="2381" y="0"/>
                  <a:pt x="2384" y="4"/>
                  <a:pt x="2384" y="8"/>
                </a:cubicBezTo>
                <a:cubicBezTo>
                  <a:pt x="2384" y="13"/>
                  <a:pt x="2381" y="16"/>
                  <a:pt x="2376" y="16"/>
                </a:cubicBezTo>
                <a:lnTo>
                  <a:pt x="2360" y="16"/>
                </a:lnTo>
                <a:cubicBezTo>
                  <a:pt x="2356" y="16"/>
                  <a:pt x="2352" y="13"/>
                  <a:pt x="2352" y="8"/>
                </a:cubicBezTo>
                <a:cubicBezTo>
                  <a:pt x="2352" y="4"/>
                  <a:pt x="2356" y="0"/>
                  <a:pt x="2360" y="0"/>
                </a:cubicBezTo>
                <a:close/>
                <a:moveTo>
                  <a:pt x="2408" y="0"/>
                </a:moveTo>
                <a:lnTo>
                  <a:pt x="2424" y="0"/>
                </a:lnTo>
                <a:cubicBezTo>
                  <a:pt x="2429" y="0"/>
                  <a:pt x="2432" y="4"/>
                  <a:pt x="2432" y="8"/>
                </a:cubicBezTo>
                <a:cubicBezTo>
                  <a:pt x="2432" y="13"/>
                  <a:pt x="2429" y="16"/>
                  <a:pt x="2424" y="16"/>
                </a:cubicBezTo>
                <a:lnTo>
                  <a:pt x="2408" y="16"/>
                </a:lnTo>
                <a:cubicBezTo>
                  <a:pt x="2404" y="16"/>
                  <a:pt x="2400" y="13"/>
                  <a:pt x="2400" y="8"/>
                </a:cubicBezTo>
                <a:cubicBezTo>
                  <a:pt x="2400" y="4"/>
                  <a:pt x="2404" y="0"/>
                  <a:pt x="2408" y="0"/>
                </a:cubicBezTo>
                <a:close/>
                <a:moveTo>
                  <a:pt x="2456" y="0"/>
                </a:moveTo>
                <a:lnTo>
                  <a:pt x="2472" y="0"/>
                </a:lnTo>
                <a:cubicBezTo>
                  <a:pt x="2477" y="0"/>
                  <a:pt x="2480" y="4"/>
                  <a:pt x="2480" y="8"/>
                </a:cubicBezTo>
                <a:cubicBezTo>
                  <a:pt x="2480" y="13"/>
                  <a:pt x="2477" y="16"/>
                  <a:pt x="2472" y="16"/>
                </a:cubicBezTo>
                <a:lnTo>
                  <a:pt x="2456" y="16"/>
                </a:lnTo>
                <a:cubicBezTo>
                  <a:pt x="2452" y="16"/>
                  <a:pt x="2448" y="13"/>
                  <a:pt x="2448" y="8"/>
                </a:cubicBezTo>
                <a:cubicBezTo>
                  <a:pt x="2448" y="4"/>
                  <a:pt x="2452" y="0"/>
                  <a:pt x="2456" y="0"/>
                </a:cubicBezTo>
                <a:close/>
                <a:moveTo>
                  <a:pt x="2504" y="0"/>
                </a:moveTo>
                <a:lnTo>
                  <a:pt x="2520" y="0"/>
                </a:lnTo>
                <a:cubicBezTo>
                  <a:pt x="2525" y="0"/>
                  <a:pt x="2528" y="4"/>
                  <a:pt x="2528" y="8"/>
                </a:cubicBezTo>
                <a:cubicBezTo>
                  <a:pt x="2528" y="13"/>
                  <a:pt x="2525" y="16"/>
                  <a:pt x="2520" y="16"/>
                </a:cubicBezTo>
                <a:lnTo>
                  <a:pt x="2504" y="16"/>
                </a:lnTo>
                <a:cubicBezTo>
                  <a:pt x="2500" y="16"/>
                  <a:pt x="2496" y="13"/>
                  <a:pt x="2496" y="8"/>
                </a:cubicBezTo>
                <a:cubicBezTo>
                  <a:pt x="2496" y="4"/>
                  <a:pt x="2500" y="0"/>
                  <a:pt x="2504" y="0"/>
                </a:cubicBezTo>
                <a:close/>
                <a:moveTo>
                  <a:pt x="2552" y="0"/>
                </a:moveTo>
                <a:lnTo>
                  <a:pt x="2568" y="0"/>
                </a:lnTo>
                <a:cubicBezTo>
                  <a:pt x="2573" y="0"/>
                  <a:pt x="2576" y="4"/>
                  <a:pt x="2576" y="8"/>
                </a:cubicBezTo>
                <a:cubicBezTo>
                  <a:pt x="2576" y="13"/>
                  <a:pt x="2573" y="16"/>
                  <a:pt x="2568" y="16"/>
                </a:cubicBezTo>
                <a:lnTo>
                  <a:pt x="2552" y="16"/>
                </a:lnTo>
                <a:cubicBezTo>
                  <a:pt x="2548" y="16"/>
                  <a:pt x="2544" y="13"/>
                  <a:pt x="2544" y="8"/>
                </a:cubicBezTo>
                <a:cubicBezTo>
                  <a:pt x="2544" y="4"/>
                  <a:pt x="2548" y="0"/>
                  <a:pt x="2552" y="0"/>
                </a:cubicBezTo>
                <a:close/>
                <a:moveTo>
                  <a:pt x="2600" y="0"/>
                </a:moveTo>
                <a:lnTo>
                  <a:pt x="2616" y="0"/>
                </a:lnTo>
                <a:cubicBezTo>
                  <a:pt x="2621" y="0"/>
                  <a:pt x="2624" y="4"/>
                  <a:pt x="2624" y="8"/>
                </a:cubicBezTo>
                <a:cubicBezTo>
                  <a:pt x="2624" y="13"/>
                  <a:pt x="2621" y="16"/>
                  <a:pt x="2616" y="16"/>
                </a:cubicBezTo>
                <a:lnTo>
                  <a:pt x="2600" y="16"/>
                </a:lnTo>
                <a:cubicBezTo>
                  <a:pt x="2596" y="16"/>
                  <a:pt x="2592" y="13"/>
                  <a:pt x="2592" y="8"/>
                </a:cubicBezTo>
                <a:cubicBezTo>
                  <a:pt x="2592" y="4"/>
                  <a:pt x="2596" y="0"/>
                  <a:pt x="2600" y="0"/>
                </a:cubicBezTo>
                <a:close/>
                <a:moveTo>
                  <a:pt x="2648" y="0"/>
                </a:moveTo>
                <a:lnTo>
                  <a:pt x="2664" y="0"/>
                </a:lnTo>
                <a:cubicBezTo>
                  <a:pt x="2669" y="0"/>
                  <a:pt x="2672" y="4"/>
                  <a:pt x="2672" y="8"/>
                </a:cubicBezTo>
                <a:cubicBezTo>
                  <a:pt x="2672" y="13"/>
                  <a:pt x="2669" y="16"/>
                  <a:pt x="2664" y="16"/>
                </a:cubicBezTo>
                <a:lnTo>
                  <a:pt x="2648" y="16"/>
                </a:lnTo>
                <a:cubicBezTo>
                  <a:pt x="2644" y="16"/>
                  <a:pt x="2640" y="13"/>
                  <a:pt x="2640" y="8"/>
                </a:cubicBezTo>
                <a:cubicBezTo>
                  <a:pt x="2640" y="4"/>
                  <a:pt x="2644" y="0"/>
                  <a:pt x="2648" y="0"/>
                </a:cubicBezTo>
                <a:close/>
                <a:moveTo>
                  <a:pt x="2696" y="0"/>
                </a:moveTo>
                <a:lnTo>
                  <a:pt x="2712" y="0"/>
                </a:lnTo>
                <a:cubicBezTo>
                  <a:pt x="2717" y="0"/>
                  <a:pt x="2720" y="4"/>
                  <a:pt x="2720" y="8"/>
                </a:cubicBezTo>
                <a:cubicBezTo>
                  <a:pt x="2720" y="13"/>
                  <a:pt x="2717" y="16"/>
                  <a:pt x="2712" y="16"/>
                </a:cubicBezTo>
                <a:lnTo>
                  <a:pt x="2696" y="16"/>
                </a:lnTo>
                <a:cubicBezTo>
                  <a:pt x="2692" y="16"/>
                  <a:pt x="2688" y="13"/>
                  <a:pt x="2688" y="8"/>
                </a:cubicBezTo>
                <a:cubicBezTo>
                  <a:pt x="2688" y="4"/>
                  <a:pt x="2692" y="0"/>
                  <a:pt x="2696" y="0"/>
                </a:cubicBezTo>
                <a:close/>
                <a:moveTo>
                  <a:pt x="2744" y="0"/>
                </a:moveTo>
                <a:lnTo>
                  <a:pt x="2760" y="0"/>
                </a:lnTo>
                <a:cubicBezTo>
                  <a:pt x="2765" y="0"/>
                  <a:pt x="2768" y="4"/>
                  <a:pt x="2768" y="8"/>
                </a:cubicBezTo>
                <a:cubicBezTo>
                  <a:pt x="2768" y="13"/>
                  <a:pt x="2765" y="16"/>
                  <a:pt x="2760" y="16"/>
                </a:cubicBezTo>
                <a:lnTo>
                  <a:pt x="2744" y="16"/>
                </a:lnTo>
                <a:cubicBezTo>
                  <a:pt x="2740" y="16"/>
                  <a:pt x="2736" y="13"/>
                  <a:pt x="2736" y="8"/>
                </a:cubicBezTo>
                <a:cubicBezTo>
                  <a:pt x="2736" y="4"/>
                  <a:pt x="2740" y="0"/>
                  <a:pt x="2744" y="0"/>
                </a:cubicBezTo>
                <a:close/>
                <a:moveTo>
                  <a:pt x="2792" y="0"/>
                </a:moveTo>
                <a:lnTo>
                  <a:pt x="2808" y="0"/>
                </a:lnTo>
                <a:cubicBezTo>
                  <a:pt x="2813" y="0"/>
                  <a:pt x="2816" y="4"/>
                  <a:pt x="2816" y="8"/>
                </a:cubicBezTo>
                <a:cubicBezTo>
                  <a:pt x="2816" y="13"/>
                  <a:pt x="2813" y="16"/>
                  <a:pt x="2808" y="16"/>
                </a:cubicBezTo>
                <a:lnTo>
                  <a:pt x="2792" y="16"/>
                </a:lnTo>
                <a:cubicBezTo>
                  <a:pt x="2788" y="16"/>
                  <a:pt x="2784" y="13"/>
                  <a:pt x="2784" y="8"/>
                </a:cubicBezTo>
                <a:cubicBezTo>
                  <a:pt x="2784" y="4"/>
                  <a:pt x="2788" y="0"/>
                  <a:pt x="2792" y="0"/>
                </a:cubicBezTo>
                <a:close/>
                <a:moveTo>
                  <a:pt x="2840" y="0"/>
                </a:moveTo>
                <a:lnTo>
                  <a:pt x="2856" y="0"/>
                </a:lnTo>
                <a:cubicBezTo>
                  <a:pt x="2861" y="0"/>
                  <a:pt x="2864" y="4"/>
                  <a:pt x="2864" y="8"/>
                </a:cubicBezTo>
                <a:cubicBezTo>
                  <a:pt x="2864" y="13"/>
                  <a:pt x="2861" y="16"/>
                  <a:pt x="2856" y="16"/>
                </a:cubicBezTo>
                <a:lnTo>
                  <a:pt x="2840" y="16"/>
                </a:lnTo>
                <a:cubicBezTo>
                  <a:pt x="2836" y="16"/>
                  <a:pt x="2832" y="13"/>
                  <a:pt x="2832" y="8"/>
                </a:cubicBezTo>
                <a:cubicBezTo>
                  <a:pt x="2832" y="4"/>
                  <a:pt x="2836" y="0"/>
                  <a:pt x="2840" y="0"/>
                </a:cubicBezTo>
                <a:close/>
                <a:moveTo>
                  <a:pt x="2888" y="0"/>
                </a:moveTo>
                <a:lnTo>
                  <a:pt x="2904" y="0"/>
                </a:lnTo>
                <a:cubicBezTo>
                  <a:pt x="2909" y="0"/>
                  <a:pt x="2912" y="4"/>
                  <a:pt x="2912" y="8"/>
                </a:cubicBezTo>
                <a:cubicBezTo>
                  <a:pt x="2912" y="13"/>
                  <a:pt x="2909" y="16"/>
                  <a:pt x="2904" y="16"/>
                </a:cubicBezTo>
                <a:lnTo>
                  <a:pt x="2888" y="16"/>
                </a:lnTo>
                <a:cubicBezTo>
                  <a:pt x="2884" y="16"/>
                  <a:pt x="2880" y="13"/>
                  <a:pt x="2880" y="8"/>
                </a:cubicBezTo>
                <a:cubicBezTo>
                  <a:pt x="2880" y="4"/>
                  <a:pt x="2884" y="0"/>
                  <a:pt x="2888" y="0"/>
                </a:cubicBezTo>
                <a:close/>
                <a:moveTo>
                  <a:pt x="2936" y="0"/>
                </a:moveTo>
                <a:lnTo>
                  <a:pt x="2952" y="0"/>
                </a:lnTo>
                <a:cubicBezTo>
                  <a:pt x="2957" y="0"/>
                  <a:pt x="2960" y="4"/>
                  <a:pt x="2960" y="8"/>
                </a:cubicBezTo>
                <a:cubicBezTo>
                  <a:pt x="2960" y="13"/>
                  <a:pt x="2957" y="16"/>
                  <a:pt x="2952" y="16"/>
                </a:cubicBezTo>
                <a:lnTo>
                  <a:pt x="2936" y="16"/>
                </a:lnTo>
                <a:cubicBezTo>
                  <a:pt x="2932" y="16"/>
                  <a:pt x="2928" y="13"/>
                  <a:pt x="2928" y="8"/>
                </a:cubicBezTo>
                <a:cubicBezTo>
                  <a:pt x="2928" y="4"/>
                  <a:pt x="2932" y="0"/>
                  <a:pt x="2936" y="0"/>
                </a:cubicBezTo>
                <a:close/>
                <a:moveTo>
                  <a:pt x="2984" y="0"/>
                </a:moveTo>
                <a:lnTo>
                  <a:pt x="3000" y="0"/>
                </a:lnTo>
                <a:cubicBezTo>
                  <a:pt x="3005" y="0"/>
                  <a:pt x="3008" y="4"/>
                  <a:pt x="3008" y="8"/>
                </a:cubicBezTo>
                <a:cubicBezTo>
                  <a:pt x="3008" y="13"/>
                  <a:pt x="3005" y="16"/>
                  <a:pt x="3000" y="16"/>
                </a:cubicBezTo>
                <a:lnTo>
                  <a:pt x="2984" y="16"/>
                </a:lnTo>
                <a:cubicBezTo>
                  <a:pt x="2980" y="16"/>
                  <a:pt x="2976" y="13"/>
                  <a:pt x="2976" y="8"/>
                </a:cubicBezTo>
                <a:cubicBezTo>
                  <a:pt x="2976" y="4"/>
                  <a:pt x="2980" y="0"/>
                  <a:pt x="2984" y="0"/>
                </a:cubicBezTo>
                <a:close/>
                <a:moveTo>
                  <a:pt x="3032" y="0"/>
                </a:moveTo>
                <a:lnTo>
                  <a:pt x="3048" y="0"/>
                </a:lnTo>
                <a:cubicBezTo>
                  <a:pt x="3053" y="0"/>
                  <a:pt x="3056" y="4"/>
                  <a:pt x="3056" y="8"/>
                </a:cubicBezTo>
                <a:cubicBezTo>
                  <a:pt x="3056" y="13"/>
                  <a:pt x="3053" y="16"/>
                  <a:pt x="3048" y="16"/>
                </a:cubicBezTo>
                <a:lnTo>
                  <a:pt x="3032" y="16"/>
                </a:lnTo>
                <a:cubicBezTo>
                  <a:pt x="3028" y="16"/>
                  <a:pt x="3024" y="13"/>
                  <a:pt x="3024" y="8"/>
                </a:cubicBezTo>
                <a:cubicBezTo>
                  <a:pt x="3024" y="4"/>
                  <a:pt x="3028" y="0"/>
                  <a:pt x="3032" y="0"/>
                </a:cubicBezTo>
                <a:close/>
                <a:moveTo>
                  <a:pt x="3080" y="0"/>
                </a:moveTo>
                <a:lnTo>
                  <a:pt x="3096" y="0"/>
                </a:lnTo>
                <a:cubicBezTo>
                  <a:pt x="3101" y="0"/>
                  <a:pt x="3104" y="4"/>
                  <a:pt x="3104" y="8"/>
                </a:cubicBezTo>
                <a:cubicBezTo>
                  <a:pt x="3104" y="13"/>
                  <a:pt x="3101" y="16"/>
                  <a:pt x="3096" y="16"/>
                </a:cubicBezTo>
                <a:lnTo>
                  <a:pt x="3080" y="16"/>
                </a:lnTo>
                <a:cubicBezTo>
                  <a:pt x="3076" y="16"/>
                  <a:pt x="3072" y="13"/>
                  <a:pt x="3072" y="8"/>
                </a:cubicBezTo>
                <a:cubicBezTo>
                  <a:pt x="3072" y="4"/>
                  <a:pt x="3076" y="0"/>
                  <a:pt x="3080" y="0"/>
                </a:cubicBezTo>
                <a:close/>
                <a:moveTo>
                  <a:pt x="3128" y="0"/>
                </a:moveTo>
                <a:lnTo>
                  <a:pt x="3144" y="0"/>
                </a:lnTo>
                <a:cubicBezTo>
                  <a:pt x="3149" y="0"/>
                  <a:pt x="3152" y="4"/>
                  <a:pt x="3152" y="8"/>
                </a:cubicBezTo>
                <a:cubicBezTo>
                  <a:pt x="3152" y="13"/>
                  <a:pt x="3149" y="16"/>
                  <a:pt x="3144" y="16"/>
                </a:cubicBezTo>
                <a:lnTo>
                  <a:pt x="3128" y="16"/>
                </a:lnTo>
                <a:cubicBezTo>
                  <a:pt x="3124" y="16"/>
                  <a:pt x="3120" y="13"/>
                  <a:pt x="3120" y="8"/>
                </a:cubicBezTo>
                <a:cubicBezTo>
                  <a:pt x="3120" y="4"/>
                  <a:pt x="3124" y="0"/>
                  <a:pt x="3128" y="0"/>
                </a:cubicBezTo>
                <a:close/>
                <a:moveTo>
                  <a:pt x="3176" y="0"/>
                </a:moveTo>
                <a:lnTo>
                  <a:pt x="3192" y="0"/>
                </a:lnTo>
                <a:cubicBezTo>
                  <a:pt x="3197" y="0"/>
                  <a:pt x="3200" y="4"/>
                  <a:pt x="3200" y="8"/>
                </a:cubicBezTo>
                <a:cubicBezTo>
                  <a:pt x="3200" y="13"/>
                  <a:pt x="3197" y="16"/>
                  <a:pt x="3192" y="16"/>
                </a:cubicBezTo>
                <a:lnTo>
                  <a:pt x="3176" y="16"/>
                </a:lnTo>
                <a:cubicBezTo>
                  <a:pt x="3172" y="16"/>
                  <a:pt x="3168" y="13"/>
                  <a:pt x="3168" y="8"/>
                </a:cubicBezTo>
                <a:cubicBezTo>
                  <a:pt x="3168" y="4"/>
                  <a:pt x="3172" y="0"/>
                  <a:pt x="3176" y="0"/>
                </a:cubicBezTo>
                <a:close/>
                <a:moveTo>
                  <a:pt x="3224" y="0"/>
                </a:moveTo>
                <a:lnTo>
                  <a:pt x="3240" y="0"/>
                </a:lnTo>
                <a:cubicBezTo>
                  <a:pt x="3245" y="0"/>
                  <a:pt x="3248" y="4"/>
                  <a:pt x="3248" y="8"/>
                </a:cubicBezTo>
                <a:cubicBezTo>
                  <a:pt x="3248" y="13"/>
                  <a:pt x="3245" y="16"/>
                  <a:pt x="3240" y="16"/>
                </a:cubicBezTo>
                <a:lnTo>
                  <a:pt x="3224" y="16"/>
                </a:lnTo>
                <a:cubicBezTo>
                  <a:pt x="3220" y="16"/>
                  <a:pt x="3216" y="13"/>
                  <a:pt x="3216" y="8"/>
                </a:cubicBezTo>
                <a:cubicBezTo>
                  <a:pt x="3216" y="4"/>
                  <a:pt x="3220" y="0"/>
                  <a:pt x="3224" y="0"/>
                </a:cubicBezTo>
                <a:close/>
                <a:moveTo>
                  <a:pt x="3272" y="0"/>
                </a:moveTo>
                <a:lnTo>
                  <a:pt x="3288" y="0"/>
                </a:lnTo>
                <a:cubicBezTo>
                  <a:pt x="3293" y="0"/>
                  <a:pt x="3296" y="4"/>
                  <a:pt x="3296" y="8"/>
                </a:cubicBezTo>
                <a:cubicBezTo>
                  <a:pt x="3296" y="13"/>
                  <a:pt x="3293" y="16"/>
                  <a:pt x="3288" y="16"/>
                </a:cubicBezTo>
                <a:lnTo>
                  <a:pt x="3272" y="16"/>
                </a:lnTo>
                <a:cubicBezTo>
                  <a:pt x="3268" y="16"/>
                  <a:pt x="3264" y="13"/>
                  <a:pt x="3264" y="8"/>
                </a:cubicBezTo>
                <a:cubicBezTo>
                  <a:pt x="3264" y="4"/>
                  <a:pt x="3268" y="0"/>
                  <a:pt x="3272" y="0"/>
                </a:cubicBezTo>
                <a:close/>
                <a:moveTo>
                  <a:pt x="3320" y="0"/>
                </a:moveTo>
                <a:lnTo>
                  <a:pt x="3336" y="0"/>
                </a:lnTo>
                <a:cubicBezTo>
                  <a:pt x="3341" y="0"/>
                  <a:pt x="3344" y="4"/>
                  <a:pt x="3344" y="8"/>
                </a:cubicBezTo>
                <a:cubicBezTo>
                  <a:pt x="3344" y="13"/>
                  <a:pt x="3341" y="16"/>
                  <a:pt x="3336" y="16"/>
                </a:cubicBezTo>
                <a:lnTo>
                  <a:pt x="3320" y="16"/>
                </a:lnTo>
                <a:cubicBezTo>
                  <a:pt x="3316" y="16"/>
                  <a:pt x="3312" y="13"/>
                  <a:pt x="3312" y="8"/>
                </a:cubicBezTo>
                <a:cubicBezTo>
                  <a:pt x="3312" y="4"/>
                  <a:pt x="3316" y="0"/>
                  <a:pt x="3320" y="0"/>
                </a:cubicBezTo>
                <a:close/>
                <a:moveTo>
                  <a:pt x="3368" y="0"/>
                </a:moveTo>
                <a:lnTo>
                  <a:pt x="3384" y="0"/>
                </a:lnTo>
                <a:cubicBezTo>
                  <a:pt x="3389" y="0"/>
                  <a:pt x="3392" y="4"/>
                  <a:pt x="3392" y="8"/>
                </a:cubicBezTo>
                <a:cubicBezTo>
                  <a:pt x="3392" y="13"/>
                  <a:pt x="3389" y="16"/>
                  <a:pt x="3384" y="16"/>
                </a:cubicBezTo>
                <a:lnTo>
                  <a:pt x="3368" y="16"/>
                </a:lnTo>
                <a:cubicBezTo>
                  <a:pt x="3364" y="16"/>
                  <a:pt x="3360" y="13"/>
                  <a:pt x="3360" y="8"/>
                </a:cubicBezTo>
                <a:cubicBezTo>
                  <a:pt x="3360" y="4"/>
                  <a:pt x="3364" y="0"/>
                  <a:pt x="3368" y="0"/>
                </a:cubicBezTo>
                <a:close/>
                <a:moveTo>
                  <a:pt x="3416" y="0"/>
                </a:moveTo>
                <a:lnTo>
                  <a:pt x="3432" y="0"/>
                </a:lnTo>
                <a:cubicBezTo>
                  <a:pt x="3437" y="0"/>
                  <a:pt x="3440" y="4"/>
                  <a:pt x="3440" y="8"/>
                </a:cubicBezTo>
                <a:cubicBezTo>
                  <a:pt x="3440" y="13"/>
                  <a:pt x="3437" y="16"/>
                  <a:pt x="3432" y="16"/>
                </a:cubicBezTo>
                <a:lnTo>
                  <a:pt x="3416" y="16"/>
                </a:lnTo>
                <a:cubicBezTo>
                  <a:pt x="3412" y="16"/>
                  <a:pt x="3408" y="13"/>
                  <a:pt x="3408" y="8"/>
                </a:cubicBezTo>
                <a:cubicBezTo>
                  <a:pt x="3408" y="4"/>
                  <a:pt x="3412" y="0"/>
                  <a:pt x="3416" y="0"/>
                </a:cubicBezTo>
                <a:close/>
                <a:moveTo>
                  <a:pt x="3464" y="0"/>
                </a:moveTo>
                <a:lnTo>
                  <a:pt x="3480" y="0"/>
                </a:lnTo>
                <a:cubicBezTo>
                  <a:pt x="3485" y="0"/>
                  <a:pt x="3488" y="4"/>
                  <a:pt x="3488" y="8"/>
                </a:cubicBezTo>
                <a:cubicBezTo>
                  <a:pt x="3488" y="13"/>
                  <a:pt x="3485" y="16"/>
                  <a:pt x="3480" y="16"/>
                </a:cubicBezTo>
                <a:lnTo>
                  <a:pt x="3464" y="16"/>
                </a:lnTo>
                <a:cubicBezTo>
                  <a:pt x="3460" y="16"/>
                  <a:pt x="3456" y="13"/>
                  <a:pt x="3456" y="8"/>
                </a:cubicBezTo>
                <a:cubicBezTo>
                  <a:pt x="3456" y="4"/>
                  <a:pt x="3460" y="0"/>
                  <a:pt x="3464" y="0"/>
                </a:cubicBezTo>
                <a:close/>
                <a:moveTo>
                  <a:pt x="3512" y="0"/>
                </a:moveTo>
                <a:lnTo>
                  <a:pt x="3528" y="0"/>
                </a:lnTo>
                <a:cubicBezTo>
                  <a:pt x="3533" y="0"/>
                  <a:pt x="3536" y="4"/>
                  <a:pt x="3536" y="8"/>
                </a:cubicBezTo>
                <a:cubicBezTo>
                  <a:pt x="3536" y="13"/>
                  <a:pt x="3533" y="16"/>
                  <a:pt x="3528" y="16"/>
                </a:cubicBezTo>
                <a:lnTo>
                  <a:pt x="3512" y="16"/>
                </a:lnTo>
                <a:cubicBezTo>
                  <a:pt x="3508" y="16"/>
                  <a:pt x="3504" y="13"/>
                  <a:pt x="3504" y="8"/>
                </a:cubicBezTo>
                <a:cubicBezTo>
                  <a:pt x="3504" y="4"/>
                  <a:pt x="3508" y="0"/>
                  <a:pt x="3512" y="0"/>
                </a:cubicBezTo>
                <a:close/>
                <a:moveTo>
                  <a:pt x="3560" y="0"/>
                </a:moveTo>
                <a:lnTo>
                  <a:pt x="3576" y="0"/>
                </a:lnTo>
                <a:cubicBezTo>
                  <a:pt x="3581" y="0"/>
                  <a:pt x="3584" y="4"/>
                  <a:pt x="3584" y="8"/>
                </a:cubicBezTo>
                <a:cubicBezTo>
                  <a:pt x="3584" y="13"/>
                  <a:pt x="3581" y="16"/>
                  <a:pt x="3576" y="16"/>
                </a:cubicBezTo>
                <a:lnTo>
                  <a:pt x="3560" y="16"/>
                </a:lnTo>
                <a:cubicBezTo>
                  <a:pt x="3556" y="16"/>
                  <a:pt x="3552" y="13"/>
                  <a:pt x="3552" y="8"/>
                </a:cubicBezTo>
                <a:cubicBezTo>
                  <a:pt x="3552" y="4"/>
                  <a:pt x="3556" y="0"/>
                  <a:pt x="3560" y="0"/>
                </a:cubicBezTo>
                <a:close/>
                <a:moveTo>
                  <a:pt x="3608" y="0"/>
                </a:moveTo>
                <a:lnTo>
                  <a:pt x="3624" y="0"/>
                </a:lnTo>
                <a:cubicBezTo>
                  <a:pt x="3629" y="0"/>
                  <a:pt x="3632" y="4"/>
                  <a:pt x="3632" y="8"/>
                </a:cubicBezTo>
                <a:cubicBezTo>
                  <a:pt x="3632" y="13"/>
                  <a:pt x="3629" y="16"/>
                  <a:pt x="3624" y="16"/>
                </a:cubicBezTo>
                <a:lnTo>
                  <a:pt x="3608" y="16"/>
                </a:lnTo>
                <a:cubicBezTo>
                  <a:pt x="3604" y="16"/>
                  <a:pt x="3600" y="13"/>
                  <a:pt x="3600" y="8"/>
                </a:cubicBezTo>
                <a:cubicBezTo>
                  <a:pt x="3600" y="4"/>
                  <a:pt x="3604" y="0"/>
                  <a:pt x="3608" y="0"/>
                </a:cubicBezTo>
                <a:close/>
                <a:moveTo>
                  <a:pt x="3656" y="0"/>
                </a:moveTo>
                <a:lnTo>
                  <a:pt x="3672" y="0"/>
                </a:lnTo>
                <a:cubicBezTo>
                  <a:pt x="3677" y="0"/>
                  <a:pt x="3680" y="4"/>
                  <a:pt x="3680" y="8"/>
                </a:cubicBezTo>
                <a:cubicBezTo>
                  <a:pt x="3680" y="13"/>
                  <a:pt x="3677" y="16"/>
                  <a:pt x="3672" y="16"/>
                </a:cubicBezTo>
                <a:lnTo>
                  <a:pt x="3656" y="16"/>
                </a:lnTo>
                <a:cubicBezTo>
                  <a:pt x="3652" y="16"/>
                  <a:pt x="3648" y="13"/>
                  <a:pt x="3648" y="8"/>
                </a:cubicBezTo>
                <a:cubicBezTo>
                  <a:pt x="3648" y="4"/>
                  <a:pt x="3652" y="0"/>
                  <a:pt x="3656" y="0"/>
                </a:cubicBezTo>
                <a:close/>
                <a:moveTo>
                  <a:pt x="3704" y="0"/>
                </a:moveTo>
                <a:lnTo>
                  <a:pt x="3720" y="0"/>
                </a:lnTo>
                <a:cubicBezTo>
                  <a:pt x="3725" y="0"/>
                  <a:pt x="3728" y="4"/>
                  <a:pt x="3728" y="8"/>
                </a:cubicBezTo>
                <a:cubicBezTo>
                  <a:pt x="3728" y="13"/>
                  <a:pt x="3725" y="16"/>
                  <a:pt x="3720" y="16"/>
                </a:cubicBezTo>
                <a:lnTo>
                  <a:pt x="3704" y="16"/>
                </a:lnTo>
                <a:cubicBezTo>
                  <a:pt x="3700" y="16"/>
                  <a:pt x="3696" y="13"/>
                  <a:pt x="3696" y="8"/>
                </a:cubicBezTo>
                <a:cubicBezTo>
                  <a:pt x="3696" y="4"/>
                  <a:pt x="3700" y="0"/>
                  <a:pt x="3704" y="0"/>
                </a:cubicBezTo>
                <a:close/>
                <a:moveTo>
                  <a:pt x="3752" y="0"/>
                </a:moveTo>
                <a:lnTo>
                  <a:pt x="3768" y="0"/>
                </a:lnTo>
                <a:cubicBezTo>
                  <a:pt x="3773" y="0"/>
                  <a:pt x="3776" y="4"/>
                  <a:pt x="3776" y="8"/>
                </a:cubicBezTo>
                <a:cubicBezTo>
                  <a:pt x="3776" y="13"/>
                  <a:pt x="3773" y="16"/>
                  <a:pt x="3768" y="16"/>
                </a:cubicBezTo>
                <a:lnTo>
                  <a:pt x="3752" y="16"/>
                </a:lnTo>
                <a:cubicBezTo>
                  <a:pt x="3748" y="16"/>
                  <a:pt x="3744" y="13"/>
                  <a:pt x="3744" y="8"/>
                </a:cubicBezTo>
                <a:cubicBezTo>
                  <a:pt x="3744" y="4"/>
                  <a:pt x="3748" y="0"/>
                  <a:pt x="3752" y="0"/>
                </a:cubicBezTo>
                <a:close/>
                <a:moveTo>
                  <a:pt x="3800" y="0"/>
                </a:moveTo>
                <a:lnTo>
                  <a:pt x="3816" y="0"/>
                </a:lnTo>
                <a:cubicBezTo>
                  <a:pt x="3821" y="0"/>
                  <a:pt x="3824" y="4"/>
                  <a:pt x="3824" y="8"/>
                </a:cubicBezTo>
                <a:cubicBezTo>
                  <a:pt x="3824" y="13"/>
                  <a:pt x="3821" y="16"/>
                  <a:pt x="3816" y="16"/>
                </a:cubicBezTo>
                <a:lnTo>
                  <a:pt x="3800" y="16"/>
                </a:lnTo>
                <a:cubicBezTo>
                  <a:pt x="3796" y="16"/>
                  <a:pt x="3792" y="13"/>
                  <a:pt x="3792" y="8"/>
                </a:cubicBezTo>
                <a:cubicBezTo>
                  <a:pt x="3792" y="4"/>
                  <a:pt x="3796" y="0"/>
                  <a:pt x="3800" y="0"/>
                </a:cubicBezTo>
                <a:close/>
                <a:moveTo>
                  <a:pt x="3848" y="0"/>
                </a:moveTo>
                <a:lnTo>
                  <a:pt x="3864" y="0"/>
                </a:lnTo>
                <a:cubicBezTo>
                  <a:pt x="3869" y="0"/>
                  <a:pt x="3872" y="4"/>
                  <a:pt x="3872" y="8"/>
                </a:cubicBezTo>
                <a:cubicBezTo>
                  <a:pt x="3872" y="13"/>
                  <a:pt x="3869" y="16"/>
                  <a:pt x="3864" y="16"/>
                </a:cubicBezTo>
                <a:lnTo>
                  <a:pt x="3848" y="16"/>
                </a:lnTo>
                <a:cubicBezTo>
                  <a:pt x="3844" y="16"/>
                  <a:pt x="3840" y="13"/>
                  <a:pt x="3840" y="8"/>
                </a:cubicBezTo>
                <a:cubicBezTo>
                  <a:pt x="3840" y="4"/>
                  <a:pt x="3844" y="0"/>
                  <a:pt x="3848" y="0"/>
                </a:cubicBezTo>
                <a:close/>
                <a:moveTo>
                  <a:pt x="3896" y="0"/>
                </a:moveTo>
                <a:lnTo>
                  <a:pt x="3912" y="0"/>
                </a:lnTo>
                <a:cubicBezTo>
                  <a:pt x="3917" y="0"/>
                  <a:pt x="3920" y="4"/>
                  <a:pt x="3920" y="8"/>
                </a:cubicBezTo>
                <a:cubicBezTo>
                  <a:pt x="3920" y="13"/>
                  <a:pt x="3917" y="16"/>
                  <a:pt x="3912" y="16"/>
                </a:cubicBezTo>
                <a:lnTo>
                  <a:pt x="3896" y="16"/>
                </a:lnTo>
                <a:cubicBezTo>
                  <a:pt x="3892" y="16"/>
                  <a:pt x="3888" y="13"/>
                  <a:pt x="3888" y="8"/>
                </a:cubicBezTo>
                <a:cubicBezTo>
                  <a:pt x="3888" y="4"/>
                  <a:pt x="3892" y="0"/>
                  <a:pt x="3896" y="0"/>
                </a:cubicBezTo>
                <a:close/>
                <a:moveTo>
                  <a:pt x="3944" y="0"/>
                </a:moveTo>
                <a:lnTo>
                  <a:pt x="3960" y="0"/>
                </a:lnTo>
                <a:cubicBezTo>
                  <a:pt x="3965" y="0"/>
                  <a:pt x="3968" y="4"/>
                  <a:pt x="3968" y="8"/>
                </a:cubicBezTo>
                <a:cubicBezTo>
                  <a:pt x="3968" y="13"/>
                  <a:pt x="3965" y="16"/>
                  <a:pt x="3960" y="16"/>
                </a:cubicBezTo>
                <a:lnTo>
                  <a:pt x="3944" y="16"/>
                </a:lnTo>
                <a:cubicBezTo>
                  <a:pt x="3940" y="16"/>
                  <a:pt x="3936" y="13"/>
                  <a:pt x="3936" y="8"/>
                </a:cubicBezTo>
                <a:cubicBezTo>
                  <a:pt x="3936" y="4"/>
                  <a:pt x="3940" y="0"/>
                  <a:pt x="3944" y="0"/>
                </a:cubicBezTo>
                <a:close/>
                <a:moveTo>
                  <a:pt x="3992" y="0"/>
                </a:moveTo>
                <a:lnTo>
                  <a:pt x="4008" y="0"/>
                </a:lnTo>
                <a:cubicBezTo>
                  <a:pt x="4013" y="0"/>
                  <a:pt x="4016" y="4"/>
                  <a:pt x="4016" y="8"/>
                </a:cubicBezTo>
                <a:cubicBezTo>
                  <a:pt x="4016" y="13"/>
                  <a:pt x="4013" y="16"/>
                  <a:pt x="4008" y="16"/>
                </a:cubicBezTo>
                <a:lnTo>
                  <a:pt x="3992" y="16"/>
                </a:lnTo>
                <a:cubicBezTo>
                  <a:pt x="3988" y="16"/>
                  <a:pt x="3984" y="13"/>
                  <a:pt x="3984" y="8"/>
                </a:cubicBezTo>
                <a:cubicBezTo>
                  <a:pt x="3984" y="4"/>
                  <a:pt x="3988" y="0"/>
                  <a:pt x="3992" y="0"/>
                </a:cubicBezTo>
                <a:close/>
                <a:moveTo>
                  <a:pt x="4040" y="0"/>
                </a:moveTo>
                <a:lnTo>
                  <a:pt x="4056" y="0"/>
                </a:lnTo>
                <a:cubicBezTo>
                  <a:pt x="4061" y="0"/>
                  <a:pt x="4064" y="4"/>
                  <a:pt x="4064" y="8"/>
                </a:cubicBezTo>
                <a:cubicBezTo>
                  <a:pt x="4064" y="13"/>
                  <a:pt x="4061" y="16"/>
                  <a:pt x="4056" y="16"/>
                </a:cubicBezTo>
                <a:lnTo>
                  <a:pt x="4040" y="16"/>
                </a:lnTo>
                <a:cubicBezTo>
                  <a:pt x="4036" y="16"/>
                  <a:pt x="4032" y="13"/>
                  <a:pt x="4032" y="8"/>
                </a:cubicBezTo>
                <a:cubicBezTo>
                  <a:pt x="4032" y="4"/>
                  <a:pt x="4036" y="0"/>
                  <a:pt x="4040" y="0"/>
                </a:cubicBezTo>
                <a:close/>
                <a:moveTo>
                  <a:pt x="4088" y="0"/>
                </a:moveTo>
                <a:lnTo>
                  <a:pt x="4104" y="0"/>
                </a:lnTo>
                <a:cubicBezTo>
                  <a:pt x="4109" y="0"/>
                  <a:pt x="4112" y="4"/>
                  <a:pt x="4112" y="8"/>
                </a:cubicBezTo>
                <a:cubicBezTo>
                  <a:pt x="4112" y="13"/>
                  <a:pt x="4109" y="16"/>
                  <a:pt x="4104" y="16"/>
                </a:cubicBezTo>
                <a:lnTo>
                  <a:pt x="4088" y="16"/>
                </a:lnTo>
                <a:cubicBezTo>
                  <a:pt x="4084" y="16"/>
                  <a:pt x="4080" y="13"/>
                  <a:pt x="4080" y="8"/>
                </a:cubicBezTo>
                <a:cubicBezTo>
                  <a:pt x="4080" y="4"/>
                  <a:pt x="4084" y="0"/>
                  <a:pt x="4088" y="0"/>
                </a:cubicBezTo>
                <a:close/>
                <a:moveTo>
                  <a:pt x="4136" y="0"/>
                </a:moveTo>
                <a:lnTo>
                  <a:pt x="4152" y="0"/>
                </a:lnTo>
                <a:cubicBezTo>
                  <a:pt x="4157" y="0"/>
                  <a:pt x="4160" y="4"/>
                  <a:pt x="4160" y="8"/>
                </a:cubicBezTo>
                <a:cubicBezTo>
                  <a:pt x="4160" y="13"/>
                  <a:pt x="4157" y="16"/>
                  <a:pt x="4152" y="16"/>
                </a:cubicBezTo>
                <a:lnTo>
                  <a:pt x="4136" y="16"/>
                </a:lnTo>
                <a:cubicBezTo>
                  <a:pt x="4132" y="16"/>
                  <a:pt x="4128" y="13"/>
                  <a:pt x="4128" y="8"/>
                </a:cubicBezTo>
                <a:cubicBezTo>
                  <a:pt x="4128" y="4"/>
                  <a:pt x="4132" y="0"/>
                  <a:pt x="4136" y="0"/>
                </a:cubicBezTo>
                <a:close/>
                <a:moveTo>
                  <a:pt x="4184" y="0"/>
                </a:moveTo>
                <a:lnTo>
                  <a:pt x="4200" y="0"/>
                </a:lnTo>
                <a:cubicBezTo>
                  <a:pt x="4205" y="0"/>
                  <a:pt x="4208" y="4"/>
                  <a:pt x="4208" y="8"/>
                </a:cubicBezTo>
                <a:cubicBezTo>
                  <a:pt x="4208" y="13"/>
                  <a:pt x="4205" y="16"/>
                  <a:pt x="4200" y="16"/>
                </a:cubicBezTo>
                <a:lnTo>
                  <a:pt x="4184" y="16"/>
                </a:lnTo>
                <a:cubicBezTo>
                  <a:pt x="4180" y="16"/>
                  <a:pt x="4176" y="13"/>
                  <a:pt x="4176" y="8"/>
                </a:cubicBezTo>
                <a:cubicBezTo>
                  <a:pt x="4176" y="4"/>
                  <a:pt x="4180" y="0"/>
                  <a:pt x="4184" y="0"/>
                </a:cubicBezTo>
                <a:close/>
                <a:moveTo>
                  <a:pt x="4232" y="0"/>
                </a:moveTo>
                <a:lnTo>
                  <a:pt x="4248" y="0"/>
                </a:lnTo>
                <a:cubicBezTo>
                  <a:pt x="4253" y="0"/>
                  <a:pt x="4256" y="4"/>
                  <a:pt x="4256" y="8"/>
                </a:cubicBezTo>
                <a:cubicBezTo>
                  <a:pt x="4256" y="13"/>
                  <a:pt x="4253" y="16"/>
                  <a:pt x="4248" y="16"/>
                </a:cubicBezTo>
                <a:lnTo>
                  <a:pt x="4232" y="16"/>
                </a:lnTo>
                <a:cubicBezTo>
                  <a:pt x="4228" y="16"/>
                  <a:pt x="4224" y="13"/>
                  <a:pt x="4224" y="8"/>
                </a:cubicBezTo>
                <a:cubicBezTo>
                  <a:pt x="4224" y="4"/>
                  <a:pt x="4228" y="0"/>
                  <a:pt x="4232" y="0"/>
                </a:cubicBezTo>
                <a:close/>
                <a:moveTo>
                  <a:pt x="4280" y="0"/>
                </a:moveTo>
                <a:lnTo>
                  <a:pt x="4296" y="0"/>
                </a:lnTo>
                <a:cubicBezTo>
                  <a:pt x="4301" y="0"/>
                  <a:pt x="4304" y="4"/>
                  <a:pt x="4304" y="8"/>
                </a:cubicBezTo>
                <a:cubicBezTo>
                  <a:pt x="4304" y="13"/>
                  <a:pt x="4301" y="16"/>
                  <a:pt x="4296" y="16"/>
                </a:cubicBezTo>
                <a:lnTo>
                  <a:pt x="4280" y="16"/>
                </a:lnTo>
                <a:cubicBezTo>
                  <a:pt x="4276" y="16"/>
                  <a:pt x="4272" y="13"/>
                  <a:pt x="4272" y="8"/>
                </a:cubicBezTo>
                <a:cubicBezTo>
                  <a:pt x="4272" y="4"/>
                  <a:pt x="4276" y="0"/>
                  <a:pt x="4280" y="0"/>
                </a:cubicBezTo>
                <a:close/>
                <a:moveTo>
                  <a:pt x="4328" y="0"/>
                </a:moveTo>
                <a:lnTo>
                  <a:pt x="4344" y="0"/>
                </a:lnTo>
                <a:cubicBezTo>
                  <a:pt x="4349" y="0"/>
                  <a:pt x="4352" y="4"/>
                  <a:pt x="4352" y="8"/>
                </a:cubicBezTo>
                <a:cubicBezTo>
                  <a:pt x="4352" y="13"/>
                  <a:pt x="4349" y="16"/>
                  <a:pt x="4344" y="16"/>
                </a:cubicBezTo>
                <a:lnTo>
                  <a:pt x="4328" y="16"/>
                </a:lnTo>
                <a:cubicBezTo>
                  <a:pt x="4324" y="16"/>
                  <a:pt x="4320" y="13"/>
                  <a:pt x="4320" y="8"/>
                </a:cubicBezTo>
                <a:cubicBezTo>
                  <a:pt x="4320" y="4"/>
                  <a:pt x="4324" y="0"/>
                  <a:pt x="4328" y="0"/>
                </a:cubicBezTo>
                <a:close/>
                <a:moveTo>
                  <a:pt x="4376" y="0"/>
                </a:moveTo>
                <a:lnTo>
                  <a:pt x="4392" y="0"/>
                </a:lnTo>
                <a:cubicBezTo>
                  <a:pt x="4397" y="0"/>
                  <a:pt x="4400" y="4"/>
                  <a:pt x="4400" y="8"/>
                </a:cubicBezTo>
                <a:cubicBezTo>
                  <a:pt x="4400" y="13"/>
                  <a:pt x="4397" y="16"/>
                  <a:pt x="4392" y="16"/>
                </a:cubicBezTo>
                <a:lnTo>
                  <a:pt x="4376" y="16"/>
                </a:lnTo>
                <a:cubicBezTo>
                  <a:pt x="4372" y="16"/>
                  <a:pt x="4368" y="13"/>
                  <a:pt x="4368" y="8"/>
                </a:cubicBezTo>
                <a:cubicBezTo>
                  <a:pt x="4368" y="4"/>
                  <a:pt x="4372" y="0"/>
                  <a:pt x="4376" y="0"/>
                </a:cubicBezTo>
                <a:close/>
                <a:moveTo>
                  <a:pt x="4424" y="0"/>
                </a:moveTo>
                <a:lnTo>
                  <a:pt x="4440" y="0"/>
                </a:lnTo>
                <a:cubicBezTo>
                  <a:pt x="4445" y="0"/>
                  <a:pt x="4448" y="4"/>
                  <a:pt x="4448" y="8"/>
                </a:cubicBezTo>
                <a:cubicBezTo>
                  <a:pt x="4448" y="13"/>
                  <a:pt x="4445" y="16"/>
                  <a:pt x="4440" y="16"/>
                </a:cubicBezTo>
                <a:lnTo>
                  <a:pt x="4424" y="16"/>
                </a:lnTo>
                <a:cubicBezTo>
                  <a:pt x="4420" y="16"/>
                  <a:pt x="4416" y="13"/>
                  <a:pt x="4416" y="8"/>
                </a:cubicBezTo>
                <a:cubicBezTo>
                  <a:pt x="4416" y="4"/>
                  <a:pt x="4420" y="0"/>
                  <a:pt x="4424" y="0"/>
                </a:cubicBezTo>
                <a:close/>
                <a:moveTo>
                  <a:pt x="4472" y="0"/>
                </a:moveTo>
                <a:lnTo>
                  <a:pt x="4488" y="0"/>
                </a:lnTo>
                <a:cubicBezTo>
                  <a:pt x="4493" y="0"/>
                  <a:pt x="4496" y="4"/>
                  <a:pt x="4496" y="8"/>
                </a:cubicBezTo>
                <a:cubicBezTo>
                  <a:pt x="4496" y="13"/>
                  <a:pt x="4493" y="16"/>
                  <a:pt x="4488" y="16"/>
                </a:cubicBezTo>
                <a:lnTo>
                  <a:pt x="4472" y="16"/>
                </a:lnTo>
                <a:cubicBezTo>
                  <a:pt x="4468" y="16"/>
                  <a:pt x="4464" y="13"/>
                  <a:pt x="4464" y="8"/>
                </a:cubicBezTo>
                <a:cubicBezTo>
                  <a:pt x="4464" y="4"/>
                  <a:pt x="4468" y="0"/>
                  <a:pt x="4472" y="0"/>
                </a:cubicBezTo>
                <a:close/>
                <a:moveTo>
                  <a:pt x="4520" y="0"/>
                </a:moveTo>
                <a:lnTo>
                  <a:pt x="4536" y="0"/>
                </a:lnTo>
                <a:cubicBezTo>
                  <a:pt x="4541" y="0"/>
                  <a:pt x="4544" y="4"/>
                  <a:pt x="4544" y="8"/>
                </a:cubicBezTo>
                <a:cubicBezTo>
                  <a:pt x="4544" y="13"/>
                  <a:pt x="4541" y="16"/>
                  <a:pt x="4536" y="16"/>
                </a:cubicBezTo>
                <a:lnTo>
                  <a:pt x="4520" y="16"/>
                </a:lnTo>
                <a:cubicBezTo>
                  <a:pt x="4516" y="16"/>
                  <a:pt x="4512" y="13"/>
                  <a:pt x="4512" y="8"/>
                </a:cubicBezTo>
                <a:cubicBezTo>
                  <a:pt x="4512" y="4"/>
                  <a:pt x="4516" y="0"/>
                  <a:pt x="4520" y="0"/>
                </a:cubicBezTo>
                <a:close/>
                <a:moveTo>
                  <a:pt x="4568" y="0"/>
                </a:moveTo>
                <a:lnTo>
                  <a:pt x="4584" y="0"/>
                </a:lnTo>
                <a:cubicBezTo>
                  <a:pt x="4589" y="0"/>
                  <a:pt x="4592" y="4"/>
                  <a:pt x="4592" y="8"/>
                </a:cubicBezTo>
                <a:cubicBezTo>
                  <a:pt x="4592" y="13"/>
                  <a:pt x="4589" y="16"/>
                  <a:pt x="4584" y="16"/>
                </a:cubicBezTo>
                <a:lnTo>
                  <a:pt x="4568" y="16"/>
                </a:lnTo>
                <a:cubicBezTo>
                  <a:pt x="4564" y="16"/>
                  <a:pt x="4560" y="13"/>
                  <a:pt x="4560" y="8"/>
                </a:cubicBezTo>
                <a:cubicBezTo>
                  <a:pt x="4560" y="4"/>
                  <a:pt x="4564" y="0"/>
                  <a:pt x="4568" y="0"/>
                </a:cubicBezTo>
                <a:close/>
                <a:moveTo>
                  <a:pt x="4616" y="0"/>
                </a:moveTo>
                <a:lnTo>
                  <a:pt x="4632" y="0"/>
                </a:lnTo>
                <a:cubicBezTo>
                  <a:pt x="4637" y="0"/>
                  <a:pt x="4640" y="4"/>
                  <a:pt x="4640" y="8"/>
                </a:cubicBezTo>
                <a:cubicBezTo>
                  <a:pt x="4640" y="13"/>
                  <a:pt x="4637" y="16"/>
                  <a:pt x="4632" y="16"/>
                </a:cubicBezTo>
                <a:lnTo>
                  <a:pt x="4616" y="16"/>
                </a:lnTo>
                <a:cubicBezTo>
                  <a:pt x="4612" y="16"/>
                  <a:pt x="4608" y="13"/>
                  <a:pt x="4608" y="8"/>
                </a:cubicBezTo>
                <a:cubicBezTo>
                  <a:pt x="4608" y="4"/>
                  <a:pt x="4612" y="0"/>
                  <a:pt x="4616" y="0"/>
                </a:cubicBezTo>
                <a:close/>
                <a:moveTo>
                  <a:pt x="4664" y="0"/>
                </a:moveTo>
                <a:lnTo>
                  <a:pt x="4680" y="0"/>
                </a:lnTo>
                <a:cubicBezTo>
                  <a:pt x="4685" y="0"/>
                  <a:pt x="4688" y="4"/>
                  <a:pt x="4688" y="8"/>
                </a:cubicBezTo>
                <a:cubicBezTo>
                  <a:pt x="4688" y="13"/>
                  <a:pt x="4685" y="16"/>
                  <a:pt x="4680" y="16"/>
                </a:cubicBezTo>
                <a:lnTo>
                  <a:pt x="4664" y="16"/>
                </a:lnTo>
                <a:cubicBezTo>
                  <a:pt x="4660" y="16"/>
                  <a:pt x="4656" y="13"/>
                  <a:pt x="4656" y="8"/>
                </a:cubicBezTo>
                <a:cubicBezTo>
                  <a:pt x="4656" y="4"/>
                  <a:pt x="4660" y="0"/>
                  <a:pt x="4664" y="0"/>
                </a:cubicBezTo>
                <a:close/>
                <a:moveTo>
                  <a:pt x="4712" y="0"/>
                </a:moveTo>
                <a:lnTo>
                  <a:pt x="4728" y="0"/>
                </a:lnTo>
                <a:cubicBezTo>
                  <a:pt x="4733" y="0"/>
                  <a:pt x="4736" y="4"/>
                  <a:pt x="4736" y="8"/>
                </a:cubicBezTo>
                <a:cubicBezTo>
                  <a:pt x="4736" y="13"/>
                  <a:pt x="4733" y="16"/>
                  <a:pt x="4728" y="16"/>
                </a:cubicBezTo>
                <a:lnTo>
                  <a:pt x="4712" y="16"/>
                </a:lnTo>
                <a:cubicBezTo>
                  <a:pt x="4708" y="16"/>
                  <a:pt x="4704" y="13"/>
                  <a:pt x="4704" y="8"/>
                </a:cubicBezTo>
                <a:cubicBezTo>
                  <a:pt x="4704" y="4"/>
                  <a:pt x="4708" y="0"/>
                  <a:pt x="4712" y="0"/>
                </a:cubicBezTo>
                <a:close/>
                <a:moveTo>
                  <a:pt x="4760" y="0"/>
                </a:moveTo>
                <a:lnTo>
                  <a:pt x="4776" y="0"/>
                </a:lnTo>
                <a:cubicBezTo>
                  <a:pt x="4781" y="0"/>
                  <a:pt x="4784" y="4"/>
                  <a:pt x="4784" y="8"/>
                </a:cubicBezTo>
                <a:cubicBezTo>
                  <a:pt x="4784" y="13"/>
                  <a:pt x="4781" y="16"/>
                  <a:pt x="4776" y="16"/>
                </a:cubicBezTo>
                <a:lnTo>
                  <a:pt x="4760" y="16"/>
                </a:lnTo>
                <a:cubicBezTo>
                  <a:pt x="4756" y="16"/>
                  <a:pt x="4752" y="13"/>
                  <a:pt x="4752" y="8"/>
                </a:cubicBezTo>
                <a:cubicBezTo>
                  <a:pt x="4752" y="4"/>
                  <a:pt x="4756" y="0"/>
                  <a:pt x="4760" y="0"/>
                </a:cubicBezTo>
                <a:close/>
                <a:moveTo>
                  <a:pt x="4808" y="0"/>
                </a:moveTo>
                <a:lnTo>
                  <a:pt x="4824" y="0"/>
                </a:lnTo>
                <a:cubicBezTo>
                  <a:pt x="4829" y="0"/>
                  <a:pt x="4832" y="4"/>
                  <a:pt x="4832" y="8"/>
                </a:cubicBezTo>
                <a:cubicBezTo>
                  <a:pt x="4832" y="13"/>
                  <a:pt x="4829" y="16"/>
                  <a:pt x="4824" y="16"/>
                </a:cubicBezTo>
                <a:lnTo>
                  <a:pt x="4808" y="16"/>
                </a:lnTo>
                <a:cubicBezTo>
                  <a:pt x="4804" y="16"/>
                  <a:pt x="4800" y="13"/>
                  <a:pt x="4800" y="8"/>
                </a:cubicBezTo>
                <a:cubicBezTo>
                  <a:pt x="4800" y="4"/>
                  <a:pt x="4804" y="0"/>
                  <a:pt x="4808" y="0"/>
                </a:cubicBezTo>
                <a:close/>
                <a:moveTo>
                  <a:pt x="4856" y="0"/>
                </a:moveTo>
                <a:lnTo>
                  <a:pt x="4872" y="0"/>
                </a:lnTo>
                <a:cubicBezTo>
                  <a:pt x="4877" y="0"/>
                  <a:pt x="4880" y="4"/>
                  <a:pt x="4880" y="8"/>
                </a:cubicBezTo>
                <a:cubicBezTo>
                  <a:pt x="4880" y="13"/>
                  <a:pt x="4877" y="16"/>
                  <a:pt x="4872" y="16"/>
                </a:cubicBezTo>
                <a:lnTo>
                  <a:pt x="4856" y="16"/>
                </a:lnTo>
                <a:cubicBezTo>
                  <a:pt x="4852" y="16"/>
                  <a:pt x="4848" y="13"/>
                  <a:pt x="4848" y="8"/>
                </a:cubicBezTo>
                <a:cubicBezTo>
                  <a:pt x="4848" y="4"/>
                  <a:pt x="4852" y="0"/>
                  <a:pt x="4856" y="0"/>
                </a:cubicBezTo>
                <a:close/>
                <a:moveTo>
                  <a:pt x="4904" y="0"/>
                </a:moveTo>
                <a:lnTo>
                  <a:pt x="4920" y="0"/>
                </a:lnTo>
                <a:cubicBezTo>
                  <a:pt x="4925" y="0"/>
                  <a:pt x="4928" y="4"/>
                  <a:pt x="4928" y="8"/>
                </a:cubicBezTo>
                <a:cubicBezTo>
                  <a:pt x="4928" y="13"/>
                  <a:pt x="4925" y="16"/>
                  <a:pt x="4920" y="16"/>
                </a:cubicBezTo>
                <a:lnTo>
                  <a:pt x="4904" y="16"/>
                </a:lnTo>
                <a:cubicBezTo>
                  <a:pt x="4900" y="16"/>
                  <a:pt x="4896" y="13"/>
                  <a:pt x="4896" y="8"/>
                </a:cubicBezTo>
                <a:cubicBezTo>
                  <a:pt x="4896" y="4"/>
                  <a:pt x="4900" y="0"/>
                  <a:pt x="4904" y="0"/>
                </a:cubicBezTo>
                <a:close/>
                <a:moveTo>
                  <a:pt x="4952" y="0"/>
                </a:moveTo>
                <a:lnTo>
                  <a:pt x="4968" y="0"/>
                </a:lnTo>
                <a:cubicBezTo>
                  <a:pt x="4973" y="0"/>
                  <a:pt x="4976" y="4"/>
                  <a:pt x="4976" y="8"/>
                </a:cubicBezTo>
                <a:cubicBezTo>
                  <a:pt x="4976" y="13"/>
                  <a:pt x="4973" y="16"/>
                  <a:pt x="4968" y="16"/>
                </a:cubicBezTo>
                <a:lnTo>
                  <a:pt x="4952" y="16"/>
                </a:lnTo>
                <a:cubicBezTo>
                  <a:pt x="4948" y="16"/>
                  <a:pt x="4944" y="13"/>
                  <a:pt x="4944" y="8"/>
                </a:cubicBezTo>
                <a:cubicBezTo>
                  <a:pt x="4944" y="4"/>
                  <a:pt x="4948" y="0"/>
                  <a:pt x="4952" y="0"/>
                </a:cubicBezTo>
                <a:close/>
                <a:moveTo>
                  <a:pt x="5000" y="0"/>
                </a:moveTo>
                <a:lnTo>
                  <a:pt x="5016" y="0"/>
                </a:lnTo>
                <a:cubicBezTo>
                  <a:pt x="5021" y="0"/>
                  <a:pt x="5024" y="4"/>
                  <a:pt x="5024" y="8"/>
                </a:cubicBezTo>
                <a:cubicBezTo>
                  <a:pt x="5024" y="13"/>
                  <a:pt x="5021" y="16"/>
                  <a:pt x="5016" y="16"/>
                </a:cubicBezTo>
                <a:lnTo>
                  <a:pt x="5000" y="16"/>
                </a:lnTo>
                <a:cubicBezTo>
                  <a:pt x="4996" y="16"/>
                  <a:pt x="4992" y="13"/>
                  <a:pt x="4992" y="8"/>
                </a:cubicBezTo>
                <a:cubicBezTo>
                  <a:pt x="4992" y="4"/>
                  <a:pt x="4996" y="0"/>
                  <a:pt x="5000" y="0"/>
                </a:cubicBezTo>
                <a:close/>
                <a:moveTo>
                  <a:pt x="5048" y="0"/>
                </a:moveTo>
                <a:lnTo>
                  <a:pt x="5064" y="0"/>
                </a:lnTo>
                <a:cubicBezTo>
                  <a:pt x="5069" y="0"/>
                  <a:pt x="5072" y="4"/>
                  <a:pt x="5072" y="8"/>
                </a:cubicBezTo>
                <a:cubicBezTo>
                  <a:pt x="5072" y="13"/>
                  <a:pt x="5069" y="16"/>
                  <a:pt x="5064" y="16"/>
                </a:cubicBezTo>
                <a:lnTo>
                  <a:pt x="5048" y="16"/>
                </a:lnTo>
                <a:cubicBezTo>
                  <a:pt x="5044" y="16"/>
                  <a:pt x="5040" y="13"/>
                  <a:pt x="5040" y="8"/>
                </a:cubicBezTo>
                <a:cubicBezTo>
                  <a:pt x="5040" y="4"/>
                  <a:pt x="5044" y="0"/>
                  <a:pt x="5048" y="0"/>
                </a:cubicBezTo>
                <a:close/>
                <a:moveTo>
                  <a:pt x="5096" y="0"/>
                </a:moveTo>
                <a:lnTo>
                  <a:pt x="5112" y="0"/>
                </a:lnTo>
                <a:cubicBezTo>
                  <a:pt x="5117" y="0"/>
                  <a:pt x="5120" y="4"/>
                  <a:pt x="5120" y="8"/>
                </a:cubicBezTo>
                <a:cubicBezTo>
                  <a:pt x="5120" y="13"/>
                  <a:pt x="5117" y="16"/>
                  <a:pt x="5112" y="16"/>
                </a:cubicBezTo>
                <a:lnTo>
                  <a:pt x="5096" y="16"/>
                </a:lnTo>
                <a:cubicBezTo>
                  <a:pt x="5092" y="16"/>
                  <a:pt x="5088" y="13"/>
                  <a:pt x="5088" y="8"/>
                </a:cubicBezTo>
                <a:cubicBezTo>
                  <a:pt x="5088" y="4"/>
                  <a:pt x="5092" y="0"/>
                  <a:pt x="5096" y="0"/>
                </a:cubicBezTo>
                <a:close/>
                <a:moveTo>
                  <a:pt x="5144" y="0"/>
                </a:moveTo>
                <a:lnTo>
                  <a:pt x="5160" y="0"/>
                </a:lnTo>
                <a:cubicBezTo>
                  <a:pt x="5165" y="0"/>
                  <a:pt x="5168" y="4"/>
                  <a:pt x="5168" y="8"/>
                </a:cubicBezTo>
                <a:cubicBezTo>
                  <a:pt x="5168" y="13"/>
                  <a:pt x="5165" y="16"/>
                  <a:pt x="5160" y="16"/>
                </a:cubicBezTo>
                <a:lnTo>
                  <a:pt x="5144" y="16"/>
                </a:lnTo>
                <a:cubicBezTo>
                  <a:pt x="5140" y="16"/>
                  <a:pt x="5136" y="13"/>
                  <a:pt x="5136" y="8"/>
                </a:cubicBezTo>
                <a:cubicBezTo>
                  <a:pt x="5136" y="4"/>
                  <a:pt x="5140" y="0"/>
                  <a:pt x="5144" y="0"/>
                </a:cubicBezTo>
                <a:close/>
                <a:moveTo>
                  <a:pt x="5192" y="0"/>
                </a:moveTo>
                <a:lnTo>
                  <a:pt x="5208" y="0"/>
                </a:lnTo>
                <a:cubicBezTo>
                  <a:pt x="5213" y="0"/>
                  <a:pt x="5216" y="4"/>
                  <a:pt x="5216" y="8"/>
                </a:cubicBezTo>
                <a:cubicBezTo>
                  <a:pt x="5216" y="13"/>
                  <a:pt x="5213" y="16"/>
                  <a:pt x="5208" y="16"/>
                </a:cubicBezTo>
                <a:lnTo>
                  <a:pt x="5192" y="16"/>
                </a:lnTo>
                <a:cubicBezTo>
                  <a:pt x="5188" y="16"/>
                  <a:pt x="5184" y="13"/>
                  <a:pt x="5184" y="8"/>
                </a:cubicBezTo>
                <a:cubicBezTo>
                  <a:pt x="5184" y="4"/>
                  <a:pt x="5188" y="0"/>
                  <a:pt x="5192" y="0"/>
                </a:cubicBezTo>
                <a:close/>
                <a:moveTo>
                  <a:pt x="5240" y="0"/>
                </a:moveTo>
                <a:lnTo>
                  <a:pt x="5256" y="0"/>
                </a:lnTo>
                <a:cubicBezTo>
                  <a:pt x="5261" y="0"/>
                  <a:pt x="5264" y="4"/>
                  <a:pt x="5264" y="8"/>
                </a:cubicBezTo>
                <a:cubicBezTo>
                  <a:pt x="5264" y="13"/>
                  <a:pt x="5261" y="16"/>
                  <a:pt x="5256" y="16"/>
                </a:cubicBezTo>
                <a:lnTo>
                  <a:pt x="5240" y="16"/>
                </a:lnTo>
                <a:cubicBezTo>
                  <a:pt x="5236" y="16"/>
                  <a:pt x="5232" y="13"/>
                  <a:pt x="5232" y="8"/>
                </a:cubicBezTo>
                <a:cubicBezTo>
                  <a:pt x="5232" y="4"/>
                  <a:pt x="5236" y="0"/>
                  <a:pt x="5240" y="0"/>
                </a:cubicBezTo>
                <a:close/>
                <a:moveTo>
                  <a:pt x="5288" y="0"/>
                </a:moveTo>
                <a:lnTo>
                  <a:pt x="5304" y="0"/>
                </a:lnTo>
                <a:cubicBezTo>
                  <a:pt x="5309" y="0"/>
                  <a:pt x="5312" y="4"/>
                  <a:pt x="5312" y="8"/>
                </a:cubicBezTo>
                <a:cubicBezTo>
                  <a:pt x="5312" y="13"/>
                  <a:pt x="5309" y="16"/>
                  <a:pt x="5304" y="16"/>
                </a:cubicBezTo>
                <a:lnTo>
                  <a:pt x="5288" y="16"/>
                </a:lnTo>
                <a:cubicBezTo>
                  <a:pt x="5284" y="16"/>
                  <a:pt x="5280" y="13"/>
                  <a:pt x="5280" y="8"/>
                </a:cubicBezTo>
                <a:cubicBezTo>
                  <a:pt x="5280" y="4"/>
                  <a:pt x="5284" y="0"/>
                  <a:pt x="5288" y="0"/>
                </a:cubicBezTo>
                <a:close/>
              </a:path>
            </a:pathLst>
          </a:custGeom>
          <a:solidFill>
            <a:srgbClr val="FF0000"/>
          </a:solidFill>
          <a:ln w="6350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81" name="Rectangle 37">
            <a:extLst>
              <a:ext uri="{FF2B5EF4-FFF2-40B4-BE49-F238E27FC236}">
                <a16:creationId xmlns:a16="http://schemas.microsoft.com/office/drawing/2014/main" id="{89D97A61-9486-3F1C-11D4-BEEC84628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0" y="2352675"/>
            <a:ext cx="93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82" name="Rectangle 38">
            <a:extLst>
              <a:ext uri="{FF2B5EF4-FFF2-40B4-BE49-F238E27FC236}">
                <a16:creationId xmlns:a16="http://schemas.microsoft.com/office/drawing/2014/main" id="{5D4A0C26-0B4B-F2DD-876A-447D369CF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050" y="2455863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800">
                <a:solidFill>
                  <a:srgbClr val="000000"/>
                </a:solidFill>
              </a:rPr>
              <a:t>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83" name="Rectangle 39">
            <a:extLst>
              <a:ext uri="{FF2B5EF4-FFF2-40B4-BE49-F238E27FC236}">
                <a16:creationId xmlns:a16="http://schemas.microsoft.com/office/drawing/2014/main" id="{F9D64B52-9D6E-B018-7230-F1645B81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175" y="2843213"/>
            <a:ext cx="936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84" name="Rectangle 40">
            <a:extLst>
              <a:ext uri="{FF2B5EF4-FFF2-40B4-BE49-F238E27FC236}">
                <a16:creationId xmlns:a16="http://schemas.microsoft.com/office/drawing/2014/main" id="{32F4A800-7163-FC05-A1DE-579215843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2947988"/>
            <a:ext cx="73025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800">
                <a:solidFill>
                  <a:srgbClr val="000000"/>
                </a:solidFill>
              </a:rPr>
              <a:t>C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85" name="Freeform 41">
            <a:extLst>
              <a:ext uri="{FF2B5EF4-FFF2-40B4-BE49-F238E27FC236}">
                <a16:creationId xmlns:a16="http://schemas.microsoft.com/office/drawing/2014/main" id="{B52E0E18-4688-43A1-E0BF-D97C43C191F0}"/>
              </a:ext>
            </a:extLst>
          </p:cNvPr>
          <p:cNvSpPr>
            <a:spLocks/>
          </p:cNvSpPr>
          <p:nvPr/>
        </p:nvSpPr>
        <p:spPr bwMode="auto">
          <a:xfrm>
            <a:off x="6372225" y="2501900"/>
            <a:ext cx="1319213" cy="1196975"/>
          </a:xfrm>
          <a:custGeom>
            <a:avLst/>
            <a:gdLst/>
            <a:ahLst/>
            <a:cxnLst>
              <a:cxn ang="0">
                <a:pos x="590" y="0"/>
              </a:cxn>
              <a:cxn ang="0">
                <a:pos x="0" y="483"/>
              </a:cxn>
            </a:cxnLst>
            <a:rect l="0" t="0" r="r" b="b"/>
            <a:pathLst>
              <a:path w="590" h="483">
                <a:moveTo>
                  <a:pt x="590" y="0"/>
                </a:moveTo>
                <a:cubicBezTo>
                  <a:pt x="443" y="221"/>
                  <a:pt x="213" y="371"/>
                  <a:pt x="0" y="483"/>
                </a:cubicBezTo>
              </a:path>
            </a:pathLst>
          </a:custGeom>
          <a:noFill/>
          <a:ln w="23813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86" name="Oval 42">
            <a:extLst>
              <a:ext uri="{FF2B5EF4-FFF2-40B4-BE49-F238E27FC236}">
                <a16:creationId xmlns:a16="http://schemas.microsoft.com/office/drawing/2014/main" id="{2B32C472-4A2C-072F-D571-91DD2AE4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936875"/>
            <a:ext cx="74612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87" name="Oval 43">
            <a:extLst>
              <a:ext uri="{FF2B5EF4-FFF2-40B4-BE49-F238E27FC236}">
                <a16:creationId xmlns:a16="http://schemas.microsoft.com/office/drawing/2014/main" id="{32A86FFE-00DF-48E0-1043-E7152EE84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936875"/>
            <a:ext cx="74612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88" name="Oval 44">
            <a:extLst>
              <a:ext uri="{FF2B5EF4-FFF2-40B4-BE49-F238E27FC236}">
                <a16:creationId xmlns:a16="http://schemas.microsoft.com/office/drawing/2014/main" id="{381C30C1-94B6-E094-D104-BB0B597F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3641725"/>
            <a:ext cx="76200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89" name="Oval 45">
            <a:extLst>
              <a:ext uri="{FF2B5EF4-FFF2-40B4-BE49-F238E27FC236}">
                <a16:creationId xmlns:a16="http://schemas.microsoft.com/office/drawing/2014/main" id="{953E65F9-8A18-C5AF-C65F-360E8CBE2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3641725"/>
            <a:ext cx="76200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90" name="Line 46">
            <a:extLst>
              <a:ext uri="{FF2B5EF4-FFF2-40B4-BE49-F238E27FC236}">
                <a16:creationId xmlns:a16="http://schemas.microsoft.com/office/drawing/2014/main" id="{684CE7E6-D255-712E-9EAC-393ECDC834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7625" y="1565275"/>
            <a:ext cx="1588" cy="911225"/>
          </a:xfrm>
          <a:prstGeom prst="line">
            <a:avLst/>
          </a:prstGeom>
          <a:noFill/>
          <a:ln w="23813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91" name="Freeform 47">
            <a:extLst>
              <a:ext uri="{FF2B5EF4-FFF2-40B4-BE49-F238E27FC236}">
                <a16:creationId xmlns:a16="http://schemas.microsoft.com/office/drawing/2014/main" id="{F707CF69-B43D-5ADB-3AE7-3D1CD0F1EA01}"/>
              </a:ext>
            </a:extLst>
          </p:cNvPr>
          <p:cNvSpPr>
            <a:spLocks/>
          </p:cNvSpPr>
          <p:nvPr/>
        </p:nvSpPr>
        <p:spPr bwMode="auto">
          <a:xfrm>
            <a:off x="7019925" y="1565275"/>
            <a:ext cx="676275" cy="865188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0" y="566"/>
              </a:cxn>
            </a:cxnLst>
            <a:rect l="0" t="0" r="r" b="b"/>
            <a:pathLst>
              <a:path w="592" h="566">
                <a:moveTo>
                  <a:pt x="592" y="0"/>
                </a:moveTo>
                <a:cubicBezTo>
                  <a:pt x="449" y="244"/>
                  <a:pt x="216" y="426"/>
                  <a:pt x="0" y="566"/>
                </a:cubicBezTo>
              </a:path>
            </a:pathLst>
          </a:custGeom>
          <a:noFill/>
          <a:ln w="23813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95" name="Oval 51">
            <a:extLst>
              <a:ext uri="{FF2B5EF4-FFF2-40B4-BE49-F238E27FC236}">
                <a16:creationId xmlns:a16="http://schemas.microsoft.com/office/drawing/2014/main" id="{6F6CE383-247C-4133-507B-ED0F7384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30463"/>
            <a:ext cx="76200" cy="85725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96" name="Oval 52">
            <a:extLst>
              <a:ext uri="{FF2B5EF4-FFF2-40B4-BE49-F238E27FC236}">
                <a16:creationId xmlns:a16="http://schemas.microsoft.com/office/drawing/2014/main" id="{F43E7441-A5FC-DC4C-B911-24FDE371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1565275"/>
            <a:ext cx="76200" cy="8572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400" name="Rectangle 56">
            <a:extLst>
              <a:ext uri="{FF2B5EF4-FFF2-40B4-BE49-F238E27FC236}">
                <a16:creationId xmlns:a16="http://schemas.microsoft.com/office/drawing/2014/main" id="{CC6C4338-6BCA-B2CE-A3BD-52E518DB7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2967038"/>
            <a:ext cx="762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1" name="Rectangle 57">
            <a:extLst>
              <a:ext uri="{FF2B5EF4-FFF2-40B4-BE49-F238E27FC236}">
                <a16:creationId xmlns:a16="http://schemas.microsoft.com/office/drawing/2014/main" id="{17400986-09BB-486A-B251-8BBEC801E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243138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2" name="Rectangle 58">
            <a:extLst>
              <a:ext uri="{FF2B5EF4-FFF2-40B4-BE49-F238E27FC236}">
                <a16:creationId xmlns:a16="http://schemas.microsoft.com/office/drawing/2014/main" id="{BAE656FF-062A-DA82-C8C7-EA78E1063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2243138"/>
            <a:ext cx="444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'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3" name="Rectangle 59">
            <a:extLst>
              <a:ext uri="{FF2B5EF4-FFF2-40B4-BE49-F238E27FC236}">
                <a16:creationId xmlns:a16="http://schemas.microsoft.com/office/drawing/2014/main" id="{AF213F95-E646-C14F-241A-B503B1595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13335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3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4" name="Rectangle 60">
            <a:extLst>
              <a:ext uri="{FF2B5EF4-FFF2-40B4-BE49-F238E27FC236}">
                <a16:creationId xmlns:a16="http://schemas.microsoft.com/office/drawing/2014/main" id="{B07972CF-FE47-127B-C3A5-A5B0FAB55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1333500"/>
            <a:ext cx="444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'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5" name="Rectangle 61">
            <a:extLst>
              <a:ext uri="{FF2B5EF4-FFF2-40B4-BE49-F238E27FC236}">
                <a16:creationId xmlns:a16="http://schemas.microsoft.com/office/drawing/2014/main" id="{209CD785-E6DA-B3EF-53F8-83F05292E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13493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3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6" name="Rectangle 62">
            <a:extLst>
              <a:ext uri="{FF2B5EF4-FFF2-40B4-BE49-F238E27FC236}">
                <a16:creationId xmlns:a16="http://schemas.microsoft.com/office/drawing/2014/main" id="{310088D8-0478-D9D8-7D32-015683C6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100" y="2208213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7" name="Rectangle 63">
            <a:extLst>
              <a:ext uri="{FF2B5EF4-FFF2-40B4-BE49-F238E27FC236}">
                <a16:creationId xmlns:a16="http://schemas.microsoft.com/office/drawing/2014/main" id="{3A6413C9-98E7-52C8-2FA9-9C59D985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025" y="3019425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15" name="Freeform 71">
            <a:extLst>
              <a:ext uri="{FF2B5EF4-FFF2-40B4-BE49-F238E27FC236}">
                <a16:creationId xmlns:a16="http://schemas.microsoft.com/office/drawing/2014/main" id="{0B11D043-4D10-FD91-8949-3856A6CBCD42}"/>
              </a:ext>
            </a:extLst>
          </p:cNvPr>
          <p:cNvSpPr>
            <a:spLocks/>
          </p:cNvSpPr>
          <p:nvPr/>
        </p:nvSpPr>
        <p:spPr bwMode="auto">
          <a:xfrm rot="5400000">
            <a:off x="8388351" y="4014787"/>
            <a:ext cx="144462" cy="144463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3" y="0"/>
              </a:cxn>
              <a:cxn ang="0">
                <a:pos x="45" y="67"/>
              </a:cxn>
              <a:cxn ang="0">
                <a:pos x="0" y="67"/>
              </a:cxn>
            </a:cxnLst>
            <a:rect l="0" t="0" r="r" b="b"/>
            <a:pathLst>
              <a:path w="45" h="67">
                <a:moveTo>
                  <a:pt x="0" y="67"/>
                </a:moveTo>
                <a:lnTo>
                  <a:pt x="23" y="0"/>
                </a:lnTo>
                <a:lnTo>
                  <a:pt x="45" y="67"/>
                </a:lnTo>
                <a:lnTo>
                  <a:pt x="0" y="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416" name="Oval 72">
            <a:extLst>
              <a:ext uri="{FF2B5EF4-FFF2-40B4-BE49-F238E27FC236}">
                <a16:creationId xmlns:a16="http://schemas.microsoft.com/office/drawing/2014/main" id="{398783D7-DD9D-AA29-6FAC-28E9BCC9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430463"/>
            <a:ext cx="76200" cy="87312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417" name="Rectangle 73">
            <a:extLst>
              <a:ext uri="{FF2B5EF4-FFF2-40B4-BE49-F238E27FC236}">
                <a16:creationId xmlns:a16="http://schemas.microsoft.com/office/drawing/2014/main" id="{5DF371A5-A3CB-85FC-4DFA-B0AB51B1C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214563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4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18" name="Freeform 74">
            <a:extLst>
              <a:ext uri="{FF2B5EF4-FFF2-40B4-BE49-F238E27FC236}">
                <a16:creationId xmlns:a16="http://schemas.microsoft.com/office/drawing/2014/main" id="{A11344A9-262C-B464-0326-173BB55BA633}"/>
              </a:ext>
            </a:extLst>
          </p:cNvPr>
          <p:cNvSpPr>
            <a:spLocks/>
          </p:cNvSpPr>
          <p:nvPr/>
        </p:nvSpPr>
        <p:spPr bwMode="auto">
          <a:xfrm>
            <a:off x="6372225" y="2430463"/>
            <a:ext cx="647700" cy="576262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0" y="566"/>
              </a:cxn>
            </a:cxnLst>
            <a:rect l="0" t="0" r="r" b="b"/>
            <a:pathLst>
              <a:path w="592" h="566">
                <a:moveTo>
                  <a:pt x="592" y="0"/>
                </a:moveTo>
                <a:cubicBezTo>
                  <a:pt x="449" y="244"/>
                  <a:pt x="216" y="426"/>
                  <a:pt x="0" y="566"/>
                </a:cubicBezTo>
              </a:path>
            </a:pathLst>
          </a:custGeom>
          <a:noFill/>
          <a:ln w="23813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2081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9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9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9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85" grpId="0" animBg="1"/>
      <p:bldP spid="697391" grpId="0" animBg="1"/>
      <p:bldP spid="697395" grpId="0" animBg="1"/>
      <p:bldP spid="697396" grpId="0" animBg="1"/>
      <p:bldP spid="697405" grpId="0"/>
      <p:bldP spid="697406" grpId="0"/>
      <p:bldP spid="697416" grpId="0" animBg="1"/>
      <p:bldP spid="697417" grpId="0"/>
      <p:bldP spid="6974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>
            <a:extLst>
              <a:ext uri="{FF2B5EF4-FFF2-40B4-BE49-F238E27FC236}">
                <a16:creationId xmlns:a16="http://schemas.microsoft.com/office/drawing/2014/main" id="{612DA18E-6517-35BC-1BB5-331BA6E2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6550"/>
            <a:ext cx="5472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ea typeface="华文仿宋" panose="02010600040101010101" pitchFamily="2" charset="-122"/>
              </a:rPr>
              <a:t>压焓图 </a:t>
            </a:r>
            <a:r>
              <a:rPr lang="en-US" altLang="zh-CN" sz="2800" i="1">
                <a:solidFill>
                  <a:schemeClr val="bg1"/>
                </a:solidFill>
                <a:ea typeface="华文仿宋" panose="02010600040101010101" pitchFamily="2" charset="-122"/>
              </a:rPr>
              <a:t>P</a:t>
            </a:r>
            <a:r>
              <a:rPr lang="en-US" altLang="zh-CN" sz="2800">
                <a:solidFill>
                  <a:schemeClr val="bg1"/>
                </a:solidFill>
                <a:ea typeface="华文仿宋" panose="02010600040101010101" pitchFamily="2" charset="-122"/>
              </a:rPr>
              <a:t>-</a:t>
            </a:r>
            <a:r>
              <a:rPr lang="en-US" altLang="zh-CN" sz="2800" i="1">
                <a:solidFill>
                  <a:schemeClr val="bg1"/>
                </a:solidFill>
                <a:ea typeface="华文仿宋" panose="02010600040101010101" pitchFamily="2" charset="-122"/>
              </a:rPr>
              <a:t>h</a:t>
            </a:r>
            <a:r>
              <a:rPr lang="en-US" altLang="zh-CN" sz="2800">
                <a:solidFill>
                  <a:schemeClr val="bg1"/>
                </a:solidFill>
                <a:ea typeface="华文仿宋" panose="02010600040101010101" pitchFamily="2" charset="-122"/>
              </a:rPr>
              <a:t> diagram</a:t>
            </a:r>
          </a:p>
        </p:txBody>
      </p:sp>
      <p:graphicFrame>
        <p:nvGraphicFramePr>
          <p:cNvPr id="9218" name="Object 1024">
            <a:extLst>
              <a:ext uri="{FF2B5EF4-FFF2-40B4-BE49-F238E27FC236}">
                <a16:creationId xmlns:a16="http://schemas.microsoft.com/office/drawing/2014/main" id="{0D9A6799-C93D-DFDF-B23B-4252D23FAE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133475"/>
          <a:ext cx="8291512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5025600" imgH="3641400" progId="Origin50.Graph">
                  <p:embed/>
                </p:oleObj>
              </mc:Choice>
              <mc:Fallback>
                <p:oleObj name="Graph" r:id="rId2" imgW="5025600" imgH="3641400" progId="Origin50.Graph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86" t="11568" r="8453" b="7019"/>
                      <a:stretch>
                        <a:fillRect/>
                      </a:stretch>
                    </p:blipFill>
                    <p:spPr bwMode="auto">
                      <a:xfrm>
                        <a:off x="468313" y="1133475"/>
                        <a:ext cx="8291512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64" name="Oval 1028">
            <a:extLst>
              <a:ext uri="{FF2B5EF4-FFF2-40B4-BE49-F238E27FC236}">
                <a16:creationId xmlns:a16="http://schemas.microsoft.com/office/drawing/2014/main" id="{BED13534-3F0B-2501-F7FC-827F83940B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3432175"/>
            <a:ext cx="119063" cy="134938"/>
          </a:xfrm>
          <a:prstGeom prst="ellipse">
            <a:avLst/>
          </a:prstGeom>
          <a:solidFill>
            <a:srgbClr val="000004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169" name="Line 1033">
            <a:extLst>
              <a:ext uri="{FF2B5EF4-FFF2-40B4-BE49-F238E27FC236}">
                <a16:creationId xmlns:a16="http://schemas.microsoft.com/office/drawing/2014/main" id="{AFF59B27-064E-AE0D-C918-74DAF8051A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8" y="2574925"/>
            <a:ext cx="1981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170" name="Line 1034">
            <a:extLst>
              <a:ext uri="{FF2B5EF4-FFF2-40B4-BE49-F238E27FC236}">
                <a16:creationId xmlns:a16="http://schemas.microsoft.com/office/drawing/2014/main" id="{748842CE-885E-5C40-282D-7B702479E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8" y="2574925"/>
            <a:ext cx="0" cy="91281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171" name="Line 1035">
            <a:extLst>
              <a:ext uri="{FF2B5EF4-FFF2-40B4-BE49-F238E27FC236}">
                <a16:creationId xmlns:a16="http://schemas.microsoft.com/office/drawing/2014/main" id="{F1503573-6A88-0299-48D1-0B66C6398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489325"/>
            <a:ext cx="15240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173" name="Line 1037">
            <a:extLst>
              <a:ext uri="{FF2B5EF4-FFF2-40B4-BE49-F238E27FC236}">
                <a16:creationId xmlns:a16="http://schemas.microsoft.com/office/drawing/2014/main" id="{CE1ABF1C-05EC-8475-DA4D-5F180490A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825" y="2574925"/>
            <a:ext cx="457200" cy="91440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174" name="Oval 1038">
            <a:extLst>
              <a:ext uri="{FF2B5EF4-FFF2-40B4-BE49-F238E27FC236}">
                <a16:creationId xmlns:a16="http://schemas.microsoft.com/office/drawing/2014/main" id="{7F563A92-9307-13AC-7D33-A196B24F1A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19738" y="2516188"/>
            <a:ext cx="119062" cy="134937"/>
          </a:xfrm>
          <a:prstGeom prst="ellipse">
            <a:avLst/>
          </a:prstGeom>
          <a:solidFill>
            <a:srgbClr val="000004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175" name="Oval 1039">
            <a:extLst>
              <a:ext uri="{FF2B5EF4-FFF2-40B4-BE49-F238E27FC236}">
                <a16:creationId xmlns:a16="http://schemas.microsoft.com/office/drawing/2014/main" id="{FE910F1F-025A-B9B9-0B6E-B9E26728F5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5200" y="2516188"/>
            <a:ext cx="119063" cy="134937"/>
          </a:xfrm>
          <a:prstGeom prst="ellipse">
            <a:avLst/>
          </a:prstGeom>
          <a:solidFill>
            <a:srgbClr val="000004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176" name="Oval 1040">
            <a:extLst>
              <a:ext uri="{FF2B5EF4-FFF2-40B4-BE49-F238E27FC236}">
                <a16:creationId xmlns:a16="http://schemas.microsoft.com/office/drawing/2014/main" id="{0E7675BF-C625-EFBE-6EA4-4E4FFFD5B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8538" y="3432175"/>
            <a:ext cx="119062" cy="134938"/>
          </a:xfrm>
          <a:prstGeom prst="ellipse">
            <a:avLst/>
          </a:prstGeom>
          <a:solidFill>
            <a:srgbClr val="000004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0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4" grpId="0" animBg="1"/>
      <p:bldP spid="604174" grpId="0" animBg="1"/>
      <p:bldP spid="604175" grpId="0" animBg="1"/>
      <p:bldP spid="6041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1C852E50-AB80-1A46-4517-6395AC996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00338" y="269875"/>
            <a:ext cx="3743325" cy="617538"/>
          </a:xfrm>
        </p:spPr>
        <p:txBody>
          <a:bodyPr/>
          <a:lstStyle/>
          <a:p>
            <a:pPr algn="ctr" eaLnBrk="1" hangingPunct="1"/>
            <a:r>
              <a:rPr kumimoji="1" lang="zh-CN" altLang="en-US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实际循环</a:t>
            </a:r>
            <a:r>
              <a:rPr kumimoji="1" lang="en-US" altLang="zh-CN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-</a:t>
            </a:r>
            <a:r>
              <a:rPr kumimoji="1" lang="zh-CN" altLang="en-US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有摩阻</a:t>
            </a:r>
          </a:p>
        </p:txBody>
      </p:sp>
      <p:sp>
        <p:nvSpPr>
          <p:cNvPr id="650243" name="Line 3">
            <a:extLst>
              <a:ext uri="{FF2B5EF4-FFF2-40B4-BE49-F238E27FC236}">
                <a16:creationId xmlns:a16="http://schemas.microsoft.com/office/drawing/2014/main" id="{16F7CB15-D96D-9002-44BC-30E5739755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2913" y="973138"/>
            <a:ext cx="0" cy="2287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4" name="Line 4">
            <a:extLst>
              <a:ext uri="{FF2B5EF4-FFF2-40B4-BE49-F238E27FC236}">
                <a16:creationId xmlns:a16="http://schemas.microsoft.com/office/drawing/2014/main" id="{82BAE54F-5395-D851-5BA0-90345CC59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913" y="3260725"/>
            <a:ext cx="3276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5" name="Freeform 5">
            <a:extLst>
              <a:ext uri="{FF2B5EF4-FFF2-40B4-BE49-F238E27FC236}">
                <a16:creationId xmlns:a16="http://schemas.microsoft.com/office/drawing/2014/main" id="{C2EA3518-918D-A679-4F50-60B87EBFB042}"/>
              </a:ext>
            </a:extLst>
          </p:cNvPr>
          <p:cNvSpPr>
            <a:spLocks/>
          </p:cNvSpPr>
          <p:nvPr/>
        </p:nvSpPr>
        <p:spPr bwMode="auto">
          <a:xfrm rot="158817">
            <a:off x="5829300" y="1544638"/>
            <a:ext cx="2743200" cy="1487487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528" y="8"/>
              </a:cxn>
              <a:cxn ang="0">
                <a:pos x="1152" y="728"/>
              </a:cxn>
            </a:cxnLst>
            <a:rect l="0" t="0" r="r" b="b"/>
            <a:pathLst>
              <a:path w="1152" h="776">
                <a:moveTo>
                  <a:pt x="0" y="776"/>
                </a:moveTo>
                <a:cubicBezTo>
                  <a:pt x="168" y="396"/>
                  <a:pt x="336" y="16"/>
                  <a:pt x="528" y="8"/>
                </a:cubicBezTo>
                <a:cubicBezTo>
                  <a:pt x="720" y="0"/>
                  <a:pt x="1056" y="616"/>
                  <a:pt x="1152" y="728"/>
                </a:cubicBezTo>
              </a:path>
            </a:pathLst>
          </a:custGeom>
          <a:noFill/>
          <a:ln w="25400" cap="flat" cmpd="sng">
            <a:solidFill>
              <a:srgbClr val="00FFFF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46" name="Line 6">
            <a:extLst>
              <a:ext uri="{FF2B5EF4-FFF2-40B4-BE49-F238E27FC236}">
                <a16:creationId xmlns:a16="http://schemas.microsoft.com/office/drawing/2014/main" id="{740495DD-E72E-1554-4C9F-1E7767BA0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1430338"/>
            <a:ext cx="0" cy="13160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9" name="Text Box 7">
            <a:extLst>
              <a:ext uri="{FF2B5EF4-FFF2-40B4-BE49-F238E27FC236}">
                <a16:creationId xmlns:a16="http://schemas.microsoft.com/office/drawing/2014/main" id="{532527BA-47BD-73ED-4A89-8C084858A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892175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3200" i="1"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10250" name="Text Box 8">
            <a:extLst>
              <a:ext uri="{FF2B5EF4-FFF2-40B4-BE49-F238E27FC236}">
                <a16:creationId xmlns:a16="http://schemas.microsoft.com/office/drawing/2014/main" id="{7E34FABB-CBA3-3214-2BF7-7BB48DC9D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113" y="3203575"/>
            <a:ext cx="420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3200" i="1">
                <a:solidFill>
                  <a:schemeClr val="tx2"/>
                </a:solidFill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10251" name="Text Box 9">
            <a:extLst>
              <a:ext uri="{FF2B5EF4-FFF2-40B4-BE49-F238E27FC236}">
                <a16:creationId xmlns:a16="http://schemas.microsoft.com/office/drawing/2014/main" id="{C1CD7909-2F2C-238F-77F7-34A061EFA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2584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10252" name="Text Box 10">
            <a:extLst>
              <a:ext uri="{FF2B5EF4-FFF2-40B4-BE49-F238E27FC236}">
                <a16:creationId xmlns:a16="http://schemas.microsoft.com/office/drawing/2014/main" id="{9EFC8EEA-D8A0-86F5-6A13-F031D17F7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1222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10253" name="Text Box 11">
            <a:extLst>
              <a:ext uri="{FF2B5EF4-FFF2-40B4-BE49-F238E27FC236}">
                <a16:creationId xmlns:a16="http://schemas.microsoft.com/office/drawing/2014/main" id="{F95E19A0-A671-FE60-3099-E1320B62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7256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10254" name="Text Box 12">
            <a:extLst>
              <a:ext uri="{FF2B5EF4-FFF2-40B4-BE49-F238E27FC236}">
                <a16:creationId xmlns:a16="http://schemas.microsoft.com/office/drawing/2014/main" id="{9A9983FC-5303-EC47-9F88-E7E774DCE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17827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10255" name="Text Box 13">
            <a:extLst>
              <a:ext uri="{FF2B5EF4-FFF2-40B4-BE49-F238E27FC236}">
                <a16:creationId xmlns:a16="http://schemas.microsoft.com/office/drawing/2014/main" id="{31BD8807-A7CD-7CAD-40B0-49CD6AC66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813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650254" name="Line 14">
            <a:extLst>
              <a:ext uri="{FF2B5EF4-FFF2-40B4-BE49-F238E27FC236}">
                <a16:creationId xmlns:a16="http://schemas.microsoft.com/office/drawing/2014/main" id="{03D820ED-186E-BB49-C5C2-CB60827E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2575" y="2746375"/>
            <a:ext cx="1749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57" name="Group 15">
            <a:extLst>
              <a:ext uri="{FF2B5EF4-FFF2-40B4-BE49-F238E27FC236}">
                <a16:creationId xmlns:a16="http://schemas.microsoft.com/office/drawing/2014/main" id="{D454200A-1A06-13F8-4124-C6B6B96E8B7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276350"/>
            <a:ext cx="2135188" cy="896938"/>
            <a:chOff x="3984" y="1200"/>
            <a:chExt cx="1296" cy="624"/>
          </a:xfrm>
        </p:grpSpPr>
        <p:sp>
          <p:nvSpPr>
            <p:cNvPr id="650256" name="Freeform 16">
              <a:extLst>
                <a:ext uri="{FF2B5EF4-FFF2-40B4-BE49-F238E27FC236}">
                  <a16:creationId xmlns:a16="http://schemas.microsoft.com/office/drawing/2014/main" id="{C294F2A7-0F9C-CAA3-89D9-1B366958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1200"/>
              <a:ext cx="288" cy="624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144" y="432"/>
                </a:cxn>
                <a:cxn ang="0">
                  <a:pos x="0" y="624"/>
                </a:cxn>
              </a:cxnLst>
              <a:rect l="0" t="0" r="r" b="b"/>
              <a:pathLst>
                <a:path w="288" h="624">
                  <a:moveTo>
                    <a:pt x="288" y="0"/>
                  </a:moveTo>
                  <a:cubicBezTo>
                    <a:pt x="240" y="164"/>
                    <a:pt x="192" y="328"/>
                    <a:pt x="144" y="432"/>
                  </a:cubicBezTo>
                  <a:cubicBezTo>
                    <a:pt x="96" y="536"/>
                    <a:pt x="8" y="608"/>
                    <a:pt x="0" y="62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0257" name="Line 17">
              <a:extLst>
                <a:ext uri="{FF2B5EF4-FFF2-40B4-BE49-F238E27FC236}">
                  <a16:creationId xmlns:a16="http://schemas.microsoft.com/office/drawing/2014/main" id="{39C5A3C2-630E-3115-1E20-D0222D249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824"/>
              <a:ext cx="100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0258" name="Line 18">
            <a:extLst>
              <a:ext uri="{FF2B5EF4-FFF2-40B4-BE49-F238E27FC236}">
                <a16:creationId xmlns:a16="http://schemas.microsoft.com/office/drawing/2014/main" id="{944AFE25-3459-8DD7-FCF3-0F3D43F76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73288"/>
            <a:ext cx="304800" cy="573087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59" name="Group 19">
            <a:extLst>
              <a:ext uri="{FF2B5EF4-FFF2-40B4-BE49-F238E27FC236}">
                <a16:creationId xmlns:a16="http://schemas.microsoft.com/office/drawing/2014/main" id="{C758D7D5-7120-D658-2E07-F82DDD2508EB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873125"/>
            <a:ext cx="4070350" cy="2932113"/>
            <a:chOff x="220" y="732"/>
            <a:chExt cx="2564" cy="2461"/>
          </a:xfrm>
        </p:grpSpPr>
        <p:sp>
          <p:nvSpPr>
            <p:cNvPr id="650260" name="Line 20">
              <a:extLst>
                <a:ext uri="{FF2B5EF4-FFF2-40B4-BE49-F238E27FC236}">
                  <a16:creationId xmlns:a16="http://schemas.microsoft.com/office/drawing/2014/main" id="{FF690235-8ED5-2C9B-8443-E1DCAA945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" y="799"/>
              <a:ext cx="0" cy="19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0261" name="Line 21">
              <a:extLst>
                <a:ext uri="{FF2B5EF4-FFF2-40B4-BE49-F238E27FC236}">
                  <a16:creationId xmlns:a16="http://schemas.microsoft.com/office/drawing/2014/main" id="{C3FE8D69-4B0A-D2BD-CC5F-15C3AA637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2719"/>
              <a:ext cx="20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78" name="Text Box 22">
              <a:extLst>
                <a:ext uri="{FF2B5EF4-FFF2-40B4-BE49-F238E27FC236}">
                  <a16:creationId xmlns:a16="http://schemas.microsoft.com/office/drawing/2014/main" id="{F05B80A9-E147-1303-BD79-D81232C9F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" y="732"/>
              <a:ext cx="44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3200">
                  <a:ea typeface="华文仿宋" panose="02010600040101010101" pitchFamily="2" charset="-122"/>
                </a:rPr>
                <a:t>lg</a:t>
              </a:r>
              <a:r>
                <a:rPr kumimoji="1" lang="en-US" altLang="zh-CN" sz="3200" i="1">
                  <a:ea typeface="华文仿宋" panose="02010600040101010101" pitchFamily="2" charset="-122"/>
                </a:rPr>
                <a:t>p</a:t>
              </a:r>
            </a:p>
          </p:txBody>
        </p:sp>
        <p:sp>
          <p:nvSpPr>
            <p:cNvPr id="10279" name="Text Box 23">
              <a:extLst>
                <a:ext uri="{FF2B5EF4-FFF2-40B4-BE49-F238E27FC236}">
                  <a16:creationId xmlns:a16="http://schemas.microsoft.com/office/drawing/2014/main" id="{103EB629-3120-8D5C-9D3D-B7013D921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2707"/>
              <a:ext cx="265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3200" i="1">
                  <a:solidFill>
                    <a:schemeClr val="tx2"/>
                  </a:solidFill>
                  <a:ea typeface="华文仿宋" panose="02010600040101010101" pitchFamily="2" charset="-122"/>
                </a:rPr>
                <a:t>h</a:t>
              </a:r>
            </a:p>
          </p:txBody>
        </p:sp>
      </p:grpSp>
      <p:grpSp>
        <p:nvGrpSpPr>
          <p:cNvPr id="10260" name="Group 24">
            <a:extLst>
              <a:ext uri="{FF2B5EF4-FFF2-40B4-BE49-F238E27FC236}">
                <a16:creationId xmlns:a16="http://schemas.microsoft.com/office/drawing/2014/main" id="{96CB56FB-DD6E-028D-386A-C29EB41EB95C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30338"/>
            <a:ext cx="2146300" cy="1258887"/>
            <a:chOff x="1008" y="1200"/>
            <a:chExt cx="1352" cy="1056"/>
          </a:xfrm>
        </p:grpSpPr>
        <p:sp>
          <p:nvSpPr>
            <p:cNvPr id="650265" name="Freeform 25">
              <a:extLst>
                <a:ext uri="{FF2B5EF4-FFF2-40B4-BE49-F238E27FC236}">
                  <a16:creationId xmlns:a16="http://schemas.microsoft.com/office/drawing/2014/main" id="{5492963E-B78B-DC33-1361-0DF4FE498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200"/>
              <a:ext cx="624" cy="1008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240" y="432"/>
                </a:cxn>
                <a:cxn ang="0">
                  <a:pos x="0" y="1008"/>
                </a:cxn>
              </a:cxnLst>
              <a:rect l="0" t="0" r="r" b="b"/>
              <a:pathLst>
                <a:path w="624" h="1008">
                  <a:moveTo>
                    <a:pt x="624" y="0"/>
                  </a:moveTo>
                  <a:cubicBezTo>
                    <a:pt x="484" y="132"/>
                    <a:pt x="344" y="264"/>
                    <a:pt x="240" y="432"/>
                  </a:cubicBezTo>
                  <a:cubicBezTo>
                    <a:pt x="136" y="600"/>
                    <a:pt x="68" y="804"/>
                    <a:pt x="0" y="1008"/>
                  </a:cubicBezTo>
                </a:path>
              </a:pathLst>
            </a:custGeom>
            <a:noFill/>
            <a:ln w="25400" cap="sq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0266" name="Freeform 26">
              <a:extLst>
                <a:ext uri="{FF2B5EF4-FFF2-40B4-BE49-F238E27FC236}">
                  <a16:creationId xmlns:a16="http://schemas.microsoft.com/office/drawing/2014/main" id="{54392D4A-080D-D11F-D4DD-142C79C8D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1248"/>
              <a:ext cx="152" cy="10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144" y="624"/>
                </a:cxn>
                <a:cxn ang="0">
                  <a:pos x="48" y="1008"/>
                </a:cxn>
              </a:cxnLst>
              <a:rect l="0" t="0" r="r" b="b"/>
              <a:pathLst>
                <a:path w="152" h="1008">
                  <a:moveTo>
                    <a:pt x="0" y="0"/>
                  </a:moveTo>
                  <a:cubicBezTo>
                    <a:pt x="36" y="44"/>
                    <a:pt x="72" y="88"/>
                    <a:pt x="96" y="192"/>
                  </a:cubicBezTo>
                  <a:cubicBezTo>
                    <a:pt x="120" y="296"/>
                    <a:pt x="152" y="488"/>
                    <a:pt x="144" y="624"/>
                  </a:cubicBezTo>
                  <a:cubicBezTo>
                    <a:pt x="136" y="760"/>
                    <a:pt x="92" y="884"/>
                    <a:pt x="48" y="1008"/>
                  </a:cubicBezTo>
                </a:path>
              </a:pathLst>
            </a:custGeom>
            <a:noFill/>
            <a:ln w="25400" cap="sq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50267" name="Line 27">
            <a:extLst>
              <a:ext uri="{FF2B5EF4-FFF2-40B4-BE49-F238E27FC236}">
                <a16:creationId xmlns:a16="http://schemas.microsoft.com/office/drawing/2014/main" id="{801131C1-1A23-2E19-BE6D-85B4F437D5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1708150"/>
            <a:ext cx="2217738" cy="793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68" name="Freeform 28">
            <a:extLst>
              <a:ext uri="{FF2B5EF4-FFF2-40B4-BE49-F238E27FC236}">
                <a16:creationId xmlns:a16="http://schemas.microsoft.com/office/drawing/2014/main" id="{740DA32C-C0FD-A0DA-C720-8977BEF9C72C}"/>
              </a:ext>
            </a:extLst>
          </p:cNvPr>
          <p:cNvSpPr>
            <a:spLocks/>
          </p:cNvSpPr>
          <p:nvPr/>
        </p:nvSpPr>
        <p:spPr bwMode="auto">
          <a:xfrm>
            <a:off x="3657600" y="1716088"/>
            <a:ext cx="685800" cy="8001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192" y="336"/>
              </a:cxn>
              <a:cxn ang="0">
                <a:pos x="0" y="672"/>
              </a:cxn>
            </a:cxnLst>
            <a:rect l="0" t="0" r="r" b="b"/>
            <a:pathLst>
              <a:path w="432" h="672">
                <a:moveTo>
                  <a:pt x="432" y="0"/>
                </a:moveTo>
                <a:cubicBezTo>
                  <a:pt x="348" y="112"/>
                  <a:pt x="264" y="224"/>
                  <a:pt x="192" y="336"/>
                </a:cubicBezTo>
                <a:cubicBezTo>
                  <a:pt x="120" y="448"/>
                  <a:pt x="60" y="560"/>
                  <a:pt x="0" y="672"/>
                </a:cubicBezTo>
              </a:path>
            </a:pathLst>
          </a:custGeom>
          <a:noFill/>
          <a:ln w="254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69" name="Line 29">
            <a:extLst>
              <a:ext uri="{FF2B5EF4-FFF2-40B4-BE49-F238E27FC236}">
                <a16:creationId xmlns:a16="http://schemas.microsoft.com/office/drawing/2014/main" id="{885A73DF-ACBB-E09B-AD0C-35F2268D1A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716088"/>
            <a:ext cx="0" cy="8001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70" name="Line 30">
            <a:extLst>
              <a:ext uri="{FF2B5EF4-FFF2-40B4-BE49-F238E27FC236}">
                <a16:creationId xmlns:a16="http://schemas.microsoft.com/office/drawing/2014/main" id="{48E4FA71-39F7-F5C8-0D3E-D9ECFDEE8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516188"/>
            <a:ext cx="145097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65" name="Text Box 31">
            <a:extLst>
              <a:ext uri="{FF2B5EF4-FFF2-40B4-BE49-F238E27FC236}">
                <a16:creationId xmlns:a16="http://schemas.microsoft.com/office/drawing/2014/main" id="{AC438CF3-A8F2-7E1A-C15D-397C079E2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38" y="2297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10266" name="Text Box 32">
            <a:extLst>
              <a:ext uri="{FF2B5EF4-FFF2-40B4-BE49-F238E27FC236}">
                <a16:creationId xmlns:a16="http://schemas.microsoft.com/office/drawing/2014/main" id="{C333A93F-D3BA-20FD-08AD-0FB5547E0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384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10267" name="Text Box 33">
            <a:extLst>
              <a:ext uri="{FF2B5EF4-FFF2-40B4-BE49-F238E27FC236}">
                <a16:creationId xmlns:a16="http://schemas.microsoft.com/office/drawing/2014/main" id="{9CCB806E-554C-2940-EA98-EA3EBF8F0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38" y="1325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10268" name="Text Box 34">
            <a:extLst>
              <a:ext uri="{FF2B5EF4-FFF2-40B4-BE49-F238E27FC236}">
                <a16:creationId xmlns:a16="http://schemas.microsoft.com/office/drawing/2014/main" id="{34496F17-DDF8-8355-F490-B711A59F1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1382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10269" name="Text Box 35">
            <a:extLst>
              <a:ext uri="{FF2B5EF4-FFF2-40B4-BE49-F238E27FC236}">
                <a16:creationId xmlns:a16="http://schemas.microsoft.com/office/drawing/2014/main" id="{CC38577F-5C80-7183-73F2-4A9C45F8E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2525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ea typeface="华文仿宋" panose="02010600040101010101" pitchFamily="2" charset="-122"/>
              </a:rPr>
              <a:t>5</a:t>
            </a:r>
          </a:p>
        </p:txBody>
      </p:sp>
      <p:graphicFrame>
        <p:nvGraphicFramePr>
          <p:cNvPr id="650277" name="Object 37">
            <a:extLst>
              <a:ext uri="{FF2B5EF4-FFF2-40B4-BE49-F238E27FC236}">
                <a16:creationId xmlns:a16="http://schemas.microsoft.com/office/drawing/2014/main" id="{7C27D603-B2BB-A4E0-FD08-83D327DF4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798888"/>
          <a:ext cx="30924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431640" progId="Equation.DSMT4">
                  <p:embed/>
                </p:oleObj>
              </mc:Choice>
              <mc:Fallback>
                <p:oleObj name="Equation" r:id="rId2" imgW="1155600" imgH="4316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98888"/>
                        <a:ext cx="30924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94" name="Line 54">
            <a:extLst>
              <a:ext uri="{FF2B5EF4-FFF2-40B4-BE49-F238E27FC236}">
                <a16:creationId xmlns:a16="http://schemas.microsoft.com/office/drawing/2014/main" id="{054755D6-C52D-FD3E-6A6A-F93E4242A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5375" y="1709738"/>
            <a:ext cx="865188" cy="812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95" name="Text Box 55">
            <a:extLst>
              <a:ext uri="{FF2B5EF4-FFF2-40B4-BE49-F238E27FC236}">
                <a16:creationId xmlns:a16="http://schemas.microsoft.com/office/drawing/2014/main" id="{05E34AFE-9A1F-8C02-24E0-D775C6EE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14938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2’</a:t>
            </a:r>
          </a:p>
        </p:txBody>
      </p:sp>
      <p:sp>
        <p:nvSpPr>
          <p:cNvPr id="650296" name="Line 56">
            <a:extLst>
              <a:ext uri="{FF2B5EF4-FFF2-40B4-BE49-F238E27FC236}">
                <a16:creationId xmlns:a16="http://schemas.microsoft.com/office/drawing/2014/main" id="{765E2174-9891-90D4-938B-B2B972262D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8350" y="1277938"/>
            <a:ext cx="71438" cy="151288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0298" name="Text Box 58">
            <a:extLst>
              <a:ext uri="{FF2B5EF4-FFF2-40B4-BE49-F238E27FC236}">
                <a16:creationId xmlns:a16="http://schemas.microsoft.com/office/drawing/2014/main" id="{B17B6F6D-33C2-C30C-27F3-A3FB0A73E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3" y="10604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2’</a:t>
            </a:r>
          </a:p>
        </p:txBody>
      </p:sp>
      <p:graphicFrame>
        <p:nvGraphicFramePr>
          <p:cNvPr id="650299" name="Object 59">
            <a:extLst>
              <a:ext uri="{FF2B5EF4-FFF2-40B4-BE49-F238E27FC236}">
                <a16:creationId xmlns:a16="http://schemas.microsoft.com/office/drawing/2014/main" id="{4BD078E6-DF1A-B52B-86A8-9ECADA524AB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4787900" y="3798888"/>
          <a:ext cx="34575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431640" progId="Equation.DSMT4">
                  <p:embed/>
                </p:oleObj>
              </mc:Choice>
              <mc:Fallback>
                <p:oleObj name="Equation" r:id="rId4" imgW="1701720" imgH="43164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98888"/>
                        <a:ext cx="345757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5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5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95" grpId="0"/>
      <p:bldP spid="6502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>
            <a:extLst>
              <a:ext uri="{FF2B5EF4-FFF2-40B4-BE49-F238E27FC236}">
                <a16:creationId xmlns:a16="http://schemas.microsoft.com/office/drawing/2014/main" id="{CB79759C-A956-91C9-1970-B4D777D1C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4075" y="269875"/>
            <a:ext cx="5184775" cy="617538"/>
          </a:xfrm>
        </p:spPr>
        <p:txBody>
          <a:bodyPr/>
          <a:lstStyle/>
          <a:p>
            <a:pPr algn="ctr" eaLnBrk="1" hangingPunct="1"/>
            <a:r>
              <a:rPr kumimoji="1" lang="zh-CN" altLang="en-US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提高制冷系统效率，过冷措施</a:t>
            </a:r>
          </a:p>
        </p:txBody>
      </p:sp>
      <p:sp>
        <p:nvSpPr>
          <p:cNvPr id="456707" name="Line 3">
            <a:extLst>
              <a:ext uri="{FF2B5EF4-FFF2-40B4-BE49-F238E27FC236}">
                <a16:creationId xmlns:a16="http://schemas.microsoft.com/office/drawing/2014/main" id="{0620891D-9D7B-BDE4-7CE2-6B5ED8C88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2913" y="973138"/>
            <a:ext cx="0" cy="2287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08" name="Line 4">
            <a:extLst>
              <a:ext uri="{FF2B5EF4-FFF2-40B4-BE49-F238E27FC236}">
                <a16:creationId xmlns:a16="http://schemas.microsoft.com/office/drawing/2014/main" id="{825A9389-2587-BEF5-6D8C-8F82FAC48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913" y="3260725"/>
            <a:ext cx="3276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09" name="Freeform 5">
            <a:extLst>
              <a:ext uri="{FF2B5EF4-FFF2-40B4-BE49-F238E27FC236}">
                <a16:creationId xmlns:a16="http://schemas.microsoft.com/office/drawing/2014/main" id="{57F34168-59FB-90B3-2F42-E932E80802D6}"/>
              </a:ext>
            </a:extLst>
          </p:cNvPr>
          <p:cNvSpPr>
            <a:spLocks/>
          </p:cNvSpPr>
          <p:nvPr/>
        </p:nvSpPr>
        <p:spPr bwMode="auto">
          <a:xfrm rot="158817">
            <a:off x="5829300" y="1544638"/>
            <a:ext cx="2743200" cy="1487487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528" y="8"/>
              </a:cxn>
              <a:cxn ang="0">
                <a:pos x="1152" y="728"/>
              </a:cxn>
            </a:cxnLst>
            <a:rect l="0" t="0" r="r" b="b"/>
            <a:pathLst>
              <a:path w="1152" h="776">
                <a:moveTo>
                  <a:pt x="0" y="776"/>
                </a:moveTo>
                <a:cubicBezTo>
                  <a:pt x="168" y="396"/>
                  <a:pt x="336" y="16"/>
                  <a:pt x="528" y="8"/>
                </a:cubicBezTo>
                <a:cubicBezTo>
                  <a:pt x="720" y="0"/>
                  <a:pt x="1056" y="616"/>
                  <a:pt x="1152" y="728"/>
                </a:cubicBezTo>
              </a:path>
            </a:pathLst>
          </a:custGeom>
          <a:noFill/>
          <a:ln w="25400" cap="flat" cmpd="sng">
            <a:solidFill>
              <a:srgbClr val="00FFFF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10" name="Line 6">
            <a:extLst>
              <a:ext uri="{FF2B5EF4-FFF2-40B4-BE49-F238E27FC236}">
                <a16:creationId xmlns:a16="http://schemas.microsoft.com/office/drawing/2014/main" id="{FB00DAF9-382F-84B4-9EB7-8B889F1934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1430338"/>
            <a:ext cx="0" cy="13160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74" name="Text Box 7">
            <a:extLst>
              <a:ext uri="{FF2B5EF4-FFF2-40B4-BE49-F238E27FC236}">
                <a16:creationId xmlns:a16="http://schemas.microsoft.com/office/drawing/2014/main" id="{B2F79592-4D6F-7A3B-523A-ADFDDFA65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985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solidFill>
                  <a:schemeClr val="tx2"/>
                </a:solidFill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11275" name="Text Box 8">
            <a:extLst>
              <a:ext uri="{FF2B5EF4-FFF2-40B4-BE49-F238E27FC236}">
                <a16:creationId xmlns:a16="http://schemas.microsoft.com/office/drawing/2014/main" id="{2E32F019-77DF-D799-F4D0-5DEB3334B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113" y="320357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solidFill>
                  <a:schemeClr val="tx2"/>
                </a:solidFill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11276" name="Text Box 9">
            <a:extLst>
              <a:ext uri="{FF2B5EF4-FFF2-40B4-BE49-F238E27FC236}">
                <a16:creationId xmlns:a16="http://schemas.microsoft.com/office/drawing/2014/main" id="{4EB45C3C-8F16-15FC-7681-DA190D718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2584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11277" name="Text Box 10">
            <a:extLst>
              <a:ext uri="{FF2B5EF4-FFF2-40B4-BE49-F238E27FC236}">
                <a16:creationId xmlns:a16="http://schemas.microsoft.com/office/drawing/2014/main" id="{F089F1BB-DB03-F4DC-8347-4225DF9B4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12112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11278" name="Text Box 11">
            <a:extLst>
              <a:ext uri="{FF2B5EF4-FFF2-40B4-BE49-F238E27FC236}">
                <a16:creationId xmlns:a16="http://schemas.microsoft.com/office/drawing/2014/main" id="{718E1F13-7B14-AB4B-3728-05D37031D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7256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11279" name="Text Box 12">
            <a:extLst>
              <a:ext uri="{FF2B5EF4-FFF2-40B4-BE49-F238E27FC236}">
                <a16:creationId xmlns:a16="http://schemas.microsoft.com/office/drawing/2014/main" id="{B71893AE-550A-DB5C-7C77-F75B192C4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17827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11280" name="Text Box 13">
            <a:extLst>
              <a:ext uri="{FF2B5EF4-FFF2-40B4-BE49-F238E27FC236}">
                <a16:creationId xmlns:a16="http://schemas.microsoft.com/office/drawing/2014/main" id="{4C56F027-8489-8A01-F4AD-2B6EC3CB9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813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456718" name="Line 14">
            <a:extLst>
              <a:ext uri="{FF2B5EF4-FFF2-40B4-BE49-F238E27FC236}">
                <a16:creationId xmlns:a16="http://schemas.microsoft.com/office/drawing/2014/main" id="{687EEBF8-7E9C-E084-8C96-ED0A58943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2575" y="2746375"/>
            <a:ext cx="1749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282" name="Group 15">
            <a:extLst>
              <a:ext uri="{FF2B5EF4-FFF2-40B4-BE49-F238E27FC236}">
                <a16:creationId xmlns:a16="http://schemas.microsoft.com/office/drawing/2014/main" id="{B016E8C6-E04D-8D73-47EB-D617F68909BD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430338"/>
            <a:ext cx="2057400" cy="742950"/>
            <a:chOff x="3984" y="1200"/>
            <a:chExt cx="1296" cy="624"/>
          </a:xfrm>
        </p:grpSpPr>
        <p:sp>
          <p:nvSpPr>
            <p:cNvPr id="456720" name="Freeform 16">
              <a:extLst>
                <a:ext uri="{FF2B5EF4-FFF2-40B4-BE49-F238E27FC236}">
                  <a16:creationId xmlns:a16="http://schemas.microsoft.com/office/drawing/2014/main" id="{6DA48E91-DEBE-3AB8-F573-39740CADE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1200"/>
              <a:ext cx="288" cy="624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144" y="432"/>
                </a:cxn>
                <a:cxn ang="0">
                  <a:pos x="0" y="624"/>
                </a:cxn>
              </a:cxnLst>
              <a:rect l="0" t="0" r="r" b="b"/>
              <a:pathLst>
                <a:path w="288" h="624">
                  <a:moveTo>
                    <a:pt x="288" y="0"/>
                  </a:moveTo>
                  <a:cubicBezTo>
                    <a:pt x="240" y="164"/>
                    <a:pt x="192" y="328"/>
                    <a:pt x="144" y="432"/>
                  </a:cubicBezTo>
                  <a:cubicBezTo>
                    <a:pt x="96" y="536"/>
                    <a:pt x="8" y="608"/>
                    <a:pt x="0" y="62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6721" name="Line 17">
              <a:extLst>
                <a:ext uri="{FF2B5EF4-FFF2-40B4-BE49-F238E27FC236}">
                  <a16:creationId xmlns:a16="http://schemas.microsoft.com/office/drawing/2014/main" id="{9797E9D2-5328-8AF4-10AF-F6BFB20603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824"/>
              <a:ext cx="100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6722" name="Line 18">
            <a:extLst>
              <a:ext uri="{FF2B5EF4-FFF2-40B4-BE49-F238E27FC236}">
                <a16:creationId xmlns:a16="http://schemas.microsoft.com/office/drawing/2014/main" id="{5F6E35E1-3CA4-1352-1B20-D45EDFF7F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73288"/>
            <a:ext cx="304800" cy="573087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284" name="Group 19">
            <a:extLst>
              <a:ext uri="{FF2B5EF4-FFF2-40B4-BE49-F238E27FC236}">
                <a16:creationId xmlns:a16="http://schemas.microsoft.com/office/drawing/2014/main" id="{31452254-2E8E-A411-988D-C46F2CE4C9B9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952500"/>
            <a:ext cx="4005262" cy="2730500"/>
            <a:chOff x="261" y="799"/>
            <a:chExt cx="2523" cy="2291"/>
          </a:xfrm>
        </p:grpSpPr>
        <p:sp>
          <p:nvSpPr>
            <p:cNvPr id="456724" name="Line 20">
              <a:extLst>
                <a:ext uri="{FF2B5EF4-FFF2-40B4-BE49-F238E27FC236}">
                  <a16:creationId xmlns:a16="http://schemas.microsoft.com/office/drawing/2014/main" id="{062DAD83-3695-D0E8-D121-40B4C71F9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" y="799"/>
              <a:ext cx="0" cy="191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6725" name="Line 21">
              <a:extLst>
                <a:ext uri="{FF2B5EF4-FFF2-40B4-BE49-F238E27FC236}">
                  <a16:creationId xmlns:a16="http://schemas.microsoft.com/office/drawing/2014/main" id="{4FC92BD9-774C-AA6C-F53E-ABA9FD73C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2718"/>
              <a:ext cx="20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12" name="Text Box 22">
              <a:extLst>
                <a:ext uri="{FF2B5EF4-FFF2-40B4-BE49-F238E27FC236}">
                  <a16:creationId xmlns:a16="http://schemas.microsoft.com/office/drawing/2014/main" id="{A06689B0-F851-E5C0-8EDC-F81BD0B8C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811"/>
              <a:ext cx="361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ea typeface="华文仿宋" panose="02010600040101010101" pitchFamily="2" charset="-122"/>
                </a:rPr>
                <a:t>lg</a:t>
              </a:r>
              <a:r>
                <a:rPr kumimoji="1" lang="en-US" altLang="zh-CN" sz="2400" i="1">
                  <a:solidFill>
                    <a:schemeClr val="tx2"/>
                  </a:solidFill>
                  <a:ea typeface="华文仿宋" panose="02010600040101010101" pitchFamily="2" charset="-122"/>
                </a:rPr>
                <a:t>p</a:t>
              </a:r>
            </a:p>
          </p:txBody>
        </p:sp>
        <p:sp>
          <p:nvSpPr>
            <p:cNvPr id="11313" name="Text Box 23">
              <a:extLst>
                <a:ext uri="{FF2B5EF4-FFF2-40B4-BE49-F238E27FC236}">
                  <a16:creationId xmlns:a16="http://schemas.microsoft.com/office/drawing/2014/main" id="{43CD1F80-4911-B4F7-097E-7EDB65C8D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2707"/>
              <a:ext cx="265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 i="1">
                  <a:solidFill>
                    <a:schemeClr val="tx2"/>
                  </a:solidFill>
                  <a:ea typeface="华文仿宋" panose="02010600040101010101" pitchFamily="2" charset="-122"/>
                </a:rPr>
                <a:t>h</a:t>
              </a:r>
            </a:p>
          </p:txBody>
        </p:sp>
      </p:grpSp>
      <p:grpSp>
        <p:nvGrpSpPr>
          <p:cNvPr id="11285" name="Group 24">
            <a:extLst>
              <a:ext uri="{FF2B5EF4-FFF2-40B4-BE49-F238E27FC236}">
                <a16:creationId xmlns:a16="http://schemas.microsoft.com/office/drawing/2014/main" id="{1FEF254B-7C75-4003-8E46-8417365D0154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30338"/>
            <a:ext cx="2146300" cy="1258887"/>
            <a:chOff x="1008" y="1200"/>
            <a:chExt cx="1352" cy="1056"/>
          </a:xfrm>
        </p:grpSpPr>
        <p:sp>
          <p:nvSpPr>
            <p:cNvPr id="456729" name="Freeform 25">
              <a:extLst>
                <a:ext uri="{FF2B5EF4-FFF2-40B4-BE49-F238E27FC236}">
                  <a16:creationId xmlns:a16="http://schemas.microsoft.com/office/drawing/2014/main" id="{E4A7AC55-5F95-D20F-2546-33992CCE9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200"/>
              <a:ext cx="624" cy="1008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240" y="432"/>
                </a:cxn>
                <a:cxn ang="0">
                  <a:pos x="0" y="1008"/>
                </a:cxn>
              </a:cxnLst>
              <a:rect l="0" t="0" r="r" b="b"/>
              <a:pathLst>
                <a:path w="624" h="1008">
                  <a:moveTo>
                    <a:pt x="624" y="0"/>
                  </a:moveTo>
                  <a:cubicBezTo>
                    <a:pt x="484" y="132"/>
                    <a:pt x="344" y="264"/>
                    <a:pt x="240" y="432"/>
                  </a:cubicBezTo>
                  <a:cubicBezTo>
                    <a:pt x="136" y="600"/>
                    <a:pt x="68" y="804"/>
                    <a:pt x="0" y="1008"/>
                  </a:cubicBezTo>
                </a:path>
              </a:pathLst>
            </a:custGeom>
            <a:noFill/>
            <a:ln w="25400" cap="sq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6730" name="Freeform 26">
              <a:extLst>
                <a:ext uri="{FF2B5EF4-FFF2-40B4-BE49-F238E27FC236}">
                  <a16:creationId xmlns:a16="http://schemas.microsoft.com/office/drawing/2014/main" id="{FB544F73-5220-D5D6-B498-54D9A1253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1248"/>
              <a:ext cx="152" cy="10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144" y="624"/>
                </a:cxn>
                <a:cxn ang="0">
                  <a:pos x="48" y="1008"/>
                </a:cxn>
              </a:cxnLst>
              <a:rect l="0" t="0" r="r" b="b"/>
              <a:pathLst>
                <a:path w="152" h="1008">
                  <a:moveTo>
                    <a:pt x="0" y="0"/>
                  </a:moveTo>
                  <a:cubicBezTo>
                    <a:pt x="36" y="44"/>
                    <a:pt x="72" y="88"/>
                    <a:pt x="96" y="192"/>
                  </a:cubicBezTo>
                  <a:cubicBezTo>
                    <a:pt x="120" y="296"/>
                    <a:pt x="152" y="488"/>
                    <a:pt x="144" y="624"/>
                  </a:cubicBezTo>
                  <a:cubicBezTo>
                    <a:pt x="136" y="760"/>
                    <a:pt x="92" y="884"/>
                    <a:pt x="48" y="1008"/>
                  </a:cubicBezTo>
                </a:path>
              </a:pathLst>
            </a:custGeom>
            <a:noFill/>
            <a:ln w="25400" cap="sq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6731" name="Line 27">
            <a:extLst>
              <a:ext uri="{FF2B5EF4-FFF2-40B4-BE49-F238E27FC236}">
                <a16:creationId xmlns:a16="http://schemas.microsoft.com/office/drawing/2014/main" id="{DDAEF91A-B5FA-9018-D40E-3062D479D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716088"/>
            <a:ext cx="2133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32" name="Freeform 28">
            <a:extLst>
              <a:ext uri="{FF2B5EF4-FFF2-40B4-BE49-F238E27FC236}">
                <a16:creationId xmlns:a16="http://schemas.microsoft.com/office/drawing/2014/main" id="{DC40D74A-22E4-616E-18F0-E1BF5D50A462}"/>
              </a:ext>
            </a:extLst>
          </p:cNvPr>
          <p:cNvSpPr>
            <a:spLocks/>
          </p:cNvSpPr>
          <p:nvPr/>
        </p:nvSpPr>
        <p:spPr bwMode="auto">
          <a:xfrm>
            <a:off x="3657600" y="1716088"/>
            <a:ext cx="685800" cy="8001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192" y="336"/>
              </a:cxn>
              <a:cxn ang="0">
                <a:pos x="0" y="672"/>
              </a:cxn>
            </a:cxnLst>
            <a:rect l="0" t="0" r="r" b="b"/>
            <a:pathLst>
              <a:path w="432" h="672">
                <a:moveTo>
                  <a:pt x="432" y="0"/>
                </a:moveTo>
                <a:cubicBezTo>
                  <a:pt x="348" y="112"/>
                  <a:pt x="264" y="224"/>
                  <a:pt x="192" y="336"/>
                </a:cubicBezTo>
                <a:cubicBezTo>
                  <a:pt x="120" y="448"/>
                  <a:pt x="60" y="560"/>
                  <a:pt x="0" y="672"/>
                </a:cubicBezTo>
              </a:path>
            </a:pathLst>
          </a:custGeom>
          <a:noFill/>
          <a:ln w="254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33" name="Line 29">
            <a:extLst>
              <a:ext uri="{FF2B5EF4-FFF2-40B4-BE49-F238E27FC236}">
                <a16:creationId xmlns:a16="http://schemas.microsoft.com/office/drawing/2014/main" id="{739E96CC-1C12-7B51-C096-E8A4D1EC3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716088"/>
            <a:ext cx="0" cy="8001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34" name="Line 30">
            <a:extLst>
              <a:ext uri="{FF2B5EF4-FFF2-40B4-BE49-F238E27FC236}">
                <a16:creationId xmlns:a16="http://schemas.microsoft.com/office/drawing/2014/main" id="{9033EE51-B664-3865-E3D7-D0D21223D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516188"/>
            <a:ext cx="145097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90" name="Text Box 31">
            <a:extLst>
              <a:ext uri="{FF2B5EF4-FFF2-40B4-BE49-F238E27FC236}">
                <a16:creationId xmlns:a16="http://schemas.microsoft.com/office/drawing/2014/main" id="{730CC774-AB37-8C54-A6AE-079BE2F3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38" y="2297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11291" name="Text Box 32">
            <a:extLst>
              <a:ext uri="{FF2B5EF4-FFF2-40B4-BE49-F238E27FC236}">
                <a16:creationId xmlns:a16="http://schemas.microsoft.com/office/drawing/2014/main" id="{860EA438-4DFC-C1F1-5835-584DB96F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1439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11292" name="Text Box 33">
            <a:extLst>
              <a:ext uri="{FF2B5EF4-FFF2-40B4-BE49-F238E27FC236}">
                <a16:creationId xmlns:a16="http://schemas.microsoft.com/office/drawing/2014/main" id="{55E722B6-0DEF-4BF7-18E7-9CA7CA186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38" y="1325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11293" name="Text Box 34">
            <a:extLst>
              <a:ext uri="{FF2B5EF4-FFF2-40B4-BE49-F238E27FC236}">
                <a16:creationId xmlns:a16="http://schemas.microsoft.com/office/drawing/2014/main" id="{75BDBB73-49E1-AD06-C47E-355582BF3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1382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11294" name="Text Box 35">
            <a:extLst>
              <a:ext uri="{FF2B5EF4-FFF2-40B4-BE49-F238E27FC236}">
                <a16:creationId xmlns:a16="http://schemas.microsoft.com/office/drawing/2014/main" id="{C53A3303-E3C6-8313-AB55-38D9C1187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25" y="2525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ea typeface="华文仿宋" panose="02010600040101010101" pitchFamily="2" charset="-122"/>
              </a:rPr>
              <a:t>5</a:t>
            </a:r>
          </a:p>
        </p:txBody>
      </p:sp>
      <p:graphicFrame>
        <p:nvGraphicFramePr>
          <p:cNvPr id="708608" name="Object 1024">
            <a:extLst>
              <a:ext uri="{FF2B5EF4-FFF2-40B4-BE49-F238E27FC236}">
                <a16:creationId xmlns:a16="http://schemas.microsoft.com/office/drawing/2014/main" id="{74D7CDB0-1324-D26D-3944-AEAF650D5C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654425"/>
          <a:ext cx="14366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228600" progId="Equation.DSMT4">
                  <p:embed/>
                </p:oleObj>
              </mc:Choice>
              <mc:Fallback>
                <p:oleObj name="Equation" r:id="rId2" imgW="711000" imgH="228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54425"/>
                        <a:ext cx="14366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09" name="Object 1025">
            <a:extLst>
              <a:ext uri="{FF2B5EF4-FFF2-40B4-BE49-F238E27FC236}">
                <a16:creationId xmlns:a16="http://schemas.microsoft.com/office/drawing/2014/main" id="{343F4033-B703-2B61-8D2F-26056265F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3582988"/>
          <a:ext cx="28543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431640" progId="Equation.DSMT4">
                  <p:embed/>
                </p:oleObj>
              </mc:Choice>
              <mc:Fallback>
                <p:oleObj name="Equation" r:id="rId4" imgW="1066680" imgH="43164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582988"/>
                        <a:ext cx="28543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54" name="Line 50">
            <a:extLst>
              <a:ext uri="{FF2B5EF4-FFF2-40B4-BE49-F238E27FC236}">
                <a16:creationId xmlns:a16="http://schemas.microsoft.com/office/drawing/2014/main" id="{6772FA59-3E93-E55B-266B-C091307217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1709738"/>
            <a:ext cx="381000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55" name="Line 51">
            <a:extLst>
              <a:ext uri="{FF2B5EF4-FFF2-40B4-BE49-F238E27FC236}">
                <a16:creationId xmlns:a16="http://schemas.microsoft.com/office/drawing/2014/main" id="{BFE10FFB-87F7-86C8-7319-DB98B0A06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1709738"/>
            <a:ext cx="0" cy="8001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56" name="Line 52">
            <a:extLst>
              <a:ext uri="{FF2B5EF4-FFF2-40B4-BE49-F238E27FC236}">
                <a16:creationId xmlns:a16="http://schemas.microsoft.com/office/drawing/2014/main" id="{14846595-B34D-56D4-5737-80970269BD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2501900"/>
            <a:ext cx="381000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57" name="Text Box 53">
            <a:extLst>
              <a:ext uri="{FF2B5EF4-FFF2-40B4-BE49-F238E27FC236}">
                <a16:creationId xmlns:a16="http://schemas.microsoft.com/office/drawing/2014/main" id="{A0C87C60-479F-53A9-CBC0-0AD7FDAC8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5019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5’</a:t>
            </a:r>
          </a:p>
        </p:txBody>
      </p:sp>
      <p:sp>
        <p:nvSpPr>
          <p:cNvPr id="456758" name="Text Box 54">
            <a:extLst>
              <a:ext uri="{FF2B5EF4-FFF2-40B4-BE49-F238E27FC236}">
                <a16:creationId xmlns:a16="http://schemas.microsoft.com/office/drawing/2014/main" id="{05E4F78D-E750-E31C-8540-156192FC9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3493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4’</a:t>
            </a:r>
          </a:p>
        </p:txBody>
      </p:sp>
      <p:graphicFrame>
        <p:nvGraphicFramePr>
          <p:cNvPr id="708610" name="Object 1026">
            <a:extLst>
              <a:ext uri="{FF2B5EF4-FFF2-40B4-BE49-F238E27FC236}">
                <a16:creationId xmlns:a16="http://schemas.microsoft.com/office/drawing/2014/main" id="{EEA26B2B-8A1E-ACD8-60DF-28ED47BBC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654425"/>
          <a:ext cx="13430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240" imgH="228600" progId="Equation.DSMT4">
                  <p:embed/>
                </p:oleObj>
              </mc:Choice>
              <mc:Fallback>
                <p:oleObj name="Equation" r:id="rId6" imgW="660240" imgH="2286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4425"/>
                        <a:ext cx="134302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62" name="AutoShape 58">
            <a:extLst>
              <a:ext uri="{FF2B5EF4-FFF2-40B4-BE49-F238E27FC236}">
                <a16:creationId xmlns:a16="http://schemas.microsoft.com/office/drawing/2014/main" id="{5F12A542-A30F-90C7-3AE1-E8DCA6BD7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582988"/>
            <a:ext cx="144463" cy="287337"/>
          </a:xfrm>
          <a:prstGeom prst="upArrow">
            <a:avLst>
              <a:gd name="adj1" fmla="val 50000"/>
              <a:gd name="adj2" fmla="val 49725"/>
            </a:avLst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63" name="AutoShape 59">
            <a:extLst>
              <a:ext uri="{FF2B5EF4-FFF2-40B4-BE49-F238E27FC236}">
                <a16:creationId xmlns:a16="http://schemas.microsoft.com/office/drawing/2014/main" id="{FA9C7ECB-9BBF-DC2B-8C01-872A392B0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798888"/>
            <a:ext cx="71438" cy="358775"/>
          </a:xfrm>
          <a:prstGeom prst="upArrow">
            <a:avLst>
              <a:gd name="adj1" fmla="val 50000"/>
              <a:gd name="adj2" fmla="val 125555"/>
            </a:avLst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64" name="Freeform 60">
            <a:extLst>
              <a:ext uri="{FF2B5EF4-FFF2-40B4-BE49-F238E27FC236}">
                <a16:creationId xmlns:a16="http://schemas.microsoft.com/office/drawing/2014/main" id="{154C2D65-3101-8805-AF2A-63FC9D5E4CC0}"/>
              </a:ext>
            </a:extLst>
          </p:cNvPr>
          <p:cNvSpPr>
            <a:spLocks/>
          </p:cNvSpPr>
          <p:nvPr/>
        </p:nvSpPr>
        <p:spPr bwMode="auto">
          <a:xfrm>
            <a:off x="6156325" y="2141538"/>
            <a:ext cx="152400" cy="11430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0" y="96"/>
              </a:cxn>
            </a:cxnLst>
            <a:rect l="0" t="0" r="r" b="b"/>
            <a:pathLst>
              <a:path w="96" h="96">
                <a:moveTo>
                  <a:pt x="96" y="0"/>
                </a:moveTo>
                <a:cubicBezTo>
                  <a:pt x="96" y="0"/>
                  <a:pt x="48" y="48"/>
                  <a:pt x="0" y="96"/>
                </a:cubicBezTo>
              </a:path>
            </a:pathLst>
          </a:custGeom>
          <a:noFill/>
          <a:ln w="254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65" name="Line 61">
            <a:extLst>
              <a:ext uri="{FF2B5EF4-FFF2-40B4-BE49-F238E27FC236}">
                <a16:creationId xmlns:a16="http://schemas.microsoft.com/office/drawing/2014/main" id="{AE658453-F799-C98A-EF56-D1CBBAE55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2286000"/>
            <a:ext cx="228600" cy="458788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66" name="Line 62">
            <a:extLst>
              <a:ext uri="{FF2B5EF4-FFF2-40B4-BE49-F238E27FC236}">
                <a16:creationId xmlns:a16="http://schemas.microsoft.com/office/drawing/2014/main" id="{2272969F-6EAA-8796-D6D8-CFE41ADD31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2717800"/>
            <a:ext cx="238125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6767" name="Text Box 63">
            <a:extLst>
              <a:ext uri="{FF2B5EF4-FFF2-40B4-BE49-F238E27FC236}">
                <a16:creationId xmlns:a16="http://schemas.microsoft.com/office/drawing/2014/main" id="{B9D2F29A-4E60-F71B-E9D0-9F9D2F97A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1415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4’</a:t>
            </a:r>
          </a:p>
        </p:txBody>
      </p:sp>
      <p:sp>
        <p:nvSpPr>
          <p:cNvPr id="456768" name="Text Box 64">
            <a:extLst>
              <a:ext uri="{FF2B5EF4-FFF2-40B4-BE49-F238E27FC236}">
                <a16:creationId xmlns:a16="http://schemas.microsoft.com/office/drawing/2014/main" id="{2D5B2BE0-B387-539E-052C-6D8E7E065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850" y="27559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5’</a:t>
            </a:r>
          </a:p>
        </p:txBody>
      </p:sp>
      <p:sp>
        <p:nvSpPr>
          <p:cNvPr id="456770" name="Rectangle 66">
            <a:extLst>
              <a:ext uri="{FF2B5EF4-FFF2-40B4-BE49-F238E27FC236}">
                <a16:creationId xmlns:a16="http://schemas.microsoft.com/office/drawing/2014/main" id="{4D49C06D-B572-3D2B-DCE4-EF8DCD190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84613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800">
                <a:ea typeface="华文仿宋" panose="02010600040101010101" pitchFamily="2" charset="-122"/>
              </a:rPr>
              <a:t>工程上常用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0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0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70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5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5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5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57" grpId="0" autoUpdateAnimBg="0"/>
      <p:bldP spid="456758" grpId="0" autoUpdateAnimBg="0"/>
      <p:bldP spid="456762" grpId="0" animBg="1"/>
      <p:bldP spid="456763" grpId="0" animBg="1"/>
      <p:bldP spid="456764" grpId="0" animBg="1"/>
      <p:bldP spid="456767" grpId="0" autoUpdateAnimBg="0"/>
      <p:bldP spid="456768" grpId="0" autoUpdateAnimBg="0"/>
      <p:bldP spid="45677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7C4393F5-69EE-EEEC-78AD-E09044756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01675"/>
            <a:ext cx="848360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0">
                <a:ea typeface="华文仿宋" panose="02010600040101010101" pitchFamily="2" charset="-122"/>
              </a:rPr>
              <a:t>     </a:t>
            </a:r>
            <a:r>
              <a:rPr kumimoji="1" lang="zh-CN" altLang="en-US" sz="2000">
                <a:ea typeface="华文仿宋" panose="02010600040101010101" pitchFamily="2" charset="-122"/>
              </a:rPr>
              <a:t>某压缩蒸气制冷装置用氨作制冷剂，制冷率</a:t>
            </a:r>
            <a:r>
              <a:rPr kumimoji="1" lang="en-US" altLang="zh-CN" sz="2000">
                <a:ea typeface="华文仿宋" panose="02010600040101010101" pitchFamily="2" charset="-122"/>
              </a:rPr>
              <a:t>10</a:t>
            </a:r>
            <a:r>
              <a:rPr kumimoji="1" lang="en-US" altLang="zh-CN" sz="2000" baseline="30000">
                <a:ea typeface="华文仿宋" panose="02010600040101010101" pitchFamily="2" charset="-122"/>
              </a:rPr>
              <a:t>5 </a:t>
            </a:r>
            <a:r>
              <a:rPr kumimoji="1" lang="en-US" altLang="zh-CN" sz="2000">
                <a:ea typeface="华文仿宋" panose="02010600040101010101" pitchFamily="2" charset="-122"/>
              </a:rPr>
              <a:t>kJ/h</a:t>
            </a:r>
            <a:r>
              <a:rPr kumimoji="1" lang="zh-CN" altLang="en-US" sz="2000">
                <a:ea typeface="华文仿宋" panose="02010600040101010101" pitchFamily="2" charset="-122"/>
              </a:rPr>
              <a:t>若已知冷凝温度为</a:t>
            </a:r>
            <a:r>
              <a:rPr kumimoji="1" lang="en-US" altLang="zh-CN" sz="2000">
                <a:ea typeface="华文仿宋" panose="02010600040101010101" pitchFamily="2" charset="-122"/>
              </a:rPr>
              <a:t>27</a:t>
            </a:r>
            <a:r>
              <a:rPr kumimoji="1" lang="en-US" altLang="zh-CN" sz="2000">
                <a:ea typeface="华文仿宋" panose="02010600040101010101" pitchFamily="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000">
                <a:ea typeface="华文仿宋" panose="02010600040101010101" pitchFamily="2" charset="-122"/>
              </a:rPr>
              <a:t>，蒸发温度为</a:t>
            </a:r>
            <a:r>
              <a:rPr kumimoji="1" lang="en-US" altLang="zh-CN" sz="2000">
                <a:ea typeface="华文仿宋" panose="02010600040101010101" pitchFamily="2" charset="-122"/>
              </a:rPr>
              <a:t>-5 ℃</a:t>
            </a:r>
            <a:r>
              <a:rPr kumimoji="1" lang="zh-CN" altLang="en-US" sz="2000">
                <a:ea typeface="华文仿宋" panose="02010600040101010101" pitchFamily="2" charset="-122"/>
              </a:rPr>
              <a:t>，试求：制冷剂的质量流量；压缩机功率；冷凝器放热量及循环制冷系数。</a:t>
            </a:r>
          </a:p>
        </p:txBody>
      </p:sp>
      <p:pic>
        <p:nvPicPr>
          <p:cNvPr id="659459" name="Picture 3">
            <a:extLst>
              <a:ext uri="{FF2B5EF4-FFF2-40B4-BE49-F238E27FC236}">
                <a16:creationId xmlns:a16="http://schemas.microsoft.com/office/drawing/2014/main" id="{6A1E8500-D57F-B474-94B4-E1217785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98663"/>
            <a:ext cx="4176712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9460" name="Rectangle 4">
            <a:extLst>
              <a:ext uri="{FF2B5EF4-FFF2-40B4-BE49-F238E27FC236}">
                <a16:creationId xmlns:a16="http://schemas.microsoft.com/office/drawing/2014/main" id="{BF321C70-4C7A-D0B8-B9E2-0A071E08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574925"/>
            <a:ext cx="488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3300"/>
                </a:solidFill>
              </a:rPr>
              <a:t>27℃</a:t>
            </a:r>
          </a:p>
        </p:txBody>
      </p:sp>
      <p:sp>
        <p:nvSpPr>
          <p:cNvPr id="659461" name="Rectangle 5">
            <a:extLst>
              <a:ext uri="{FF2B5EF4-FFF2-40B4-BE49-F238E27FC236}">
                <a16:creationId xmlns:a16="http://schemas.microsoft.com/office/drawing/2014/main" id="{D9FF2CC4-BA40-4413-7D98-3B32001A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798888"/>
            <a:ext cx="501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3300"/>
                </a:solidFill>
              </a:rPr>
              <a:t>-5 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9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0" grpId="0"/>
      <p:bldP spid="6594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>
            <a:extLst>
              <a:ext uri="{FF2B5EF4-FFF2-40B4-BE49-F238E27FC236}">
                <a16:creationId xmlns:a16="http://schemas.microsoft.com/office/drawing/2014/main" id="{04A67174-5162-5E67-7E26-BE95C2FC3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23938"/>
            <a:ext cx="2765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ea typeface="华文仿宋" panose="02010600040101010101" pitchFamily="2" charset="-122"/>
              </a:rPr>
              <a:t>解：  查</a:t>
            </a:r>
            <a:r>
              <a:rPr kumimoji="1" lang="en-US" altLang="zh-CN" sz="2000">
                <a:ea typeface="华文仿宋" panose="02010600040101010101" pitchFamily="2" charset="-122"/>
                <a:hlinkClick r:id="rId4" action="ppaction://hlinksldjump"/>
              </a:rPr>
              <a:t>log</a:t>
            </a:r>
            <a:r>
              <a:rPr kumimoji="1" lang="en-US" altLang="zh-CN" sz="2000" i="1">
                <a:ea typeface="华文仿宋" panose="02010600040101010101" pitchFamily="2" charset="-122"/>
                <a:hlinkClick r:id="rId4" action="ppaction://hlinksldjump"/>
              </a:rPr>
              <a:t>p</a:t>
            </a:r>
            <a:r>
              <a:rPr kumimoji="1" lang="en-US" altLang="zh-CN" sz="2000">
                <a:ea typeface="华文仿宋" panose="02010600040101010101" pitchFamily="2" charset="-122"/>
                <a:hlinkClick r:id="rId4" action="ppaction://hlinksldjump"/>
              </a:rPr>
              <a:t>-</a:t>
            </a:r>
            <a:r>
              <a:rPr kumimoji="1" lang="en-US" altLang="zh-CN" sz="2000" i="1">
                <a:ea typeface="华文仿宋" panose="02010600040101010101" pitchFamily="2" charset="-122"/>
                <a:hlinkClick r:id="rId4" action="ppaction://hlinksldjump"/>
              </a:rPr>
              <a:t>h</a:t>
            </a:r>
            <a:r>
              <a:rPr kumimoji="1" lang="zh-CN" altLang="en-US" sz="2000">
                <a:ea typeface="华文仿宋" panose="02010600040101010101" pitchFamily="2" charset="-122"/>
              </a:rPr>
              <a:t>图，确定</a:t>
            </a:r>
          </a:p>
        </p:txBody>
      </p:sp>
      <p:graphicFrame>
        <p:nvGraphicFramePr>
          <p:cNvPr id="660483" name="Object 3">
            <a:extLst>
              <a:ext uri="{FF2B5EF4-FFF2-40B4-BE49-F238E27FC236}">
                <a16:creationId xmlns:a16="http://schemas.microsoft.com/office/drawing/2014/main" id="{CB4B9C46-4E0A-D37B-3923-3CF0CC189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917575"/>
          <a:ext cx="33147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98600" imgH="736560" progId="Equation.DSMT4">
                  <p:embed/>
                </p:oleObj>
              </mc:Choice>
              <mc:Fallback>
                <p:oleObj name="Equation" r:id="rId5" imgW="229860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917575"/>
                        <a:ext cx="33147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4" name="Object 4">
            <a:extLst>
              <a:ext uri="{FF2B5EF4-FFF2-40B4-BE49-F238E27FC236}">
                <a16:creationId xmlns:a16="http://schemas.microsoft.com/office/drawing/2014/main" id="{D28E0281-3C32-AB9E-DE4C-EA91F99D6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854200"/>
          <a:ext cx="40814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19160" imgH="482400" progId="Equation.DSMT4">
                  <p:embed/>
                </p:oleObj>
              </mc:Choice>
              <mc:Fallback>
                <p:oleObj name="Equation" r:id="rId7" imgW="28191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54200"/>
                        <a:ext cx="40814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5" name="Object 5">
            <a:extLst>
              <a:ext uri="{FF2B5EF4-FFF2-40B4-BE49-F238E27FC236}">
                <a16:creationId xmlns:a16="http://schemas.microsoft.com/office/drawing/2014/main" id="{CCA264DE-E18F-4E71-4C7F-49F0278B2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513" y="3367088"/>
          <a:ext cx="54657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63680" imgH="317160" progId="Equation.DSMT4">
                  <p:embed/>
                </p:oleObj>
              </mc:Choice>
              <mc:Fallback>
                <p:oleObj name="Equation" r:id="rId9" imgW="4063680" imgH="317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367088"/>
                        <a:ext cx="5465762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6" name="Object 6">
            <a:extLst>
              <a:ext uri="{FF2B5EF4-FFF2-40B4-BE49-F238E27FC236}">
                <a16:creationId xmlns:a16="http://schemas.microsoft.com/office/drawing/2014/main" id="{B586E2EB-5931-2B71-A831-A13440405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646363"/>
          <a:ext cx="38068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68400" imgH="457200" progId="Equation.DSMT4">
                  <p:embed/>
                </p:oleObj>
              </mc:Choice>
              <mc:Fallback>
                <p:oleObj name="Equation" r:id="rId11" imgW="27684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46363"/>
                        <a:ext cx="38068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7" name="Object 7">
            <a:extLst>
              <a:ext uri="{FF2B5EF4-FFF2-40B4-BE49-F238E27FC236}">
                <a16:creationId xmlns:a16="http://schemas.microsoft.com/office/drawing/2014/main" id="{A07D3889-490A-8FCA-3F10-E8122A5C5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871913"/>
          <a:ext cx="70659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27400" imgH="317160" progId="Equation.DSMT4">
                  <p:embed/>
                </p:oleObj>
              </mc:Choice>
              <mc:Fallback>
                <p:oleObj name="Equation" r:id="rId13" imgW="4127400" imgH="317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871913"/>
                        <a:ext cx="70659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8" name="Object 8">
            <a:extLst>
              <a:ext uri="{FF2B5EF4-FFF2-40B4-BE49-F238E27FC236}">
                <a16:creationId xmlns:a16="http://schemas.microsoft.com/office/drawing/2014/main" id="{7630FDDE-D8BA-B12F-6A4C-A206D1965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230688"/>
          <a:ext cx="29527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44440" imgH="457200" progId="Equation.DSMT4">
                  <p:embed/>
                </p:oleObj>
              </mc:Choice>
              <mc:Fallback>
                <p:oleObj name="Equation" r:id="rId15" imgW="204444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30688"/>
                        <a:ext cx="29527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7" name="Picture 9">
            <a:extLst>
              <a:ext uri="{FF2B5EF4-FFF2-40B4-BE49-F238E27FC236}">
                <a16:creationId xmlns:a16="http://schemas.microsoft.com/office/drawing/2014/main" id="{130908FD-EBA8-4F5A-D15B-E295D90C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1206500"/>
            <a:ext cx="295275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6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0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60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604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60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msotw9_temp0">
            <a:extLst>
              <a:ext uri="{FF2B5EF4-FFF2-40B4-BE49-F238E27FC236}">
                <a16:creationId xmlns:a16="http://schemas.microsoft.com/office/drawing/2014/main" id="{B3339338-C4D0-51BF-AD36-9F20C963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3">
            <a:extLst>
              <a:ext uri="{FF2B5EF4-FFF2-40B4-BE49-F238E27FC236}">
                <a16:creationId xmlns:a16="http://schemas.microsoft.com/office/drawing/2014/main" id="{FD816FAB-E3D5-964A-EF53-56D8DBA64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4721225"/>
            <a:ext cx="692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ea typeface="楷体_GB2312" pitchFamily="49" charset="-122"/>
                <a:hlinkClick r:id="" action="ppaction://hlinkshowjump?jump=previousslide"/>
              </a:rPr>
              <a:t>返回</a:t>
            </a:r>
            <a:endParaRPr kumimoji="1" lang="zh-CN" altLang="en-US" sz="200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466D62B0-37F3-37CE-F85C-01B777ADF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1313"/>
            <a:ext cx="857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11-6 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热泵循环</a:t>
            </a:r>
          </a:p>
        </p:txBody>
      </p:sp>
      <p:graphicFrame>
        <p:nvGraphicFramePr>
          <p:cNvPr id="699395" name="Object 3">
            <a:extLst>
              <a:ext uri="{FF2B5EF4-FFF2-40B4-BE49-F238E27FC236}">
                <a16:creationId xmlns:a16="http://schemas.microsoft.com/office/drawing/2014/main" id="{CBE07C93-5429-60A8-040B-FA303943C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3" y="809625"/>
          <a:ext cx="2846387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52061" imgH="1987809" progId="Visio.Drawing.11">
                  <p:embed/>
                </p:oleObj>
              </mc:Choice>
              <mc:Fallback>
                <p:oleObj name="Visio" r:id="rId2" imgW="2852061" imgH="198780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809625"/>
                        <a:ext cx="2846387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396" name="Object 4">
            <a:extLst>
              <a:ext uri="{FF2B5EF4-FFF2-40B4-BE49-F238E27FC236}">
                <a16:creationId xmlns:a16="http://schemas.microsoft.com/office/drawing/2014/main" id="{58296823-B58E-CD89-80D9-05BCF1547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917575"/>
          <a:ext cx="345757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901440" progId="Equation.DSMT4">
                  <p:embed/>
                </p:oleObj>
              </mc:Choice>
              <mc:Fallback>
                <p:oleObj name="Equation" r:id="rId4" imgW="1714320" imgH="901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917575"/>
                        <a:ext cx="3457575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9397" name="Rectangle 5">
            <a:extLst>
              <a:ext uri="{FF2B5EF4-FFF2-40B4-BE49-F238E27FC236}">
                <a16:creationId xmlns:a16="http://schemas.microsoft.com/office/drawing/2014/main" id="{A98526E0-86BD-7203-1086-A4C20C27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57413"/>
            <a:ext cx="7616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latin typeface="Arial" panose="020B0604020202020204" pitchFamily="34" charset="0"/>
              </a:rPr>
              <a:t>国家推广：</a:t>
            </a:r>
            <a:r>
              <a:rPr kumimoji="1"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节能  （与电加热的比较）</a:t>
            </a:r>
          </a:p>
        </p:txBody>
      </p:sp>
      <p:sp>
        <p:nvSpPr>
          <p:cNvPr id="699398" name="Rectangle 6">
            <a:extLst>
              <a:ext uri="{FF2B5EF4-FFF2-40B4-BE49-F238E27FC236}">
                <a16:creationId xmlns:a16="http://schemas.microsoft.com/office/drawing/2014/main" id="{7C167639-EBBA-B464-AEC8-F1D812D5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963613"/>
            <a:ext cx="132715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/>
              <a:t>制热量：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/>
              <a:t>循环耗功：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/>
              <a:t>供热系数：</a:t>
            </a:r>
          </a:p>
        </p:txBody>
      </p:sp>
      <p:pic>
        <p:nvPicPr>
          <p:cNvPr id="699399" name="Picture 7" descr="闭式循环">
            <a:extLst>
              <a:ext uri="{FF2B5EF4-FFF2-40B4-BE49-F238E27FC236}">
                <a16:creationId xmlns:a16="http://schemas.microsoft.com/office/drawing/2014/main" id="{8B9345D6-A160-0EF9-E35A-231268E6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2944813"/>
            <a:ext cx="3498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9400" name="Rectangle 8">
            <a:extLst>
              <a:ext uri="{FF2B5EF4-FFF2-40B4-BE49-F238E27FC236}">
                <a16:creationId xmlns:a16="http://schemas.microsoft.com/office/drawing/2014/main" id="{57C3832B-E2A1-1719-B403-7D5965A87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4443413"/>
            <a:ext cx="1778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>
                <a:latin typeface="黑体" panose="02010609060101010101" pitchFamily="49" charset="-122"/>
              </a:rPr>
              <a:t>水源热泵系统</a:t>
            </a:r>
          </a:p>
        </p:txBody>
      </p:sp>
      <p:pic>
        <p:nvPicPr>
          <p:cNvPr id="699401" name="Picture 9">
            <a:extLst>
              <a:ext uri="{FF2B5EF4-FFF2-40B4-BE49-F238E27FC236}">
                <a16:creationId xmlns:a16="http://schemas.microsoft.com/office/drawing/2014/main" id="{F53EBDD4-DD2C-9F93-306C-849C732C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0" y="2419350"/>
            <a:ext cx="2909888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9402" name="Rectangle 10">
            <a:extLst>
              <a:ext uri="{FF2B5EF4-FFF2-40B4-BE49-F238E27FC236}">
                <a16:creationId xmlns:a16="http://schemas.microsoft.com/office/drawing/2014/main" id="{B532800E-D8D3-DE87-E2A2-0017E4D6E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4343400"/>
            <a:ext cx="1778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>
                <a:latin typeface="黑体" panose="02010609060101010101" pitchFamily="49" charset="-122"/>
              </a:rPr>
              <a:t>土壤热泵系统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9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7" grpId="0"/>
      <p:bldP spid="699398" grpId="0"/>
      <p:bldP spid="699400" grpId="0"/>
      <p:bldP spid="6994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F057CF7B-4106-3B23-8D12-004956F1B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269875"/>
            <a:ext cx="7620000" cy="619125"/>
          </a:xfrm>
        </p:spPr>
        <p:txBody>
          <a:bodyPr/>
          <a:lstStyle/>
          <a:p>
            <a:pPr algn="ctr" eaLnBrk="1" hangingPunct="1"/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第</a:t>
            </a:r>
            <a:r>
              <a:rPr lang="en-US" altLang="zh-CN" sz="2800">
                <a:latin typeface="Times New Roman" panose="02020603050405020304" pitchFamily="18" charset="0"/>
                <a:ea typeface="华文仿宋" panose="02010600040101010101" pitchFamily="2" charset="-122"/>
              </a:rPr>
              <a:t>11</a:t>
            </a:r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章  小结</a:t>
            </a:r>
          </a:p>
        </p:txBody>
      </p:sp>
      <p:graphicFrame>
        <p:nvGraphicFramePr>
          <p:cNvPr id="14338" name="Object 11">
            <a:extLst>
              <a:ext uri="{FF2B5EF4-FFF2-40B4-BE49-F238E27FC236}">
                <a16:creationId xmlns:a16="http://schemas.microsoft.com/office/drawing/2014/main" id="{817C4FAC-CA96-5726-7867-BE1E54701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91338" y="3717925"/>
          <a:ext cx="1684337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4539600" imgH="3497040" progId="MS_ClipArt_Gallery.2">
                  <p:embed/>
                </p:oleObj>
              </mc:Choice>
              <mc:Fallback>
                <p:oleObj name="剪辑" r:id="rId3" imgW="4539600" imgH="3497040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3717925"/>
                        <a:ext cx="1684337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13">
            <a:extLst>
              <a:ext uri="{FF2B5EF4-FFF2-40B4-BE49-F238E27FC236}">
                <a16:creationId xmlns:a16="http://schemas.microsoft.com/office/drawing/2014/main" id="{3AA9C390-F041-412C-9668-2CBD89DE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349375"/>
            <a:ext cx="7218363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60363" indent="-360363" eaLnBrk="0" hangingPunct="0"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zh-CN" altLang="en-US" sz="1800"/>
              <a:t>掌握</a:t>
            </a:r>
            <a:r>
              <a:rPr kumimoji="1"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压缩空气制冷循环</a:t>
            </a:r>
            <a:r>
              <a:rPr kumimoji="1" lang="zh-CN" altLang="en-US" sz="1800"/>
              <a:t>的热力学分析，包括数学建模、热力性能分析。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zh-CN" altLang="en-US" sz="1800"/>
              <a:t>熟练掌握</a:t>
            </a:r>
            <a:r>
              <a:rPr kumimoji="1"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压缩蒸气制冷循环</a:t>
            </a:r>
            <a:r>
              <a:rPr kumimoji="1" lang="zh-CN" altLang="en-US" sz="1800"/>
              <a:t>的热力学分析，包括数学建模、热力性能分析。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7" name="Rectangle 3">
            <a:extLst>
              <a:ext uri="{FF2B5EF4-FFF2-40B4-BE49-F238E27FC236}">
                <a16:creationId xmlns:a16="http://schemas.microsoft.com/office/drawing/2014/main" id="{F581A09E-5D93-19C4-043D-D59DEF0C7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917575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吸热量：</a:t>
            </a:r>
            <a:endParaRPr lang="zh-CN" altLang="en-US" sz="18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02468" name="Rectangle 4">
            <a:extLst>
              <a:ext uri="{FF2B5EF4-FFF2-40B4-BE49-F238E27FC236}">
                <a16:creationId xmlns:a16="http://schemas.microsoft.com/office/drawing/2014/main" id="{6B34086C-DF6B-E159-1405-F90721FA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98663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放热量：</a:t>
            </a:r>
            <a:endParaRPr lang="zh-CN" altLang="en-US" sz="18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02469" name="Rectangle 5">
            <a:extLst>
              <a:ext uri="{FF2B5EF4-FFF2-40B4-BE49-F238E27FC236}">
                <a16:creationId xmlns:a16="http://schemas.microsoft.com/office/drawing/2014/main" id="{2C16866D-49B0-9531-E72C-9BED4FA92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3" y="2501900"/>
            <a:ext cx="798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1600">
                <a:latin typeface="Arial" panose="020B0604020202020204" pitchFamily="34" charset="0"/>
                <a:sym typeface="Symbol" panose="05050102010706020507" pitchFamily="18" charset="2"/>
              </a:rPr>
              <a:t>无回热</a:t>
            </a:r>
          </a:p>
        </p:txBody>
      </p:sp>
      <p:sp>
        <p:nvSpPr>
          <p:cNvPr id="702470" name="Rectangle 6">
            <a:extLst>
              <a:ext uri="{FF2B5EF4-FFF2-40B4-BE49-F238E27FC236}">
                <a16:creationId xmlns:a16="http://schemas.microsoft.com/office/drawing/2014/main" id="{A6B70964-8A12-ADB4-446B-8F69CD8FF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006725"/>
            <a:ext cx="722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1600">
                <a:latin typeface="Arial" panose="020B0604020202020204" pitchFamily="34" charset="0"/>
                <a:sym typeface="Symbol" panose="05050102010706020507" pitchFamily="18" charset="2"/>
              </a:rPr>
              <a:t>回热</a:t>
            </a:r>
          </a:p>
        </p:txBody>
      </p:sp>
      <p:graphicFrame>
        <p:nvGraphicFramePr>
          <p:cNvPr id="702471" name="Object 7">
            <a:extLst>
              <a:ext uri="{FF2B5EF4-FFF2-40B4-BE49-F238E27FC236}">
                <a16:creationId xmlns:a16="http://schemas.microsoft.com/office/drawing/2014/main" id="{E203230E-DF6F-F6D2-50D4-E789C4E82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0" y="1422400"/>
          <a:ext cx="3625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760" imgH="253800" progId="Equation.DSMT4">
                  <p:embed/>
                </p:oleObj>
              </mc:Choice>
              <mc:Fallback>
                <p:oleObj name="Equation" r:id="rId3" imgW="9777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422400"/>
                        <a:ext cx="3625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72" name="Object 8">
            <a:extLst>
              <a:ext uri="{FF2B5EF4-FFF2-40B4-BE49-F238E27FC236}">
                <a16:creationId xmlns:a16="http://schemas.microsoft.com/office/drawing/2014/main" id="{36D297FA-2C45-2ED9-22D1-3573D3684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430463"/>
          <a:ext cx="30591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5920" imgH="507960" progId="Equation.DSMT4">
                  <p:embed/>
                </p:oleObj>
              </mc:Choice>
              <mc:Fallback>
                <p:oleObj name="Equation" r:id="rId5" imgW="101592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430463"/>
                        <a:ext cx="30591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2473" name="Rectangle 9">
            <a:extLst>
              <a:ext uri="{FF2B5EF4-FFF2-40B4-BE49-F238E27FC236}">
                <a16:creationId xmlns:a16="http://schemas.microsoft.com/office/drawing/2014/main" id="{341C75FE-0BFB-2D0B-C6A0-AC801429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365500"/>
            <a:ext cx="156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800" i="1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kumimoji="1" lang="zh-CN" altLang="en-US" sz="1800" baseline="-25000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回热</a:t>
            </a:r>
            <a:r>
              <a:rPr kumimoji="1" lang="zh-CN" altLang="en-US" sz="1800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＝</a:t>
            </a:r>
            <a:r>
              <a:rPr lang="zh-CN" altLang="en-US" sz="1800" i="1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 </a:t>
            </a:r>
            <a:r>
              <a:rPr kumimoji="1" lang="zh-CN" altLang="en-US" sz="1800" baseline="-25000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非回热</a:t>
            </a:r>
            <a:endParaRPr lang="zh-CN" altLang="en-US" sz="1800" baseline="-25000">
              <a:solidFill>
                <a:srgbClr val="0000CC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058" name="Rectangle 11">
            <a:extLst>
              <a:ext uri="{FF2B5EF4-FFF2-40B4-BE49-F238E27FC236}">
                <a16:creationId xmlns:a16="http://schemas.microsoft.com/office/drawing/2014/main" id="{45F55001-6C97-96A5-11AD-6040F6E21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41313"/>
            <a:ext cx="5472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回热式压缩空气制冷循环性能</a:t>
            </a:r>
          </a:p>
        </p:txBody>
      </p:sp>
      <p:sp>
        <p:nvSpPr>
          <p:cNvPr id="702476" name="Rectangle 12">
            <a:extLst>
              <a:ext uri="{FF2B5EF4-FFF2-40B4-BE49-F238E27FC236}">
                <a16:creationId xmlns:a16="http://schemas.microsoft.com/office/drawing/2014/main" id="{D6517824-D9CA-1215-AD51-89343D712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1493838"/>
            <a:ext cx="64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FF0000"/>
                </a:solidFill>
              </a:rPr>
              <a:t>不变</a:t>
            </a:r>
          </a:p>
        </p:txBody>
      </p:sp>
      <p:sp>
        <p:nvSpPr>
          <p:cNvPr id="702477" name="Rectangle 13">
            <a:extLst>
              <a:ext uri="{FF2B5EF4-FFF2-40B4-BE49-F238E27FC236}">
                <a16:creationId xmlns:a16="http://schemas.microsoft.com/office/drawing/2014/main" id="{F3E516B6-2F11-6E8C-3F63-9EDF2A16C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475" y="2790825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FF0000"/>
                </a:solidFill>
              </a:rPr>
              <a:t>相同</a:t>
            </a:r>
          </a:p>
        </p:txBody>
      </p:sp>
      <p:graphicFrame>
        <p:nvGraphicFramePr>
          <p:cNvPr id="702478" name="Object 14">
            <a:extLst>
              <a:ext uri="{FF2B5EF4-FFF2-40B4-BE49-F238E27FC236}">
                <a16:creationId xmlns:a16="http://schemas.microsoft.com/office/drawing/2014/main" id="{586E1C3C-DC02-5E3F-BE1F-30F7139800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798888"/>
          <a:ext cx="16573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1320" imgH="431640" progId="Equation.DSMT4">
                  <p:embed/>
                </p:oleObj>
              </mc:Choice>
              <mc:Fallback>
                <p:oleObj name="Equation" r:id="rId7" imgW="57132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798888"/>
                        <a:ext cx="16573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2479" name="Rectangle 15">
            <a:extLst>
              <a:ext uri="{FF2B5EF4-FFF2-40B4-BE49-F238E27FC236}">
                <a16:creationId xmlns:a16="http://schemas.microsoft.com/office/drawing/2014/main" id="{799CB6F1-F5A9-4068-FB34-356331007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446588"/>
            <a:ext cx="54403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/>
              <a:t>适用于小压比大流量的叶轮式压气机空气制冷系统。</a:t>
            </a:r>
          </a:p>
        </p:txBody>
      </p:sp>
      <p:sp>
        <p:nvSpPr>
          <p:cNvPr id="702529" name="AutoShape 65">
            <a:extLst>
              <a:ext uri="{FF2B5EF4-FFF2-40B4-BE49-F238E27FC236}">
                <a16:creationId xmlns:a16="http://schemas.microsoft.com/office/drawing/2014/main" id="{F86E6BE2-4775-1BCA-9881-0D0D06A12FA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95288" y="1206500"/>
            <a:ext cx="3311525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0" name="Line 66">
            <a:extLst>
              <a:ext uri="{FF2B5EF4-FFF2-40B4-BE49-F238E27FC236}">
                <a16:creationId xmlns:a16="http://schemas.microsoft.com/office/drawing/2014/main" id="{CC6A89C1-26D0-D9B3-3C2D-34C9B9D3F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2574925"/>
            <a:ext cx="0" cy="1223963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1" name="Freeform 67">
            <a:extLst>
              <a:ext uri="{FF2B5EF4-FFF2-40B4-BE49-F238E27FC236}">
                <a16:creationId xmlns:a16="http://schemas.microsoft.com/office/drawing/2014/main" id="{6CD06216-B762-A9A7-4644-34FC10F56152}"/>
              </a:ext>
            </a:extLst>
          </p:cNvPr>
          <p:cNvSpPr>
            <a:spLocks/>
          </p:cNvSpPr>
          <p:nvPr/>
        </p:nvSpPr>
        <p:spPr bwMode="auto">
          <a:xfrm>
            <a:off x="755650" y="1638300"/>
            <a:ext cx="2598738" cy="254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8"/>
              </a:cxn>
              <a:cxn ang="0">
                <a:pos x="1163" y="1028"/>
              </a:cxn>
            </a:cxnLst>
            <a:rect l="0" t="0" r="r" b="b"/>
            <a:pathLst>
              <a:path w="1163" h="1028">
                <a:moveTo>
                  <a:pt x="0" y="0"/>
                </a:moveTo>
                <a:lnTo>
                  <a:pt x="0" y="1028"/>
                </a:lnTo>
                <a:lnTo>
                  <a:pt x="1163" y="1028"/>
                </a:lnTo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2" name="Freeform 68">
            <a:extLst>
              <a:ext uri="{FF2B5EF4-FFF2-40B4-BE49-F238E27FC236}">
                <a16:creationId xmlns:a16="http://schemas.microsoft.com/office/drawing/2014/main" id="{D73E6C36-9120-0058-CAF0-25DFD9C23130}"/>
              </a:ext>
            </a:extLst>
          </p:cNvPr>
          <p:cNvSpPr>
            <a:spLocks/>
          </p:cNvSpPr>
          <p:nvPr/>
        </p:nvSpPr>
        <p:spPr bwMode="auto">
          <a:xfrm>
            <a:off x="755650" y="1495425"/>
            <a:ext cx="101600" cy="166688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3" y="0"/>
              </a:cxn>
              <a:cxn ang="0">
                <a:pos x="45" y="67"/>
              </a:cxn>
              <a:cxn ang="0">
                <a:pos x="0" y="67"/>
              </a:cxn>
            </a:cxnLst>
            <a:rect l="0" t="0" r="r" b="b"/>
            <a:pathLst>
              <a:path w="45" h="67">
                <a:moveTo>
                  <a:pt x="0" y="67"/>
                </a:moveTo>
                <a:lnTo>
                  <a:pt x="23" y="0"/>
                </a:lnTo>
                <a:lnTo>
                  <a:pt x="45" y="67"/>
                </a:lnTo>
                <a:lnTo>
                  <a:pt x="0" y="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3" name="Rectangle 69">
            <a:extLst>
              <a:ext uri="{FF2B5EF4-FFF2-40B4-BE49-F238E27FC236}">
                <a16:creationId xmlns:a16="http://schemas.microsoft.com/office/drawing/2014/main" id="{AF5FEF3C-A2B5-8D73-351A-ABC90CE6E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09738"/>
            <a:ext cx="936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34" name="Line 70">
            <a:extLst>
              <a:ext uri="{FF2B5EF4-FFF2-40B4-BE49-F238E27FC236}">
                <a16:creationId xmlns:a16="http://schemas.microsoft.com/office/drawing/2014/main" id="{D31821C5-D5A6-FAA8-3BEE-BCA0A0E00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079750"/>
            <a:ext cx="1587" cy="693738"/>
          </a:xfrm>
          <a:prstGeom prst="line">
            <a:avLst/>
          </a:prstGeom>
          <a:noFill/>
          <a:ln w="23813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5" name="Line 71">
            <a:extLst>
              <a:ext uri="{FF2B5EF4-FFF2-40B4-BE49-F238E27FC236}">
                <a16:creationId xmlns:a16="http://schemas.microsoft.com/office/drawing/2014/main" id="{1FBA5E00-F946-6B96-0AC2-2E26E20CC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713" y="1662113"/>
            <a:ext cx="1587" cy="141763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6" name="Freeform 72">
            <a:extLst>
              <a:ext uri="{FF2B5EF4-FFF2-40B4-BE49-F238E27FC236}">
                <a16:creationId xmlns:a16="http://schemas.microsoft.com/office/drawing/2014/main" id="{8F27E890-20DB-F56E-41BB-5E7B1D578BDA}"/>
              </a:ext>
            </a:extLst>
          </p:cNvPr>
          <p:cNvSpPr>
            <a:spLocks/>
          </p:cNvSpPr>
          <p:nvPr/>
        </p:nvSpPr>
        <p:spPr bwMode="auto">
          <a:xfrm>
            <a:off x="1331913" y="1638300"/>
            <a:ext cx="927100" cy="911225"/>
          </a:xfrm>
          <a:custGeom>
            <a:avLst/>
            <a:gdLst/>
            <a:ahLst/>
            <a:cxnLst>
              <a:cxn ang="0">
                <a:pos x="415" y="0"/>
              </a:cxn>
              <a:cxn ang="0">
                <a:pos x="0" y="368"/>
              </a:cxn>
            </a:cxnLst>
            <a:rect l="0" t="0" r="r" b="b"/>
            <a:pathLst>
              <a:path w="415" h="368">
                <a:moveTo>
                  <a:pt x="415" y="0"/>
                </a:moveTo>
                <a:cubicBezTo>
                  <a:pt x="310" y="159"/>
                  <a:pt x="149" y="277"/>
                  <a:pt x="0" y="368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7" name="Freeform 73">
            <a:extLst>
              <a:ext uri="{FF2B5EF4-FFF2-40B4-BE49-F238E27FC236}">
                <a16:creationId xmlns:a16="http://schemas.microsoft.com/office/drawing/2014/main" id="{BDA34BFA-EA7E-DF86-B9FF-4BE8EF9A56FC}"/>
              </a:ext>
            </a:extLst>
          </p:cNvPr>
          <p:cNvSpPr>
            <a:spLocks/>
          </p:cNvSpPr>
          <p:nvPr/>
        </p:nvSpPr>
        <p:spPr bwMode="auto">
          <a:xfrm>
            <a:off x="1344613" y="3074988"/>
            <a:ext cx="923925" cy="684212"/>
          </a:xfrm>
          <a:custGeom>
            <a:avLst/>
            <a:gdLst/>
            <a:ahLst/>
            <a:cxnLst>
              <a:cxn ang="0">
                <a:pos x="414" y="0"/>
              </a:cxn>
              <a:cxn ang="0">
                <a:pos x="0" y="276"/>
              </a:cxn>
            </a:cxnLst>
            <a:rect l="0" t="0" r="r" b="b"/>
            <a:pathLst>
              <a:path w="414" h="276">
                <a:moveTo>
                  <a:pt x="414" y="0"/>
                </a:moveTo>
                <a:cubicBezTo>
                  <a:pt x="294" y="117"/>
                  <a:pt x="139" y="206"/>
                  <a:pt x="0" y="276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8" name="Rectangle 74">
            <a:extLst>
              <a:ext uri="{FF2B5EF4-FFF2-40B4-BE49-F238E27FC236}">
                <a16:creationId xmlns:a16="http://schemas.microsoft.com/office/drawing/2014/main" id="{F83ADC4F-12B2-998C-C39E-C495F4E7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36830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6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39" name="Oval 75">
            <a:extLst>
              <a:ext uri="{FF2B5EF4-FFF2-40B4-BE49-F238E27FC236}">
                <a16:creationId xmlns:a16="http://schemas.microsoft.com/office/drawing/2014/main" id="{F2E74D90-310E-B398-84F1-1EAC01E30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1628775"/>
            <a:ext cx="74613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40" name="Oval 76">
            <a:extLst>
              <a:ext uri="{FF2B5EF4-FFF2-40B4-BE49-F238E27FC236}">
                <a16:creationId xmlns:a16="http://schemas.microsoft.com/office/drawing/2014/main" id="{BAD99D7D-7533-C967-B30F-9DDD50B6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1628775"/>
            <a:ext cx="74613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41" name="Oval 77">
            <a:extLst>
              <a:ext uri="{FF2B5EF4-FFF2-40B4-BE49-F238E27FC236}">
                <a16:creationId xmlns:a16="http://schemas.microsoft.com/office/drawing/2014/main" id="{001D7D8C-2663-F2EA-095F-DAEB4459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2524125"/>
            <a:ext cx="76200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42" name="Oval 78">
            <a:extLst>
              <a:ext uri="{FF2B5EF4-FFF2-40B4-BE49-F238E27FC236}">
                <a16:creationId xmlns:a16="http://schemas.microsoft.com/office/drawing/2014/main" id="{51E13054-F0FB-6472-580A-5C15BEAAA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2524125"/>
            <a:ext cx="76200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43" name="Freeform 79">
            <a:extLst>
              <a:ext uri="{FF2B5EF4-FFF2-40B4-BE49-F238E27FC236}">
                <a16:creationId xmlns:a16="http://schemas.microsoft.com/office/drawing/2014/main" id="{F7CC02D4-9D3D-5823-EBD2-7EEB1940FB67}"/>
              </a:ext>
            </a:extLst>
          </p:cNvPr>
          <p:cNvSpPr>
            <a:spLocks noEditPoints="1"/>
          </p:cNvSpPr>
          <p:nvPr/>
        </p:nvSpPr>
        <p:spPr bwMode="auto">
          <a:xfrm>
            <a:off x="774700" y="2563813"/>
            <a:ext cx="2671763" cy="7937"/>
          </a:xfrm>
          <a:custGeom>
            <a:avLst/>
            <a:gdLst/>
            <a:ahLst/>
            <a:cxnLst>
              <a:cxn ang="0">
                <a:pos x="48" y="8"/>
              </a:cxn>
              <a:cxn ang="0">
                <a:pos x="152" y="16"/>
              </a:cxn>
              <a:cxn ang="0">
                <a:pos x="264" y="16"/>
              </a:cxn>
              <a:cxn ang="0">
                <a:pos x="368" y="8"/>
              </a:cxn>
              <a:cxn ang="0">
                <a:pos x="456" y="0"/>
              </a:cxn>
              <a:cxn ang="0">
                <a:pos x="536" y="0"/>
              </a:cxn>
              <a:cxn ang="0">
                <a:pos x="584" y="0"/>
              </a:cxn>
              <a:cxn ang="0">
                <a:pos x="672" y="8"/>
              </a:cxn>
              <a:cxn ang="0">
                <a:pos x="776" y="16"/>
              </a:cxn>
              <a:cxn ang="0">
                <a:pos x="888" y="16"/>
              </a:cxn>
              <a:cxn ang="0">
                <a:pos x="992" y="8"/>
              </a:cxn>
              <a:cxn ang="0">
                <a:pos x="1080" y="0"/>
              </a:cxn>
              <a:cxn ang="0">
                <a:pos x="1160" y="0"/>
              </a:cxn>
              <a:cxn ang="0">
                <a:pos x="1208" y="0"/>
              </a:cxn>
              <a:cxn ang="0">
                <a:pos x="1296" y="8"/>
              </a:cxn>
              <a:cxn ang="0">
                <a:pos x="1400" y="16"/>
              </a:cxn>
              <a:cxn ang="0">
                <a:pos x="1512" y="16"/>
              </a:cxn>
              <a:cxn ang="0">
                <a:pos x="1616" y="8"/>
              </a:cxn>
              <a:cxn ang="0">
                <a:pos x="1704" y="0"/>
              </a:cxn>
              <a:cxn ang="0">
                <a:pos x="1784" y="0"/>
              </a:cxn>
              <a:cxn ang="0">
                <a:pos x="1832" y="0"/>
              </a:cxn>
              <a:cxn ang="0">
                <a:pos x="1920" y="8"/>
              </a:cxn>
              <a:cxn ang="0">
                <a:pos x="2024" y="16"/>
              </a:cxn>
              <a:cxn ang="0">
                <a:pos x="2136" y="16"/>
              </a:cxn>
              <a:cxn ang="0">
                <a:pos x="2240" y="8"/>
              </a:cxn>
              <a:cxn ang="0">
                <a:pos x="2328" y="0"/>
              </a:cxn>
              <a:cxn ang="0">
                <a:pos x="2408" y="0"/>
              </a:cxn>
              <a:cxn ang="0">
                <a:pos x="2456" y="0"/>
              </a:cxn>
              <a:cxn ang="0">
                <a:pos x="2544" y="8"/>
              </a:cxn>
              <a:cxn ang="0">
                <a:pos x="2648" y="16"/>
              </a:cxn>
              <a:cxn ang="0">
                <a:pos x="2760" y="16"/>
              </a:cxn>
              <a:cxn ang="0">
                <a:pos x="2864" y="8"/>
              </a:cxn>
              <a:cxn ang="0">
                <a:pos x="2952" y="0"/>
              </a:cxn>
              <a:cxn ang="0">
                <a:pos x="3032" y="0"/>
              </a:cxn>
              <a:cxn ang="0">
                <a:pos x="3080" y="0"/>
              </a:cxn>
              <a:cxn ang="0">
                <a:pos x="3168" y="8"/>
              </a:cxn>
              <a:cxn ang="0">
                <a:pos x="3272" y="16"/>
              </a:cxn>
              <a:cxn ang="0">
                <a:pos x="3384" y="16"/>
              </a:cxn>
              <a:cxn ang="0">
                <a:pos x="3488" y="8"/>
              </a:cxn>
              <a:cxn ang="0">
                <a:pos x="3576" y="0"/>
              </a:cxn>
              <a:cxn ang="0">
                <a:pos x="3656" y="0"/>
              </a:cxn>
              <a:cxn ang="0">
                <a:pos x="3704" y="0"/>
              </a:cxn>
              <a:cxn ang="0">
                <a:pos x="3792" y="8"/>
              </a:cxn>
              <a:cxn ang="0">
                <a:pos x="3896" y="16"/>
              </a:cxn>
              <a:cxn ang="0">
                <a:pos x="4008" y="16"/>
              </a:cxn>
              <a:cxn ang="0">
                <a:pos x="4112" y="8"/>
              </a:cxn>
              <a:cxn ang="0">
                <a:pos x="4200" y="0"/>
              </a:cxn>
              <a:cxn ang="0">
                <a:pos x="4280" y="0"/>
              </a:cxn>
              <a:cxn ang="0">
                <a:pos x="4328" y="0"/>
              </a:cxn>
              <a:cxn ang="0">
                <a:pos x="4416" y="8"/>
              </a:cxn>
              <a:cxn ang="0">
                <a:pos x="4520" y="16"/>
              </a:cxn>
              <a:cxn ang="0">
                <a:pos x="4632" y="16"/>
              </a:cxn>
              <a:cxn ang="0">
                <a:pos x="4736" y="8"/>
              </a:cxn>
              <a:cxn ang="0">
                <a:pos x="4824" y="0"/>
              </a:cxn>
              <a:cxn ang="0">
                <a:pos x="4904" y="0"/>
              </a:cxn>
              <a:cxn ang="0">
                <a:pos x="4952" y="0"/>
              </a:cxn>
              <a:cxn ang="0">
                <a:pos x="5040" y="8"/>
              </a:cxn>
              <a:cxn ang="0">
                <a:pos x="5144" y="16"/>
              </a:cxn>
              <a:cxn ang="0">
                <a:pos x="5256" y="16"/>
              </a:cxn>
            </a:cxnLst>
            <a:rect l="0" t="0" r="r" b="b"/>
            <a:pathLst>
              <a:path w="5312" h="16">
                <a:moveTo>
                  <a:pt x="8" y="0"/>
                </a:moveTo>
                <a:lnTo>
                  <a:pt x="24" y="0"/>
                </a:lnTo>
                <a:cubicBezTo>
                  <a:pt x="29" y="0"/>
                  <a:pt x="32" y="4"/>
                  <a:pt x="32" y="8"/>
                </a:cubicBezTo>
                <a:cubicBezTo>
                  <a:pt x="32" y="13"/>
                  <a:pt x="29" y="16"/>
                  <a:pt x="24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56" y="0"/>
                </a:moveTo>
                <a:lnTo>
                  <a:pt x="72" y="0"/>
                </a:lnTo>
                <a:cubicBezTo>
                  <a:pt x="77" y="0"/>
                  <a:pt x="80" y="4"/>
                  <a:pt x="80" y="8"/>
                </a:cubicBezTo>
                <a:cubicBezTo>
                  <a:pt x="80" y="13"/>
                  <a:pt x="77" y="16"/>
                  <a:pt x="72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104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104" y="16"/>
                </a:lnTo>
                <a:cubicBezTo>
                  <a:pt x="100" y="16"/>
                  <a:pt x="96" y="13"/>
                  <a:pt x="96" y="8"/>
                </a:cubicBezTo>
                <a:cubicBezTo>
                  <a:pt x="96" y="4"/>
                  <a:pt x="100" y="0"/>
                  <a:pt x="104" y="0"/>
                </a:cubicBezTo>
                <a:close/>
                <a:moveTo>
                  <a:pt x="152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152" y="16"/>
                </a:lnTo>
                <a:cubicBezTo>
                  <a:pt x="148" y="16"/>
                  <a:pt x="144" y="13"/>
                  <a:pt x="144" y="8"/>
                </a:cubicBezTo>
                <a:cubicBezTo>
                  <a:pt x="144" y="4"/>
                  <a:pt x="148" y="0"/>
                  <a:pt x="152" y="0"/>
                </a:cubicBezTo>
                <a:close/>
                <a:moveTo>
                  <a:pt x="200" y="0"/>
                </a:moveTo>
                <a:lnTo>
                  <a:pt x="216" y="0"/>
                </a:lnTo>
                <a:cubicBezTo>
                  <a:pt x="221" y="0"/>
                  <a:pt x="224" y="4"/>
                  <a:pt x="224" y="8"/>
                </a:cubicBezTo>
                <a:cubicBezTo>
                  <a:pt x="224" y="13"/>
                  <a:pt x="221" y="16"/>
                  <a:pt x="216" y="16"/>
                </a:cubicBezTo>
                <a:lnTo>
                  <a:pt x="200" y="16"/>
                </a:lnTo>
                <a:cubicBezTo>
                  <a:pt x="196" y="16"/>
                  <a:pt x="192" y="13"/>
                  <a:pt x="192" y="8"/>
                </a:cubicBezTo>
                <a:cubicBezTo>
                  <a:pt x="192" y="4"/>
                  <a:pt x="196" y="0"/>
                  <a:pt x="200" y="0"/>
                </a:cubicBezTo>
                <a:close/>
                <a:moveTo>
                  <a:pt x="248" y="0"/>
                </a:moveTo>
                <a:lnTo>
                  <a:pt x="264" y="0"/>
                </a:lnTo>
                <a:cubicBezTo>
                  <a:pt x="269" y="0"/>
                  <a:pt x="272" y="4"/>
                  <a:pt x="272" y="8"/>
                </a:cubicBezTo>
                <a:cubicBezTo>
                  <a:pt x="272" y="13"/>
                  <a:pt x="269" y="16"/>
                  <a:pt x="264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296" y="0"/>
                </a:moveTo>
                <a:lnTo>
                  <a:pt x="312" y="0"/>
                </a:lnTo>
                <a:cubicBezTo>
                  <a:pt x="317" y="0"/>
                  <a:pt x="320" y="4"/>
                  <a:pt x="320" y="8"/>
                </a:cubicBezTo>
                <a:cubicBezTo>
                  <a:pt x="320" y="13"/>
                  <a:pt x="317" y="16"/>
                  <a:pt x="312" y="16"/>
                </a:cubicBezTo>
                <a:lnTo>
                  <a:pt x="296" y="16"/>
                </a:lnTo>
                <a:cubicBezTo>
                  <a:pt x="292" y="16"/>
                  <a:pt x="288" y="13"/>
                  <a:pt x="288" y="8"/>
                </a:cubicBezTo>
                <a:cubicBezTo>
                  <a:pt x="288" y="4"/>
                  <a:pt x="292" y="0"/>
                  <a:pt x="296" y="0"/>
                </a:cubicBezTo>
                <a:close/>
                <a:moveTo>
                  <a:pt x="344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344" y="16"/>
                </a:lnTo>
                <a:cubicBezTo>
                  <a:pt x="340" y="16"/>
                  <a:pt x="336" y="13"/>
                  <a:pt x="336" y="8"/>
                </a:cubicBezTo>
                <a:cubicBezTo>
                  <a:pt x="336" y="4"/>
                  <a:pt x="340" y="0"/>
                  <a:pt x="344" y="0"/>
                </a:cubicBezTo>
                <a:close/>
                <a:moveTo>
                  <a:pt x="392" y="0"/>
                </a:moveTo>
                <a:lnTo>
                  <a:pt x="408" y="0"/>
                </a:lnTo>
                <a:cubicBezTo>
                  <a:pt x="413" y="0"/>
                  <a:pt x="416" y="4"/>
                  <a:pt x="416" y="8"/>
                </a:cubicBezTo>
                <a:cubicBezTo>
                  <a:pt x="416" y="13"/>
                  <a:pt x="413" y="16"/>
                  <a:pt x="408" y="16"/>
                </a:cubicBezTo>
                <a:lnTo>
                  <a:pt x="392" y="16"/>
                </a:lnTo>
                <a:cubicBezTo>
                  <a:pt x="388" y="16"/>
                  <a:pt x="384" y="13"/>
                  <a:pt x="384" y="8"/>
                </a:cubicBezTo>
                <a:cubicBezTo>
                  <a:pt x="384" y="4"/>
                  <a:pt x="388" y="0"/>
                  <a:pt x="392" y="0"/>
                </a:cubicBezTo>
                <a:close/>
                <a:moveTo>
                  <a:pt x="440" y="0"/>
                </a:moveTo>
                <a:lnTo>
                  <a:pt x="456" y="0"/>
                </a:lnTo>
                <a:cubicBezTo>
                  <a:pt x="461" y="0"/>
                  <a:pt x="464" y="4"/>
                  <a:pt x="464" y="8"/>
                </a:cubicBezTo>
                <a:cubicBezTo>
                  <a:pt x="464" y="13"/>
                  <a:pt x="461" y="16"/>
                  <a:pt x="456" y="16"/>
                </a:cubicBezTo>
                <a:lnTo>
                  <a:pt x="440" y="16"/>
                </a:lnTo>
                <a:cubicBezTo>
                  <a:pt x="436" y="16"/>
                  <a:pt x="432" y="13"/>
                  <a:pt x="432" y="8"/>
                </a:cubicBezTo>
                <a:cubicBezTo>
                  <a:pt x="432" y="4"/>
                  <a:pt x="436" y="0"/>
                  <a:pt x="440" y="0"/>
                </a:cubicBezTo>
                <a:close/>
                <a:moveTo>
                  <a:pt x="488" y="0"/>
                </a:moveTo>
                <a:lnTo>
                  <a:pt x="504" y="0"/>
                </a:lnTo>
                <a:cubicBezTo>
                  <a:pt x="509" y="0"/>
                  <a:pt x="512" y="4"/>
                  <a:pt x="512" y="8"/>
                </a:cubicBezTo>
                <a:cubicBezTo>
                  <a:pt x="512" y="13"/>
                  <a:pt x="509" y="16"/>
                  <a:pt x="504" y="16"/>
                </a:cubicBezTo>
                <a:lnTo>
                  <a:pt x="488" y="16"/>
                </a:lnTo>
                <a:cubicBezTo>
                  <a:pt x="484" y="16"/>
                  <a:pt x="480" y="13"/>
                  <a:pt x="480" y="8"/>
                </a:cubicBezTo>
                <a:cubicBezTo>
                  <a:pt x="480" y="4"/>
                  <a:pt x="484" y="0"/>
                  <a:pt x="488" y="0"/>
                </a:cubicBezTo>
                <a:close/>
                <a:moveTo>
                  <a:pt x="536" y="0"/>
                </a:moveTo>
                <a:lnTo>
                  <a:pt x="552" y="0"/>
                </a:lnTo>
                <a:cubicBezTo>
                  <a:pt x="557" y="0"/>
                  <a:pt x="560" y="4"/>
                  <a:pt x="560" y="8"/>
                </a:cubicBezTo>
                <a:cubicBezTo>
                  <a:pt x="560" y="13"/>
                  <a:pt x="557" y="16"/>
                  <a:pt x="552" y="16"/>
                </a:cubicBezTo>
                <a:lnTo>
                  <a:pt x="536" y="16"/>
                </a:lnTo>
                <a:cubicBezTo>
                  <a:pt x="532" y="16"/>
                  <a:pt x="528" y="13"/>
                  <a:pt x="528" y="8"/>
                </a:cubicBezTo>
                <a:cubicBezTo>
                  <a:pt x="528" y="4"/>
                  <a:pt x="532" y="0"/>
                  <a:pt x="536" y="0"/>
                </a:cubicBezTo>
                <a:close/>
                <a:moveTo>
                  <a:pt x="584" y="0"/>
                </a:moveTo>
                <a:lnTo>
                  <a:pt x="600" y="0"/>
                </a:lnTo>
                <a:cubicBezTo>
                  <a:pt x="605" y="0"/>
                  <a:pt x="608" y="4"/>
                  <a:pt x="608" y="8"/>
                </a:cubicBezTo>
                <a:cubicBezTo>
                  <a:pt x="608" y="13"/>
                  <a:pt x="605" y="16"/>
                  <a:pt x="600" y="16"/>
                </a:cubicBezTo>
                <a:lnTo>
                  <a:pt x="584" y="16"/>
                </a:lnTo>
                <a:cubicBezTo>
                  <a:pt x="580" y="16"/>
                  <a:pt x="576" y="13"/>
                  <a:pt x="576" y="8"/>
                </a:cubicBezTo>
                <a:cubicBezTo>
                  <a:pt x="576" y="4"/>
                  <a:pt x="580" y="0"/>
                  <a:pt x="584" y="0"/>
                </a:cubicBezTo>
                <a:close/>
                <a:moveTo>
                  <a:pt x="632" y="0"/>
                </a:moveTo>
                <a:lnTo>
                  <a:pt x="648" y="0"/>
                </a:lnTo>
                <a:cubicBezTo>
                  <a:pt x="653" y="0"/>
                  <a:pt x="656" y="4"/>
                  <a:pt x="656" y="8"/>
                </a:cubicBezTo>
                <a:cubicBezTo>
                  <a:pt x="656" y="13"/>
                  <a:pt x="653" y="16"/>
                  <a:pt x="648" y="16"/>
                </a:cubicBezTo>
                <a:lnTo>
                  <a:pt x="632" y="16"/>
                </a:lnTo>
                <a:cubicBezTo>
                  <a:pt x="628" y="16"/>
                  <a:pt x="624" y="13"/>
                  <a:pt x="624" y="8"/>
                </a:cubicBezTo>
                <a:cubicBezTo>
                  <a:pt x="624" y="4"/>
                  <a:pt x="628" y="0"/>
                  <a:pt x="632" y="0"/>
                </a:cubicBezTo>
                <a:close/>
                <a:moveTo>
                  <a:pt x="680" y="0"/>
                </a:moveTo>
                <a:lnTo>
                  <a:pt x="696" y="0"/>
                </a:lnTo>
                <a:cubicBezTo>
                  <a:pt x="701" y="0"/>
                  <a:pt x="704" y="4"/>
                  <a:pt x="704" y="8"/>
                </a:cubicBezTo>
                <a:cubicBezTo>
                  <a:pt x="704" y="13"/>
                  <a:pt x="701" y="16"/>
                  <a:pt x="696" y="16"/>
                </a:cubicBezTo>
                <a:lnTo>
                  <a:pt x="680" y="16"/>
                </a:lnTo>
                <a:cubicBezTo>
                  <a:pt x="676" y="16"/>
                  <a:pt x="672" y="13"/>
                  <a:pt x="672" y="8"/>
                </a:cubicBezTo>
                <a:cubicBezTo>
                  <a:pt x="672" y="4"/>
                  <a:pt x="676" y="0"/>
                  <a:pt x="680" y="0"/>
                </a:cubicBezTo>
                <a:close/>
                <a:moveTo>
                  <a:pt x="728" y="0"/>
                </a:moveTo>
                <a:lnTo>
                  <a:pt x="744" y="0"/>
                </a:lnTo>
                <a:cubicBezTo>
                  <a:pt x="749" y="0"/>
                  <a:pt x="752" y="4"/>
                  <a:pt x="752" y="8"/>
                </a:cubicBezTo>
                <a:cubicBezTo>
                  <a:pt x="752" y="13"/>
                  <a:pt x="749" y="16"/>
                  <a:pt x="744" y="16"/>
                </a:cubicBezTo>
                <a:lnTo>
                  <a:pt x="728" y="16"/>
                </a:lnTo>
                <a:cubicBezTo>
                  <a:pt x="724" y="16"/>
                  <a:pt x="720" y="13"/>
                  <a:pt x="720" y="8"/>
                </a:cubicBezTo>
                <a:cubicBezTo>
                  <a:pt x="720" y="4"/>
                  <a:pt x="724" y="0"/>
                  <a:pt x="728" y="0"/>
                </a:cubicBezTo>
                <a:close/>
                <a:moveTo>
                  <a:pt x="776" y="0"/>
                </a:moveTo>
                <a:lnTo>
                  <a:pt x="792" y="0"/>
                </a:lnTo>
                <a:cubicBezTo>
                  <a:pt x="797" y="0"/>
                  <a:pt x="800" y="4"/>
                  <a:pt x="800" y="8"/>
                </a:cubicBezTo>
                <a:cubicBezTo>
                  <a:pt x="800" y="13"/>
                  <a:pt x="797" y="16"/>
                  <a:pt x="792" y="16"/>
                </a:cubicBezTo>
                <a:lnTo>
                  <a:pt x="776" y="16"/>
                </a:lnTo>
                <a:cubicBezTo>
                  <a:pt x="772" y="16"/>
                  <a:pt x="768" y="13"/>
                  <a:pt x="768" y="8"/>
                </a:cubicBezTo>
                <a:cubicBezTo>
                  <a:pt x="768" y="4"/>
                  <a:pt x="772" y="0"/>
                  <a:pt x="776" y="0"/>
                </a:cubicBezTo>
                <a:close/>
                <a:moveTo>
                  <a:pt x="824" y="0"/>
                </a:moveTo>
                <a:lnTo>
                  <a:pt x="840" y="0"/>
                </a:lnTo>
                <a:cubicBezTo>
                  <a:pt x="845" y="0"/>
                  <a:pt x="848" y="4"/>
                  <a:pt x="848" y="8"/>
                </a:cubicBezTo>
                <a:cubicBezTo>
                  <a:pt x="848" y="13"/>
                  <a:pt x="845" y="16"/>
                  <a:pt x="840" y="16"/>
                </a:cubicBezTo>
                <a:lnTo>
                  <a:pt x="824" y="16"/>
                </a:lnTo>
                <a:cubicBezTo>
                  <a:pt x="820" y="16"/>
                  <a:pt x="816" y="13"/>
                  <a:pt x="816" y="8"/>
                </a:cubicBezTo>
                <a:cubicBezTo>
                  <a:pt x="816" y="4"/>
                  <a:pt x="820" y="0"/>
                  <a:pt x="824" y="0"/>
                </a:cubicBezTo>
                <a:close/>
                <a:moveTo>
                  <a:pt x="872" y="0"/>
                </a:moveTo>
                <a:lnTo>
                  <a:pt x="888" y="0"/>
                </a:lnTo>
                <a:cubicBezTo>
                  <a:pt x="893" y="0"/>
                  <a:pt x="896" y="4"/>
                  <a:pt x="896" y="8"/>
                </a:cubicBezTo>
                <a:cubicBezTo>
                  <a:pt x="896" y="13"/>
                  <a:pt x="893" y="16"/>
                  <a:pt x="888" y="16"/>
                </a:cubicBezTo>
                <a:lnTo>
                  <a:pt x="872" y="16"/>
                </a:lnTo>
                <a:cubicBezTo>
                  <a:pt x="868" y="16"/>
                  <a:pt x="864" y="13"/>
                  <a:pt x="864" y="8"/>
                </a:cubicBezTo>
                <a:cubicBezTo>
                  <a:pt x="864" y="4"/>
                  <a:pt x="868" y="0"/>
                  <a:pt x="872" y="0"/>
                </a:cubicBezTo>
                <a:close/>
                <a:moveTo>
                  <a:pt x="920" y="0"/>
                </a:moveTo>
                <a:lnTo>
                  <a:pt x="936" y="0"/>
                </a:lnTo>
                <a:cubicBezTo>
                  <a:pt x="941" y="0"/>
                  <a:pt x="944" y="4"/>
                  <a:pt x="944" y="8"/>
                </a:cubicBezTo>
                <a:cubicBezTo>
                  <a:pt x="944" y="13"/>
                  <a:pt x="941" y="16"/>
                  <a:pt x="936" y="16"/>
                </a:cubicBezTo>
                <a:lnTo>
                  <a:pt x="920" y="16"/>
                </a:lnTo>
                <a:cubicBezTo>
                  <a:pt x="916" y="16"/>
                  <a:pt x="912" y="13"/>
                  <a:pt x="912" y="8"/>
                </a:cubicBezTo>
                <a:cubicBezTo>
                  <a:pt x="912" y="4"/>
                  <a:pt x="916" y="0"/>
                  <a:pt x="920" y="0"/>
                </a:cubicBezTo>
                <a:close/>
                <a:moveTo>
                  <a:pt x="968" y="0"/>
                </a:moveTo>
                <a:lnTo>
                  <a:pt x="984" y="0"/>
                </a:lnTo>
                <a:cubicBezTo>
                  <a:pt x="989" y="0"/>
                  <a:pt x="992" y="4"/>
                  <a:pt x="992" y="8"/>
                </a:cubicBezTo>
                <a:cubicBezTo>
                  <a:pt x="992" y="13"/>
                  <a:pt x="989" y="16"/>
                  <a:pt x="984" y="16"/>
                </a:cubicBezTo>
                <a:lnTo>
                  <a:pt x="968" y="16"/>
                </a:lnTo>
                <a:cubicBezTo>
                  <a:pt x="964" y="16"/>
                  <a:pt x="960" y="13"/>
                  <a:pt x="960" y="8"/>
                </a:cubicBezTo>
                <a:cubicBezTo>
                  <a:pt x="960" y="4"/>
                  <a:pt x="964" y="0"/>
                  <a:pt x="968" y="0"/>
                </a:cubicBezTo>
                <a:close/>
                <a:moveTo>
                  <a:pt x="1016" y="0"/>
                </a:moveTo>
                <a:lnTo>
                  <a:pt x="1032" y="0"/>
                </a:lnTo>
                <a:cubicBezTo>
                  <a:pt x="1037" y="0"/>
                  <a:pt x="1040" y="4"/>
                  <a:pt x="1040" y="8"/>
                </a:cubicBezTo>
                <a:cubicBezTo>
                  <a:pt x="1040" y="13"/>
                  <a:pt x="1037" y="16"/>
                  <a:pt x="1032" y="16"/>
                </a:cubicBezTo>
                <a:lnTo>
                  <a:pt x="1016" y="16"/>
                </a:lnTo>
                <a:cubicBezTo>
                  <a:pt x="1012" y="16"/>
                  <a:pt x="1008" y="13"/>
                  <a:pt x="1008" y="8"/>
                </a:cubicBezTo>
                <a:cubicBezTo>
                  <a:pt x="1008" y="4"/>
                  <a:pt x="1012" y="0"/>
                  <a:pt x="1016" y="0"/>
                </a:cubicBezTo>
                <a:close/>
                <a:moveTo>
                  <a:pt x="1064" y="0"/>
                </a:moveTo>
                <a:lnTo>
                  <a:pt x="1080" y="0"/>
                </a:lnTo>
                <a:cubicBezTo>
                  <a:pt x="1085" y="0"/>
                  <a:pt x="1088" y="4"/>
                  <a:pt x="1088" y="8"/>
                </a:cubicBezTo>
                <a:cubicBezTo>
                  <a:pt x="1088" y="13"/>
                  <a:pt x="1085" y="16"/>
                  <a:pt x="1080" y="16"/>
                </a:cubicBezTo>
                <a:lnTo>
                  <a:pt x="1064" y="16"/>
                </a:lnTo>
                <a:cubicBezTo>
                  <a:pt x="1060" y="16"/>
                  <a:pt x="1056" y="13"/>
                  <a:pt x="1056" y="8"/>
                </a:cubicBezTo>
                <a:cubicBezTo>
                  <a:pt x="1056" y="4"/>
                  <a:pt x="1060" y="0"/>
                  <a:pt x="1064" y="0"/>
                </a:cubicBezTo>
                <a:close/>
                <a:moveTo>
                  <a:pt x="1112" y="0"/>
                </a:moveTo>
                <a:lnTo>
                  <a:pt x="1128" y="0"/>
                </a:lnTo>
                <a:cubicBezTo>
                  <a:pt x="1133" y="0"/>
                  <a:pt x="1136" y="4"/>
                  <a:pt x="1136" y="8"/>
                </a:cubicBezTo>
                <a:cubicBezTo>
                  <a:pt x="1136" y="13"/>
                  <a:pt x="1133" y="16"/>
                  <a:pt x="1128" y="16"/>
                </a:cubicBezTo>
                <a:lnTo>
                  <a:pt x="1112" y="16"/>
                </a:lnTo>
                <a:cubicBezTo>
                  <a:pt x="1108" y="16"/>
                  <a:pt x="1104" y="13"/>
                  <a:pt x="1104" y="8"/>
                </a:cubicBezTo>
                <a:cubicBezTo>
                  <a:pt x="1104" y="4"/>
                  <a:pt x="1108" y="0"/>
                  <a:pt x="1112" y="0"/>
                </a:cubicBezTo>
                <a:close/>
                <a:moveTo>
                  <a:pt x="1160" y="0"/>
                </a:moveTo>
                <a:lnTo>
                  <a:pt x="1176" y="0"/>
                </a:lnTo>
                <a:cubicBezTo>
                  <a:pt x="1181" y="0"/>
                  <a:pt x="1184" y="4"/>
                  <a:pt x="1184" y="8"/>
                </a:cubicBezTo>
                <a:cubicBezTo>
                  <a:pt x="1184" y="13"/>
                  <a:pt x="1181" y="16"/>
                  <a:pt x="1176" y="16"/>
                </a:cubicBezTo>
                <a:lnTo>
                  <a:pt x="1160" y="16"/>
                </a:lnTo>
                <a:cubicBezTo>
                  <a:pt x="1156" y="16"/>
                  <a:pt x="1152" y="13"/>
                  <a:pt x="1152" y="8"/>
                </a:cubicBezTo>
                <a:cubicBezTo>
                  <a:pt x="1152" y="4"/>
                  <a:pt x="1156" y="0"/>
                  <a:pt x="1160" y="0"/>
                </a:cubicBezTo>
                <a:close/>
                <a:moveTo>
                  <a:pt x="1208" y="0"/>
                </a:moveTo>
                <a:lnTo>
                  <a:pt x="1224" y="0"/>
                </a:lnTo>
                <a:cubicBezTo>
                  <a:pt x="1229" y="0"/>
                  <a:pt x="1232" y="4"/>
                  <a:pt x="1232" y="8"/>
                </a:cubicBezTo>
                <a:cubicBezTo>
                  <a:pt x="1232" y="13"/>
                  <a:pt x="1229" y="16"/>
                  <a:pt x="1224" y="16"/>
                </a:cubicBezTo>
                <a:lnTo>
                  <a:pt x="1208" y="16"/>
                </a:lnTo>
                <a:cubicBezTo>
                  <a:pt x="1204" y="16"/>
                  <a:pt x="1200" y="13"/>
                  <a:pt x="1200" y="8"/>
                </a:cubicBezTo>
                <a:cubicBezTo>
                  <a:pt x="1200" y="4"/>
                  <a:pt x="1204" y="0"/>
                  <a:pt x="1208" y="0"/>
                </a:cubicBezTo>
                <a:close/>
                <a:moveTo>
                  <a:pt x="1256" y="0"/>
                </a:moveTo>
                <a:lnTo>
                  <a:pt x="1272" y="0"/>
                </a:lnTo>
                <a:cubicBezTo>
                  <a:pt x="1277" y="0"/>
                  <a:pt x="1280" y="4"/>
                  <a:pt x="1280" y="8"/>
                </a:cubicBezTo>
                <a:cubicBezTo>
                  <a:pt x="1280" y="13"/>
                  <a:pt x="1277" y="16"/>
                  <a:pt x="1272" y="16"/>
                </a:cubicBezTo>
                <a:lnTo>
                  <a:pt x="1256" y="16"/>
                </a:lnTo>
                <a:cubicBezTo>
                  <a:pt x="1252" y="16"/>
                  <a:pt x="1248" y="13"/>
                  <a:pt x="1248" y="8"/>
                </a:cubicBezTo>
                <a:cubicBezTo>
                  <a:pt x="1248" y="4"/>
                  <a:pt x="1252" y="0"/>
                  <a:pt x="1256" y="0"/>
                </a:cubicBezTo>
                <a:close/>
                <a:moveTo>
                  <a:pt x="1304" y="0"/>
                </a:moveTo>
                <a:lnTo>
                  <a:pt x="1320" y="0"/>
                </a:lnTo>
                <a:cubicBezTo>
                  <a:pt x="1325" y="0"/>
                  <a:pt x="1328" y="4"/>
                  <a:pt x="1328" y="8"/>
                </a:cubicBezTo>
                <a:cubicBezTo>
                  <a:pt x="1328" y="13"/>
                  <a:pt x="1325" y="16"/>
                  <a:pt x="1320" y="16"/>
                </a:cubicBezTo>
                <a:lnTo>
                  <a:pt x="1304" y="16"/>
                </a:lnTo>
                <a:cubicBezTo>
                  <a:pt x="1300" y="16"/>
                  <a:pt x="1296" y="13"/>
                  <a:pt x="1296" y="8"/>
                </a:cubicBezTo>
                <a:cubicBezTo>
                  <a:pt x="1296" y="4"/>
                  <a:pt x="1300" y="0"/>
                  <a:pt x="1304" y="0"/>
                </a:cubicBezTo>
                <a:close/>
                <a:moveTo>
                  <a:pt x="1352" y="0"/>
                </a:moveTo>
                <a:lnTo>
                  <a:pt x="1368" y="0"/>
                </a:lnTo>
                <a:cubicBezTo>
                  <a:pt x="1373" y="0"/>
                  <a:pt x="1376" y="4"/>
                  <a:pt x="1376" y="8"/>
                </a:cubicBezTo>
                <a:cubicBezTo>
                  <a:pt x="1376" y="13"/>
                  <a:pt x="1373" y="16"/>
                  <a:pt x="1368" y="16"/>
                </a:cubicBezTo>
                <a:lnTo>
                  <a:pt x="1352" y="16"/>
                </a:lnTo>
                <a:cubicBezTo>
                  <a:pt x="1348" y="16"/>
                  <a:pt x="1344" y="13"/>
                  <a:pt x="1344" y="8"/>
                </a:cubicBezTo>
                <a:cubicBezTo>
                  <a:pt x="1344" y="4"/>
                  <a:pt x="1348" y="0"/>
                  <a:pt x="1352" y="0"/>
                </a:cubicBezTo>
                <a:close/>
                <a:moveTo>
                  <a:pt x="1400" y="0"/>
                </a:moveTo>
                <a:lnTo>
                  <a:pt x="1416" y="0"/>
                </a:lnTo>
                <a:cubicBezTo>
                  <a:pt x="1421" y="0"/>
                  <a:pt x="1424" y="4"/>
                  <a:pt x="1424" y="8"/>
                </a:cubicBezTo>
                <a:cubicBezTo>
                  <a:pt x="1424" y="13"/>
                  <a:pt x="1421" y="16"/>
                  <a:pt x="1416" y="16"/>
                </a:cubicBezTo>
                <a:lnTo>
                  <a:pt x="1400" y="16"/>
                </a:lnTo>
                <a:cubicBezTo>
                  <a:pt x="1396" y="16"/>
                  <a:pt x="1392" y="13"/>
                  <a:pt x="1392" y="8"/>
                </a:cubicBezTo>
                <a:cubicBezTo>
                  <a:pt x="1392" y="4"/>
                  <a:pt x="1396" y="0"/>
                  <a:pt x="1400" y="0"/>
                </a:cubicBezTo>
                <a:close/>
                <a:moveTo>
                  <a:pt x="1448" y="0"/>
                </a:moveTo>
                <a:lnTo>
                  <a:pt x="1464" y="0"/>
                </a:lnTo>
                <a:cubicBezTo>
                  <a:pt x="1469" y="0"/>
                  <a:pt x="1472" y="4"/>
                  <a:pt x="1472" y="8"/>
                </a:cubicBezTo>
                <a:cubicBezTo>
                  <a:pt x="1472" y="13"/>
                  <a:pt x="1469" y="16"/>
                  <a:pt x="1464" y="16"/>
                </a:cubicBezTo>
                <a:lnTo>
                  <a:pt x="1448" y="16"/>
                </a:lnTo>
                <a:cubicBezTo>
                  <a:pt x="1444" y="16"/>
                  <a:pt x="1440" y="13"/>
                  <a:pt x="1440" y="8"/>
                </a:cubicBezTo>
                <a:cubicBezTo>
                  <a:pt x="1440" y="4"/>
                  <a:pt x="1444" y="0"/>
                  <a:pt x="1448" y="0"/>
                </a:cubicBezTo>
                <a:close/>
                <a:moveTo>
                  <a:pt x="1496" y="0"/>
                </a:moveTo>
                <a:lnTo>
                  <a:pt x="1512" y="0"/>
                </a:lnTo>
                <a:cubicBezTo>
                  <a:pt x="1517" y="0"/>
                  <a:pt x="1520" y="4"/>
                  <a:pt x="1520" y="8"/>
                </a:cubicBezTo>
                <a:cubicBezTo>
                  <a:pt x="1520" y="13"/>
                  <a:pt x="1517" y="16"/>
                  <a:pt x="1512" y="16"/>
                </a:cubicBezTo>
                <a:lnTo>
                  <a:pt x="1496" y="16"/>
                </a:lnTo>
                <a:cubicBezTo>
                  <a:pt x="1492" y="16"/>
                  <a:pt x="1488" y="13"/>
                  <a:pt x="1488" y="8"/>
                </a:cubicBezTo>
                <a:cubicBezTo>
                  <a:pt x="1488" y="4"/>
                  <a:pt x="1492" y="0"/>
                  <a:pt x="1496" y="0"/>
                </a:cubicBezTo>
                <a:close/>
                <a:moveTo>
                  <a:pt x="1544" y="0"/>
                </a:moveTo>
                <a:lnTo>
                  <a:pt x="1560" y="0"/>
                </a:lnTo>
                <a:cubicBezTo>
                  <a:pt x="1565" y="0"/>
                  <a:pt x="1568" y="4"/>
                  <a:pt x="1568" y="8"/>
                </a:cubicBezTo>
                <a:cubicBezTo>
                  <a:pt x="1568" y="13"/>
                  <a:pt x="1565" y="16"/>
                  <a:pt x="1560" y="16"/>
                </a:cubicBezTo>
                <a:lnTo>
                  <a:pt x="1544" y="16"/>
                </a:lnTo>
                <a:cubicBezTo>
                  <a:pt x="1540" y="16"/>
                  <a:pt x="1536" y="13"/>
                  <a:pt x="1536" y="8"/>
                </a:cubicBezTo>
                <a:cubicBezTo>
                  <a:pt x="1536" y="4"/>
                  <a:pt x="1540" y="0"/>
                  <a:pt x="1544" y="0"/>
                </a:cubicBezTo>
                <a:close/>
                <a:moveTo>
                  <a:pt x="1592" y="0"/>
                </a:moveTo>
                <a:lnTo>
                  <a:pt x="1608" y="0"/>
                </a:lnTo>
                <a:cubicBezTo>
                  <a:pt x="1613" y="0"/>
                  <a:pt x="1616" y="4"/>
                  <a:pt x="1616" y="8"/>
                </a:cubicBezTo>
                <a:cubicBezTo>
                  <a:pt x="1616" y="13"/>
                  <a:pt x="1613" y="16"/>
                  <a:pt x="1608" y="16"/>
                </a:cubicBezTo>
                <a:lnTo>
                  <a:pt x="1592" y="16"/>
                </a:lnTo>
                <a:cubicBezTo>
                  <a:pt x="1588" y="16"/>
                  <a:pt x="1584" y="13"/>
                  <a:pt x="1584" y="8"/>
                </a:cubicBezTo>
                <a:cubicBezTo>
                  <a:pt x="1584" y="4"/>
                  <a:pt x="1588" y="0"/>
                  <a:pt x="1592" y="0"/>
                </a:cubicBezTo>
                <a:close/>
                <a:moveTo>
                  <a:pt x="1640" y="0"/>
                </a:moveTo>
                <a:lnTo>
                  <a:pt x="1656" y="0"/>
                </a:lnTo>
                <a:cubicBezTo>
                  <a:pt x="1661" y="0"/>
                  <a:pt x="1664" y="4"/>
                  <a:pt x="1664" y="8"/>
                </a:cubicBezTo>
                <a:cubicBezTo>
                  <a:pt x="1664" y="13"/>
                  <a:pt x="1661" y="16"/>
                  <a:pt x="1656" y="16"/>
                </a:cubicBezTo>
                <a:lnTo>
                  <a:pt x="1640" y="16"/>
                </a:lnTo>
                <a:cubicBezTo>
                  <a:pt x="1636" y="16"/>
                  <a:pt x="1632" y="13"/>
                  <a:pt x="1632" y="8"/>
                </a:cubicBezTo>
                <a:cubicBezTo>
                  <a:pt x="1632" y="4"/>
                  <a:pt x="1636" y="0"/>
                  <a:pt x="1640" y="0"/>
                </a:cubicBezTo>
                <a:close/>
                <a:moveTo>
                  <a:pt x="1688" y="0"/>
                </a:moveTo>
                <a:lnTo>
                  <a:pt x="1704" y="0"/>
                </a:lnTo>
                <a:cubicBezTo>
                  <a:pt x="1709" y="0"/>
                  <a:pt x="1712" y="4"/>
                  <a:pt x="1712" y="8"/>
                </a:cubicBezTo>
                <a:cubicBezTo>
                  <a:pt x="1712" y="13"/>
                  <a:pt x="1709" y="16"/>
                  <a:pt x="1704" y="16"/>
                </a:cubicBezTo>
                <a:lnTo>
                  <a:pt x="1688" y="16"/>
                </a:lnTo>
                <a:cubicBezTo>
                  <a:pt x="1684" y="16"/>
                  <a:pt x="1680" y="13"/>
                  <a:pt x="1680" y="8"/>
                </a:cubicBezTo>
                <a:cubicBezTo>
                  <a:pt x="1680" y="4"/>
                  <a:pt x="1684" y="0"/>
                  <a:pt x="1688" y="0"/>
                </a:cubicBezTo>
                <a:close/>
                <a:moveTo>
                  <a:pt x="1736" y="0"/>
                </a:moveTo>
                <a:lnTo>
                  <a:pt x="1752" y="0"/>
                </a:lnTo>
                <a:cubicBezTo>
                  <a:pt x="1757" y="0"/>
                  <a:pt x="1760" y="4"/>
                  <a:pt x="1760" y="8"/>
                </a:cubicBezTo>
                <a:cubicBezTo>
                  <a:pt x="1760" y="13"/>
                  <a:pt x="1757" y="16"/>
                  <a:pt x="1752" y="16"/>
                </a:cubicBezTo>
                <a:lnTo>
                  <a:pt x="1736" y="16"/>
                </a:lnTo>
                <a:cubicBezTo>
                  <a:pt x="1732" y="16"/>
                  <a:pt x="1728" y="13"/>
                  <a:pt x="1728" y="8"/>
                </a:cubicBezTo>
                <a:cubicBezTo>
                  <a:pt x="1728" y="4"/>
                  <a:pt x="1732" y="0"/>
                  <a:pt x="1736" y="0"/>
                </a:cubicBezTo>
                <a:close/>
                <a:moveTo>
                  <a:pt x="1784" y="0"/>
                </a:moveTo>
                <a:lnTo>
                  <a:pt x="1800" y="0"/>
                </a:lnTo>
                <a:cubicBezTo>
                  <a:pt x="1805" y="0"/>
                  <a:pt x="1808" y="4"/>
                  <a:pt x="1808" y="8"/>
                </a:cubicBezTo>
                <a:cubicBezTo>
                  <a:pt x="1808" y="13"/>
                  <a:pt x="1805" y="16"/>
                  <a:pt x="1800" y="16"/>
                </a:cubicBezTo>
                <a:lnTo>
                  <a:pt x="1784" y="16"/>
                </a:lnTo>
                <a:cubicBezTo>
                  <a:pt x="1780" y="16"/>
                  <a:pt x="1776" y="13"/>
                  <a:pt x="1776" y="8"/>
                </a:cubicBezTo>
                <a:cubicBezTo>
                  <a:pt x="1776" y="4"/>
                  <a:pt x="1780" y="0"/>
                  <a:pt x="1784" y="0"/>
                </a:cubicBezTo>
                <a:close/>
                <a:moveTo>
                  <a:pt x="1832" y="0"/>
                </a:moveTo>
                <a:lnTo>
                  <a:pt x="1848" y="0"/>
                </a:lnTo>
                <a:cubicBezTo>
                  <a:pt x="1853" y="0"/>
                  <a:pt x="1856" y="4"/>
                  <a:pt x="1856" y="8"/>
                </a:cubicBezTo>
                <a:cubicBezTo>
                  <a:pt x="1856" y="13"/>
                  <a:pt x="1853" y="16"/>
                  <a:pt x="1848" y="16"/>
                </a:cubicBezTo>
                <a:lnTo>
                  <a:pt x="1832" y="16"/>
                </a:lnTo>
                <a:cubicBezTo>
                  <a:pt x="1828" y="16"/>
                  <a:pt x="1824" y="13"/>
                  <a:pt x="1824" y="8"/>
                </a:cubicBezTo>
                <a:cubicBezTo>
                  <a:pt x="1824" y="4"/>
                  <a:pt x="1828" y="0"/>
                  <a:pt x="1832" y="0"/>
                </a:cubicBezTo>
                <a:close/>
                <a:moveTo>
                  <a:pt x="1880" y="0"/>
                </a:moveTo>
                <a:lnTo>
                  <a:pt x="1896" y="0"/>
                </a:lnTo>
                <a:cubicBezTo>
                  <a:pt x="1901" y="0"/>
                  <a:pt x="1904" y="4"/>
                  <a:pt x="1904" y="8"/>
                </a:cubicBezTo>
                <a:cubicBezTo>
                  <a:pt x="1904" y="13"/>
                  <a:pt x="1901" y="16"/>
                  <a:pt x="1896" y="16"/>
                </a:cubicBezTo>
                <a:lnTo>
                  <a:pt x="1880" y="16"/>
                </a:lnTo>
                <a:cubicBezTo>
                  <a:pt x="1876" y="16"/>
                  <a:pt x="1872" y="13"/>
                  <a:pt x="1872" y="8"/>
                </a:cubicBezTo>
                <a:cubicBezTo>
                  <a:pt x="1872" y="4"/>
                  <a:pt x="1876" y="0"/>
                  <a:pt x="1880" y="0"/>
                </a:cubicBezTo>
                <a:close/>
                <a:moveTo>
                  <a:pt x="1928" y="0"/>
                </a:moveTo>
                <a:lnTo>
                  <a:pt x="1944" y="0"/>
                </a:lnTo>
                <a:cubicBezTo>
                  <a:pt x="1949" y="0"/>
                  <a:pt x="1952" y="4"/>
                  <a:pt x="1952" y="8"/>
                </a:cubicBezTo>
                <a:cubicBezTo>
                  <a:pt x="1952" y="13"/>
                  <a:pt x="1949" y="16"/>
                  <a:pt x="1944" y="16"/>
                </a:cubicBezTo>
                <a:lnTo>
                  <a:pt x="1928" y="16"/>
                </a:lnTo>
                <a:cubicBezTo>
                  <a:pt x="1924" y="16"/>
                  <a:pt x="1920" y="13"/>
                  <a:pt x="1920" y="8"/>
                </a:cubicBezTo>
                <a:cubicBezTo>
                  <a:pt x="1920" y="4"/>
                  <a:pt x="1924" y="0"/>
                  <a:pt x="1928" y="0"/>
                </a:cubicBezTo>
                <a:close/>
                <a:moveTo>
                  <a:pt x="1976" y="0"/>
                </a:moveTo>
                <a:lnTo>
                  <a:pt x="1992" y="0"/>
                </a:lnTo>
                <a:cubicBezTo>
                  <a:pt x="1997" y="0"/>
                  <a:pt x="2000" y="4"/>
                  <a:pt x="2000" y="8"/>
                </a:cubicBezTo>
                <a:cubicBezTo>
                  <a:pt x="2000" y="13"/>
                  <a:pt x="1997" y="16"/>
                  <a:pt x="1992" y="16"/>
                </a:cubicBezTo>
                <a:lnTo>
                  <a:pt x="1976" y="16"/>
                </a:lnTo>
                <a:cubicBezTo>
                  <a:pt x="1972" y="16"/>
                  <a:pt x="1968" y="13"/>
                  <a:pt x="1968" y="8"/>
                </a:cubicBezTo>
                <a:cubicBezTo>
                  <a:pt x="1968" y="4"/>
                  <a:pt x="1972" y="0"/>
                  <a:pt x="1976" y="0"/>
                </a:cubicBezTo>
                <a:close/>
                <a:moveTo>
                  <a:pt x="2024" y="0"/>
                </a:moveTo>
                <a:lnTo>
                  <a:pt x="2040" y="0"/>
                </a:lnTo>
                <a:cubicBezTo>
                  <a:pt x="2045" y="0"/>
                  <a:pt x="2048" y="4"/>
                  <a:pt x="2048" y="8"/>
                </a:cubicBezTo>
                <a:cubicBezTo>
                  <a:pt x="2048" y="13"/>
                  <a:pt x="2045" y="16"/>
                  <a:pt x="2040" y="16"/>
                </a:cubicBezTo>
                <a:lnTo>
                  <a:pt x="2024" y="16"/>
                </a:lnTo>
                <a:cubicBezTo>
                  <a:pt x="2020" y="16"/>
                  <a:pt x="2016" y="13"/>
                  <a:pt x="2016" y="8"/>
                </a:cubicBezTo>
                <a:cubicBezTo>
                  <a:pt x="2016" y="4"/>
                  <a:pt x="2020" y="0"/>
                  <a:pt x="2024" y="0"/>
                </a:cubicBezTo>
                <a:close/>
                <a:moveTo>
                  <a:pt x="2072" y="0"/>
                </a:moveTo>
                <a:lnTo>
                  <a:pt x="2088" y="0"/>
                </a:lnTo>
                <a:cubicBezTo>
                  <a:pt x="2093" y="0"/>
                  <a:pt x="2096" y="4"/>
                  <a:pt x="2096" y="8"/>
                </a:cubicBezTo>
                <a:cubicBezTo>
                  <a:pt x="2096" y="13"/>
                  <a:pt x="2093" y="16"/>
                  <a:pt x="2088" y="16"/>
                </a:cubicBezTo>
                <a:lnTo>
                  <a:pt x="2072" y="16"/>
                </a:lnTo>
                <a:cubicBezTo>
                  <a:pt x="2068" y="16"/>
                  <a:pt x="2064" y="13"/>
                  <a:pt x="2064" y="8"/>
                </a:cubicBezTo>
                <a:cubicBezTo>
                  <a:pt x="2064" y="4"/>
                  <a:pt x="2068" y="0"/>
                  <a:pt x="2072" y="0"/>
                </a:cubicBezTo>
                <a:close/>
                <a:moveTo>
                  <a:pt x="2120" y="0"/>
                </a:moveTo>
                <a:lnTo>
                  <a:pt x="2136" y="0"/>
                </a:lnTo>
                <a:cubicBezTo>
                  <a:pt x="2141" y="0"/>
                  <a:pt x="2144" y="4"/>
                  <a:pt x="2144" y="8"/>
                </a:cubicBezTo>
                <a:cubicBezTo>
                  <a:pt x="2144" y="13"/>
                  <a:pt x="2141" y="16"/>
                  <a:pt x="2136" y="16"/>
                </a:cubicBezTo>
                <a:lnTo>
                  <a:pt x="2120" y="16"/>
                </a:lnTo>
                <a:cubicBezTo>
                  <a:pt x="2116" y="16"/>
                  <a:pt x="2112" y="13"/>
                  <a:pt x="2112" y="8"/>
                </a:cubicBezTo>
                <a:cubicBezTo>
                  <a:pt x="2112" y="4"/>
                  <a:pt x="2116" y="0"/>
                  <a:pt x="2120" y="0"/>
                </a:cubicBezTo>
                <a:close/>
                <a:moveTo>
                  <a:pt x="2168" y="0"/>
                </a:moveTo>
                <a:lnTo>
                  <a:pt x="2184" y="0"/>
                </a:lnTo>
                <a:cubicBezTo>
                  <a:pt x="2189" y="0"/>
                  <a:pt x="2192" y="4"/>
                  <a:pt x="2192" y="8"/>
                </a:cubicBezTo>
                <a:cubicBezTo>
                  <a:pt x="2192" y="13"/>
                  <a:pt x="2189" y="16"/>
                  <a:pt x="2184" y="16"/>
                </a:cubicBezTo>
                <a:lnTo>
                  <a:pt x="2168" y="16"/>
                </a:lnTo>
                <a:cubicBezTo>
                  <a:pt x="2164" y="16"/>
                  <a:pt x="2160" y="13"/>
                  <a:pt x="2160" y="8"/>
                </a:cubicBezTo>
                <a:cubicBezTo>
                  <a:pt x="2160" y="4"/>
                  <a:pt x="2164" y="0"/>
                  <a:pt x="2168" y="0"/>
                </a:cubicBezTo>
                <a:close/>
                <a:moveTo>
                  <a:pt x="2216" y="0"/>
                </a:moveTo>
                <a:lnTo>
                  <a:pt x="2232" y="0"/>
                </a:lnTo>
                <a:cubicBezTo>
                  <a:pt x="2237" y="0"/>
                  <a:pt x="2240" y="4"/>
                  <a:pt x="2240" y="8"/>
                </a:cubicBezTo>
                <a:cubicBezTo>
                  <a:pt x="2240" y="13"/>
                  <a:pt x="2237" y="16"/>
                  <a:pt x="2232" y="16"/>
                </a:cubicBezTo>
                <a:lnTo>
                  <a:pt x="2216" y="16"/>
                </a:lnTo>
                <a:cubicBezTo>
                  <a:pt x="2212" y="16"/>
                  <a:pt x="2208" y="13"/>
                  <a:pt x="2208" y="8"/>
                </a:cubicBezTo>
                <a:cubicBezTo>
                  <a:pt x="2208" y="4"/>
                  <a:pt x="2212" y="0"/>
                  <a:pt x="2216" y="0"/>
                </a:cubicBezTo>
                <a:close/>
                <a:moveTo>
                  <a:pt x="2264" y="0"/>
                </a:moveTo>
                <a:lnTo>
                  <a:pt x="2280" y="0"/>
                </a:lnTo>
                <a:cubicBezTo>
                  <a:pt x="2285" y="0"/>
                  <a:pt x="2288" y="4"/>
                  <a:pt x="2288" y="8"/>
                </a:cubicBezTo>
                <a:cubicBezTo>
                  <a:pt x="2288" y="13"/>
                  <a:pt x="2285" y="16"/>
                  <a:pt x="2280" y="16"/>
                </a:cubicBezTo>
                <a:lnTo>
                  <a:pt x="2264" y="16"/>
                </a:lnTo>
                <a:cubicBezTo>
                  <a:pt x="2260" y="16"/>
                  <a:pt x="2256" y="13"/>
                  <a:pt x="2256" y="8"/>
                </a:cubicBezTo>
                <a:cubicBezTo>
                  <a:pt x="2256" y="4"/>
                  <a:pt x="2260" y="0"/>
                  <a:pt x="2264" y="0"/>
                </a:cubicBezTo>
                <a:close/>
                <a:moveTo>
                  <a:pt x="2312" y="0"/>
                </a:moveTo>
                <a:lnTo>
                  <a:pt x="2328" y="0"/>
                </a:lnTo>
                <a:cubicBezTo>
                  <a:pt x="2333" y="0"/>
                  <a:pt x="2336" y="4"/>
                  <a:pt x="2336" y="8"/>
                </a:cubicBezTo>
                <a:cubicBezTo>
                  <a:pt x="2336" y="13"/>
                  <a:pt x="2333" y="16"/>
                  <a:pt x="2328" y="16"/>
                </a:cubicBezTo>
                <a:lnTo>
                  <a:pt x="2312" y="16"/>
                </a:lnTo>
                <a:cubicBezTo>
                  <a:pt x="2308" y="16"/>
                  <a:pt x="2304" y="13"/>
                  <a:pt x="2304" y="8"/>
                </a:cubicBezTo>
                <a:cubicBezTo>
                  <a:pt x="2304" y="4"/>
                  <a:pt x="2308" y="0"/>
                  <a:pt x="2312" y="0"/>
                </a:cubicBezTo>
                <a:close/>
                <a:moveTo>
                  <a:pt x="2360" y="0"/>
                </a:moveTo>
                <a:lnTo>
                  <a:pt x="2376" y="0"/>
                </a:lnTo>
                <a:cubicBezTo>
                  <a:pt x="2381" y="0"/>
                  <a:pt x="2384" y="4"/>
                  <a:pt x="2384" y="8"/>
                </a:cubicBezTo>
                <a:cubicBezTo>
                  <a:pt x="2384" y="13"/>
                  <a:pt x="2381" y="16"/>
                  <a:pt x="2376" y="16"/>
                </a:cubicBezTo>
                <a:lnTo>
                  <a:pt x="2360" y="16"/>
                </a:lnTo>
                <a:cubicBezTo>
                  <a:pt x="2356" y="16"/>
                  <a:pt x="2352" y="13"/>
                  <a:pt x="2352" y="8"/>
                </a:cubicBezTo>
                <a:cubicBezTo>
                  <a:pt x="2352" y="4"/>
                  <a:pt x="2356" y="0"/>
                  <a:pt x="2360" y="0"/>
                </a:cubicBezTo>
                <a:close/>
                <a:moveTo>
                  <a:pt x="2408" y="0"/>
                </a:moveTo>
                <a:lnTo>
                  <a:pt x="2424" y="0"/>
                </a:lnTo>
                <a:cubicBezTo>
                  <a:pt x="2429" y="0"/>
                  <a:pt x="2432" y="4"/>
                  <a:pt x="2432" y="8"/>
                </a:cubicBezTo>
                <a:cubicBezTo>
                  <a:pt x="2432" y="13"/>
                  <a:pt x="2429" y="16"/>
                  <a:pt x="2424" y="16"/>
                </a:cubicBezTo>
                <a:lnTo>
                  <a:pt x="2408" y="16"/>
                </a:lnTo>
                <a:cubicBezTo>
                  <a:pt x="2404" y="16"/>
                  <a:pt x="2400" y="13"/>
                  <a:pt x="2400" y="8"/>
                </a:cubicBezTo>
                <a:cubicBezTo>
                  <a:pt x="2400" y="4"/>
                  <a:pt x="2404" y="0"/>
                  <a:pt x="2408" y="0"/>
                </a:cubicBezTo>
                <a:close/>
                <a:moveTo>
                  <a:pt x="2456" y="0"/>
                </a:moveTo>
                <a:lnTo>
                  <a:pt x="2472" y="0"/>
                </a:lnTo>
                <a:cubicBezTo>
                  <a:pt x="2477" y="0"/>
                  <a:pt x="2480" y="4"/>
                  <a:pt x="2480" y="8"/>
                </a:cubicBezTo>
                <a:cubicBezTo>
                  <a:pt x="2480" y="13"/>
                  <a:pt x="2477" y="16"/>
                  <a:pt x="2472" y="16"/>
                </a:cubicBezTo>
                <a:lnTo>
                  <a:pt x="2456" y="16"/>
                </a:lnTo>
                <a:cubicBezTo>
                  <a:pt x="2452" y="16"/>
                  <a:pt x="2448" y="13"/>
                  <a:pt x="2448" y="8"/>
                </a:cubicBezTo>
                <a:cubicBezTo>
                  <a:pt x="2448" y="4"/>
                  <a:pt x="2452" y="0"/>
                  <a:pt x="2456" y="0"/>
                </a:cubicBezTo>
                <a:close/>
                <a:moveTo>
                  <a:pt x="2504" y="0"/>
                </a:moveTo>
                <a:lnTo>
                  <a:pt x="2520" y="0"/>
                </a:lnTo>
                <a:cubicBezTo>
                  <a:pt x="2525" y="0"/>
                  <a:pt x="2528" y="4"/>
                  <a:pt x="2528" y="8"/>
                </a:cubicBezTo>
                <a:cubicBezTo>
                  <a:pt x="2528" y="13"/>
                  <a:pt x="2525" y="16"/>
                  <a:pt x="2520" y="16"/>
                </a:cubicBezTo>
                <a:lnTo>
                  <a:pt x="2504" y="16"/>
                </a:lnTo>
                <a:cubicBezTo>
                  <a:pt x="2500" y="16"/>
                  <a:pt x="2496" y="13"/>
                  <a:pt x="2496" y="8"/>
                </a:cubicBezTo>
                <a:cubicBezTo>
                  <a:pt x="2496" y="4"/>
                  <a:pt x="2500" y="0"/>
                  <a:pt x="2504" y="0"/>
                </a:cubicBezTo>
                <a:close/>
                <a:moveTo>
                  <a:pt x="2552" y="0"/>
                </a:moveTo>
                <a:lnTo>
                  <a:pt x="2568" y="0"/>
                </a:lnTo>
                <a:cubicBezTo>
                  <a:pt x="2573" y="0"/>
                  <a:pt x="2576" y="4"/>
                  <a:pt x="2576" y="8"/>
                </a:cubicBezTo>
                <a:cubicBezTo>
                  <a:pt x="2576" y="13"/>
                  <a:pt x="2573" y="16"/>
                  <a:pt x="2568" y="16"/>
                </a:cubicBezTo>
                <a:lnTo>
                  <a:pt x="2552" y="16"/>
                </a:lnTo>
                <a:cubicBezTo>
                  <a:pt x="2548" y="16"/>
                  <a:pt x="2544" y="13"/>
                  <a:pt x="2544" y="8"/>
                </a:cubicBezTo>
                <a:cubicBezTo>
                  <a:pt x="2544" y="4"/>
                  <a:pt x="2548" y="0"/>
                  <a:pt x="2552" y="0"/>
                </a:cubicBezTo>
                <a:close/>
                <a:moveTo>
                  <a:pt x="2600" y="0"/>
                </a:moveTo>
                <a:lnTo>
                  <a:pt x="2616" y="0"/>
                </a:lnTo>
                <a:cubicBezTo>
                  <a:pt x="2621" y="0"/>
                  <a:pt x="2624" y="4"/>
                  <a:pt x="2624" y="8"/>
                </a:cubicBezTo>
                <a:cubicBezTo>
                  <a:pt x="2624" y="13"/>
                  <a:pt x="2621" y="16"/>
                  <a:pt x="2616" y="16"/>
                </a:cubicBezTo>
                <a:lnTo>
                  <a:pt x="2600" y="16"/>
                </a:lnTo>
                <a:cubicBezTo>
                  <a:pt x="2596" y="16"/>
                  <a:pt x="2592" y="13"/>
                  <a:pt x="2592" y="8"/>
                </a:cubicBezTo>
                <a:cubicBezTo>
                  <a:pt x="2592" y="4"/>
                  <a:pt x="2596" y="0"/>
                  <a:pt x="2600" y="0"/>
                </a:cubicBezTo>
                <a:close/>
                <a:moveTo>
                  <a:pt x="2648" y="0"/>
                </a:moveTo>
                <a:lnTo>
                  <a:pt x="2664" y="0"/>
                </a:lnTo>
                <a:cubicBezTo>
                  <a:pt x="2669" y="0"/>
                  <a:pt x="2672" y="4"/>
                  <a:pt x="2672" y="8"/>
                </a:cubicBezTo>
                <a:cubicBezTo>
                  <a:pt x="2672" y="13"/>
                  <a:pt x="2669" y="16"/>
                  <a:pt x="2664" y="16"/>
                </a:cubicBezTo>
                <a:lnTo>
                  <a:pt x="2648" y="16"/>
                </a:lnTo>
                <a:cubicBezTo>
                  <a:pt x="2644" y="16"/>
                  <a:pt x="2640" y="13"/>
                  <a:pt x="2640" y="8"/>
                </a:cubicBezTo>
                <a:cubicBezTo>
                  <a:pt x="2640" y="4"/>
                  <a:pt x="2644" y="0"/>
                  <a:pt x="2648" y="0"/>
                </a:cubicBezTo>
                <a:close/>
                <a:moveTo>
                  <a:pt x="2696" y="0"/>
                </a:moveTo>
                <a:lnTo>
                  <a:pt x="2712" y="0"/>
                </a:lnTo>
                <a:cubicBezTo>
                  <a:pt x="2717" y="0"/>
                  <a:pt x="2720" y="4"/>
                  <a:pt x="2720" y="8"/>
                </a:cubicBezTo>
                <a:cubicBezTo>
                  <a:pt x="2720" y="13"/>
                  <a:pt x="2717" y="16"/>
                  <a:pt x="2712" y="16"/>
                </a:cubicBezTo>
                <a:lnTo>
                  <a:pt x="2696" y="16"/>
                </a:lnTo>
                <a:cubicBezTo>
                  <a:pt x="2692" y="16"/>
                  <a:pt x="2688" y="13"/>
                  <a:pt x="2688" y="8"/>
                </a:cubicBezTo>
                <a:cubicBezTo>
                  <a:pt x="2688" y="4"/>
                  <a:pt x="2692" y="0"/>
                  <a:pt x="2696" y="0"/>
                </a:cubicBezTo>
                <a:close/>
                <a:moveTo>
                  <a:pt x="2744" y="0"/>
                </a:moveTo>
                <a:lnTo>
                  <a:pt x="2760" y="0"/>
                </a:lnTo>
                <a:cubicBezTo>
                  <a:pt x="2765" y="0"/>
                  <a:pt x="2768" y="4"/>
                  <a:pt x="2768" y="8"/>
                </a:cubicBezTo>
                <a:cubicBezTo>
                  <a:pt x="2768" y="13"/>
                  <a:pt x="2765" y="16"/>
                  <a:pt x="2760" y="16"/>
                </a:cubicBezTo>
                <a:lnTo>
                  <a:pt x="2744" y="16"/>
                </a:lnTo>
                <a:cubicBezTo>
                  <a:pt x="2740" y="16"/>
                  <a:pt x="2736" y="13"/>
                  <a:pt x="2736" y="8"/>
                </a:cubicBezTo>
                <a:cubicBezTo>
                  <a:pt x="2736" y="4"/>
                  <a:pt x="2740" y="0"/>
                  <a:pt x="2744" y="0"/>
                </a:cubicBezTo>
                <a:close/>
                <a:moveTo>
                  <a:pt x="2792" y="0"/>
                </a:moveTo>
                <a:lnTo>
                  <a:pt x="2808" y="0"/>
                </a:lnTo>
                <a:cubicBezTo>
                  <a:pt x="2813" y="0"/>
                  <a:pt x="2816" y="4"/>
                  <a:pt x="2816" y="8"/>
                </a:cubicBezTo>
                <a:cubicBezTo>
                  <a:pt x="2816" y="13"/>
                  <a:pt x="2813" y="16"/>
                  <a:pt x="2808" y="16"/>
                </a:cubicBezTo>
                <a:lnTo>
                  <a:pt x="2792" y="16"/>
                </a:lnTo>
                <a:cubicBezTo>
                  <a:pt x="2788" y="16"/>
                  <a:pt x="2784" y="13"/>
                  <a:pt x="2784" y="8"/>
                </a:cubicBezTo>
                <a:cubicBezTo>
                  <a:pt x="2784" y="4"/>
                  <a:pt x="2788" y="0"/>
                  <a:pt x="2792" y="0"/>
                </a:cubicBezTo>
                <a:close/>
                <a:moveTo>
                  <a:pt x="2840" y="0"/>
                </a:moveTo>
                <a:lnTo>
                  <a:pt x="2856" y="0"/>
                </a:lnTo>
                <a:cubicBezTo>
                  <a:pt x="2861" y="0"/>
                  <a:pt x="2864" y="4"/>
                  <a:pt x="2864" y="8"/>
                </a:cubicBezTo>
                <a:cubicBezTo>
                  <a:pt x="2864" y="13"/>
                  <a:pt x="2861" y="16"/>
                  <a:pt x="2856" y="16"/>
                </a:cubicBezTo>
                <a:lnTo>
                  <a:pt x="2840" y="16"/>
                </a:lnTo>
                <a:cubicBezTo>
                  <a:pt x="2836" y="16"/>
                  <a:pt x="2832" y="13"/>
                  <a:pt x="2832" y="8"/>
                </a:cubicBezTo>
                <a:cubicBezTo>
                  <a:pt x="2832" y="4"/>
                  <a:pt x="2836" y="0"/>
                  <a:pt x="2840" y="0"/>
                </a:cubicBezTo>
                <a:close/>
                <a:moveTo>
                  <a:pt x="2888" y="0"/>
                </a:moveTo>
                <a:lnTo>
                  <a:pt x="2904" y="0"/>
                </a:lnTo>
                <a:cubicBezTo>
                  <a:pt x="2909" y="0"/>
                  <a:pt x="2912" y="4"/>
                  <a:pt x="2912" y="8"/>
                </a:cubicBezTo>
                <a:cubicBezTo>
                  <a:pt x="2912" y="13"/>
                  <a:pt x="2909" y="16"/>
                  <a:pt x="2904" y="16"/>
                </a:cubicBezTo>
                <a:lnTo>
                  <a:pt x="2888" y="16"/>
                </a:lnTo>
                <a:cubicBezTo>
                  <a:pt x="2884" y="16"/>
                  <a:pt x="2880" y="13"/>
                  <a:pt x="2880" y="8"/>
                </a:cubicBezTo>
                <a:cubicBezTo>
                  <a:pt x="2880" y="4"/>
                  <a:pt x="2884" y="0"/>
                  <a:pt x="2888" y="0"/>
                </a:cubicBezTo>
                <a:close/>
                <a:moveTo>
                  <a:pt x="2936" y="0"/>
                </a:moveTo>
                <a:lnTo>
                  <a:pt x="2952" y="0"/>
                </a:lnTo>
                <a:cubicBezTo>
                  <a:pt x="2957" y="0"/>
                  <a:pt x="2960" y="4"/>
                  <a:pt x="2960" y="8"/>
                </a:cubicBezTo>
                <a:cubicBezTo>
                  <a:pt x="2960" y="13"/>
                  <a:pt x="2957" y="16"/>
                  <a:pt x="2952" y="16"/>
                </a:cubicBezTo>
                <a:lnTo>
                  <a:pt x="2936" y="16"/>
                </a:lnTo>
                <a:cubicBezTo>
                  <a:pt x="2932" y="16"/>
                  <a:pt x="2928" y="13"/>
                  <a:pt x="2928" y="8"/>
                </a:cubicBezTo>
                <a:cubicBezTo>
                  <a:pt x="2928" y="4"/>
                  <a:pt x="2932" y="0"/>
                  <a:pt x="2936" y="0"/>
                </a:cubicBezTo>
                <a:close/>
                <a:moveTo>
                  <a:pt x="2984" y="0"/>
                </a:moveTo>
                <a:lnTo>
                  <a:pt x="3000" y="0"/>
                </a:lnTo>
                <a:cubicBezTo>
                  <a:pt x="3005" y="0"/>
                  <a:pt x="3008" y="4"/>
                  <a:pt x="3008" y="8"/>
                </a:cubicBezTo>
                <a:cubicBezTo>
                  <a:pt x="3008" y="13"/>
                  <a:pt x="3005" y="16"/>
                  <a:pt x="3000" y="16"/>
                </a:cubicBezTo>
                <a:lnTo>
                  <a:pt x="2984" y="16"/>
                </a:lnTo>
                <a:cubicBezTo>
                  <a:pt x="2980" y="16"/>
                  <a:pt x="2976" y="13"/>
                  <a:pt x="2976" y="8"/>
                </a:cubicBezTo>
                <a:cubicBezTo>
                  <a:pt x="2976" y="4"/>
                  <a:pt x="2980" y="0"/>
                  <a:pt x="2984" y="0"/>
                </a:cubicBezTo>
                <a:close/>
                <a:moveTo>
                  <a:pt x="3032" y="0"/>
                </a:moveTo>
                <a:lnTo>
                  <a:pt x="3048" y="0"/>
                </a:lnTo>
                <a:cubicBezTo>
                  <a:pt x="3053" y="0"/>
                  <a:pt x="3056" y="4"/>
                  <a:pt x="3056" y="8"/>
                </a:cubicBezTo>
                <a:cubicBezTo>
                  <a:pt x="3056" y="13"/>
                  <a:pt x="3053" y="16"/>
                  <a:pt x="3048" y="16"/>
                </a:cubicBezTo>
                <a:lnTo>
                  <a:pt x="3032" y="16"/>
                </a:lnTo>
                <a:cubicBezTo>
                  <a:pt x="3028" y="16"/>
                  <a:pt x="3024" y="13"/>
                  <a:pt x="3024" y="8"/>
                </a:cubicBezTo>
                <a:cubicBezTo>
                  <a:pt x="3024" y="4"/>
                  <a:pt x="3028" y="0"/>
                  <a:pt x="3032" y="0"/>
                </a:cubicBezTo>
                <a:close/>
                <a:moveTo>
                  <a:pt x="3080" y="0"/>
                </a:moveTo>
                <a:lnTo>
                  <a:pt x="3096" y="0"/>
                </a:lnTo>
                <a:cubicBezTo>
                  <a:pt x="3101" y="0"/>
                  <a:pt x="3104" y="4"/>
                  <a:pt x="3104" y="8"/>
                </a:cubicBezTo>
                <a:cubicBezTo>
                  <a:pt x="3104" y="13"/>
                  <a:pt x="3101" y="16"/>
                  <a:pt x="3096" y="16"/>
                </a:cubicBezTo>
                <a:lnTo>
                  <a:pt x="3080" y="16"/>
                </a:lnTo>
                <a:cubicBezTo>
                  <a:pt x="3076" y="16"/>
                  <a:pt x="3072" y="13"/>
                  <a:pt x="3072" y="8"/>
                </a:cubicBezTo>
                <a:cubicBezTo>
                  <a:pt x="3072" y="4"/>
                  <a:pt x="3076" y="0"/>
                  <a:pt x="3080" y="0"/>
                </a:cubicBezTo>
                <a:close/>
                <a:moveTo>
                  <a:pt x="3128" y="0"/>
                </a:moveTo>
                <a:lnTo>
                  <a:pt x="3144" y="0"/>
                </a:lnTo>
                <a:cubicBezTo>
                  <a:pt x="3149" y="0"/>
                  <a:pt x="3152" y="4"/>
                  <a:pt x="3152" y="8"/>
                </a:cubicBezTo>
                <a:cubicBezTo>
                  <a:pt x="3152" y="13"/>
                  <a:pt x="3149" y="16"/>
                  <a:pt x="3144" y="16"/>
                </a:cubicBezTo>
                <a:lnTo>
                  <a:pt x="3128" y="16"/>
                </a:lnTo>
                <a:cubicBezTo>
                  <a:pt x="3124" y="16"/>
                  <a:pt x="3120" y="13"/>
                  <a:pt x="3120" y="8"/>
                </a:cubicBezTo>
                <a:cubicBezTo>
                  <a:pt x="3120" y="4"/>
                  <a:pt x="3124" y="0"/>
                  <a:pt x="3128" y="0"/>
                </a:cubicBezTo>
                <a:close/>
                <a:moveTo>
                  <a:pt x="3176" y="0"/>
                </a:moveTo>
                <a:lnTo>
                  <a:pt x="3192" y="0"/>
                </a:lnTo>
                <a:cubicBezTo>
                  <a:pt x="3197" y="0"/>
                  <a:pt x="3200" y="4"/>
                  <a:pt x="3200" y="8"/>
                </a:cubicBezTo>
                <a:cubicBezTo>
                  <a:pt x="3200" y="13"/>
                  <a:pt x="3197" y="16"/>
                  <a:pt x="3192" y="16"/>
                </a:cubicBezTo>
                <a:lnTo>
                  <a:pt x="3176" y="16"/>
                </a:lnTo>
                <a:cubicBezTo>
                  <a:pt x="3172" y="16"/>
                  <a:pt x="3168" y="13"/>
                  <a:pt x="3168" y="8"/>
                </a:cubicBezTo>
                <a:cubicBezTo>
                  <a:pt x="3168" y="4"/>
                  <a:pt x="3172" y="0"/>
                  <a:pt x="3176" y="0"/>
                </a:cubicBezTo>
                <a:close/>
                <a:moveTo>
                  <a:pt x="3224" y="0"/>
                </a:moveTo>
                <a:lnTo>
                  <a:pt x="3240" y="0"/>
                </a:lnTo>
                <a:cubicBezTo>
                  <a:pt x="3245" y="0"/>
                  <a:pt x="3248" y="4"/>
                  <a:pt x="3248" y="8"/>
                </a:cubicBezTo>
                <a:cubicBezTo>
                  <a:pt x="3248" y="13"/>
                  <a:pt x="3245" y="16"/>
                  <a:pt x="3240" y="16"/>
                </a:cubicBezTo>
                <a:lnTo>
                  <a:pt x="3224" y="16"/>
                </a:lnTo>
                <a:cubicBezTo>
                  <a:pt x="3220" y="16"/>
                  <a:pt x="3216" y="13"/>
                  <a:pt x="3216" y="8"/>
                </a:cubicBezTo>
                <a:cubicBezTo>
                  <a:pt x="3216" y="4"/>
                  <a:pt x="3220" y="0"/>
                  <a:pt x="3224" y="0"/>
                </a:cubicBezTo>
                <a:close/>
                <a:moveTo>
                  <a:pt x="3272" y="0"/>
                </a:moveTo>
                <a:lnTo>
                  <a:pt x="3288" y="0"/>
                </a:lnTo>
                <a:cubicBezTo>
                  <a:pt x="3293" y="0"/>
                  <a:pt x="3296" y="4"/>
                  <a:pt x="3296" y="8"/>
                </a:cubicBezTo>
                <a:cubicBezTo>
                  <a:pt x="3296" y="13"/>
                  <a:pt x="3293" y="16"/>
                  <a:pt x="3288" y="16"/>
                </a:cubicBezTo>
                <a:lnTo>
                  <a:pt x="3272" y="16"/>
                </a:lnTo>
                <a:cubicBezTo>
                  <a:pt x="3268" y="16"/>
                  <a:pt x="3264" y="13"/>
                  <a:pt x="3264" y="8"/>
                </a:cubicBezTo>
                <a:cubicBezTo>
                  <a:pt x="3264" y="4"/>
                  <a:pt x="3268" y="0"/>
                  <a:pt x="3272" y="0"/>
                </a:cubicBezTo>
                <a:close/>
                <a:moveTo>
                  <a:pt x="3320" y="0"/>
                </a:moveTo>
                <a:lnTo>
                  <a:pt x="3336" y="0"/>
                </a:lnTo>
                <a:cubicBezTo>
                  <a:pt x="3341" y="0"/>
                  <a:pt x="3344" y="4"/>
                  <a:pt x="3344" y="8"/>
                </a:cubicBezTo>
                <a:cubicBezTo>
                  <a:pt x="3344" y="13"/>
                  <a:pt x="3341" y="16"/>
                  <a:pt x="3336" y="16"/>
                </a:cubicBezTo>
                <a:lnTo>
                  <a:pt x="3320" y="16"/>
                </a:lnTo>
                <a:cubicBezTo>
                  <a:pt x="3316" y="16"/>
                  <a:pt x="3312" y="13"/>
                  <a:pt x="3312" y="8"/>
                </a:cubicBezTo>
                <a:cubicBezTo>
                  <a:pt x="3312" y="4"/>
                  <a:pt x="3316" y="0"/>
                  <a:pt x="3320" y="0"/>
                </a:cubicBezTo>
                <a:close/>
                <a:moveTo>
                  <a:pt x="3368" y="0"/>
                </a:moveTo>
                <a:lnTo>
                  <a:pt x="3384" y="0"/>
                </a:lnTo>
                <a:cubicBezTo>
                  <a:pt x="3389" y="0"/>
                  <a:pt x="3392" y="4"/>
                  <a:pt x="3392" y="8"/>
                </a:cubicBezTo>
                <a:cubicBezTo>
                  <a:pt x="3392" y="13"/>
                  <a:pt x="3389" y="16"/>
                  <a:pt x="3384" y="16"/>
                </a:cubicBezTo>
                <a:lnTo>
                  <a:pt x="3368" y="16"/>
                </a:lnTo>
                <a:cubicBezTo>
                  <a:pt x="3364" y="16"/>
                  <a:pt x="3360" y="13"/>
                  <a:pt x="3360" y="8"/>
                </a:cubicBezTo>
                <a:cubicBezTo>
                  <a:pt x="3360" y="4"/>
                  <a:pt x="3364" y="0"/>
                  <a:pt x="3368" y="0"/>
                </a:cubicBezTo>
                <a:close/>
                <a:moveTo>
                  <a:pt x="3416" y="0"/>
                </a:moveTo>
                <a:lnTo>
                  <a:pt x="3432" y="0"/>
                </a:lnTo>
                <a:cubicBezTo>
                  <a:pt x="3437" y="0"/>
                  <a:pt x="3440" y="4"/>
                  <a:pt x="3440" y="8"/>
                </a:cubicBezTo>
                <a:cubicBezTo>
                  <a:pt x="3440" y="13"/>
                  <a:pt x="3437" y="16"/>
                  <a:pt x="3432" y="16"/>
                </a:cubicBezTo>
                <a:lnTo>
                  <a:pt x="3416" y="16"/>
                </a:lnTo>
                <a:cubicBezTo>
                  <a:pt x="3412" y="16"/>
                  <a:pt x="3408" y="13"/>
                  <a:pt x="3408" y="8"/>
                </a:cubicBezTo>
                <a:cubicBezTo>
                  <a:pt x="3408" y="4"/>
                  <a:pt x="3412" y="0"/>
                  <a:pt x="3416" y="0"/>
                </a:cubicBezTo>
                <a:close/>
                <a:moveTo>
                  <a:pt x="3464" y="0"/>
                </a:moveTo>
                <a:lnTo>
                  <a:pt x="3480" y="0"/>
                </a:lnTo>
                <a:cubicBezTo>
                  <a:pt x="3485" y="0"/>
                  <a:pt x="3488" y="4"/>
                  <a:pt x="3488" y="8"/>
                </a:cubicBezTo>
                <a:cubicBezTo>
                  <a:pt x="3488" y="13"/>
                  <a:pt x="3485" y="16"/>
                  <a:pt x="3480" y="16"/>
                </a:cubicBezTo>
                <a:lnTo>
                  <a:pt x="3464" y="16"/>
                </a:lnTo>
                <a:cubicBezTo>
                  <a:pt x="3460" y="16"/>
                  <a:pt x="3456" y="13"/>
                  <a:pt x="3456" y="8"/>
                </a:cubicBezTo>
                <a:cubicBezTo>
                  <a:pt x="3456" y="4"/>
                  <a:pt x="3460" y="0"/>
                  <a:pt x="3464" y="0"/>
                </a:cubicBezTo>
                <a:close/>
                <a:moveTo>
                  <a:pt x="3512" y="0"/>
                </a:moveTo>
                <a:lnTo>
                  <a:pt x="3528" y="0"/>
                </a:lnTo>
                <a:cubicBezTo>
                  <a:pt x="3533" y="0"/>
                  <a:pt x="3536" y="4"/>
                  <a:pt x="3536" y="8"/>
                </a:cubicBezTo>
                <a:cubicBezTo>
                  <a:pt x="3536" y="13"/>
                  <a:pt x="3533" y="16"/>
                  <a:pt x="3528" y="16"/>
                </a:cubicBezTo>
                <a:lnTo>
                  <a:pt x="3512" y="16"/>
                </a:lnTo>
                <a:cubicBezTo>
                  <a:pt x="3508" y="16"/>
                  <a:pt x="3504" y="13"/>
                  <a:pt x="3504" y="8"/>
                </a:cubicBezTo>
                <a:cubicBezTo>
                  <a:pt x="3504" y="4"/>
                  <a:pt x="3508" y="0"/>
                  <a:pt x="3512" y="0"/>
                </a:cubicBezTo>
                <a:close/>
                <a:moveTo>
                  <a:pt x="3560" y="0"/>
                </a:moveTo>
                <a:lnTo>
                  <a:pt x="3576" y="0"/>
                </a:lnTo>
                <a:cubicBezTo>
                  <a:pt x="3581" y="0"/>
                  <a:pt x="3584" y="4"/>
                  <a:pt x="3584" y="8"/>
                </a:cubicBezTo>
                <a:cubicBezTo>
                  <a:pt x="3584" y="13"/>
                  <a:pt x="3581" y="16"/>
                  <a:pt x="3576" y="16"/>
                </a:cubicBezTo>
                <a:lnTo>
                  <a:pt x="3560" y="16"/>
                </a:lnTo>
                <a:cubicBezTo>
                  <a:pt x="3556" y="16"/>
                  <a:pt x="3552" y="13"/>
                  <a:pt x="3552" y="8"/>
                </a:cubicBezTo>
                <a:cubicBezTo>
                  <a:pt x="3552" y="4"/>
                  <a:pt x="3556" y="0"/>
                  <a:pt x="3560" y="0"/>
                </a:cubicBezTo>
                <a:close/>
                <a:moveTo>
                  <a:pt x="3608" y="0"/>
                </a:moveTo>
                <a:lnTo>
                  <a:pt x="3624" y="0"/>
                </a:lnTo>
                <a:cubicBezTo>
                  <a:pt x="3629" y="0"/>
                  <a:pt x="3632" y="4"/>
                  <a:pt x="3632" y="8"/>
                </a:cubicBezTo>
                <a:cubicBezTo>
                  <a:pt x="3632" y="13"/>
                  <a:pt x="3629" y="16"/>
                  <a:pt x="3624" y="16"/>
                </a:cubicBezTo>
                <a:lnTo>
                  <a:pt x="3608" y="16"/>
                </a:lnTo>
                <a:cubicBezTo>
                  <a:pt x="3604" y="16"/>
                  <a:pt x="3600" y="13"/>
                  <a:pt x="3600" y="8"/>
                </a:cubicBezTo>
                <a:cubicBezTo>
                  <a:pt x="3600" y="4"/>
                  <a:pt x="3604" y="0"/>
                  <a:pt x="3608" y="0"/>
                </a:cubicBezTo>
                <a:close/>
                <a:moveTo>
                  <a:pt x="3656" y="0"/>
                </a:moveTo>
                <a:lnTo>
                  <a:pt x="3672" y="0"/>
                </a:lnTo>
                <a:cubicBezTo>
                  <a:pt x="3677" y="0"/>
                  <a:pt x="3680" y="4"/>
                  <a:pt x="3680" y="8"/>
                </a:cubicBezTo>
                <a:cubicBezTo>
                  <a:pt x="3680" y="13"/>
                  <a:pt x="3677" y="16"/>
                  <a:pt x="3672" y="16"/>
                </a:cubicBezTo>
                <a:lnTo>
                  <a:pt x="3656" y="16"/>
                </a:lnTo>
                <a:cubicBezTo>
                  <a:pt x="3652" y="16"/>
                  <a:pt x="3648" y="13"/>
                  <a:pt x="3648" y="8"/>
                </a:cubicBezTo>
                <a:cubicBezTo>
                  <a:pt x="3648" y="4"/>
                  <a:pt x="3652" y="0"/>
                  <a:pt x="3656" y="0"/>
                </a:cubicBezTo>
                <a:close/>
                <a:moveTo>
                  <a:pt x="3704" y="0"/>
                </a:moveTo>
                <a:lnTo>
                  <a:pt x="3720" y="0"/>
                </a:lnTo>
                <a:cubicBezTo>
                  <a:pt x="3725" y="0"/>
                  <a:pt x="3728" y="4"/>
                  <a:pt x="3728" y="8"/>
                </a:cubicBezTo>
                <a:cubicBezTo>
                  <a:pt x="3728" y="13"/>
                  <a:pt x="3725" y="16"/>
                  <a:pt x="3720" y="16"/>
                </a:cubicBezTo>
                <a:lnTo>
                  <a:pt x="3704" y="16"/>
                </a:lnTo>
                <a:cubicBezTo>
                  <a:pt x="3700" y="16"/>
                  <a:pt x="3696" y="13"/>
                  <a:pt x="3696" y="8"/>
                </a:cubicBezTo>
                <a:cubicBezTo>
                  <a:pt x="3696" y="4"/>
                  <a:pt x="3700" y="0"/>
                  <a:pt x="3704" y="0"/>
                </a:cubicBezTo>
                <a:close/>
                <a:moveTo>
                  <a:pt x="3752" y="0"/>
                </a:moveTo>
                <a:lnTo>
                  <a:pt x="3768" y="0"/>
                </a:lnTo>
                <a:cubicBezTo>
                  <a:pt x="3773" y="0"/>
                  <a:pt x="3776" y="4"/>
                  <a:pt x="3776" y="8"/>
                </a:cubicBezTo>
                <a:cubicBezTo>
                  <a:pt x="3776" y="13"/>
                  <a:pt x="3773" y="16"/>
                  <a:pt x="3768" y="16"/>
                </a:cubicBezTo>
                <a:lnTo>
                  <a:pt x="3752" y="16"/>
                </a:lnTo>
                <a:cubicBezTo>
                  <a:pt x="3748" y="16"/>
                  <a:pt x="3744" y="13"/>
                  <a:pt x="3744" y="8"/>
                </a:cubicBezTo>
                <a:cubicBezTo>
                  <a:pt x="3744" y="4"/>
                  <a:pt x="3748" y="0"/>
                  <a:pt x="3752" y="0"/>
                </a:cubicBezTo>
                <a:close/>
                <a:moveTo>
                  <a:pt x="3800" y="0"/>
                </a:moveTo>
                <a:lnTo>
                  <a:pt x="3816" y="0"/>
                </a:lnTo>
                <a:cubicBezTo>
                  <a:pt x="3821" y="0"/>
                  <a:pt x="3824" y="4"/>
                  <a:pt x="3824" y="8"/>
                </a:cubicBezTo>
                <a:cubicBezTo>
                  <a:pt x="3824" y="13"/>
                  <a:pt x="3821" y="16"/>
                  <a:pt x="3816" y="16"/>
                </a:cubicBezTo>
                <a:lnTo>
                  <a:pt x="3800" y="16"/>
                </a:lnTo>
                <a:cubicBezTo>
                  <a:pt x="3796" y="16"/>
                  <a:pt x="3792" y="13"/>
                  <a:pt x="3792" y="8"/>
                </a:cubicBezTo>
                <a:cubicBezTo>
                  <a:pt x="3792" y="4"/>
                  <a:pt x="3796" y="0"/>
                  <a:pt x="3800" y="0"/>
                </a:cubicBezTo>
                <a:close/>
                <a:moveTo>
                  <a:pt x="3848" y="0"/>
                </a:moveTo>
                <a:lnTo>
                  <a:pt x="3864" y="0"/>
                </a:lnTo>
                <a:cubicBezTo>
                  <a:pt x="3869" y="0"/>
                  <a:pt x="3872" y="4"/>
                  <a:pt x="3872" y="8"/>
                </a:cubicBezTo>
                <a:cubicBezTo>
                  <a:pt x="3872" y="13"/>
                  <a:pt x="3869" y="16"/>
                  <a:pt x="3864" y="16"/>
                </a:cubicBezTo>
                <a:lnTo>
                  <a:pt x="3848" y="16"/>
                </a:lnTo>
                <a:cubicBezTo>
                  <a:pt x="3844" y="16"/>
                  <a:pt x="3840" y="13"/>
                  <a:pt x="3840" y="8"/>
                </a:cubicBezTo>
                <a:cubicBezTo>
                  <a:pt x="3840" y="4"/>
                  <a:pt x="3844" y="0"/>
                  <a:pt x="3848" y="0"/>
                </a:cubicBezTo>
                <a:close/>
                <a:moveTo>
                  <a:pt x="3896" y="0"/>
                </a:moveTo>
                <a:lnTo>
                  <a:pt x="3912" y="0"/>
                </a:lnTo>
                <a:cubicBezTo>
                  <a:pt x="3917" y="0"/>
                  <a:pt x="3920" y="4"/>
                  <a:pt x="3920" y="8"/>
                </a:cubicBezTo>
                <a:cubicBezTo>
                  <a:pt x="3920" y="13"/>
                  <a:pt x="3917" y="16"/>
                  <a:pt x="3912" y="16"/>
                </a:cubicBezTo>
                <a:lnTo>
                  <a:pt x="3896" y="16"/>
                </a:lnTo>
                <a:cubicBezTo>
                  <a:pt x="3892" y="16"/>
                  <a:pt x="3888" y="13"/>
                  <a:pt x="3888" y="8"/>
                </a:cubicBezTo>
                <a:cubicBezTo>
                  <a:pt x="3888" y="4"/>
                  <a:pt x="3892" y="0"/>
                  <a:pt x="3896" y="0"/>
                </a:cubicBezTo>
                <a:close/>
                <a:moveTo>
                  <a:pt x="3944" y="0"/>
                </a:moveTo>
                <a:lnTo>
                  <a:pt x="3960" y="0"/>
                </a:lnTo>
                <a:cubicBezTo>
                  <a:pt x="3965" y="0"/>
                  <a:pt x="3968" y="4"/>
                  <a:pt x="3968" y="8"/>
                </a:cubicBezTo>
                <a:cubicBezTo>
                  <a:pt x="3968" y="13"/>
                  <a:pt x="3965" y="16"/>
                  <a:pt x="3960" y="16"/>
                </a:cubicBezTo>
                <a:lnTo>
                  <a:pt x="3944" y="16"/>
                </a:lnTo>
                <a:cubicBezTo>
                  <a:pt x="3940" y="16"/>
                  <a:pt x="3936" y="13"/>
                  <a:pt x="3936" y="8"/>
                </a:cubicBezTo>
                <a:cubicBezTo>
                  <a:pt x="3936" y="4"/>
                  <a:pt x="3940" y="0"/>
                  <a:pt x="3944" y="0"/>
                </a:cubicBezTo>
                <a:close/>
                <a:moveTo>
                  <a:pt x="3992" y="0"/>
                </a:moveTo>
                <a:lnTo>
                  <a:pt x="4008" y="0"/>
                </a:lnTo>
                <a:cubicBezTo>
                  <a:pt x="4013" y="0"/>
                  <a:pt x="4016" y="4"/>
                  <a:pt x="4016" y="8"/>
                </a:cubicBezTo>
                <a:cubicBezTo>
                  <a:pt x="4016" y="13"/>
                  <a:pt x="4013" y="16"/>
                  <a:pt x="4008" y="16"/>
                </a:cubicBezTo>
                <a:lnTo>
                  <a:pt x="3992" y="16"/>
                </a:lnTo>
                <a:cubicBezTo>
                  <a:pt x="3988" y="16"/>
                  <a:pt x="3984" y="13"/>
                  <a:pt x="3984" y="8"/>
                </a:cubicBezTo>
                <a:cubicBezTo>
                  <a:pt x="3984" y="4"/>
                  <a:pt x="3988" y="0"/>
                  <a:pt x="3992" y="0"/>
                </a:cubicBezTo>
                <a:close/>
                <a:moveTo>
                  <a:pt x="4040" y="0"/>
                </a:moveTo>
                <a:lnTo>
                  <a:pt x="4056" y="0"/>
                </a:lnTo>
                <a:cubicBezTo>
                  <a:pt x="4061" y="0"/>
                  <a:pt x="4064" y="4"/>
                  <a:pt x="4064" y="8"/>
                </a:cubicBezTo>
                <a:cubicBezTo>
                  <a:pt x="4064" y="13"/>
                  <a:pt x="4061" y="16"/>
                  <a:pt x="4056" y="16"/>
                </a:cubicBezTo>
                <a:lnTo>
                  <a:pt x="4040" y="16"/>
                </a:lnTo>
                <a:cubicBezTo>
                  <a:pt x="4036" y="16"/>
                  <a:pt x="4032" y="13"/>
                  <a:pt x="4032" y="8"/>
                </a:cubicBezTo>
                <a:cubicBezTo>
                  <a:pt x="4032" y="4"/>
                  <a:pt x="4036" y="0"/>
                  <a:pt x="4040" y="0"/>
                </a:cubicBezTo>
                <a:close/>
                <a:moveTo>
                  <a:pt x="4088" y="0"/>
                </a:moveTo>
                <a:lnTo>
                  <a:pt x="4104" y="0"/>
                </a:lnTo>
                <a:cubicBezTo>
                  <a:pt x="4109" y="0"/>
                  <a:pt x="4112" y="4"/>
                  <a:pt x="4112" y="8"/>
                </a:cubicBezTo>
                <a:cubicBezTo>
                  <a:pt x="4112" y="13"/>
                  <a:pt x="4109" y="16"/>
                  <a:pt x="4104" y="16"/>
                </a:cubicBezTo>
                <a:lnTo>
                  <a:pt x="4088" y="16"/>
                </a:lnTo>
                <a:cubicBezTo>
                  <a:pt x="4084" y="16"/>
                  <a:pt x="4080" y="13"/>
                  <a:pt x="4080" y="8"/>
                </a:cubicBezTo>
                <a:cubicBezTo>
                  <a:pt x="4080" y="4"/>
                  <a:pt x="4084" y="0"/>
                  <a:pt x="4088" y="0"/>
                </a:cubicBezTo>
                <a:close/>
                <a:moveTo>
                  <a:pt x="4136" y="0"/>
                </a:moveTo>
                <a:lnTo>
                  <a:pt x="4152" y="0"/>
                </a:lnTo>
                <a:cubicBezTo>
                  <a:pt x="4157" y="0"/>
                  <a:pt x="4160" y="4"/>
                  <a:pt x="4160" y="8"/>
                </a:cubicBezTo>
                <a:cubicBezTo>
                  <a:pt x="4160" y="13"/>
                  <a:pt x="4157" y="16"/>
                  <a:pt x="4152" y="16"/>
                </a:cubicBezTo>
                <a:lnTo>
                  <a:pt x="4136" y="16"/>
                </a:lnTo>
                <a:cubicBezTo>
                  <a:pt x="4132" y="16"/>
                  <a:pt x="4128" y="13"/>
                  <a:pt x="4128" y="8"/>
                </a:cubicBezTo>
                <a:cubicBezTo>
                  <a:pt x="4128" y="4"/>
                  <a:pt x="4132" y="0"/>
                  <a:pt x="4136" y="0"/>
                </a:cubicBezTo>
                <a:close/>
                <a:moveTo>
                  <a:pt x="4184" y="0"/>
                </a:moveTo>
                <a:lnTo>
                  <a:pt x="4200" y="0"/>
                </a:lnTo>
                <a:cubicBezTo>
                  <a:pt x="4205" y="0"/>
                  <a:pt x="4208" y="4"/>
                  <a:pt x="4208" y="8"/>
                </a:cubicBezTo>
                <a:cubicBezTo>
                  <a:pt x="4208" y="13"/>
                  <a:pt x="4205" y="16"/>
                  <a:pt x="4200" y="16"/>
                </a:cubicBezTo>
                <a:lnTo>
                  <a:pt x="4184" y="16"/>
                </a:lnTo>
                <a:cubicBezTo>
                  <a:pt x="4180" y="16"/>
                  <a:pt x="4176" y="13"/>
                  <a:pt x="4176" y="8"/>
                </a:cubicBezTo>
                <a:cubicBezTo>
                  <a:pt x="4176" y="4"/>
                  <a:pt x="4180" y="0"/>
                  <a:pt x="4184" y="0"/>
                </a:cubicBezTo>
                <a:close/>
                <a:moveTo>
                  <a:pt x="4232" y="0"/>
                </a:moveTo>
                <a:lnTo>
                  <a:pt x="4248" y="0"/>
                </a:lnTo>
                <a:cubicBezTo>
                  <a:pt x="4253" y="0"/>
                  <a:pt x="4256" y="4"/>
                  <a:pt x="4256" y="8"/>
                </a:cubicBezTo>
                <a:cubicBezTo>
                  <a:pt x="4256" y="13"/>
                  <a:pt x="4253" y="16"/>
                  <a:pt x="4248" y="16"/>
                </a:cubicBezTo>
                <a:lnTo>
                  <a:pt x="4232" y="16"/>
                </a:lnTo>
                <a:cubicBezTo>
                  <a:pt x="4228" y="16"/>
                  <a:pt x="4224" y="13"/>
                  <a:pt x="4224" y="8"/>
                </a:cubicBezTo>
                <a:cubicBezTo>
                  <a:pt x="4224" y="4"/>
                  <a:pt x="4228" y="0"/>
                  <a:pt x="4232" y="0"/>
                </a:cubicBezTo>
                <a:close/>
                <a:moveTo>
                  <a:pt x="4280" y="0"/>
                </a:moveTo>
                <a:lnTo>
                  <a:pt x="4296" y="0"/>
                </a:lnTo>
                <a:cubicBezTo>
                  <a:pt x="4301" y="0"/>
                  <a:pt x="4304" y="4"/>
                  <a:pt x="4304" y="8"/>
                </a:cubicBezTo>
                <a:cubicBezTo>
                  <a:pt x="4304" y="13"/>
                  <a:pt x="4301" y="16"/>
                  <a:pt x="4296" y="16"/>
                </a:cubicBezTo>
                <a:lnTo>
                  <a:pt x="4280" y="16"/>
                </a:lnTo>
                <a:cubicBezTo>
                  <a:pt x="4276" y="16"/>
                  <a:pt x="4272" y="13"/>
                  <a:pt x="4272" y="8"/>
                </a:cubicBezTo>
                <a:cubicBezTo>
                  <a:pt x="4272" y="4"/>
                  <a:pt x="4276" y="0"/>
                  <a:pt x="4280" y="0"/>
                </a:cubicBezTo>
                <a:close/>
                <a:moveTo>
                  <a:pt x="4328" y="0"/>
                </a:moveTo>
                <a:lnTo>
                  <a:pt x="4344" y="0"/>
                </a:lnTo>
                <a:cubicBezTo>
                  <a:pt x="4349" y="0"/>
                  <a:pt x="4352" y="4"/>
                  <a:pt x="4352" y="8"/>
                </a:cubicBezTo>
                <a:cubicBezTo>
                  <a:pt x="4352" y="13"/>
                  <a:pt x="4349" y="16"/>
                  <a:pt x="4344" y="16"/>
                </a:cubicBezTo>
                <a:lnTo>
                  <a:pt x="4328" y="16"/>
                </a:lnTo>
                <a:cubicBezTo>
                  <a:pt x="4324" y="16"/>
                  <a:pt x="4320" y="13"/>
                  <a:pt x="4320" y="8"/>
                </a:cubicBezTo>
                <a:cubicBezTo>
                  <a:pt x="4320" y="4"/>
                  <a:pt x="4324" y="0"/>
                  <a:pt x="4328" y="0"/>
                </a:cubicBezTo>
                <a:close/>
                <a:moveTo>
                  <a:pt x="4376" y="0"/>
                </a:moveTo>
                <a:lnTo>
                  <a:pt x="4392" y="0"/>
                </a:lnTo>
                <a:cubicBezTo>
                  <a:pt x="4397" y="0"/>
                  <a:pt x="4400" y="4"/>
                  <a:pt x="4400" y="8"/>
                </a:cubicBezTo>
                <a:cubicBezTo>
                  <a:pt x="4400" y="13"/>
                  <a:pt x="4397" y="16"/>
                  <a:pt x="4392" y="16"/>
                </a:cubicBezTo>
                <a:lnTo>
                  <a:pt x="4376" y="16"/>
                </a:lnTo>
                <a:cubicBezTo>
                  <a:pt x="4372" y="16"/>
                  <a:pt x="4368" y="13"/>
                  <a:pt x="4368" y="8"/>
                </a:cubicBezTo>
                <a:cubicBezTo>
                  <a:pt x="4368" y="4"/>
                  <a:pt x="4372" y="0"/>
                  <a:pt x="4376" y="0"/>
                </a:cubicBezTo>
                <a:close/>
                <a:moveTo>
                  <a:pt x="4424" y="0"/>
                </a:moveTo>
                <a:lnTo>
                  <a:pt x="4440" y="0"/>
                </a:lnTo>
                <a:cubicBezTo>
                  <a:pt x="4445" y="0"/>
                  <a:pt x="4448" y="4"/>
                  <a:pt x="4448" y="8"/>
                </a:cubicBezTo>
                <a:cubicBezTo>
                  <a:pt x="4448" y="13"/>
                  <a:pt x="4445" y="16"/>
                  <a:pt x="4440" y="16"/>
                </a:cubicBezTo>
                <a:lnTo>
                  <a:pt x="4424" y="16"/>
                </a:lnTo>
                <a:cubicBezTo>
                  <a:pt x="4420" y="16"/>
                  <a:pt x="4416" y="13"/>
                  <a:pt x="4416" y="8"/>
                </a:cubicBezTo>
                <a:cubicBezTo>
                  <a:pt x="4416" y="4"/>
                  <a:pt x="4420" y="0"/>
                  <a:pt x="4424" y="0"/>
                </a:cubicBezTo>
                <a:close/>
                <a:moveTo>
                  <a:pt x="4472" y="0"/>
                </a:moveTo>
                <a:lnTo>
                  <a:pt x="4488" y="0"/>
                </a:lnTo>
                <a:cubicBezTo>
                  <a:pt x="4493" y="0"/>
                  <a:pt x="4496" y="4"/>
                  <a:pt x="4496" y="8"/>
                </a:cubicBezTo>
                <a:cubicBezTo>
                  <a:pt x="4496" y="13"/>
                  <a:pt x="4493" y="16"/>
                  <a:pt x="4488" y="16"/>
                </a:cubicBezTo>
                <a:lnTo>
                  <a:pt x="4472" y="16"/>
                </a:lnTo>
                <a:cubicBezTo>
                  <a:pt x="4468" y="16"/>
                  <a:pt x="4464" y="13"/>
                  <a:pt x="4464" y="8"/>
                </a:cubicBezTo>
                <a:cubicBezTo>
                  <a:pt x="4464" y="4"/>
                  <a:pt x="4468" y="0"/>
                  <a:pt x="4472" y="0"/>
                </a:cubicBezTo>
                <a:close/>
                <a:moveTo>
                  <a:pt x="4520" y="0"/>
                </a:moveTo>
                <a:lnTo>
                  <a:pt x="4536" y="0"/>
                </a:lnTo>
                <a:cubicBezTo>
                  <a:pt x="4541" y="0"/>
                  <a:pt x="4544" y="4"/>
                  <a:pt x="4544" y="8"/>
                </a:cubicBezTo>
                <a:cubicBezTo>
                  <a:pt x="4544" y="13"/>
                  <a:pt x="4541" y="16"/>
                  <a:pt x="4536" y="16"/>
                </a:cubicBezTo>
                <a:lnTo>
                  <a:pt x="4520" y="16"/>
                </a:lnTo>
                <a:cubicBezTo>
                  <a:pt x="4516" y="16"/>
                  <a:pt x="4512" y="13"/>
                  <a:pt x="4512" y="8"/>
                </a:cubicBezTo>
                <a:cubicBezTo>
                  <a:pt x="4512" y="4"/>
                  <a:pt x="4516" y="0"/>
                  <a:pt x="4520" y="0"/>
                </a:cubicBezTo>
                <a:close/>
                <a:moveTo>
                  <a:pt x="4568" y="0"/>
                </a:moveTo>
                <a:lnTo>
                  <a:pt x="4584" y="0"/>
                </a:lnTo>
                <a:cubicBezTo>
                  <a:pt x="4589" y="0"/>
                  <a:pt x="4592" y="4"/>
                  <a:pt x="4592" y="8"/>
                </a:cubicBezTo>
                <a:cubicBezTo>
                  <a:pt x="4592" y="13"/>
                  <a:pt x="4589" y="16"/>
                  <a:pt x="4584" y="16"/>
                </a:cubicBezTo>
                <a:lnTo>
                  <a:pt x="4568" y="16"/>
                </a:lnTo>
                <a:cubicBezTo>
                  <a:pt x="4564" y="16"/>
                  <a:pt x="4560" y="13"/>
                  <a:pt x="4560" y="8"/>
                </a:cubicBezTo>
                <a:cubicBezTo>
                  <a:pt x="4560" y="4"/>
                  <a:pt x="4564" y="0"/>
                  <a:pt x="4568" y="0"/>
                </a:cubicBezTo>
                <a:close/>
                <a:moveTo>
                  <a:pt x="4616" y="0"/>
                </a:moveTo>
                <a:lnTo>
                  <a:pt x="4632" y="0"/>
                </a:lnTo>
                <a:cubicBezTo>
                  <a:pt x="4637" y="0"/>
                  <a:pt x="4640" y="4"/>
                  <a:pt x="4640" y="8"/>
                </a:cubicBezTo>
                <a:cubicBezTo>
                  <a:pt x="4640" y="13"/>
                  <a:pt x="4637" y="16"/>
                  <a:pt x="4632" y="16"/>
                </a:cubicBezTo>
                <a:lnTo>
                  <a:pt x="4616" y="16"/>
                </a:lnTo>
                <a:cubicBezTo>
                  <a:pt x="4612" y="16"/>
                  <a:pt x="4608" y="13"/>
                  <a:pt x="4608" y="8"/>
                </a:cubicBezTo>
                <a:cubicBezTo>
                  <a:pt x="4608" y="4"/>
                  <a:pt x="4612" y="0"/>
                  <a:pt x="4616" y="0"/>
                </a:cubicBezTo>
                <a:close/>
                <a:moveTo>
                  <a:pt x="4664" y="0"/>
                </a:moveTo>
                <a:lnTo>
                  <a:pt x="4680" y="0"/>
                </a:lnTo>
                <a:cubicBezTo>
                  <a:pt x="4685" y="0"/>
                  <a:pt x="4688" y="4"/>
                  <a:pt x="4688" y="8"/>
                </a:cubicBezTo>
                <a:cubicBezTo>
                  <a:pt x="4688" y="13"/>
                  <a:pt x="4685" y="16"/>
                  <a:pt x="4680" y="16"/>
                </a:cubicBezTo>
                <a:lnTo>
                  <a:pt x="4664" y="16"/>
                </a:lnTo>
                <a:cubicBezTo>
                  <a:pt x="4660" y="16"/>
                  <a:pt x="4656" y="13"/>
                  <a:pt x="4656" y="8"/>
                </a:cubicBezTo>
                <a:cubicBezTo>
                  <a:pt x="4656" y="4"/>
                  <a:pt x="4660" y="0"/>
                  <a:pt x="4664" y="0"/>
                </a:cubicBezTo>
                <a:close/>
                <a:moveTo>
                  <a:pt x="4712" y="0"/>
                </a:moveTo>
                <a:lnTo>
                  <a:pt x="4728" y="0"/>
                </a:lnTo>
                <a:cubicBezTo>
                  <a:pt x="4733" y="0"/>
                  <a:pt x="4736" y="4"/>
                  <a:pt x="4736" y="8"/>
                </a:cubicBezTo>
                <a:cubicBezTo>
                  <a:pt x="4736" y="13"/>
                  <a:pt x="4733" y="16"/>
                  <a:pt x="4728" y="16"/>
                </a:cubicBezTo>
                <a:lnTo>
                  <a:pt x="4712" y="16"/>
                </a:lnTo>
                <a:cubicBezTo>
                  <a:pt x="4708" y="16"/>
                  <a:pt x="4704" y="13"/>
                  <a:pt x="4704" y="8"/>
                </a:cubicBezTo>
                <a:cubicBezTo>
                  <a:pt x="4704" y="4"/>
                  <a:pt x="4708" y="0"/>
                  <a:pt x="4712" y="0"/>
                </a:cubicBezTo>
                <a:close/>
                <a:moveTo>
                  <a:pt x="4760" y="0"/>
                </a:moveTo>
                <a:lnTo>
                  <a:pt x="4776" y="0"/>
                </a:lnTo>
                <a:cubicBezTo>
                  <a:pt x="4781" y="0"/>
                  <a:pt x="4784" y="4"/>
                  <a:pt x="4784" y="8"/>
                </a:cubicBezTo>
                <a:cubicBezTo>
                  <a:pt x="4784" y="13"/>
                  <a:pt x="4781" y="16"/>
                  <a:pt x="4776" y="16"/>
                </a:cubicBezTo>
                <a:lnTo>
                  <a:pt x="4760" y="16"/>
                </a:lnTo>
                <a:cubicBezTo>
                  <a:pt x="4756" y="16"/>
                  <a:pt x="4752" y="13"/>
                  <a:pt x="4752" y="8"/>
                </a:cubicBezTo>
                <a:cubicBezTo>
                  <a:pt x="4752" y="4"/>
                  <a:pt x="4756" y="0"/>
                  <a:pt x="4760" y="0"/>
                </a:cubicBezTo>
                <a:close/>
                <a:moveTo>
                  <a:pt x="4808" y="0"/>
                </a:moveTo>
                <a:lnTo>
                  <a:pt x="4824" y="0"/>
                </a:lnTo>
                <a:cubicBezTo>
                  <a:pt x="4829" y="0"/>
                  <a:pt x="4832" y="4"/>
                  <a:pt x="4832" y="8"/>
                </a:cubicBezTo>
                <a:cubicBezTo>
                  <a:pt x="4832" y="13"/>
                  <a:pt x="4829" y="16"/>
                  <a:pt x="4824" y="16"/>
                </a:cubicBezTo>
                <a:lnTo>
                  <a:pt x="4808" y="16"/>
                </a:lnTo>
                <a:cubicBezTo>
                  <a:pt x="4804" y="16"/>
                  <a:pt x="4800" y="13"/>
                  <a:pt x="4800" y="8"/>
                </a:cubicBezTo>
                <a:cubicBezTo>
                  <a:pt x="4800" y="4"/>
                  <a:pt x="4804" y="0"/>
                  <a:pt x="4808" y="0"/>
                </a:cubicBezTo>
                <a:close/>
                <a:moveTo>
                  <a:pt x="4856" y="0"/>
                </a:moveTo>
                <a:lnTo>
                  <a:pt x="4872" y="0"/>
                </a:lnTo>
                <a:cubicBezTo>
                  <a:pt x="4877" y="0"/>
                  <a:pt x="4880" y="4"/>
                  <a:pt x="4880" y="8"/>
                </a:cubicBezTo>
                <a:cubicBezTo>
                  <a:pt x="4880" y="13"/>
                  <a:pt x="4877" y="16"/>
                  <a:pt x="4872" y="16"/>
                </a:cubicBezTo>
                <a:lnTo>
                  <a:pt x="4856" y="16"/>
                </a:lnTo>
                <a:cubicBezTo>
                  <a:pt x="4852" y="16"/>
                  <a:pt x="4848" y="13"/>
                  <a:pt x="4848" y="8"/>
                </a:cubicBezTo>
                <a:cubicBezTo>
                  <a:pt x="4848" y="4"/>
                  <a:pt x="4852" y="0"/>
                  <a:pt x="4856" y="0"/>
                </a:cubicBezTo>
                <a:close/>
                <a:moveTo>
                  <a:pt x="4904" y="0"/>
                </a:moveTo>
                <a:lnTo>
                  <a:pt x="4920" y="0"/>
                </a:lnTo>
                <a:cubicBezTo>
                  <a:pt x="4925" y="0"/>
                  <a:pt x="4928" y="4"/>
                  <a:pt x="4928" y="8"/>
                </a:cubicBezTo>
                <a:cubicBezTo>
                  <a:pt x="4928" y="13"/>
                  <a:pt x="4925" y="16"/>
                  <a:pt x="4920" y="16"/>
                </a:cubicBezTo>
                <a:lnTo>
                  <a:pt x="4904" y="16"/>
                </a:lnTo>
                <a:cubicBezTo>
                  <a:pt x="4900" y="16"/>
                  <a:pt x="4896" y="13"/>
                  <a:pt x="4896" y="8"/>
                </a:cubicBezTo>
                <a:cubicBezTo>
                  <a:pt x="4896" y="4"/>
                  <a:pt x="4900" y="0"/>
                  <a:pt x="4904" y="0"/>
                </a:cubicBezTo>
                <a:close/>
                <a:moveTo>
                  <a:pt x="4952" y="0"/>
                </a:moveTo>
                <a:lnTo>
                  <a:pt x="4968" y="0"/>
                </a:lnTo>
                <a:cubicBezTo>
                  <a:pt x="4973" y="0"/>
                  <a:pt x="4976" y="4"/>
                  <a:pt x="4976" y="8"/>
                </a:cubicBezTo>
                <a:cubicBezTo>
                  <a:pt x="4976" y="13"/>
                  <a:pt x="4973" y="16"/>
                  <a:pt x="4968" y="16"/>
                </a:cubicBezTo>
                <a:lnTo>
                  <a:pt x="4952" y="16"/>
                </a:lnTo>
                <a:cubicBezTo>
                  <a:pt x="4948" y="16"/>
                  <a:pt x="4944" y="13"/>
                  <a:pt x="4944" y="8"/>
                </a:cubicBezTo>
                <a:cubicBezTo>
                  <a:pt x="4944" y="4"/>
                  <a:pt x="4948" y="0"/>
                  <a:pt x="4952" y="0"/>
                </a:cubicBezTo>
                <a:close/>
                <a:moveTo>
                  <a:pt x="5000" y="0"/>
                </a:moveTo>
                <a:lnTo>
                  <a:pt x="5016" y="0"/>
                </a:lnTo>
                <a:cubicBezTo>
                  <a:pt x="5021" y="0"/>
                  <a:pt x="5024" y="4"/>
                  <a:pt x="5024" y="8"/>
                </a:cubicBezTo>
                <a:cubicBezTo>
                  <a:pt x="5024" y="13"/>
                  <a:pt x="5021" y="16"/>
                  <a:pt x="5016" y="16"/>
                </a:cubicBezTo>
                <a:lnTo>
                  <a:pt x="5000" y="16"/>
                </a:lnTo>
                <a:cubicBezTo>
                  <a:pt x="4996" y="16"/>
                  <a:pt x="4992" y="13"/>
                  <a:pt x="4992" y="8"/>
                </a:cubicBezTo>
                <a:cubicBezTo>
                  <a:pt x="4992" y="4"/>
                  <a:pt x="4996" y="0"/>
                  <a:pt x="5000" y="0"/>
                </a:cubicBezTo>
                <a:close/>
                <a:moveTo>
                  <a:pt x="5048" y="0"/>
                </a:moveTo>
                <a:lnTo>
                  <a:pt x="5064" y="0"/>
                </a:lnTo>
                <a:cubicBezTo>
                  <a:pt x="5069" y="0"/>
                  <a:pt x="5072" y="4"/>
                  <a:pt x="5072" y="8"/>
                </a:cubicBezTo>
                <a:cubicBezTo>
                  <a:pt x="5072" y="13"/>
                  <a:pt x="5069" y="16"/>
                  <a:pt x="5064" y="16"/>
                </a:cubicBezTo>
                <a:lnTo>
                  <a:pt x="5048" y="16"/>
                </a:lnTo>
                <a:cubicBezTo>
                  <a:pt x="5044" y="16"/>
                  <a:pt x="5040" y="13"/>
                  <a:pt x="5040" y="8"/>
                </a:cubicBezTo>
                <a:cubicBezTo>
                  <a:pt x="5040" y="4"/>
                  <a:pt x="5044" y="0"/>
                  <a:pt x="5048" y="0"/>
                </a:cubicBezTo>
                <a:close/>
                <a:moveTo>
                  <a:pt x="5096" y="0"/>
                </a:moveTo>
                <a:lnTo>
                  <a:pt x="5112" y="0"/>
                </a:lnTo>
                <a:cubicBezTo>
                  <a:pt x="5117" y="0"/>
                  <a:pt x="5120" y="4"/>
                  <a:pt x="5120" y="8"/>
                </a:cubicBezTo>
                <a:cubicBezTo>
                  <a:pt x="5120" y="13"/>
                  <a:pt x="5117" y="16"/>
                  <a:pt x="5112" y="16"/>
                </a:cubicBezTo>
                <a:lnTo>
                  <a:pt x="5096" y="16"/>
                </a:lnTo>
                <a:cubicBezTo>
                  <a:pt x="5092" y="16"/>
                  <a:pt x="5088" y="13"/>
                  <a:pt x="5088" y="8"/>
                </a:cubicBezTo>
                <a:cubicBezTo>
                  <a:pt x="5088" y="4"/>
                  <a:pt x="5092" y="0"/>
                  <a:pt x="5096" y="0"/>
                </a:cubicBezTo>
                <a:close/>
                <a:moveTo>
                  <a:pt x="5144" y="0"/>
                </a:moveTo>
                <a:lnTo>
                  <a:pt x="5160" y="0"/>
                </a:lnTo>
                <a:cubicBezTo>
                  <a:pt x="5165" y="0"/>
                  <a:pt x="5168" y="4"/>
                  <a:pt x="5168" y="8"/>
                </a:cubicBezTo>
                <a:cubicBezTo>
                  <a:pt x="5168" y="13"/>
                  <a:pt x="5165" y="16"/>
                  <a:pt x="5160" y="16"/>
                </a:cubicBezTo>
                <a:lnTo>
                  <a:pt x="5144" y="16"/>
                </a:lnTo>
                <a:cubicBezTo>
                  <a:pt x="5140" y="16"/>
                  <a:pt x="5136" y="13"/>
                  <a:pt x="5136" y="8"/>
                </a:cubicBezTo>
                <a:cubicBezTo>
                  <a:pt x="5136" y="4"/>
                  <a:pt x="5140" y="0"/>
                  <a:pt x="5144" y="0"/>
                </a:cubicBezTo>
                <a:close/>
                <a:moveTo>
                  <a:pt x="5192" y="0"/>
                </a:moveTo>
                <a:lnTo>
                  <a:pt x="5208" y="0"/>
                </a:lnTo>
                <a:cubicBezTo>
                  <a:pt x="5213" y="0"/>
                  <a:pt x="5216" y="4"/>
                  <a:pt x="5216" y="8"/>
                </a:cubicBezTo>
                <a:cubicBezTo>
                  <a:pt x="5216" y="13"/>
                  <a:pt x="5213" y="16"/>
                  <a:pt x="5208" y="16"/>
                </a:cubicBezTo>
                <a:lnTo>
                  <a:pt x="5192" y="16"/>
                </a:lnTo>
                <a:cubicBezTo>
                  <a:pt x="5188" y="16"/>
                  <a:pt x="5184" y="13"/>
                  <a:pt x="5184" y="8"/>
                </a:cubicBezTo>
                <a:cubicBezTo>
                  <a:pt x="5184" y="4"/>
                  <a:pt x="5188" y="0"/>
                  <a:pt x="5192" y="0"/>
                </a:cubicBezTo>
                <a:close/>
                <a:moveTo>
                  <a:pt x="5240" y="0"/>
                </a:moveTo>
                <a:lnTo>
                  <a:pt x="5256" y="0"/>
                </a:lnTo>
                <a:cubicBezTo>
                  <a:pt x="5261" y="0"/>
                  <a:pt x="5264" y="4"/>
                  <a:pt x="5264" y="8"/>
                </a:cubicBezTo>
                <a:cubicBezTo>
                  <a:pt x="5264" y="13"/>
                  <a:pt x="5261" y="16"/>
                  <a:pt x="5256" y="16"/>
                </a:cubicBezTo>
                <a:lnTo>
                  <a:pt x="5240" y="16"/>
                </a:lnTo>
                <a:cubicBezTo>
                  <a:pt x="5236" y="16"/>
                  <a:pt x="5232" y="13"/>
                  <a:pt x="5232" y="8"/>
                </a:cubicBezTo>
                <a:cubicBezTo>
                  <a:pt x="5232" y="4"/>
                  <a:pt x="5236" y="0"/>
                  <a:pt x="5240" y="0"/>
                </a:cubicBezTo>
                <a:close/>
                <a:moveTo>
                  <a:pt x="5288" y="0"/>
                </a:moveTo>
                <a:lnTo>
                  <a:pt x="5304" y="0"/>
                </a:lnTo>
                <a:cubicBezTo>
                  <a:pt x="5309" y="0"/>
                  <a:pt x="5312" y="4"/>
                  <a:pt x="5312" y="8"/>
                </a:cubicBezTo>
                <a:cubicBezTo>
                  <a:pt x="5312" y="13"/>
                  <a:pt x="5309" y="16"/>
                  <a:pt x="5304" y="16"/>
                </a:cubicBezTo>
                <a:lnTo>
                  <a:pt x="5288" y="16"/>
                </a:lnTo>
                <a:cubicBezTo>
                  <a:pt x="5284" y="16"/>
                  <a:pt x="5280" y="13"/>
                  <a:pt x="5280" y="8"/>
                </a:cubicBezTo>
                <a:cubicBezTo>
                  <a:pt x="5280" y="4"/>
                  <a:pt x="5284" y="0"/>
                  <a:pt x="5288" y="0"/>
                </a:cubicBezTo>
                <a:close/>
              </a:path>
            </a:pathLst>
          </a:custGeom>
          <a:solidFill>
            <a:srgbClr val="FF0000"/>
          </a:solidFill>
          <a:ln w="6350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44" name="Freeform 80">
            <a:extLst>
              <a:ext uri="{FF2B5EF4-FFF2-40B4-BE49-F238E27FC236}">
                <a16:creationId xmlns:a16="http://schemas.microsoft.com/office/drawing/2014/main" id="{DD9F75C2-3D0B-2390-D622-8CE921D846AE}"/>
              </a:ext>
            </a:extLst>
          </p:cNvPr>
          <p:cNvSpPr>
            <a:spLocks noEditPoints="1"/>
          </p:cNvSpPr>
          <p:nvPr/>
        </p:nvSpPr>
        <p:spPr bwMode="auto">
          <a:xfrm>
            <a:off x="774700" y="3055938"/>
            <a:ext cx="2671763" cy="6350"/>
          </a:xfrm>
          <a:custGeom>
            <a:avLst/>
            <a:gdLst/>
            <a:ahLst/>
            <a:cxnLst>
              <a:cxn ang="0">
                <a:pos x="48" y="8"/>
              </a:cxn>
              <a:cxn ang="0">
                <a:pos x="152" y="16"/>
              </a:cxn>
              <a:cxn ang="0">
                <a:pos x="264" y="16"/>
              </a:cxn>
              <a:cxn ang="0">
                <a:pos x="368" y="8"/>
              </a:cxn>
              <a:cxn ang="0">
                <a:pos x="456" y="0"/>
              </a:cxn>
              <a:cxn ang="0">
                <a:pos x="536" y="0"/>
              </a:cxn>
              <a:cxn ang="0">
                <a:pos x="584" y="0"/>
              </a:cxn>
              <a:cxn ang="0">
                <a:pos x="672" y="8"/>
              </a:cxn>
              <a:cxn ang="0">
                <a:pos x="776" y="16"/>
              </a:cxn>
              <a:cxn ang="0">
                <a:pos x="888" y="16"/>
              </a:cxn>
              <a:cxn ang="0">
                <a:pos x="992" y="8"/>
              </a:cxn>
              <a:cxn ang="0">
                <a:pos x="1080" y="0"/>
              </a:cxn>
              <a:cxn ang="0">
                <a:pos x="1160" y="0"/>
              </a:cxn>
              <a:cxn ang="0">
                <a:pos x="1208" y="0"/>
              </a:cxn>
              <a:cxn ang="0">
                <a:pos x="1296" y="8"/>
              </a:cxn>
              <a:cxn ang="0">
                <a:pos x="1400" y="16"/>
              </a:cxn>
              <a:cxn ang="0">
                <a:pos x="1512" y="16"/>
              </a:cxn>
              <a:cxn ang="0">
                <a:pos x="1616" y="8"/>
              </a:cxn>
              <a:cxn ang="0">
                <a:pos x="1704" y="0"/>
              </a:cxn>
              <a:cxn ang="0">
                <a:pos x="1784" y="0"/>
              </a:cxn>
              <a:cxn ang="0">
                <a:pos x="1832" y="0"/>
              </a:cxn>
              <a:cxn ang="0">
                <a:pos x="1920" y="8"/>
              </a:cxn>
              <a:cxn ang="0">
                <a:pos x="2024" y="16"/>
              </a:cxn>
              <a:cxn ang="0">
                <a:pos x="2136" y="16"/>
              </a:cxn>
              <a:cxn ang="0">
                <a:pos x="2240" y="8"/>
              </a:cxn>
              <a:cxn ang="0">
                <a:pos x="2328" y="0"/>
              </a:cxn>
              <a:cxn ang="0">
                <a:pos x="2408" y="0"/>
              </a:cxn>
              <a:cxn ang="0">
                <a:pos x="2456" y="0"/>
              </a:cxn>
              <a:cxn ang="0">
                <a:pos x="2544" y="8"/>
              </a:cxn>
              <a:cxn ang="0">
                <a:pos x="2648" y="16"/>
              </a:cxn>
              <a:cxn ang="0">
                <a:pos x="2760" y="16"/>
              </a:cxn>
              <a:cxn ang="0">
                <a:pos x="2864" y="8"/>
              </a:cxn>
              <a:cxn ang="0">
                <a:pos x="2952" y="0"/>
              </a:cxn>
              <a:cxn ang="0">
                <a:pos x="3032" y="0"/>
              </a:cxn>
              <a:cxn ang="0">
                <a:pos x="3080" y="0"/>
              </a:cxn>
              <a:cxn ang="0">
                <a:pos x="3168" y="8"/>
              </a:cxn>
              <a:cxn ang="0">
                <a:pos x="3272" y="16"/>
              </a:cxn>
              <a:cxn ang="0">
                <a:pos x="3384" y="16"/>
              </a:cxn>
              <a:cxn ang="0">
                <a:pos x="3488" y="8"/>
              </a:cxn>
              <a:cxn ang="0">
                <a:pos x="3576" y="0"/>
              </a:cxn>
              <a:cxn ang="0">
                <a:pos x="3656" y="0"/>
              </a:cxn>
              <a:cxn ang="0">
                <a:pos x="3704" y="0"/>
              </a:cxn>
              <a:cxn ang="0">
                <a:pos x="3792" y="8"/>
              </a:cxn>
              <a:cxn ang="0">
                <a:pos x="3896" y="16"/>
              </a:cxn>
              <a:cxn ang="0">
                <a:pos x="4008" y="16"/>
              </a:cxn>
              <a:cxn ang="0">
                <a:pos x="4112" y="8"/>
              </a:cxn>
              <a:cxn ang="0">
                <a:pos x="4200" y="0"/>
              </a:cxn>
              <a:cxn ang="0">
                <a:pos x="4280" y="0"/>
              </a:cxn>
              <a:cxn ang="0">
                <a:pos x="4328" y="0"/>
              </a:cxn>
              <a:cxn ang="0">
                <a:pos x="4416" y="8"/>
              </a:cxn>
              <a:cxn ang="0">
                <a:pos x="4520" y="16"/>
              </a:cxn>
              <a:cxn ang="0">
                <a:pos x="4632" y="16"/>
              </a:cxn>
              <a:cxn ang="0">
                <a:pos x="4736" y="8"/>
              </a:cxn>
              <a:cxn ang="0">
                <a:pos x="4824" y="0"/>
              </a:cxn>
              <a:cxn ang="0">
                <a:pos x="4904" y="0"/>
              </a:cxn>
              <a:cxn ang="0">
                <a:pos x="4952" y="0"/>
              </a:cxn>
              <a:cxn ang="0">
                <a:pos x="5040" y="8"/>
              </a:cxn>
              <a:cxn ang="0">
                <a:pos x="5144" y="16"/>
              </a:cxn>
              <a:cxn ang="0">
                <a:pos x="5256" y="16"/>
              </a:cxn>
            </a:cxnLst>
            <a:rect l="0" t="0" r="r" b="b"/>
            <a:pathLst>
              <a:path w="5312" h="16">
                <a:moveTo>
                  <a:pt x="8" y="0"/>
                </a:moveTo>
                <a:lnTo>
                  <a:pt x="24" y="0"/>
                </a:lnTo>
                <a:cubicBezTo>
                  <a:pt x="29" y="0"/>
                  <a:pt x="32" y="4"/>
                  <a:pt x="32" y="8"/>
                </a:cubicBezTo>
                <a:cubicBezTo>
                  <a:pt x="32" y="13"/>
                  <a:pt x="29" y="16"/>
                  <a:pt x="24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56" y="0"/>
                </a:moveTo>
                <a:lnTo>
                  <a:pt x="72" y="0"/>
                </a:lnTo>
                <a:cubicBezTo>
                  <a:pt x="77" y="0"/>
                  <a:pt x="80" y="4"/>
                  <a:pt x="80" y="8"/>
                </a:cubicBezTo>
                <a:cubicBezTo>
                  <a:pt x="80" y="13"/>
                  <a:pt x="77" y="16"/>
                  <a:pt x="72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104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104" y="16"/>
                </a:lnTo>
                <a:cubicBezTo>
                  <a:pt x="100" y="16"/>
                  <a:pt x="96" y="13"/>
                  <a:pt x="96" y="8"/>
                </a:cubicBezTo>
                <a:cubicBezTo>
                  <a:pt x="96" y="4"/>
                  <a:pt x="100" y="0"/>
                  <a:pt x="104" y="0"/>
                </a:cubicBezTo>
                <a:close/>
                <a:moveTo>
                  <a:pt x="152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152" y="16"/>
                </a:lnTo>
                <a:cubicBezTo>
                  <a:pt x="148" y="16"/>
                  <a:pt x="144" y="13"/>
                  <a:pt x="144" y="8"/>
                </a:cubicBezTo>
                <a:cubicBezTo>
                  <a:pt x="144" y="4"/>
                  <a:pt x="148" y="0"/>
                  <a:pt x="152" y="0"/>
                </a:cubicBezTo>
                <a:close/>
                <a:moveTo>
                  <a:pt x="200" y="0"/>
                </a:moveTo>
                <a:lnTo>
                  <a:pt x="216" y="0"/>
                </a:lnTo>
                <a:cubicBezTo>
                  <a:pt x="221" y="0"/>
                  <a:pt x="224" y="4"/>
                  <a:pt x="224" y="8"/>
                </a:cubicBezTo>
                <a:cubicBezTo>
                  <a:pt x="224" y="13"/>
                  <a:pt x="221" y="16"/>
                  <a:pt x="216" y="16"/>
                </a:cubicBezTo>
                <a:lnTo>
                  <a:pt x="200" y="16"/>
                </a:lnTo>
                <a:cubicBezTo>
                  <a:pt x="196" y="16"/>
                  <a:pt x="192" y="13"/>
                  <a:pt x="192" y="8"/>
                </a:cubicBezTo>
                <a:cubicBezTo>
                  <a:pt x="192" y="4"/>
                  <a:pt x="196" y="0"/>
                  <a:pt x="200" y="0"/>
                </a:cubicBezTo>
                <a:close/>
                <a:moveTo>
                  <a:pt x="248" y="0"/>
                </a:moveTo>
                <a:lnTo>
                  <a:pt x="264" y="0"/>
                </a:lnTo>
                <a:cubicBezTo>
                  <a:pt x="269" y="0"/>
                  <a:pt x="272" y="4"/>
                  <a:pt x="272" y="8"/>
                </a:cubicBezTo>
                <a:cubicBezTo>
                  <a:pt x="272" y="13"/>
                  <a:pt x="269" y="16"/>
                  <a:pt x="264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296" y="0"/>
                </a:moveTo>
                <a:lnTo>
                  <a:pt x="312" y="0"/>
                </a:lnTo>
                <a:cubicBezTo>
                  <a:pt x="317" y="0"/>
                  <a:pt x="320" y="4"/>
                  <a:pt x="320" y="8"/>
                </a:cubicBezTo>
                <a:cubicBezTo>
                  <a:pt x="320" y="13"/>
                  <a:pt x="317" y="16"/>
                  <a:pt x="312" y="16"/>
                </a:cubicBezTo>
                <a:lnTo>
                  <a:pt x="296" y="16"/>
                </a:lnTo>
                <a:cubicBezTo>
                  <a:pt x="292" y="16"/>
                  <a:pt x="288" y="13"/>
                  <a:pt x="288" y="8"/>
                </a:cubicBezTo>
                <a:cubicBezTo>
                  <a:pt x="288" y="4"/>
                  <a:pt x="292" y="0"/>
                  <a:pt x="296" y="0"/>
                </a:cubicBezTo>
                <a:close/>
                <a:moveTo>
                  <a:pt x="344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344" y="16"/>
                </a:lnTo>
                <a:cubicBezTo>
                  <a:pt x="340" y="16"/>
                  <a:pt x="336" y="13"/>
                  <a:pt x="336" y="8"/>
                </a:cubicBezTo>
                <a:cubicBezTo>
                  <a:pt x="336" y="4"/>
                  <a:pt x="340" y="0"/>
                  <a:pt x="344" y="0"/>
                </a:cubicBezTo>
                <a:close/>
                <a:moveTo>
                  <a:pt x="392" y="0"/>
                </a:moveTo>
                <a:lnTo>
                  <a:pt x="408" y="0"/>
                </a:lnTo>
                <a:cubicBezTo>
                  <a:pt x="413" y="0"/>
                  <a:pt x="416" y="4"/>
                  <a:pt x="416" y="8"/>
                </a:cubicBezTo>
                <a:cubicBezTo>
                  <a:pt x="416" y="13"/>
                  <a:pt x="413" y="16"/>
                  <a:pt x="408" y="16"/>
                </a:cubicBezTo>
                <a:lnTo>
                  <a:pt x="392" y="16"/>
                </a:lnTo>
                <a:cubicBezTo>
                  <a:pt x="388" y="16"/>
                  <a:pt x="384" y="13"/>
                  <a:pt x="384" y="8"/>
                </a:cubicBezTo>
                <a:cubicBezTo>
                  <a:pt x="384" y="4"/>
                  <a:pt x="388" y="0"/>
                  <a:pt x="392" y="0"/>
                </a:cubicBezTo>
                <a:close/>
                <a:moveTo>
                  <a:pt x="440" y="0"/>
                </a:moveTo>
                <a:lnTo>
                  <a:pt x="456" y="0"/>
                </a:lnTo>
                <a:cubicBezTo>
                  <a:pt x="461" y="0"/>
                  <a:pt x="464" y="4"/>
                  <a:pt x="464" y="8"/>
                </a:cubicBezTo>
                <a:cubicBezTo>
                  <a:pt x="464" y="13"/>
                  <a:pt x="461" y="16"/>
                  <a:pt x="456" y="16"/>
                </a:cubicBezTo>
                <a:lnTo>
                  <a:pt x="440" y="16"/>
                </a:lnTo>
                <a:cubicBezTo>
                  <a:pt x="436" y="16"/>
                  <a:pt x="432" y="13"/>
                  <a:pt x="432" y="8"/>
                </a:cubicBezTo>
                <a:cubicBezTo>
                  <a:pt x="432" y="4"/>
                  <a:pt x="436" y="0"/>
                  <a:pt x="440" y="0"/>
                </a:cubicBezTo>
                <a:close/>
                <a:moveTo>
                  <a:pt x="488" y="0"/>
                </a:moveTo>
                <a:lnTo>
                  <a:pt x="504" y="0"/>
                </a:lnTo>
                <a:cubicBezTo>
                  <a:pt x="509" y="0"/>
                  <a:pt x="512" y="4"/>
                  <a:pt x="512" y="8"/>
                </a:cubicBezTo>
                <a:cubicBezTo>
                  <a:pt x="512" y="13"/>
                  <a:pt x="509" y="16"/>
                  <a:pt x="504" y="16"/>
                </a:cubicBezTo>
                <a:lnTo>
                  <a:pt x="488" y="16"/>
                </a:lnTo>
                <a:cubicBezTo>
                  <a:pt x="484" y="16"/>
                  <a:pt x="480" y="13"/>
                  <a:pt x="480" y="8"/>
                </a:cubicBezTo>
                <a:cubicBezTo>
                  <a:pt x="480" y="4"/>
                  <a:pt x="484" y="0"/>
                  <a:pt x="488" y="0"/>
                </a:cubicBezTo>
                <a:close/>
                <a:moveTo>
                  <a:pt x="536" y="0"/>
                </a:moveTo>
                <a:lnTo>
                  <a:pt x="552" y="0"/>
                </a:lnTo>
                <a:cubicBezTo>
                  <a:pt x="557" y="0"/>
                  <a:pt x="560" y="4"/>
                  <a:pt x="560" y="8"/>
                </a:cubicBezTo>
                <a:cubicBezTo>
                  <a:pt x="560" y="13"/>
                  <a:pt x="557" y="16"/>
                  <a:pt x="552" y="16"/>
                </a:cubicBezTo>
                <a:lnTo>
                  <a:pt x="536" y="16"/>
                </a:lnTo>
                <a:cubicBezTo>
                  <a:pt x="532" y="16"/>
                  <a:pt x="528" y="13"/>
                  <a:pt x="528" y="8"/>
                </a:cubicBezTo>
                <a:cubicBezTo>
                  <a:pt x="528" y="4"/>
                  <a:pt x="532" y="0"/>
                  <a:pt x="536" y="0"/>
                </a:cubicBezTo>
                <a:close/>
                <a:moveTo>
                  <a:pt x="584" y="0"/>
                </a:moveTo>
                <a:lnTo>
                  <a:pt x="600" y="0"/>
                </a:lnTo>
                <a:cubicBezTo>
                  <a:pt x="605" y="0"/>
                  <a:pt x="608" y="4"/>
                  <a:pt x="608" y="8"/>
                </a:cubicBezTo>
                <a:cubicBezTo>
                  <a:pt x="608" y="13"/>
                  <a:pt x="605" y="16"/>
                  <a:pt x="600" y="16"/>
                </a:cubicBezTo>
                <a:lnTo>
                  <a:pt x="584" y="16"/>
                </a:lnTo>
                <a:cubicBezTo>
                  <a:pt x="580" y="16"/>
                  <a:pt x="576" y="13"/>
                  <a:pt x="576" y="8"/>
                </a:cubicBezTo>
                <a:cubicBezTo>
                  <a:pt x="576" y="4"/>
                  <a:pt x="580" y="0"/>
                  <a:pt x="584" y="0"/>
                </a:cubicBezTo>
                <a:close/>
                <a:moveTo>
                  <a:pt x="632" y="0"/>
                </a:moveTo>
                <a:lnTo>
                  <a:pt x="648" y="0"/>
                </a:lnTo>
                <a:cubicBezTo>
                  <a:pt x="653" y="0"/>
                  <a:pt x="656" y="4"/>
                  <a:pt x="656" y="8"/>
                </a:cubicBezTo>
                <a:cubicBezTo>
                  <a:pt x="656" y="13"/>
                  <a:pt x="653" y="16"/>
                  <a:pt x="648" y="16"/>
                </a:cubicBezTo>
                <a:lnTo>
                  <a:pt x="632" y="16"/>
                </a:lnTo>
                <a:cubicBezTo>
                  <a:pt x="628" y="16"/>
                  <a:pt x="624" y="13"/>
                  <a:pt x="624" y="8"/>
                </a:cubicBezTo>
                <a:cubicBezTo>
                  <a:pt x="624" y="4"/>
                  <a:pt x="628" y="0"/>
                  <a:pt x="632" y="0"/>
                </a:cubicBezTo>
                <a:close/>
                <a:moveTo>
                  <a:pt x="680" y="0"/>
                </a:moveTo>
                <a:lnTo>
                  <a:pt x="696" y="0"/>
                </a:lnTo>
                <a:cubicBezTo>
                  <a:pt x="701" y="0"/>
                  <a:pt x="704" y="4"/>
                  <a:pt x="704" y="8"/>
                </a:cubicBezTo>
                <a:cubicBezTo>
                  <a:pt x="704" y="13"/>
                  <a:pt x="701" y="16"/>
                  <a:pt x="696" y="16"/>
                </a:cubicBezTo>
                <a:lnTo>
                  <a:pt x="680" y="16"/>
                </a:lnTo>
                <a:cubicBezTo>
                  <a:pt x="676" y="16"/>
                  <a:pt x="672" y="13"/>
                  <a:pt x="672" y="8"/>
                </a:cubicBezTo>
                <a:cubicBezTo>
                  <a:pt x="672" y="4"/>
                  <a:pt x="676" y="0"/>
                  <a:pt x="680" y="0"/>
                </a:cubicBezTo>
                <a:close/>
                <a:moveTo>
                  <a:pt x="728" y="0"/>
                </a:moveTo>
                <a:lnTo>
                  <a:pt x="744" y="0"/>
                </a:lnTo>
                <a:cubicBezTo>
                  <a:pt x="749" y="0"/>
                  <a:pt x="752" y="4"/>
                  <a:pt x="752" y="8"/>
                </a:cubicBezTo>
                <a:cubicBezTo>
                  <a:pt x="752" y="13"/>
                  <a:pt x="749" y="16"/>
                  <a:pt x="744" y="16"/>
                </a:cubicBezTo>
                <a:lnTo>
                  <a:pt x="728" y="16"/>
                </a:lnTo>
                <a:cubicBezTo>
                  <a:pt x="724" y="16"/>
                  <a:pt x="720" y="13"/>
                  <a:pt x="720" y="8"/>
                </a:cubicBezTo>
                <a:cubicBezTo>
                  <a:pt x="720" y="4"/>
                  <a:pt x="724" y="0"/>
                  <a:pt x="728" y="0"/>
                </a:cubicBezTo>
                <a:close/>
                <a:moveTo>
                  <a:pt x="776" y="0"/>
                </a:moveTo>
                <a:lnTo>
                  <a:pt x="792" y="0"/>
                </a:lnTo>
                <a:cubicBezTo>
                  <a:pt x="797" y="0"/>
                  <a:pt x="800" y="4"/>
                  <a:pt x="800" y="8"/>
                </a:cubicBezTo>
                <a:cubicBezTo>
                  <a:pt x="800" y="13"/>
                  <a:pt x="797" y="16"/>
                  <a:pt x="792" y="16"/>
                </a:cubicBezTo>
                <a:lnTo>
                  <a:pt x="776" y="16"/>
                </a:lnTo>
                <a:cubicBezTo>
                  <a:pt x="772" y="16"/>
                  <a:pt x="768" y="13"/>
                  <a:pt x="768" y="8"/>
                </a:cubicBezTo>
                <a:cubicBezTo>
                  <a:pt x="768" y="4"/>
                  <a:pt x="772" y="0"/>
                  <a:pt x="776" y="0"/>
                </a:cubicBezTo>
                <a:close/>
                <a:moveTo>
                  <a:pt x="824" y="0"/>
                </a:moveTo>
                <a:lnTo>
                  <a:pt x="840" y="0"/>
                </a:lnTo>
                <a:cubicBezTo>
                  <a:pt x="845" y="0"/>
                  <a:pt x="848" y="4"/>
                  <a:pt x="848" y="8"/>
                </a:cubicBezTo>
                <a:cubicBezTo>
                  <a:pt x="848" y="13"/>
                  <a:pt x="845" y="16"/>
                  <a:pt x="840" y="16"/>
                </a:cubicBezTo>
                <a:lnTo>
                  <a:pt x="824" y="16"/>
                </a:lnTo>
                <a:cubicBezTo>
                  <a:pt x="820" y="16"/>
                  <a:pt x="816" y="13"/>
                  <a:pt x="816" y="8"/>
                </a:cubicBezTo>
                <a:cubicBezTo>
                  <a:pt x="816" y="4"/>
                  <a:pt x="820" y="0"/>
                  <a:pt x="824" y="0"/>
                </a:cubicBezTo>
                <a:close/>
                <a:moveTo>
                  <a:pt x="872" y="0"/>
                </a:moveTo>
                <a:lnTo>
                  <a:pt x="888" y="0"/>
                </a:lnTo>
                <a:cubicBezTo>
                  <a:pt x="893" y="0"/>
                  <a:pt x="896" y="4"/>
                  <a:pt x="896" y="8"/>
                </a:cubicBezTo>
                <a:cubicBezTo>
                  <a:pt x="896" y="13"/>
                  <a:pt x="893" y="16"/>
                  <a:pt x="888" y="16"/>
                </a:cubicBezTo>
                <a:lnTo>
                  <a:pt x="872" y="16"/>
                </a:lnTo>
                <a:cubicBezTo>
                  <a:pt x="868" y="16"/>
                  <a:pt x="864" y="13"/>
                  <a:pt x="864" y="8"/>
                </a:cubicBezTo>
                <a:cubicBezTo>
                  <a:pt x="864" y="4"/>
                  <a:pt x="868" y="0"/>
                  <a:pt x="872" y="0"/>
                </a:cubicBezTo>
                <a:close/>
                <a:moveTo>
                  <a:pt x="920" y="0"/>
                </a:moveTo>
                <a:lnTo>
                  <a:pt x="936" y="0"/>
                </a:lnTo>
                <a:cubicBezTo>
                  <a:pt x="941" y="0"/>
                  <a:pt x="944" y="4"/>
                  <a:pt x="944" y="8"/>
                </a:cubicBezTo>
                <a:cubicBezTo>
                  <a:pt x="944" y="13"/>
                  <a:pt x="941" y="16"/>
                  <a:pt x="936" y="16"/>
                </a:cubicBezTo>
                <a:lnTo>
                  <a:pt x="920" y="16"/>
                </a:lnTo>
                <a:cubicBezTo>
                  <a:pt x="916" y="16"/>
                  <a:pt x="912" y="13"/>
                  <a:pt x="912" y="8"/>
                </a:cubicBezTo>
                <a:cubicBezTo>
                  <a:pt x="912" y="4"/>
                  <a:pt x="916" y="0"/>
                  <a:pt x="920" y="0"/>
                </a:cubicBezTo>
                <a:close/>
                <a:moveTo>
                  <a:pt x="968" y="0"/>
                </a:moveTo>
                <a:lnTo>
                  <a:pt x="984" y="0"/>
                </a:lnTo>
                <a:cubicBezTo>
                  <a:pt x="989" y="0"/>
                  <a:pt x="992" y="4"/>
                  <a:pt x="992" y="8"/>
                </a:cubicBezTo>
                <a:cubicBezTo>
                  <a:pt x="992" y="13"/>
                  <a:pt x="989" y="16"/>
                  <a:pt x="984" y="16"/>
                </a:cubicBezTo>
                <a:lnTo>
                  <a:pt x="968" y="16"/>
                </a:lnTo>
                <a:cubicBezTo>
                  <a:pt x="964" y="16"/>
                  <a:pt x="960" y="13"/>
                  <a:pt x="960" y="8"/>
                </a:cubicBezTo>
                <a:cubicBezTo>
                  <a:pt x="960" y="4"/>
                  <a:pt x="964" y="0"/>
                  <a:pt x="968" y="0"/>
                </a:cubicBezTo>
                <a:close/>
                <a:moveTo>
                  <a:pt x="1016" y="0"/>
                </a:moveTo>
                <a:lnTo>
                  <a:pt x="1032" y="0"/>
                </a:lnTo>
                <a:cubicBezTo>
                  <a:pt x="1037" y="0"/>
                  <a:pt x="1040" y="4"/>
                  <a:pt x="1040" y="8"/>
                </a:cubicBezTo>
                <a:cubicBezTo>
                  <a:pt x="1040" y="13"/>
                  <a:pt x="1037" y="16"/>
                  <a:pt x="1032" y="16"/>
                </a:cubicBezTo>
                <a:lnTo>
                  <a:pt x="1016" y="16"/>
                </a:lnTo>
                <a:cubicBezTo>
                  <a:pt x="1012" y="16"/>
                  <a:pt x="1008" y="13"/>
                  <a:pt x="1008" y="8"/>
                </a:cubicBezTo>
                <a:cubicBezTo>
                  <a:pt x="1008" y="4"/>
                  <a:pt x="1012" y="0"/>
                  <a:pt x="1016" y="0"/>
                </a:cubicBezTo>
                <a:close/>
                <a:moveTo>
                  <a:pt x="1064" y="0"/>
                </a:moveTo>
                <a:lnTo>
                  <a:pt x="1080" y="0"/>
                </a:lnTo>
                <a:cubicBezTo>
                  <a:pt x="1085" y="0"/>
                  <a:pt x="1088" y="4"/>
                  <a:pt x="1088" y="8"/>
                </a:cubicBezTo>
                <a:cubicBezTo>
                  <a:pt x="1088" y="13"/>
                  <a:pt x="1085" y="16"/>
                  <a:pt x="1080" y="16"/>
                </a:cubicBezTo>
                <a:lnTo>
                  <a:pt x="1064" y="16"/>
                </a:lnTo>
                <a:cubicBezTo>
                  <a:pt x="1060" y="16"/>
                  <a:pt x="1056" y="13"/>
                  <a:pt x="1056" y="8"/>
                </a:cubicBezTo>
                <a:cubicBezTo>
                  <a:pt x="1056" y="4"/>
                  <a:pt x="1060" y="0"/>
                  <a:pt x="1064" y="0"/>
                </a:cubicBezTo>
                <a:close/>
                <a:moveTo>
                  <a:pt x="1112" y="0"/>
                </a:moveTo>
                <a:lnTo>
                  <a:pt x="1128" y="0"/>
                </a:lnTo>
                <a:cubicBezTo>
                  <a:pt x="1133" y="0"/>
                  <a:pt x="1136" y="4"/>
                  <a:pt x="1136" y="8"/>
                </a:cubicBezTo>
                <a:cubicBezTo>
                  <a:pt x="1136" y="13"/>
                  <a:pt x="1133" y="16"/>
                  <a:pt x="1128" y="16"/>
                </a:cubicBezTo>
                <a:lnTo>
                  <a:pt x="1112" y="16"/>
                </a:lnTo>
                <a:cubicBezTo>
                  <a:pt x="1108" y="16"/>
                  <a:pt x="1104" y="13"/>
                  <a:pt x="1104" y="8"/>
                </a:cubicBezTo>
                <a:cubicBezTo>
                  <a:pt x="1104" y="4"/>
                  <a:pt x="1108" y="0"/>
                  <a:pt x="1112" y="0"/>
                </a:cubicBezTo>
                <a:close/>
                <a:moveTo>
                  <a:pt x="1160" y="0"/>
                </a:moveTo>
                <a:lnTo>
                  <a:pt x="1176" y="0"/>
                </a:lnTo>
                <a:cubicBezTo>
                  <a:pt x="1181" y="0"/>
                  <a:pt x="1184" y="4"/>
                  <a:pt x="1184" y="8"/>
                </a:cubicBezTo>
                <a:cubicBezTo>
                  <a:pt x="1184" y="13"/>
                  <a:pt x="1181" y="16"/>
                  <a:pt x="1176" y="16"/>
                </a:cubicBezTo>
                <a:lnTo>
                  <a:pt x="1160" y="16"/>
                </a:lnTo>
                <a:cubicBezTo>
                  <a:pt x="1156" y="16"/>
                  <a:pt x="1152" y="13"/>
                  <a:pt x="1152" y="8"/>
                </a:cubicBezTo>
                <a:cubicBezTo>
                  <a:pt x="1152" y="4"/>
                  <a:pt x="1156" y="0"/>
                  <a:pt x="1160" y="0"/>
                </a:cubicBezTo>
                <a:close/>
                <a:moveTo>
                  <a:pt x="1208" y="0"/>
                </a:moveTo>
                <a:lnTo>
                  <a:pt x="1224" y="0"/>
                </a:lnTo>
                <a:cubicBezTo>
                  <a:pt x="1229" y="0"/>
                  <a:pt x="1232" y="4"/>
                  <a:pt x="1232" y="8"/>
                </a:cubicBezTo>
                <a:cubicBezTo>
                  <a:pt x="1232" y="13"/>
                  <a:pt x="1229" y="16"/>
                  <a:pt x="1224" y="16"/>
                </a:cubicBezTo>
                <a:lnTo>
                  <a:pt x="1208" y="16"/>
                </a:lnTo>
                <a:cubicBezTo>
                  <a:pt x="1204" y="16"/>
                  <a:pt x="1200" y="13"/>
                  <a:pt x="1200" y="8"/>
                </a:cubicBezTo>
                <a:cubicBezTo>
                  <a:pt x="1200" y="4"/>
                  <a:pt x="1204" y="0"/>
                  <a:pt x="1208" y="0"/>
                </a:cubicBezTo>
                <a:close/>
                <a:moveTo>
                  <a:pt x="1256" y="0"/>
                </a:moveTo>
                <a:lnTo>
                  <a:pt x="1272" y="0"/>
                </a:lnTo>
                <a:cubicBezTo>
                  <a:pt x="1277" y="0"/>
                  <a:pt x="1280" y="4"/>
                  <a:pt x="1280" y="8"/>
                </a:cubicBezTo>
                <a:cubicBezTo>
                  <a:pt x="1280" y="13"/>
                  <a:pt x="1277" y="16"/>
                  <a:pt x="1272" y="16"/>
                </a:cubicBezTo>
                <a:lnTo>
                  <a:pt x="1256" y="16"/>
                </a:lnTo>
                <a:cubicBezTo>
                  <a:pt x="1252" y="16"/>
                  <a:pt x="1248" y="13"/>
                  <a:pt x="1248" y="8"/>
                </a:cubicBezTo>
                <a:cubicBezTo>
                  <a:pt x="1248" y="4"/>
                  <a:pt x="1252" y="0"/>
                  <a:pt x="1256" y="0"/>
                </a:cubicBezTo>
                <a:close/>
                <a:moveTo>
                  <a:pt x="1304" y="0"/>
                </a:moveTo>
                <a:lnTo>
                  <a:pt x="1320" y="0"/>
                </a:lnTo>
                <a:cubicBezTo>
                  <a:pt x="1325" y="0"/>
                  <a:pt x="1328" y="4"/>
                  <a:pt x="1328" y="8"/>
                </a:cubicBezTo>
                <a:cubicBezTo>
                  <a:pt x="1328" y="13"/>
                  <a:pt x="1325" y="16"/>
                  <a:pt x="1320" y="16"/>
                </a:cubicBezTo>
                <a:lnTo>
                  <a:pt x="1304" y="16"/>
                </a:lnTo>
                <a:cubicBezTo>
                  <a:pt x="1300" y="16"/>
                  <a:pt x="1296" y="13"/>
                  <a:pt x="1296" y="8"/>
                </a:cubicBezTo>
                <a:cubicBezTo>
                  <a:pt x="1296" y="4"/>
                  <a:pt x="1300" y="0"/>
                  <a:pt x="1304" y="0"/>
                </a:cubicBezTo>
                <a:close/>
                <a:moveTo>
                  <a:pt x="1352" y="0"/>
                </a:moveTo>
                <a:lnTo>
                  <a:pt x="1368" y="0"/>
                </a:lnTo>
                <a:cubicBezTo>
                  <a:pt x="1373" y="0"/>
                  <a:pt x="1376" y="4"/>
                  <a:pt x="1376" y="8"/>
                </a:cubicBezTo>
                <a:cubicBezTo>
                  <a:pt x="1376" y="13"/>
                  <a:pt x="1373" y="16"/>
                  <a:pt x="1368" y="16"/>
                </a:cubicBezTo>
                <a:lnTo>
                  <a:pt x="1352" y="16"/>
                </a:lnTo>
                <a:cubicBezTo>
                  <a:pt x="1348" y="16"/>
                  <a:pt x="1344" y="13"/>
                  <a:pt x="1344" y="8"/>
                </a:cubicBezTo>
                <a:cubicBezTo>
                  <a:pt x="1344" y="4"/>
                  <a:pt x="1348" y="0"/>
                  <a:pt x="1352" y="0"/>
                </a:cubicBezTo>
                <a:close/>
                <a:moveTo>
                  <a:pt x="1400" y="0"/>
                </a:moveTo>
                <a:lnTo>
                  <a:pt x="1416" y="0"/>
                </a:lnTo>
                <a:cubicBezTo>
                  <a:pt x="1421" y="0"/>
                  <a:pt x="1424" y="4"/>
                  <a:pt x="1424" y="8"/>
                </a:cubicBezTo>
                <a:cubicBezTo>
                  <a:pt x="1424" y="13"/>
                  <a:pt x="1421" y="16"/>
                  <a:pt x="1416" y="16"/>
                </a:cubicBezTo>
                <a:lnTo>
                  <a:pt x="1400" y="16"/>
                </a:lnTo>
                <a:cubicBezTo>
                  <a:pt x="1396" y="16"/>
                  <a:pt x="1392" y="13"/>
                  <a:pt x="1392" y="8"/>
                </a:cubicBezTo>
                <a:cubicBezTo>
                  <a:pt x="1392" y="4"/>
                  <a:pt x="1396" y="0"/>
                  <a:pt x="1400" y="0"/>
                </a:cubicBezTo>
                <a:close/>
                <a:moveTo>
                  <a:pt x="1448" y="0"/>
                </a:moveTo>
                <a:lnTo>
                  <a:pt x="1464" y="0"/>
                </a:lnTo>
                <a:cubicBezTo>
                  <a:pt x="1469" y="0"/>
                  <a:pt x="1472" y="4"/>
                  <a:pt x="1472" y="8"/>
                </a:cubicBezTo>
                <a:cubicBezTo>
                  <a:pt x="1472" y="13"/>
                  <a:pt x="1469" y="16"/>
                  <a:pt x="1464" y="16"/>
                </a:cubicBezTo>
                <a:lnTo>
                  <a:pt x="1448" y="16"/>
                </a:lnTo>
                <a:cubicBezTo>
                  <a:pt x="1444" y="16"/>
                  <a:pt x="1440" y="13"/>
                  <a:pt x="1440" y="8"/>
                </a:cubicBezTo>
                <a:cubicBezTo>
                  <a:pt x="1440" y="4"/>
                  <a:pt x="1444" y="0"/>
                  <a:pt x="1448" y="0"/>
                </a:cubicBezTo>
                <a:close/>
                <a:moveTo>
                  <a:pt x="1496" y="0"/>
                </a:moveTo>
                <a:lnTo>
                  <a:pt x="1512" y="0"/>
                </a:lnTo>
                <a:cubicBezTo>
                  <a:pt x="1517" y="0"/>
                  <a:pt x="1520" y="4"/>
                  <a:pt x="1520" y="8"/>
                </a:cubicBezTo>
                <a:cubicBezTo>
                  <a:pt x="1520" y="13"/>
                  <a:pt x="1517" y="16"/>
                  <a:pt x="1512" y="16"/>
                </a:cubicBezTo>
                <a:lnTo>
                  <a:pt x="1496" y="16"/>
                </a:lnTo>
                <a:cubicBezTo>
                  <a:pt x="1492" y="16"/>
                  <a:pt x="1488" y="13"/>
                  <a:pt x="1488" y="8"/>
                </a:cubicBezTo>
                <a:cubicBezTo>
                  <a:pt x="1488" y="4"/>
                  <a:pt x="1492" y="0"/>
                  <a:pt x="1496" y="0"/>
                </a:cubicBezTo>
                <a:close/>
                <a:moveTo>
                  <a:pt x="1544" y="0"/>
                </a:moveTo>
                <a:lnTo>
                  <a:pt x="1560" y="0"/>
                </a:lnTo>
                <a:cubicBezTo>
                  <a:pt x="1565" y="0"/>
                  <a:pt x="1568" y="4"/>
                  <a:pt x="1568" y="8"/>
                </a:cubicBezTo>
                <a:cubicBezTo>
                  <a:pt x="1568" y="13"/>
                  <a:pt x="1565" y="16"/>
                  <a:pt x="1560" y="16"/>
                </a:cubicBezTo>
                <a:lnTo>
                  <a:pt x="1544" y="16"/>
                </a:lnTo>
                <a:cubicBezTo>
                  <a:pt x="1540" y="16"/>
                  <a:pt x="1536" y="13"/>
                  <a:pt x="1536" y="8"/>
                </a:cubicBezTo>
                <a:cubicBezTo>
                  <a:pt x="1536" y="4"/>
                  <a:pt x="1540" y="0"/>
                  <a:pt x="1544" y="0"/>
                </a:cubicBezTo>
                <a:close/>
                <a:moveTo>
                  <a:pt x="1592" y="0"/>
                </a:moveTo>
                <a:lnTo>
                  <a:pt x="1608" y="0"/>
                </a:lnTo>
                <a:cubicBezTo>
                  <a:pt x="1613" y="0"/>
                  <a:pt x="1616" y="4"/>
                  <a:pt x="1616" y="8"/>
                </a:cubicBezTo>
                <a:cubicBezTo>
                  <a:pt x="1616" y="13"/>
                  <a:pt x="1613" y="16"/>
                  <a:pt x="1608" y="16"/>
                </a:cubicBezTo>
                <a:lnTo>
                  <a:pt x="1592" y="16"/>
                </a:lnTo>
                <a:cubicBezTo>
                  <a:pt x="1588" y="16"/>
                  <a:pt x="1584" y="13"/>
                  <a:pt x="1584" y="8"/>
                </a:cubicBezTo>
                <a:cubicBezTo>
                  <a:pt x="1584" y="4"/>
                  <a:pt x="1588" y="0"/>
                  <a:pt x="1592" y="0"/>
                </a:cubicBezTo>
                <a:close/>
                <a:moveTo>
                  <a:pt x="1640" y="0"/>
                </a:moveTo>
                <a:lnTo>
                  <a:pt x="1656" y="0"/>
                </a:lnTo>
                <a:cubicBezTo>
                  <a:pt x="1661" y="0"/>
                  <a:pt x="1664" y="4"/>
                  <a:pt x="1664" y="8"/>
                </a:cubicBezTo>
                <a:cubicBezTo>
                  <a:pt x="1664" y="13"/>
                  <a:pt x="1661" y="16"/>
                  <a:pt x="1656" y="16"/>
                </a:cubicBezTo>
                <a:lnTo>
                  <a:pt x="1640" y="16"/>
                </a:lnTo>
                <a:cubicBezTo>
                  <a:pt x="1636" y="16"/>
                  <a:pt x="1632" y="13"/>
                  <a:pt x="1632" y="8"/>
                </a:cubicBezTo>
                <a:cubicBezTo>
                  <a:pt x="1632" y="4"/>
                  <a:pt x="1636" y="0"/>
                  <a:pt x="1640" y="0"/>
                </a:cubicBezTo>
                <a:close/>
                <a:moveTo>
                  <a:pt x="1688" y="0"/>
                </a:moveTo>
                <a:lnTo>
                  <a:pt x="1704" y="0"/>
                </a:lnTo>
                <a:cubicBezTo>
                  <a:pt x="1709" y="0"/>
                  <a:pt x="1712" y="4"/>
                  <a:pt x="1712" y="8"/>
                </a:cubicBezTo>
                <a:cubicBezTo>
                  <a:pt x="1712" y="13"/>
                  <a:pt x="1709" y="16"/>
                  <a:pt x="1704" y="16"/>
                </a:cubicBezTo>
                <a:lnTo>
                  <a:pt x="1688" y="16"/>
                </a:lnTo>
                <a:cubicBezTo>
                  <a:pt x="1684" y="16"/>
                  <a:pt x="1680" y="13"/>
                  <a:pt x="1680" y="8"/>
                </a:cubicBezTo>
                <a:cubicBezTo>
                  <a:pt x="1680" y="4"/>
                  <a:pt x="1684" y="0"/>
                  <a:pt x="1688" y="0"/>
                </a:cubicBezTo>
                <a:close/>
                <a:moveTo>
                  <a:pt x="1736" y="0"/>
                </a:moveTo>
                <a:lnTo>
                  <a:pt x="1752" y="0"/>
                </a:lnTo>
                <a:cubicBezTo>
                  <a:pt x="1757" y="0"/>
                  <a:pt x="1760" y="4"/>
                  <a:pt x="1760" y="8"/>
                </a:cubicBezTo>
                <a:cubicBezTo>
                  <a:pt x="1760" y="13"/>
                  <a:pt x="1757" y="16"/>
                  <a:pt x="1752" y="16"/>
                </a:cubicBezTo>
                <a:lnTo>
                  <a:pt x="1736" y="16"/>
                </a:lnTo>
                <a:cubicBezTo>
                  <a:pt x="1732" y="16"/>
                  <a:pt x="1728" y="13"/>
                  <a:pt x="1728" y="8"/>
                </a:cubicBezTo>
                <a:cubicBezTo>
                  <a:pt x="1728" y="4"/>
                  <a:pt x="1732" y="0"/>
                  <a:pt x="1736" y="0"/>
                </a:cubicBezTo>
                <a:close/>
                <a:moveTo>
                  <a:pt x="1784" y="0"/>
                </a:moveTo>
                <a:lnTo>
                  <a:pt x="1800" y="0"/>
                </a:lnTo>
                <a:cubicBezTo>
                  <a:pt x="1805" y="0"/>
                  <a:pt x="1808" y="4"/>
                  <a:pt x="1808" y="8"/>
                </a:cubicBezTo>
                <a:cubicBezTo>
                  <a:pt x="1808" y="13"/>
                  <a:pt x="1805" y="16"/>
                  <a:pt x="1800" y="16"/>
                </a:cubicBezTo>
                <a:lnTo>
                  <a:pt x="1784" y="16"/>
                </a:lnTo>
                <a:cubicBezTo>
                  <a:pt x="1780" y="16"/>
                  <a:pt x="1776" y="13"/>
                  <a:pt x="1776" y="8"/>
                </a:cubicBezTo>
                <a:cubicBezTo>
                  <a:pt x="1776" y="4"/>
                  <a:pt x="1780" y="0"/>
                  <a:pt x="1784" y="0"/>
                </a:cubicBezTo>
                <a:close/>
                <a:moveTo>
                  <a:pt x="1832" y="0"/>
                </a:moveTo>
                <a:lnTo>
                  <a:pt x="1848" y="0"/>
                </a:lnTo>
                <a:cubicBezTo>
                  <a:pt x="1853" y="0"/>
                  <a:pt x="1856" y="4"/>
                  <a:pt x="1856" y="8"/>
                </a:cubicBezTo>
                <a:cubicBezTo>
                  <a:pt x="1856" y="13"/>
                  <a:pt x="1853" y="16"/>
                  <a:pt x="1848" y="16"/>
                </a:cubicBezTo>
                <a:lnTo>
                  <a:pt x="1832" y="16"/>
                </a:lnTo>
                <a:cubicBezTo>
                  <a:pt x="1828" y="16"/>
                  <a:pt x="1824" y="13"/>
                  <a:pt x="1824" y="8"/>
                </a:cubicBezTo>
                <a:cubicBezTo>
                  <a:pt x="1824" y="4"/>
                  <a:pt x="1828" y="0"/>
                  <a:pt x="1832" y="0"/>
                </a:cubicBezTo>
                <a:close/>
                <a:moveTo>
                  <a:pt x="1880" y="0"/>
                </a:moveTo>
                <a:lnTo>
                  <a:pt x="1896" y="0"/>
                </a:lnTo>
                <a:cubicBezTo>
                  <a:pt x="1901" y="0"/>
                  <a:pt x="1904" y="4"/>
                  <a:pt x="1904" y="8"/>
                </a:cubicBezTo>
                <a:cubicBezTo>
                  <a:pt x="1904" y="13"/>
                  <a:pt x="1901" y="16"/>
                  <a:pt x="1896" y="16"/>
                </a:cubicBezTo>
                <a:lnTo>
                  <a:pt x="1880" y="16"/>
                </a:lnTo>
                <a:cubicBezTo>
                  <a:pt x="1876" y="16"/>
                  <a:pt x="1872" y="13"/>
                  <a:pt x="1872" y="8"/>
                </a:cubicBezTo>
                <a:cubicBezTo>
                  <a:pt x="1872" y="4"/>
                  <a:pt x="1876" y="0"/>
                  <a:pt x="1880" y="0"/>
                </a:cubicBezTo>
                <a:close/>
                <a:moveTo>
                  <a:pt x="1928" y="0"/>
                </a:moveTo>
                <a:lnTo>
                  <a:pt x="1944" y="0"/>
                </a:lnTo>
                <a:cubicBezTo>
                  <a:pt x="1949" y="0"/>
                  <a:pt x="1952" y="4"/>
                  <a:pt x="1952" y="8"/>
                </a:cubicBezTo>
                <a:cubicBezTo>
                  <a:pt x="1952" y="13"/>
                  <a:pt x="1949" y="16"/>
                  <a:pt x="1944" y="16"/>
                </a:cubicBezTo>
                <a:lnTo>
                  <a:pt x="1928" y="16"/>
                </a:lnTo>
                <a:cubicBezTo>
                  <a:pt x="1924" y="16"/>
                  <a:pt x="1920" y="13"/>
                  <a:pt x="1920" y="8"/>
                </a:cubicBezTo>
                <a:cubicBezTo>
                  <a:pt x="1920" y="4"/>
                  <a:pt x="1924" y="0"/>
                  <a:pt x="1928" y="0"/>
                </a:cubicBezTo>
                <a:close/>
                <a:moveTo>
                  <a:pt x="1976" y="0"/>
                </a:moveTo>
                <a:lnTo>
                  <a:pt x="1992" y="0"/>
                </a:lnTo>
                <a:cubicBezTo>
                  <a:pt x="1997" y="0"/>
                  <a:pt x="2000" y="4"/>
                  <a:pt x="2000" y="8"/>
                </a:cubicBezTo>
                <a:cubicBezTo>
                  <a:pt x="2000" y="13"/>
                  <a:pt x="1997" y="16"/>
                  <a:pt x="1992" y="16"/>
                </a:cubicBezTo>
                <a:lnTo>
                  <a:pt x="1976" y="16"/>
                </a:lnTo>
                <a:cubicBezTo>
                  <a:pt x="1972" y="16"/>
                  <a:pt x="1968" y="13"/>
                  <a:pt x="1968" y="8"/>
                </a:cubicBezTo>
                <a:cubicBezTo>
                  <a:pt x="1968" y="4"/>
                  <a:pt x="1972" y="0"/>
                  <a:pt x="1976" y="0"/>
                </a:cubicBezTo>
                <a:close/>
                <a:moveTo>
                  <a:pt x="2024" y="0"/>
                </a:moveTo>
                <a:lnTo>
                  <a:pt x="2040" y="0"/>
                </a:lnTo>
                <a:cubicBezTo>
                  <a:pt x="2045" y="0"/>
                  <a:pt x="2048" y="4"/>
                  <a:pt x="2048" y="8"/>
                </a:cubicBezTo>
                <a:cubicBezTo>
                  <a:pt x="2048" y="13"/>
                  <a:pt x="2045" y="16"/>
                  <a:pt x="2040" y="16"/>
                </a:cubicBezTo>
                <a:lnTo>
                  <a:pt x="2024" y="16"/>
                </a:lnTo>
                <a:cubicBezTo>
                  <a:pt x="2020" y="16"/>
                  <a:pt x="2016" y="13"/>
                  <a:pt x="2016" y="8"/>
                </a:cubicBezTo>
                <a:cubicBezTo>
                  <a:pt x="2016" y="4"/>
                  <a:pt x="2020" y="0"/>
                  <a:pt x="2024" y="0"/>
                </a:cubicBezTo>
                <a:close/>
                <a:moveTo>
                  <a:pt x="2072" y="0"/>
                </a:moveTo>
                <a:lnTo>
                  <a:pt x="2088" y="0"/>
                </a:lnTo>
                <a:cubicBezTo>
                  <a:pt x="2093" y="0"/>
                  <a:pt x="2096" y="4"/>
                  <a:pt x="2096" y="8"/>
                </a:cubicBezTo>
                <a:cubicBezTo>
                  <a:pt x="2096" y="13"/>
                  <a:pt x="2093" y="16"/>
                  <a:pt x="2088" y="16"/>
                </a:cubicBezTo>
                <a:lnTo>
                  <a:pt x="2072" y="16"/>
                </a:lnTo>
                <a:cubicBezTo>
                  <a:pt x="2068" y="16"/>
                  <a:pt x="2064" y="13"/>
                  <a:pt x="2064" y="8"/>
                </a:cubicBezTo>
                <a:cubicBezTo>
                  <a:pt x="2064" y="4"/>
                  <a:pt x="2068" y="0"/>
                  <a:pt x="2072" y="0"/>
                </a:cubicBezTo>
                <a:close/>
                <a:moveTo>
                  <a:pt x="2120" y="0"/>
                </a:moveTo>
                <a:lnTo>
                  <a:pt x="2136" y="0"/>
                </a:lnTo>
                <a:cubicBezTo>
                  <a:pt x="2141" y="0"/>
                  <a:pt x="2144" y="4"/>
                  <a:pt x="2144" y="8"/>
                </a:cubicBezTo>
                <a:cubicBezTo>
                  <a:pt x="2144" y="13"/>
                  <a:pt x="2141" y="16"/>
                  <a:pt x="2136" y="16"/>
                </a:cubicBezTo>
                <a:lnTo>
                  <a:pt x="2120" y="16"/>
                </a:lnTo>
                <a:cubicBezTo>
                  <a:pt x="2116" y="16"/>
                  <a:pt x="2112" y="13"/>
                  <a:pt x="2112" y="8"/>
                </a:cubicBezTo>
                <a:cubicBezTo>
                  <a:pt x="2112" y="4"/>
                  <a:pt x="2116" y="0"/>
                  <a:pt x="2120" y="0"/>
                </a:cubicBezTo>
                <a:close/>
                <a:moveTo>
                  <a:pt x="2168" y="0"/>
                </a:moveTo>
                <a:lnTo>
                  <a:pt x="2184" y="0"/>
                </a:lnTo>
                <a:cubicBezTo>
                  <a:pt x="2189" y="0"/>
                  <a:pt x="2192" y="4"/>
                  <a:pt x="2192" y="8"/>
                </a:cubicBezTo>
                <a:cubicBezTo>
                  <a:pt x="2192" y="13"/>
                  <a:pt x="2189" y="16"/>
                  <a:pt x="2184" y="16"/>
                </a:cubicBezTo>
                <a:lnTo>
                  <a:pt x="2168" y="16"/>
                </a:lnTo>
                <a:cubicBezTo>
                  <a:pt x="2164" y="16"/>
                  <a:pt x="2160" y="13"/>
                  <a:pt x="2160" y="8"/>
                </a:cubicBezTo>
                <a:cubicBezTo>
                  <a:pt x="2160" y="4"/>
                  <a:pt x="2164" y="0"/>
                  <a:pt x="2168" y="0"/>
                </a:cubicBezTo>
                <a:close/>
                <a:moveTo>
                  <a:pt x="2216" y="0"/>
                </a:moveTo>
                <a:lnTo>
                  <a:pt x="2232" y="0"/>
                </a:lnTo>
                <a:cubicBezTo>
                  <a:pt x="2237" y="0"/>
                  <a:pt x="2240" y="4"/>
                  <a:pt x="2240" y="8"/>
                </a:cubicBezTo>
                <a:cubicBezTo>
                  <a:pt x="2240" y="13"/>
                  <a:pt x="2237" y="16"/>
                  <a:pt x="2232" y="16"/>
                </a:cubicBezTo>
                <a:lnTo>
                  <a:pt x="2216" y="16"/>
                </a:lnTo>
                <a:cubicBezTo>
                  <a:pt x="2212" y="16"/>
                  <a:pt x="2208" y="13"/>
                  <a:pt x="2208" y="8"/>
                </a:cubicBezTo>
                <a:cubicBezTo>
                  <a:pt x="2208" y="4"/>
                  <a:pt x="2212" y="0"/>
                  <a:pt x="2216" y="0"/>
                </a:cubicBezTo>
                <a:close/>
                <a:moveTo>
                  <a:pt x="2264" y="0"/>
                </a:moveTo>
                <a:lnTo>
                  <a:pt x="2280" y="0"/>
                </a:lnTo>
                <a:cubicBezTo>
                  <a:pt x="2285" y="0"/>
                  <a:pt x="2288" y="4"/>
                  <a:pt x="2288" y="8"/>
                </a:cubicBezTo>
                <a:cubicBezTo>
                  <a:pt x="2288" y="13"/>
                  <a:pt x="2285" y="16"/>
                  <a:pt x="2280" y="16"/>
                </a:cubicBezTo>
                <a:lnTo>
                  <a:pt x="2264" y="16"/>
                </a:lnTo>
                <a:cubicBezTo>
                  <a:pt x="2260" y="16"/>
                  <a:pt x="2256" y="13"/>
                  <a:pt x="2256" y="8"/>
                </a:cubicBezTo>
                <a:cubicBezTo>
                  <a:pt x="2256" y="4"/>
                  <a:pt x="2260" y="0"/>
                  <a:pt x="2264" y="0"/>
                </a:cubicBezTo>
                <a:close/>
                <a:moveTo>
                  <a:pt x="2312" y="0"/>
                </a:moveTo>
                <a:lnTo>
                  <a:pt x="2328" y="0"/>
                </a:lnTo>
                <a:cubicBezTo>
                  <a:pt x="2333" y="0"/>
                  <a:pt x="2336" y="4"/>
                  <a:pt x="2336" y="8"/>
                </a:cubicBezTo>
                <a:cubicBezTo>
                  <a:pt x="2336" y="13"/>
                  <a:pt x="2333" y="16"/>
                  <a:pt x="2328" y="16"/>
                </a:cubicBezTo>
                <a:lnTo>
                  <a:pt x="2312" y="16"/>
                </a:lnTo>
                <a:cubicBezTo>
                  <a:pt x="2308" y="16"/>
                  <a:pt x="2304" y="13"/>
                  <a:pt x="2304" y="8"/>
                </a:cubicBezTo>
                <a:cubicBezTo>
                  <a:pt x="2304" y="4"/>
                  <a:pt x="2308" y="0"/>
                  <a:pt x="2312" y="0"/>
                </a:cubicBezTo>
                <a:close/>
                <a:moveTo>
                  <a:pt x="2360" y="0"/>
                </a:moveTo>
                <a:lnTo>
                  <a:pt x="2376" y="0"/>
                </a:lnTo>
                <a:cubicBezTo>
                  <a:pt x="2381" y="0"/>
                  <a:pt x="2384" y="4"/>
                  <a:pt x="2384" y="8"/>
                </a:cubicBezTo>
                <a:cubicBezTo>
                  <a:pt x="2384" y="13"/>
                  <a:pt x="2381" y="16"/>
                  <a:pt x="2376" y="16"/>
                </a:cubicBezTo>
                <a:lnTo>
                  <a:pt x="2360" y="16"/>
                </a:lnTo>
                <a:cubicBezTo>
                  <a:pt x="2356" y="16"/>
                  <a:pt x="2352" y="13"/>
                  <a:pt x="2352" y="8"/>
                </a:cubicBezTo>
                <a:cubicBezTo>
                  <a:pt x="2352" y="4"/>
                  <a:pt x="2356" y="0"/>
                  <a:pt x="2360" y="0"/>
                </a:cubicBezTo>
                <a:close/>
                <a:moveTo>
                  <a:pt x="2408" y="0"/>
                </a:moveTo>
                <a:lnTo>
                  <a:pt x="2424" y="0"/>
                </a:lnTo>
                <a:cubicBezTo>
                  <a:pt x="2429" y="0"/>
                  <a:pt x="2432" y="4"/>
                  <a:pt x="2432" y="8"/>
                </a:cubicBezTo>
                <a:cubicBezTo>
                  <a:pt x="2432" y="13"/>
                  <a:pt x="2429" y="16"/>
                  <a:pt x="2424" y="16"/>
                </a:cubicBezTo>
                <a:lnTo>
                  <a:pt x="2408" y="16"/>
                </a:lnTo>
                <a:cubicBezTo>
                  <a:pt x="2404" y="16"/>
                  <a:pt x="2400" y="13"/>
                  <a:pt x="2400" y="8"/>
                </a:cubicBezTo>
                <a:cubicBezTo>
                  <a:pt x="2400" y="4"/>
                  <a:pt x="2404" y="0"/>
                  <a:pt x="2408" y="0"/>
                </a:cubicBezTo>
                <a:close/>
                <a:moveTo>
                  <a:pt x="2456" y="0"/>
                </a:moveTo>
                <a:lnTo>
                  <a:pt x="2472" y="0"/>
                </a:lnTo>
                <a:cubicBezTo>
                  <a:pt x="2477" y="0"/>
                  <a:pt x="2480" y="4"/>
                  <a:pt x="2480" y="8"/>
                </a:cubicBezTo>
                <a:cubicBezTo>
                  <a:pt x="2480" y="13"/>
                  <a:pt x="2477" y="16"/>
                  <a:pt x="2472" y="16"/>
                </a:cubicBezTo>
                <a:lnTo>
                  <a:pt x="2456" y="16"/>
                </a:lnTo>
                <a:cubicBezTo>
                  <a:pt x="2452" y="16"/>
                  <a:pt x="2448" y="13"/>
                  <a:pt x="2448" y="8"/>
                </a:cubicBezTo>
                <a:cubicBezTo>
                  <a:pt x="2448" y="4"/>
                  <a:pt x="2452" y="0"/>
                  <a:pt x="2456" y="0"/>
                </a:cubicBezTo>
                <a:close/>
                <a:moveTo>
                  <a:pt x="2504" y="0"/>
                </a:moveTo>
                <a:lnTo>
                  <a:pt x="2520" y="0"/>
                </a:lnTo>
                <a:cubicBezTo>
                  <a:pt x="2525" y="0"/>
                  <a:pt x="2528" y="4"/>
                  <a:pt x="2528" y="8"/>
                </a:cubicBezTo>
                <a:cubicBezTo>
                  <a:pt x="2528" y="13"/>
                  <a:pt x="2525" y="16"/>
                  <a:pt x="2520" y="16"/>
                </a:cubicBezTo>
                <a:lnTo>
                  <a:pt x="2504" y="16"/>
                </a:lnTo>
                <a:cubicBezTo>
                  <a:pt x="2500" y="16"/>
                  <a:pt x="2496" y="13"/>
                  <a:pt x="2496" y="8"/>
                </a:cubicBezTo>
                <a:cubicBezTo>
                  <a:pt x="2496" y="4"/>
                  <a:pt x="2500" y="0"/>
                  <a:pt x="2504" y="0"/>
                </a:cubicBezTo>
                <a:close/>
                <a:moveTo>
                  <a:pt x="2552" y="0"/>
                </a:moveTo>
                <a:lnTo>
                  <a:pt x="2568" y="0"/>
                </a:lnTo>
                <a:cubicBezTo>
                  <a:pt x="2573" y="0"/>
                  <a:pt x="2576" y="4"/>
                  <a:pt x="2576" y="8"/>
                </a:cubicBezTo>
                <a:cubicBezTo>
                  <a:pt x="2576" y="13"/>
                  <a:pt x="2573" y="16"/>
                  <a:pt x="2568" y="16"/>
                </a:cubicBezTo>
                <a:lnTo>
                  <a:pt x="2552" y="16"/>
                </a:lnTo>
                <a:cubicBezTo>
                  <a:pt x="2548" y="16"/>
                  <a:pt x="2544" y="13"/>
                  <a:pt x="2544" y="8"/>
                </a:cubicBezTo>
                <a:cubicBezTo>
                  <a:pt x="2544" y="4"/>
                  <a:pt x="2548" y="0"/>
                  <a:pt x="2552" y="0"/>
                </a:cubicBezTo>
                <a:close/>
                <a:moveTo>
                  <a:pt x="2600" y="0"/>
                </a:moveTo>
                <a:lnTo>
                  <a:pt x="2616" y="0"/>
                </a:lnTo>
                <a:cubicBezTo>
                  <a:pt x="2621" y="0"/>
                  <a:pt x="2624" y="4"/>
                  <a:pt x="2624" y="8"/>
                </a:cubicBezTo>
                <a:cubicBezTo>
                  <a:pt x="2624" y="13"/>
                  <a:pt x="2621" y="16"/>
                  <a:pt x="2616" y="16"/>
                </a:cubicBezTo>
                <a:lnTo>
                  <a:pt x="2600" y="16"/>
                </a:lnTo>
                <a:cubicBezTo>
                  <a:pt x="2596" y="16"/>
                  <a:pt x="2592" y="13"/>
                  <a:pt x="2592" y="8"/>
                </a:cubicBezTo>
                <a:cubicBezTo>
                  <a:pt x="2592" y="4"/>
                  <a:pt x="2596" y="0"/>
                  <a:pt x="2600" y="0"/>
                </a:cubicBezTo>
                <a:close/>
                <a:moveTo>
                  <a:pt x="2648" y="0"/>
                </a:moveTo>
                <a:lnTo>
                  <a:pt x="2664" y="0"/>
                </a:lnTo>
                <a:cubicBezTo>
                  <a:pt x="2669" y="0"/>
                  <a:pt x="2672" y="4"/>
                  <a:pt x="2672" y="8"/>
                </a:cubicBezTo>
                <a:cubicBezTo>
                  <a:pt x="2672" y="13"/>
                  <a:pt x="2669" y="16"/>
                  <a:pt x="2664" y="16"/>
                </a:cubicBezTo>
                <a:lnTo>
                  <a:pt x="2648" y="16"/>
                </a:lnTo>
                <a:cubicBezTo>
                  <a:pt x="2644" y="16"/>
                  <a:pt x="2640" y="13"/>
                  <a:pt x="2640" y="8"/>
                </a:cubicBezTo>
                <a:cubicBezTo>
                  <a:pt x="2640" y="4"/>
                  <a:pt x="2644" y="0"/>
                  <a:pt x="2648" y="0"/>
                </a:cubicBezTo>
                <a:close/>
                <a:moveTo>
                  <a:pt x="2696" y="0"/>
                </a:moveTo>
                <a:lnTo>
                  <a:pt x="2712" y="0"/>
                </a:lnTo>
                <a:cubicBezTo>
                  <a:pt x="2717" y="0"/>
                  <a:pt x="2720" y="4"/>
                  <a:pt x="2720" y="8"/>
                </a:cubicBezTo>
                <a:cubicBezTo>
                  <a:pt x="2720" y="13"/>
                  <a:pt x="2717" y="16"/>
                  <a:pt x="2712" y="16"/>
                </a:cubicBezTo>
                <a:lnTo>
                  <a:pt x="2696" y="16"/>
                </a:lnTo>
                <a:cubicBezTo>
                  <a:pt x="2692" y="16"/>
                  <a:pt x="2688" y="13"/>
                  <a:pt x="2688" y="8"/>
                </a:cubicBezTo>
                <a:cubicBezTo>
                  <a:pt x="2688" y="4"/>
                  <a:pt x="2692" y="0"/>
                  <a:pt x="2696" y="0"/>
                </a:cubicBezTo>
                <a:close/>
                <a:moveTo>
                  <a:pt x="2744" y="0"/>
                </a:moveTo>
                <a:lnTo>
                  <a:pt x="2760" y="0"/>
                </a:lnTo>
                <a:cubicBezTo>
                  <a:pt x="2765" y="0"/>
                  <a:pt x="2768" y="4"/>
                  <a:pt x="2768" y="8"/>
                </a:cubicBezTo>
                <a:cubicBezTo>
                  <a:pt x="2768" y="13"/>
                  <a:pt x="2765" y="16"/>
                  <a:pt x="2760" y="16"/>
                </a:cubicBezTo>
                <a:lnTo>
                  <a:pt x="2744" y="16"/>
                </a:lnTo>
                <a:cubicBezTo>
                  <a:pt x="2740" y="16"/>
                  <a:pt x="2736" y="13"/>
                  <a:pt x="2736" y="8"/>
                </a:cubicBezTo>
                <a:cubicBezTo>
                  <a:pt x="2736" y="4"/>
                  <a:pt x="2740" y="0"/>
                  <a:pt x="2744" y="0"/>
                </a:cubicBezTo>
                <a:close/>
                <a:moveTo>
                  <a:pt x="2792" y="0"/>
                </a:moveTo>
                <a:lnTo>
                  <a:pt x="2808" y="0"/>
                </a:lnTo>
                <a:cubicBezTo>
                  <a:pt x="2813" y="0"/>
                  <a:pt x="2816" y="4"/>
                  <a:pt x="2816" y="8"/>
                </a:cubicBezTo>
                <a:cubicBezTo>
                  <a:pt x="2816" y="13"/>
                  <a:pt x="2813" y="16"/>
                  <a:pt x="2808" y="16"/>
                </a:cubicBezTo>
                <a:lnTo>
                  <a:pt x="2792" y="16"/>
                </a:lnTo>
                <a:cubicBezTo>
                  <a:pt x="2788" y="16"/>
                  <a:pt x="2784" y="13"/>
                  <a:pt x="2784" y="8"/>
                </a:cubicBezTo>
                <a:cubicBezTo>
                  <a:pt x="2784" y="4"/>
                  <a:pt x="2788" y="0"/>
                  <a:pt x="2792" y="0"/>
                </a:cubicBezTo>
                <a:close/>
                <a:moveTo>
                  <a:pt x="2840" y="0"/>
                </a:moveTo>
                <a:lnTo>
                  <a:pt x="2856" y="0"/>
                </a:lnTo>
                <a:cubicBezTo>
                  <a:pt x="2861" y="0"/>
                  <a:pt x="2864" y="4"/>
                  <a:pt x="2864" y="8"/>
                </a:cubicBezTo>
                <a:cubicBezTo>
                  <a:pt x="2864" y="13"/>
                  <a:pt x="2861" y="16"/>
                  <a:pt x="2856" y="16"/>
                </a:cubicBezTo>
                <a:lnTo>
                  <a:pt x="2840" y="16"/>
                </a:lnTo>
                <a:cubicBezTo>
                  <a:pt x="2836" y="16"/>
                  <a:pt x="2832" y="13"/>
                  <a:pt x="2832" y="8"/>
                </a:cubicBezTo>
                <a:cubicBezTo>
                  <a:pt x="2832" y="4"/>
                  <a:pt x="2836" y="0"/>
                  <a:pt x="2840" y="0"/>
                </a:cubicBezTo>
                <a:close/>
                <a:moveTo>
                  <a:pt x="2888" y="0"/>
                </a:moveTo>
                <a:lnTo>
                  <a:pt x="2904" y="0"/>
                </a:lnTo>
                <a:cubicBezTo>
                  <a:pt x="2909" y="0"/>
                  <a:pt x="2912" y="4"/>
                  <a:pt x="2912" y="8"/>
                </a:cubicBezTo>
                <a:cubicBezTo>
                  <a:pt x="2912" y="13"/>
                  <a:pt x="2909" y="16"/>
                  <a:pt x="2904" y="16"/>
                </a:cubicBezTo>
                <a:lnTo>
                  <a:pt x="2888" y="16"/>
                </a:lnTo>
                <a:cubicBezTo>
                  <a:pt x="2884" y="16"/>
                  <a:pt x="2880" y="13"/>
                  <a:pt x="2880" y="8"/>
                </a:cubicBezTo>
                <a:cubicBezTo>
                  <a:pt x="2880" y="4"/>
                  <a:pt x="2884" y="0"/>
                  <a:pt x="2888" y="0"/>
                </a:cubicBezTo>
                <a:close/>
                <a:moveTo>
                  <a:pt x="2936" y="0"/>
                </a:moveTo>
                <a:lnTo>
                  <a:pt x="2952" y="0"/>
                </a:lnTo>
                <a:cubicBezTo>
                  <a:pt x="2957" y="0"/>
                  <a:pt x="2960" y="4"/>
                  <a:pt x="2960" y="8"/>
                </a:cubicBezTo>
                <a:cubicBezTo>
                  <a:pt x="2960" y="13"/>
                  <a:pt x="2957" y="16"/>
                  <a:pt x="2952" y="16"/>
                </a:cubicBezTo>
                <a:lnTo>
                  <a:pt x="2936" y="16"/>
                </a:lnTo>
                <a:cubicBezTo>
                  <a:pt x="2932" y="16"/>
                  <a:pt x="2928" y="13"/>
                  <a:pt x="2928" y="8"/>
                </a:cubicBezTo>
                <a:cubicBezTo>
                  <a:pt x="2928" y="4"/>
                  <a:pt x="2932" y="0"/>
                  <a:pt x="2936" y="0"/>
                </a:cubicBezTo>
                <a:close/>
                <a:moveTo>
                  <a:pt x="2984" y="0"/>
                </a:moveTo>
                <a:lnTo>
                  <a:pt x="3000" y="0"/>
                </a:lnTo>
                <a:cubicBezTo>
                  <a:pt x="3005" y="0"/>
                  <a:pt x="3008" y="4"/>
                  <a:pt x="3008" y="8"/>
                </a:cubicBezTo>
                <a:cubicBezTo>
                  <a:pt x="3008" y="13"/>
                  <a:pt x="3005" y="16"/>
                  <a:pt x="3000" y="16"/>
                </a:cubicBezTo>
                <a:lnTo>
                  <a:pt x="2984" y="16"/>
                </a:lnTo>
                <a:cubicBezTo>
                  <a:pt x="2980" y="16"/>
                  <a:pt x="2976" y="13"/>
                  <a:pt x="2976" y="8"/>
                </a:cubicBezTo>
                <a:cubicBezTo>
                  <a:pt x="2976" y="4"/>
                  <a:pt x="2980" y="0"/>
                  <a:pt x="2984" y="0"/>
                </a:cubicBezTo>
                <a:close/>
                <a:moveTo>
                  <a:pt x="3032" y="0"/>
                </a:moveTo>
                <a:lnTo>
                  <a:pt x="3048" y="0"/>
                </a:lnTo>
                <a:cubicBezTo>
                  <a:pt x="3053" y="0"/>
                  <a:pt x="3056" y="4"/>
                  <a:pt x="3056" y="8"/>
                </a:cubicBezTo>
                <a:cubicBezTo>
                  <a:pt x="3056" y="13"/>
                  <a:pt x="3053" y="16"/>
                  <a:pt x="3048" y="16"/>
                </a:cubicBezTo>
                <a:lnTo>
                  <a:pt x="3032" y="16"/>
                </a:lnTo>
                <a:cubicBezTo>
                  <a:pt x="3028" y="16"/>
                  <a:pt x="3024" y="13"/>
                  <a:pt x="3024" y="8"/>
                </a:cubicBezTo>
                <a:cubicBezTo>
                  <a:pt x="3024" y="4"/>
                  <a:pt x="3028" y="0"/>
                  <a:pt x="3032" y="0"/>
                </a:cubicBezTo>
                <a:close/>
                <a:moveTo>
                  <a:pt x="3080" y="0"/>
                </a:moveTo>
                <a:lnTo>
                  <a:pt x="3096" y="0"/>
                </a:lnTo>
                <a:cubicBezTo>
                  <a:pt x="3101" y="0"/>
                  <a:pt x="3104" y="4"/>
                  <a:pt x="3104" y="8"/>
                </a:cubicBezTo>
                <a:cubicBezTo>
                  <a:pt x="3104" y="13"/>
                  <a:pt x="3101" y="16"/>
                  <a:pt x="3096" y="16"/>
                </a:cubicBezTo>
                <a:lnTo>
                  <a:pt x="3080" y="16"/>
                </a:lnTo>
                <a:cubicBezTo>
                  <a:pt x="3076" y="16"/>
                  <a:pt x="3072" y="13"/>
                  <a:pt x="3072" y="8"/>
                </a:cubicBezTo>
                <a:cubicBezTo>
                  <a:pt x="3072" y="4"/>
                  <a:pt x="3076" y="0"/>
                  <a:pt x="3080" y="0"/>
                </a:cubicBezTo>
                <a:close/>
                <a:moveTo>
                  <a:pt x="3128" y="0"/>
                </a:moveTo>
                <a:lnTo>
                  <a:pt x="3144" y="0"/>
                </a:lnTo>
                <a:cubicBezTo>
                  <a:pt x="3149" y="0"/>
                  <a:pt x="3152" y="4"/>
                  <a:pt x="3152" y="8"/>
                </a:cubicBezTo>
                <a:cubicBezTo>
                  <a:pt x="3152" y="13"/>
                  <a:pt x="3149" y="16"/>
                  <a:pt x="3144" y="16"/>
                </a:cubicBezTo>
                <a:lnTo>
                  <a:pt x="3128" y="16"/>
                </a:lnTo>
                <a:cubicBezTo>
                  <a:pt x="3124" y="16"/>
                  <a:pt x="3120" y="13"/>
                  <a:pt x="3120" y="8"/>
                </a:cubicBezTo>
                <a:cubicBezTo>
                  <a:pt x="3120" y="4"/>
                  <a:pt x="3124" y="0"/>
                  <a:pt x="3128" y="0"/>
                </a:cubicBezTo>
                <a:close/>
                <a:moveTo>
                  <a:pt x="3176" y="0"/>
                </a:moveTo>
                <a:lnTo>
                  <a:pt x="3192" y="0"/>
                </a:lnTo>
                <a:cubicBezTo>
                  <a:pt x="3197" y="0"/>
                  <a:pt x="3200" y="4"/>
                  <a:pt x="3200" y="8"/>
                </a:cubicBezTo>
                <a:cubicBezTo>
                  <a:pt x="3200" y="13"/>
                  <a:pt x="3197" y="16"/>
                  <a:pt x="3192" y="16"/>
                </a:cubicBezTo>
                <a:lnTo>
                  <a:pt x="3176" y="16"/>
                </a:lnTo>
                <a:cubicBezTo>
                  <a:pt x="3172" y="16"/>
                  <a:pt x="3168" y="13"/>
                  <a:pt x="3168" y="8"/>
                </a:cubicBezTo>
                <a:cubicBezTo>
                  <a:pt x="3168" y="4"/>
                  <a:pt x="3172" y="0"/>
                  <a:pt x="3176" y="0"/>
                </a:cubicBezTo>
                <a:close/>
                <a:moveTo>
                  <a:pt x="3224" y="0"/>
                </a:moveTo>
                <a:lnTo>
                  <a:pt x="3240" y="0"/>
                </a:lnTo>
                <a:cubicBezTo>
                  <a:pt x="3245" y="0"/>
                  <a:pt x="3248" y="4"/>
                  <a:pt x="3248" y="8"/>
                </a:cubicBezTo>
                <a:cubicBezTo>
                  <a:pt x="3248" y="13"/>
                  <a:pt x="3245" y="16"/>
                  <a:pt x="3240" y="16"/>
                </a:cubicBezTo>
                <a:lnTo>
                  <a:pt x="3224" y="16"/>
                </a:lnTo>
                <a:cubicBezTo>
                  <a:pt x="3220" y="16"/>
                  <a:pt x="3216" y="13"/>
                  <a:pt x="3216" y="8"/>
                </a:cubicBezTo>
                <a:cubicBezTo>
                  <a:pt x="3216" y="4"/>
                  <a:pt x="3220" y="0"/>
                  <a:pt x="3224" y="0"/>
                </a:cubicBezTo>
                <a:close/>
                <a:moveTo>
                  <a:pt x="3272" y="0"/>
                </a:moveTo>
                <a:lnTo>
                  <a:pt x="3288" y="0"/>
                </a:lnTo>
                <a:cubicBezTo>
                  <a:pt x="3293" y="0"/>
                  <a:pt x="3296" y="4"/>
                  <a:pt x="3296" y="8"/>
                </a:cubicBezTo>
                <a:cubicBezTo>
                  <a:pt x="3296" y="13"/>
                  <a:pt x="3293" y="16"/>
                  <a:pt x="3288" y="16"/>
                </a:cubicBezTo>
                <a:lnTo>
                  <a:pt x="3272" y="16"/>
                </a:lnTo>
                <a:cubicBezTo>
                  <a:pt x="3268" y="16"/>
                  <a:pt x="3264" y="13"/>
                  <a:pt x="3264" y="8"/>
                </a:cubicBezTo>
                <a:cubicBezTo>
                  <a:pt x="3264" y="4"/>
                  <a:pt x="3268" y="0"/>
                  <a:pt x="3272" y="0"/>
                </a:cubicBezTo>
                <a:close/>
                <a:moveTo>
                  <a:pt x="3320" y="0"/>
                </a:moveTo>
                <a:lnTo>
                  <a:pt x="3336" y="0"/>
                </a:lnTo>
                <a:cubicBezTo>
                  <a:pt x="3341" y="0"/>
                  <a:pt x="3344" y="4"/>
                  <a:pt x="3344" y="8"/>
                </a:cubicBezTo>
                <a:cubicBezTo>
                  <a:pt x="3344" y="13"/>
                  <a:pt x="3341" y="16"/>
                  <a:pt x="3336" y="16"/>
                </a:cubicBezTo>
                <a:lnTo>
                  <a:pt x="3320" y="16"/>
                </a:lnTo>
                <a:cubicBezTo>
                  <a:pt x="3316" y="16"/>
                  <a:pt x="3312" y="13"/>
                  <a:pt x="3312" y="8"/>
                </a:cubicBezTo>
                <a:cubicBezTo>
                  <a:pt x="3312" y="4"/>
                  <a:pt x="3316" y="0"/>
                  <a:pt x="3320" y="0"/>
                </a:cubicBezTo>
                <a:close/>
                <a:moveTo>
                  <a:pt x="3368" y="0"/>
                </a:moveTo>
                <a:lnTo>
                  <a:pt x="3384" y="0"/>
                </a:lnTo>
                <a:cubicBezTo>
                  <a:pt x="3389" y="0"/>
                  <a:pt x="3392" y="4"/>
                  <a:pt x="3392" y="8"/>
                </a:cubicBezTo>
                <a:cubicBezTo>
                  <a:pt x="3392" y="13"/>
                  <a:pt x="3389" y="16"/>
                  <a:pt x="3384" y="16"/>
                </a:cubicBezTo>
                <a:lnTo>
                  <a:pt x="3368" y="16"/>
                </a:lnTo>
                <a:cubicBezTo>
                  <a:pt x="3364" y="16"/>
                  <a:pt x="3360" y="13"/>
                  <a:pt x="3360" y="8"/>
                </a:cubicBezTo>
                <a:cubicBezTo>
                  <a:pt x="3360" y="4"/>
                  <a:pt x="3364" y="0"/>
                  <a:pt x="3368" y="0"/>
                </a:cubicBezTo>
                <a:close/>
                <a:moveTo>
                  <a:pt x="3416" y="0"/>
                </a:moveTo>
                <a:lnTo>
                  <a:pt x="3432" y="0"/>
                </a:lnTo>
                <a:cubicBezTo>
                  <a:pt x="3437" y="0"/>
                  <a:pt x="3440" y="4"/>
                  <a:pt x="3440" y="8"/>
                </a:cubicBezTo>
                <a:cubicBezTo>
                  <a:pt x="3440" y="13"/>
                  <a:pt x="3437" y="16"/>
                  <a:pt x="3432" y="16"/>
                </a:cubicBezTo>
                <a:lnTo>
                  <a:pt x="3416" y="16"/>
                </a:lnTo>
                <a:cubicBezTo>
                  <a:pt x="3412" y="16"/>
                  <a:pt x="3408" y="13"/>
                  <a:pt x="3408" y="8"/>
                </a:cubicBezTo>
                <a:cubicBezTo>
                  <a:pt x="3408" y="4"/>
                  <a:pt x="3412" y="0"/>
                  <a:pt x="3416" y="0"/>
                </a:cubicBezTo>
                <a:close/>
                <a:moveTo>
                  <a:pt x="3464" y="0"/>
                </a:moveTo>
                <a:lnTo>
                  <a:pt x="3480" y="0"/>
                </a:lnTo>
                <a:cubicBezTo>
                  <a:pt x="3485" y="0"/>
                  <a:pt x="3488" y="4"/>
                  <a:pt x="3488" y="8"/>
                </a:cubicBezTo>
                <a:cubicBezTo>
                  <a:pt x="3488" y="13"/>
                  <a:pt x="3485" y="16"/>
                  <a:pt x="3480" y="16"/>
                </a:cubicBezTo>
                <a:lnTo>
                  <a:pt x="3464" y="16"/>
                </a:lnTo>
                <a:cubicBezTo>
                  <a:pt x="3460" y="16"/>
                  <a:pt x="3456" y="13"/>
                  <a:pt x="3456" y="8"/>
                </a:cubicBezTo>
                <a:cubicBezTo>
                  <a:pt x="3456" y="4"/>
                  <a:pt x="3460" y="0"/>
                  <a:pt x="3464" y="0"/>
                </a:cubicBezTo>
                <a:close/>
                <a:moveTo>
                  <a:pt x="3512" y="0"/>
                </a:moveTo>
                <a:lnTo>
                  <a:pt x="3528" y="0"/>
                </a:lnTo>
                <a:cubicBezTo>
                  <a:pt x="3533" y="0"/>
                  <a:pt x="3536" y="4"/>
                  <a:pt x="3536" y="8"/>
                </a:cubicBezTo>
                <a:cubicBezTo>
                  <a:pt x="3536" y="13"/>
                  <a:pt x="3533" y="16"/>
                  <a:pt x="3528" y="16"/>
                </a:cubicBezTo>
                <a:lnTo>
                  <a:pt x="3512" y="16"/>
                </a:lnTo>
                <a:cubicBezTo>
                  <a:pt x="3508" y="16"/>
                  <a:pt x="3504" y="13"/>
                  <a:pt x="3504" y="8"/>
                </a:cubicBezTo>
                <a:cubicBezTo>
                  <a:pt x="3504" y="4"/>
                  <a:pt x="3508" y="0"/>
                  <a:pt x="3512" y="0"/>
                </a:cubicBezTo>
                <a:close/>
                <a:moveTo>
                  <a:pt x="3560" y="0"/>
                </a:moveTo>
                <a:lnTo>
                  <a:pt x="3576" y="0"/>
                </a:lnTo>
                <a:cubicBezTo>
                  <a:pt x="3581" y="0"/>
                  <a:pt x="3584" y="4"/>
                  <a:pt x="3584" y="8"/>
                </a:cubicBezTo>
                <a:cubicBezTo>
                  <a:pt x="3584" y="13"/>
                  <a:pt x="3581" y="16"/>
                  <a:pt x="3576" y="16"/>
                </a:cubicBezTo>
                <a:lnTo>
                  <a:pt x="3560" y="16"/>
                </a:lnTo>
                <a:cubicBezTo>
                  <a:pt x="3556" y="16"/>
                  <a:pt x="3552" y="13"/>
                  <a:pt x="3552" y="8"/>
                </a:cubicBezTo>
                <a:cubicBezTo>
                  <a:pt x="3552" y="4"/>
                  <a:pt x="3556" y="0"/>
                  <a:pt x="3560" y="0"/>
                </a:cubicBezTo>
                <a:close/>
                <a:moveTo>
                  <a:pt x="3608" y="0"/>
                </a:moveTo>
                <a:lnTo>
                  <a:pt x="3624" y="0"/>
                </a:lnTo>
                <a:cubicBezTo>
                  <a:pt x="3629" y="0"/>
                  <a:pt x="3632" y="4"/>
                  <a:pt x="3632" y="8"/>
                </a:cubicBezTo>
                <a:cubicBezTo>
                  <a:pt x="3632" y="13"/>
                  <a:pt x="3629" y="16"/>
                  <a:pt x="3624" y="16"/>
                </a:cubicBezTo>
                <a:lnTo>
                  <a:pt x="3608" y="16"/>
                </a:lnTo>
                <a:cubicBezTo>
                  <a:pt x="3604" y="16"/>
                  <a:pt x="3600" y="13"/>
                  <a:pt x="3600" y="8"/>
                </a:cubicBezTo>
                <a:cubicBezTo>
                  <a:pt x="3600" y="4"/>
                  <a:pt x="3604" y="0"/>
                  <a:pt x="3608" y="0"/>
                </a:cubicBezTo>
                <a:close/>
                <a:moveTo>
                  <a:pt x="3656" y="0"/>
                </a:moveTo>
                <a:lnTo>
                  <a:pt x="3672" y="0"/>
                </a:lnTo>
                <a:cubicBezTo>
                  <a:pt x="3677" y="0"/>
                  <a:pt x="3680" y="4"/>
                  <a:pt x="3680" y="8"/>
                </a:cubicBezTo>
                <a:cubicBezTo>
                  <a:pt x="3680" y="13"/>
                  <a:pt x="3677" y="16"/>
                  <a:pt x="3672" y="16"/>
                </a:cubicBezTo>
                <a:lnTo>
                  <a:pt x="3656" y="16"/>
                </a:lnTo>
                <a:cubicBezTo>
                  <a:pt x="3652" y="16"/>
                  <a:pt x="3648" y="13"/>
                  <a:pt x="3648" y="8"/>
                </a:cubicBezTo>
                <a:cubicBezTo>
                  <a:pt x="3648" y="4"/>
                  <a:pt x="3652" y="0"/>
                  <a:pt x="3656" y="0"/>
                </a:cubicBezTo>
                <a:close/>
                <a:moveTo>
                  <a:pt x="3704" y="0"/>
                </a:moveTo>
                <a:lnTo>
                  <a:pt x="3720" y="0"/>
                </a:lnTo>
                <a:cubicBezTo>
                  <a:pt x="3725" y="0"/>
                  <a:pt x="3728" y="4"/>
                  <a:pt x="3728" y="8"/>
                </a:cubicBezTo>
                <a:cubicBezTo>
                  <a:pt x="3728" y="13"/>
                  <a:pt x="3725" y="16"/>
                  <a:pt x="3720" y="16"/>
                </a:cubicBezTo>
                <a:lnTo>
                  <a:pt x="3704" y="16"/>
                </a:lnTo>
                <a:cubicBezTo>
                  <a:pt x="3700" y="16"/>
                  <a:pt x="3696" y="13"/>
                  <a:pt x="3696" y="8"/>
                </a:cubicBezTo>
                <a:cubicBezTo>
                  <a:pt x="3696" y="4"/>
                  <a:pt x="3700" y="0"/>
                  <a:pt x="3704" y="0"/>
                </a:cubicBezTo>
                <a:close/>
                <a:moveTo>
                  <a:pt x="3752" y="0"/>
                </a:moveTo>
                <a:lnTo>
                  <a:pt x="3768" y="0"/>
                </a:lnTo>
                <a:cubicBezTo>
                  <a:pt x="3773" y="0"/>
                  <a:pt x="3776" y="4"/>
                  <a:pt x="3776" y="8"/>
                </a:cubicBezTo>
                <a:cubicBezTo>
                  <a:pt x="3776" y="13"/>
                  <a:pt x="3773" y="16"/>
                  <a:pt x="3768" y="16"/>
                </a:cubicBezTo>
                <a:lnTo>
                  <a:pt x="3752" y="16"/>
                </a:lnTo>
                <a:cubicBezTo>
                  <a:pt x="3748" y="16"/>
                  <a:pt x="3744" y="13"/>
                  <a:pt x="3744" y="8"/>
                </a:cubicBezTo>
                <a:cubicBezTo>
                  <a:pt x="3744" y="4"/>
                  <a:pt x="3748" y="0"/>
                  <a:pt x="3752" y="0"/>
                </a:cubicBezTo>
                <a:close/>
                <a:moveTo>
                  <a:pt x="3800" y="0"/>
                </a:moveTo>
                <a:lnTo>
                  <a:pt x="3816" y="0"/>
                </a:lnTo>
                <a:cubicBezTo>
                  <a:pt x="3821" y="0"/>
                  <a:pt x="3824" y="4"/>
                  <a:pt x="3824" y="8"/>
                </a:cubicBezTo>
                <a:cubicBezTo>
                  <a:pt x="3824" y="13"/>
                  <a:pt x="3821" y="16"/>
                  <a:pt x="3816" y="16"/>
                </a:cubicBezTo>
                <a:lnTo>
                  <a:pt x="3800" y="16"/>
                </a:lnTo>
                <a:cubicBezTo>
                  <a:pt x="3796" y="16"/>
                  <a:pt x="3792" y="13"/>
                  <a:pt x="3792" y="8"/>
                </a:cubicBezTo>
                <a:cubicBezTo>
                  <a:pt x="3792" y="4"/>
                  <a:pt x="3796" y="0"/>
                  <a:pt x="3800" y="0"/>
                </a:cubicBezTo>
                <a:close/>
                <a:moveTo>
                  <a:pt x="3848" y="0"/>
                </a:moveTo>
                <a:lnTo>
                  <a:pt x="3864" y="0"/>
                </a:lnTo>
                <a:cubicBezTo>
                  <a:pt x="3869" y="0"/>
                  <a:pt x="3872" y="4"/>
                  <a:pt x="3872" y="8"/>
                </a:cubicBezTo>
                <a:cubicBezTo>
                  <a:pt x="3872" y="13"/>
                  <a:pt x="3869" y="16"/>
                  <a:pt x="3864" y="16"/>
                </a:cubicBezTo>
                <a:lnTo>
                  <a:pt x="3848" y="16"/>
                </a:lnTo>
                <a:cubicBezTo>
                  <a:pt x="3844" y="16"/>
                  <a:pt x="3840" y="13"/>
                  <a:pt x="3840" y="8"/>
                </a:cubicBezTo>
                <a:cubicBezTo>
                  <a:pt x="3840" y="4"/>
                  <a:pt x="3844" y="0"/>
                  <a:pt x="3848" y="0"/>
                </a:cubicBezTo>
                <a:close/>
                <a:moveTo>
                  <a:pt x="3896" y="0"/>
                </a:moveTo>
                <a:lnTo>
                  <a:pt x="3912" y="0"/>
                </a:lnTo>
                <a:cubicBezTo>
                  <a:pt x="3917" y="0"/>
                  <a:pt x="3920" y="4"/>
                  <a:pt x="3920" y="8"/>
                </a:cubicBezTo>
                <a:cubicBezTo>
                  <a:pt x="3920" y="13"/>
                  <a:pt x="3917" y="16"/>
                  <a:pt x="3912" y="16"/>
                </a:cubicBezTo>
                <a:lnTo>
                  <a:pt x="3896" y="16"/>
                </a:lnTo>
                <a:cubicBezTo>
                  <a:pt x="3892" y="16"/>
                  <a:pt x="3888" y="13"/>
                  <a:pt x="3888" y="8"/>
                </a:cubicBezTo>
                <a:cubicBezTo>
                  <a:pt x="3888" y="4"/>
                  <a:pt x="3892" y="0"/>
                  <a:pt x="3896" y="0"/>
                </a:cubicBezTo>
                <a:close/>
                <a:moveTo>
                  <a:pt x="3944" y="0"/>
                </a:moveTo>
                <a:lnTo>
                  <a:pt x="3960" y="0"/>
                </a:lnTo>
                <a:cubicBezTo>
                  <a:pt x="3965" y="0"/>
                  <a:pt x="3968" y="4"/>
                  <a:pt x="3968" y="8"/>
                </a:cubicBezTo>
                <a:cubicBezTo>
                  <a:pt x="3968" y="13"/>
                  <a:pt x="3965" y="16"/>
                  <a:pt x="3960" y="16"/>
                </a:cubicBezTo>
                <a:lnTo>
                  <a:pt x="3944" y="16"/>
                </a:lnTo>
                <a:cubicBezTo>
                  <a:pt x="3940" y="16"/>
                  <a:pt x="3936" y="13"/>
                  <a:pt x="3936" y="8"/>
                </a:cubicBezTo>
                <a:cubicBezTo>
                  <a:pt x="3936" y="4"/>
                  <a:pt x="3940" y="0"/>
                  <a:pt x="3944" y="0"/>
                </a:cubicBezTo>
                <a:close/>
                <a:moveTo>
                  <a:pt x="3992" y="0"/>
                </a:moveTo>
                <a:lnTo>
                  <a:pt x="4008" y="0"/>
                </a:lnTo>
                <a:cubicBezTo>
                  <a:pt x="4013" y="0"/>
                  <a:pt x="4016" y="4"/>
                  <a:pt x="4016" y="8"/>
                </a:cubicBezTo>
                <a:cubicBezTo>
                  <a:pt x="4016" y="13"/>
                  <a:pt x="4013" y="16"/>
                  <a:pt x="4008" y="16"/>
                </a:cubicBezTo>
                <a:lnTo>
                  <a:pt x="3992" y="16"/>
                </a:lnTo>
                <a:cubicBezTo>
                  <a:pt x="3988" y="16"/>
                  <a:pt x="3984" y="13"/>
                  <a:pt x="3984" y="8"/>
                </a:cubicBezTo>
                <a:cubicBezTo>
                  <a:pt x="3984" y="4"/>
                  <a:pt x="3988" y="0"/>
                  <a:pt x="3992" y="0"/>
                </a:cubicBezTo>
                <a:close/>
                <a:moveTo>
                  <a:pt x="4040" y="0"/>
                </a:moveTo>
                <a:lnTo>
                  <a:pt x="4056" y="0"/>
                </a:lnTo>
                <a:cubicBezTo>
                  <a:pt x="4061" y="0"/>
                  <a:pt x="4064" y="4"/>
                  <a:pt x="4064" y="8"/>
                </a:cubicBezTo>
                <a:cubicBezTo>
                  <a:pt x="4064" y="13"/>
                  <a:pt x="4061" y="16"/>
                  <a:pt x="4056" y="16"/>
                </a:cubicBezTo>
                <a:lnTo>
                  <a:pt x="4040" y="16"/>
                </a:lnTo>
                <a:cubicBezTo>
                  <a:pt x="4036" y="16"/>
                  <a:pt x="4032" y="13"/>
                  <a:pt x="4032" y="8"/>
                </a:cubicBezTo>
                <a:cubicBezTo>
                  <a:pt x="4032" y="4"/>
                  <a:pt x="4036" y="0"/>
                  <a:pt x="4040" y="0"/>
                </a:cubicBezTo>
                <a:close/>
                <a:moveTo>
                  <a:pt x="4088" y="0"/>
                </a:moveTo>
                <a:lnTo>
                  <a:pt x="4104" y="0"/>
                </a:lnTo>
                <a:cubicBezTo>
                  <a:pt x="4109" y="0"/>
                  <a:pt x="4112" y="4"/>
                  <a:pt x="4112" y="8"/>
                </a:cubicBezTo>
                <a:cubicBezTo>
                  <a:pt x="4112" y="13"/>
                  <a:pt x="4109" y="16"/>
                  <a:pt x="4104" y="16"/>
                </a:cubicBezTo>
                <a:lnTo>
                  <a:pt x="4088" y="16"/>
                </a:lnTo>
                <a:cubicBezTo>
                  <a:pt x="4084" y="16"/>
                  <a:pt x="4080" y="13"/>
                  <a:pt x="4080" y="8"/>
                </a:cubicBezTo>
                <a:cubicBezTo>
                  <a:pt x="4080" y="4"/>
                  <a:pt x="4084" y="0"/>
                  <a:pt x="4088" y="0"/>
                </a:cubicBezTo>
                <a:close/>
                <a:moveTo>
                  <a:pt x="4136" y="0"/>
                </a:moveTo>
                <a:lnTo>
                  <a:pt x="4152" y="0"/>
                </a:lnTo>
                <a:cubicBezTo>
                  <a:pt x="4157" y="0"/>
                  <a:pt x="4160" y="4"/>
                  <a:pt x="4160" y="8"/>
                </a:cubicBezTo>
                <a:cubicBezTo>
                  <a:pt x="4160" y="13"/>
                  <a:pt x="4157" y="16"/>
                  <a:pt x="4152" y="16"/>
                </a:cubicBezTo>
                <a:lnTo>
                  <a:pt x="4136" y="16"/>
                </a:lnTo>
                <a:cubicBezTo>
                  <a:pt x="4132" y="16"/>
                  <a:pt x="4128" y="13"/>
                  <a:pt x="4128" y="8"/>
                </a:cubicBezTo>
                <a:cubicBezTo>
                  <a:pt x="4128" y="4"/>
                  <a:pt x="4132" y="0"/>
                  <a:pt x="4136" y="0"/>
                </a:cubicBezTo>
                <a:close/>
                <a:moveTo>
                  <a:pt x="4184" y="0"/>
                </a:moveTo>
                <a:lnTo>
                  <a:pt x="4200" y="0"/>
                </a:lnTo>
                <a:cubicBezTo>
                  <a:pt x="4205" y="0"/>
                  <a:pt x="4208" y="4"/>
                  <a:pt x="4208" y="8"/>
                </a:cubicBezTo>
                <a:cubicBezTo>
                  <a:pt x="4208" y="13"/>
                  <a:pt x="4205" y="16"/>
                  <a:pt x="4200" y="16"/>
                </a:cubicBezTo>
                <a:lnTo>
                  <a:pt x="4184" y="16"/>
                </a:lnTo>
                <a:cubicBezTo>
                  <a:pt x="4180" y="16"/>
                  <a:pt x="4176" y="13"/>
                  <a:pt x="4176" y="8"/>
                </a:cubicBezTo>
                <a:cubicBezTo>
                  <a:pt x="4176" y="4"/>
                  <a:pt x="4180" y="0"/>
                  <a:pt x="4184" y="0"/>
                </a:cubicBezTo>
                <a:close/>
                <a:moveTo>
                  <a:pt x="4232" y="0"/>
                </a:moveTo>
                <a:lnTo>
                  <a:pt x="4248" y="0"/>
                </a:lnTo>
                <a:cubicBezTo>
                  <a:pt x="4253" y="0"/>
                  <a:pt x="4256" y="4"/>
                  <a:pt x="4256" y="8"/>
                </a:cubicBezTo>
                <a:cubicBezTo>
                  <a:pt x="4256" y="13"/>
                  <a:pt x="4253" y="16"/>
                  <a:pt x="4248" y="16"/>
                </a:cubicBezTo>
                <a:lnTo>
                  <a:pt x="4232" y="16"/>
                </a:lnTo>
                <a:cubicBezTo>
                  <a:pt x="4228" y="16"/>
                  <a:pt x="4224" y="13"/>
                  <a:pt x="4224" y="8"/>
                </a:cubicBezTo>
                <a:cubicBezTo>
                  <a:pt x="4224" y="4"/>
                  <a:pt x="4228" y="0"/>
                  <a:pt x="4232" y="0"/>
                </a:cubicBezTo>
                <a:close/>
                <a:moveTo>
                  <a:pt x="4280" y="0"/>
                </a:moveTo>
                <a:lnTo>
                  <a:pt x="4296" y="0"/>
                </a:lnTo>
                <a:cubicBezTo>
                  <a:pt x="4301" y="0"/>
                  <a:pt x="4304" y="4"/>
                  <a:pt x="4304" y="8"/>
                </a:cubicBezTo>
                <a:cubicBezTo>
                  <a:pt x="4304" y="13"/>
                  <a:pt x="4301" y="16"/>
                  <a:pt x="4296" y="16"/>
                </a:cubicBezTo>
                <a:lnTo>
                  <a:pt x="4280" y="16"/>
                </a:lnTo>
                <a:cubicBezTo>
                  <a:pt x="4276" y="16"/>
                  <a:pt x="4272" y="13"/>
                  <a:pt x="4272" y="8"/>
                </a:cubicBezTo>
                <a:cubicBezTo>
                  <a:pt x="4272" y="4"/>
                  <a:pt x="4276" y="0"/>
                  <a:pt x="4280" y="0"/>
                </a:cubicBezTo>
                <a:close/>
                <a:moveTo>
                  <a:pt x="4328" y="0"/>
                </a:moveTo>
                <a:lnTo>
                  <a:pt x="4344" y="0"/>
                </a:lnTo>
                <a:cubicBezTo>
                  <a:pt x="4349" y="0"/>
                  <a:pt x="4352" y="4"/>
                  <a:pt x="4352" y="8"/>
                </a:cubicBezTo>
                <a:cubicBezTo>
                  <a:pt x="4352" y="13"/>
                  <a:pt x="4349" y="16"/>
                  <a:pt x="4344" y="16"/>
                </a:cubicBezTo>
                <a:lnTo>
                  <a:pt x="4328" y="16"/>
                </a:lnTo>
                <a:cubicBezTo>
                  <a:pt x="4324" y="16"/>
                  <a:pt x="4320" y="13"/>
                  <a:pt x="4320" y="8"/>
                </a:cubicBezTo>
                <a:cubicBezTo>
                  <a:pt x="4320" y="4"/>
                  <a:pt x="4324" y="0"/>
                  <a:pt x="4328" y="0"/>
                </a:cubicBezTo>
                <a:close/>
                <a:moveTo>
                  <a:pt x="4376" y="0"/>
                </a:moveTo>
                <a:lnTo>
                  <a:pt x="4392" y="0"/>
                </a:lnTo>
                <a:cubicBezTo>
                  <a:pt x="4397" y="0"/>
                  <a:pt x="4400" y="4"/>
                  <a:pt x="4400" y="8"/>
                </a:cubicBezTo>
                <a:cubicBezTo>
                  <a:pt x="4400" y="13"/>
                  <a:pt x="4397" y="16"/>
                  <a:pt x="4392" y="16"/>
                </a:cubicBezTo>
                <a:lnTo>
                  <a:pt x="4376" y="16"/>
                </a:lnTo>
                <a:cubicBezTo>
                  <a:pt x="4372" y="16"/>
                  <a:pt x="4368" y="13"/>
                  <a:pt x="4368" y="8"/>
                </a:cubicBezTo>
                <a:cubicBezTo>
                  <a:pt x="4368" y="4"/>
                  <a:pt x="4372" y="0"/>
                  <a:pt x="4376" y="0"/>
                </a:cubicBezTo>
                <a:close/>
                <a:moveTo>
                  <a:pt x="4424" y="0"/>
                </a:moveTo>
                <a:lnTo>
                  <a:pt x="4440" y="0"/>
                </a:lnTo>
                <a:cubicBezTo>
                  <a:pt x="4445" y="0"/>
                  <a:pt x="4448" y="4"/>
                  <a:pt x="4448" y="8"/>
                </a:cubicBezTo>
                <a:cubicBezTo>
                  <a:pt x="4448" y="13"/>
                  <a:pt x="4445" y="16"/>
                  <a:pt x="4440" y="16"/>
                </a:cubicBezTo>
                <a:lnTo>
                  <a:pt x="4424" y="16"/>
                </a:lnTo>
                <a:cubicBezTo>
                  <a:pt x="4420" y="16"/>
                  <a:pt x="4416" y="13"/>
                  <a:pt x="4416" y="8"/>
                </a:cubicBezTo>
                <a:cubicBezTo>
                  <a:pt x="4416" y="4"/>
                  <a:pt x="4420" y="0"/>
                  <a:pt x="4424" y="0"/>
                </a:cubicBezTo>
                <a:close/>
                <a:moveTo>
                  <a:pt x="4472" y="0"/>
                </a:moveTo>
                <a:lnTo>
                  <a:pt x="4488" y="0"/>
                </a:lnTo>
                <a:cubicBezTo>
                  <a:pt x="4493" y="0"/>
                  <a:pt x="4496" y="4"/>
                  <a:pt x="4496" y="8"/>
                </a:cubicBezTo>
                <a:cubicBezTo>
                  <a:pt x="4496" y="13"/>
                  <a:pt x="4493" y="16"/>
                  <a:pt x="4488" y="16"/>
                </a:cubicBezTo>
                <a:lnTo>
                  <a:pt x="4472" y="16"/>
                </a:lnTo>
                <a:cubicBezTo>
                  <a:pt x="4468" y="16"/>
                  <a:pt x="4464" y="13"/>
                  <a:pt x="4464" y="8"/>
                </a:cubicBezTo>
                <a:cubicBezTo>
                  <a:pt x="4464" y="4"/>
                  <a:pt x="4468" y="0"/>
                  <a:pt x="4472" y="0"/>
                </a:cubicBezTo>
                <a:close/>
                <a:moveTo>
                  <a:pt x="4520" y="0"/>
                </a:moveTo>
                <a:lnTo>
                  <a:pt x="4536" y="0"/>
                </a:lnTo>
                <a:cubicBezTo>
                  <a:pt x="4541" y="0"/>
                  <a:pt x="4544" y="4"/>
                  <a:pt x="4544" y="8"/>
                </a:cubicBezTo>
                <a:cubicBezTo>
                  <a:pt x="4544" y="13"/>
                  <a:pt x="4541" y="16"/>
                  <a:pt x="4536" y="16"/>
                </a:cubicBezTo>
                <a:lnTo>
                  <a:pt x="4520" y="16"/>
                </a:lnTo>
                <a:cubicBezTo>
                  <a:pt x="4516" y="16"/>
                  <a:pt x="4512" y="13"/>
                  <a:pt x="4512" y="8"/>
                </a:cubicBezTo>
                <a:cubicBezTo>
                  <a:pt x="4512" y="4"/>
                  <a:pt x="4516" y="0"/>
                  <a:pt x="4520" y="0"/>
                </a:cubicBezTo>
                <a:close/>
                <a:moveTo>
                  <a:pt x="4568" y="0"/>
                </a:moveTo>
                <a:lnTo>
                  <a:pt x="4584" y="0"/>
                </a:lnTo>
                <a:cubicBezTo>
                  <a:pt x="4589" y="0"/>
                  <a:pt x="4592" y="4"/>
                  <a:pt x="4592" y="8"/>
                </a:cubicBezTo>
                <a:cubicBezTo>
                  <a:pt x="4592" y="13"/>
                  <a:pt x="4589" y="16"/>
                  <a:pt x="4584" y="16"/>
                </a:cubicBezTo>
                <a:lnTo>
                  <a:pt x="4568" y="16"/>
                </a:lnTo>
                <a:cubicBezTo>
                  <a:pt x="4564" y="16"/>
                  <a:pt x="4560" y="13"/>
                  <a:pt x="4560" y="8"/>
                </a:cubicBezTo>
                <a:cubicBezTo>
                  <a:pt x="4560" y="4"/>
                  <a:pt x="4564" y="0"/>
                  <a:pt x="4568" y="0"/>
                </a:cubicBezTo>
                <a:close/>
                <a:moveTo>
                  <a:pt x="4616" y="0"/>
                </a:moveTo>
                <a:lnTo>
                  <a:pt x="4632" y="0"/>
                </a:lnTo>
                <a:cubicBezTo>
                  <a:pt x="4637" y="0"/>
                  <a:pt x="4640" y="4"/>
                  <a:pt x="4640" y="8"/>
                </a:cubicBezTo>
                <a:cubicBezTo>
                  <a:pt x="4640" y="13"/>
                  <a:pt x="4637" y="16"/>
                  <a:pt x="4632" y="16"/>
                </a:cubicBezTo>
                <a:lnTo>
                  <a:pt x="4616" y="16"/>
                </a:lnTo>
                <a:cubicBezTo>
                  <a:pt x="4612" y="16"/>
                  <a:pt x="4608" y="13"/>
                  <a:pt x="4608" y="8"/>
                </a:cubicBezTo>
                <a:cubicBezTo>
                  <a:pt x="4608" y="4"/>
                  <a:pt x="4612" y="0"/>
                  <a:pt x="4616" y="0"/>
                </a:cubicBezTo>
                <a:close/>
                <a:moveTo>
                  <a:pt x="4664" y="0"/>
                </a:moveTo>
                <a:lnTo>
                  <a:pt x="4680" y="0"/>
                </a:lnTo>
                <a:cubicBezTo>
                  <a:pt x="4685" y="0"/>
                  <a:pt x="4688" y="4"/>
                  <a:pt x="4688" y="8"/>
                </a:cubicBezTo>
                <a:cubicBezTo>
                  <a:pt x="4688" y="13"/>
                  <a:pt x="4685" y="16"/>
                  <a:pt x="4680" y="16"/>
                </a:cubicBezTo>
                <a:lnTo>
                  <a:pt x="4664" y="16"/>
                </a:lnTo>
                <a:cubicBezTo>
                  <a:pt x="4660" y="16"/>
                  <a:pt x="4656" y="13"/>
                  <a:pt x="4656" y="8"/>
                </a:cubicBezTo>
                <a:cubicBezTo>
                  <a:pt x="4656" y="4"/>
                  <a:pt x="4660" y="0"/>
                  <a:pt x="4664" y="0"/>
                </a:cubicBezTo>
                <a:close/>
                <a:moveTo>
                  <a:pt x="4712" y="0"/>
                </a:moveTo>
                <a:lnTo>
                  <a:pt x="4728" y="0"/>
                </a:lnTo>
                <a:cubicBezTo>
                  <a:pt x="4733" y="0"/>
                  <a:pt x="4736" y="4"/>
                  <a:pt x="4736" y="8"/>
                </a:cubicBezTo>
                <a:cubicBezTo>
                  <a:pt x="4736" y="13"/>
                  <a:pt x="4733" y="16"/>
                  <a:pt x="4728" y="16"/>
                </a:cubicBezTo>
                <a:lnTo>
                  <a:pt x="4712" y="16"/>
                </a:lnTo>
                <a:cubicBezTo>
                  <a:pt x="4708" y="16"/>
                  <a:pt x="4704" y="13"/>
                  <a:pt x="4704" y="8"/>
                </a:cubicBezTo>
                <a:cubicBezTo>
                  <a:pt x="4704" y="4"/>
                  <a:pt x="4708" y="0"/>
                  <a:pt x="4712" y="0"/>
                </a:cubicBezTo>
                <a:close/>
                <a:moveTo>
                  <a:pt x="4760" y="0"/>
                </a:moveTo>
                <a:lnTo>
                  <a:pt x="4776" y="0"/>
                </a:lnTo>
                <a:cubicBezTo>
                  <a:pt x="4781" y="0"/>
                  <a:pt x="4784" y="4"/>
                  <a:pt x="4784" y="8"/>
                </a:cubicBezTo>
                <a:cubicBezTo>
                  <a:pt x="4784" y="13"/>
                  <a:pt x="4781" y="16"/>
                  <a:pt x="4776" y="16"/>
                </a:cubicBezTo>
                <a:lnTo>
                  <a:pt x="4760" y="16"/>
                </a:lnTo>
                <a:cubicBezTo>
                  <a:pt x="4756" y="16"/>
                  <a:pt x="4752" y="13"/>
                  <a:pt x="4752" y="8"/>
                </a:cubicBezTo>
                <a:cubicBezTo>
                  <a:pt x="4752" y="4"/>
                  <a:pt x="4756" y="0"/>
                  <a:pt x="4760" y="0"/>
                </a:cubicBezTo>
                <a:close/>
                <a:moveTo>
                  <a:pt x="4808" y="0"/>
                </a:moveTo>
                <a:lnTo>
                  <a:pt x="4824" y="0"/>
                </a:lnTo>
                <a:cubicBezTo>
                  <a:pt x="4829" y="0"/>
                  <a:pt x="4832" y="4"/>
                  <a:pt x="4832" y="8"/>
                </a:cubicBezTo>
                <a:cubicBezTo>
                  <a:pt x="4832" y="13"/>
                  <a:pt x="4829" y="16"/>
                  <a:pt x="4824" y="16"/>
                </a:cubicBezTo>
                <a:lnTo>
                  <a:pt x="4808" y="16"/>
                </a:lnTo>
                <a:cubicBezTo>
                  <a:pt x="4804" y="16"/>
                  <a:pt x="4800" y="13"/>
                  <a:pt x="4800" y="8"/>
                </a:cubicBezTo>
                <a:cubicBezTo>
                  <a:pt x="4800" y="4"/>
                  <a:pt x="4804" y="0"/>
                  <a:pt x="4808" y="0"/>
                </a:cubicBezTo>
                <a:close/>
                <a:moveTo>
                  <a:pt x="4856" y="0"/>
                </a:moveTo>
                <a:lnTo>
                  <a:pt x="4872" y="0"/>
                </a:lnTo>
                <a:cubicBezTo>
                  <a:pt x="4877" y="0"/>
                  <a:pt x="4880" y="4"/>
                  <a:pt x="4880" y="8"/>
                </a:cubicBezTo>
                <a:cubicBezTo>
                  <a:pt x="4880" y="13"/>
                  <a:pt x="4877" y="16"/>
                  <a:pt x="4872" y="16"/>
                </a:cubicBezTo>
                <a:lnTo>
                  <a:pt x="4856" y="16"/>
                </a:lnTo>
                <a:cubicBezTo>
                  <a:pt x="4852" y="16"/>
                  <a:pt x="4848" y="13"/>
                  <a:pt x="4848" y="8"/>
                </a:cubicBezTo>
                <a:cubicBezTo>
                  <a:pt x="4848" y="4"/>
                  <a:pt x="4852" y="0"/>
                  <a:pt x="4856" y="0"/>
                </a:cubicBezTo>
                <a:close/>
                <a:moveTo>
                  <a:pt x="4904" y="0"/>
                </a:moveTo>
                <a:lnTo>
                  <a:pt x="4920" y="0"/>
                </a:lnTo>
                <a:cubicBezTo>
                  <a:pt x="4925" y="0"/>
                  <a:pt x="4928" y="4"/>
                  <a:pt x="4928" y="8"/>
                </a:cubicBezTo>
                <a:cubicBezTo>
                  <a:pt x="4928" y="13"/>
                  <a:pt x="4925" y="16"/>
                  <a:pt x="4920" y="16"/>
                </a:cubicBezTo>
                <a:lnTo>
                  <a:pt x="4904" y="16"/>
                </a:lnTo>
                <a:cubicBezTo>
                  <a:pt x="4900" y="16"/>
                  <a:pt x="4896" y="13"/>
                  <a:pt x="4896" y="8"/>
                </a:cubicBezTo>
                <a:cubicBezTo>
                  <a:pt x="4896" y="4"/>
                  <a:pt x="4900" y="0"/>
                  <a:pt x="4904" y="0"/>
                </a:cubicBezTo>
                <a:close/>
                <a:moveTo>
                  <a:pt x="4952" y="0"/>
                </a:moveTo>
                <a:lnTo>
                  <a:pt x="4968" y="0"/>
                </a:lnTo>
                <a:cubicBezTo>
                  <a:pt x="4973" y="0"/>
                  <a:pt x="4976" y="4"/>
                  <a:pt x="4976" y="8"/>
                </a:cubicBezTo>
                <a:cubicBezTo>
                  <a:pt x="4976" y="13"/>
                  <a:pt x="4973" y="16"/>
                  <a:pt x="4968" y="16"/>
                </a:cubicBezTo>
                <a:lnTo>
                  <a:pt x="4952" y="16"/>
                </a:lnTo>
                <a:cubicBezTo>
                  <a:pt x="4948" y="16"/>
                  <a:pt x="4944" y="13"/>
                  <a:pt x="4944" y="8"/>
                </a:cubicBezTo>
                <a:cubicBezTo>
                  <a:pt x="4944" y="4"/>
                  <a:pt x="4948" y="0"/>
                  <a:pt x="4952" y="0"/>
                </a:cubicBezTo>
                <a:close/>
                <a:moveTo>
                  <a:pt x="5000" y="0"/>
                </a:moveTo>
                <a:lnTo>
                  <a:pt x="5016" y="0"/>
                </a:lnTo>
                <a:cubicBezTo>
                  <a:pt x="5021" y="0"/>
                  <a:pt x="5024" y="4"/>
                  <a:pt x="5024" y="8"/>
                </a:cubicBezTo>
                <a:cubicBezTo>
                  <a:pt x="5024" y="13"/>
                  <a:pt x="5021" y="16"/>
                  <a:pt x="5016" y="16"/>
                </a:cubicBezTo>
                <a:lnTo>
                  <a:pt x="5000" y="16"/>
                </a:lnTo>
                <a:cubicBezTo>
                  <a:pt x="4996" y="16"/>
                  <a:pt x="4992" y="13"/>
                  <a:pt x="4992" y="8"/>
                </a:cubicBezTo>
                <a:cubicBezTo>
                  <a:pt x="4992" y="4"/>
                  <a:pt x="4996" y="0"/>
                  <a:pt x="5000" y="0"/>
                </a:cubicBezTo>
                <a:close/>
                <a:moveTo>
                  <a:pt x="5048" y="0"/>
                </a:moveTo>
                <a:lnTo>
                  <a:pt x="5064" y="0"/>
                </a:lnTo>
                <a:cubicBezTo>
                  <a:pt x="5069" y="0"/>
                  <a:pt x="5072" y="4"/>
                  <a:pt x="5072" y="8"/>
                </a:cubicBezTo>
                <a:cubicBezTo>
                  <a:pt x="5072" y="13"/>
                  <a:pt x="5069" y="16"/>
                  <a:pt x="5064" y="16"/>
                </a:cubicBezTo>
                <a:lnTo>
                  <a:pt x="5048" y="16"/>
                </a:lnTo>
                <a:cubicBezTo>
                  <a:pt x="5044" y="16"/>
                  <a:pt x="5040" y="13"/>
                  <a:pt x="5040" y="8"/>
                </a:cubicBezTo>
                <a:cubicBezTo>
                  <a:pt x="5040" y="4"/>
                  <a:pt x="5044" y="0"/>
                  <a:pt x="5048" y="0"/>
                </a:cubicBezTo>
                <a:close/>
                <a:moveTo>
                  <a:pt x="5096" y="0"/>
                </a:moveTo>
                <a:lnTo>
                  <a:pt x="5112" y="0"/>
                </a:lnTo>
                <a:cubicBezTo>
                  <a:pt x="5117" y="0"/>
                  <a:pt x="5120" y="4"/>
                  <a:pt x="5120" y="8"/>
                </a:cubicBezTo>
                <a:cubicBezTo>
                  <a:pt x="5120" y="13"/>
                  <a:pt x="5117" y="16"/>
                  <a:pt x="5112" y="16"/>
                </a:cubicBezTo>
                <a:lnTo>
                  <a:pt x="5096" y="16"/>
                </a:lnTo>
                <a:cubicBezTo>
                  <a:pt x="5092" y="16"/>
                  <a:pt x="5088" y="13"/>
                  <a:pt x="5088" y="8"/>
                </a:cubicBezTo>
                <a:cubicBezTo>
                  <a:pt x="5088" y="4"/>
                  <a:pt x="5092" y="0"/>
                  <a:pt x="5096" y="0"/>
                </a:cubicBezTo>
                <a:close/>
                <a:moveTo>
                  <a:pt x="5144" y="0"/>
                </a:moveTo>
                <a:lnTo>
                  <a:pt x="5160" y="0"/>
                </a:lnTo>
                <a:cubicBezTo>
                  <a:pt x="5165" y="0"/>
                  <a:pt x="5168" y="4"/>
                  <a:pt x="5168" y="8"/>
                </a:cubicBezTo>
                <a:cubicBezTo>
                  <a:pt x="5168" y="13"/>
                  <a:pt x="5165" y="16"/>
                  <a:pt x="5160" y="16"/>
                </a:cubicBezTo>
                <a:lnTo>
                  <a:pt x="5144" y="16"/>
                </a:lnTo>
                <a:cubicBezTo>
                  <a:pt x="5140" y="16"/>
                  <a:pt x="5136" y="13"/>
                  <a:pt x="5136" y="8"/>
                </a:cubicBezTo>
                <a:cubicBezTo>
                  <a:pt x="5136" y="4"/>
                  <a:pt x="5140" y="0"/>
                  <a:pt x="5144" y="0"/>
                </a:cubicBezTo>
                <a:close/>
                <a:moveTo>
                  <a:pt x="5192" y="0"/>
                </a:moveTo>
                <a:lnTo>
                  <a:pt x="5208" y="0"/>
                </a:lnTo>
                <a:cubicBezTo>
                  <a:pt x="5213" y="0"/>
                  <a:pt x="5216" y="4"/>
                  <a:pt x="5216" y="8"/>
                </a:cubicBezTo>
                <a:cubicBezTo>
                  <a:pt x="5216" y="13"/>
                  <a:pt x="5213" y="16"/>
                  <a:pt x="5208" y="16"/>
                </a:cubicBezTo>
                <a:lnTo>
                  <a:pt x="5192" y="16"/>
                </a:lnTo>
                <a:cubicBezTo>
                  <a:pt x="5188" y="16"/>
                  <a:pt x="5184" y="13"/>
                  <a:pt x="5184" y="8"/>
                </a:cubicBezTo>
                <a:cubicBezTo>
                  <a:pt x="5184" y="4"/>
                  <a:pt x="5188" y="0"/>
                  <a:pt x="5192" y="0"/>
                </a:cubicBezTo>
                <a:close/>
                <a:moveTo>
                  <a:pt x="5240" y="0"/>
                </a:moveTo>
                <a:lnTo>
                  <a:pt x="5256" y="0"/>
                </a:lnTo>
                <a:cubicBezTo>
                  <a:pt x="5261" y="0"/>
                  <a:pt x="5264" y="4"/>
                  <a:pt x="5264" y="8"/>
                </a:cubicBezTo>
                <a:cubicBezTo>
                  <a:pt x="5264" y="13"/>
                  <a:pt x="5261" y="16"/>
                  <a:pt x="5256" y="16"/>
                </a:cubicBezTo>
                <a:lnTo>
                  <a:pt x="5240" y="16"/>
                </a:lnTo>
                <a:cubicBezTo>
                  <a:pt x="5236" y="16"/>
                  <a:pt x="5232" y="13"/>
                  <a:pt x="5232" y="8"/>
                </a:cubicBezTo>
                <a:cubicBezTo>
                  <a:pt x="5232" y="4"/>
                  <a:pt x="5236" y="0"/>
                  <a:pt x="5240" y="0"/>
                </a:cubicBezTo>
                <a:close/>
                <a:moveTo>
                  <a:pt x="5288" y="0"/>
                </a:moveTo>
                <a:lnTo>
                  <a:pt x="5304" y="0"/>
                </a:lnTo>
                <a:cubicBezTo>
                  <a:pt x="5309" y="0"/>
                  <a:pt x="5312" y="4"/>
                  <a:pt x="5312" y="8"/>
                </a:cubicBezTo>
                <a:cubicBezTo>
                  <a:pt x="5312" y="13"/>
                  <a:pt x="5309" y="16"/>
                  <a:pt x="5304" y="16"/>
                </a:cubicBezTo>
                <a:lnTo>
                  <a:pt x="5288" y="16"/>
                </a:lnTo>
                <a:cubicBezTo>
                  <a:pt x="5284" y="16"/>
                  <a:pt x="5280" y="13"/>
                  <a:pt x="5280" y="8"/>
                </a:cubicBezTo>
                <a:cubicBezTo>
                  <a:pt x="5280" y="4"/>
                  <a:pt x="5284" y="0"/>
                  <a:pt x="5288" y="0"/>
                </a:cubicBezTo>
                <a:close/>
              </a:path>
            </a:pathLst>
          </a:custGeom>
          <a:solidFill>
            <a:srgbClr val="FF0000"/>
          </a:solidFill>
          <a:ln w="6350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45" name="Rectangle 81">
            <a:extLst>
              <a:ext uri="{FF2B5EF4-FFF2-40B4-BE49-F238E27FC236}">
                <a16:creationId xmlns:a16="http://schemas.microsoft.com/office/drawing/2014/main" id="{502D3ED2-0A41-4C4D-F61D-6D8EAC73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2425700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46" name="Rectangle 82">
            <a:extLst>
              <a:ext uri="{FF2B5EF4-FFF2-40B4-BE49-F238E27FC236}">
                <a16:creationId xmlns:a16="http://schemas.microsoft.com/office/drawing/2014/main" id="{801355D7-BFD7-0096-AC37-58F1BD2D3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8" y="252888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800">
                <a:solidFill>
                  <a:srgbClr val="000000"/>
                </a:solidFill>
              </a:rPr>
              <a:t>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47" name="Rectangle 83">
            <a:extLst>
              <a:ext uri="{FF2B5EF4-FFF2-40B4-BE49-F238E27FC236}">
                <a16:creationId xmlns:a16="http://schemas.microsoft.com/office/drawing/2014/main" id="{400A495D-DF65-EED6-370B-7157262F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2916238"/>
            <a:ext cx="936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48" name="Rectangle 84">
            <a:extLst>
              <a:ext uri="{FF2B5EF4-FFF2-40B4-BE49-F238E27FC236}">
                <a16:creationId xmlns:a16="http://schemas.microsoft.com/office/drawing/2014/main" id="{CF980615-9779-14D6-3CD6-CE78DA983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3021013"/>
            <a:ext cx="73025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800">
                <a:solidFill>
                  <a:srgbClr val="000000"/>
                </a:solidFill>
              </a:rPr>
              <a:t>C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49" name="Freeform 85">
            <a:extLst>
              <a:ext uri="{FF2B5EF4-FFF2-40B4-BE49-F238E27FC236}">
                <a16:creationId xmlns:a16="http://schemas.microsoft.com/office/drawing/2014/main" id="{EA3D303C-5B32-6EB5-6AAE-3F8435006F53}"/>
              </a:ext>
            </a:extLst>
          </p:cNvPr>
          <p:cNvSpPr>
            <a:spLocks/>
          </p:cNvSpPr>
          <p:nvPr/>
        </p:nvSpPr>
        <p:spPr bwMode="auto">
          <a:xfrm>
            <a:off x="1331913" y="2574925"/>
            <a:ext cx="1319212" cy="1196975"/>
          </a:xfrm>
          <a:custGeom>
            <a:avLst/>
            <a:gdLst/>
            <a:ahLst/>
            <a:cxnLst>
              <a:cxn ang="0">
                <a:pos x="590" y="0"/>
              </a:cxn>
              <a:cxn ang="0">
                <a:pos x="0" y="483"/>
              </a:cxn>
            </a:cxnLst>
            <a:rect l="0" t="0" r="r" b="b"/>
            <a:pathLst>
              <a:path w="590" h="483">
                <a:moveTo>
                  <a:pt x="590" y="0"/>
                </a:moveTo>
                <a:cubicBezTo>
                  <a:pt x="443" y="221"/>
                  <a:pt x="213" y="371"/>
                  <a:pt x="0" y="483"/>
                </a:cubicBezTo>
              </a:path>
            </a:pathLst>
          </a:custGeom>
          <a:noFill/>
          <a:ln w="23813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0" name="Oval 86">
            <a:extLst>
              <a:ext uri="{FF2B5EF4-FFF2-40B4-BE49-F238E27FC236}">
                <a16:creationId xmlns:a16="http://schemas.microsoft.com/office/drawing/2014/main" id="{200DEEA0-4AA2-B57A-7D51-0199EB3FF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009900"/>
            <a:ext cx="74613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1" name="Oval 87">
            <a:extLst>
              <a:ext uri="{FF2B5EF4-FFF2-40B4-BE49-F238E27FC236}">
                <a16:creationId xmlns:a16="http://schemas.microsoft.com/office/drawing/2014/main" id="{34FF6009-88E0-270D-6914-AD693DCCF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009900"/>
            <a:ext cx="74613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2" name="Oval 88">
            <a:extLst>
              <a:ext uri="{FF2B5EF4-FFF2-40B4-BE49-F238E27FC236}">
                <a16:creationId xmlns:a16="http://schemas.microsoft.com/office/drawing/2014/main" id="{04F88869-C6EB-CBDD-D33C-5E19278C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3714750"/>
            <a:ext cx="76200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3" name="Oval 89">
            <a:extLst>
              <a:ext uri="{FF2B5EF4-FFF2-40B4-BE49-F238E27FC236}">
                <a16:creationId xmlns:a16="http://schemas.microsoft.com/office/drawing/2014/main" id="{2B24B574-C4D3-EE32-8C52-889D5C039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3714750"/>
            <a:ext cx="76200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4" name="Line 90">
            <a:extLst>
              <a:ext uri="{FF2B5EF4-FFF2-40B4-BE49-F238E27FC236}">
                <a16:creationId xmlns:a16="http://schemas.microsoft.com/office/drawing/2014/main" id="{4011167E-C210-5A76-3A35-8658EB4E58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13" y="1638300"/>
            <a:ext cx="1587" cy="911225"/>
          </a:xfrm>
          <a:prstGeom prst="line">
            <a:avLst/>
          </a:prstGeom>
          <a:noFill/>
          <a:ln w="23813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5" name="Freeform 91">
            <a:extLst>
              <a:ext uri="{FF2B5EF4-FFF2-40B4-BE49-F238E27FC236}">
                <a16:creationId xmlns:a16="http://schemas.microsoft.com/office/drawing/2014/main" id="{055019C9-C90C-47EA-A482-B9D181CD571E}"/>
              </a:ext>
            </a:extLst>
          </p:cNvPr>
          <p:cNvSpPr>
            <a:spLocks/>
          </p:cNvSpPr>
          <p:nvPr/>
        </p:nvSpPr>
        <p:spPr bwMode="auto">
          <a:xfrm>
            <a:off x="1331913" y="1638300"/>
            <a:ext cx="1323975" cy="1404938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0" y="566"/>
              </a:cxn>
            </a:cxnLst>
            <a:rect l="0" t="0" r="r" b="b"/>
            <a:pathLst>
              <a:path w="592" h="566">
                <a:moveTo>
                  <a:pt x="592" y="0"/>
                </a:moveTo>
                <a:cubicBezTo>
                  <a:pt x="449" y="244"/>
                  <a:pt x="216" y="426"/>
                  <a:pt x="0" y="566"/>
                </a:cubicBezTo>
              </a:path>
            </a:pathLst>
          </a:custGeom>
          <a:noFill/>
          <a:ln w="23813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6" name="Oval 92">
            <a:extLst>
              <a:ext uri="{FF2B5EF4-FFF2-40B4-BE49-F238E27FC236}">
                <a16:creationId xmlns:a16="http://schemas.microsoft.com/office/drawing/2014/main" id="{38E457D6-A31E-2933-3EB1-76318DF0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3021013"/>
            <a:ext cx="76200" cy="8572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7" name="Oval 93">
            <a:extLst>
              <a:ext uri="{FF2B5EF4-FFF2-40B4-BE49-F238E27FC236}">
                <a16:creationId xmlns:a16="http://schemas.microsoft.com/office/drawing/2014/main" id="{090E1EF2-2475-B20B-7863-AB25AEDB2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006725"/>
            <a:ext cx="76200" cy="85725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8" name="Oval 94">
            <a:extLst>
              <a:ext uri="{FF2B5EF4-FFF2-40B4-BE49-F238E27FC236}">
                <a16:creationId xmlns:a16="http://schemas.microsoft.com/office/drawing/2014/main" id="{B78FC850-EE92-7AC3-51C2-8A34780F6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17775"/>
            <a:ext cx="76200" cy="8572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9" name="Oval 95">
            <a:extLst>
              <a:ext uri="{FF2B5EF4-FFF2-40B4-BE49-F238E27FC236}">
                <a16:creationId xmlns:a16="http://schemas.microsoft.com/office/drawing/2014/main" id="{880E874C-1379-5770-19D0-88CD721EB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17775"/>
            <a:ext cx="76200" cy="85725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60" name="Oval 96">
            <a:extLst>
              <a:ext uri="{FF2B5EF4-FFF2-40B4-BE49-F238E27FC236}">
                <a16:creationId xmlns:a16="http://schemas.microsoft.com/office/drawing/2014/main" id="{D1FE2C77-278F-26B7-3FB6-19BFA29E5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622425"/>
            <a:ext cx="76200" cy="8572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61" name="Oval 97">
            <a:extLst>
              <a:ext uri="{FF2B5EF4-FFF2-40B4-BE49-F238E27FC236}">
                <a16:creationId xmlns:a16="http://schemas.microsoft.com/office/drawing/2014/main" id="{01EB92A6-E436-6ECC-C018-2945C381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622425"/>
            <a:ext cx="76200" cy="85725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62" name="Oval 98">
            <a:extLst>
              <a:ext uri="{FF2B5EF4-FFF2-40B4-BE49-F238E27FC236}">
                <a16:creationId xmlns:a16="http://schemas.microsoft.com/office/drawing/2014/main" id="{570C47A1-D086-4E27-D173-44A0CAE1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24125"/>
            <a:ext cx="76200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63" name="Oval 99">
            <a:extLst>
              <a:ext uri="{FF2B5EF4-FFF2-40B4-BE49-F238E27FC236}">
                <a16:creationId xmlns:a16="http://schemas.microsoft.com/office/drawing/2014/main" id="{835937DF-D9A0-288F-45F6-2561C188C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24125"/>
            <a:ext cx="76200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64" name="Rectangle 100">
            <a:extLst>
              <a:ext uri="{FF2B5EF4-FFF2-40B4-BE49-F238E27FC236}">
                <a16:creationId xmlns:a16="http://schemas.microsoft.com/office/drawing/2014/main" id="{6627D871-A959-4896-4AF7-719E01197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040063"/>
            <a:ext cx="762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65" name="Rectangle 101">
            <a:extLst>
              <a:ext uri="{FF2B5EF4-FFF2-40B4-BE49-F238E27FC236}">
                <a16:creationId xmlns:a16="http://schemas.microsoft.com/office/drawing/2014/main" id="{A75EAACD-E686-7348-DD1D-E2859AC22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2316163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66" name="Rectangle 102">
            <a:extLst>
              <a:ext uri="{FF2B5EF4-FFF2-40B4-BE49-F238E27FC236}">
                <a16:creationId xmlns:a16="http://schemas.microsoft.com/office/drawing/2014/main" id="{BA7E8B15-00D2-4288-9F84-3B507ADBC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316163"/>
            <a:ext cx="444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'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67" name="Rectangle 103">
            <a:extLst>
              <a:ext uri="{FF2B5EF4-FFF2-40B4-BE49-F238E27FC236}">
                <a16:creationId xmlns:a16="http://schemas.microsoft.com/office/drawing/2014/main" id="{6DC06EA1-AFFC-7F5D-D47C-7BC825E3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14065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3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68" name="Rectangle 104">
            <a:extLst>
              <a:ext uri="{FF2B5EF4-FFF2-40B4-BE49-F238E27FC236}">
                <a16:creationId xmlns:a16="http://schemas.microsoft.com/office/drawing/2014/main" id="{94E29DA0-5D68-799A-DB49-72D53D1A7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1406525"/>
            <a:ext cx="444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'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69" name="Rectangle 105">
            <a:extLst>
              <a:ext uri="{FF2B5EF4-FFF2-40B4-BE49-F238E27FC236}">
                <a16:creationId xmlns:a16="http://schemas.microsoft.com/office/drawing/2014/main" id="{809C93F2-EF02-B7EE-2410-923D52AD5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144145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3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70" name="Rectangle 106">
            <a:extLst>
              <a:ext uri="{FF2B5EF4-FFF2-40B4-BE49-F238E27FC236}">
                <a16:creationId xmlns:a16="http://schemas.microsoft.com/office/drawing/2014/main" id="{3AC0044A-E771-BF8E-418F-F0837CBD7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2281238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71" name="Rectangle 107">
            <a:extLst>
              <a:ext uri="{FF2B5EF4-FFF2-40B4-BE49-F238E27FC236}">
                <a16:creationId xmlns:a16="http://schemas.microsoft.com/office/drawing/2014/main" id="{6CD8A874-42A0-76AF-C336-D3CAAD2EE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092450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72" name="Rectangle 108">
            <a:extLst>
              <a:ext uri="{FF2B5EF4-FFF2-40B4-BE49-F238E27FC236}">
                <a16:creationId xmlns:a16="http://schemas.microsoft.com/office/drawing/2014/main" id="{B7223F75-C531-CDA8-46F3-88A2FDA3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287588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4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73" name="Line 109">
            <a:extLst>
              <a:ext uri="{FF2B5EF4-FFF2-40B4-BE49-F238E27FC236}">
                <a16:creationId xmlns:a16="http://schemas.microsoft.com/office/drawing/2014/main" id="{268534C5-CFA3-9A90-CCB3-65B9E48347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5413" y="2127250"/>
            <a:ext cx="1587" cy="185738"/>
          </a:xfrm>
          <a:prstGeom prst="line">
            <a:avLst/>
          </a:prstGeom>
          <a:noFill/>
          <a:ln w="4763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74" name="Freeform 110">
            <a:extLst>
              <a:ext uri="{FF2B5EF4-FFF2-40B4-BE49-F238E27FC236}">
                <a16:creationId xmlns:a16="http://schemas.microsoft.com/office/drawing/2014/main" id="{320BB10C-59B2-EB3B-B277-E097C000D6EC}"/>
              </a:ext>
            </a:extLst>
          </p:cNvPr>
          <p:cNvSpPr>
            <a:spLocks/>
          </p:cNvSpPr>
          <p:nvPr/>
        </p:nvSpPr>
        <p:spPr bwMode="auto">
          <a:xfrm>
            <a:off x="2628900" y="2020888"/>
            <a:ext cx="71438" cy="117475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16" y="0"/>
              </a:cxn>
              <a:cxn ang="0">
                <a:pos x="32" y="47"/>
              </a:cxn>
              <a:cxn ang="0">
                <a:pos x="0" y="47"/>
              </a:cxn>
            </a:cxnLst>
            <a:rect l="0" t="0" r="r" b="b"/>
            <a:pathLst>
              <a:path w="32" h="47">
                <a:moveTo>
                  <a:pt x="0" y="47"/>
                </a:moveTo>
                <a:lnTo>
                  <a:pt x="16" y="0"/>
                </a:lnTo>
                <a:lnTo>
                  <a:pt x="32" y="47"/>
                </a:lnTo>
                <a:lnTo>
                  <a:pt x="0" y="4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75" name="Freeform 111">
            <a:extLst>
              <a:ext uri="{FF2B5EF4-FFF2-40B4-BE49-F238E27FC236}">
                <a16:creationId xmlns:a16="http://schemas.microsoft.com/office/drawing/2014/main" id="{9F0FF54B-CC8F-C3BC-1BEE-E4405408FF2E}"/>
              </a:ext>
            </a:extLst>
          </p:cNvPr>
          <p:cNvSpPr>
            <a:spLocks/>
          </p:cNvSpPr>
          <p:nvPr/>
        </p:nvSpPr>
        <p:spPr bwMode="auto">
          <a:xfrm rot="5400000">
            <a:off x="3348038" y="4087813"/>
            <a:ext cx="144462" cy="144462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3" y="0"/>
              </a:cxn>
              <a:cxn ang="0">
                <a:pos x="45" y="67"/>
              </a:cxn>
              <a:cxn ang="0">
                <a:pos x="0" y="67"/>
              </a:cxn>
            </a:cxnLst>
            <a:rect l="0" t="0" r="r" b="b"/>
            <a:pathLst>
              <a:path w="45" h="67">
                <a:moveTo>
                  <a:pt x="0" y="67"/>
                </a:moveTo>
                <a:lnTo>
                  <a:pt x="23" y="0"/>
                </a:lnTo>
                <a:lnTo>
                  <a:pt x="45" y="67"/>
                </a:lnTo>
                <a:lnTo>
                  <a:pt x="0" y="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76" name="Rectangle 112">
            <a:extLst>
              <a:ext uri="{FF2B5EF4-FFF2-40B4-BE49-F238E27FC236}">
                <a16:creationId xmlns:a16="http://schemas.microsoft.com/office/drawing/2014/main" id="{CFB42783-DF3F-CC9D-315B-599C21DB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3021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77" name="Line 113">
            <a:extLst>
              <a:ext uri="{FF2B5EF4-FFF2-40B4-BE49-F238E27FC236}">
                <a16:creationId xmlns:a16="http://schemas.microsoft.com/office/drawing/2014/main" id="{0CD3287E-9E67-1B48-20C4-FB113081A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798888"/>
            <a:ext cx="0" cy="43180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78" name="Line 114">
            <a:extLst>
              <a:ext uri="{FF2B5EF4-FFF2-40B4-BE49-F238E27FC236}">
                <a16:creationId xmlns:a16="http://schemas.microsoft.com/office/drawing/2014/main" id="{B5CE8A1D-84E5-3B3C-C25A-0172E5D8F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574925"/>
            <a:ext cx="0" cy="1655763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79" name="Line 115">
            <a:extLst>
              <a:ext uri="{FF2B5EF4-FFF2-40B4-BE49-F238E27FC236}">
                <a16:creationId xmlns:a16="http://schemas.microsoft.com/office/drawing/2014/main" id="{295DCB90-D317-077D-8315-504356A9F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2574925"/>
            <a:ext cx="0" cy="1655763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0" name="Line 116">
            <a:extLst>
              <a:ext uri="{FF2B5EF4-FFF2-40B4-BE49-F238E27FC236}">
                <a16:creationId xmlns:a16="http://schemas.microsoft.com/office/drawing/2014/main" id="{4B8D58A5-50A1-5EBF-0680-17E811EF5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078163"/>
            <a:ext cx="0" cy="11525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1" name="Line 117">
            <a:extLst>
              <a:ext uri="{FF2B5EF4-FFF2-40B4-BE49-F238E27FC236}">
                <a16:creationId xmlns:a16="http://schemas.microsoft.com/office/drawing/2014/main" id="{7A571EDF-9FA8-EEE3-ECD1-5DA3F0572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2717800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2" name="Line 118">
            <a:extLst>
              <a:ext uri="{FF2B5EF4-FFF2-40B4-BE49-F238E27FC236}">
                <a16:creationId xmlns:a16="http://schemas.microsoft.com/office/drawing/2014/main" id="{5064DBAF-6338-0230-5752-AF82C3F7B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86226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3" name="Line 119">
            <a:extLst>
              <a:ext uri="{FF2B5EF4-FFF2-40B4-BE49-F238E27FC236}">
                <a16:creationId xmlns:a16="http://schemas.microsoft.com/office/drawing/2014/main" id="{3B84A902-7FB1-C46D-5202-94149C560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9337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4" name="Line 120">
            <a:extLst>
              <a:ext uri="{FF2B5EF4-FFF2-40B4-BE49-F238E27FC236}">
                <a16:creationId xmlns:a16="http://schemas.microsoft.com/office/drawing/2014/main" id="{5BD260CC-1E37-EED3-51B0-02AF5A757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149600"/>
            <a:ext cx="5762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5" name="Line 121">
            <a:extLst>
              <a:ext uri="{FF2B5EF4-FFF2-40B4-BE49-F238E27FC236}">
                <a16:creationId xmlns:a16="http://schemas.microsoft.com/office/drawing/2014/main" id="{7D2144DE-A83C-DC4F-14F3-5750A20EC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365500"/>
            <a:ext cx="5762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6" name="Line 122">
            <a:extLst>
              <a:ext uri="{FF2B5EF4-FFF2-40B4-BE49-F238E27FC236}">
                <a16:creationId xmlns:a16="http://schemas.microsoft.com/office/drawing/2014/main" id="{AFE176E4-53D6-23DC-4EF1-CF2B0EDC6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509963"/>
            <a:ext cx="5762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7" name="Line 123">
            <a:extLst>
              <a:ext uri="{FF2B5EF4-FFF2-40B4-BE49-F238E27FC236}">
                <a16:creationId xmlns:a16="http://schemas.microsoft.com/office/drawing/2014/main" id="{60631248-2A87-4247-E94D-026811D3B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006725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8" name="Line 124">
            <a:extLst>
              <a:ext uri="{FF2B5EF4-FFF2-40B4-BE49-F238E27FC236}">
                <a16:creationId xmlns:a16="http://schemas.microsoft.com/office/drawing/2014/main" id="{7DDDD729-F134-F6CC-03F5-DED8AE76B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79888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9" name="Line 125">
            <a:extLst>
              <a:ext uri="{FF2B5EF4-FFF2-40B4-BE49-F238E27FC236}">
                <a16:creationId xmlns:a16="http://schemas.microsoft.com/office/drawing/2014/main" id="{1BF93613-1B49-AEBB-3951-075779875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279082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90" name="Line 126">
            <a:extLst>
              <a:ext uri="{FF2B5EF4-FFF2-40B4-BE49-F238E27FC236}">
                <a16:creationId xmlns:a16="http://schemas.microsoft.com/office/drawing/2014/main" id="{1C86635B-FBC1-538A-7C08-E68C3E073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9337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91" name="Line 127">
            <a:extLst>
              <a:ext uri="{FF2B5EF4-FFF2-40B4-BE49-F238E27FC236}">
                <a16:creationId xmlns:a16="http://schemas.microsoft.com/office/drawing/2014/main" id="{4025FD22-D6F6-CA6A-210F-7E5B2A38A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006725"/>
            <a:ext cx="2873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92" name="Line 128">
            <a:extLst>
              <a:ext uri="{FF2B5EF4-FFF2-40B4-BE49-F238E27FC236}">
                <a16:creationId xmlns:a16="http://schemas.microsoft.com/office/drawing/2014/main" id="{933144AD-53FB-F467-37CF-F5E1DE2DE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22262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93" name="Line 129">
            <a:extLst>
              <a:ext uri="{FF2B5EF4-FFF2-40B4-BE49-F238E27FC236}">
                <a16:creationId xmlns:a16="http://schemas.microsoft.com/office/drawing/2014/main" id="{A5E8564F-E431-CF0E-85C4-6546330A3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509963"/>
            <a:ext cx="3587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94" name="Line 130">
            <a:extLst>
              <a:ext uri="{FF2B5EF4-FFF2-40B4-BE49-F238E27FC236}">
                <a16:creationId xmlns:a16="http://schemas.microsoft.com/office/drawing/2014/main" id="{56A9A64C-40A0-5463-8FC6-035C053CA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65442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95" name="Line 131">
            <a:extLst>
              <a:ext uri="{FF2B5EF4-FFF2-40B4-BE49-F238E27FC236}">
                <a16:creationId xmlns:a16="http://schemas.microsoft.com/office/drawing/2014/main" id="{ADA6E6B5-AD72-B4A8-9BF9-C5644C1A9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798888"/>
            <a:ext cx="2873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220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/>
      <p:bldP spid="702468" grpId="0"/>
      <p:bldP spid="702469" grpId="0"/>
      <p:bldP spid="702470" grpId="0"/>
      <p:bldP spid="702473" grpId="0"/>
      <p:bldP spid="702476" grpId="0"/>
      <p:bldP spid="702477" grpId="0"/>
      <p:bldP spid="7024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69DB55F4-2DBC-7013-6CE4-850B5771C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28675"/>
            <a:ext cx="8245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压缩空气制冷的根本缺陷</a:t>
            </a:r>
            <a:r>
              <a:rPr lang="zh-CN" altLang="en-US" sz="2000" i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</a:rPr>
              <a:t>无法实现等温过程，</a:t>
            </a:r>
            <a:r>
              <a:rPr lang="zh-CN" altLang="en-US" sz="2000" i="1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 </a:t>
            </a:r>
            <a: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低，经济性差；</a:t>
            </a:r>
            <a:b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</a:t>
            </a:r>
            <a: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</a:rPr>
              <a:t>制冷能力</a:t>
            </a:r>
            <a:r>
              <a:rPr lang="en-US" altLang="zh-CN" sz="2000" i="1"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baseline="-2500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</a:rPr>
              <a:t>很小</a:t>
            </a:r>
            <a:b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蒸气在两相区易实现，汽化潜热大，制冷能力可能大：</a:t>
            </a:r>
            <a:r>
              <a:rPr lang="zh-CN" altLang="en-US" sz="2000">
                <a:ea typeface="宋体" panose="02010600030101010101" pitchFamily="2" charset="-122"/>
                <a:cs typeface="Times New Roman" panose="02020603050405020304" pitchFamily="18" charset="0"/>
              </a:rPr>
              <a:t>压缩蒸气</a:t>
            </a:r>
            <a:endParaRPr lang="zh-CN" altLang="en-US" sz="200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C0481F02-6BEA-6C16-5F0D-C48BFC544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1313"/>
            <a:ext cx="857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11-3 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压缩蒸气制冷循环</a:t>
            </a:r>
          </a:p>
        </p:txBody>
      </p:sp>
      <p:sp>
        <p:nvSpPr>
          <p:cNvPr id="698380" name="Rectangle 12">
            <a:extLst>
              <a:ext uri="{FF2B5EF4-FFF2-40B4-BE49-F238E27FC236}">
                <a16:creationId xmlns:a16="http://schemas.microsoft.com/office/drawing/2014/main" id="{144E320C-0802-73E9-2844-5F671BA6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14563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SzPct val="85000"/>
            </a:pPr>
            <a:r>
              <a:rPr lang="zh-CN" altLang="en-US" sz="2400">
                <a:ea typeface="华文仿宋" panose="02010600040101010101" pitchFamily="2" charset="-122"/>
              </a:rPr>
              <a:t>一般用低沸点工质，如氟利昂、氨</a:t>
            </a:r>
          </a:p>
        </p:txBody>
      </p:sp>
      <p:sp>
        <p:nvSpPr>
          <p:cNvPr id="698381" name="Rectangle 13">
            <a:extLst>
              <a:ext uri="{FF2B5EF4-FFF2-40B4-BE49-F238E27FC236}">
                <a16:creationId xmlns:a16="http://schemas.microsoft.com/office/drawing/2014/main" id="{B14778C8-A09F-77AB-D784-F33D3444F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9337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>
                <a:ea typeface="华文仿宋" panose="02010600040101010101" pitchFamily="2" charset="-122"/>
              </a:rPr>
              <a:t>沸点：</a:t>
            </a:r>
          </a:p>
        </p:txBody>
      </p:sp>
      <p:graphicFrame>
        <p:nvGraphicFramePr>
          <p:cNvPr id="698382" name="Object 14">
            <a:extLst>
              <a:ext uri="{FF2B5EF4-FFF2-40B4-BE49-F238E27FC236}">
                <a16:creationId xmlns:a16="http://schemas.microsoft.com/office/drawing/2014/main" id="{2E980C40-A0BE-BB28-E8D2-484F26E2E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862263"/>
          <a:ext cx="24447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228600" progId="Equation.DSMT4">
                  <p:embed/>
                </p:oleObj>
              </mc:Choice>
              <mc:Fallback>
                <p:oleObj name="Equation" r:id="rId3" imgW="81252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62263"/>
                        <a:ext cx="244475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8383" name="Rectangle 15">
            <a:extLst>
              <a:ext uri="{FF2B5EF4-FFF2-40B4-BE49-F238E27FC236}">
                <a16:creationId xmlns:a16="http://schemas.microsoft.com/office/drawing/2014/main" id="{A8C71AB1-C2A4-50CC-AAB3-7AF9176A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5448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>
                <a:ea typeface="华文仿宋" panose="02010600040101010101" pitchFamily="2" charset="-122"/>
              </a:rPr>
              <a:t>水</a:t>
            </a:r>
          </a:p>
        </p:txBody>
      </p:sp>
      <p:sp>
        <p:nvSpPr>
          <p:cNvPr id="698384" name="Rectangle 16">
            <a:extLst>
              <a:ext uri="{FF2B5EF4-FFF2-40B4-BE49-F238E27FC236}">
                <a16:creationId xmlns:a16="http://schemas.microsoft.com/office/drawing/2014/main" id="{16B2E18E-45E0-351D-D35C-1B24DC2E7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35433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ea typeface="华文仿宋" panose="02010600040101010101" pitchFamily="2" charset="-122"/>
              </a:rPr>
              <a:t>100</a:t>
            </a:r>
            <a:r>
              <a:rPr lang="en-US" altLang="zh-CN" sz="2000">
                <a:ea typeface="华文仿宋" panose="02010600040101010101" pitchFamily="2" charset="-122"/>
                <a:cs typeface="Arial" panose="020B0604020202020204" pitchFamily="34" charset="0"/>
              </a:rPr>
              <a:t>°C</a:t>
            </a:r>
          </a:p>
        </p:txBody>
      </p:sp>
      <p:sp>
        <p:nvSpPr>
          <p:cNvPr id="698385" name="Rectangle 17">
            <a:extLst>
              <a:ext uri="{FF2B5EF4-FFF2-40B4-BE49-F238E27FC236}">
                <a16:creationId xmlns:a16="http://schemas.microsoft.com/office/drawing/2014/main" id="{15491FDF-E5C7-3842-A26C-3AFB93F18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941763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ea typeface="华文仿宋" panose="02010600040101010101" pitchFamily="2" charset="-122"/>
              </a:rPr>
              <a:t>R22</a:t>
            </a:r>
          </a:p>
        </p:txBody>
      </p:sp>
      <p:sp>
        <p:nvSpPr>
          <p:cNvPr id="698386" name="Rectangle 18">
            <a:extLst>
              <a:ext uri="{FF2B5EF4-FFF2-40B4-BE49-F238E27FC236}">
                <a16:creationId xmlns:a16="http://schemas.microsoft.com/office/drawing/2014/main" id="{AFE818C9-BD4B-2640-6B10-7828F80E0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941763"/>
            <a:ext cx="1214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ea typeface="华文仿宋" panose="02010600040101010101" pitchFamily="2" charset="-122"/>
              </a:rPr>
              <a:t>- 40.8</a:t>
            </a:r>
            <a:r>
              <a:rPr lang="en-US" altLang="zh-CN" sz="2000">
                <a:ea typeface="华文仿宋" panose="02010600040101010101" pitchFamily="2" charset="-122"/>
                <a:cs typeface="Arial" panose="020B0604020202020204" pitchFamily="34" charset="0"/>
              </a:rPr>
              <a:t>°C</a:t>
            </a:r>
          </a:p>
        </p:txBody>
      </p:sp>
      <p:sp>
        <p:nvSpPr>
          <p:cNvPr id="698387" name="Rectangle 19">
            <a:extLst>
              <a:ext uri="{FF2B5EF4-FFF2-40B4-BE49-F238E27FC236}">
                <a16:creationId xmlns:a16="http://schemas.microsoft.com/office/drawing/2014/main" id="{4D5F9A29-566B-8FBB-BB75-8715FDBA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373563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ea typeface="华文仿宋" panose="02010600040101010101" pitchFamily="2" charset="-122"/>
              </a:rPr>
              <a:t>R134a</a:t>
            </a:r>
          </a:p>
        </p:txBody>
      </p:sp>
      <p:sp>
        <p:nvSpPr>
          <p:cNvPr id="698388" name="Rectangle 20">
            <a:extLst>
              <a:ext uri="{FF2B5EF4-FFF2-40B4-BE49-F238E27FC236}">
                <a16:creationId xmlns:a16="http://schemas.microsoft.com/office/drawing/2014/main" id="{7B425DB3-E6B7-32C0-1939-E568AAF22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373563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>
                <a:ea typeface="华文仿宋" panose="02010600040101010101" pitchFamily="2" charset="-122"/>
              </a:rPr>
              <a:t>- 26.1</a:t>
            </a:r>
            <a:r>
              <a:rPr lang="en-US" altLang="zh-CN" sz="2000">
                <a:ea typeface="华文仿宋" panose="02010600040101010101" pitchFamily="2" charset="-122"/>
                <a:cs typeface="Arial" panose="020B0604020202020204" pitchFamily="34" charset="0"/>
              </a:rPr>
              <a:t>°C</a:t>
            </a:r>
          </a:p>
        </p:txBody>
      </p:sp>
    </p:spTree>
    <p:custDataLst>
      <p:tags r:id="rId1"/>
    </p:custDataLst>
  </p:cSld>
  <p:clrMapOvr>
    <a:masterClrMapping/>
  </p:clrMapOvr>
  <p:transition advTm="199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80" grpId="0"/>
      <p:bldP spid="698381" grpId="0"/>
      <p:bldP spid="698383" grpId="0"/>
      <p:bldP spid="698384" grpId="0"/>
      <p:bldP spid="698385" grpId="0"/>
      <p:bldP spid="698386" grpId="0"/>
      <p:bldP spid="698387" grpId="0"/>
      <p:bldP spid="6983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93C0DC98-D19B-410C-86BA-71C66AF4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269875"/>
            <a:ext cx="7162800" cy="617538"/>
          </a:xfrm>
        </p:spPr>
        <p:txBody>
          <a:bodyPr/>
          <a:lstStyle/>
          <a:p>
            <a:pPr algn="ctr" eaLnBrk="1" hangingPunct="1"/>
            <a:r>
              <a:rPr kumimoji="1" lang="zh-CN" altLang="en-US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压缩蒸气制冷空调</a:t>
            </a:r>
            <a:r>
              <a:rPr kumimoji="1"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装置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CEAE249F-C409-868C-B2C3-14E3B8D97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22400"/>
          <a:ext cx="3408362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1838095" imgH="1390844" progId="Paint.Picture">
                  <p:embed/>
                </p:oleObj>
              </mc:Choice>
              <mc:Fallback>
                <p:oleObj name="BMP 图象" r:id="rId3" imgW="1838095" imgH="1390844" progId="Paint.Picture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22400"/>
                        <a:ext cx="3408362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67" name="Line 7">
            <a:extLst>
              <a:ext uri="{FF2B5EF4-FFF2-40B4-BE49-F238E27FC236}">
                <a16:creationId xmlns:a16="http://schemas.microsoft.com/office/drawing/2014/main" id="{C8F39AA6-BDC7-8146-7E4B-C08E8149C6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2214563"/>
            <a:ext cx="0" cy="8239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sm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568" name="Rectangle 8">
            <a:extLst>
              <a:ext uri="{FF2B5EF4-FFF2-40B4-BE49-F238E27FC236}">
                <a16:creationId xmlns:a16="http://schemas.microsoft.com/office/drawing/2014/main" id="{C0A2B48D-AE5E-6CB0-160B-DE20C33A7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27793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zh-CN" sz="2800">
                <a:solidFill>
                  <a:srgbClr val="FF3300"/>
                </a:solidFill>
                <a:ea typeface="华文仿宋" panose="02010600040101010101" pitchFamily="2" charset="-122"/>
              </a:rPr>
              <a:t>1-2</a:t>
            </a:r>
            <a:r>
              <a:rPr lang="zh-CN" altLang="en-US" sz="2800">
                <a:solidFill>
                  <a:srgbClr val="FF3300"/>
                </a:solidFill>
                <a:ea typeface="华文仿宋" panose="02010600040101010101" pitchFamily="2" charset="-122"/>
              </a:rPr>
              <a:t>：</a:t>
            </a:r>
            <a:r>
              <a:rPr lang="zh-CN" altLang="en-US" sz="2800">
                <a:ea typeface="华文仿宋" panose="02010600040101010101" pitchFamily="2" charset="-122"/>
              </a:rPr>
              <a:t>定熵压缩过程</a:t>
            </a:r>
          </a:p>
        </p:txBody>
      </p:sp>
      <p:sp>
        <p:nvSpPr>
          <p:cNvPr id="450569" name="Line 9">
            <a:extLst>
              <a:ext uri="{FF2B5EF4-FFF2-40B4-BE49-F238E27FC236}">
                <a16:creationId xmlns:a16="http://schemas.microsoft.com/office/drawing/2014/main" id="{5F806FFD-C6A8-76AC-A5F6-96273E15E8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4938" y="1495425"/>
            <a:ext cx="151923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sm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570" name="Rectangle 10">
            <a:extLst>
              <a:ext uri="{FF2B5EF4-FFF2-40B4-BE49-F238E27FC236}">
                <a16:creationId xmlns:a16="http://schemas.microsoft.com/office/drawing/2014/main" id="{943CA777-685B-FC50-7D96-355E5E8F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2043113"/>
            <a:ext cx="3148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华文仿宋" panose="02010600040101010101" pitchFamily="2" charset="-122"/>
              </a:rPr>
              <a:t>2-4</a:t>
            </a:r>
            <a:r>
              <a:rPr kumimoji="1" lang="zh-CN" altLang="en-US" sz="2800">
                <a:solidFill>
                  <a:srgbClr val="FF3300"/>
                </a:solidFill>
                <a:ea typeface="华文仿宋" panose="02010600040101010101" pitchFamily="2" charset="-122"/>
              </a:rPr>
              <a:t>：</a:t>
            </a:r>
            <a:r>
              <a:rPr kumimoji="1" lang="zh-CN" altLang="en-US" sz="2800">
                <a:ea typeface="华文仿宋" panose="02010600040101010101" pitchFamily="2" charset="-122"/>
              </a:rPr>
              <a:t>定压放热过程</a:t>
            </a:r>
          </a:p>
        </p:txBody>
      </p:sp>
      <p:sp>
        <p:nvSpPr>
          <p:cNvPr id="450571" name="Line 11">
            <a:extLst>
              <a:ext uri="{FF2B5EF4-FFF2-40B4-BE49-F238E27FC236}">
                <a16:creationId xmlns:a16="http://schemas.microsoft.com/office/drawing/2014/main" id="{8BDB372A-7CFE-CDAD-1C77-B5B1B854B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2214563"/>
            <a:ext cx="0" cy="8286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sm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572" name="Rectangle 12">
            <a:extLst>
              <a:ext uri="{FF2B5EF4-FFF2-40B4-BE49-F238E27FC236}">
                <a16:creationId xmlns:a16="http://schemas.microsoft.com/office/drawing/2014/main" id="{FF3F2BFD-55A5-22F2-63E6-DAFB7AAD2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2690813"/>
            <a:ext cx="3148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华文仿宋" panose="02010600040101010101" pitchFamily="2" charset="-122"/>
              </a:rPr>
              <a:t>4-5</a:t>
            </a:r>
            <a:r>
              <a:rPr kumimoji="1" lang="zh-CN" altLang="en-US" sz="2800">
                <a:solidFill>
                  <a:srgbClr val="FF3300"/>
                </a:solidFill>
                <a:ea typeface="华文仿宋" panose="02010600040101010101" pitchFamily="2" charset="-122"/>
              </a:rPr>
              <a:t>：</a:t>
            </a:r>
            <a:r>
              <a:rPr kumimoji="1" lang="zh-CN" altLang="en-US" sz="2800">
                <a:ea typeface="华文仿宋" panose="02010600040101010101" pitchFamily="2" charset="-122"/>
              </a:rPr>
              <a:t>绝热节流过程</a:t>
            </a:r>
          </a:p>
        </p:txBody>
      </p:sp>
      <p:sp>
        <p:nvSpPr>
          <p:cNvPr id="450573" name="Line 13">
            <a:extLst>
              <a:ext uri="{FF2B5EF4-FFF2-40B4-BE49-F238E27FC236}">
                <a16:creationId xmlns:a16="http://schemas.microsoft.com/office/drawing/2014/main" id="{B86832B0-6457-9273-DE79-4A432D72E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9038" y="4014788"/>
            <a:ext cx="17700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stealth" w="sm" len="lg"/>
            <a:tailEnd type="none" w="sm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574" name="Rectangle 14">
            <a:extLst>
              <a:ext uri="{FF2B5EF4-FFF2-40B4-BE49-F238E27FC236}">
                <a16:creationId xmlns:a16="http://schemas.microsoft.com/office/drawing/2014/main" id="{24DC4639-DB8C-3FDF-3F11-937B26EEA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3409950"/>
            <a:ext cx="3148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华文仿宋" panose="02010600040101010101" pitchFamily="2" charset="-122"/>
              </a:rPr>
              <a:t>5-1</a:t>
            </a:r>
            <a:r>
              <a:rPr kumimoji="1" lang="zh-CN" altLang="en-US" sz="2800">
                <a:solidFill>
                  <a:srgbClr val="FF3300"/>
                </a:solidFill>
                <a:ea typeface="华文仿宋" panose="02010600040101010101" pitchFamily="2" charset="-122"/>
              </a:rPr>
              <a:t>：</a:t>
            </a:r>
            <a:r>
              <a:rPr kumimoji="1" lang="zh-CN" altLang="en-US" sz="2800">
                <a:ea typeface="华文仿宋" panose="02010600040101010101" pitchFamily="2" charset="-122"/>
              </a:rPr>
              <a:t>定压吸热过程</a:t>
            </a:r>
          </a:p>
        </p:txBody>
      </p:sp>
      <p:sp>
        <p:nvSpPr>
          <p:cNvPr id="4108" name="Text Box 16">
            <a:extLst>
              <a:ext uri="{FF2B5EF4-FFF2-40B4-BE49-F238E27FC236}">
                <a16:creationId xmlns:a16="http://schemas.microsoft.com/office/drawing/2014/main" id="{C833F82C-E2A6-ACD3-CEBF-2E9363BFD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09738"/>
            <a:ext cx="339725" cy="46037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000004"/>
                </a:solidFill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4109" name="Text Box 17">
            <a:extLst>
              <a:ext uri="{FF2B5EF4-FFF2-40B4-BE49-F238E27FC236}">
                <a16:creationId xmlns:a16="http://schemas.microsoft.com/office/drawing/2014/main" id="{AA1B79ED-30B9-6FA2-DC9D-91AD63810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49600"/>
            <a:ext cx="339725" cy="460375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000004"/>
                </a:solidFill>
                <a:ea typeface="华文仿宋" panose="02010600040101010101" pitchFamily="2" charset="-122"/>
              </a:rPr>
              <a:t>5</a:t>
            </a:r>
          </a:p>
        </p:txBody>
      </p:sp>
    </p:spTree>
    <p:custDataLst>
      <p:tags r:id="rId1"/>
    </p:custDataLst>
  </p:cSld>
  <p:clrMapOvr>
    <a:masterClrMapping/>
  </p:clrMapOvr>
  <p:transition advTm="930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8" grpId="0" autoUpdateAnimBg="0"/>
      <p:bldP spid="450570" grpId="0" autoUpdateAnimBg="0"/>
      <p:bldP spid="450572" grpId="0" autoUpdateAnimBg="0"/>
      <p:bldP spid="45057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1087EF9-A6A0-45D1-8FCC-C747DE948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69875"/>
            <a:ext cx="5257800" cy="617538"/>
          </a:xfrm>
        </p:spPr>
        <p:txBody>
          <a:bodyPr/>
          <a:lstStyle/>
          <a:p>
            <a:pPr algn="ctr" eaLnBrk="1" hangingPunct="1"/>
            <a:r>
              <a:rPr kumimoji="1" lang="zh-CN" altLang="en-US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蒸气压缩制冷循环</a:t>
            </a:r>
            <a:r>
              <a:rPr kumimoji="1" lang="en-US" altLang="zh-CN" sz="2800" i="1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T</a:t>
            </a:r>
            <a:r>
              <a:rPr kumimoji="1" lang="en-US" altLang="zh-CN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s</a:t>
            </a:r>
            <a:r>
              <a:rPr kumimoji="1" lang="zh-CN" altLang="en-US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图</a:t>
            </a:r>
          </a:p>
        </p:txBody>
      </p:sp>
      <p:sp>
        <p:nvSpPr>
          <p:cNvPr id="703491" name="Line 3">
            <a:extLst>
              <a:ext uri="{FF2B5EF4-FFF2-40B4-BE49-F238E27FC236}">
                <a16:creationId xmlns:a16="http://schemas.microsoft.com/office/drawing/2014/main" id="{67B78FEF-5A91-76E2-A1FA-C58FBFAC4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9338" y="1511300"/>
            <a:ext cx="0" cy="2287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3492" name="Line 4">
            <a:extLst>
              <a:ext uri="{FF2B5EF4-FFF2-40B4-BE49-F238E27FC236}">
                <a16:creationId xmlns:a16="http://schemas.microsoft.com/office/drawing/2014/main" id="{8B3184D9-18CF-8D25-5BDE-7EF3F82C1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3798888"/>
            <a:ext cx="3276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3493" name="Freeform 5">
            <a:extLst>
              <a:ext uri="{FF2B5EF4-FFF2-40B4-BE49-F238E27FC236}">
                <a16:creationId xmlns:a16="http://schemas.microsoft.com/office/drawing/2014/main" id="{7904C139-2974-C5CB-B660-E1DAEEAA4384}"/>
              </a:ext>
            </a:extLst>
          </p:cNvPr>
          <p:cNvSpPr>
            <a:spLocks/>
          </p:cNvSpPr>
          <p:nvPr/>
        </p:nvSpPr>
        <p:spPr bwMode="auto">
          <a:xfrm rot="158817">
            <a:off x="5132388" y="2103438"/>
            <a:ext cx="2743200" cy="1487487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528" y="8"/>
              </a:cxn>
              <a:cxn ang="0">
                <a:pos x="1152" y="728"/>
              </a:cxn>
            </a:cxnLst>
            <a:rect l="0" t="0" r="r" b="b"/>
            <a:pathLst>
              <a:path w="1152" h="776">
                <a:moveTo>
                  <a:pt x="0" y="776"/>
                </a:moveTo>
                <a:cubicBezTo>
                  <a:pt x="168" y="396"/>
                  <a:pt x="336" y="16"/>
                  <a:pt x="528" y="8"/>
                </a:cubicBezTo>
                <a:cubicBezTo>
                  <a:pt x="720" y="0"/>
                  <a:pt x="1056" y="616"/>
                  <a:pt x="1152" y="728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3494" name="Line 6">
            <a:extLst>
              <a:ext uri="{FF2B5EF4-FFF2-40B4-BE49-F238E27FC236}">
                <a16:creationId xmlns:a16="http://schemas.microsoft.com/office/drawing/2014/main" id="{51825AEC-3E63-A9B5-15E7-2EB70D7400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96188" y="2214563"/>
            <a:ext cx="0" cy="10287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8991E516-37B8-04C6-69A7-F7F9351E1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88" y="15240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solidFill>
                  <a:schemeClr val="tx2"/>
                </a:solidFill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18A67F32-D532-E874-099B-C1D45CED1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25" y="386715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solidFill>
                  <a:schemeClr val="tx2"/>
                </a:solidFill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703497" name="Text Box 9">
            <a:extLst>
              <a:ext uri="{FF2B5EF4-FFF2-40B4-BE49-F238E27FC236}">
                <a16:creationId xmlns:a16="http://schemas.microsoft.com/office/drawing/2014/main" id="{459E4226-4501-EE56-D206-020C7E830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3006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703498" name="Text Box 10">
            <a:extLst>
              <a:ext uri="{FF2B5EF4-FFF2-40B4-BE49-F238E27FC236}">
                <a16:creationId xmlns:a16="http://schemas.microsoft.com/office/drawing/2014/main" id="{78499123-95F5-1724-B9E9-695126E38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1925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703499" name="Text Box 11">
            <a:extLst>
              <a:ext uri="{FF2B5EF4-FFF2-40B4-BE49-F238E27FC236}">
                <a16:creationId xmlns:a16="http://schemas.microsoft.com/office/drawing/2014/main" id="{E95A067F-66CE-93F0-1B81-CBCFA7749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2263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703500" name="Text Box 12">
            <a:extLst>
              <a:ext uri="{FF2B5EF4-FFF2-40B4-BE49-F238E27FC236}">
                <a16:creationId xmlns:a16="http://schemas.microsoft.com/office/drawing/2014/main" id="{E767BC33-1679-05D7-0602-A4DAC631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2320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703501" name="Text Box 13">
            <a:extLst>
              <a:ext uri="{FF2B5EF4-FFF2-40B4-BE49-F238E27FC236}">
                <a16:creationId xmlns:a16="http://schemas.microsoft.com/office/drawing/2014/main" id="{827EAAEA-6DD7-D36B-5BEC-0274CFA4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3351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703504" name="Line 16">
            <a:extLst>
              <a:ext uri="{FF2B5EF4-FFF2-40B4-BE49-F238E27FC236}">
                <a16:creationId xmlns:a16="http://schemas.microsoft.com/office/drawing/2014/main" id="{7F44B5BE-4E8F-F0AA-0514-238A5BA52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3222625"/>
            <a:ext cx="16557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13F5A69E-9463-4EF6-97B0-E94A0768470B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2214563"/>
            <a:ext cx="1944688" cy="527050"/>
            <a:chOff x="3984" y="1200"/>
            <a:chExt cx="1296" cy="624"/>
          </a:xfrm>
        </p:grpSpPr>
        <p:sp>
          <p:nvSpPr>
            <p:cNvPr id="703507" name="Freeform 19">
              <a:extLst>
                <a:ext uri="{FF2B5EF4-FFF2-40B4-BE49-F238E27FC236}">
                  <a16:creationId xmlns:a16="http://schemas.microsoft.com/office/drawing/2014/main" id="{92CE5BD4-DD5F-F2BF-0683-4CDE93980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1200"/>
              <a:ext cx="288" cy="624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144" y="432"/>
                </a:cxn>
                <a:cxn ang="0">
                  <a:pos x="0" y="624"/>
                </a:cxn>
              </a:cxnLst>
              <a:rect l="0" t="0" r="r" b="b"/>
              <a:pathLst>
                <a:path w="288" h="624">
                  <a:moveTo>
                    <a:pt x="288" y="0"/>
                  </a:moveTo>
                  <a:cubicBezTo>
                    <a:pt x="240" y="164"/>
                    <a:pt x="192" y="328"/>
                    <a:pt x="144" y="432"/>
                  </a:cubicBezTo>
                  <a:cubicBezTo>
                    <a:pt x="96" y="536"/>
                    <a:pt x="8" y="608"/>
                    <a:pt x="0" y="62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3508" name="Line 20">
              <a:extLst>
                <a:ext uri="{FF2B5EF4-FFF2-40B4-BE49-F238E27FC236}">
                  <a16:creationId xmlns:a16="http://schemas.microsoft.com/office/drawing/2014/main" id="{19B0D013-5237-0BFA-C84B-956CB9264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824"/>
              <a:ext cx="100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03509" name="Line 21">
            <a:extLst>
              <a:ext uri="{FF2B5EF4-FFF2-40B4-BE49-F238E27FC236}">
                <a16:creationId xmlns:a16="http://schemas.microsoft.com/office/drawing/2014/main" id="{C2E3123C-2B33-4246-8923-F45176FD9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1025" y="2711450"/>
            <a:ext cx="304800" cy="573088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25" name="Rectangle 31">
            <a:extLst>
              <a:ext uri="{FF2B5EF4-FFF2-40B4-BE49-F238E27FC236}">
                <a16:creationId xmlns:a16="http://schemas.microsoft.com/office/drawing/2014/main" id="{8E9389C8-DC5D-B33F-E560-82E8B4DB4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9375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altLang="zh-CN" sz="2800">
                <a:solidFill>
                  <a:srgbClr val="FF3300"/>
                </a:solidFill>
                <a:ea typeface="华文仿宋" panose="02010600040101010101" pitchFamily="2" charset="-122"/>
              </a:rPr>
              <a:t>1-2</a:t>
            </a:r>
            <a:r>
              <a:rPr lang="zh-CN" altLang="en-US" sz="2800">
                <a:solidFill>
                  <a:srgbClr val="FF3300"/>
                </a:solidFill>
                <a:ea typeface="华文仿宋" panose="02010600040101010101" pitchFamily="2" charset="-122"/>
              </a:rPr>
              <a:t>：</a:t>
            </a:r>
            <a:r>
              <a:rPr lang="zh-CN" altLang="en-US" sz="2800">
                <a:ea typeface="华文仿宋" panose="02010600040101010101" pitchFamily="2" charset="-122"/>
              </a:rPr>
              <a:t>定熵压缩过程</a:t>
            </a:r>
          </a:p>
        </p:txBody>
      </p:sp>
      <p:sp>
        <p:nvSpPr>
          <p:cNvPr id="17426" name="Rectangle 32">
            <a:extLst>
              <a:ext uri="{FF2B5EF4-FFF2-40B4-BE49-F238E27FC236}">
                <a16:creationId xmlns:a16="http://schemas.microsoft.com/office/drawing/2014/main" id="{FD100586-C5F1-BBD1-BFF6-09B90E951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2114550"/>
            <a:ext cx="314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华文仿宋" panose="02010600040101010101" pitchFamily="2" charset="-122"/>
              </a:rPr>
              <a:t>2-4</a:t>
            </a:r>
            <a:r>
              <a:rPr kumimoji="1" lang="zh-CN" altLang="en-US" sz="2800">
                <a:solidFill>
                  <a:srgbClr val="FF3300"/>
                </a:solidFill>
                <a:ea typeface="华文仿宋" panose="02010600040101010101" pitchFamily="2" charset="-122"/>
              </a:rPr>
              <a:t>：</a:t>
            </a:r>
            <a:r>
              <a:rPr kumimoji="1" lang="zh-CN" altLang="en-US" sz="2800">
                <a:ea typeface="华文仿宋" panose="02010600040101010101" pitchFamily="2" charset="-122"/>
              </a:rPr>
              <a:t>定压放热过程</a:t>
            </a:r>
          </a:p>
        </p:txBody>
      </p:sp>
      <p:sp>
        <p:nvSpPr>
          <p:cNvPr id="17427" name="Rectangle 33">
            <a:extLst>
              <a:ext uri="{FF2B5EF4-FFF2-40B4-BE49-F238E27FC236}">
                <a16:creationId xmlns:a16="http://schemas.microsoft.com/office/drawing/2014/main" id="{A7EF8C78-2704-F368-646B-08AEA12D8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2762250"/>
            <a:ext cx="314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华文仿宋" panose="02010600040101010101" pitchFamily="2" charset="-122"/>
              </a:rPr>
              <a:t>4-5</a:t>
            </a:r>
            <a:r>
              <a:rPr kumimoji="1" lang="zh-CN" altLang="en-US" sz="2800">
                <a:solidFill>
                  <a:srgbClr val="FF3300"/>
                </a:solidFill>
                <a:ea typeface="华文仿宋" panose="02010600040101010101" pitchFamily="2" charset="-122"/>
              </a:rPr>
              <a:t>：</a:t>
            </a:r>
            <a:r>
              <a:rPr kumimoji="1" lang="zh-CN" altLang="en-US" sz="2800">
                <a:ea typeface="华文仿宋" panose="02010600040101010101" pitchFamily="2" charset="-122"/>
              </a:rPr>
              <a:t>绝热节流过程</a:t>
            </a:r>
          </a:p>
        </p:txBody>
      </p:sp>
      <p:sp>
        <p:nvSpPr>
          <p:cNvPr id="17428" name="Rectangle 34">
            <a:extLst>
              <a:ext uri="{FF2B5EF4-FFF2-40B4-BE49-F238E27FC236}">
                <a16:creationId xmlns:a16="http://schemas.microsoft.com/office/drawing/2014/main" id="{E2E1474A-D52F-5DA2-BA00-0EECB05E4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3481388"/>
            <a:ext cx="3148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800">
                <a:solidFill>
                  <a:srgbClr val="FF3300"/>
                </a:solidFill>
                <a:ea typeface="华文仿宋" panose="02010600040101010101" pitchFamily="2" charset="-122"/>
              </a:rPr>
              <a:t>5-1</a:t>
            </a:r>
            <a:r>
              <a:rPr kumimoji="1" lang="zh-CN" altLang="en-US" sz="2800">
                <a:solidFill>
                  <a:srgbClr val="FF3300"/>
                </a:solidFill>
                <a:ea typeface="华文仿宋" panose="02010600040101010101" pitchFamily="2" charset="-122"/>
              </a:rPr>
              <a:t>：</a:t>
            </a:r>
            <a:r>
              <a:rPr kumimoji="1" lang="zh-CN" altLang="en-US" sz="2800">
                <a:ea typeface="华文仿宋" panose="02010600040101010101" pitchFamily="2" charset="-122"/>
              </a:rPr>
              <a:t>定压吸热过程</a:t>
            </a:r>
          </a:p>
        </p:txBody>
      </p:sp>
    </p:spTree>
    <p:custDataLst>
      <p:tags r:id="rId1"/>
    </p:custDataLst>
  </p:cSld>
  <p:clrMapOvr>
    <a:masterClrMapping/>
  </p:clrMapOvr>
  <p:transition advTm="915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0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3" grpId="0" animBg="1"/>
      <p:bldP spid="703497" grpId="0" autoUpdateAnimBg="0"/>
      <p:bldP spid="703498" grpId="0" autoUpdateAnimBg="0"/>
      <p:bldP spid="703499" grpId="0" autoUpdateAnimBg="0"/>
      <p:bldP spid="703500" grpId="0" autoUpdateAnimBg="0"/>
      <p:bldP spid="70350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53C4CCCE-B8F3-F4CF-D86B-EBF959D5E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69875"/>
            <a:ext cx="5257800" cy="617538"/>
          </a:xfrm>
        </p:spPr>
        <p:txBody>
          <a:bodyPr/>
          <a:lstStyle/>
          <a:p>
            <a:pPr algn="ctr" eaLnBrk="1" hangingPunct="1"/>
            <a:r>
              <a:rPr kumimoji="1" lang="zh-CN" altLang="en-US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压缩蒸气制冷循环与逆卡诺循环</a:t>
            </a:r>
          </a:p>
        </p:txBody>
      </p:sp>
      <p:sp>
        <p:nvSpPr>
          <p:cNvPr id="451587" name="Line 3">
            <a:extLst>
              <a:ext uri="{FF2B5EF4-FFF2-40B4-BE49-F238E27FC236}">
                <a16:creationId xmlns:a16="http://schemas.microsoft.com/office/drawing/2014/main" id="{AF8BE172-E796-1EA0-C48A-22E8CB2A6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2913" y="973138"/>
            <a:ext cx="0" cy="2287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588" name="Line 4">
            <a:extLst>
              <a:ext uri="{FF2B5EF4-FFF2-40B4-BE49-F238E27FC236}">
                <a16:creationId xmlns:a16="http://schemas.microsoft.com/office/drawing/2014/main" id="{07A38304-A399-1E0F-BAB1-19F1CD6AF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913" y="3260725"/>
            <a:ext cx="3276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589" name="Freeform 5">
            <a:extLst>
              <a:ext uri="{FF2B5EF4-FFF2-40B4-BE49-F238E27FC236}">
                <a16:creationId xmlns:a16="http://schemas.microsoft.com/office/drawing/2014/main" id="{8B15647E-C02A-5EDA-0813-1E3B330565A0}"/>
              </a:ext>
            </a:extLst>
          </p:cNvPr>
          <p:cNvSpPr>
            <a:spLocks/>
          </p:cNvSpPr>
          <p:nvPr/>
        </p:nvSpPr>
        <p:spPr bwMode="auto">
          <a:xfrm rot="158817">
            <a:off x="5795963" y="1565275"/>
            <a:ext cx="2743200" cy="1487488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528" y="8"/>
              </a:cxn>
              <a:cxn ang="0">
                <a:pos x="1152" y="728"/>
              </a:cxn>
            </a:cxnLst>
            <a:rect l="0" t="0" r="r" b="b"/>
            <a:pathLst>
              <a:path w="1152" h="776">
                <a:moveTo>
                  <a:pt x="0" y="776"/>
                </a:moveTo>
                <a:cubicBezTo>
                  <a:pt x="168" y="396"/>
                  <a:pt x="336" y="16"/>
                  <a:pt x="528" y="8"/>
                </a:cubicBezTo>
                <a:cubicBezTo>
                  <a:pt x="720" y="0"/>
                  <a:pt x="1056" y="616"/>
                  <a:pt x="1152" y="728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591" name="Line 7">
            <a:extLst>
              <a:ext uri="{FF2B5EF4-FFF2-40B4-BE49-F238E27FC236}">
                <a16:creationId xmlns:a16="http://schemas.microsoft.com/office/drawing/2014/main" id="{574D058E-B1F8-2A14-BA39-9093CB759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1430338"/>
            <a:ext cx="0" cy="13160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04F074F8-191E-91A5-240E-A2521FDF3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463" y="985838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solidFill>
                  <a:schemeClr val="tx2"/>
                </a:solidFill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EE23704C-0AED-4B44-2FE7-34AF266CE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32898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solidFill>
                  <a:schemeClr val="tx2"/>
                </a:solidFill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8028D696-4582-58D0-A3C6-534E96059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2584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4DE4D740-851C-E95C-81C4-84904361B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12112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5132" name="Text Box 12">
            <a:extLst>
              <a:ext uri="{FF2B5EF4-FFF2-40B4-BE49-F238E27FC236}">
                <a16:creationId xmlns:a16="http://schemas.microsoft.com/office/drawing/2014/main" id="{D7F9A6A4-E6D2-33BB-2FBB-78A3F57A1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7256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0753CA81-5209-B083-0755-2ACEBF60B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17827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345B550B-C962-F308-12C9-2E74BB52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813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451599" name="Text Box 15">
            <a:extLst>
              <a:ext uri="{FF2B5EF4-FFF2-40B4-BE49-F238E27FC236}">
                <a16:creationId xmlns:a16="http://schemas.microsoft.com/office/drawing/2014/main" id="{FEF6A7D9-CA79-1F32-4593-002E9C6B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2813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ea typeface="华文仿宋" panose="02010600040101010101" pitchFamily="2" charset="-122"/>
              </a:rPr>
              <a:t>6</a:t>
            </a:r>
          </a:p>
        </p:txBody>
      </p:sp>
      <p:sp>
        <p:nvSpPr>
          <p:cNvPr id="451600" name="Text Box 16">
            <a:extLst>
              <a:ext uri="{FF2B5EF4-FFF2-40B4-BE49-F238E27FC236}">
                <a16:creationId xmlns:a16="http://schemas.microsoft.com/office/drawing/2014/main" id="{95599CBC-2511-D036-DF0D-DA614AF05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2755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ea typeface="华文仿宋" panose="02010600040101010101" pitchFamily="2" charset="-122"/>
              </a:rPr>
              <a:t>7</a:t>
            </a:r>
          </a:p>
        </p:txBody>
      </p:sp>
      <p:sp>
        <p:nvSpPr>
          <p:cNvPr id="451602" name="Line 18">
            <a:extLst>
              <a:ext uri="{FF2B5EF4-FFF2-40B4-BE49-F238E27FC236}">
                <a16:creationId xmlns:a16="http://schemas.microsoft.com/office/drawing/2014/main" id="{5CF770DE-CDDF-4A57-73A9-62AC38E01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2575" y="2746375"/>
            <a:ext cx="1749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138" name="Group 22">
            <a:extLst>
              <a:ext uri="{FF2B5EF4-FFF2-40B4-BE49-F238E27FC236}">
                <a16:creationId xmlns:a16="http://schemas.microsoft.com/office/drawing/2014/main" id="{22C88367-DCA5-848C-EE5A-9EF89A452593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430338"/>
            <a:ext cx="2057400" cy="742950"/>
            <a:chOff x="3984" y="1200"/>
            <a:chExt cx="1296" cy="624"/>
          </a:xfrm>
        </p:grpSpPr>
        <p:sp>
          <p:nvSpPr>
            <p:cNvPr id="451603" name="Freeform 19">
              <a:extLst>
                <a:ext uri="{FF2B5EF4-FFF2-40B4-BE49-F238E27FC236}">
                  <a16:creationId xmlns:a16="http://schemas.microsoft.com/office/drawing/2014/main" id="{D6C13EC9-690E-A56C-F42A-B31EE808A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1200"/>
              <a:ext cx="288" cy="624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144" y="432"/>
                </a:cxn>
                <a:cxn ang="0">
                  <a:pos x="0" y="624"/>
                </a:cxn>
              </a:cxnLst>
              <a:rect l="0" t="0" r="r" b="b"/>
              <a:pathLst>
                <a:path w="288" h="624">
                  <a:moveTo>
                    <a:pt x="288" y="0"/>
                  </a:moveTo>
                  <a:cubicBezTo>
                    <a:pt x="240" y="164"/>
                    <a:pt x="192" y="328"/>
                    <a:pt x="144" y="432"/>
                  </a:cubicBezTo>
                  <a:cubicBezTo>
                    <a:pt x="96" y="536"/>
                    <a:pt x="8" y="608"/>
                    <a:pt x="0" y="62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1605" name="Line 21">
              <a:extLst>
                <a:ext uri="{FF2B5EF4-FFF2-40B4-BE49-F238E27FC236}">
                  <a16:creationId xmlns:a16="http://schemas.microsoft.com/office/drawing/2014/main" id="{FD4D54F1-B48E-B925-2742-50EFF8BAF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824"/>
              <a:ext cx="100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1607" name="Line 23">
            <a:extLst>
              <a:ext uri="{FF2B5EF4-FFF2-40B4-BE49-F238E27FC236}">
                <a16:creationId xmlns:a16="http://schemas.microsoft.com/office/drawing/2014/main" id="{D5116A56-113A-24B4-15D8-32359FD0E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73288"/>
            <a:ext cx="304800" cy="573087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608" name="Rectangle 24">
            <a:extLst>
              <a:ext uri="{FF2B5EF4-FFF2-40B4-BE49-F238E27FC236}">
                <a16:creationId xmlns:a16="http://schemas.microsoft.com/office/drawing/2014/main" id="{7A66645C-D554-E020-26C2-A6C2AAEE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141538"/>
            <a:ext cx="1593850" cy="5762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1609" name="Rectangle 25">
            <a:extLst>
              <a:ext uri="{FF2B5EF4-FFF2-40B4-BE49-F238E27FC236}">
                <a16:creationId xmlns:a16="http://schemas.microsoft.com/office/drawing/2014/main" id="{F25A2792-DB83-0541-264B-AA4899E6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09855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400">
                <a:ea typeface="华文仿宋" panose="02010600040101010101" pitchFamily="2" charset="-122"/>
              </a:rPr>
              <a:t>比较</a:t>
            </a:r>
            <a:r>
              <a:rPr kumimoji="1" lang="zh-CN" altLang="en-US" sz="2400">
                <a:solidFill>
                  <a:srgbClr val="FF3300"/>
                </a:solidFill>
                <a:ea typeface="华文仿宋" panose="02010600040101010101" pitchFamily="2" charset="-122"/>
              </a:rPr>
              <a:t>逆卡诺循环</a:t>
            </a: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3467</a:t>
            </a:r>
          </a:p>
        </p:txBody>
      </p:sp>
      <p:sp>
        <p:nvSpPr>
          <p:cNvPr id="451611" name="Text Box 27">
            <a:extLst>
              <a:ext uri="{FF2B5EF4-FFF2-40B4-BE49-F238E27FC236}">
                <a16:creationId xmlns:a16="http://schemas.microsoft.com/office/drawing/2014/main" id="{E4766C61-9F31-76CE-73D7-C01BD3F91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8988"/>
            <a:ext cx="304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50925" indent="-105092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7</a:t>
            </a:r>
            <a:r>
              <a:rPr kumimoji="1" lang="en-US" altLang="zh-CN" sz="2400">
                <a:ea typeface="华文仿宋" panose="02010600040101010101" pitchFamily="2" charset="-122"/>
              </a:rPr>
              <a:t>3  </a:t>
            </a:r>
            <a:r>
              <a:rPr kumimoji="1" lang="zh-CN" altLang="en-US" sz="2400">
                <a:ea typeface="华文仿宋" panose="02010600040101010101" pitchFamily="2" charset="-122"/>
              </a:rPr>
              <a:t>湿蒸气压缩</a:t>
            </a:r>
          </a:p>
          <a:p>
            <a:pPr eaLnBrk="1" hangingPunct="1"/>
            <a:r>
              <a:rPr kumimoji="1" lang="zh-CN" altLang="en-US" sz="2400">
                <a:ea typeface="华文仿宋" panose="02010600040101010101" pitchFamily="2" charset="-122"/>
              </a:rPr>
              <a:t>     “液击”现象</a:t>
            </a:r>
            <a:r>
              <a:rPr kumimoji="1" lang="zh-CN" altLang="en-US" sz="2400" b="0">
                <a:ea typeface="华文仿宋" panose="02010600040101010101" pitchFamily="2" charset="-122"/>
              </a:rPr>
              <a:t> </a:t>
            </a:r>
            <a:endParaRPr kumimoji="1" lang="zh-CN" altLang="en-US" sz="2400">
              <a:ea typeface="华文仿宋" panose="02010600040101010101" pitchFamily="2" charset="-122"/>
            </a:endParaRPr>
          </a:p>
        </p:txBody>
      </p:sp>
      <p:sp>
        <p:nvSpPr>
          <p:cNvPr id="451612" name="Rectangle 28">
            <a:extLst>
              <a:ext uri="{FF2B5EF4-FFF2-40B4-BE49-F238E27FC236}">
                <a16:creationId xmlns:a16="http://schemas.microsoft.com/office/drawing/2014/main" id="{6C26A8A1-70E1-A671-D1DB-09C480C0A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952750"/>
            <a:ext cx="3276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12   </a:t>
            </a:r>
            <a:r>
              <a:rPr kumimoji="1" lang="zh-CN" altLang="en-US" sz="2400">
                <a:ea typeface="华文仿宋" panose="02010600040101010101" pitchFamily="2" charset="-122"/>
              </a:rPr>
              <a:t>既安全，又增加了单位质量工质的制冷量</a:t>
            </a: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7</a:t>
            </a:r>
            <a:r>
              <a:rPr kumimoji="1" lang="en-US" altLang="zh-CN" sz="2400"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451613" name="Rectangle 29">
            <a:extLst>
              <a:ext uri="{FF2B5EF4-FFF2-40B4-BE49-F238E27FC236}">
                <a16:creationId xmlns:a16="http://schemas.microsoft.com/office/drawing/2014/main" id="{D6273F21-E667-C146-1F48-A850DD71E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141538"/>
            <a:ext cx="1147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400">
                <a:solidFill>
                  <a:srgbClr val="FF3300"/>
                </a:solidFill>
                <a:ea typeface="华文仿宋" panose="02010600040101010101" pitchFamily="2" charset="-122"/>
              </a:rPr>
              <a:t>逆卡诺</a:t>
            </a:r>
          </a:p>
        </p:txBody>
      </p:sp>
      <p:sp>
        <p:nvSpPr>
          <p:cNvPr id="451614" name="Rectangle 30">
            <a:extLst>
              <a:ext uri="{FF2B5EF4-FFF2-40B4-BE49-F238E27FC236}">
                <a16:creationId xmlns:a16="http://schemas.microsoft.com/office/drawing/2014/main" id="{3E97F842-0AD1-68FE-5892-C35B606E0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30241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400">
                <a:solidFill>
                  <a:srgbClr val="FF3300"/>
                </a:solidFill>
                <a:ea typeface="华文仿宋" panose="02010600040101010101" pitchFamily="2" charset="-122"/>
              </a:rPr>
              <a:t>实际</a:t>
            </a:r>
          </a:p>
        </p:txBody>
      </p:sp>
      <p:pic>
        <p:nvPicPr>
          <p:cNvPr id="451615" name="Picture 31" descr="BD00028_">
            <a:extLst>
              <a:ext uri="{FF2B5EF4-FFF2-40B4-BE49-F238E27FC236}">
                <a16:creationId xmlns:a16="http://schemas.microsoft.com/office/drawing/2014/main" id="{F5A4944A-16D3-2193-B96D-4CECF3897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509963"/>
            <a:ext cx="1368425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616" name="Rectangle 32">
            <a:extLst>
              <a:ext uri="{FF2B5EF4-FFF2-40B4-BE49-F238E27FC236}">
                <a16:creationId xmlns:a16="http://schemas.microsoft.com/office/drawing/2014/main" id="{0FDE38FB-B0ED-7AE3-B0C0-C475943F7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302125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400">
                <a:solidFill>
                  <a:srgbClr val="FF3300"/>
                </a:solidFill>
                <a:ea typeface="华文仿宋" panose="02010600040101010101" pitchFamily="2" charset="-122"/>
              </a:rPr>
              <a:t>节流阀代替了膨胀机</a:t>
            </a:r>
          </a:p>
        </p:txBody>
      </p:sp>
      <p:graphicFrame>
        <p:nvGraphicFramePr>
          <p:cNvPr id="451617" name="Object 33">
            <a:extLst>
              <a:ext uri="{FF2B5EF4-FFF2-40B4-BE49-F238E27FC236}">
                <a16:creationId xmlns:a16="http://schemas.microsoft.com/office/drawing/2014/main" id="{4152D7CF-139E-305A-7357-10A477148B7E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051050" y="1493838"/>
          <a:ext cx="863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480" imgH="228600" progId="Equation.DSMT4">
                  <p:embed/>
                </p:oleObj>
              </mc:Choice>
              <mc:Fallback>
                <p:oleObj name="Equation" r:id="rId3" imgW="39348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493838"/>
                        <a:ext cx="863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1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1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1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5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5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1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1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9" grpId="0" autoUpdateAnimBg="0"/>
      <p:bldP spid="451600" grpId="0" autoUpdateAnimBg="0"/>
      <p:bldP spid="451608" grpId="0" animBg="1"/>
      <p:bldP spid="451609" grpId="0" autoUpdateAnimBg="0"/>
      <p:bldP spid="451611" grpId="0" autoUpdateAnimBg="0"/>
      <p:bldP spid="451612" grpId="0" autoUpdateAnimBg="0"/>
      <p:bldP spid="451613" grpId="0" autoUpdateAnimBg="0"/>
      <p:bldP spid="451614" grpId="0" autoUpdateAnimBg="0"/>
      <p:bldP spid="45161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46003166-0EE3-139C-89B2-2AF68587A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269875"/>
            <a:ext cx="6705600" cy="617538"/>
          </a:xfrm>
        </p:spPr>
        <p:txBody>
          <a:bodyPr/>
          <a:lstStyle/>
          <a:p>
            <a:pPr algn="ctr" eaLnBrk="1" hangingPunct="1"/>
            <a:r>
              <a:rPr kumimoji="1" lang="zh-CN" altLang="en-US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节流阀代替膨胀机分析</a:t>
            </a:r>
          </a:p>
        </p:txBody>
      </p:sp>
      <p:sp>
        <p:nvSpPr>
          <p:cNvPr id="452611" name="Line 3">
            <a:extLst>
              <a:ext uri="{FF2B5EF4-FFF2-40B4-BE49-F238E27FC236}">
                <a16:creationId xmlns:a16="http://schemas.microsoft.com/office/drawing/2014/main" id="{AA221013-C7AF-ECCF-E921-D59FC8CB5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2913" y="973138"/>
            <a:ext cx="0" cy="2287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2612" name="Line 4">
            <a:extLst>
              <a:ext uri="{FF2B5EF4-FFF2-40B4-BE49-F238E27FC236}">
                <a16:creationId xmlns:a16="http://schemas.microsoft.com/office/drawing/2014/main" id="{879F178B-BBBF-BE22-A73F-B4D8C692D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913" y="3260725"/>
            <a:ext cx="3276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2613" name="Freeform 5">
            <a:extLst>
              <a:ext uri="{FF2B5EF4-FFF2-40B4-BE49-F238E27FC236}">
                <a16:creationId xmlns:a16="http://schemas.microsoft.com/office/drawing/2014/main" id="{D40BE032-CB5D-C2EA-BC97-2358B61D77B4}"/>
              </a:ext>
            </a:extLst>
          </p:cNvPr>
          <p:cNvSpPr>
            <a:spLocks/>
          </p:cNvSpPr>
          <p:nvPr/>
        </p:nvSpPr>
        <p:spPr bwMode="auto">
          <a:xfrm rot="158817">
            <a:off x="5829300" y="1544638"/>
            <a:ext cx="2743200" cy="1487487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528" y="8"/>
              </a:cxn>
              <a:cxn ang="0">
                <a:pos x="1152" y="728"/>
              </a:cxn>
            </a:cxnLst>
            <a:rect l="0" t="0" r="r" b="b"/>
            <a:pathLst>
              <a:path w="1152" h="776">
                <a:moveTo>
                  <a:pt x="0" y="776"/>
                </a:moveTo>
                <a:cubicBezTo>
                  <a:pt x="168" y="396"/>
                  <a:pt x="336" y="16"/>
                  <a:pt x="528" y="8"/>
                </a:cubicBezTo>
                <a:cubicBezTo>
                  <a:pt x="720" y="0"/>
                  <a:pt x="1056" y="616"/>
                  <a:pt x="1152" y="728"/>
                </a:cubicBezTo>
              </a:path>
            </a:pathLst>
          </a:custGeom>
          <a:noFill/>
          <a:ln w="25400" cap="flat" cmpd="sng">
            <a:solidFill>
              <a:srgbClr val="00FFFF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2615" name="Line 7">
            <a:extLst>
              <a:ext uri="{FF2B5EF4-FFF2-40B4-BE49-F238E27FC236}">
                <a16:creationId xmlns:a16="http://schemas.microsoft.com/office/drawing/2014/main" id="{591E7F30-E355-56D6-EB1A-3DBD711864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1430338"/>
            <a:ext cx="0" cy="13160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53" name="Text Box 8">
            <a:extLst>
              <a:ext uri="{FF2B5EF4-FFF2-40B4-BE49-F238E27FC236}">
                <a16:creationId xmlns:a16="http://schemas.microsoft.com/office/drawing/2014/main" id="{F2C4D5A2-E168-4A0D-E4DB-D157EFE70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985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6154" name="Text Box 9">
            <a:extLst>
              <a:ext uri="{FF2B5EF4-FFF2-40B4-BE49-F238E27FC236}">
                <a16:creationId xmlns:a16="http://schemas.microsoft.com/office/drawing/2014/main" id="{D20EBEE3-1782-056B-1277-DE724D056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32898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solidFill>
                  <a:schemeClr val="tx2"/>
                </a:solidFill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6155" name="Text Box 10">
            <a:extLst>
              <a:ext uri="{FF2B5EF4-FFF2-40B4-BE49-F238E27FC236}">
                <a16:creationId xmlns:a16="http://schemas.microsoft.com/office/drawing/2014/main" id="{741FB9E9-683F-50C4-3ED9-9C6CBBBC1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2584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6156" name="Text Box 11">
            <a:extLst>
              <a:ext uri="{FF2B5EF4-FFF2-40B4-BE49-F238E27FC236}">
                <a16:creationId xmlns:a16="http://schemas.microsoft.com/office/drawing/2014/main" id="{3AF097C2-183A-24FD-2F78-40A1143FC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12112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6157" name="Text Box 12">
            <a:extLst>
              <a:ext uri="{FF2B5EF4-FFF2-40B4-BE49-F238E27FC236}">
                <a16:creationId xmlns:a16="http://schemas.microsoft.com/office/drawing/2014/main" id="{5F9F9072-7A5B-FB6D-5E53-0255DBD3F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7256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6158" name="Text Box 13">
            <a:extLst>
              <a:ext uri="{FF2B5EF4-FFF2-40B4-BE49-F238E27FC236}">
                <a16:creationId xmlns:a16="http://schemas.microsoft.com/office/drawing/2014/main" id="{B790F5FB-7E9E-DA17-5DC8-1A8EB78BA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1897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6159" name="Text Box 14">
            <a:extLst>
              <a:ext uri="{FF2B5EF4-FFF2-40B4-BE49-F238E27FC236}">
                <a16:creationId xmlns:a16="http://schemas.microsoft.com/office/drawing/2014/main" id="{46293ED7-D3C1-5AF3-7500-93D80AB7B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813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452623" name="Text Box 15">
            <a:extLst>
              <a:ext uri="{FF2B5EF4-FFF2-40B4-BE49-F238E27FC236}">
                <a16:creationId xmlns:a16="http://schemas.microsoft.com/office/drawing/2014/main" id="{292905CB-2177-381D-FBFA-B4A40485A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0" y="2813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6</a:t>
            </a:r>
          </a:p>
        </p:txBody>
      </p:sp>
      <p:sp>
        <p:nvSpPr>
          <p:cNvPr id="452626" name="Line 18">
            <a:extLst>
              <a:ext uri="{FF2B5EF4-FFF2-40B4-BE49-F238E27FC236}">
                <a16:creationId xmlns:a16="http://schemas.microsoft.com/office/drawing/2014/main" id="{B235E08C-AFF9-1266-D3C9-C333A8023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746375"/>
            <a:ext cx="23971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162" name="Group 20">
            <a:extLst>
              <a:ext uri="{FF2B5EF4-FFF2-40B4-BE49-F238E27FC236}">
                <a16:creationId xmlns:a16="http://schemas.microsoft.com/office/drawing/2014/main" id="{A1D34749-A932-56D3-94FD-1E595984673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430338"/>
            <a:ext cx="2057400" cy="742950"/>
            <a:chOff x="3984" y="1200"/>
            <a:chExt cx="1296" cy="624"/>
          </a:xfrm>
        </p:grpSpPr>
        <p:sp>
          <p:nvSpPr>
            <p:cNvPr id="452629" name="Freeform 21">
              <a:extLst>
                <a:ext uri="{FF2B5EF4-FFF2-40B4-BE49-F238E27FC236}">
                  <a16:creationId xmlns:a16="http://schemas.microsoft.com/office/drawing/2014/main" id="{5659FFA0-2B23-9C01-2CCA-34D73C50F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1200"/>
              <a:ext cx="288" cy="624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144" y="432"/>
                </a:cxn>
                <a:cxn ang="0">
                  <a:pos x="0" y="624"/>
                </a:cxn>
              </a:cxnLst>
              <a:rect l="0" t="0" r="r" b="b"/>
              <a:pathLst>
                <a:path w="288" h="624">
                  <a:moveTo>
                    <a:pt x="288" y="0"/>
                  </a:moveTo>
                  <a:cubicBezTo>
                    <a:pt x="240" y="164"/>
                    <a:pt x="192" y="328"/>
                    <a:pt x="144" y="432"/>
                  </a:cubicBezTo>
                  <a:cubicBezTo>
                    <a:pt x="96" y="536"/>
                    <a:pt x="8" y="608"/>
                    <a:pt x="0" y="62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2630" name="Line 22">
              <a:extLst>
                <a:ext uri="{FF2B5EF4-FFF2-40B4-BE49-F238E27FC236}">
                  <a16:creationId xmlns:a16="http://schemas.microsoft.com/office/drawing/2014/main" id="{03667EE3-DFD9-8594-FD4F-F3E613234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824"/>
              <a:ext cx="100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2631" name="Line 23">
            <a:extLst>
              <a:ext uri="{FF2B5EF4-FFF2-40B4-BE49-F238E27FC236}">
                <a16:creationId xmlns:a16="http://schemas.microsoft.com/office/drawing/2014/main" id="{1B137F73-59A4-29DE-3C60-CFCD5AD95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73288"/>
            <a:ext cx="304800" cy="573087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2632" name="Line 24">
            <a:extLst>
              <a:ext uri="{FF2B5EF4-FFF2-40B4-BE49-F238E27FC236}">
                <a16:creationId xmlns:a16="http://schemas.microsoft.com/office/drawing/2014/main" id="{C8994F4D-0D51-32A7-F564-6BEAD4E46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2141538"/>
            <a:ext cx="0" cy="573087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46">
            <a:extLst>
              <a:ext uri="{FF2B5EF4-FFF2-40B4-BE49-F238E27FC236}">
                <a16:creationId xmlns:a16="http://schemas.microsoft.com/office/drawing/2014/main" id="{A106363F-D896-A071-43BF-DC6C6A94BED8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782763"/>
            <a:ext cx="4419600" cy="971550"/>
            <a:chOff x="240" y="1536"/>
            <a:chExt cx="2784" cy="815"/>
          </a:xfrm>
        </p:grpSpPr>
        <p:sp>
          <p:nvSpPr>
            <p:cNvPr id="6173" name="Text Box 26">
              <a:extLst>
                <a:ext uri="{FF2B5EF4-FFF2-40B4-BE49-F238E27FC236}">
                  <a16:creationId xmlns:a16="http://schemas.microsoft.com/office/drawing/2014/main" id="{DEE3BCC5-01D3-2331-64D4-155DFDF25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536"/>
              <a:ext cx="27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1050925" indent="-105092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ea typeface="华文仿宋" panose="02010600040101010101" pitchFamily="2" charset="-122"/>
                </a:rPr>
                <a:t>2. </a:t>
              </a:r>
              <a:r>
                <a:rPr kumimoji="1" lang="zh-CN" altLang="en-US" sz="2400">
                  <a:ea typeface="华文仿宋" panose="02010600040101010101" pitchFamily="2" charset="-122"/>
                </a:rPr>
                <a:t>少从冷库取走热量</a:t>
              </a:r>
            </a:p>
          </p:txBody>
        </p:sp>
        <p:graphicFrame>
          <p:nvGraphicFramePr>
            <p:cNvPr id="6147" name="Object 1">
              <a:extLst>
                <a:ext uri="{FF2B5EF4-FFF2-40B4-BE49-F238E27FC236}">
                  <a16:creationId xmlns:a16="http://schemas.microsoft.com/office/drawing/2014/main" id="{59081A2A-0775-23DA-1038-E37177E44B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1920"/>
            <a:ext cx="1823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5160" imgH="228600" progId="Equation.DSMT4">
                    <p:embed/>
                  </p:oleObj>
                </mc:Choice>
                <mc:Fallback>
                  <p:oleObj name="Equation" r:id="rId2" imgW="965160" imgH="2286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920"/>
                          <a:ext cx="1823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2659" name="AutoShape 51">
            <a:extLst>
              <a:ext uri="{FF2B5EF4-FFF2-40B4-BE49-F238E27FC236}">
                <a16:creationId xmlns:a16="http://schemas.microsoft.com/office/drawing/2014/main" id="{34AA8F7D-54C0-B3DD-4152-5258DD1F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62263"/>
            <a:ext cx="1584325" cy="882650"/>
          </a:xfrm>
          <a:prstGeom prst="irregularSeal1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2637" name="Rectangle 29">
            <a:extLst>
              <a:ext uri="{FF2B5EF4-FFF2-40B4-BE49-F238E27FC236}">
                <a16:creationId xmlns:a16="http://schemas.microsoft.com/office/drawing/2014/main" id="{B7C02361-1E4C-E584-BCB5-C0B596AA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07816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000">
                <a:solidFill>
                  <a:srgbClr val="FF3300"/>
                </a:solidFill>
                <a:ea typeface="华文仿宋" panose="02010600040101010101" pitchFamily="2" charset="-122"/>
              </a:rPr>
              <a:t>优点：</a:t>
            </a:r>
          </a:p>
        </p:txBody>
      </p:sp>
      <p:sp>
        <p:nvSpPr>
          <p:cNvPr id="452648" name="Rectangle 40">
            <a:extLst>
              <a:ext uri="{FF2B5EF4-FFF2-40B4-BE49-F238E27FC236}">
                <a16:creationId xmlns:a16="http://schemas.microsoft.com/office/drawing/2014/main" id="{63BE5792-3336-71D3-AA8E-D375081F9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4613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400">
                <a:solidFill>
                  <a:srgbClr val="FF3300"/>
                </a:solidFill>
                <a:ea typeface="华文仿宋" panose="02010600040101010101" pitchFamily="2" charset="-122"/>
              </a:rPr>
              <a:t>缺点：</a:t>
            </a:r>
          </a:p>
        </p:txBody>
      </p:sp>
      <p:sp>
        <p:nvSpPr>
          <p:cNvPr id="452649" name="Rectangle 41">
            <a:extLst>
              <a:ext uri="{FF2B5EF4-FFF2-40B4-BE49-F238E27FC236}">
                <a16:creationId xmlns:a16="http://schemas.microsoft.com/office/drawing/2014/main" id="{4D52AF70-B7DE-3712-D862-95681FC91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98888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ea typeface="华文仿宋" panose="02010600040101010101" pitchFamily="2" charset="-122"/>
              </a:rPr>
              <a:t>1. </a:t>
            </a:r>
            <a:r>
              <a:rPr lang="zh-CN" altLang="en-US" sz="2400">
                <a:ea typeface="华文仿宋" panose="02010600040101010101" pitchFamily="2" charset="-122"/>
              </a:rPr>
              <a:t>省掉膨胀机，设备简化；</a:t>
            </a:r>
          </a:p>
        </p:txBody>
      </p:sp>
      <p:sp>
        <p:nvSpPr>
          <p:cNvPr id="452650" name="Rectangle 42">
            <a:extLst>
              <a:ext uri="{FF2B5EF4-FFF2-40B4-BE49-F238E27FC236}">
                <a16:creationId xmlns:a16="http://schemas.microsoft.com/office/drawing/2014/main" id="{4C4ADBFD-0F13-EF1C-36B9-925C936CB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373563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ea typeface="华文仿宋" panose="02010600040101010101" pitchFamily="2" charset="-122"/>
              </a:rPr>
              <a:t>2. </a:t>
            </a:r>
            <a:r>
              <a:rPr lang="zh-CN" altLang="en-US" sz="2400">
                <a:ea typeface="华文仿宋" panose="02010600040101010101" pitchFamily="2" charset="-122"/>
              </a:rPr>
              <a:t>节流阀开度，易调节蒸发温度；</a:t>
            </a:r>
          </a:p>
        </p:txBody>
      </p:sp>
      <p:sp>
        <p:nvSpPr>
          <p:cNvPr id="452657" name="Rectangle 49">
            <a:extLst>
              <a:ext uri="{FF2B5EF4-FFF2-40B4-BE49-F238E27FC236}">
                <a16:creationId xmlns:a16="http://schemas.microsoft.com/office/drawing/2014/main" id="{EB5E6820-8DA6-CEB7-1BCC-724AFA71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941763"/>
            <a:ext cx="966787" cy="457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400">
                <a:solidFill>
                  <a:srgbClr val="FF3300"/>
                </a:solidFill>
                <a:ea typeface="华文仿宋" panose="02010600040101010101" pitchFamily="2" charset="-122"/>
              </a:rPr>
              <a:t>利</a:t>
            </a: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&gt;</a:t>
            </a:r>
            <a:r>
              <a:rPr kumimoji="1" lang="zh-CN" altLang="en-US" sz="2400">
                <a:solidFill>
                  <a:srgbClr val="FF3300"/>
                </a:solidFill>
                <a:ea typeface="华文仿宋" panose="02010600040101010101" pitchFamily="2" charset="-122"/>
              </a:rPr>
              <a:t>弊</a:t>
            </a:r>
          </a:p>
        </p:txBody>
      </p:sp>
      <p:graphicFrame>
        <p:nvGraphicFramePr>
          <p:cNvPr id="706560" name="Object 0">
            <a:extLst>
              <a:ext uri="{FF2B5EF4-FFF2-40B4-BE49-F238E27FC236}">
                <a16:creationId xmlns:a16="http://schemas.microsoft.com/office/drawing/2014/main" id="{AAFB485A-EB29-8106-AF25-B03E72CE4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277938"/>
          <a:ext cx="1266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228600" progId="Equation.DSMT4">
                  <p:embed/>
                </p:oleObj>
              </mc:Choice>
              <mc:Fallback>
                <p:oleObj name="Equation" r:id="rId4" imgW="419040" imgH="228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77938"/>
                        <a:ext cx="12668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63" name="Rectangle 55">
            <a:extLst>
              <a:ext uri="{FF2B5EF4-FFF2-40B4-BE49-F238E27FC236}">
                <a16:creationId xmlns:a16="http://schemas.microsoft.com/office/drawing/2014/main" id="{B8D23AA3-8F0F-4D04-4A33-4654A2B45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77938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1. </a:t>
            </a:r>
            <a:r>
              <a:rPr kumimoji="1" lang="zh-CN" altLang="en-US" sz="2400">
                <a:ea typeface="华文仿宋" panose="02010600040101010101" pitchFamily="2" charset="-122"/>
              </a:rPr>
              <a:t>损失功量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2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2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2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2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2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23" grpId="0" autoUpdateAnimBg="0"/>
      <p:bldP spid="452659" grpId="0" animBg="1"/>
      <p:bldP spid="452637" grpId="0"/>
      <p:bldP spid="452648" grpId="0" autoUpdateAnimBg="0"/>
      <p:bldP spid="452649" grpId="0" autoUpdateAnimBg="0"/>
      <p:bldP spid="452650" grpId="0" autoUpdateAnimBg="0"/>
      <p:bldP spid="452657" grpId="0" animBg="1" autoUpdateAnimBg="0"/>
      <p:bldP spid="4526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DBC400D2-7067-1059-2D62-E33B3DBAF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269875"/>
            <a:ext cx="7010400" cy="617538"/>
          </a:xfrm>
        </p:spPr>
        <p:txBody>
          <a:bodyPr/>
          <a:lstStyle/>
          <a:p>
            <a:pPr algn="ctr" eaLnBrk="1" hangingPunct="1"/>
            <a:r>
              <a:rPr kumimoji="1" lang="zh-CN" altLang="en-US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压缩蒸气制冷循环的计算</a:t>
            </a:r>
          </a:p>
        </p:txBody>
      </p:sp>
      <p:sp>
        <p:nvSpPr>
          <p:cNvPr id="453635" name="Line 3">
            <a:extLst>
              <a:ext uri="{FF2B5EF4-FFF2-40B4-BE49-F238E27FC236}">
                <a16:creationId xmlns:a16="http://schemas.microsoft.com/office/drawing/2014/main" id="{74F7D7DD-7275-2B2A-8459-6A4F640ECD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2913" y="973138"/>
            <a:ext cx="0" cy="2287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3636" name="Line 4">
            <a:extLst>
              <a:ext uri="{FF2B5EF4-FFF2-40B4-BE49-F238E27FC236}">
                <a16:creationId xmlns:a16="http://schemas.microsoft.com/office/drawing/2014/main" id="{AF6BC381-5CAD-D136-56FB-EFFAEEF0D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913" y="3260725"/>
            <a:ext cx="3276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3637" name="Freeform 5">
            <a:extLst>
              <a:ext uri="{FF2B5EF4-FFF2-40B4-BE49-F238E27FC236}">
                <a16:creationId xmlns:a16="http://schemas.microsoft.com/office/drawing/2014/main" id="{696C1DD9-9633-BF80-1317-5BD51F513A93}"/>
              </a:ext>
            </a:extLst>
          </p:cNvPr>
          <p:cNvSpPr>
            <a:spLocks/>
          </p:cNvSpPr>
          <p:nvPr/>
        </p:nvSpPr>
        <p:spPr bwMode="auto">
          <a:xfrm rot="158817">
            <a:off x="5829300" y="1544638"/>
            <a:ext cx="2743200" cy="1487487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528" y="8"/>
              </a:cxn>
              <a:cxn ang="0">
                <a:pos x="1152" y="728"/>
              </a:cxn>
            </a:cxnLst>
            <a:rect l="0" t="0" r="r" b="b"/>
            <a:pathLst>
              <a:path w="1152" h="776">
                <a:moveTo>
                  <a:pt x="0" y="776"/>
                </a:moveTo>
                <a:cubicBezTo>
                  <a:pt x="168" y="396"/>
                  <a:pt x="336" y="16"/>
                  <a:pt x="528" y="8"/>
                </a:cubicBezTo>
                <a:cubicBezTo>
                  <a:pt x="720" y="0"/>
                  <a:pt x="1056" y="616"/>
                  <a:pt x="1152" y="728"/>
                </a:cubicBezTo>
              </a:path>
            </a:pathLst>
          </a:custGeom>
          <a:noFill/>
          <a:ln w="25400" cap="flat" cmpd="sng">
            <a:solidFill>
              <a:srgbClr val="00FFFF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3638" name="Line 6">
            <a:extLst>
              <a:ext uri="{FF2B5EF4-FFF2-40B4-BE49-F238E27FC236}">
                <a16:creationId xmlns:a16="http://schemas.microsoft.com/office/drawing/2014/main" id="{1DC6BD24-A7EE-C674-5503-6B8E50632B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1430338"/>
            <a:ext cx="0" cy="13160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8" name="Text Box 7">
            <a:extLst>
              <a:ext uri="{FF2B5EF4-FFF2-40B4-BE49-F238E27FC236}">
                <a16:creationId xmlns:a16="http://schemas.microsoft.com/office/drawing/2014/main" id="{A8F45F0F-2B59-FDA7-CBDB-A7FF94AC7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5" y="9858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7179" name="Text Box 8">
            <a:extLst>
              <a:ext uri="{FF2B5EF4-FFF2-40B4-BE49-F238E27FC236}">
                <a16:creationId xmlns:a16="http://schemas.microsoft.com/office/drawing/2014/main" id="{9E3A2681-3658-9EC2-0C4A-D0CA86D4D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113" y="320357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solidFill>
                  <a:schemeClr val="tx2"/>
                </a:solidFill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7180" name="Text Box 9">
            <a:extLst>
              <a:ext uri="{FF2B5EF4-FFF2-40B4-BE49-F238E27FC236}">
                <a16:creationId xmlns:a16="http://schemas.microsoft.com/office/drawing/2014/main" id="{34B091ED-6D65-92A1-D4DB-8509DCE3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2584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7181" name="Text Box 10">
            <a:extLst>
              <a:ext uri="{FF2B5EF4-FFF2-40B4-BE49-F238E27FC236}">
                <a16:creationId xmlns:a16="http://schemas.microsoft.com/office/drawing/2014/main" id="{4EDEC07B-8602-2F58-06B4-46F9CA9F3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12112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7182" name="Text Box 11">
            <a:extLst>
              <a:ext uri="{FF2B5EF4-FFF2-40B4-BE49-F238E27FC236}">
                <a16:creationId xmlns:a16="http://schemas.microsoft.com/office/drawing/2014/main" id="{1AD23AD2-163D-830E-016F-5DC1818DF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7256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7183" name="Text Box 12">
            <a:extLst>
              <a:ext uri="{FF2B5EF4-FFF2-40B4-BE49-F238E27FC236}">
                <a16:creationId xmlns:a16="http://schemas.microsoft.com/office/drawing/2014/main" id="{7A0AC8DD-8C3F-B0B5-0381-A4193833B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17827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7184" name="Text Box 13">
            <a:extLst>
              <a:ext uri="{FF2B5EF4-FFF2-40B4-BE49-F238E27FC236}">
                <a16:creationId xmlns:a16="http://schemas.microsoft.com/office/drawing/2014/main" id="{D97CF844-E09F-68A3-883B-5717320C1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813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453648" name="Line 16">
            <a:extLst>
              <a:ext uri="{FF2B5EF4-FFF2-40B4-BE49-F238E27FC236}">
                <a16:creationId xmlns:a16="http://schemas.microsoft.com/office/drawing/2014/main" id="{17122E06-6305-620C-77F1-3FAE3965E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2575" y="2746375"/>
            <a:ext cx="1749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186" name="Group 18">
            <a:extLst>
              <a:ext uri="{FF2B5EF4-FFF2-40B4-BE49-F238E27FC236}">
                <a16:creationId xmlns:a16="http://schemas.microsoft.com/office/drawing/2014/main" id="{9EE0C08C-BC11-7115-B166-E7C6AB2E4CC8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430338"/>
            <a:ext cx="2057400" cy="742950"/>
            <a:chOff x="3984" y="1200"/>
            <a:chExt cx="1296" cy="624"/>
          </a:xfrm>
        </p:grpSpPr>
        <p:sp>
          <p:nvSpPr>
            <p:cNvPr id="453651" name="Freeform 19">
              <a:extLst>
                <a:ext uri="{FF2B5EF4-FFF2-40B4-BE49-F238E27FC236}">
                  <a16:creationId xmlns:a16="http://schemas.microsoft.com/office/drawing/2014/main" id="{02D970B8-F4B9-8E4A-A363-451FA9AC9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1200"/>
              <a:ext cx="288" cy="624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144" y="432"/>
                </a:cxn>
                <a:cxn ang="0">
                  <a:pos x="0" y="624"/>
                </a:cxn>
              </a:cxnLst>
              <a:rect l="0" t="0" r="r" b="b"/>
              <a:pathLst>
                <a:path w="288" h="624">
                  <a:moveTo>
                    <a:pt x="288" y="0"/>
                  </a:moveTo>
                  <a:cubicBezTo>
                    <a:pt x="240" y="164"/>
                    <a:pt x="192" y="328"/>
                    <a:pt x="144" y="432"/>
                  </a:cubicBezTo>
                  <a:cubicBezTo>
                    <a:pt x="96" y="536"/>
                    <a:pt x="8" y="608"/>
                    <a:pt x="0" y="62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3652" name="Line 20">
              <a:extLst>
                <a:ext uri="{FF2B5EF4-FFF2-40B4-BE49-F238E27FC236}">
                  <a16:creationId xmlns:a16="http://schemas.microsoft.com/office/drawing/2014/main" id="{E3BC25EA-8858-91FD-D107-679B8676E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824"/>
              <a:ext cx="100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3653" name="Line 21">
            <a:extLst>
              <a:ext uri="{FF2B5EF4-FFF2-40B4-BE49-F238E27FC236}">
                <a16:creationId xmlns:a16="http://schemas.microsoft.com/office/drawing/2014/main" id="{164428D4-0BED-025C-EFE1-307A9A931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73288"/>
            <a:ext cx="304800" cy="573087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3663" name="Text Box 31">
            <a:extLst>
              <a:ext uri="{FF2B5EF4-FFF2-40B4-BE49-F238E27FC236}">
                <a16:creationId xmlns:a16="http://schemas.microsoft.com/office/drawing/2014/main" id="{9DA5B1EB-F126-0F79-1B2B-ABE8A9114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46150"/>
            <a:ext cx="239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ea typeface="华文仿宋" panose="02010600040101010101" pitchFamily="2" charset="-122"/>
              </a:rPr>
              <a:t>蒸发器中吸热量</a:t>
            </a:r>
            <a:r>
              <a:rPr kumimoji="1" lang="zh-CN" altLang="en-US" sz="2400" b="0">
                <a:ea typeface="华文仿宋" panose="02010600040101010101" pitchFamily="2" charset="-122"/>
              </a:rPr>
              <a:t> </a:t>
            </a:r>
          </a:p>
        </p:txBody>
      </p:sp>
      <p:graphicFrame>
        <p:nvGraphicFramePr>
          <p:cNvPr id="453664" name="Object 32">
            <a:extLst>
              <a:ext uri="{FF2B5EF4-FFF2-40B4-BE49-F238E27FC236}">
                <a16:creationId xmlns:a16="http://schemas.microsoft.com/office/drawing/2014/main" id="{821411FB-BA5C-009F-4D8B-D12A93DC91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93838"/>
          <a:ext cx="32924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8960" imgH="228600" progId="Equation.DSMT4">
                  <p:embed/>
                </p:oleObj>
              </mc:Choice>
              <mc:Fallback>
                <p:oleObj name="Equation" r:id="rId2" imgW="121896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93838"/>
                        <a:ext cx="32924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65" name="Text Box 33">
            <a:extLst>
              <a:ext uri="{FF2B5EF4-FFF2-40B4-BE49-F238E27FC236}">
                <a16:creationId xmlns:a16="http://schemas.microsoft.com/office/drawing/2014/main" id="{A361E8E2-DFC6-F127-070A-A9ED08ED0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98663"/>
            <a:ext cx="239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ea typeface="华文仿宋" panose="02010600040101010101" pitchFamily="2" charset="-122"/>
              </a:rPr>
              <a:t>冷凝器中放热量</a:t>
            </a:r>
            <a:r>
              <a:rPr kumimoji="1" lang="zh-CN" altLang="en-US" sz="2400" b="0">
                <a:ea typeface="华文仿宋" panose="02010600040101010101" pitchFamily="2" charset="-122"/>
              </a:rPr>
              <a:t> </a:t>
            </a:r>
          </a:p>
        </p:txBody>
      </p:sp>
      <p:graphicFrame>
        <p:nvGraphicFramePr>
          <p:cNvPr id="453666" name="Object 34">
            <a:extLst>
              <a:ext uri="{FF2B5EF4-FFF2-40B4-BE49-F238E27FC236}">
                <a16:creationId xmlns:a16="http://schemas.microsoft.com/office/drawing/2014/main" id="{C9264559-88A1-6FD7-FAE3-D2FCFF0D0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2430463"/>
          <a:ext cx="14462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228600" progId="Equation.DSMT4">
                  <p:embed/>
                </p:oleObj>
              </mc:Choice>
              <mc:Fallback>
                <p:oleObj name="Equation" r:id="rId4" imgW="71100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2430463"/>
                        <a:ext cx="14462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67" name="Text Box 35">
            <a:extLst>
              <a:ext uri="{FF2B5EF4-FFF2-40B4-BE49-F238E27FC236}">
                <a16:creationId xmlns:a16="http://schemas.microsoft.com/office/drawing/2014/main" id="{F2DE7A84-8626-F896-705C-10755C164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16250"/>
            <a:ext cx="147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ea typeface="华文仿宋" panose="02010600040101010101" pitchFamily="2" charset="-122"/>
              </a:rPr>
              <a:t>制冷系数</a:t>
            </a:r>
            <a:r>
              <a:rPr kumimoji="1" lang="zh-CN" altLang="en-US" sz="2400" b="0">
                <a:ea typeface="华文仿宋" panose="02010600040101010101" pitchFamily="2" charset="-122"/>
              </a:rPr>
              <a:t> </a:t>
            </a:r>
          </a:p>
        </p:txBody>
      </p:sp>
      <p:graphicFrame>
        <p:nvGraphicFramePr>
          <p:cNvPr id="453668" name="Object 36">
            <a:extLst>
              <a:ext uri="{FF2B5EF4-FFF2-40B4-BE49-F238E27FC236}">
                <a16:creationId xmlns:a16="http://schemas.microsoft.com/office/drawing/2014/main" id="{C7FDA2CF-D02F-B5A9-4A27-26A9267C8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188" y="3365500"/>
          <a:ext cx="77866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08080" imgH="431640" progId="Equation.DSMT4">
                  <p:embed/>
                </p:oleObj>
              </mc:Choice>
              <mc:Fallback>
                <p:oleObj name="Equation" r:id="rId6" imgW="2908080" imgH="4316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365500"/>
                        <a:ext cx="77866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69" name="Text Box 37">
            <a:extLst>
              <a:ext uri="{FF2B5EF4-FFF2-40B4-BE49-F238E27FC236}">
                <a16:creationId xmlns:a16="http://schemas.microsoft.com/office/drawing/2014/main" id="{339B5B50-7AB3-EEDC-0BBA-7D4CBC307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373563"/>
            <a:ext cx="422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ea typeface="华文仿宋" panose="02010600040101010101" pitchFamily="2" charset="-122"/>
              </a:rPr>
              <a:t>两个等压，热与功均与焓有关</a:t>
            </a:r>
            <a:r>
              <a:rPr kumimoji="1" lang="zh-CN" altLang="en-US" sz="2400" b="0">
                <a:ea typeface="华文仿宋" panose="02010600040101010101" pitchFamily="2" charset="-122"/>
              </a:rPr>
              <a:t> </a:t>
            </a:r>
          </a:p>
        </p:txBody>
      </p:sp>
      <p:sp>
        <p:nvSpPr>
          <p:cNvPr id="453670" name="AutoShape 38">
            <a:extLst>
              <a:ext uri="{FF2B5EF4-FFF2-40B4-BE49-F238E27FC236}">
                <a16:creationId xmlns:a16="http://schemas.microsoft.com/office/drawing/2014/main" id="{FEC4E5CE-D736-7E24-7605-F5E6E872F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518025"/>
            <a:ext cx="609600" cy="165100"/>
          </a:xfrm>
          <a:prstGeom prst="rightArrow">
            <a:avLst>
              <a:gd name="adj1" fmla="val 50000"/>
              <a:gd name="adj2" fmla="val 92308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3671" name="Rectangle 39">
            <a:extLst>
              <a:ext uri="{FF2B5EF4-FFF2-40B4-BE49-F238E27FC236}">
                <a16:creationId xmlns:a16="http://schemas.microsoft.com/office/drawing/2014/main" id="{FB060471-492C-C265-13F1-82DF9F73C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373563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ea typeface="华文仿宋" panose="02010600040101010101" pitchFamily="2" charset="-122"/>
                <a:sym typeface="Symbol" panose="05050102010706020507" pitchFamily="18" charset="2"/>
              </a:rPr>
              <a:t>lg</a:t>
            </a:r>
            <a:r>
              <a:rPr kumimoji="1" lang="en-US" altLang="zh-CN" sz="2400" i="1">
                <a:solidFill>
                  <a:schemeClr val="tx2"/>
                </a:solidFill>
                <a:ea typeface="华文仿宋" panose="0201060004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sz="2400">
                <a:solidFill>
                  <a:schemeClr val="tx2"/>
                </a:solidFill>
                <a:ea typeface="华文仿宋" panose="0201060004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chemeClr val="tx2"/>
                </a:solidFill>
                <a:ea typeface="华文仿宋" panose="02010600040101010101" pitchFamily="2" charset="-122"/>
                <a:sym typeface="Symbol" panose="05050102010706020507" pitchFamily="18" charset="2"/>
              </a:rPr>
              <a:t>h</a:t>
            </a:r>
            <a:r>
              <a:rPr kumimoji="1" lang="zh-CN" altLang="en-US" sz="2400">
                <a:solidFill>
                  <a:schemeClr val="tx2"/>
                </a:solidFill>
                <a:ea typeface="华文仿宋" panose="02010600040101010101" pitchFamily="2" charset="-122"/>
                <a:sym typeface="Symbol" panose="05050102010706020507" pitchFamily="18" charset="2"/>
              </a:rPr>
              <a:t>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3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63" grpId="0" autoUpdateAnimBg="0"/>
      <p:bldP spid="453665" grpId="0" autoUpdateAnimBg="0"/>
      <p:bldP spid="453667" grpId="0" autoUpdateAnimBg="0"/>
      <p:bldP spid="453669" grpId="0" autoUpdateAnimBg="0"/>
      <p:bldP spid="453670" grpId="0" animBg="1"/>
      <p:bldP spid="4536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2">
            <a:extLst>
              <a:ext uri="{FF2B5EF4-FFF2-40B4-BE49-F238E27FC236}">
                <a16:creationId xmlns:a16="http://schemas.microsoft.com/office/drawing/2014/main" id="{4CEA1324-AA13-8B03-43EE-9E799D393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7313" y="269875"/>
            <a:ext cx="4572000" cy="617538"/>
          </a:xfrm>
        </p:spPr>
        <p:txBody>
          <a:bodyPr/>
          <a:lstStyle/>
          <a:p>
            <a:pPr algn="ctr" eaLnBrk="1" hangingPunct="1"/>
            <a:r>
              <a:rPr kumimoji="1" lang="en-US" altLang="zh-CN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lg</a:t>
            </a:r>
            <a:r>
              <a:rPr kumimoji="1" lang="en-US" altLang="zh-CN" sz="2800" i="1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2800" i="1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h</a:t>
            </a:r>
            <a:r>
              <a:rPr kumimoji="1" lang="zh-CN" altLang="en-US" sz="2800">
                <a:latin typeface="Times New Roman" panose="02020603050405020304" pitchFamily="18" charset="0"/>
                <a:ea typeface="华文仿宋" panose="02010600040101010101" pitchFamily="2" charset="-122"/>
                <a:sym typeface="Symbol" panose="05050102010706020507" pitchFamily="18" charset="2"/>
              </a:rPr>
              <a:t>图及计算</a:t>
            </a:r>
          </a:p>
        </p:txBody>
      </p:sp>
      <p:sp>
        <p:nvSpPr>
          <p:cNvPr id="454659" name="Line 3">
            <a:extLst>
              <a:ext uri="{FF2B5EF4-FFF2-40B4-BE49-F238E27FC236}">
                <a16:creationId xmlns:a16="http://schemas.microsoft.com/office/drawing/2014/main" id="{8093297E-7729-0082-7C46-AA34DD758D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22913" y="973138"/>
            <a:ext cx="0" cy="22875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660" name="Line 4">
            <a:extLst>
              <a:ext uri="{FF2B5EF4-FFF2-40B4-BE49-F238E27FC236}">
                <a16:creationId xmlns:a16="http://schemas.microsoft.com/office/drawing/2014/main" id="{8598E9DE-587B-73DF-B007-70582F238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913" y="3260725"/>
            <a:ext cx="3276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661" name="Freeform 5">
            <a:extLst>
              <a:ext uri="{FF2B5EF4-FFF2-40B4-BE49-F238E27FC236}">
                <a16:creationId xmlns:a16="http://schemas.microsoft.com/office/drawing/2014/main" id="{66336A45-F357-F69D-5677-3156DCB05FC4}"/>
              </a:ext>
            </a:extLst>
          </p:cNvPr>
          <p:cNvSpPr>
            <a:spLocks/>
          </p:cNvSpPr>
          <p:nvPr/>
        </p:nvSpPr>
        <p:spPr bwMode="auto">
          <a:xfrm rot="158817">
            <a:off x="5829300" y="1544638"/>
            <a:ext cx="2743200" cy="1487487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528" y="8"/>
              </a:cxn>
              <a:cxn ang="0">
                <a:pos x="1152" y="728"/>
              </a:cxn>
            </a:cxnLst>
            <a:rect l="0" t="0" r="r" b="b"/>
            <a:pathLst>
              <a:path w="1152" h="776">
                <a:moveTo>
                  <a:pt x="0" y="776"/>
                </a:moveTo>
                <a:cubicBezTo>
                  <a:pt x="168" y="396"/>
                  <a:pt x="336" y="16"/>
                  <a:pt x="528" y="8"/>
                </a:cubicBezTo>
                <a:cubicBezTo>
                  <a:pt x="720" y="0"/>
                  <a:pt x="1056" y="616"/>
                  <a:pt x="1152" y="728"/>
                </a:cubicBezTo>
              </a:path>
            </a:pathLst>
          </a:custGeom>
          <a:noFill/>
          <a:ln w="25400" cap="flat" cmpd="sng">
            <a:solidFill>
              <a:srgbClr val="00FFFF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662" name="Line 6">
            <a:extLst>
              <a:ext uri="{FF2B5EF4-FFF2-40B4-BE49-F238E27FC236}">
                <a16:creationId xmlns:a16="http://schemas.microsoft.com/office/drawing/2014/main" id="{7FCFFF8F-ED76-EF2B-7C4C-271DFED357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1430338"/>
            <a:ext cx="0" cy="131603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05" name="Text Box 7">
            <a:extLst>
              <a:ext uri="{FF2B5EF4-FFF2-40B4-BE49-F238E27FC236}">
                <a16:creationId xmlns:a16="http://schemas.microsoft.com/office/drawing/2014/main" id="{A73CAC3A-4ABF-71BD-6805-69CEEE8AC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892175"/>
            <a:ext cx="43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3200" i="1"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8206" name="Text Box 8">
            <a:extLst>
              <a:ext uri="{FF2B5EF4-FFF2-40B4-BE49-F238E27FC236}">
                <a16:creationId xmlns:a16="http://schemas.microsoft.com/office/drawing/2014/main" id="{D1B0E742-A961-4184-AAC3-07DC36649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113" y="3203575"/>
            <a:ext cx="420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3200" i="1">
                <a:solidFill>
                  <a:schemeClr val="tx2"/>
                </a:solidFill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8207" name="Text Box 9">
            <a:extLst>
              <a:ext uri="{FF2B5EF4-FFF2-40B4-BE49-F238E27FC236}">
                <a16:creationId xmlns:a16="http://schemas.microsoft.com/office/drawing/2014/main" id="{6647CF16-E6CC-5138-BB5D-63DEC118D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2584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8208" name="Text Box 10">
            <a:extLst>
              <a:ext uri="{FF2B5EF4-FFF2-40B4-BE49-F238E27FC236}">
                <a16:creationId xmlns:a16="http://schemas.microsoft.com/office/drawing/2014/main" id="{1A7169F1-7345-3B64-A5D7-14886DA0E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12112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8209" name="Text Box 11">
            <a:extLst>
              <a:ext uri="{FF2B5EF4-FFF2-40B4-BE49-F238E27FC236}">
                <a16:creationId xmlns:a16="http://schemas.microsoft.com/office/drawing/2014/main" id="{9F81FF12-BD03-6E42-89C3-6903BBC78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17256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8210" name="Text Box 12">
            <a:extLst>
              <a:ext uri="{FF2B5EF4-FFF2-40B4-BE49-F238E27FC236}">
                <a16:creationId xmlns:a16="http://schemas.microsoft.com/office/drawing/2014/main" id="{963A8826-6763-F338-5F10-342B9861F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17827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8211" name="Text Box 13">
            <a:extLst>
              <a:ext uri="{FF2B5EF4-FFF2-40B4-BE49-F238E27FC236}">
                <a16:creationId xmlns:a16="http://schemas.microsoft.com/office/drawing/2014/main" id="{2F626868-5611-059D-B735-DCA66CF90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813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454670" name="Line 14">
            <a:extLst>
              <a:ext uri="{FF2B5EF4-FFF2-40B4-BE49-F238E27FC236}">
                <a16:creationId xmlns:a16="http://schemas.microsoft.com/office/drawing/2014/main" id="{54BE0FB2-31DC-6047-869B-0BF136A82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2575" y="2746375"/>
            <a:ext cx="1749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213" name="Group 15">
            <a:extLst>
              <a:ext uri="{FF2B5EF4-FFF2-40B4-BE49-F238E27FC236}">
                <a16:creationId xmlns:a16="http://schemas.microsoft.com/office/drawing/2014/main" id="{C901F14C-3E06-5318-8ED4-345DDD8F3329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430338"/>
            <a:ext cx="2057400" cy="742950"/>
            <a:chOff x="3984" y="1200"/>
            <a:chExt cx="1296" cy="624"/>
          </a:xfrm>
        </p:grpSpPr>
        <p:sp>
          <p:nvSpPr>
            <p:cNvPr id="454672" name="Freeform 16">
              <a:extLst>
                <a:ext uri="{FF2B5EF4-FFF2-40B4-BE49-F238E27FC236}">
                  <a16:creationId xmlns:a16="http://schemas.microsoft.com/office/drawing/2014/main" id="{52C408D7-D841-9B10-A828-8A58C756F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1200"/>
              <a:ext cx="288" cy="624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144" y="432"/>
                </a:cxn>
                <a:cxn ang="0">
                  <a:pos x="0" y="624"/>
                </a:cxn>
              </a:cxnLst>
              <a:rect l="0" t="0" r="r" b="b"/>
              <a:pathLst>
                <a:path w="288" h="624">
                  <a:moveTo>
                    <a:pt x="288" y="0"/>
                  </a:moveTo>
                  <a:cubicBezTo>
                    <a:pt x="240" y="164"/>
                    <a:pt x="192" y="328"/>
                    <a:pt x="144" y="432"/>
                  </a:cubicBezTo>
                  <a:cubicBezTo>
                    <a:pt x="96" y="536"/>
                    <a:pt x="8" y="608"/>
                    <a:pt x="0" y="62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4673" name="Line 17">
              <a:extLst>
                <a:ext uri="{FF2B5EF4-FFF2-40B4-BE49-F238E27FC236}">
                  <a16:creationId xmlns:a16="http://schemas.microsoft.com/office/drawing/2014/main" id="{BE376EB4-2FB0-E9B9-CC33-60681BDCD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824"/>
              <a:ext cx="100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4674" name="Line 18">
            <a:extLst>
              <a:ext uri="{FF2B5EF4-FFF2-40B4-BE49-F238E27FC236}">
                <a16:creationId xmlns:a16="http://schemas.microsoft.com/office/drawing/2014/main" id="{D254D9A4-198E-36CE-4238-14DE00F97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73288"/>
            <a:ext cx="304800" cy="573087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54">
            <a:extLst>
              <a:ext uri="{FF2B5EF4-FFF2-40B4-BE49-F238E27FC236}">
                <a16:creationId xmlns:a16="http://schemas.microsoft.com/office/drawing/2014/main" id="{55DE349B-A8EE-BD51-FB4D-559FA9287C64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873125"/>
            <a:ext cx="4070350" cy="2932113"/>
            <a:chOff x="220" y="732"/>
            <a:chExt cx="2564" cy="2461"/>
          </a:xfrm>
        </p:grpSpPr>
        <p:sp>
          <p:nvSpPr>
            <p:cNvPr id="454681" name="Line 25">
              <a:extLst>
                <a:ext uri="{FF2B5EF4-FFF2-40B4-BE49-F238E27FC236}">
                  <a16:creationId xmlns:a16="http://schemas.microsoft.com/office/drawing/2014/main" id="{C403AAFA-F91D-DFD8-3F0A-BA290FF37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" y="799"/>
              <a:ext cx="0" cy="19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4682" name="Line 26">
              <a:extLst>
                <a:ext uri="{FF2B5EF4-FFF2-40B4-BE49-F238E27FC236}">
                  <a16:creationId xmlns:a16="http://schemas.microsoft.com/office/drawing/2014/main" id="{6A5195C7-B86B-A0B9-E3A7-252DFA886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2719"/>
              <a:ext cx="20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8" name="Text Box 27">
              <a:extLst>
                <a:ext uri="{FF2B5EF4-FFF2-40B4-BE49-F238E27FC236}">
                  <a16:creationId xmlns:a16="http://schemas.microsoft.com/office/drawing/2014/main" id="{AD97094E-1ED4-C0C2-8B0E-F00A482F6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" y="732"/>
              <a:ext cx="443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3200">
                  <a:ea typeface="华文仿宋" panose="02010600040101010101" pitchFamily="2" charset="-122"/>
                </a:rPr>
                <a:t>l</a:t>
              </a:r>
              <a:r>
                <a:rPr kumimoji="1" lang="en-US" altLang="zh-CN" sz="3200" i="1">
                  <a:ea typeface="华文仿宋" panose="02010600040101010101" pitchFamily="2" charset="-122"/>
                </a:rPr>
                <a:t>gp</a:t>
              </a:r>
            </a:p>
          </p:txBody>
        </p:sp>
        <p:sp>
          <p:nvSpPr>
            <p:cNvPr id="8239" name="Text Box 28">
              <a:extLst>
                <a:ext uri="{FF2B5EF4-FFF2-40B4-BE49-F238E27FC236}">
                  <a16:creationId xmlns:a16="http://schemas.microsoft.com/office/drawing/2014/main" id="{A02C8B45-D928-2306-EF4B-C7F9A8321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2707"/>
              <a:ext cx="265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3200" i="1">
                  <a:solidFill>
                    <a:schemeClr val="tx2"/>
                  </a:solidFill>
                  <a:ea typeface="华文仿宋" panose="02010600040101010101" pitchFamily="2" charset="-122"/>
                </a:rPr>
                <a:t>h</a:t>
              </a:r>
            </a:p>
          </p:txBody>
        </p:sp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id="{BD6BE461-8489-8DCA-068A-13B876DF6DC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30338"/>
            <a:ext cx="2146300" cy="1258887"/>
            <a:chOff x="1008" y="1200"/>
            <a:chExt cx="1352" cy="1056"/>
          </a:xfrm>
        </p:grpSpPr>
        <p:sp>
          <p:nvSpPr>
            <p:cNvPr id="454685" name="Freeform 29">
              <a:extLst>
                <a:ext uri="{FF2B5EF4-FFF2-40B4-BE49-F238E27FC236}">
                  <a16:creationId xmlns:a16="http://schemas.microsoft.com/office/drawing/2014/main" id="{390FB4DE-B0C4-C76D-C7EE-2B4B1612F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1200"/>
              <a:ext cx="624" cy="1008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240" y="432"/>
                </a:cxn>
                <a:cxn ang="0">
                  <a:pos x="0" y="1008"/>
                </a:cxn>
              </a:cxnLst>
              <a:rect l="0" t="0" r="r" b="b"/>
              <a:pathLst>
                <a:path w="624" h="1008">
                  <a:moveTo>
                    <a:pt x="624" y="0"/>
                  </a:moveTo>
                  <a:cubicBezTo>
                    <a:pt x="484" y="132"/>
                    <a:pt x="344" y="264"/>
                    <a:pt x="240" y="432"/>
                  </a:cubicBezTo>
                  <a:cubicBezTo>
                    <a:pt x="136" y="600"/>
                    <a:pt x="68" y="804"/>
                    <a:pt x="0" y="1008"/>
                  </a:cubicBezTo>
                </a:path>
              </a:pathLst>
            </a:custGeom>
            <a:noFill/>
            <a:ln w="25400" cap="sq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54686" name="Freeform 30">
              <a:extLst>
                <a:ext uri="{FF2B5EF4-FFF2-40B4-BE49-F238E27FC236}">
                  <a16:creationId xmlns:a16="http://schemas.microsoft.com/office/drawing/2014/main" id="{E8B4FB6A-03D3-C6ED-C5B1-1B037E4F5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1248"/>
              <a:ext cx="152" cy="10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192"/>
                </a:cxn>
                <a:cxn ang="0">
                  <a:pos x="144" y="624"/>
                </a:cxn>
                <a:cxn ang="0">
                  <a:pos x="48" y="1008"/>
                </a:cxn>
              </a:cxnLst>
              <a:rect l="0" t="0" r="r" b="b"/>
              <a:pathLst>
                <a:path w="152" h="1008">
                  <a:moveTo>
                    <a:pt x="0" y="0"/>
                  </a:moveTo>
                  <a:cubicBezTo>
                    <a:pt x="36" y="44"/>
                    <a:pt x="72" y="88"/>
                    <a:pt x="96" y="192"/>
                  </a:cubicBezTo>
                  <a:cubicBezTo>
                    <a:pt x="120" y="296"/>
                    <a:pt x="152" y="488"/>
                    <a:pt x="144" y="624"/>
                  </a:cubicBezTo>
                  <a:cubicBezTo>
                    <a:pt x="136" y="760"/>
                    <a:pt x="92" y="884"/>
                    <a:pt x="48" y="1008"/>
                  </a:cubicBezTo>
                </a:path>
              </a:pathLst>
            </a:custGeom>
            <a:noFill/>
            <a:ln w="25400" cap="sq" cmpd="sng">
              <a:solidFill>
                <a:srgbClr val="00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54687" name="Line 31">
            <a:extLst>
              <a:ext uri="{FF2B5EF4-FFF2-40B4-BE49-F238E27FC236}">
                <a16:creationId xmlns:a16="http://schemas.microsoft.com/office/drawing/2014/main" id="{3FCE641A-AC33-637F-EDFB-2D43FC376C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716088"/>
            <a:ext cx="2133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688" name="Freeform 32">
            <a:extLst>
              <a:ext uri="{FF2B5EF4-FFF2-40B4-BE49-F238E27FC236}">
                <a16:creationId xmlns:a16="http://schemas.microsoft.com/office/drawing/2014/main" id="{F144D213-9E78-91B1-5C32-F331FEFE4F32}"/>
              </a:ext>
            </a:extLst>
          </p:cNvPr>
          <p:cNvSpPr>
            <a:spLocks/>
          </p:cNvSpPr>
          <p:nvPr/>
        </p:nvSpPr>
        <p:spPr bwMode="auto">
          <a:xfrm>
            <a:off x="3657600" y="1716088"/>
            <a:ext cx="685800" cy="8001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192" y="336"/>
              </a:cxn>
              <a:cxn ang="0">
                <a:pos x="0" y="672"/>
              </a:cxn>
            </a:cxnLst>
            <a:rect l="0" t="0" r="r" b="b"/>
            <a:pathLst>
              <a:path w="432" h="672">
                <a:moveTo>
                  <a:pt x="432" y="0"/>
                </a:moveTo>
                <a:cubicBezTo>
                  <a:pt x="348" y="112"/>
                  <a:pt x="264" y="224"/>
                  <a:pt x="192" y="336"/>
                </a:cubicBezTo>
                <a:cubicBezTo>
                  <a:pt x="120" y="448"/>
                  <a:pt x="60" y="560"/>
                  <a:pt x="0" y="672"/>
                </a:cubicBezTo>
              </a:path>
            </a:pathLst>
          </a:custGeom>
          <a:noFill/>
          <a:ln w="25400" cap="sq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689" name="Line 33">
            <a:extLst>
              <a:ext uri="{FF2B5EF4-FFF2-40B4-BE49-F238E27FC236}">
                <a16:creationId xmlns:a16="http://schemas.microsoft.com/office/drawing/2014/main" id="{51209CE1-DF6F-8F01-F382-C301CB2A6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716088"/>
            <a:ext cx="0" cy="800100"/>
          </a:xfrm>
          <a:prstGeom prst="line">
            <a:avLst/>
          </a:prstGeom>
          <a:noFill/>
          <a:ln w="254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690" name="Line 34">
            <a:extLst>
              <a:ext uri="{FF2B5EF4-FFF2-40B4-BE49-F238E27FC236}">
                <a16:creationId xmlns:a16="http://schemas.microsoft.com/office/drawing/2014/main" id="{2B55C4AD-45CE-1912-008A-1DCF06E07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516188"/>
            <a:ext cx="145097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691" name="Text Box 35">
            <a:extLst>
              <a:ext uri="{FF2B5EF4-FFF2-40B4-BE49-F238E27FC236}">
                <a16:creationId xmlns:a16="http://schemas.microsoft.com/office/drawing/2014/main" id="{F116B25F-9FF3-3519-A1F6-B2F04F831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38" y="2297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454692" name="Text Box 36">
            <a:extLst>
              <a:ext uri="{FF2B5EF4-FFF2-40B4-BE49-F238E27FC236}">
                <a16:creationId xmlns:a16="http://schemas.microsoft.com/office/drawing/2014/main" id="{CAE548F6-9488-11ED-283E-4421FF21B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1439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454693" name="Text Box 37">
            <a:extLst>
              <a:ext uri="{FF2B5EF4-FFF2-40B4-BE49-F238E27FC236}">
                <a16:creationId xmlns:a16="http://schemas.microsoft.com/office/drawing/2014/main" id="{BAE43D26-B375-1059-6C9D-21E44396C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38" y="1325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454694" name="Text Box 38">
            <a:extLst>
              <a:ext uri="{FF2B5EF4-FFF2-40B4-BE49-F238E27FC236}">
                <a16:creationId xmlns:a16="http://schemas.microsoft.com/office/drawing/2014/main" id="{B7AD6827-82EE-31AA-5C1E-E5D78DEC8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1382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454695" name="Text Box 39">
            <a:extLst>
              <a:ext uri="{FF2B5EF4-FFF2-40B4-BE49-F238E27FC236}">
                <a16:creationId xmlns:a16="http://schemas.microsoft.com/office/drawing/2014/main" id="{B0E4C71D-5C5F-C093-0356-832AC643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8" y="2468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chemeClr val="tx2"/>
                </a:solidFill>
                <a:ea typeface="华文仿宋" panose="02010600040101010101" pitchFamily="2" charset="-122"/>
              </a:rPr>
              <a:t>5</a:t>
            </a:r>
          </a:p>
        </p:txBody>
      </p:sp>
      <p:sp>
        <p:nvSpPr>
          <p:cNvPr id="454696" name="Line 40">
            <a:extLst>
              <a:ext uri="{FF2B5EF4-FFF2-40B4-BE49-F238E27FC236}">
                <a16:creationId xmlns:a16="http://schemas.microsoft.com/office/drawing/2014/main" id="{A4184F00-D298-958F-2095-36D3D4136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2501900"/>
            <a:ext cx="0" cy="5730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697" name="Line 41">
            <a:extLst>
              <a:ext uri="{FF2B5EF4-FFF2-40B4-BE49-F238E27FC236}">
                <a16:creationId xmlns:a16="http://schemas.microsoft.com/office/drawing/2014/main" id="{DF5FA0C1-10E4-8907-C844-2501B96AC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2501900"/>
            <a:ext cx="0" cy="5730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698" name="Line 42">
            <a:extLst>
              <a:ext uri="{FF2B5EF4-FFF2-40B4-BE49-F238E27FC236}">
                <a16:creationId xmlns:a16="http://schemas.microsoft.com/office/drawing/2014/main" id="{B7BFD271-F13B-2957-4245-DB683A814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917825"/>
            <a:ext cx="1447800" cy="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4699" name="Object 43">
            <a:extLst>
              <a:ext uri="{FF2B5EF4-FFF2-40B4-BE49-F238E27FC236}">
                <a16:creationId xmlns:a16="http://schemas.microsoft.com/office/drawing/2014/main" id="{96655E30-E7F9-3A35-2DB1-68ECC60FC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646363"/>
          <a:ext cx="3349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DSMT4">
                  <p:embed/>
                </p:oleObj>
              </mc:Choice>
              <mc:Fallback>
                <p:oleObj name="Equation" r:id="rId2" imgW="164880" imgH="2286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46363"/>
                        <a:ext cx="3349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700" name="Line 44">
            <a:extLst>
              <a:ext uri="{FF2B5EF4-FFF2-40B4-BE49-F238E27FC236}">
                <a16:creationId xmlns:a16="http://schemas.microsoft.com/office/drawing/2014/main" id="{A8EF89BA-DF5A-B9AB-817A-4B1E6D458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1133475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701" name="Line 45">
            <a:extLst>
              <a:ext uri="{FF2B5EF4-FFF2-40B4-BE49-F238E27FC236}">
                <a16:creationId xmlns:a16="http://schemas.microsoft.com/office/drawing/2014/main" id="{81FFE61A-E27A-764F-E29A-1CDD53C79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1133475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702" name="Line 46">
            <a:extLst>
              <a:ext uri="{FF2B5EF4-FFF2-40B4-BE49-F238E27FC236}">
                <a16:creationId xmlns:a16="http://schemas.microsoft.com/office/drawing/2014/main" id="{EB426DE1-A0D3-ECE3-A4B9-9F61F262B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1277938"/>
            <a:ext cx="21304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4703" name="Object 47">
            <a:extLst>
              <a:ext uri="{FF2B5EF4-FFF2-40B4-BE49-F238E27FC236}">
                <a16:creationId xmlns:a16="http://schemas.microsoft.com/office/drawing/2014/main" id="{4BE5BAE0-9237-9F5B-DB03-5F0ABBAA20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4975" y="1062038"/>
          <a:ext cx="3349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1062038"/>
                        <a:ext cx="3349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704" name="Line 48">
            <a:extLst>
              <a:ext uri="{FF2B5EF4-FFF2-40B4-BE49-F238E27FC236}">
                <a16:creationId xmlns:a16="http://schemas.microsoft.com/office/drawing/2014/main" id="{C18236D9-3283-1129-9F6E-CFCB0E7DD0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1709738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4705" name="Line 49">
            <a:extLst>
              <a:ext uri="{FF2B5EF4-FFF2-40B4-BE49-F238E27FC236}">
                <a16:creationId xmlns:a16="http://schemas.microsoft.com/office/drawing/2014/main" id="{397674F1-AF7F-6862-DFC4-B7276807D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2933700"/>
            <a:ext cx="6905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4706" name="Object 50">
            <a:extLst>
              <a:ext uri="{FF2B5EF4-FFF2-40B4-BE49-F238E27FC236}">
                <a16:creationId xmlns:a16="http://schemas.microsoft.com/office/drawing/2014/main" id="{6E036EAB-731B-331B-0B8A-DD133F99C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863" y="2717800"/>
          <a:ext cx="3095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39680" progId="Equation.DSMT4">
                  <p:embed/>
                </p:oleObj>
              </mc:Choice>
              <mc:Fallback>
                <p:oleObj name="Equation" r:id="rId6" imgW="152280" imgH="13968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2717800"/>
                        <a:ext cx="309562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707" name="Object 51">
            <a:extLst>
              <a:ext uri="{FF2B5EF4-FFF2-40B4-BE49-F238E27FC236}">
                <a16:creationId xmlns:a16="http://schemas.microsoft.com/office/drawing/2014/main" id="{11763348-91CE-906F-3195-92D3731EEB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725863"/>
          <a:ext cx="32924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8960" imgH="228600" progId="Equation.DSMT4">
                  <p:embed/>
                </p:oleObj>
              </mc:Choice>
              <mc:Fallback>
                <p:oleObj name="Equation" r:id="rId8" imgW="1218960" imgH="2286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25863"/>
                        <a:ext cx="32924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708" name="Object 52">
            <a:extLst>
              <a:ext uri="{FF2B5EF4-FFF2-40B4-BE49-F238E27FC236}">
                <a16:creationId xmlns:a16="http://schemas.microsoft.com/office/drawing/2014/main" id="{2DF0B972-26C1-2600-E4A3-776FBDAB2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650" y="4230688"/>
          <a:ext cx="19319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1000" imgH="228600" progId="Equation.DSMT4">
                  <p:embed/>
                </p:oleObj>
              </mc:Choice>
              <mc:Fallback>
                <p:oleObj name="Equation" r:id="rId10" imgW="711000" imgH="2286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230688"/>
                        <a:ext cx="19319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709" name="Object 53">
            <a:extLst>
              <a:ext uri="{FF2B5EF4-FFF2-40B4-BE49-F238E27FC236}">
                <a16:creationId xmlns:a16="http://schemas.microsoft.com/office/drawing/2014/main" id="{3BAEEE1A-839C-3DD9-5EE1-AE15D2FCB7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654425"/>
          <a:ext cx="27876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41120" imgH="431640" progId="Equation.DSMT4">
                  <p:embed/>
                </p:oleObj>
              </mc:Choice>
              <mc:Fallback>
                <p:oleObj name="Equation" r:id="rId12" imgW="1041120" imgH="43164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654425"/>
                        <a:ext cx="27876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5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4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5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4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5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4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4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45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5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45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45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4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88" grpId="0" animBg="1"/>
      <p:bldP spid="454691" grpId="0" autoUpdateAnimBg="0"/>
      <p:bldP spid="454692" grpId="0" autoUpdateAnimBg="0"/>
      <p:bldP spid="454693" grpId="0" autoUpdateAnimBg="0"/>
      <p:bldP spid="454694" grpId="0" autoUpdateAnimBg="0"/>
      <p:bldP spid="454695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|17.6|25.4|39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37|9.2|0.9|21.5|2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3|18.2|22.4|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1.6|20.1|30.4|8.5"/>
</p:tagLst>
</file>

<file path=ppt/theme/theme1.xml><?xml version="1.0" encoding="utf-8"?>
<a:theme xmlns:a="http://schemas.openxmlformats.org/drawingml/2006/main" name="tempelate">
  <a:themeElements>
    <a:clrScheme name="tempelat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tempelate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tempelat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elat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elat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elate">
  <a:themeElements>
    <a:clrScheme name="1_tempelat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1_tempelate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1_tempelat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elat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elat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工程热力学课件模板 - 副本</Template>
  <TotalTime>11095</TotalTime>
  <Words>544</Words>
  <Application>Microsoft Office PowerPoint</Application>
  <PresentationFormat>自定义</PresentationFormat>
  <Paragraphs>185</Paragraphs>
  <Slides>17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华文中宋</vt:lpstr>
      <vt:lpstr>Symbol</vt:lpstr>
      <vt:lpstr>华文仿宋</vt:lpstr>
      <vt:lpstr>楷体_GB2312</vt:lpstr>
      <vt:lpstr>Verdana</vt:lpstr>
      <vt:lpstr>tempelate</vt:lpstr>
      <vt:lpstr>1_tempelate</vt:lpstr>
      <vt:lpstr>Microsoft Visio 绘图</vt:lpstr>
      <vt:lpstr>MathType 7.0 Equation</vt:lpstr>
      <vt:lpstr>BMP 图象</vt:lpstr>
      <vt:lpstr>Origin Graph</vt:lpstr>
      <vt:lpstr>Microsoft Clip Gallery</vt:lpstr>
      <vt:lpstr>PowerPoint 演示文稿</vt:lpstr>
      <vt:lpstr>PowerPoint 演示文稿</vt:lpstr>
      <vt:lpstr>PowerPoint 演示文稿</vt:lpstr>
      <vt:lpstr>压缩蒸气制冷空调装置</vt:lpstr>
      <vt:lpstr>蒸气压缩制冷循环Ts图</vt:lpstr>
      <vt:lpstr>压缩蒸气制冷循环与逆卡诺循环</vt:lpstr>
      <vt:lpstr>节流阀代替膨胀机分析</vt:lpstr>
      <vt:lpstr>压缩蒸气制冷循环的计算</vt:lpstr>
      <vt:lpstr>lgp-h图及计算</vt:lpstr>
      <vt:lpstr>PowerPoint 演示文稿</vt:lpstr>
      <vt:lpstr>实际循环-有摩阻</vt:lpstr>
      <vt:lpstr>提高制冷系统效率，过冷措施</vt:lpstr>
      <vt:lpstr>PowerPoint 演示文稿</vt:lpstr>
      <vt:lpstr>PowerPoint 演示文稿</vt:lpstr>
      <vt:lpstr>PowerPoint 演示文稿</vt:lpstr>
      <vt:lpstr>PowerPoint 演示文稿</vt:lpstr>
      <vt:lpstr>第11章  小结</vt:lpstr>
    </vt:vector>
  </TitlesOfParts>
  <Company>Tsinghua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清华（TH）系列绿色制冷剂 TH  Series Of Environment-Friendly Refrigerants</dc:title>
  <dc:creator>dyy</dc:creator>
  <cp:lastModifiedBy>崇浩 唐</cp:lastModifiedBy>
  <cp:revision>931</cp:revision>
  <dcterms:created xsi:type="dcterms:W3CDTF">1999-06-28T01:28:23Z</dcterms:created>
  <dcterms:modified xsi:type="dcterms:W3CDTF">2025-08-21T09:22:15Z</dcterms:modified>
</cp:coreProperties>
</file>