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  <p:sldId id="268" r:id="rId10"/>
    <p:sldId id="269" r:id="rId11"/>
    <p:sldId id="270" r:id="rId12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FF0000"/>
    <a:srgbClr val="FF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3159C56E-686B-19E1-C864-917A1499859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7D374D28-82A3-185E-78B8-1A79B4F981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0C94813-10A5-8CB0-23B0-A465BA8A17E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47B58172-2CA1-5B90-A440-6597F3763B7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1A6AACA-F822-4A12-8ADC-C5CD0E2BE2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E5FB262-AEF3-9068-F856-1DF7EE3D0F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8786833-9BCF-7C0E-40CB-BCDB60FEFE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13983ABE-98FE-FF58-D946-EA79BC07880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8320A51-6975-5BF9-A318-1A19B2D904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AE440E3-5F98-7557-ABF6-13592DDE4A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504D77D-6A98-7CEA-A551-B5AB1512E7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57600FC-9749-4539-A1E3-77FBF241CA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380EB8D-8494-FBA3-3BB1-581119EB4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6B51566-DC2A-2900-6693-5D7EBD6E5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1385B3A-07B6-ABAC-7EE5-3243A71F32A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9A76C3-3EF9-E9F1-E44C-D8C93E302408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C342687-C732-FA58-7119-53CB2843D8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06DDB327-65EF-7940-CE2B-B1B818BB5B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5E75CB9E-BAEB-16B9-DE03-9BC04DDE20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1D4D55B8-4848-5874-21CD-B084CF34B6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84169590-1447-B71F-2205-698AADD350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C783646E-7936-34D8-23A8-23B32D0B7D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E8A22792-EF17-B362-0BE5-143001091D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E8F797E4-40FC-DC33-FCF9-2AE25EF5BA0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C4BD339A-206F-E01B-68C4-C50DAB22E8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2348D2C8-F491-4B76-98A0-E118494419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76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BD3F6A8-B33A-68B1-29A4-16FC2A7AAB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07D32-83D1-47A5-854B-77A323CF44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2074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9BD14AC-359F-30A9-B3F0-60B469095D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522F8F-5A9E-493D-B375-EDC35473BB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748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1EF2B98-B283-8A12-7B95-D0721B6B56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13A6DB-7A25-4F5D-9665-DCD28AA7B7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50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96B3660-5827-F050-AEB0-CC00DFFCC14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0203ED-D5E5-4617-8134-C559E90AFD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73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6BE0EE8-EC74-2D6D-2773-47CC5C8088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A2197-9E61-49BC-A91B-374D006106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53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FF7C947-D0AF-BAA4-3C78-CB1EEF5B48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34F82-FBD2-44F2-B62B-F67C6F0C57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02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F02B1A5-21F2-B357-75DD-7552AC780B3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67AF5A-0961-47F3-ADD6-8AC463717C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64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4352CC1-4758-2CA8-2290-464A42CD512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9020E0-9358-47A2-865A-36A4059C75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57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0E768BA-A1EE-50A0-87D2-DAFC87820D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C667C-2F27-45A4-8B23-51EEBD5D97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76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5A8F8B5-2672-4336-4BE9-688F8B144C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013423-2747-447D-845C-6B10C39577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502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723825C-7F49-8B5C-D012-3C97AF6439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DB4F69-98EC-4531-A9B1-FD9196CAF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57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2827AEB2-0B29-59AE-855E-CDA95EFFE22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热流科学与工程教育部重点实验室</a:t>
            </a:r>
            <a:r>
              <a:rPr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Key Laboratory of Thermo-Fluid Science and Engineering of MOE</a:t>
            </a:r>
            <a:r>
              <a:rPr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13612F-C2A1-5752-8EA2-6B11A7038BA4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914F64E8-CD11-2C89-2942-FD4793AF805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B68C5F3-C4AC-BF4D-D826-D39FD4382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CBDE8F6-9B27-C69C-A440-3EAE92EDE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CEA4ECAE-93B8-C55A-2FD4-8B2BDB3761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27EDD1C4-3327-42AA-AECC-97E1B68479E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0E510F07-F0F5-D8A2-C504-E8819B336EE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5" name="WordArt 33">
            <a:extLst>
              <a:ext uri="{FF2B5EF4-FFF2-40B4-BE49-F238E27FC236}">
                <a16:creationId xmlns:a16="http://schemas.microsoft.com/office/drawing/2014/main" id="{FA635CFA-40FC-A726-919B-3B543455FE32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9B62D9A2-6A33-AD1E-FCE7-49F92ECFC0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Engineering Thermodynamics</a:t>
            </a:r>
            <a:endParaRPr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C9E96E53-B9F0-DB87-0CD0-61E26E52DAC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8" name="Picture 25" descr="红色">
            <a:extLst>
              <a:ext uri="{FF2B5EF4-FFF2-40B4-BE49-F238E27FC236}">
                <a16:creationId xmlns:a16="http://schemas.microsoft.com/office/drawing/2014/main" id="{B8313E1C-8EBE-6510-F053-C46E90151E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9.bin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3.emf"/><Relationship Id="rId3" Type="http://schemas.openxmlformats.org/officeDocument/2006/relationships/image" Target="../media/image19.emf"/><Relationship Id="rId7" Type="http://schemas.openxmlformats.org/officeDocument/2006/relationships/image" Target="../media/image20.e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2.emf"/><Relationship Id="rId5" Type="http://schemas.openxmlformats.org/officeDocument/2006/relationships/image" Target="../media/image14.e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8.bin"/><Relationship Id="rId3" Type="http://schemas.openxmlformats.org/officeDocument/2006/relationships/image" Target="../media/image24.e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1.e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emf"/><Relationship Id="rId5" Type="http://schemas.openxmlformats.org/officeDocument/2006/relationships/image" Target="../media/image25.wmf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image" Target="../media/image33.e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Rectangle 19">
            <a:extLst>
              <a:ext uri="{FF2B5EF4-FFF2-40B4-BE49-F238E27FC236}">
                <a16:creationId xmlns:a16="http://schemas.microsoft.com/office/drawing/2014/main" id="{A57AC6E9-BAC3-410A-B3C0-6C00D0331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2350"/>
            <a:ext cx="914558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     </a:t>
            </a:r>
            <a:r>
              <a:rPr lang="zh-CN" altLang="en-US" sz="4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工 程 热 力 学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</a:p>
        </p:txBody>
      </p:sp>
      <p:pic>
        <p:nvPicPr>
          <p:cNvPr id="11267" name="Picture 21" descr="2011331161428">
            <a:extLst>
              <a:ext uri="{FF2B5EF4-FFF2-40B4-BE49-F238E27FC236}">
                <a16:creationId xmlns:a16="http://schemas.microsoft.com/office/drawing/2014/main" id="{FB988C8D-D3CE-7A7A-3411-4D941211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r="13753"/>
          <a:stretch>
            <a:fillRect/>
          </a:stretch>
        </p:blipFill>
        <p:spPr bwMode="auto">
          <a:xfrm>
            <a:off x="7121525" y="2343150"/>
            <a:ext cx="573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Text Box 24">
            <a:extLst>
              <a:ext uri="{FF2B5EF4-FFF2-40B4-BE49-F238E27FC236}">
                <a16:creationId xmlns:a16="http://schemas.microsoft.com/office/drawing/2014/main" id="{00E8EAA8-6ABB-2AD5-22DE-935017D9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67150"/>
            <a:ext cx="3000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主讲人：王晓坡 副教授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0206C81-A951-38C3-57A9-A2C7EF239E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B943EAFF-CE6F-4729-BA4E-695074FABBCB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10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0052" name="Rectangle 4">
            <a:extLst>
              <a:ext uri="{FF2B5EF4-FFF2-40B4-BE49-F238E27FC236}">
                <a16:creationId xmlns:a16="http://schemas.microsoft.com/office/drawing/2014/main" id="{8D325F9D-1886-6852-6BA9-88593717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841375"/>
            <a:ext cx="2543175" cy="366713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>
                <a:solidFill>
                  <a:srgbClr val="0000CC"/>
                </a:solidFill>
                <a:latin typeface="Arial" charset="0"/>
                <a:ea typeface="黑体" pitchFamily="2" charset="-122"/>
              </a:rPr>
              <a:t>由理想气体性质可得：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130053" name="Object 5">
            <a:extLst>
              <a:ext uri="{FF2B5EF4-FFF2-40B4-BE49-F238E27FC236}">
                <a16:creationId xmlns:a16="http://schemas.microsoft.com/office/drawing/2014/main" id="{344A7FB9-E43B-D4C7-A5CC-F6A5BB9804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811213"/>
          <a:ext cx="42624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09600" imgH="291960" progId="Equation.DSMT4">
                  <p:embed/>
                </p:oleObj>
              </mc:Choice>
              <mc:Fallback>
                <p:oleObj name="Equation" r:id="rId2" imgW="3009600" imgH="2919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811213"/>
                        <a:ext cx="4262437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E596F096-0D07-ECE9-BE39-64431F3CAB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8" y="1238250"/>
          <a:ext cx="7710487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57800" imgH="507960" progId="Equation.DSMT4">
                  <p:embed/>
                </p:oleObj>
              </mc:Choice>
              <mc:Fallback>
                <p:oleObj name="Equation" r:id="rId4" imgW="5257800" imgH="5079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238250"/>
                        <a:ext cx="7710487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8" name="Object 10">
            <a:extLst>
              <a:ext uri="{FF2B5EF4-FFF2-40B4-BE49-F238E27FC236}">
                <a16:creationId xmlns:a16="http://schemas.microsoft.com/office/drawing/2014/main" id="{73A6C1A9-16F4-4911-41F2-AC9A399A2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2043113"/>
          <a:ext cx="6604000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09800" imgH="787320" progId="Equation.DSMT4">
                  <p:embed/>
                </p:oleObj>
              </mc:Choice>
              <mc:Fallback>
                <p:oleObj name="Equation" r:id="rId6" imgW="4609800" imgH="7873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043113"/>
                        <a:ext cx="6604000" cy="1131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9" name="Object 11">
            <a:extLst>
              <a:ext uri="{FF2B5EF4-FFF2-40B4-BE49-F238E27FC236}">
                <a16:creationId xmlns:a16="http://schemas.microsoft.com/office/drawing/2014/main" id="{3AB40499-5B47-430E-1D1F-58DCCF1CC5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4825" y="3263900"/>
          <a:ext cx="668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724280" imgH="330120" progId="Equation.DSMT4">
                  <p:embed/>
                </p:oleObj>
              </mc:Choice>
              <mc:Fallback>
                <p:oleObj name="Equation" r:id="rId8" imgW="4724280" imgH="33012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3263900"/>
                        <a:ext cx="66802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0" name="Rectangle 12">
            <a:extLst>
              <a:ext uri="{FF2B5EF4-FFF2-40B4-BE49-F238E27FC236}">
                <a16:creationId xmlns:a16="http://schemas.microsoft.com/office/drawing/2014/main" id="{C9F1706E-AE85-DD72-EABF-760B072A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3278188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由题意：</a:t>
            </a:r>
          </a:p>
        </p:txBody>
      </p:sp>
      <p:graphicFrame>
        <p:nvGraphicFramePr>
          <p:cNvPr id="130061" name="Object 13">
            <a:extLst>
              <a:ext uri="{FF2B5EF4-FFF2-40B4-BE49-F238E27FC236}">
                <a16:creationId xmlns:a16="http://schemas.microsoft.com/office/drawing/2014/main" id="{97FEF8F6-F710-1EDE-CB11-2323F118D1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3843338"/>
          <a:ext cx="76612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19560" imgH="469800" progId="Equation.DSMT4">
                  <p:embed/>
                </p:oleObj>
              </mc:Choice>
              <mc:Fallback>
                <p:oleObj name="Equation" r:id="rId10" imgW="6019560" imgH="469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843338"/>
                        <a:ext cx="7661275" cy="595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62" name="Object 14">
            <a:extLst>
              <a:ext uri="{FF2B5EF4-FFF2-40B4-BE49-F238E27FC236}">
                <a16:creationId xmlns:a16="http://schemas.microsoft.com/office/drawing/2014/main" id="{00FB3174-56B9-8D7D-A098-11D5C60DA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1575" y="4594225"/>
          <a:ext cx="73628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32240" imgH="241200" progId="Equation.DSMT4">
                  <p:embed/>
                </p:oleObj>
              </mc:Choice>
              <mc:Fallback>
                <p:oleObj name="Equation" r:id="rId12" imgW="523224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594225"/>
                        <a:ext cx="736282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63" name="Rectangle 15">
            <a:extLst>
              <a:ext uri="{FF2B5EF4-FFF2-40B4-BE49-F238E27FC236}">
                <a16:creationId xmlns:a16="http://schemas.microsoft.com/office/drawing/2014/main" id="{740DD4EB-E985-E36A-E4B7-7D23A024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97167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每秒钟：</a:t>
            </a:r>
          </a:p>
        </p:txBody>
      </p:sp>
      <p:sp>
        <p:nvSpPr>
          <p:cNvPr id="130064" name="Rectangle 16">
            <a:extLst>
              <a:ext uri="{FF2B5EF4-FFF2-40B4-BE49-F238E27FC236}">
                <a16:creationId xmlns:a16="http://schemas.microsoft.com/office/drawing/2014/main" id="{27B697EA-3E11-F5A7-9811-0CECBC066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12-2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理想气体混合物的比热容、热力学能、焓和熵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0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/>
      <p:bldP spid="130060" grpId="0"/>
      <p:bldP spid="1300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16D4919-ABD6-07BB-DE9D-EC7CA552EE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67995914-95CE-44A7-9456-E3A7716F02D4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11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7AA224F4-D5E4-75E6-887B-CCA2D32BE2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1111250"/>
          <a:ext cx="520065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0760" imgH="888840" progId="Equation.DSMT4">
                  <p:embed/>
                </p:oleObj>
              </mc:Choice>
              <mc:Fallback>
                <p:oleObj name="Equation" r:id="rId2" imgW="4190760" imgH="8888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1111250"/>
                        <a:ext cx="5200650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Rectangle 5">
            <a:extLst>
              <a:ext uri="{FF2B5EF4-FFF2-40B4-BE49-F238E27FC236}">
                <a16:creationId xmlns:a16="http://schemas.microsoft.com/office/drawing/2014/main" id="{CABBCB8A-F7FE-DD3A-B0E0-7E9BD9A5C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" y="868363"/>
            <a:ext cx="874713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Times New Roman" pitchFamily="18" charset="0"/>
              </a:rPr>
              <a:t>所以：</a:t>
            </a:r>
          </a:p>
        </p:txBody>
      </p:sp>
      <p:sp>
        <p:nvSpPr>
          <p:cNvPr id="131078" name="Rectangle 6">
            <a:extLst>
              <a:ext uri="{FF2B5EF4-FFF2-40B4-BE49-F238E27FC236}">
                <a16:creationId xmlns:a16="http://schemas.microsoft.com/office/drawing/2014/main" id="{DA39C1C5-4BCA-175F-1115-8897456BA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12-2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理想气体混合物的比热容、热力学能、焓和熵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>
            <a:extLst>
              <a:ext uri="{FF2B5EF4-FFF2-40B4-BE49-F238E27FC236}">
                <a16:creationId xmlns:a16="http://schemas.microsoft.com/office/drawing/2014/main" id="{0CD0BB1F-0C72-CC03-E14F-D998401AFD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37E19AC8-94CC-4AE4-B68E-EBA6BD90295A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88095" name="Rectangle 31">
            <a:extLst>
              <a:ext uri="{FF2B5EF4-FFF2-40B4-BE49-F238E27FC236}">
                <a16:creationId xmlns:a16="http://schemas.microsoft.com/office/drawing/2014/main" id="{B8A84318-7FCC-4C16-AE78-5E3A48DF3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9145588" cy="80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53" tIns="45727" rIns="91453" bIns="45727">
            <a:spAutoFit/>
          </a:bodyPr>
          <a:lstStyle/>
          <a:p>
            <a:pPr algn="l">
              <a:lnSpc>
                <a:spcPct val="130000"/>
              </a:lnSpc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  第十二章 理想气体混合物及湿空气</a:t>
            </a:r>
            <a:endParaRPr lang="zh-CN" altLang="en-US" sz="3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518EA6BE-4E8F-EC7D-AD6C-64FF1CE355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436391ED-04D0-4527-B9D7-018679F7B580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2A306103-394D-0053-E461-F5CCCE205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42875"/>
            <a:ext cx="5192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53" tIns="45727" rIns="91453" bIns="45727">
            <a:spAutoFit/>
          </a:bodyPr>
          <a:lstStyle/>
          <a:p>
            <a:pPr algn="l">
              <a:defRPr/>
            </a:pPr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第十二章 理想气体混合物及湿空气</a:t>
            </a:r>
            <a:endParaRPr lang="zh-CN" altLang="en-US" sz="20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宋体" pitchFamily="2" charset="-122"/>
            </a:endParaRP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EEA2D820-EFEC-DADD-5296-F9F429DB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" y="1624013"/>
            <a:ext cx="20939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基本要求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60CE4D2C-2AA4-C921-445E-CD3EC8FE4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1998663"/>
            <a:ext cx="8415338" cy="285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412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7188" indent="-357188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  <a:spcAft>
                <a:spcPct val="5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掌握与理想气体混合物相关的术语的定义与含义：</a:t>
            </a:r>
            <a:r>
              <a:rPr kumimoji="0"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成分、折合气体常数、折合摩尔质量、分压力、分体积</a:t>
            </a: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等。</a:t>
            </a:r>
          </a:p>
          <a:p>
            <a:pPr algn="l" eaLnBrk="1" hangingPunct="1">
              <a:lnSpc>
                <a:spcPct val="115000"/>
              </a:lnSpc>
              <a:spcAft>
                <a:spcPct val="5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熟练掌握</a:t>
            </a:r>
            <a:r>
              <a:rPr kumimoji="0"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理想气体混合物</a:t>
            </a: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的比热、热力学能、焓、熵等性质的计算方法。</a:t>
            </a:r>
          </a:p>
          <a:p>
            <a:pPr algn="l" eaLnBrk="1" hangingPunct="1">
              <a:lnSpc>
                <a:spcPct val="115000"/>
              </a:lnSpc>
              <a:spcAft>
                <a:spcPct val="5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掌握与湿空气有关的术语的定义与含义：</a:t>
            </a:r>
            <a:r>
              <a:rPr kumimoji="0"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湿空气、露点、湿度、含湿量</a:t>
            </a:r>
            <a:r>
              <a:rPr kumimoji="0" lang="zh-CN" altLang="en-US" sz="180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l" eaLnBrk="1" hangingPunct="1">
              <a:lnSpc>
                <a:spcPct val="115000"/>
              </a:lnSpc>
              <a:spcAft>
                <a:spcPct val="5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掌握湿空气状态参数</a:t>
            </a:r>
            <a:r>
              <a:rPr kumimoji="0" lang="zh-CN" altLang="en-US" sz="1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露点、相对湿度、焓、比体积</a:t>
            </a: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等的计算方法。</a:t>
            </a:r>
          </a:p>
          <a:p>
            <a:pPr algn="l" eaLnBrk="1" hangingPunct="1">
              <a:lnSpc>
                <a:spcPct val="115000"/>
              </a:lnSpc>
              <a:spcAft>
                <a:spcPct val="5000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r"/>
            </a:pP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了解湿空气的焓</a:t>
            </a:r>
            <a:r>
              <a:rPr kumimoji="0" lang="en-US" altLang="zh-CN" sz="1800">
                <a:solidFill>
                  <a:srgbClr val="000066"/>
                </a:solidFill>
                <a:ea typeface="黑体" panose="02010609060101010101" pitchFamily="49" charset="-122"/>
              </a:rPr>
              <a:t>—</a:t>
            </a:r>
            <a:r>
              <a:rPr kumimoji="0" lang="zh-CN" altLang="en-US" sz="18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湿图和湿空气的过程，能将各过程表示在</a:t>
            </a:r>
            <a:r>
              <a:rPr kumimoji="0"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h-d</a:t>
            </a:r>
            <a:r>
              <a:rPr kumimoji="0"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图</a:t>
            </a:r>
            <a:r>
              <a:rPr kumimoji="0" lang="zh-CN" altLang="en-US" sz="1800">
                <a:solidFill>
                  <a:srgbClr val="000066"/>
                </a:solidFill>
                <a:ea typeface="黑体" panose="02010609060101010101" pitchFamily="49" charset="-122"/>
              </a:rPr>
              <a:t>上，并能正确地应用</a:t>
            </a:r>
            <a:r>
              <a:rPr kumimoji="0" lang="en-US" altLang="zh-CN" sz="1800" i="1">
                <a:solidFill>
                  <a:srgbClr val="000066"/>
                </a:solidFill>
                <a:ea typeface="黑体" panose="02010609060101010101" pitchFamily="49" charset="-122"/>
              </a:rPr>
              <a:t>h-d</a:t>
            </a:r>
            <a:r>
              <a:rPr kumimoji="0" lang="zh-CN" altLang="en-US" sz="1800">
                <a:solidFill>
                  <a:srgbClr val="000066"/>
                </a:solidFill>
                <a:ea typeface="黑体" panose="02010609060101010101" pitchFamily="49" charset="-122"/>
              </a:rPr>
              <a:t>图分析湿空气的状态变化</a:t>
            </a:r>
            <a:r>
              <a:rPr kumimoji="0" lang="zh-CN" altLang="en-US" sz="1800">
                <a:solidFill>
                  <a:srgbClr val="000066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3318" name="Rectangle 9">
            <a:extLst>
              <a:ext uri="{FF2B5EF4-FFF2-40B4-BE49-F238E27FC236}">
                <a16:creationId xmlns:a16="http://schemas.microsoft.com/office/drawing/2014/main" id="{01AAB8AD-7601-A8A5-4A9A-8242395BE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836613"/>
            <a:ext cx="86931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>
                <a:solidFill>
                  <a:srgbClr val="FF0000"/>
                </a:solidFill>
                <a:ea typeface="黑体" panose="02010609060101010101" pitchFamily="49" charset="-122"/>
              </a:rPr>
              <a:t>学习目的</a:t>
            </a:r>
            <a:r>
              <a:rPr lang="zh-CN" altLang="en-US" b="0">
                <a:solidFill>
                  <a:srgbClr val="0000FF"/>
                </a:solidFill>
                <a:ea typeface="华文琥珀" panose="02010800040101010101" pitchFamily="2" charset="-122"/>
              </a:rPr>
              <a:t>   </a:t>
            </a:r>
            <a:r>
              <a:rPr kumimoji="0"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掌握理想气体混合物和湿空气的状态参数等性质计算，掌握</a:t>
            </a:r>
          </a:p>
          <a:p>
            <a:pPr algn="l" eaLnBrk="1" hangingPunct="1">
              <a:lnSpc>
                <a:spcPct val="120000"/>
              </a:lnSpc>
            </a:pPr>
            <a:r>
              <a:rPr kumimoji="0" lang="zh-CN" altLang="en-US" sz="200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湿空气热力过程中状态参数变化规律和相应的能量转换状况</a:t>
            </a:r>
            <a:r>
              <a:rPr lang="zh-CN" altLang="en-US" sz="1800">
                <a:solidFill>
                  <a:srgbClr val="000066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9" grpId="0" animBg="1"/>
      <p:bldP spid="1208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9767F0AA-B991-8056-FCEF-F6A6C8E352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207B3D9E-BAD1-4DA2-870E-482CC8632577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57B4F6C4-1C9C-3885-C16F-3CF24DE01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12-1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497B7508-B399-EAE2-70E2-A5A24D20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777875"/>
            <a:ext cx="838993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buClr>
                <a:srgbClr val="FF6600"/>
              </a:buClr>
              <a:buFont typeface="Wingdings" pitchFamily="2" charset="2"/>
              <a:buChar char="r"/>
              <a:defRPr/>
            </a:pPr>
            <a:r>
              <a:rPr kumimoji="0" lang="zh-CN" altLang="en-US" sz="18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10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18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工程上常用的混合物：</a:t>
            </a:r>
            <a:r>
              <a:rPr kumimoji="0" lang="zh-CN" altLang="en-US" sz="1000" b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空气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(N</a:t>
            </a:r>
            <a:r>
              <a:rPr kumimoji="0" lang="en-US" altLang="zh-CN" sz="1800" b="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O</a:t>
            </a:r>
            <a:r>
              <a:rPr kumimoji="0" lang="en-US" altLang="zh-CN" sz="1800" b="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；燃气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(N</a:t>
            </a:r>
            <a:r>
              <a:rPr kumimoji="0" lang="en-US" altLang="zh-CN" sz="1800" b="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CO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H</a:t>
            </a:r>
            <a:r>
              <a:rPr kumimoji="0" lang="en-US" altLang="zh-CN" sz="1800" b="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O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CO</a:t>
            </a:r>
            <a:r>
              <a:rPr kumimoji="0" lang="en-US" altLang="zh-CN" sz="1800" b="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kumimoji="0" lang="zh-CN" altLang="en-US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等</a:t>
            </a:r>
            <a:r>
              <a:rPr kumimoji="0" lang="en-US" altLang="zh-CN" sz="1800" b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EBFBADD3-1417-4A2B-4D7A-688D0B69C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375" y="1301750"/>
            <a:ext cx="8154988" cy="458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50000"/>
              </a:lnSpc>
              <a:buClr>
                <a:srgbClr val="FF6600"/>
              </a:buClr>
              <a:buFont typeface="Wingdings" pitchFamily="2" charset="2"/>
              <a:buNone/>
              <a:defRPr/>
            </a:pP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注意：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(1)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理想气体混合物必是理想气体。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(2)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理想气体热力性质适用于理想气体混合物。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1E4E144C-1BD6-05B1-DB77-1CC4ECF42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838325"/>
            <a:ext cx="1412875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Tx/>
              <a:buAutoNum type="ea1JpnKorPlain"/>
              <a:tabLst>
                <a:tab pos="319088" algn="l"/>
              </a:tabLst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、基本概念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E4C2FE8F-1A55-C6A8-9B07-D646B867E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298700"/>
            <a:ext cx="5087938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tabLst>
                <a:tab pos="280988" algn="l"/>
              </a:tabLst>
              <a:defRPr/>
            </a:pPr>
            <a:r>
              <a:rPr lang="en-US" altLang="zh-CN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1. 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成分</a:t>
            </a:r>
            <a:r>
              <a:rPr lang="zh-CN" altLang="en-US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：混合物中各组元所占的百分数，其表示方法有多种：</a:t>
            </a:r>
          </a:p>
        </p:txBody>
      </p:sp>
      <p:sp>
        <p:nvSpPr>
          <p:cNvPr id="119817" name="Rectangle 9">
            <a:extLst>
              <a:ext uri="{FF2B5EF4-FFF2-40B4-BE49-F238E27FC236}">
                <a16:creationId xmlns:a16="http://schemas.microsoft.com/office/drawing/2014/main" id="{91D589A9-EE2C-AAA5-AF1A-25EA8525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2898775"/>
            <a:ext cx="1162050" cy="3048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质量分数：</a:t>
            </a:r>
            <a:r>
              <a:rPr lang="zh-CN" alt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19818" name="Object 10">
            <a:extLst>
              <a:ext uri="{FF2B5EF4-FFF2-40B4-BE49-F238E27FC236}">
                <a16:creationId xmlns:a16="http://schemas.microsoft.com/office/drawing/2014/main" id="{71C30D5E-2CF5-8159-3554-405E922958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2781300"/>
          <a:ext cx="27368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393480" progId="Equation.DSMT4">
                  <p:embed/>
                </p:oleObj>
              </mc:Choice>
              <mc:Fallback>
                <p:oleObj name="Equation" r:id="rId2" imgW="195552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2781300"/>
                        <a:ext cx="27368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9" name="Rectangle 11">
            <a:extLst>
              <a:ext uri="{FF2B5EF4-FFF2-40B4-BE49-F238E27FC236}">
                <a16:creationId xmlns:a16="http://schemas.microsoft.com/office/drawing/2014/main" id="{EE584574-CAA7-6BA5-0BD5-F08035DD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3552825"/>
            <a:ext cx="1162050" cy="3048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摩尔分数：</a:t>
            </a:r>
            <a:r>
              <a:rPr lang="zh-CN" alt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19820" name="Object 12">
            <a:extLst>
              <a:ext uri="{FF2B5EF4-FFF2-40B4-BE49-F238E27FC236}">
                <a16:creationId xmlns:a16="http://schemas.microsoft.com/office/drawing/2014/main" id="{E56B0BB6-0D7A-A5C9-38F1-4638D903E4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43113" y="3432175"/>
          <a:ext cx="26479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15840" imgH="393480" progId="Equation.DSMT4">
                  <p:embed/>
                </p:oleObj>
              </mc:Choice>
              <mc:Fallback>
                <p:oleObj name="Equation" r:id="rId4" imgW="181584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113" y="3432175"/>
                        <a:ext cx="264795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1" name="Rectangle 13">
            <a:extLst>
              <a:ext uri="{FF2B5EF4-FFF2-40B4-BE49-F238E27FC236}">
                <a16:creationId xmlns:a16="http://schemas.microsoft.com/office/drawing/2014/main" id="{EC3AB735-C058-52FB-EBEE-1CAF0EC53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4097338"/>
            <a:ext cx="1162050" cy="3048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zh-CN" altLang="en-US" sz="14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体积分数：</a:t>
            </a:r>
            <a:r>
              <a:rPr lang="zh-CN" altLang="en-US" sz="14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  <p:graphicFrame>
        <p:nvGraphicFramePr>
          <p:cNvPr id="119822" name="Object 14">
            <a:extLst>
              <a:ext uri="{FF2B5EF4-FFF2-40B4-BE49-F238E27FC236}">
                <a16:creationId xmlns:a16="http://schemas.microsoft.com/office/drawing/2014/main" id="{D1AC4776-ADDD-97D5-95E5-9BF877104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2638" y="4005263"/>
          <a:ext cx="249872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393480" progId="Equation.DSMT4">
                  <p:embed/>
                </p:oleObj>
              </mc:Choice>
              <mc:Fallback>
                <p:oleObj name="Equation" r:id="rId6" imgW="1854000" imgH="3934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4005263"/>
                        <a:ext cx="249872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3" name="Object 15">
            <a:extLst>
              <a:ext uri="{FF2B5EF4-FFF2-40B4-BE49-F238E27FC236}">
                <a16:creationId xmlns:a16="http://schemas.microsoft.com/office/drawing/2014/main" id="{4D5F4407-C33D-82AF-87F7-C067A6124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08813" y="2936875"/>
          <a:ext cx="11398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431640" progId="Equation.DSMT4">
                  <p:embed/>
                </p:oleObj>
              </mc:Choice>
              <mc:Fallback>
                <p:oleObj name="Equation" r:id="rId8" imgW="73656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3" y="2936875"/>
                        <a:ext cx="1139825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4" name="Rectangle 16">
            <a:extLst>
              <a:ext uri="{FF2B5EF4-FFF2-40B4-BE49-F238E27FC236}">
                <a16:creationId xmlns:a16="http://schemas.microsoft.com/office/drawing/2014/main" id="{536F3D33-6E05-C9A5-12DC-3D50D4BCD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2911475"/>
            <a:ext cx="1517650" cy="3048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zh-CN" altLang="en-US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理想气体混合物 </a:t>
            </a:r>
          </a:p>
        </p:txBody>
      </p:sp>
      <p:sp>
        <p:nvSpPr>
          <p:cNvPr id="119825" name="Rectangle 17">
            <a:extLst>
              <a:ext uri="{FF2B5EF4-FFF2-40B4-BE49-F238E27FC236}">
                <a16:creationId xmlns:a16="http://schemas.microsoft.com/office/drawing/2014/main" id="{3EF2A9DF-6E8D-81CC-5A38-8988826F8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271838"/>
            <a:ext cx="984250" cy="3048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zh-CN" altLang="en-US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组分气体 </a:t>
            </a:r>
          </a:p>
        </p:txBody>
      </p:sp>
      <p:graphicFrame>
        <p:nvGraphicFramePr>
          <p:cNvPr id="119826" name="Object 18">
            <a:extLst>
              <a:ext uri="{FF2B5EF4-FFF2-40B4-BE49-F238E27FC236}">
                <a16:creationId xmlns:a16="http://schemas.microsoft.com/office/drawing/2014/main" id="{2114248D-5AB0-25BE-1253-8FC2098A86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2038" y="3717925"/>
          <a:ext cx="188436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8960" imgH="393480" progId="Equation.DSMT4">
                  <p:embed/>
                </p:oleObj>
              </mc:Choice>
              <mc:Fallback>
                <p:oleObj name="Equation" r:id="rId10" imgW="121896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3717925"/>
                        <a:ext cx="1884362" cy="60166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27" name="AutoShape 19">
            <a:extLst>
              <a:ext uri="{FF2B5EF4-FFF2-40B4-BE49-F238E27FC236}">
                <a16:creationId xmlns:a16="http://schemas.microsoft.com/office/drawing/2014/main" id="{1FB7F5AF-B7C9-28B2-E563-BD543CDF2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3141663"/>
            <a:ext cx="504825" cy="1081087"/>
          </a:xfrm>
          <a:prstGeom prst="curvedLeftArrow">
            <a:avLst>
              <a:gd name="adj1" fmla="val 42830"/>
              <a:gd name="adj2" fmla="val 85660"/>
              <a:gd name="adj3" fmla="val 33333"/>
            </a:avLst>
          </a:prstGeom>
          <a:solidFill>
            <a:srgbClr val="FF6600"/>
          </a:solidFill>
          <a:ln w="19050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9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19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3" grpId="0"/>
      <p:bldP spid="119814" grpId="0"/>
      <p:bldP spid="119815" grpId="0"/>
      <p:bldP spid="119816" grpId="0"/>
      <p:bldP spid="119817" grpId="0"/>
      <p:bldP spid="119819" grpId="0"/>
      <p:bldP spid="119821" grpId="0"/>
      <p:bldP spid="119824" grpId="0"/>
      <p:bldP spid="119825" grpId="0"/>
      <p:bldP spid="1198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5644014-80A0-6368-97B1-D68ED6B956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B7736EE5-E15E-4293-B0FE-0447DD709DDE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04D4C3CD-4E79-6612-F50F-EFD3735A2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416050"/>
            <a:ext cx="1689100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tabLst>
                <a:tab pos="280988" algn="l"/>
              </a:tabLst>
              <a:defRPr/>
            </a:pPr>
            <a:r>
              <a:rPr lang="en-US" altLang="zh-CN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2. 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折合摩尔质量</a:t>
            </a:r>
            <a:r>
              <a:rPr lang="zh-CN" altLang="en-US" sz="14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121861" name="Object 5">
            <a:extLst>
              <a:ext uri="{FF2B5EF4-FFF2-40B4-BE49-F238E27FC236}">
                <a16:creationId xmlns:a16="http://schemas.microsoft.com/office/drawing/2014/main" id="{828E4C06-1B07-8960-12E8-ABC28C07A0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3" y="1247775"/>
          <a:ext cx="447040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87440" imgH="482400" progId="Equation.DSMT4">
                  <p:embed/>
                </p:oleObj>
              </mc:Choice>
              <mc:Fallback>
                <p:oleObj name="Equation" r:id="rId2" imgW="318744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1247775"/>
                        <a:ext cx="4470400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Rectangle 6">
            <a:extLst>
              <a:ext uri="{FF2B5EF4-FFF2-40B4-BE49-F238E27FC236}">
                <a16:creationId xmlns:a16="http://schemas.microsoft.com/office/drawing/2014/main" id="{03ABE9CB-0AD7-C827-9D6E-47AB26DF9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506663"/>
            <a:ext cx="1639888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tabLst>
                <a:tab pos="280988" algn="l"/>
              </a:tabLst>
              <a:defRPr/>
            </a:pPr>
            <a:r>
              <a:rPr lang="en-US" altLang="zh-CN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3. 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折合气体常数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593CE811-8914-6866-E564-F492AF0C8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12-1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</a:t>
            </a:r>
          </a:p>
        </p:txBody>
      </p:sp>
      <p:graphicFrame>
        <p:nvGraphicFramePr>
          <p:cNvPr id="121865" name="Object 9">
            <a:extLst>
              <a:ext uri="{FF2B5EF4-FFF2-40B4-BE49-F238E27FC236}">
                <a16:creationId xmlns:a16="http://schemas.microsoft.com/office/drawing/2014/main" id="{9764D3A1-7CD2-8BD7-7EEB-2799C4043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184400"/>
          <a:ext cx="555783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660240" progId="Equation.DSMT4">
                  <p:embed/>
                </p:oleObj>
              </mc:Choice>
              <mc:Fallback>
                <p:oleObj name="Equation" r:id="rId4" imgW="3708360" imgH="660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184400"/>
                        <a:ext cx="5557838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/>
      <p:bldP spid="1218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4247C36-29F7-5156-5670-9F68BFA866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98F4AB3B-5BC8-44CB-9722-E2D9886D370B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F2ED2D8E-3AC5-78AF-90F7-CDF8C0A39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12-1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</a:t>
            </a:r>
          </a:p>
        </p:txBody>
      </p:sp>
      <p:graphicFrame>
        <p:nvGraphicFramePr>
          <p:cNvPr id="122885" name="Object 5">
            <a:extLst>
              <a:ext uri="{FF2B5EF4-FFF2-40B4-BE49-F238E27FC236}">
                <a16:creationId xmlns:a16="http://schemas.microsoft.com/office/drawing/2014/main" id="{1F40FF00-C2C7-E516-ED8A-625A9DE082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75" y="1219200"/>
          <a:ext cx="6096000" cy="217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27394" imgH="3515627" progId="Visio.Drawing.11">
                  <p:embed/>
                </p:oleObj>
              </mc:Choice>
              <mc:Fallback>
                <p:oleObj name="Visio" r:id="rId2" imgW="9827394" imgH="351562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219200"/>
                        <a:ext cx="6096000" cy="217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Rectangle 6">
            <a:extLst>
              <a:ext uri="{FF2B5EF4-FFF2-40B4-BE49-F238E27FC236}">
                <a16:creationId xmlns:a16="http://schemas.microsoft.com/office/drawing/2014/main" id="{BEF251A6-A1EC-E645-8CA8-CA8CEC9E4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39800"/>
            <a:ext cx="3000375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tabLst>
                <a:tab pos="319088" algn="l"/>
              </a:tabLst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二、道尔顿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(Dalton)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分压力定律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887" name="Rectangle 7">
            <a:extLst>
              <a:ext uri="{FF2B5EF4-FFF2-40B4-BE49-F238E27FC236}">
                <a16:creationId xmlns:a16="http://schemas.microsoft.com/office/drawing/2014/main" id="{79B0713D-40B8-7687-F49C-7BCAF4541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4367213"/>
            <a:ext cx="5910263" cy="423862"/>
          </a:xfrm>
          <a:prstGeom prst="rect">
            <a:avLst/>
          </a:prstGeom>
          <a:solidFill>
            <a:srgbClr val="003366"/>
          </a:solidFill>
          <a:ln w="57150" cmpd="thickThin" algn="ctr">
            <a:solidFill>
              <a:srgbClr val="0000CC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理想气体混合物的</a:t>
            </a: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总压力 </a:t>
            </a:r>
            <a:r>
              <a:rPr lang="en-US" altLang="zh-CN" sz="1800" i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1800" i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等于各组元的</a:t>
            </a: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分压力 </a:t>
            </a:r>
            <a:r>
              <a:rPr lang="en-US" altLang="zh-CN" sz="1800" i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1800" i="1" baseline="-250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</a:t>
            </a:r>
            <a:r>
              <a:rPr lang="en-US" altLang="zh-CN" sz="1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zh-CN" altLang="en-US" sz="18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之和</a:t>
            </a:r>
            <a:r>
              <a:rPr lang="zh-CN" altLang="en-US" sz="180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2888" name="Rectangle 8">
            <a:extLst>
              <a:ext uri="{FF2B5EF4-FFF2-40B4-BE49-F238E27FC236}">
                <a16:creationId xmlns:a16="http://schemas.microsoft.com/office/drawing/2014/main" id="{156476EC-772B-DB14-499A-FA20DFB74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3632200"/>
            <a:ext cx="1125537" cy="393700"/>
          </a:xfrm>
          <a:prstGeom prst="rect">
            <a:avLst/>
          </a:prstGeom>
          <a:solidFill>
            <a:srgbClr val="003366"/>
          </a:solidFill>
          <a:ln w="57150" cap="sq" cmpd="thickThin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分压力</a:t>
            </a:r>
            <a:r>
              <a:rPr lang="en-US" altLang="zh-CN" sz="1600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p</a:t>
            </a:r>
            <a:r>
              <a:rPr lang="en-US" altLang="zh-CN" sz="1600" i="1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</a:t>
            </a:r>
          </a:p>
        </p:txBody>
      </p:sp>
      <p:sp>
        <p:nvSpPr>
          <p:cNvPr id="122889" name="AutoShape 9">
            <a:extLst>
              <a:ext uri="{FF2B5EF4-FFF2-40B4-BE49-F238E27FC236}">
                <a16:creationId xmlns:a16="http://schemas.microsoft.com/office/drawing/2014/main" id="{4282DB55-3756-A58B-B0F8-60F5B3CF8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3538" y="3124200"/>
            <a:ext cx="193675" cy="252413"/>
          </a:xfrm>
          <a:prstGeom prst="wedgeRectCallout">
            <a:avLst>
              <a:gd name="adj1" fmla="val 894264"/>
              <a:gd name="adj2" fmla="val 221699"/>
            </a:avLst>
          </a:prstGeom>
          <a:noFill/>
          <a:ln w="1905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890" name="Object 10">
            <a:extLst>
              <a:ext uri="{FF2B5EF4-FFF2-40B4-BE49-F238E27FC236}">
                <a16:creationId xmlns:a16="http://schemas.microsoft.com/office/drawing/2014/main" id="{C790F275-3AA4-046B-D38C-163290CA9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1433513"/>
          <a:ext cx="1139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03040" progId="Equation.DSMT4">
                  <p:embed/>
                </p:oleObj>
              </mc:Choice>
              <mc:Fallback>
                <p:oleObj name="Equation" r:id="rId4" imgW="685800" imgH="2030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433513"/>
                        <a:ext cx="1139825" cy="33655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>
            <a:extLst>
              <a:ext uri="{FF2B5EF4-FFF2-40B4-BE49-F238E27FC236}">
                <a16:creationId xmlns:a16="http://schemas.microsoft.com/office/drawing/2014/main" id="{BE8CC292-4A7C-0EF8-016B-7292EC53A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1766888"/>
          <a:ext cx="1247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419040" progId="Equation.DSMT4">
                  <p:embed/>
                </p:oleObj>
              </mc:Choice>
              <mc:Fallback>
                <p:oleObj name="Equation" r:id="rId6" imgW="749160" imgH="419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766888"/>
                        <a:ext cx="1247775" cy="695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2" name="Object 12">
            <a:extLst>
              <a:ext uri="{FF2B5EF4-FFF2-40B4-BE49-F238E27FC236}">
                <a16:creationId xmlns:a16="http://schemas.microsoft.com/office/drawing/2014/main" id="{1239B9FF-E273-4E59-3B7C-D07779400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1200" y="2657475"/>
          <a:ext cx="92075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2657475"/>
                        <a:ext cx="920750" cy="3825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3" name="Object 13">
            <a:extLst>
              <a:ext uri="{FF2B5EF4-FFF2-40B4-BE49-F238E27FC236}">
                <a16:creationId xmlns:a16="http://schemas.microsoft.com/office/drawing/2014/main" id="{09E19D57-F997-C648-0BEE-11DD1F4154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4330700"/>
          <a:ext cx="22685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55600" imgH="253800" progId="Equation.DSMT4">
                  <p:embed/>
                </p:oleObj>
              </mc:Choice>
              <mc:Fallback>
                <p:oleObj name="Equation" r:id="rId10" imgW="115560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330700"/>
                        <a:ext cx="2268538" cy="495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ckThin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4" name="Rectangle 14">
            <a:extLst>
              <a:ext uri="{FF2B5EF4-FFF2-40B4-BE49-F238E27FC236}">
                <a16:creationId xmlns:a16="http://schemas.microsoft.com/office/drawing/2014/main" id="{8CC3A43D-1F83-220A-E990-452FCCC7D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3350" y="3848100"/>
            <a:ext cx="1836738" cy="366713"/>
          </a:xfrm>
          <a:prstGeom prst="rect">
            <a:avLst/>
          </a:prstGeom>
          <a:noFill/>
          <a:ln w="57150" cmpd="thickThin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zh-CN" alt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道尔顿分压定律</a:t>
            </a:r>
          </a:p>
        </p:txBody>
      </p:sp>
      <p:sp>
        <p:nvSpPr>
          <p:cNvPr id="122895" name="AutoShape 15">
            <a:extLst>
              <a:ext uri="{FF2B5EF4-FFF2-40B4-BE49-F238E27FC236}">
                <a16:creationId xmlns:a16="http://schemas.microsoft.com/office/drawing/2014/main" id="{A6976C2E-AF88-0C39-54EC-D3B2DB327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3125788"/>
            <a:ext cx="269875" cy="288925"/>
          </a:xfrm>
          <a:prstGeom prst="wedgeRectCallout">
            <a:avLst>
              <a:gd name="adj1" fmla="val 119412"/>
              <a:gd name="adj2" fmla="val 134616"/>
            </a:avLst>
          </a:prstGeom>
          <a:noFill/>
          <a:ln w="1905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896" name="AutoShape 16">
            <a:extLst>
              <a:ext uri="{FF2B5EF4-FFF2-40B4-BE49-F238E27FC236}">
                <a16:creationId xmlns:a16="http://schemas.microsoft.com/office/drawing/2014/main" id="{77B81058-FFD7-06BE-BE5A-2D5179E0E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738" y="3124200"/>
            <a:ext cx="220662" cy="252413"/>
          </a:xfrm>
          <a:prstGeom prst="wedgeRectCallout">
            <a:avLst>
              <a:gd name="adj1" fmla="val -620505"/>
              <a:gd name="adj2" fmla="val 250630"/>
            </a:avLst>
          </a:prstGeom>
          <a:noFill/>
          <a:ln w="1905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2897" name="Object 17">
            <a:extLst>
              <a:ext uri="{FF2B5EF4-FFF2-40B4-BE49-F238E27FC236}">
                <a16:creationId xmlns:a16="http://schemas.microsoft.com/office/drawing/2014/main" id="{46F6F7C9-04E5-D0B0-5B71-21937FC90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8375" y="3632200"/>
          <a:ext cx="122396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228600" progId="Equation.DSMT4">
                  <p:embed/>
                </p:oleObj>
              </mc:Choice>
              <mc:Fallback>
                <p:oleObj name="Equation" r:id="rId12" imgW="73656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3632200"/>
                        <a:ext cx="1223963" cy="3778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7" grpId="0" animBg="1"/>
      <p:bldP spid="122888" grpId="0" animBg="1"/>
      <p:bldP spid="122889" grpId="0" animBg="1"/>
      <p:bldP spid="122894" grpId="0"/>
      <p:bldP spid="122895" grpId="0" animBg="1"/>
      <p:bldP spid="1228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C7591B6E-7DAE-C5B3-36E1-1572F11936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C7FC8F12-2831-4296-A4D5-95C8BB2811BC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A1206D23-0E52-9967-C903-938794910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12-1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</a:t>
            </a:r>
          </a:p>
        </p:txBody>
      </p:sp>
      <p:graphicFrame>
        <p:nvGraphicFramePr>
          <p:cNvPr id="123909" name="Object 5">
            <a:extLst>
              <a:ext uri="{FF2B5EF4-FFF2-40B4-BE49-F238E27FC236}">
                <a16:creationId xmlns:a16="http://schemas.microsoft.com/office/drawing/2014/main" id="{8023850A-C461-EEBF-07AC-080688B795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" y="1262063"/>
          <a:ext cx="3430588" cy="277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06904" imgH="3479533" progId="Visio.Drawing.11">
                  <p:embed/>
                </p:oleObj>
              </mc:Choice>
              <mc:Fallback>
                <p:oleObj name="Visio" r:id="rId2" imgW="4306904" imgH="347953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1262063"/>
                        <a:ext cx="3430588" cy="277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0" name="Rectangle 6">
            <a:extLst>
              <a:ext uri="{FF2B5EF4-FFF2-40B4-BE49-F238E27FC236}">
                <a16:creationId xmlns:a16="http://schemas.microsoft.com/office/drawing/2014/main" id="{F9946D67-805B-24B0-2A1F-77E28F0CF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1700"/>
            <a:ext cx="3113088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tabLst>
                <a:tab pos="319088" algn="l"/>
              </a:tabLst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三、亚美格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(Amagat)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分体积定律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3911" name="Rectangle 7">
            <a:extLst>
              <a:ext uri="{FF2B5EF4-FFF2-40B4-BE49-F238E27FC236}">
                <a16:creationId xmlns:a16="http://schemas.microsoft.com/office/drawing/2014/main" id="{CB4318D8-469D-F0B3-C4C4-2E1088DD7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275" y="4441825"/>
            <a:ext cx="1125538" cy="393700"/>
          </a:xfrm>
          <a:prstGeom prst="rect">
            <a:avLst/>
          </a:prstGeom>
          <a:solidFill>
            <a:srgbClr val="003366"/>
          </a:solidFill>
          <a:ln w="57150" cap="sq" cmpd="thickThin">
            <a:solidFill>
              <a:srgbClr val="0000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分体积</a:t>
            </a:r>
            <a:r>
              <a:rPr lang="en-US" altLang="zh-CN" sz="1600" i="1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V</a:t>
            </a:r>
            <a:r>
              <a:rPr lang="en-US" altLang="zh-CN" sz="1600" baseline="-250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i</a:t>
            </a:r>
          </a:p>
        </p:txBody>
      </p:sp>
      <p:sp>
        <p:nvSpPr>
          <p:cNvPr id="123912" name="AutoShape 8">
            <a:extLst>
              <a:ext uri="{FF2B5EF4-FFF2-40B4-BE49-F238E27FC236}">
                <a16:creationId xmlns:a16="http://schemas.microsoft.com/office/drawing/2014/main" id="{7A3FA673-D4EC-BFED-64D6-97E45458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13" y="3700463"/>
            <a:ext cx="250825" cy="360362"/>
          </a:xfrm>
          <a:prstGeom prst="wedgeRectCallout">
            <a:avLst>
              <a:gd name="adj1" fmla="val 260125"/>
              <a:gd name="adj2" fmla="val 170704"/>
            </a:avLst>
          </a:prstGeom>
          <a:noFill/>
          <a:ln w="1905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3" name="AutoShape 9">
            <a:extLst>
              <a:ext uri="{FF2B5EF4-FFF2-40B4-BE49-F238E27FC236}">
                <a16:creationId xmlns:a16="http://schemas.microsoft.com/office/drawing/2014/main" id="{7B2A60FC-18E9-82A8-D4D9-537C8D1D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5" y="3717925"/>
            <a:ext cx="319088" cy="314325"/>
          </a:xfrm>
          <a:prstGeom prst="wedgeRectCallout">
            <a:avLst>
              <a:gd name="adj1" fmla="val -17162"/>
              <a:gd name="adj2" fmla="val 162120"/>
            </a:avLst>
          </a:prstGeom>
          <a:noFill/>
          <a:ln w="1905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3914" name="AutoShape 10">
            <a:extLst>
              <a:ext uri="{FF2B5EF4-FFF2-40B4-BE49-F238E27FC236}">
                <a16:creationId xmlns:a16="http://schemas.microsoft.com/office/drawing/2014/main" id="{CDEE149B-2B72-E8B3-28BC-939585988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988" y="3738563"/>
            <a:ext cx="349250" cy="255587"/>
          </a:xfrm>
          <a:prstGeom prst="wedgeRectCallout">
            <a:avLst>
              <a:gd name="adj1" fmla="val -231819"/>
              <a:gd name="adj2" fmla="val 306523"/>
            </a:avLst>
          </a:prstGeom>
          <a:noFill/>
          <a:ln w="19050" algn="ctr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3915" name="Object 11">
            <a:extLst>
              <a:ext uri="{FF2B5EF4-FFF2-40B4-BE49-F238E27FC236}">
                <a16:creationId xmlns:a16="http://schemas.microsoft.com/office/drawing/2014/main" id="{3E501348-FEB4-532E-3DD6-2D644E88C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2738" y="1517650"/>
          <a:ext cx="147478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203040" progId="Equation.DSMT4">
                  <p:embed/>
                </p:oleObj>
              </mc:Choice>
              <mc:Fallback>
                <p:oleObj name="Equation" r:id="rId4" imgW="685800" imgH="2030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2738" y="1517650"/>
                        <a:ext cx="1474787" cy="434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id="{725BA81C-6870-D067-C08D-9861F3C12F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59275"/>
          <a:ext cx="15843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59275"/>
                        <a:ext cx="1584325" cy="49053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7" name="Object 13">
            <a:extLst>
              <a:ext uri="{FF2B5EF4-FFF2-40B4-BE49-F238E27FC236}">
                <a16:creationId xmlns:a16="http://schemas.microsoft.com/office/drawing/2014/main" id="{752D9001-2001-695D-F094-06AD9EBA46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46563" y="2582863"/>
          <a:ext cx="142081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560" imgH="393480" progId="Equation.DSMT4">
                  <p:embed/>
                </p:oleObj>
              </mc:Choice>
              <mc:Fallback>
                <p:oleObj name="Equation" r:id="rId8" imgW="736560" imgH="393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563" y="2582863"/>
                        <a:ext cx="1420812" cy="75723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>
            <a:extLst>
              <a:ext uri="{FF2B5EF4-FFF2-40B4-BE49-F238E27FC236}">
                <a16:creationId xmlns:a16="http://schemas.microsoft.com/office/drawing/2014/main" id="{25E3BC7B-17BF-F48A-287E-43B3574522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94425" y="1639888"/>
          <a:ext cx="2411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43000" imgH="253800" progId="Equation.DSMT4">
                  <p:embed/>
                </p:oleObj>
              </mc:Choice>
              <mc:Fallback>
                <p:oleObj name="Equation" r:id="rId10" imgW="114300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4425" y="1639888"/>
                        <a:ext cx="2411413" cy="5334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>
            <a:extLst>
              <a:ext uri="{FF2B5EF4-FFF2-40B4-BE49-F238E27FC236}">
                <a16:creationId xmlns:a16="http://schemas.microsoft.com/office/drawing/2014/main" id="{74E6487F-539D-02AA-8551-E8CB8B8C15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7838" y="3570288"/>
          <a:ext cx="10080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560" imgH="228600" progId="Equation.DSMT4">
                  <p:embed/>
                </p:oleObj>
              </mc:Choice>
              <mc:Fallback>
                <p:oleObj name="Equation" r:id="rId12" imgW="52056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3570288"/>
                        <a:ext cx="1008062" cy="4413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57150" cmpd="thickThin" algn="ctr">
                        <a:solidFill>
                          <a:srgbClr val="0000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20" name="Rectangle 16">
            <a:extLst>
              <a:ext uri="{FF2B5EF4-FFF2-40B4-BE49-F238E27FC236}">
                <a16:creationId xmlns:a16="http://schemas.microsoft.com/office/drawing/2014/main" id="{DCC5670E-964A-6EB4-24C9-3EFDD346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8538" y="2589213"/>
            <a:ext cx="2257425" cy="366712"/>
          </a:xfrm>
          <a:prstGeom prst="rect">
            <a:avLst/>
          </a:prstGeom>
          <a:noFill/>
          <a:ln w="57150" cmpd="thickThin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l">
              <a:defRPr/>
            </a:pPr>
            <a:r>
              <a:rPr lang="zh-CN" alt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亚美格分体积定律</a:t>
            </a:r>
          </a:p>
        </p:txBody>
      </p:sp>
      <p:sp>
        <p:nvSpPr>
          <p:cNvPr id="123921" name="Rectangle 17">
            <a:extLst>
              <a:ext uri="{FF2B5EF4-FFF2-40B4-BE49-F238E27FC236}">
                <a16:creationId xmlns:a16="http://schemas.microsoft.com/office/drawing/2014/main" id="{4B4C69C5-2E01-3D1A-09D2-1D37F1BBA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3613" y="3040063"/>
            <a:ext cx="2867025" cy="1177925"/>
          </a:xfrm>
          <a:prstGeom prst="rect">
            <a:avLst/>
          </a:prstGeom>
          <a:solidFill>
            <a:srgbClr val="003366"/>
          </a:solidFill>
          <a:ln w="57150" cmpd="thickThin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25000"/>
              </a:lnSpc>
              <a:defRPr/>
            </a:pPr>
            <a:r>
              <a:rPr lang="zh-CN" altLang="en-US" sz="1800">
                <a:solidFill>
                  <a:srgbClr val="FFFF99"/>
                </a:solidFill>
                <a:latin typeface="Arial" charset="0"/>
                <a:ea typeface="黑体" pitchFamily="2" charset="-122"/>
              </a:rPr>
              <a:t>理想气体混合物的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总体积 </a:t>
            </a:r>
            <a:r>
              <a:rPr lang="en-US" altLang="zh-CN" sz="1800" i="1">
                <a:solidFill>
                  <a:srgbClr val="FF0000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1800">
                <a:solidFill>
                  <a:srgbClr val="FFFF99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1800">
                <a:solidFill>
                  <a:srgbClr val="FFFF99"/>
                </a:solidFill>
                <a:latin typeface="Arial" charset="0"/>
                <a:ea typeface="黑体" pitchFamily="2" charset="-122"/>
              </a:rPr>
              <a:t>等于各组元的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分体积 </a:t>
            </a:r>
            <a:r>
              <a:rPr lang="en-US" altLang="zh-CN" sz="1800" i="1">
                <a:solidFill>
                  <a:srgbClr val="FF0000"/>
                </a:solidFill>
                <a:latin typeface="Arial" charset="0"/>
                <a:ea typeface="黑体" pitchFamily="2" charset="-122"/>
              </a:rPr>
              <a:t>V</a:t>
            </a:r>
            <a:r>
              <a:rPr lang="en-US" altLang="zh-CN" sz="1800" baseline="-250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i</a:t>
            </a:r>
            <a:r>
              <a:rPr lang="en-US" altLang="zh-CN" sz="1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 </a:t>
            </a:r>
            <a:r>
              <a:rPr lang="zh-CN" altLang="en-US" sz="180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之和。</a:t>
            </a:r>
            <a:r>
              <a:rPr lang="zh-CN" altLang="en-US" sz="18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123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3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3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1" grpId="0" animBg="1"/>
      <p:bldP spid="123912" grpId="0" animBg="1"/>
      <p:bldP spid="123913" grpId="0" animBg="1"/>
      <p:bldP spid="123914" grpId="0" animBg="1"/>
      <p:bldP spid="123920" grpId="0"/>
      <p:bldP spid="1239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7C5C557D-4D5D-0499-3491-63FE49B6CA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80B5E66B-D0E0-429E-98A3-3818E855060B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68D97896-3D6A-1F4E-AF1F-629A966F3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12-2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理想气体混合物的比热容、热力学能、焓和熵</a:t>
            </a:r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F18952E2-539E-8E12-8CC1-39BEC881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1700"/>
            <a:ext cx="4075113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tabLst>
                <a:tab pos="319088" algn="l"/>
              </a:tabLst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四、混合气体的比热容、热力学能、焓、熵</a:t>
            </a:r>
            <a:endParaRPr lang="zh-CN" altLang="en-US"/>
          </a:p>
        </p:txBody>
      </p:sp>
      <p:graphicFrame>
        <p:nvGraphicFramePr>
          <p:cNvPr id="124934" name="Object 6">
            <a:extLst>
              <a:ext uri="{FF2B5EF4-FFF2-40B4-BE49-F238E27FC236}">
                <a16:creationId xmlns:a16="http://schemas.microsoft.com/office/drawing/2014/main" id="{F003BD11-8D31-8F24-2489-03D31609EB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2463" y="2490788"/>
          <a:ext cx="1047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253800" progId="Equation.DSMT4">
                  <p:embed/>
                </p:oleObj>
              </mc:Choice>
              <mc:Fallback>
                <p:oleObj name="Equation" r:id="rId2" imgW="69840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2490788"/>
                        <a:ext cx="1047750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57150" cmpd="thickThin" algn="ctr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>
            <a:extLst>
              <a:ext uri="{FF2B5EF4-FFF2-40B4-BE49-F238E27FC236}">
                <a16:creationId xmlns:a16="http://schemas.microsoft.com/office/drawing/2014/main" id="{412C0D7D-9A2B-D223-5FA7-9B033BB58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1866900"/>
          <a:ext cx="22526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253800" progId="Equation.DSMT4">
                  <p:embed/>
                </p:oleObj>
              </mc:Choice>
              <mc:Fallback>
                <p:oleObj name="Equation" r:id="rId4" imgW="149832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866900"/>
                        <a:ext cx="2252662" cy="382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6" name="Rectangle 8">
            <a:extLst>
              <a:ext uri="{FF2B5EF4-FFF2-40B4-BE49-F238E27FC236}">
                <a16:creationId xmlns:a16="http://schemas.microsoft.com/office/drawing/2014/main" id="{05AAD6C2-EEAF-66EA-BFBD-1EC65B7DD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588" y="1341438"/>
            <a:ext cx="1117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zh-CN" altLang="en-US" sz="2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总参数</a:t>
            </a:r>
          </a:p>
        </p:txBody>
      </p:sp>
      <p:sp>
        <p:nvSpPr>
          <p:cNvPr id="124937" name="Rectangle 9">
            <a:extLst>
              <a:ext uri="{FF2B5EF4-FFF2-40B4-BE49-F238E27FC236}">
                <a16:creationId xmlns:a16="http://schemas.microsoft.com/office/drawing/2014/main" id="{AED6E5E0-FDCE-E708-4E96-E7C050B82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341438"/>
            <a:ext cx="9461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0"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加和性</a:t>
            </a:r>
          </a:p>
        </p:txBody>
      </p:sp>
      <p:graphicFrame>
        <p:nvGraphicFramePr>
          <p:cNvPr id="124938" name="Object 10">
            <a:extLst>
              <a:ext uri="{FF2B5EF4-FFF2-40B4-BE49-F238E27FC236}">
                <a16:creationId xmlns:a16="http://schemas.microsoft.com/office/drawing/2014/main" id="{847131B0-9B0F-A110-8677-7A877F6CA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1150" y="2527300"/>
          <a:ext cx="2378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640" imgH="253800" progId="Equation.DSMT4">
                  <p:embed/>
                </p:oleObj>
              </mc:Choice>
              <mc:Fallback>
                <p:oleObj name="Equation" r:id="rId6" imgW="157464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2527300"/>
                        <a:ext cx="2378075" cy="381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>
            <a:extLst>
              <a:ext uri="{FF2B5EF4-FFF2-40B4-BE49-F238E27FC236}">
                <a16:creationId xmlns:a16="http://schemas.microsoft.com/office/drawing/2014/main" id="{3ABE973C-5B29-C648-2103-B9BBA9410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0675" y="3175000"/>
          <a:ext cx="2436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253800" progId="Equation.DSMT4">
                  <p:embed/>
                </p:oleObj>
              </mc:Choice>
              <mc:Fallback>
                <p:oleObj name="Equation" r:id="rId8" imgW="161280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175000"/>
                        <a:ext cx="2436813" cy="3810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>
            <a:extLst>
              <a:ext uri="{FF2B5EF4-FFF2-40B4-BE49-F238E27FC236}">
                <a16:creationId xmlns:a16="http://schemas.microsoft.com/office/drawing/2014/main" id="{81AA3FEF-6E8B-7B65-0CB4-FA18E73B70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2463" y="3160713"/>
          <a:ext cx="10509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98400" imgH="253800" progId="Equation.DSMT4">
                  <p:embed/>
                </p:oleObj>
              </mc:Choice>
              <mc:Fallback>
                <p:oleObj name="Equation" r:id="rId10" imgW="69840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3160713"/>
                        <a:ext cx="1050925" cy="382587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57150" cmpd="thickThin" algn="ctr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1" name="Object 13">
            <a:extLst>
              <a:ext uri="{FF2B5EF4-FFF2-40B4-BE49-F238E27FC236}">
                <a16:creationId xmlns:a16="http://schemas.microsoft.com/office/drawing/2014/main" id="{C678C067-AE51-BB74-03B4-E07DFCF0FE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1988" y="1809750"/>
          <a:ext cx="1155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253800" progId="Equation.DSMT4">
                  <p:embed/>
                </p:oleObj>
              </mc:Choice>
              <mc:Fallback>
                <p:oleObj name="Equation" r:id="rId12" imgW="67284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1988" y="1809750"/>
                        <a:ext cx="1155700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57150" cmpd="thickThin" algn="ctr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2" name="Object 14">
            <a:extLst>
              <a:ext uri="{FF2B5EF4-FFF2-40B4-BE49-F238E27FC236}">
                <a16:creationId xmlns:a16="http://schemas.microsoft.com/office/drawing/2014/main" id="{ADABD77E-2F2C-FB70-3C85-4865FB578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3717925"/>
          <a:ext cx="244792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8320" imgH="253800" progId="Equation.DSMT4">
                  <p:embed/>
                </p:oleObj>
              </mc:Choice>
              <mc:Fallback>
                <p:oleObj name="Equation" r:id="rId14" imgW="1498320" imgH="253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717925"/>
                        <a:ext cx="2447925" cy="382588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3" name="Object 15">
            <a:extLst>
              <a:ext uri="{FF2B5EF4-FFF2-40B4-BE49-F238E27FC236}">
                <a16:creationId xmlns:a16="http://schemas.microsoft.com/office/drawing/2014/main" id="{9647D503-651D-3F09-0EE5-09FE8AC089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2463" y="3787775"/>
          <a:ext cx="1011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72840" imgH="253800" progId="Equation.DSMT4">
                  <p:embed/>
                </p:oleObj>
              </mc:Choice>
              <mc:Fallback>
                <p:oleObj name="Equation" r:id="rId16" imgW="672840" imgH="253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3787775"/>
                        <a:ext cx="1011237" cy="3810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 w="57150" cmpd="thickThin" algn="ctr">
                        <a:solidFill>
                          <a:srgbClr val="0033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4" name="Object 16">
            <a:extLst>
              <a:ext uri="{FF2B5EF4-FFF2-40B4-BE49-F238E27FC236}">
                <a16:creationId xmlns:a16="http://schemas.microsoft.com/office/drawing/2014/main" id="{D3A5E71E-DDD5-D767-F4C5-FB0A4DE7A1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6775" y="4254500"/>
          <a:ext cx="2368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15840" imgH="482400" progId="Equation.DSMT4">
                  <p:embed/>
                </p:oleObj>
              </mc:Choice>
              <mc:Fallback>
                <p:oleObj name="Equation" r:id="rId18" imgW="1815840" imgH="482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254500"/>
                        <a:ext cx="2368550" cy="628650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5" name="AutoShape 17">
            <a:extLst>
              <a:ext uri="{FF2B5EF4-FFF2-40B4-BE49-F238E27FC236}">
                <a16:creationId xmlns:a16="http://schemas.microsoft.com/office/drawing/2014/main" id="{47E80C7D-9081-27D0-D02B-B9238A97E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449388"/>
            <a:ext cx="865188" cy="252412"/>
          </a:xfrm>
          <a:custGeom>
            <a:avLst/>
            <a:gdLst>
              <a:gd name="T0" fmla="*/ 648891 w 21600"/>
              <a:gd name="T1" fmla="*/ 0 h 21600"/>
              <a:gd name="T2" fmla="*/ 0 w 21600"/>
              <a:gd name="T3" fmla="*/ 126206 h 21600"/>
              <a:gd name="T4" fmla="*/ 648891 w 21600"/>
              <a:gd name="T5" fmla="*/ 252412 h 21600"/>
              <a:gd name="T6" fmla="*/ 865188 w 21600"/>
              <a:gd name="T7" fmla="*/ 12620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6350" algn="ctr">
            <a:solidFill>
              <a:srgbClr val="000080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4949" name="Line 21">
            <a:extLst>
              <a:ext uri="{FF2B5EF4-FFF2-40B4-BE49-F238E27FC236}">
                <a16:creationId xmlns:a16="http://schemas.microsoft.com/office/drawing/2014/main" id="{11CB8347-6382-50B2-7AA4-03A3F2FC47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675" y="5229225"/>
            <a:ext cx="3348038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4950" name="Rectangle 22">
            <a:extLst>
              <a:ext uri="{FF2B5EF4-FFF2-40B4-BE49-F238E27FC236}">
                <a16:creationId xmlns:a16="http://schemas.microsoft.com/office/drawing/2014/main" id="{9A9F7CE1-0940-4367-43B0-E7E1B03FE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5638" y="3708400"/>
            <a:ext cx="1962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0"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线性加和性：</a:t>
            </a:r>
            <a:r>
              <a:rPr kumimoji="0" lang="zh-CN" altLang="en-US" sz="2000">
                <a:ea typeface="黑体" panose="02010609060101010101" pitchFamily="49" charset="-122"/>
              </a:rPr>
              <a:t>按成分加权求和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4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24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6" grpId="0"/>
      <p:bldP spid="124937" grpId="0"/>
      <p:bldP spid="124945" grpId="0" animBg="1"/>
      <p:bldP spid="1249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CF70462-264D-2AD6-7416-9CE09762B2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3945AE27-76FD-4F17-BDF8-BFB360ED9117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6152" name="Rectangle 4">
            <a:extLst>
              <a:ext uri="{FF2B5EF4-FFF2-40B4-BE49-F238E27FC236}">
                <a16:creationId xmlns:a16="http://schemas.microsoft.com/office/drawing/2014/main" id="{AFD02237-6097-A9A1-996D-CE3422847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779463"/>
            <a:ext cx="635952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1800">
                <a:ea typeface="黑体" panose="02010609060101010101" pitchFamily="49" charset="-122"/>
              </a:rPr>
              <a:t>如图所示绝热混合器中，</a:t>
            </a:r>
            <a:r>
              <a:rPr lang="en-US" altLang="zh-CN" sz="1800">
                <a:ea typeface="黑体" panose="02010609060101010101" pitchFamily="49" charset="-122"/>
              </a:rPr>
              <a:t>N</a:t>
            </a:r>
            <a:r>
              <a:rPr lang="en-US" altLang="zh-CN" sz="1800" baseline="-25000">
                <a:ea typeface="黑体" panose="02010609060101010101" pitchFamily="49" charset="-122"/>
              </a:rPr>
              <a:t>2</a:t>
            </a:r>
            <a:r>
              <a:rPr lang="zh-CN" altLang="en-US" sz="1800">
                <a:ea typeface="黑体" panose="02010609060101010101" pitchFamily="49" charset="-122"/>
              </a:rPr>
              <a:t>和</a:t>
            </a:r>
            <a:r>
              <a:rPr lang="en-US" altLang="zh-CN" sz="1800">
                <a:ea typeface="黑体" panose="02010609060101010101" pitchFamily="49" charset="-122"/>
              </a:rPr>
              <a:t>O</a:t>
            </a:r>
            <a:r>
              <a:rPr lang="en-US" altLang="zh-CN" sz="1800" baseline="-25000">
                <a:ea typeface="黑体" panose="02010609060101010101" pitchFamily="49" charset="-122"/>
              </a:rPr>
              <a:t>2</a:t>
            </a:r>
            <a:r>
              <a:rPr lang="zh-CN" altLang="en-US" sz="1800">
                <a:ea typeface="黑体" panose="02010609060101010101" pitchFamily="49" charset="-122"/>
              </a:rPr>
              <a:t>均匀混合，已知</a:t>
            </a:r>
            <a:r>
              <a:rPr lang="en-US" altLang="zh-CN" sz="1800">
                <a:ea typeface="黑体" panose="02010609060101010101" pitchFamily="49" charset="-122"/>
              </a:rPr>
              <a:t>N</a:t>
            </a:r>
            <a:r>
              <a:rPr lang="en-US" altLang="zh-CN" sz="1800" baseline="-25000">
                <a:ea typeface="黑体" panose="02010609060101010101" pitchFamily="49" charset="-122"/>
              </a:rPr>
              <a:t>2</a:t>
            </a:r>
            <a:r>
              <a:rPr lang="zh-CN" altLang="en-US" sz="1800">
                <a:ea typeface="黑体" panose="02010609060101010101" pitchFamily="49" charset="-122"/>
              </a:rPr>
              <a:t>进口压力为</a:t>
            </a:r>
            <a:r>
              <a:rPr lang="en-US" altLang="zh-CN" sz="1800">
                <a:ea typeface="黑体" panose="02010609060101010101" pitchFamily="49" charset="-122"/>
              </a:rPr>
              <a:t>3 bar</a:t>
            </a:r>
            <a:r>
              <a:rPr lang="zh-CN" altLang="en-US" sz="1800">
                <a:ea typeface="黑体" panose="02010609060101010101" pitchFamily="49" charset="-122"/>
              </a:rPr>
              <a:t>，温度为</a:t>
            </a:r>
            <a:r>
              <a:rPr lang="en-US" altLang="zh-CN" sz="1800">
                <a:ea typeface="黑体" panose="02010609060101010101" pitchFamily="49" charset="-122"/>
              </a:rPr>
              <a:t>227 ℃</a:t>
            </a:r>
            <a:r>
              <a:rPr lang="zh-CN" altLang="en-US" sz="1800">
                <a:ea typeface="黑体" panose="02010609060101010101" pitchFamily="49" charset="-122"/>
              </a:rPr>
              <a:t>，流量为</a:t>
            </a:r>
            <a:r>
              <a:rPr lang="en-US" altLang="zh-CN" sz="1800">
                <a:ea typeface="黑体" panose="02010609060101010101" pitchFamily="49" charset="-122"/>
              </a:rPr>
              <a:t>3 kg/s</a:t>
            </a:r>
            <a:r>
              <a:rPr lang="zh-CN" altLang="en-US" sz="1800">
                <a:ea typeface="黑体" panose="02010609060101010101" pitchFamily="49" charset="-122"/>
              </a:rPr>
              <a:t>；</a:t>
            </a:r>
            <a:r>
              <a:rPr lang="en-US" altLang="zh-CN" sz="1800">
                <a:ea typeface="黑体" panose="02010609060101010101" pitchFamily="49" charset="-122"/>
              </a:rPr>
              <a:t>O</a:t>
            </a:r>
            <a:r>
              <a:rPr lang="en-US" altLang="zh-CN" sz="1800" baseline="-25000">
                <a:ea typeface="黑体" panose="02010609060101010101" pitchFamily="49" charset="-122"/>
              </a:rPr>
              <a:t>2</a:t>
            </a:r>
            <a:r>
              <a:rPr lang="zh-CN" altLang="en-US" sz="1800">
                <a:ea typeface="黑体" panose="02010609060101010101" pitchFamily="49" charset="-122"/>
              </a:rPr>
              <a:t>进口压力为</a:t>
            </a:r>
            <a:r>
              <a:rPr lang="en-US" altLang="zh-CN" sz="1800">
                <a:ea typeface="黑体" panose="02010609060101010101" pitchFamily="49" charset="-122"/>
              </a:rPr>
              <a:t>3 bar</a:t>
            </a:r>
            <a:r>
              <a:rPr lang="zh-CN" altLang="en-US" sz="1800">
                <a:ea typeface="黑体" panose="02010609060101010101" pitchFamily="49" charset="-122"/>
              </a:rPr>
              <a:t>，温度为</a:t>
            </a:r>
            <a:r>
              <a:rPr lang="en-US" altLang="zh-CN" sz="1800">
                <a:ea typeface="黑体" panose="02010609060101010101" pitchFamily="49" charset="-122"/>
              </a:rPr>
              <a:t>337 ℃</a:t>
            </a:r>
            <a:r>
              <a:rPr lang="zh-CN" altLang="en-US" sz="1800">
                <a:ea typeface="黑体" panose="02010609060101010101" pitchFamily="49" charset="-122"/>
              </a:rPr>
              <a:t>，流量为</a:t>
            </a:r>
            <a:r>
              <a:rPr lang="en-US" altLang="zh-CN" sz="1800">
                <a:ea typeface="黑体" panose="02010609060101010101" pitchFamily="49" charset="-122"/>
              </a:rPr>
              <a:t>2 kg/s</a:t>
            </a:r>
            <a:r>
              <a:rPr lang="zh-CN" altLang="en-US" sz="1800">
                <a:ea typeface="黑体" panose="02010609060101010101" pitchFamily="49" charset="-122"/>
              </a:rPr>
              <a:t>，混合后压力为</a:t>
            </a:r>
            <a:r>
              <a:rPr lang="en-US" altLang="zh-CN" sz="1800">
                <a:ea typeface="黑体" panose="02010609060101010101" pitchFamily="49" charset="-122"/>
              </a:rPr>
              <a:t>2.5 bar</a:t>
            </a:r>
            <a:r>
              <a:rPr lang="zh-CN" altLang="en-US" sz="1800">
                <a:ea typeface="黑体" panose="02010609060101010101" pitchFamily="49" charset="-122"/>
              </a:rPr>
              <a:t>，试求混合后的温度及混合前后的熵变</a:t>
            </a:r>
            <a:r>
              <a:rPr lang="en-US" altLang="zh-CN" sz="1800">
                <a:ea typeface="黑体" panose="02010609060101010101" pitchFamily="49" charset="-122"/>
              </a:rPr>
              <a:t>(</a:t>
            </a:r>
            <a:r>
              <a:rPr lang="en-US" altLang="zh-CN" sz="1800" i="1">
                <a:ea typeface="黑体" panose="02010609060101010101" pitchFamily="49" charset="-122"/>
              </a:rPr>
              <a:t>c</a:t>
            </a:r>
            <a:r>
              <a:rPr lang="en-US" altLang="zh-CN" sz="1800">
                <a:ea typeface="黑体" panose="02010609060101010101" pitchFamily="49" charset="-122"/>
              </a:rPr>
              <a:t>=const) </a:t>
            </a:r>
          </a:p>
        </p:txBody>
      </p:sp>
      <p:graphicFrame>
        <p:nvGraphicFramePr>
          <p:cNvPr id="6146" name="Object 5">
            <a:extLst>
              <a:ext uri="{FF2B5EF4-FFF2-40B4-BE49-F238E27FC236}">
                <a16:creationId xmlns:a16="http://schemas.microsoft.com/office/drawing/2014/main" id="{3C5C01EA-D9EA-9765-F74E-DD5DD96DAC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9913" y="936625"/>
          <a:ext cx="1939925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926911" imgH="2275921" progId="Visio.Drawing.11">
                  <p:embed/>
                </p:oleObj>
              </mc:Choice>
              <mc:Fallback>
                <p:oleObj name="Visio" r:id="rId2" imgW="2926911" imgH="227592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936625"/>
                        <a:ext cx="1939925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0A57BE84-0341-4623-A29A-9E6653A20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2225" y="2168525"/>
          <a:ext cx="45116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799920" progId="Equation.DSMT4">
                  <p:embed/>
                </p:oleObj>
              </mc:Choice>
              <mc:Fallback>
                <p:oleObj name="Equation" r:id="rId4" imgW="3568680" imgH="7999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2168525"/>
                        <a:ext cx="4511675" cy="995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1" name="Rectangle 7">
            <a:extLst>
              <a:ext uri="{FF2B5EF4-FFF2-40B4-BE49-F238E27FC236}">
                <a16:creationId xmlns:a16="http://schemas.microsoft.com/office/drawing/2014/main" id="{DC1855E4-EA33-4383-2640-07A490A05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2138363"/>
            <a:ext cx="8747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已知：</a:t>
            </a:r>
          </a:p>
        </p:txBody>
      </p:sp>
      <p:sp>
        <p:nvSpPr>
          <p:cNvPr id="129032" name="Rectangle 8">
            <a:extLst>
              <a:ext uri="{FF2B5EF4-FFF2-40B4-BE49-F238E27FC236}">
                <a16:creationId xmlns:a16="http://schemas.microsoft.com/office/drawing/2014/main" id="{2219BAA7-DF40-B238-8B61-699D64E8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773363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求：</a:t>
            </a:r>
          </a:p>
        </p:txBody>
      </p:sp>
      <p:sp>
        <p:nvSpPr>
          <p:cNvPr id="129033" name="Rectangle 9">
            <a:extLst>
              <a:ext uri="{FF2B5EF4-FFF2-40B4-BE49-F238E27FC236}">
                <a16:creationId xmlns:a16="http://schemas.microsoft.com/office/drawing/2014/main" id="{762E1ABC-1F7B-24AC-F84C-E757923EC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157538"/>
            <a:ext cx="84105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解：取进出口截面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1-1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和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2-2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所围成空间内的工质为研究对象，这是一个稳定流动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        开口系，由热力学第一定律有： </a:t>
            </a:r>
          </a:p>
        </p:txBody>
      </p:sp>
      <p:graphicFrame>
        <p:nvGraphicFramePr>
          <p:cNvPr id="129034" name="Object 10">
            <a:extLst>
              <a:ext uri="{FF2B5EF4-FFF2-40B4-BE49-F238E27FC236}">
                <a16:creationId xmlns:a16="http://schemas.microsoft.com/office/drawing/2014/main" id="{29B3C52A-15C3-2C80-43C1-9C1C0C3197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9175" y="3560763"/>
          <a:ext cx="24653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393480" progId="Equation.DSMT4">
                  <p:embed/>
                </p:oleObj>
              </mc:Choice>
              <mc:Fallback>
                <p:oleObj name="Equation" r:id="rId6" imgW="19047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560763"/>
                        <a:ext cx="246538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>
            <a:extLst>
              <a:ext uri="{FF2B5EF4-FFF2-40B4-BE49-F238E27FC236}">
                <a16:creationId xmlns:a16="http://schemas.microsoft.com/office/drawing/2014/main" id="{540C64B9-C3DF-17B4-F1C2-8B5B4AA0FB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1863" y="4156075"/>
          <a:ext cx="36274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82880" imgH="253800" progId="Equation.DSMT4">
                  <p:embed/>
                </p:oleObj>
              </mc:Choice>
              <mc:Fallback>
                <p:oleObj name="Equation" r:id="rId8" imgW="2882880" imgH="253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4156075"/>
                        <a:ext cx="3627437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2">
            <a:extLst>
              <a:ext uri="{FF2B5EF4-FFF2-40B4-BE49-F238E27FC236}">
                <a16:creationId xmlns:a16="http://schemas.microsoft.com/office/drawing/2014/main" id="{EC46BCA6-0F8B-F098-6784-95D636385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9188" y="4083050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据题意：</a:t>
            </a:r>
          </a:p>
        </p:txBody>
      </p:sp>
      <p:graphicFrame>
        <p:nvGraphicFramePr>
          <p:cNvPr id="129037" name="Object 13">
            <a:extLst>
              <a:ext uri="{FF2B5EF4-FFF2-40B4-BE49-F238E27FC236}">
                <a16:creationId xmlns:a16="http://schemas.microsoft.com/office/drawing/2014/main" id="{470622F8-6C25-CE6F-BE5D-0EFD34506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4489450"/>
          <a:ext cx="37084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30240" imgH="330120" progId="Equation.DSMT4">
                  <p:embed/>
                </p:oleObj>
              </mc:Choice>
              <mc:Fallback>
                <p:oleObj name="Equation" r:id="rId10" imgW="2730240" imgH="3301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4489450"/>
                        <a:ext cx="37084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8" name="Rectangle 14">
            <a:extLst>
              <a:ext uri="{FF2B5EF4-FFF2-40B4-BE49-F238E27FC236}">
                <a16:creationId xmlns:a16="http://schemas.microsoft.com/office/drawing/2014/main" id="{D3BCAA3A-BE54-6D91-DE5A-00589514B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238" y="4583113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即：</a:t>
            </a:r>
          </a:p>
        </p:txBody>
      </p:sp>
      <p:sp>
        <p:nvSpPr>
          <p:cNvPr id="129039" name="Rectangle 15">
            <a:extLst>
              <a:ext uri="{FF2B5EF4-FFF2-40B4-BE49-F238E27FC236}">
                <a16:creationId xmlns:a16="http://schemas.microsoft.com/office/drawing/2014/main" id="{BFEA898E-9EEC-B434-BF56-47C1213E4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12-2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理想气体混合物的比热容、热力学能、焓和熵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/>
      <p:bldP spid="129032" grpId="0"/>
      <p:bldP spid="129033" grpId="0"/>
      <p:bldP spid="129036" grpId="0"/>
      <p:bldP spid="129038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1825</TotalTime>
  <Words>555</Words>
  <Application>Microsoft Office PowerPoint</Application>
  <PresentationFormat>自定义</PresentationFormat>
  <Paragraphs>65</Paragraphs>
  <Slides>11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Times New Roman</vt:lpstr>
      <vt:lpstr>华文仿宋</vt:lpstr>
      <vt:lpstr>Arial</vt:lpstr>
      <vt:lpstr>黑体</vt:lpstr>
      <vt:lpstr>Wingdings</vt:lpstr>
      <vt:lpstr>宋体</vt:lpstr>
      <vt:lpstr>方正舒体</vt:lpstr>
      <vt:lpstr>Blackoak Std</vt:lpstr>
      <vt:lpstr>华文中宋</vt:lpstr>
      <vt:lpstr>华文隶书</vt:lpstr>
      <vt:lpstr>Symbol</vt:lpstr>
      <vt:lpstr>华文琥珀</vt:lpstr>
      <vt:lpstr>tempelate</vt:lpstr>
      <vt:lpstr>MathType 7.0 Equation</vt:lpstr>
      <vt:lpstr>Microsoft Office Visio 绘图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298</cp:revision>
  <cp:lastPrinted>1601-01-01T00:00:00Z</cp:lastPrinted>
  <dcterms:created xsi:type="dcterms:W3CDTF">2011-05-02T08:11:20Z</dcterms:created>
  <dcterms:modified xsi:type="dcterms:W3CDTF">2025-08-21T09:22:05Z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