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5" r:id="rId3"/>
    <p:sldId id="266" r:id="rId4"/>
    <p:sldId id="267" r:id="rId5"/>
    <p:sldId id="271" r:id="rId6"/>
    <p:sldId id="272" r:id="rId7"/>
    <p:sldId id="273" r:id="rId8"/>
    <p:sldId id="274" r:id="rId9"/>
  </p:sldIdLst>
  <p:sldSz cx="9144000" cy="5148263"/>
  <p:notesSz cx="10234613" cy="70993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chemeClr val="tx1"/>
        </a:solidFill>
        <a:latin typeface="Times New Roman" panose="02020603050405020304" pitchFamily="18" charset="0"/>
        <a:ea typeface="华文仿宋" panose="0201060004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7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949">
          <p15:clr>
            <a:srgbClr val="A4A3A4"/>
          </p15:clr>
        </p15:guide>
        <p15:guide id="4" orient="horz" pos="319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461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FFFF99"/>
    <a:srgbClr val="FF0000"/>
    <a:srgbClr val="FF00FF"/>
    <a:srgbClr val="FF33CC"/>
    <a:srgbClr val="FF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112" d="100"/>
          <a:sy n="112" d="100"/>
        </p:scale>
        <p:origin x="989" y="86"/>
      </p:cViewPr>
      <p:guideLst>
        <p:guide orient="horz" pos="1287"/>
        <p:guide orient="horz" pos="568"/>
        <p:guide orient="horz" pos="2949"/>
        <p:guide orient="horz" pos="3199"/>
        <p:guide orient="horz" pos="2079"/>
        <p:guide orient="horz" pos="890"/>
        <p:guide orient="horz" pos="1461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06DB34A3-8A5B-B608-C5F8-FE2E560A601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020D6E9D-D980-25A4-C9F0-8CABB7A224A5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E7152EE-A49D-D3B2-F398-B6C5C2A9CD0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C805C931-FE71-A5A5-B5A1-9C6E60A5E73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8A3D884B-0EC5-49E4-A41F-34B6775BAAFE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7F6DE7C5-0811-61BF-E442-7CD489920BF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68C4BE7-F37F-F808-153C-DEBC8F5F0B5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268" name="Rectangle 4">
            <a:extLst>
              <a:ext uri="{FF2B5EF4-FFF2-40B4-BE49-F238E27FC236}">
                <a16:creationId xmlns:a16="http://schemas.microsoft.com/office/drawing/2014/main" id="{72D3EA98-40FE-D124-61A2-D748571C570D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1813"/>
            <a:ext cx="4727575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33E50F4D-EEC2-14F1-04ED-90C76DFB960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C04D5FFE-E853-FB88-0BC3-72E1355775C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kumimoji="0" sz="1300" b="0" smtClean="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BEFEDA22-C04A-385C-D959-2C27C77AD09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kumimoji="0"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72516FF-46D9-4D5D-B59B-1B769BF4B40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4FC26F1-C5A5-AD84-34E2-E816ABBAC3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1EFAA014-08EA-9315-4EA0-6972630F0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B7EE655-00B9-702C-F40D-0DA62CB342C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AA6DFB9-A432-061C-674A-FCBD8C0B42FB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D7D5AF7-3DDB-B6FF-5192-5A11C9012DE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60355B28-08E4-5249-2807-9455077001C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" name="Picture 21" descr="蓝色">
            <a:extLst>
              <a:ext uri="{FF2B5EF4-FFF2-40B4-BE49-F238E27FC236}">
                <a16:creationId xmlns:a16="http://schemas.microsoft.com/office/drawing/2014/main" id="{8DE6D07B-CDD8-C40F-3F43-B50E8748301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B6A608C5-A2BF-ED5D-AED7-73E4F023A66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24EBA37B-E9E5-0848-0211-12EC3A80AA0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DD5DFD3D-9960-12A0-C861-CF7D7109CC3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CE8F9061-2997-38C9-7E2C-09002508BCB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kumimoji="0"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kumimoji="0"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kumimoji="0"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D5BAF51F-42AE-6EF1-D06D-5214DC5946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1200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D5DD521-9530-3F08-2DD3-5B5AD6D0F7E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1627188" y="4832350"/>
            <a:ext cx="2133600" cy="1270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4210357A-C945-4381-88BF-84EE6CAEBD1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131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53FD06B-31A8-AED9-F79D-A2DAE20FD7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5F0EC1-21F8-4716-877F-FA9DBF222C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979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1393EA5-C26D-4C25-8939-675733EEA9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5C0ED-1EBE-4097-A221-40552986E5A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58054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F0076B6B-0E35-391D-4193-FE94A1A3A44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F21309-3BFF-4E31-9687-2A4812C9CC3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688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F1D4E55-44B9-FD0F-0779-C28E73B1D8F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94FFD-5BB1-4170-BEAE-2F011D74B6A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4468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78343EF-154E-4421-D072-04FEF03BE6E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229D93-B87A-4BCD-AD1A-B9873C17CCD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8733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14590BC-BD4D-DD86-29FF-44C8DA226B1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9C8AA41-F795-446B-A605-7222BAE4842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3735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61F157AD-FD56-6D33-2A5B-D1914CB159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4AFE66-4889-4864-93DF-F7D33DA2B6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1478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1B178A7C-BC98-250F-FDFF-0CE5F799B28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0F7AF2-C467-4E82-AFD0-607F4A75EF5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6817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DDD5C7A-0DC6-F50F-976E-8A6602631AA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0AE31E9-66CF-4109-9294-4AF205A2115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8318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2A356014-5BFC-2C23-8272-02228EB32B1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98968C-D1AE-44CF-9B98-0DC681FBD3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004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79FF471-FD57-708C-DACD-2B81D0A4D0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C66BA9-4C2B-4D53-AF5B-8E33E9966F7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560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053A6ABA-E50A-9086-ABF7-4382756B6DD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964113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>
              <a:defRPr/>
            </a:pPr>
            <a:r>
              <a:rPr lang="zh-CN" altLang="en-US" sz="1000">
                <a:solidFill>
                  <a:srgbClr val="00458A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热流科学与工程教育部重点实验室</a:t>
            </a:r>
            <a:r>
              <a:rPr lang="zh-CN" altLang="en-US" sz="1200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 </a:t>
            </a:r>
            <a:r>
              <a:rPr lang="en-US" altLang="zh-CN" sz="1000" i="1">
                <a:solidFill>
                  <a:srgbClr val="3399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Key Laboratory of Thermo-Fluid Science and Engineering of MOE</a:t>
            </a:r>
            <a:r>
              <a:rPr lang="en-US" altLang="zh-CN" sz="1200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DD94E837-E2AE-F576-B078-6242C310462A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60363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512D46FB-861E-ECCB-7218-A9D7586D6152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360363"/>
            <a:ext cx="8569325" cy="457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kumimoji="0" lang="zh-CN" altLang="en-US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192B5FE-5527-B4DF-4D88-701582AF57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52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D202647-E2E1-4F17-1AC3-053402EF7D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39370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15FE1148-BAD7-25C8-6561-BA260BD9309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5B27573A-1454-4BA3-8556-F14BCC2648E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47" name="Line 27">
            <a:extLst>
              <a:ext uri="{FF2B5EF4-FFF2-40B4-BE49-F238E27FC236}">
                <a16:creationId xmlns:a16="http://schemas.microsoft.com/office/drawing/2014/main" id="{87A7BA98-E875-F935-AD4D-A89AEE4670B5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95300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53" name="WordArt 33">
            <a:extLst>
              <a:ext uri="{FF2B5EF4-FFF2-40B4-BE49-F238E27FC236}">
                <a16:creationId xmlns:a16="http://schemas.microsoft.com/office/drawing/2014/main" id="{5865EBB8-5113-95F5-DFAF-A4A7DC433AF5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7608888" y="19050"/>
            <a:ext cx="1422400" cy="18256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3120"/>
              </a:avLst>
            </a:prstTxWarp>
          </a:bodyPr>
          <a:lstStyle/>
          <a:p>
            <a:r>
              <a:rPr lang="zh-CN" altLang="en-US" sz="3600" kern="10" spc="72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6FDE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工程热力学</a:t>
            </a:r>
          </a:p>
        </p:txBody>
      </p:sp>
      <p:sp>
        <p:nvSpPr>
          <p:cNvPr id="5154" name="Rectangle 34">
            <a:extLst>
              <a:ext uri="{FF2B5EF4-FFF2-40B4-BE49-F238E27FC236}">
                <a16:creationId xmlns:a16="http://schemas.microsoft.com/office/drawing/2014/main" id="{F3B17A2B-D1EC-9151-C855-95D8E5F954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97763" y="190500"/>
            <a:ext cx="16462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dir="162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zh-CN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Engineering Thermodynamics</a:t>
            </a:r>
            <a:endParaRPr lang="zh-CN" altLang="en-US" sz="800" i="1">
              <a:solidFill>
                <a:srgbClr val="77B7E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5157" name="Oval 37">
            <a:extLst>
              <a:ext uri="{FF2B5EF4-FFF2-40B4-BE49-F238E27FC236}">
                <a16:creationId xmlns:a16="http://schemas.microsoft.com/office/drawing/2014/main" id="{45395122-D90E-6393-F03A-047132A1071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pic>
        <p:nvPicPr>
          <p:cNvPr id="6156" name="Picture 25" descr="红色">
            <a:extLst>
              <a:ext uri="{FF2B5EF4-FFF2-40B4-BE49-F238E27FC236}">
                <a16:creationId xmlns:a16="http://schemas.microsoft.com/office/drawing/2014/main" id="{29F0027D-6428-B978-08E1-3C9D08F920A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8900"/>
            <a:ext cx="1069975" cy="306388"/>
          </a:xfrm>
          <a:prstGeom prst="rect">
            <a:avLst/>
          </a:prstGeom>
          <a:noFill/>
          <a:ln>
            <a:noFill/>
          </a:ln>
          <a:effectLst>
            <a:prstShdw prst="shdw17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7" Type="http://schemas.openxmlformats.org/officeDocument/2006/relationships/image" Target="../media/image1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5.emf"/><Relationship Id="rId12" Type="http://schemas.openxmlformats.org/officeDocument/2006/relationships/oleObject" Target="../embeddings/oleObject9.bin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7.emf"/><Relationship Id="rId5" Type="http://schemas.openxmlformats.org/officeDocument/2006/relationships/image" Target="../media/image14.emf"/><Relationship Id="rId15" Type="http://schemas.openxmlformats.org/officeDocument/2006/relationships/image" Target="../media/image19.e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6.emf"/><Relationship Id="rId14" Type="http://schemas.openxmlformats.org/officeDocument/2006/relationships/oleObject" Target="../embeddings/oleObject10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3" Type="http://schemas.openxmlformats.org/officeDocument/2006/relationships/image" Target="../media/image20.emf"/><Relationship Id="rId7" Type="http://schemas.openxmlformats.org/officeDocument/2006/relationships/image" Target="../media/image22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21.emf"/><Relationship Id="rId10" Type="http://schemas.openxmlformats.org/officeDocument/2006/relationships/image" Target="../media/image24.jpeg"/><Relationship Id="rId4" Type="http://schemas.openxmlformats.org/officeDocument/2006/relationships/oleObject" Target="../embeddings/oleObject12.bin"/><Relationship Id="rId9" Type="http://schemas.openxmlformats.org/officeDocument/2006/relationships/image" Target="../media/image23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6.bin"/><Relationship Id="rId9" Type="http://schemas.openxmlformats.org/officeDocument/2006/relationships/image" Target="../media/image2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3" name="Rectangle 19">
            <a:extLst>
              <a:ext uri="{FF2B5EF4-FFF2-40B4-BE49-F238E27FC236}">
                <a16:creationId xmlns:a16="http://schemas.microsoft.com/office/drawing/2014/main" id="{133135FD-9F6C-CA48-0F2F-31714E7B8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92350"/>
            <a:ext cx="9145588" cy="125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53" tIns="45727" rIns="91453" bIns="45727">
            <a:spAutoFit/>
          </a:bodyPr>
          <a:lstStyle/>
          <a:p>
            <a:pPr>
              <a:defRPr/>
            </a:pPr>
            <a:r>
              <a:rPr lang="zh-CN" altLang="en-US" sz="50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      </a:t>
            </a:r>
            <a:r>
              <a:rPr lang="zh-CN" altLang="en-US" sz="48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华文隶书" pitchFamily="2" charset="-122"/>
                <a:ea typeface="华文隶书" pitchFamily="2" charset="-122"/>
              </a:rPr>
              <a:t>工 程 热 力 学</a:t>
            </a:r>
          </a:p>
          <a:p>
            <a:pPr algn="r">
              <a:lnSpc>
                <a:spcPct val="130000"/>
              </a:lnSpc>
              <a:defRPr/>
            </a:pPr>
            <a:r>
              <a:rPr lang="en-US" altLang="zh-CN" sz="20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Engineering Thermodynamics</a:t>
            </a:r>
          </a:p>
        </p:txBody>
      </p:sp>
      <p:pic>
        <p:nvPicPr>
          <p:cNvPr id="8195" name="Picture 21" descr="2011331161428">
            <a:extLst>
              <a:ext uri="{FF2B5EF4-FFF2-40B4-BE49-F238E27FC236}">
                <a16:creationId xmlns:a16="http://schemas.microsoft.com/office/drawing/2014/main" id="{C5D3D9B1-456F-574D-8F55-82D411B4F3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329" r="13753"/>
          <a:stretch>
            <a:fillRect/>
          </a:stretch>
        </p:blipFill>
        <p:spPr bwMode="auto">
          <a:xfrm>
            <a:off x="7121525" y="2343150"/>
            <a:ext cx="573088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 cmpd="thickTh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68" name="Text Box 24">
            <a:extLst>
              <a:ext uri="{FF2B5EF4-FFF2-40B4-BE49-F238E27FC236}">
                <a16:creationId xmlns:a16="http://schemas.microsoft.com/office/drawing/2014/main" id="{D0217821-DFC6-1104-466A-2610A20B5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67150"/>
            <a:ext cx="3000375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kumimoji="0"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主讲人：王晓坡 副教授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81645476-EC47-2930-16B3-2C2594B0E1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D2B15E54-BDDB-4C67-B23E-0AADD03D72A6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6AE6F9E8-24F7-42E6-9402-C1B574263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12-3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</a:t>
            </a:r>
          </a:p>
        </p:txBody>
      </p:sp>
      <p:sp>
        <p:nvSpPr>
          <p:cNvPr id="125957" name="Rectangle 5">
            <a:extLst>
              <a:ext uri="{FF2B5EF4-FFF2-40B4-BE49-F238E27FC236}">
                <a16:creationId xmlns:a16="http://schemas.microsoft.com/office/drawing/2014/main" id="{AAD098BA-26F8-F011-07D8-F76B81B6B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38200"/>
            <a:ext cx="6357938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altLang="zh-CN" sz="20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Why</a:t>
            </a:r>
            <a:r>
              <a:rPr lang="zh-CN" altLang="en-US" sz="20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：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工业、工程、生活中空气调节处理必须考虑其中的水分问题 </a:t>
            </a:r>
          </a:p>
        </p:txBody>
      </p:sp>
      <p:pic>
        <p:nvPicPr>
          <p:cNvPr id="125961" name="Picture 9">
            <a:extLst>
              <a:ext uri="{FF2B5EF4-FFF2-40B4-BE49-F238E27FC236}">
                <a16:creationId xmlns:a16="http://schemas.microsoft.com/office/drawing/2014/main" id="{FCB958D7-D1CC-0BCD-AC37-589F76D9E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913" y="1270000"/>
            <a:ext cx="2362200" cy="177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pic>
        <p:nvPicPr>
          <p:cNvPr id="125962" name="Picture 10">
            <a:extLst>
              <a:ext uri="{FF2B5EF4-FFF2-40B4-BE49-F238E27FC236}">
                <a16:creationId xmlns:a16="http://schemas.microsoft.com/office/drawing/2014/main" id="{33DEE58C-CCC2-69D3-92D4-83D4AE6FE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21" r="10983" b="8859"/>
          <a:stretch>
            <a:fillRect/>
          </a:stretch>
        </p:blipFill>
        <p:spPr bwMode="auto">
          <a:xfrm>
            <a:off x="6008688" y="1281113"/>
            <a:ext cx="2586037" cy="1712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</p:pic>
      <p:pic>
        <p:nvPicPr>
          <p:cNvPr id="125963" name="Picture 11">
            <a:extLst>
              <a:ext uri="{FF2B5EF4-FFF2-40B4-BE49-F238E27FC236}">
                <a16:creationId xmlns:a16="http://schemas.microsoft.com/office/drawing/2014/main" id="{DB3FD4A0-DA1B-0FA6-F943-88EAABDB87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0"/>
          <a:stretch>
            <a:fillRect/>
          </a:stretch>
        </p:blipFill>
        <p:spPr bwMode="auto">
          <a:xfrm>
            <a:off x="1495425" y="3141663"/>
            <a:ext cx="2316163" cy="1666875"/>
          </a:xfrm>
          <a:prstGeom prst="rect">
            <a:avLst/>
          </a:prstGeom>
          <a:noFill/>
          <a:ln w="57150" cmpd="thickThin" algn="ctr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964" name="Picture 12" descr="634351743750312500">
            <a:extLst>
              <a:ext uri="{FF2B5EF4-FFF2-40B4-BE49-F238E27FC236}">
                <a16:creationId xmlns:a16="http://schemas.microsoft.com/office/drawing/2014/main" id="{4B8B6B78-742F-7717-B1FF-ED32C088AD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6" r="4837" b="10986"/>
          <a:stretch>
            <a:fillRect/>
          </a:stretch>
        </p:blipFill>
        <p:spPr bwMode="auto">
          <a:xfrm>
            <a:off x="6075363" y="3122613"/>
            <a:ext cx="2400300" cy="1624012"/>
          </a:xfrm>
          <a:prstGeom prst="rect">
            <a:avLst/>
          </a:prstGeom>
          <a:noFill/>
          <a:ln w="57150" cmpd="thickThin" algn="ctr">
            <a:solidFill>
              <a:srgbClr val="00008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965" name="Rectangle 13">
            <a:extLst>
              <a:ext uri="{FF2B5EF4-FFF2-40B4-BE49-F238E27FC236}">
                <a16:creationId xmlns:a16="http://schemas.microsoft.com/office/drawing/2014/main" id="{A1247F8A-49D5-A47B-6D77-5554A1FD4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713" y="1566863"/>
            <a:ext cx="619125" cy="1092200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600">
                <a:ea typeface="黑体" panose="02010609060101010101" pitchFamily="49" charset="-122"/>
              </a:rPr>
              <a:t>中草药、牧草干燥</a:t>
            </a:r>
          </a:p>
        </p:txBody>
      </p:sp>
      <p:sp>
        <p:nvSpPr>
          <p:cNvPr id="125966" name="Rectangle 14">
            <a:extLst>
              <a:ext uri="{FF2B5EF4-FFF2-40B4-BE49-F238E27FC236}">
                <a16:creationId xmlns:a16="http://schemas.microsoft.com/office/drawing/2014/main" id="{5844AB10-6573-1DE3-9EEA-FAE806EC7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81613" y="1516063"/>
            <a:ext cx="673100" cy="1092200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600">
                <a:ea typeface="黑体" panose="02010609060101010101" pitchFamily="49" charset="-122"/>
              </a:rPr>
              <a:t>木材茶叶烟草干燥</a:t>
            </a:r>
          </a:p>
        </p:txBody>
      </p:sp>
      <p:sp>
        <p:nvSpPr>
          <p:cNvPr id="125967" name="Rectangle 15">
            <a:extLst>
              <a:ext uri="{FF2B5EF4-FFF2-40B4-BE49-F238E27FC236}">
                <a16:creationId xmlns:a16="http://schemas.microsoft.com/office/drawing/2014/main" id="{EB185A88-D52D-19B0-A534-55AE647A4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3338513"/>
            <a:ext cx="617538" cy="847725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600">
                <a:ea typeface="黑体" panose="02010609060101010101" pitchFamily="49" charset="-122"/>
              </a:rPr>
              <a:t>家居办公环境</a:t>
            </a:r>
          </a:p>
        </p:txBody>
      </p:sp>
      <p:sp>
        <p:nvSpPr>
          <p:cNvPr id="125968" name="Rectangle 16">
            <a:extLst>
              <a:ext uri="{FF2B5EF4-FFF2-40B4-BE49-F238E27FC236}">
                <a16:creationId xmlns:a16="http://schemas.microsoft.com/office/drawing/2014/main" id="{C73EB098-B4C4-13CC-090C-6317B8F2D8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5738" y="3244850"/>
            <a:ext cx="693737" cy="1336675"/>
          </a:xfrm>
          <a:prstGeom prst="rect">
            <a:avLst/>
          </a:prstGeom>
          <a:noFill/>
          <a:ln w="22225" algn="ctr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600">
                <a:ea typeface="黑体" panose="02010609060101010101" pitchFamily="49" charset="-122"/>
              </a:rPr>
              <a:t>恒温恒湿光学实验室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59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25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125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5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1259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65" grpId="0" animBg="1"/>
      <p:bldP spid="125966" grpId="0" animBg="1"/>
      <p:bldP spid="125967" grpId="0" animBg="1"/>
      <p:bldP spid="12596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1CF9D635-18EF-F9E3-9EBD-D7669692B6C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5457AA18-F38D-47AE-9AC0-A661CDD03BD2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26980" name="Rectangle 4">
            <a:extLst>
              <a:ext uri="{FF2B5EF4-FFF2-40B4-BE49-F238E27FC236}">
                <a16:creationId xmlns:a16="http://schemas.microsoft.com/office/drawing/2014/main" id="{B362645D-A736-F37D-6347-7532A60AB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12-3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</a:t>
            </a:r>
          </a:p>
        </p:txBody>
      </p:sp>
      <p:sp>
        <p:nvSpPr>
          <p:cNvPr id="126981" name="Rectangle 5">
            <a:extLst>
              <a:ext uri="{FF2B5EF4-FFF2-40B4-BE49-F238E27FC236}">
                <a16:creationId xmlns:a16="http://schemas.microsoft.com/office/drawing/2014/main" id="{35252683-C3FE-EEF0-EB87-8BD99561F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63" y="1217613"/>
            <a:ext cx="4305300" cy="7524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266700" algn="l">
              <a:lnSpc>
                <a:spcPct val="135000"/>
              </a:lnSpc>
              <a:defRPr/>
            </a:pPr>
            <a:r>
              <a:rPr lang="zh-CN" altLang="en-US" sz="16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干空气：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不含有水蒸气的空气</a:t>
            </a:r>
          </a:p>
          <a:p>
            <a:pPr indent="266700" algn="l">
              <a:lnSpc>
                <a:spcPct val="135000"/>
              </a:lnSpc>
              <a:defRPr/>
            </a:pPr>
            <a:r>
              <a:rPr lang="zh-CN" altLang="en-US" sz="16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湿空气：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含有水蒸气的空气</a:t>
            </a:r>
          </a:p>
        </p:txBody>
      </p:sp>
      <p:sp>
        <p:nvSpPr>
          <p:cNvPr id="126982" name="Rectangle 6">
            <a:extLst>
              <a:ext uri="{FF2B5EF4-FFF2-40B4-BE49-F238E27FC236}">
                <a16:creationId xmlns:a16="http://schemas.microsoft.com/office/drawing/2014/main" id="{6F2128D7-5426-6D4A-E12D-83A9E4B6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65763" y="1854200"/>
            <a:ext cx="2347912" cy="304800"/>
          </a:xfrm>
          <a:prstGeom prst="rect">
            <a:avLst/>
          </a:prstGeom>
          <a:solidFill>
            <a:srgbClr val="003366"/>
          </a:solidFill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zh-CN" altLang="en-US" sz="14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黑体" pitchFamily="2" charset="-122"/>
              </a:rPr>
              <a:t>注意：与湿饱和蒸汽的区别</a:t>
            </a:r>
          </a:p>
        </p:txBody>
      </p:sp>
      <p:sp>
        <p:nvSpPr>
          <p:cNvPr id="126983" name="Text Box 7">
            <a:extLst>
              <a:ext uri="{FF2B5EF4-FFF2-40B4-BE49-F238E27FC236}">
                <a16:creationId xmlns:a16="http://schemas.microsoft.com/office/drawing/2014/main" id="{A5C37F5C-D53B-F199-0509-66D193E8B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5388" y="1109663"/>
            <a:ext cx="3282950" cy="454025"/>
          </a:xfrm>
          <a:prstGeom prst="rect">
            <a:avLst/>
          </a:prstGeom>
          <a:noFill/>
          <a:ln w="57150" cmpd="thickThin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 </a:t>
            </a:r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= </a:t>
            </a:r>
            <a:r>
              <a:rPr lang="zh-CN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干空气 </a:t>
            </a:r>
            <a:r>
              <a:rPr lang="en-US" altLang="zh-CN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+ </a:t>
            </a:r>
            <a:r>
              <a:rPr lang="zh-CN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水蒸气</a:t>
            </a:r>
            <a:endParaRPr lang="zh-CN" altLang="en-US" sz="2000"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26984" name="Rectangle 8">
            <a:extLst>
              <a:ext uri="{FF2B5EF4-FFF2-40B4-BE49-F238E27FC236}">
                <a16:creationId xmlns:a16="http://schemas.microsoft.com/office/drawing/2014/main" id="{E75CE21A-21B4-235C-128E-9708E6C81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862013"/>
            <a:ext cx="2284413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0" lang="zh-CN" altLang="en-US" sz="1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一、湿空气和干空气</a:t>
            </a:r>
          </a:p>
        </p:txBody>
      </p:sp>
      <p:sp>
        <p:nvSpPr>
          <p:cNvPr id="126985" name="Rectangle 9">
            <a:extLst>
              <a:ext uri="{FF2B5EF4-FFF2-40B4-BE49-F238E27FC236}">
                <a16:creationId xmlns:a16="http://schemas.microsoft.com/office/drawing/2014/main" id="{7AC70076-CB66-577B-7AE9-3CF85E6B27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2097088"/>
            <a:ext cx="1352550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kumimoji="0" lang="zh-CN" altLang="en-US" sz="1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湿空气特点</a:t>
            </a:r>
          </a:p>
        </p:txBody>
      </p:sp>
      <p:sp>
        <p:nvSpPr>
          <p:cNvPr id="126986" name="Rectangle 10">
            <a:extLst>
              <a:ext uri="{FF2B5EF4-FFF2-40B4-BE49-F238E27FC236}">
                <a16:creationId xmlns:a16="http://schemas.microsoft.com/office/drawing/2014/main" id="{C1CE24A3-EA42-52ED-350A-27723AB5A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3" y="2376488"/>
            <a:ext cx="7586662" cy="7524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lnSpc>
                <a:spcPct val="135000"/>
              </a:lnSpc>
              <a:buClr>
                <a:srgbClr val="003366"/>
              </a:buClr>
              <a:buFont typeface="Wingdings" pitchFamily="2" charset="2"/>
              <a:buChar char="r"/>
              <a:defRPr/>
            </a:pPr>
            <a:r>
              <a:rPr lang="zh-CN" altLang="en-US" sz="14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en-US" sz="16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干空气：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按理想气体处理</a:t>
            </a:r>
          </a:p>
          <a:p>
            <a:pPr algn="l">
              <a:lnSpc>
                <a:spcPct val="135000"/>
              </a:lnSpc>
              <a:buClr>
                <a:srgbClr val="003366"/>
              </a:buClr>
              <a:buFont typeface="Wingdings" pitchFamily="2" charset="2"/>
              <a:buChar char="r"/>
              <a:defRPr/>
            </a:pPr>
            <a:r>
              <a:rPr lang="zh-CN" altLang="en-US" sz="16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湿空气：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也按理想气体处理， 水蒸气含量少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(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分压力很低，一般处于过热状态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)</a:t>
            </a:r>
            <a:endParaRPr lang="en-US" altLang="zh-CN" sz="1600">
              <a:latin typeface="黑体" pitchFamily="2" charset="-122"/>
              <a:ea typeface="黑体" pitchFamily="2" charset="-122"/>
            </a:endParaRPr>
          </a:p>
        </p:txBody>
      </p:sp>
      <p:sp>
        <p:nvSpPr>
          <p:cNvPr id="126989" name="Text Box 13">
            <a:extLst>
              <a:ext uri="{FF2B5EF4-FFF2-40B4-BE49-F238E27FC236}">
                <a16:creationId xmlns:a16="http://schemas.microsoft.com/office/drawing/2014/main" id="{675F4FC1-34E2-52E9-B47F-27C269D67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3240088"/>
            <a:ext cx="6494462" cy="393700"/>
          </a:xfrm>
          <a:prstGeom prst="rect">
            <a:avLst/>
          </a:prstGeom>
          <a:noFill/>
          <a:ln w="57150" cmpd="thickThin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Clr>
                <a:srgbClr val="FF6600"/>
              </a:buClr>
              <a:buFont typeface="Wingdings" pitchFamily="2" charset="2"/>
              <a:buChar char="%"/>
              <a:defRPr/>
            </a:pP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湿空气与一般理想混合气体的最大区别是水蒸气的成分可能变化。</a:t>
            </a:r>
          </a:p>
        </p:txBody>
      </p:sp>
      <p:sp>
        <p:nvSpPr>
          <p:cNvPr id="126990" name="Text Box 14">
            <a:extLst>
              <a:ext uri="{FF2B5EF4-FFF2-40B4-BE49-F238E27FC236}">
                <a16:creationId xmlns:a16="http://schemas.microsoft.com/office/drawing/2014/main" id="{765DC799-9C50-1CAB-8640-C50216350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" y="3819525"/>
            <a:ext cx="7896225" cy="793750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35000"/>
              </a:lnSpc>
              <a:defRPr/>
            </a:pPr>
            <a:r>
              <a:rPr kumimoji="0" lang="zh-CN" altLang="en-US" sz="1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描述：</a:t>
            </a:r>
          </a:p>
          <a:p>
            <a:pPr algn="l">
              <a:lnSpc>
                <a:spcPct val="135000"/>
              </a:lnSpc>
              <a:defRPr/>
            </a:pP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分别以下标</a:t>
            </a:r>
            <a:r>
              <a:rPr lang="en-US" altLang="zh-CN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a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v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lang="en-US" altLang="zh-CN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s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表示</a:t>
            </a:r>
            <a:r>
              <a:rPr lang="zh-CN" altLang="en-US" sz="16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干空气、水蒸气和饱和水蒸气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的参数，无下标则为湿空气参数。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5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70" decel="1000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9" dur="770" decel="100000"/>
                                        <p:tgtEl>
                                          <p:spTgt spid="126982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20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21" dur="77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22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23" dur="770" fill="hold"/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24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26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1" grpId="0"/>
      <p:bldP spid="126982" grpId="0" animBg="1"/>
      <p:bldP spid="126983" grpId="0" animBg="1"/>
      <p:bldP spid="126985" grpId="0"/>
      <p:bldP spid="126986" grpId="0"/>
      <p:bldP spid="126989" grpId="0" animBg="1"/>
      <p:bldP spid="12699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EED467B1-F853-0EF1-769D-B34AA205B33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98450DF4-661D-46AE-ABD8-D95F4ED2A835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28004" name="Rectangle 4">
            <a:extLst>
              <a:ext uri="{FF2B5EF4-FFF2-40B4-BE49-F238E27FC236}">
                <a16:creationId xmlns:a16="http://schemas.microsoft.com/office/drawing/2014/main" id="{A2DC33D4-0567-583A-15C9-964A0886B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877888"/>
            <a:ext cx="4225925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0" lang="zh-CN" altLang="en-US" sz="1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二、湿空气的分类</a:t>
            </a:r>
            <a:r>
              <a:rPr kumimoji="0" lang="en-US" altLang="zh-CN" sz="1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kumimoji="0" lang="zh-CN" altLang="en-US" sz="1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未饱和空气</a:t>
            </a:r>
            <a:r>
              <a:rPr kumimoji="0" lang="zh-CN" altLang="en-US" sz="16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和</a:t>
            </a:r>
            <a:r>
              <a:rPr kumimoji="0" lang="zh-CN" altLang="en-US" sz="1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饱和空气</a:t>
            </a:r>
            <a:r>
              <a:rPr kumimoji="0" lang="en-US" altLang="zh-CN" sz="1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  <p:sp>
        <p:nvSpPr>
          <p:cNvPr id="128005" name="Rectangle 5">
            <a:extLst>
              <a:ext uri="{FF2B5EF4-FFF2-40B4-BE49-F238E27FC236}">
                <a16:creationId xmlns:a16="http://schemas.microsoft.com/office/drawing/2014/main" id="{D5D86B25-09D5-15C7-3AAB-CC7B2CB91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025" y="1365250"/>
            <a:ext cx="6181725" cy="3365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indent="152400"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空气中的水蒸气处于两种状态：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过热蒸汽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；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干饱和蒸汽</a:t>
            </a:r>
          </a:p>
        </p:txBody>
      </p:sp>
      <p:sp>
        <p:nvSpPr>
          <p:cNvPr id="128006" name="Rectangle 6">
            <a:extLst>
              <a:ext uri="{FF2B5EF4-FFF2-40B4-BE49-F238E27FC236}">
                <a16:creationId xmlns:a16="http://schemas.microsoft.com/office/drawing/2014/main" id="{A4CA4461-4878-40CE-1BAB-53345A922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6375" y="1668463"/>
            <a:ext cx="3959225" cy="82550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未饱和空气 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=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干空气 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+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过热蒸汽</a:t>
            </a:r>
          </a:p>
          <a:p>
            <a:pPr algn="l">
              <a:lnSpc>
                <a:spcPct val="150000"/>
              </a:lnSpc>
              <a:defRPr/>
            </a:pP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   饱和空气 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=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干空气 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+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干饱和蒸汽</a:t>
            </a:r>
          </a:p>
        </p:txBody>
      </p:sp>
      <p:sp>
        <p:nvSpPr>
          <p:cNvPr id="128007" name="Text Box 7">
            <a:extLst>
              <a:ext uri="{FF2B5EF4-FFF2-40B4-BE49-F238E27FC236}">
                <a16:creationId xmlns:a16="http://schemas.microsoft.com/office/drawing/2014/main" id="{862F37C3-1B0E-5DE3-181B-3C6F2C2B39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7988" y="2559050"/>
            <a:ext cx="4176712" cy="454025"/>
          </a:xfrm>
          <a:prstGeom prst="rect">
            <a:avLst/>
          </a:prstGeom>
          <a:noFill/>
          <a:ln w="57150" cmpd="thickThin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湿空气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＝</a:t>
            </a:r>
            <a:r>
              <a:rPr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干空气</a:t>
            </a: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＋</a:t>
            </a:r>
            <a:r>
              <a:rPr lang="zh-CN" altLang="en-US" sz="2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水蒸气</a:t>
            </a:r>
          </a:p>
        </p:txBody>
      </p:sp>
      <p:sp>
        <p:nvSpPr>
          <p:cNvPr id="128008" name="Rectangle 8">
            <a:extLst>
              <a:ext uri="{FF2B5EF4-FFF2-40B4-BE49-F238E27FC236}">
                <a16:creationId xmlns:a16="http://schemas.microsoft.com/office/drawing/2014/main" id="{D4D70D8D-DED1-69B5-9D21-C9C3467FF7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668588"/>
            <a:ext cx="1619250" cy="33655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理想混合气体</a:t>
            </a:r>
          </a:p>
        </p:txBody>
      </p:sp>
      <p:sp>
        <p:nvSpPr>
          <p:cNvPr id="128009" name="AutoShape 9">
            <a:extLst>
              <a:ext uri="{FF2B5EF4-FFF2-40B4-BE49-F238E27FC236}">
                <a16:creationId xmlns:a16="http://schemas.microsoft.com/office/drawing/2014/main" id="{2FFF64B8-969A-1E50-5D4F-128AD10AD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11438" y="3113088"/>
            <a:ext cx="215900" cy="360362"/>
          </a:xfrm>
          <a:prstGeom prst="downArrow">
            <a:avLst>
              <a:gd name="adj1" fmla="val 50000"/>
              <a:gd name="adj2" fmla="val 41728"/>
            </a:avLst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8010" name="Object 10">
            <a:extLst>
              <a:ext uri="{FF2B5EF4-FFF2-40B4-BE49-F238E27FC236}">
                <a16:creationId xmlns:a16="http://schemas.microsoft.com/office/drawing/2014/main" id="{D73D1E1E-F622-52C2-4C33-027B1D34A6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6988" y="3503613"/>
          <a:ext cx="2503487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7880" imgH="228600" progId="Equation.DSMT4">
                  <p:embed/>
                </p:oleObj>
              </mc:Choice>
              <mc:Fallback>
                <p:oleObj name="Equation" r:id="rId2" imgW="13078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503613"/>
                        <a:ext cx="2503487" cy="457200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57150" cmpd="thickThin">
                            <a:solidFill>
                              <a:srgbClr val="0000CC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1" name="AutoShape 11">
            <a:extLst>
              <a:ext uri="{FF2B5EF4-FFF2-40B4-BE49-F238E27FC236}">
                <a16:creationId xmlns:a16="http://schemas.microsoft.com/office/drawing/2014/main" id="{2B3F44D7-B254-AE68-BC31-7B19C5A88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4113" y="3113088"/>
            <a:ext cx="215900" cy="360362"/>
          </a:xfrm>
          <a:prstGeom prst="downArrow">
            <a:avLst>
              <a:gd name="adj1" fmla="val 50000"/>
              <a:gd name="adj2" fmla="val 41728"/>
            </a:avLst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128012" name="Object 12">
            <a:extLst>
              <a:ext uri="{FF2B5EF4-FFF2-40B4-BE49-F238E27FC236}">
                <a16:creationId xmlns:a16="http://schemas.microsoft.com/office/drawing/2014/main" id="{39B507B8-8518-F566-0ACB-73D22A44A8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49488" y="3563938"/>
          <a:ext cx="231775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560" imgH="152280" progId="Equation.DSMT4">
                  <p:embed/>
                </p:oleObj>
              </mc:Choice>
              <mc:Fallback>
                <p:oleObj name="Equation" r:id="rId4" imgW="88560" imgH="1522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9488" y="3563938"/>
                        <a:ext cx="231775" cy="379412"/>
                      </a:xfrm>
                      <a:prstGeom prst="rect">
                        <a:avLst/>
                      </a:prstGeom>
                      <a:solidFill>
                        <a:srgbClr val="0033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13" name="Object 13">
            <a:extLst>
              <a:ext uri="{FF2B5EF4-FFF2-40B4-BE49-F238E27FC236}">
                <a16:creationId xmlns:a16="http://schemas.microsoft.com/office/drawing/2014/main" id="{5816D17F-D6CB-160A-964E-8F4A1B89ED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4775" y="3468688"/>
          <a:ext cx="258763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228600" progId="Equation.DSMT4">
                  <p:embed/>
                </p:oleObj>
              </mc:Choice>
              <mc:Fallback>
                <p:oleObj name="Equation" r:id="rId6" imgW="126720" imgH="228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4775" y="3468688"/>
                        <a:ext cx="258763" cy="442912"/>
                      </a:xfrm>
                      <a:prstGeom prst="rect">
                        <a:avLst/>
                      </a:prstGeom>
                      <a:solidFill>
                        <a:srgbClr val="003366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14" name="AutoShape 14">
            <a:extLst>
              <a:ext uri="{FF2B5EF4-FFF2-40B4-BE49-F238E27FC236}">
                <a16:creationId xmlns:a16="http://schemas.microsoft.com/office/drawing/2014/main" id="{30C2F50D-C025-B0FF-83DB-33E5C2D4F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2650" y="3074988"/>
            <a:ext cx="215900" cy="360362"/>
          </a:xfrm>
          <a:prstGeom prst="downArrow">
            <a:avLst>
              <a:gd name="adj1" fmla="val 50000"/>
              <a:gd name="adj2" fmla="val 41728"/>
            </a:avLst>
          </a:prstGeom>
          <a:solidFill>
            <a:srgbClr val="FF9900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8018" name="Text Box 18">
            <a:extLst>
              <a:ext uri="{FF2B5EF4-FFF2-40B4-BE49-F238E27FC236}">
                <a16:creationId xmlns:a16="http://schemas.microsoft.com/office/drawing/2014/main" id="{22FAD921-72A1-1677-CBEF-43AA5988F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45238" y="4060825"/>
            <a:ext cx="2484437" cy="796925"/>
          </a:xfrm>
          <a:prstGeom prst="rect">
            <a:avLst/>
          </a:prstGeom>
          <a:solidFill>
            <a:srgbClr val="003366"/>
          </a:solidFill>
          <a:ln w="57150" cmpd="thickThin">
            <a:solidFill>
              <a:srgbClr val="0000CC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Aft>
                <a:spcPct val="50000"/>
              </a:spcAft>
            </a:pPr>
            <a:r>
              <a:rPr lang="zh-CN" altLang="en-US" sz="1700">
                <a:solidFill>
                  <a:srgbClr val="FFFF99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空气饱和与否取决于</a:t>
            </a:r>
          </a:p>
          <a:p>
            <a:pPr eaLnBrk="1" hangingPunct="1">
              <a:spcAft>
                <a:spcPct val="50000"/>
              </a:spcAft>
            </a:pPr>
            <a:r>
              <a:rPr lang="en-US" altLang="zh-CN" sz="1700" i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t</a:t>
            </a:r>
            <a:r>
              <a:rPr lang="zh-CN" altLang="en-US" sz="17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，</a:t>
            </a:r>
            <a:r>
              <a:rPr lang="en-US" altLang="zh-CN" sz="1700" i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p</a:t>
            </a:r>
            <a:r>
              <a:rPr lang="en-US" altLang="zh-CN" sz="1700" baseline="-250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v</a:t>
            </a:r>
            <a:endParaRPr lang="en-US" altLang="zh-CN" sz="1700">
              <a:solidFill>
                <a:srgbClr val="FF0000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28030" name="Rectangle 30">
            <a:extLst>
              <a:ext uri="{FF2B5EF4-FFF2-40B4-BE49-F238E27FC236}">
                <a16:creationId xmlns:a16="http://schemas.microsoft.com/office/drawing/2014/main" id="{2014CAF5-D258-5B79-A9B9-27069CD62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12-3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</a:t>
            </a:r>
          </a:p>
        </p:txBody>
      </p:sp>
      <p:sp>
        <p:nvSpPr>
          <p:cNvPr id="128031" name="Rectangle 31">
            <a:extLst>
              <a:ext uri="{FF2B5EF4-FFF2-40B4-BE49-F238E27FC236}">
                <a16:creationId xmlns:a16="http://schemas.microsoft.com/office/drawing/2014/main" id="{87ACAC1D-7A74-714F-E1EB-2528F9667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0500" y="4016375"/>
            <a:ext cx="4668838" cy="80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lnSpc>
                <a:spcPct val="130000"/>
              </a:lnSpc>
            </a:pP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未饱和空气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:  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solidFill>
                  <a:srgbClr val="FF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 &lt;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solidFill>
                  <a:srgbClr val="FF0000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)  </a:t>
            </a: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或者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 &gt;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 baseline="-25000">
                <a:solidFill>
                  <a:srgbClr val="FF0000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solidFill>
                  <a:srgbClr val="FF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r>
              <a:rPr lang="en-US" altLang="zh-CN" sz="1800">
                <a:solidFill>
                  <a:srgbClr val="FF3300"/>
                </a:solidFill>
                <a:ea typeface="黑体" panose="02010609060101010101" pitchFamily="49" charset="-122"/>
              </a:rPr>
              <a:t> </a:t>
            </a:r>
            <a:endParaRPr lang="zh-CN" altLang="en-US" sz="1800">
              <a:solidFill>
                <a:srgbClr val="FF3300"/>
              </a:solidFill>
              <a:ea typeface="黑体" panose="02010609060101010101" pitchFamily="49" charset="-122"/>
            </a:endParaRPr>
          </a:p>
          <a:p>
            <a:pPr algn="l" eaLnBrk="1" hangingPunct="1">
              <a:lnSpc>
                <a:spcPct val="130000"/>
              </a:lnSpc>
            </a:pPr>
            <a:r>
              <a:rPr lang="zh-CN" altLang="en-US" sz="1800">
                <a:solidFill>
                  <a:srgbClr val="0000CC"/>
                </a:solidFill>
                <a:ea typeface="黑体" panose="02010609060101010101" pitchFamily="49" charset="-122"/>
              </a:rPr>
              <a:t>    饱和空气</a:t>
            </a:r>
            <a:r>
              <a:rPr lang="en-US" altLang="zh-CN" sz="1800">
                <a:solidFill>
                  <a:srgbClr val="0000CC"/>
                </a:solidFill>
                <a:ea typeface="黑体" panose="02010609060101010101" pitchFamily="49" charset="-122"/>
              </a:rPr>
              <a:t>:  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solidFill>
                  <a:srgbClr val="FF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 =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solidFill>
                  <a:srgbClr val="FF0000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)  </a:t>
            </a:r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或者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 = 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t</a:t>
            </a:r>
            <a:r>
              <a:rPr lang="en-US" altLang="zh-CN" sz="1800" baseline="-25000">
                <a:solidFill>
                  <a:srgbClr val="FF0000"/>
                </a:solidFill>
                <a:ea typeface="黑体" panose="02010609060101010101" pitchFamily="49" charset="-122"/>
              </a:rPr>
              <a:t>s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(</a:t>
            </a:r>
            <a:r>
              <a:rPr lang="en-US" altLang="zh-CN" sz="1800" i="1">
                <a:solidFill>
                  <a:srgbClr val="FF0000"/>
                </a:solidFill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solidFill>
                  <a:srgbClr val="FF0000"/>
                </a:solidFill>
                <a:ea typeface="黑体" panose="02010609060101010101" pitchFamily="49" charset="-122"/>
              </a:rPr>
              <a:t>v</a:t>
            </a:r>
            <a:r>
              <a:rPr lang="en-US" altLang="zh-CN" sz="1800">
                <a:solidFill>
                  <a:srgbClr val="FF0000"/>
                </a:solidFill>
                <a:ea typeface="黑体" panose="02010609060101010101" pitchFamily="49" charset="-122"/>
              </a:rPr>
              <a:t>)</a:t>
            </a:r>
            <a:endParaRPr lang="zh-CN" altLang="en-US" sz="1800" baseline="-25000"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8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8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8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28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8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8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8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28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8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4" grpId="0"/>
      <p:bldP spid="128005" grpId="0"/>
      <p:bldP spid="128006" grpId="0"/>
      <p:bldP spid="128007" grpId="0" animBg="1" autoUpdateAnimBg="0"/>
      <p:bldP spid="128008" grpId="0" autoUpdateAnimBg="0"/>
      <p:bldP spid="128009" grpId="0" animBg="1"/>
      <p:bldP spid="128011" grpId="0" animBg="1"/>
      <p:bldP spid="128014" grpId="0" animBg="1"/>
      <p:bldP spid="128018" grpId="0" animBg="1"/>
      <p:bldP spid="12803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9">
            <a:extLst>
              <a:ext uri="{FF2B5EF4-FFF2-40B4-BE49-F238E27FC236}">
                <a16:creationId xmlns:a16="http://schemas.microsoft.com/office/drawing/2014/main" id="{A88FA316-A6F6-6BEE-AB6D-B3F3CD40BCD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F3E6945B-E6A9-410F-9CBD-18B19B4EC20A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2100" name="Rectangle 4">
            <a:extLst>
              <a:ext uri="{FF2B5EF4-FFF2-40B4-BE49-F238E27FC236}">
                <a16:creationId xmlns:a16="http://schemas.microsoft.com/office/drawing/2014/main" id="{16787572-7D76-E217-89CE-6A168BD13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57288"/>
            <a:ext cx="256857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0" lang="zh-CN" altLang="en-US" sz="1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 从</a:t>
            </a:r>
            <a:r>
              <a:rPr kumimoji="0" lang="zh-CN" altLang="en-US" sz="18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未饱和</a:t>
            </a:r>
            <a:r>
              <a:rPr kumimoji="0" lang="zh-CN" altLang="zh-CN" sz="2000">
                <a:solidFill>
                  <a:schemeClr val="accent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→</a:t>
            </a:r>
            <a:r>
              <a:rPr kumimoji="0" lang="zh-CN" altLang="en-US" sz="18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饱和</a:t>
            </a:r>
            <a:r>
              <a:rPr kumimoji="0" lang="zh-CN" altLang="en-US" sz="1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的途径</a:t>
            </a:r>
          </a:p>
        </p:txBody>
      </p:sp>
      <p:sp>
        <p:nvSpPr>
          <p:cNvPr id="132101" name="Rectangle 5">
            <a:extLst>
              <a:ext uri="{FF2B5EF4-FFF2-40B4-BE49-F238E27FC236}">
                <a16:creationId xmlns:a16="http://schemas.microsoft.com/office/drawing/2014/main" id="{BE2E70BB-E425-A34B-3047-137F89DC0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5963" y="3878263"/>
            <a:ext cx="3290887" cy="30480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zh-CN" altLang="en-US" sz="14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湿空气中水蒸气状态 </a:t>
            </a:r>
            <a:r>
              <a:rPr lang="en-US" altLang="zh-CN" sz="14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p </a:t>
            </a:r>
            <a:r>
              <a:rPr lang="en-US" altLang="zh-CN" sz="14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- </a:t>
            </a:r>
            <a:r>
              <a:rPr lang="en-US" altLang="zh-CN" sz="14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v</a:t>
            </a:r>
            <a:r>
              <a:rPr lang="en-US" altLang="zh-CN" sz="14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en-US" sz="14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图和 </a:t>
            </a:r>
            <a:r>
              <a:rPr lang="en-US" altLang="zh-CN" sz="14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T</a:t>
            </a:r>
            <a:r>
              <a:rPr lang="en-US" altLang="zh-CN" sz="14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- </a:t>
            </a:r>
            <a:r>
              <a:rPr lang="en-US" altLang="zh-CN" sz="1400" i="1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s</a:t>
            </a:r>
            <a:r>
              <a:rPr lang="en-US" altLang="zh-CN" sz="14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zh-CN" altLang="en-US" sz="1400">
                <a:solidFill>
                  <a:srgbClr val="00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图 </a:t>
            </a:r>
          </a:p>
        </p:txBody>
      </p:sp>
      <p:graphicFrame>
        <p:nvGraphicFramePr>
          <p:cNvPr id="132102" name="Object 6">
            <a:extLst>
              <a:ext uri="{FF2B5EF4-FFF2-40B4-BE49-F238E27FC236}">
                <a16:creationId xmlns:a16="http://schemas.microsoft.com/office/drawing/2014/main" id="{C0AB156C-F738-B585-7645-884071D071B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463" y="1609725"/>
          <a:ext cx="5581650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044039" imgH="3658275" progId="Visio.Drawing.11">
                  <p:embed/>
                </p:oleObj>
              </mc:Choice>
              <mc:Fallback>
                <p:oleObj name="Visio" r:id="rId2" imgW="9044039" imgH="3658275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463" y="1609725"/>
                        <a:ext cx="5581650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03" name="Text Box 7">
            <a:extLst>
              <a:ext uri="{FF2B5EF4-FFF2-40B4-BE49-F238E27FC236}">
                <a16:creationId xmlns:a16="http://schemas.microsoft.com/office/drawing/2014/main" id="{38B473BF-54FF-1F7E-1E43-8065A80E9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1692275"/>
            <a:ext cx="2628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               加水蒸气</a:t>
            </a:r>
          </a:p>
        </p:txBody>
      </p:sp>
      <p:grpSp>
        <p:nvGrpSpPr>
          <p:cNvPr id="2" name="Group 8">
            <a:extLst>
              <a:ext uri="{FF2B5EF4-FFF2-40B4-BE49-F238E27FC236}">
                <a16:creationId xmlns:a16="http://schemas.microsoft.com/office/drawing/2014/main" id="{489F0F59-D99A-2737-17AA-5F78D6D68D97}"/>
              </a:ext>
            </a:extLst>
          </p:cNvPr>
          <p:cNvGrpSpPr>
            <a:grpSpLocks/>
          </p:cNvGrpSpPr>
          <p:nvPr/>
        </p:nvGrpSpPr>
        <p:grpSpPr bwMode="auto">
          <a:xfrm>
            <a:off x="8299450" y="1638300"/>
            <a:ext cx="592138" cy="396875"/>
            <a:chOff x="1928" y="2631"/>
            <a:chExt cx="373" cy="250"/>
          </a:xfrm>
        </p:grpSpPr>
        <p:sp>
          <p:nvSpPr>
            <p:cNvPr id="2070" name="AutoShape 9">
              <a:extLst>
                <a:ext uri="{FF2B5EF4-FFF2-40B4-BE49-F238E27FC236}">
                  <a16:creationId xmlns:a16="http://schemas.microsoft.com/office/drawing/2014/main" id="{C1561897-8DE9-D8FB-267B-58BDE063C7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2637"/>
              <a:ext cx="101" cy="205"/>
            </a:xfrm>
            <a:prstGeom prst="upArrow">
              <a:avLst>
                <a:gd name="adj1" fmla="val 50000"/>
                <a:gd name="adj2" fmla="val 50743"/>
              </a:avLst>
            </a:pr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071" name="Rectangle 10">
              <a:extLst>
                <a:ext uri="{FF2B5EF4-FFF2-40B4-BE49-F238E27FC236}">
                  <a16:creationId xmlns:a16="http://schemas.microsoft.com/office/drawing/2014/main" id="{420C4CBC-0174-86AF-B082-8E342385D6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631"/>
              <a:ext cx="27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</a:pPr>
              <a:r>
                <a:rPr lang="en-US" altLang="zh-CN" sz="2000" i="1">
                  <a:solidFill>
                    <a:srgbClr val="0000CC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CN" sz="2000" baseline="-25000">
                  <a:solidFill>
                    <a:srgbClr val="0000CC"/>
                  </a:solidFill>
                  <a:latin typeface="Arial" panose="020B0604020202020204" pitchFamily="34" charset="0"/>
                </a:rPr>
                <a:t>v</a:t>
              </a:r>
            </a:p>
          </p:txBody>
        </p:sp>
      </p:grpSp>
      <p:graphicFrame>
        <p:nvGraphicFramePr>
          <p:cNvPr id="132107" name="Object 11">
            <a:extLst>
              <a:ext uri="{FF2B5EF4-FFF2-40B4-BE49-F238E27FC236}">
                <a16:creationId xmlns:a16="http://schemas.microsoft.com/office/drawing/2014/main" id="{47330725-F593-861F-EED9-2BA4B52D15C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0663" y="1584325"/>
          <a:ext cx="539750" cy="539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776097" imgH="776097" progId="Visio.Drawing.11">
                  <p:embed/>
                </p:oleObj>
              </mc:Choice>
              <mc:Fallback>
                <p:oleObj name="Visio" r:id="rId4" imgW="776097" imgH="776097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0663" y="1584325"/>
                        <a:ext cx="539750" cy="539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8" name="Object 12">
            <a:extLst>
              <a:ext uri="{FF2B5EF4-FFF2-40B4-BE49-F238E27FC236}">
                <a16:creationId xmlns:a16="http://schemas.microsoft.com/office/drawing/2014/main" id="{881914DC-E60D-0715-24BF-0FBB10FFF8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89088" y="2058988"/>
          <a:ext cx="1011237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1634022" imgH="1006671" progId="Visio.Drawing.11">
                  <p:embed/>
                </p:oleObj>
              </mc:Choice>
              <mc:Fallback>
                <p:oleObj name="Visio" r:id="rId6" imgW="1634022" imgH="1006671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088" y="2058988"/>
                        <a:ext cx="1011237" cy="623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09" name="Object 13">
            <a:extLst>
              <a:ext uri="{FF2B5EF4-FFF2-40B4-BE49-F238E27FC236}">
                <a16:creationId xmlns:a16="http://schemas.microsoft.com/office/drawing/2014/main" id="{2F9771C5-93AE-0EBE-99D5-5C0893FC27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02200" y="2238375"/>
          <a:ext cx="803275" cy="55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1335803" imgH="917933" progId="Visio.Drawing.11">
                  <p:embed/>
                </p:oleObj>
              </mc:Choice>
              <mc:Fallback>
                <p:oleObj name="Visio" r:id="rId8" imgW="1335803" imgH="917933" progId="Visio.Drawing.11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02200" y="2238375"/>
                        <a:ext cx="803275" cy="55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0" name="Text Box 14">
            <a:extLst>
              <a:ext uri="{FF2B5EF4-FFF2-40B4-BE49-F238E27FC236}">
                <a16:creationId xmlns:a16="http://schemas.microsoft.com/office/drawing/2014/main" id="{6D5C3822-A9BB-A4B3-C706-B3EDE52AC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4400" y="2411413"/>
            <a:ext cx="2628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2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、</a:t>
            </a:r>
          </a:p>
        </p:txBody>
      </p:sp>
      <p:graphicFrame>
        <p:nvGraphicFramePr>
          <p:cNvPr id="132111" name="Object 15">
            <a:extLst>
              <a:ext uri="{FF2B5EF4-FFF2-40B4-BE49-F238E27FC236}">
                <a16:creationId xmlns:a16="http://schemas.microsoft.com/office/drawing/2014/main" id="{05206E23-73F7-9563-0BF0-7FD3073A52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3200" y="2303463"/>
          <a:ext cx="5588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0" imgW="803373" imgH="803373" progId="Visio.Drawing.11">
                  <p:embed/>
                </p:oleObj>
              </mc:Choice>
              <mc:Fallback>
                <p:oleObj name="Visio" r:id="rId10" imgW="803373" imgH="803373" progId="Visio.Drawing.11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303463"/>
                        <a:ext cx="5588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2" name="AutoShape 16">
            <a:extLst>
              <a:ext uri="{FF2B5EF4-FFF2-40B4-BE49-F238E27FC236}">
                <a16:creationId xmlns:a16="http://schemas.microsoft.com/office/drawing/2014/main" id="{36D22D68-C5AE-2CB8-31CF-419D99554CF7}"/>
              </a:ext>
            </a:extLst>
          </p:cNvPr>
          <p:cNvSpPr>
            <a:spLocks noChangeArrowheads="1"/>
          </p:cNvSpPr>
          <p:nvPr/>
        </p:nvSpPr>
        <p:spPr bwMode="auto">
          <a:xfrm rot="10800000">
            <a:off x="7723188" y="2411413"/>
            <a:ext cx="160337" cy="325437"/>
          </a:xfrm>
          <a:prstGeom prst="upArrow">
            <a:avLst>
              <a:gd name="adj1" fmla="val 50000"/>
              <a:gd name="adj2" fmla="val 50743"/>
            </a:avLst>
          </a:pr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2113" name="Rectangle 17">
            <a:extLst>
              <a:ext uri="{FF2B5EF4-FFF2-40B4-BE49-F238E27FC236}">
                <a16:creationId xmlns:a16="http://schemas.microsoft.com/office/drawing/2014/main" id="{D8E86956-F2FE-2B32-C74C-4F43928F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7425" y="2411413"/>
            <a:ext cx="339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000" i="1">
                <a:solidFill>
                  <a:srgbClr val="0000CC"/>
                </a:solidFill>
                <a:latin typeface="Arial" panose="020B0604020202020204" pitchFamily="34" charset="0"/>
              </a:rPr>
              <a:t>T</a:t>
            </a:r>
            <a:endParaRPr lang="en-US" altLang="zh-CN" sz="2000" baseline="-25000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32114" name="Object 18">
            <a:extLst>
              <a:ext uri="{FF2B5EF4-FFF2-40B4-BE49-F238E27FC236}">
                <a16:creationId xmlns:a16="http://schemas.microsoft.com/office/drawing/2014/main" id="{7FBA6AD3-48D2-73E3-8A74-DDB4DFE768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04988" y="2535238"/>
          <a:ext cx="79216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2" imgW="1275432" imgH="741911" progId="Visio.Drawing.11">
                  <p:embed/>
                </p:oleObj>
              </mc:Choice>
              <mc:Fallback>
                <p:oleObj name="Visio" r:id="rId12" imgW="1275432" imgH="741911" progId="Visio.Drawing.11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4988" y="2535238"/>
                        <a:ext cx="792162" cy="460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115" name="Object 19">
            <a:extLst>
              <a:ext uri="{FF2B5EF4-FFF2-40B4-BE49-F238E27FC236}">
                <a16:creationId xmlns:a16="http://schemas.microsoft.com/office/drawing/2014/main" id="{8B8356D7-CBF6-3178-7C56-82FB47A35F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68900" y="2598738"/>
          <a:ext cx="741363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14" imgW="1233245" imgH="971030" progId="Visio.Drawing.11">
                  <p:embed/>
                </p:oleObj>
              </mc:Choice>
              <mc:Fallback>
                <p:oleObj name="Visio" r:id="rId14" imgW="1233245" imgH="971030" progId="Visio.Drawing.11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598738"/>
                        <a:ext cx="741363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2116" name="Rectangle 20">
            <a:extLst>
              <a:ext uri="{FF2B5EF4-FFF2-40B4-BE49-F238E27FC236}">
                <a16:creationId xmlns:a16="http://schemas.microsoft.com/office/drawing/2014/main" id="{982F14F3-52B3-D5D2-D691-3C9E284EF5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963" y="4416425"/>
            <a:ext cx="8108950" cy="393700"/>
          </a:xfrm>
          <a:prstGeom prst="rect">
            <a:avLst/>
          </a:prstGeom>
          <a:solidFill>
            <a:srgbClr val="003366"/>
          </a:solidFill>
          <a:ln w="57150" cmpd="thickThin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A</a:t>
            </a:r>
            <a:r>
              <a:rPr lang="zh-CN" altLang="en-US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点：可通过等压过程、等温过程以及其它各种热力过程变化达到</a:t>
            </a:r>
            <a:r>
              <a:rPr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B</a:t>
            </a:r>
            <a:r>
              <a:rPr lang="zh-CN" altLang="en-US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、</a:t>
            </a:r>
            <a:r>
              <a:rPr lang="en-US" altLang="zh-CN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C</a:t>
            </a:r>
            <a:r>
              <a:rPr lang="zh-CN" altLang="en-US" sz="1600">
                <a:solidFill>
                  <a:srgbClr val="FFF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黑体" pitchFamily="2" charset="-122"/>
              </a:rPr>
              <a:t>点等饱和状态。 </a:t>
            </a:r>
          </a:p>
        </p:txBody>
      </p:sp>
      <p:sp>
        <p:nvSpPr>
          <p:cNvPr id="132118" name="Rectangle 22">
            <a:extLst>
              <a:ext uri="{FF2B5EF4-FFF2-40B4-BE49-F238E27FC236}">
                <a16:creationId xmlns:a16="http://schemas.microsoft.com/office/drawing/2014/main" id="{FF255C80-AC8B-21AE-54D4-5E038E5086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3841750"/>
            <a:ext cx="1698625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20000"/>
              </a:spcBef>
              <a:defRPr/>
            </a:pPr>
            <a:r>
              <a:rPr lang="en-US" altLang="zh-CN" sz="2000" i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T</a:t>
            </a:r>
            <a:r>
              <a:rPr lang="en-US" altLang="zh-CN" sz="2000" baseline="-25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d  </a:t>
            </a:r>
            <a:r>
              <a:rPr lang="zh-CN" altLang="en-US" sz="20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露点温度</a:t>
            </a:r>
          </a:p>
        </p:txBody>
      </p:sp>
      <p:sp>
        <p:nvSpPr>
          <p:cNvPr id="132119" name="AutoShape 23">
            <a:extLst>
              <a:ext uri="{FF2B5EF4-FFF2-40B4-BE49-F238E27FC236}">
                <a16:creationId xmlns:a16="http://schemas.microsoft.com/office/drawing/2014/main" id="{6BAF2476-ED79-5F49-2048-84B705FF1A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550" y="2795588"/>
            <a:ext cx="468313" cy="431800"/>
          </a:xfrm>
          <a:prstGeom prst="wedgeEllipseCallout">
            <a:avLst>
              <a:gd name="adj1" fmla="val 194745"/>
              <a:gd name="adj2" fmla="val 235296"/>
            </a:avLst>
          </a:prstGeom>
          <a:noFill/>
          <a:ln w="28575" cap="rnd" algn="ctr">
            <a:solidFill>
              <a:srgbClr val="FF00FF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2120" name="Rectangle 24">
            <a:extLst>
              <a:ext uri="{FF2B5EF4-FFF2-40B4-BE49-F238E27FC236}">
                <a16:creationId xmlns:a16="http://schemas.microsoft.com/office/drawing/2014/main" id="{1396FF26-323B-DA40-D336-CD0DD78C6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801688"/>
            <a:ext cx="4225925" cy="3667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kumimoji="0" lang="zh-CN" altLang="en-US" sz="1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二、湿空气的分类</a:t>
            </a:r>
            <a:r>
              <a:rPr kumimoji="0" lang="en-US" altLang="zh-CN" sz="1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</a:t>
            </a:r>
            <a:r>
              <a:rPr kumimoji="0" lang="zh-CN" altLang="en-US" sz="1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未饱和空气</a:t>
            </a:r>
            <a:r>
              <a:rPr kumimoji="0" lang="zh-CN" altLang="en-US" sz="16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和</a:t>
            </a:r>
            <a:r>
              <a:rPr kumimoji="0" lang="zh-CN" altLang="en-US" sz="1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饱和空气</a:t>
            </a:r>
            <a:r>
              <a:rPr kumimoji="0" lang="en-US" altLang="zh-CN" sz="180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)</a:t>
            </a:r>
          </a:p>
        </p:txBody>
      </p:sp>
      <p:sp>
        <p:nvSpPr>
          <p:cNvPr id="132121" name="Rectangle 25">
            <a:extLst>
              <a:ext uri="{FF2B5EF4-FFF2-40B4-BE49-F238E27FC236}">
                <a16:creationId xmlns:a16="http://schemas.microsoft.com/office/drawing/2014/main" id="{9E13D475-F785-1BFA-8046-3B0C125B50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12-3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2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2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2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2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2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2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32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2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32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2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2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2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32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101" grpId="0"/>
      <p:bldP spid="132103" grpId="0"/>
      <p:bldP spid="132110" grpId="0"/>
      <p:bldP spid="132112" grpId="0" animBg="1"/>
      <p:bldP spid="132113" grpId="0"/>
      <p:bldP spid="132116" grpId="0" animBg="1"/>
      <p:bldP spid="132118" grpId="0"/>
      <p:bldP spid="1321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FCB08C4E-7E34-2296-7758-1088242BDD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A3FC9479-8E7D-4411-8AAE-028A0E40A51F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3124" name="Rectangle 4">
            <a:extLst>
              <a:ext uri="{FF2B5EF4-FFF2-40B4-BE49-F238E27FC236}">
                <a16:creationId xmlns:a16="http://schemas.microsoft.com/office/drawing/2014/main" id="{4DFC4442-A5F4-319E-53A3-AC26EED34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" y="798513"/>
            <a:ext cx="5143500" cy="366712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 type="none" w="sm" len="sm"/>
            <a:tailEnd type="none" w="sm" len="sm"/>
          </a:ln>
          <a:effectLst/>
        </p:spPr>
        <p:txBody>
          <a:bodyPr anchor="ctr">
            <a:spAutoFit/>
          </a:bodyPr>
          <a:lstStyle/>
          <a:p>
            <a:pPr algn="l">
              <a:tabLst>
                <a:tab pos="319088" algn="l"/>
              </a:tabLst>
              <a:defRPr/>
            </a:pPr>
            <a:r>
              <a:rPr kumimoji="0" lang="zh-CN" alt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三、 露点 </a:t>
            </a:r>
            <a:r>
              <a:rPr kumimoji="0" lang="en-US" altLang="zh-CN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</a:rPr>
              <a:t>(Dew Point)</a:t>
            </a:r>
          </a:p>
        </p:txBody>
      </p:sp>
      <p:sp>
        <p:nvSpPr>
          <p:cNvPr id="133125" name="Rectangle 5">
            <a:extLst>
              <a:ext uri="{FF2B5EF4-FFF2-40B4-BE49-F238E27FC236}">
                <a16:creationId xmlns:a16="http://schemas.microsoft.com/office/drawing/2014/main" id="{B9365D1D-566B-3754-51FB-A6ABD3A53D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0350" y="833438"/>
            <a:ext cx="1352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ea typeface="黑体" panose="02010609060101010101" pitchFamily="49" charset="-122"/>
              </a:rPr>
              <a:t>未饱和空气</a:t>
            </a:r>
          </a:p>
        </p:txBody>
      </p:sp>
      <p:sp>
        <p:nvSpPr>
          <p:cNvPr id="133126" name="Rectangle 6">
            <a:extLst>
              <a:ext uri="{FF2B5EF4-FFF2-40B4-BE49-F238E27FC236}">
                <a16:creationId xmlns:a16="http://schemas.microsoft.com/office/drawing/2014/main" id="{E4D7983A-8A12-90A4-E048-AD27E892B6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7938" y="833438"/>
            <a:ext cx="11525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ea typeface="黑体" panose="02010609060101010101" pitchFamily="49" charset="-122"/>
              </a:rPr>
              <a:t>饱和空气</a:t>
            </a:r>
          </a:p>
        </p:txBody>
      </p:sp>
      <p:graphicFrame>
        <p:nvGraphicFramePr>
          <p:cNvPr id="133127" name="Object 7">
            <a:extLst>
              <a:ext uri="{FF2B5EF4-FFF2-40B4-BE49-F238E27FC236}">
                <a16:creationId xmlns:a16="http://schemas.microsoft.com/office/drawing/2014/main" id="{F96C4629-26B7-1B19-7DE0-10B9D44B2F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6438" y="1138238"/>
          <a:ext cx="2611437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823059" imgH="3790749" progId="Visio.Drawing.11">
                  <p:embed/>
                </p:oleObj>
              </mc:Choice>
              <mc:Fallback>
                <p:oleObj name="Visio" r:id="rId2" imgW="4823059" imgH="3790749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438" y="1138238"/>
                        <a:ext cx="2611437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28" name="Object 8">
            <a:extLst>
              <a:ext uri="{FF2B5EF4-FFF2-40B4-BE49-F238E27FC236}">
                <a16:creationId xmlns:a16="http://schemas.microsoft.com/office/drawing/2014/main" id="{131F62D6-B081-A7CF-4E70-473D9443507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3638" y="752475"/>
          <a:ext cx="442912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24066" imgH="614986" progId="Visio.Drawing.11">
                  <p:embed/>
                </p:oleObj>
              </mc:Choice>
              <mc:Fallback>
                <p:oleObj name="Visio" r:id="rId4" imgW="524066" imgH="614986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638" y="752475"/>
                        <a:ext cx="442912" cy="519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29" name="AutoShape 9">
            <a:extLst>
              <a:ext uri="{FF2B5EF4-FFF2-40B4-BE49-F238E27FC236}">
                <a16:creationId xmlns:a16="http://schemas.microsoft.com/office/drawing/2014/main" id="{6C97E4D6-9C74-6E72-0350-9A683D019B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850" y="869950"/>
            <a:ext cx="647700" cy="288925"/>
          </a:xfrm>
          <a:custGeom>
            <a:avLst/>
            <a:gdLst>
              <a:gd name="T0" fmla="*/ 485775 w 21600"/>
              <a:gd name="T1" fmla="*/ 0 h 21600"/>
              <a:gd name="T2" fmla="*/ 0 w 21600"/>
              <a:gd name="T3" fmla="*/ 144463 h 21600"/>
              <a:gd name="T4" fmla="*/ 485775 w 21600"/>
              <a:gd name="T5" fmla="*/ 288925 h 21600"/>
              <a:gd name="T6" fmla="*/ 647700 w 21600"/>
              <a:gd name="T7" fmla="*/ 144463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FF6600"/>
          </a:solidFill>
          <a:ln w="12700" algn="ctr">
            <a:solidFill>
              <a:srgbClr val="00008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33130" name="Rectangle 10">
            <a:extLst>
              <a:ext uri="{FF2B5EF4-FFF2-40B4-BE49-F238E27FC236}">
                <a16:creationId xmlns:a16="http://schemas.microsoft.com/office/drawing/2014/main" id="{D32BF5B0-F85F-F139-B6AA-F29EB44D92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159125"/>
            <a:ext cx="36988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ea typeface="黑体" panose="02010609060101010101" pitchFamily="49" charset="-122"/>
              </a:rPr>
              <a:t>在一定的水蒸气分压力</a:t>
            </a:r>
            <a:r>
              <a:rPr lang="en-US" altLang="zh-CN" sz="1800" i="1"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ea typeface="黑体" panose="02010609060101010101" pitchFamily="49" charset="-122"/>
              </a:rPr>
              <a:t>v</a:t>
            </a:r>
            <a:r>
              <a:rPr lang="zh-CN" altLang="en-US" sz="1800">
                <a:ea typeface="黑体" panose="02010609060101010101" pitchFamily="49" charset="-122"/>
              </a:rPr>
              <a:t>下，使湿空气变为饱和空气的那点温度。 </a:t>
            </a:r>
          </a:p>
        </p:txBody>
      </p:sp>
      <p:sp>
        <p:nvSpPr>
          <p:cNvPr id="133131" name="Rectangle 11">
            <a:extLst>
              <a:ext uri="{FF2B5EF4-FFF2-40B4-BE49-F238E27FC236}">
                <a16:creationId xmlns:a16="http://schemas.microsoft.com/office/drawing/2014/main" id="{26D55650-C070-625B-80CA-5A6DB8A2D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200525"/>
            <a:ext cx="35972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实质：</a:t>
            </a:r>
            <a:r>
              <a:rPr lang="en-US" altLang="zh-CN" sz="1800" i="1"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ea typeface="黑体" panose="02010609060101010101" pitchFamily="49" charset="-122"/>
              </a:rPr>
              <a:t>v</a:t>
            </a:r>
            <a:r>
              <a:rPr lang="zh-CN" altLang="en-US" sz="1800">
                <a:ea typeface="黑体" panose="02010609060101010101" pitchFamily="49" charset="-122"/>
              </a:rPr>
              <a:t>对应的水蒸气饱和温度。</a:t>
            </a:r>
            <a:endParaRPr lang="zh-CN" altLang="en-US" sz="1800">
              <a:latin typeface="Arial" panose="020B0604020202020204" pitchFamily="34" charset="0"/>
              <a:ea typeface="黑体" panose="02010609060101010101" pitchFamily="49" charset="-122"/>
            </a:endParaRPr>
          </a:p>
        </p:txBody>
      </p:sp>
      <p:sp>
        <p:nvSpPr>
          <p:cNvPr id="133132" name="Rectangle 12">
            <a:extLst>
              <a:ext uri="{FF2B5EF4-FFF2-40B4-BE49-F238E27FC236}">
                <a16:creationId xmlns:a16="http://schemas.microsoft.com/office/drawing/2014/main" id="{27378F2C-BF05-9BB9-AC3B-48F91EA865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" y="4554538"/>
            <a:ext cx="3930650" cy="366712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defRPr/>
            </a:pPr>
            <a:r>
              <a:rPr lang="zh-CN" altLang="en-US" sz="1800">
                <a:latin typeface="Arial" charset="0"/>
                <a:ea typeface="黑体" pitchFamily="2" charset="-122"/>
              </a:rPr>
              <a:t>露点可用湿度计或露点仪测量得到。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</a:p>
        </p:txBody>
      </p:sp>
      <p:graphicFrame>
        <p:nvGraphicFramePr>
          <p:cNvPr id="133133" name="Object 13">
            <a:extLst>
              <a:ext uri="{FF2B5EF4-FFF2-40B4-BE49-F238E27FC236}">
                <a16:creationId xmlns:a16="http://schemas.microsoft.com/office/drawing/2014/main" id="{EB5D2D6D-1BD8-28CB-3EC0-9CF3B35C5FA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4313" y="3740150"/>
          <a:ext cx="1354137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253800" progId="Equation.DSMT4">
                  <p:embed/>
                </p:oleObj>
              </mc:Choice>
              <mc:Fallback>
                <p:oleObj name="Equation" r:id="rId6" imgW="698400" imgH="2538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313" y="3740150"/>
                        <a:ext cx="1354137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66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34" name="Object 14">
            <a:extLst>
              <a:ext uri="{FF2B5EF4-FFF2-40B4-BE49-F238E27FC236}">
                <a16:creationId xmlns:a16="http://schemas.microsoft.com/office/drawing/2014/main" id="{7278CF1F-61F1-4847-204E-F0C072976FD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67250" y="1114425"/>
          <a:ext cx="2611438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4823059" imgH="3790749" progId="Visio.Drawing.11">
                  <p:embed/>
                </p:oleObj>
              </mc:Choice>
              <mc:Fallback>
                <p:oleObj name="Visio" r:id="rId8" imgW="4823059" imgH="3790749" progId="Visio.Drawing.11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7250" y="1114425"/>
                        <a:ext cx="2611438" cy="2054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35" name="Rectangle 15">
            <a:extLst>
              <a:ext uri="{FF2B5EF4-FFF2-40B4-BE49-F238E27FC236}">
                <a16:creationId xmlns:a16="http://schemas.microsoft.com/office/drawing/2014/main" id="{F373B466-D245-B7E2-4026-393A1D9F2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6513" y="4276725"/>
            <a:ext cx="32591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1800">
                <a:ea typeface="黑体" panose="02010609060101010101" pitchFamily="49" charset="-122"/>
              </a:rPr>
              <a:t>冷水管</a:t>
            </a:r>
            <a:r>
              <a:rPr lang="en-US" altLang="zh-CN" sz="1800" i="1">
                <a:ea typeface="黑体" panose="02010609060101010101" pitchFamily="49" charset="-122"/>
              </a:rPr>
              <a:t>t </a:t>
            </a:r>
            <a:r>
              <a:rPr lang="en-US" altLang="zh-CN" sz="1800">
                <a:ea typeface="黑体" panose="02010609060101010101" pitchFamily="49" charset="-122"/>
              </a:rPr>
              <a:t>= 20 </a:t>
            </a:r>
            <a:r>
              <a:rPr lang="en-US" altLang="zh-CN" sz="1800" baseline="30000">
                <a:ea typeface="黑体" panose="02010609060101010101" pitchFamily="49" charset="-122"/>
              </a:rPr>
              <a:t>o</a:t>
            </a:r>
            <a:r>
              <a:rPr lang="en-US" altLang="zh-CN" sz="1800">
                <a:ea typeface="黑体" panose="02010609060101010101" pitchFamily="49" charset="-122"/>
              </a:rPr>
              <a:t>C</a:t>
            </a:r>
            <a:r>
              <a:rPr lang="zh-CN" altLang="en-US" sz="1800">
                <a:ea typeface="黑体" panose="02010609060101010101" pitchFamily="49" charset="-122"/>
              </a:rPr>
              <a:t>，</a:t>
            </a:r>
            <a:r>
              <a:rPr lang="en-US" altLang="zh-CN" sz="1800" i="1">
                <a:ea typeface="黑体" panose="02010609060101010101" pitchFamily="49" charset="-122"/>
              </a:rPr>
              <a:t>t</a:t>
            </a:r>
            <a:r>
              <a:rPr lang="en-US" altLang="zh-CN" sz="1800" baseline="-25000">
                <a:ea typeface="黑体" panose="02010609060101010101" pitchFamily="49" charset="-122"/>
              </a:rPr>
              <a:t>d</a:t>
            </a:r>
            <a:r>
              <a:rPr lang="en-US" altLang="zh-CN" sz="1800">
                <a:ea typeface="黑体" panose="02010609060101010101" pitchFamily="49" charset="-122"/>
              </a:rPr>
              <a:t> = 28.98</a:t>
            </a:r>
            <a:r>
              <a:rPr lang="en-US" altLang="zh-CN" sz="1800" i="1">
                <a:ea typeface="黑体" panose="02010609060101010101" pitchFamily="49" charset="-122"/>
              </a:rPr>
              <a:t> </a:t>
            </a:r>
            <a:r>
              <a:rPr lang="en-US" altLang="zh-CN" sz="1800" baseline="30000">
                <a:ea typeface="黑体" panose="02010609060101010101" pitchFamily="49" charset="-122"/>
              </a:rPr>
              <a:t>o</a:t>
            </a:r>
            <a:r>
              <a:rPr lang="en-US" altLang="zh-CN" sz="1800">
                <a:ea typeface="黑体" panose="02010609060101010101" pitchFamily="49" charset="-122"/>
              </a:rPr>
              <a:t>C</a:t>
            </a:r>
            <a:endParaRPr lang="zh-CN" altLang="en-US" sz="1800">
              <a:ea typeface="黑体" panose="02010609060101010101" pitchFamily="49" charset="-122"/>
            </a:endParaRPr>
          </a:p>
        </p:txBody>
      </p:sp>
      <p:sp>
        <p:nvSpPr>
          <p:cNvPr id="133136" name="Rectangle 16">
            <a:extLst>
              <a:ext uri="{FF2B5EF4-FFF2-40B4-BE49-F238E27FC236}">
                <a16:creationId xmlns:a16="http://schemas.microsoft.com/office/drawing/2014/main" id="{BA35E252-110D-342E-78B0-5847AC0F5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1113" y="3789363"/>
            <a:ext cx="37115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</a:pPr>
            <a:r>
              <a:rPr lang="zh-CN" altLang="en-US" sz="1800">
                <a:ea typeface="黑体" panose="02010609060101010101" pitchFamily="49" charset="-122"/>
              </a:rPr>
              <a:t>大气温度</a:t>
            </a:r>
            <a:r>
              <a:rPr lang="en-US" altLang="zh-CN" sz="1800" i="1">
                <a:ea typeface="黑体" panose="02010609060101010101" pitchFamily="49" charset="-122"/>
              </a:rPr>
              <a:t>t </a:t>
            </a:r>
            <a:r>
              <a:rPr lang="en-US" altLang="zh-CN" sz="1800">
                <a:ea typeface="黑体" panose="02010609060101010101" pitchFamily="49" charset="-122"/>
              </a:rPr>
              <a:t>= 30 </a:t>
            </a:r>
            <a:r>
              <a:rPr lang="en-US" altLang="zh-CN" sz="1800" baseline="30000">
                <a:ea typeface="黑体" panose="02010609060101010101" pitchFamily="49" charset="-122"/>
              </a:rPr>
              <a:t>o</a:t>
            </a:r>
            <a:r>
              <a:rPr lang="en-US" altLang="zh-CN" sz="1800">
                <a:ea typeface="黑体" panose="02010609060101010101" pitchFamily="49" charset="-122"/>
              </a:rPr>
              <a:t>C</a:t>
            </a:r>
            <a:r>
              <a:rPr lang="zh-CN" altLang="en-US" sz="1800">
                <a:ea typeface="黑体" panose="02010609060101010101" pitchFamily="49" charset="-122"/>
              </a:rPr>
              <a:t>，</a:t>
            </a:r>
            <a:r>
              <a:rPr lang="en-US" altLang="zh-CN" sz="1800" i="1">
                <a:ea typeface="黑体" panose="02010609060101010101" pitchFamily="49" charset="-122"/>
              </a:rPr>
              <a:t>p</a:t>
            </a:r>
            <a:r>
              <a:rPr lang="en-US" altLang="zh-CN" sz="1800" baseline="-25000">
                <a:ea typeface="黑体" panose="02010609060101010101" pitchFamily="49" charset="-122"/>
              </a:rPr>
              <a:t>v</a:t>
            </a:r>
            <a:r>
              <a:rPr lang="en-US" altLang="zh-CN" sz="1800">
                <a:ea typeface="黑体" panose="02010609060101010101" pitchFamily="49" charset="-122"/>
              </a:rPr>
              <a:t> = 0.04 bar</a:t>
            </a:r>
            <a:endParaRPr lang="zh-CN" altLang="en-US" sz="1800">
              <a:ea typeface="黑体" panose="02010609060101010101" pitchFamily="49" charset="-122"/>
            </a:endParaRPr>
          </a:p>
        </p:txBody>
      </p:sp>
      <p:sp>
        <p:nvSpPr>
          <p:cNvPr id="133137" name="AutoShape 17">
            <a:extLst>
              <a:ext uri="{FF2B5EF4-FFF2-40B4-BE49-F238E27FC236}">
                <a16:creationId xmlns:a16="http://schemas.microsoft.com/office/drawing/2014/main" id="{AB3CB107-88DB-87BF-83E7-149F878FE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7463" y="2251075"/>
            <a:ext cx="476250" cy="527050"/>
          </a:xfrm>
          <a:prstGeom prst="wedgeEllipseCallout">
            <a:avLst>
              <a:gd name="adj1" fmla="val 264667"/>
              <a:gd name="adj2" fmla="val -208736"/>
            </a:avLst>
          </a:prstGeom>
          <a:noFill/>
          <a:ln w="28575" cap="rnd" algn="ctr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pSp>
        <p:nvGrpSpPr>
          <p:cNvPr id="2" name="Group 18">
            <a:extLst>
              <a:ext uri="{FF2B5EF4-FFF2-40B4-BE49-F238E27FC236}">
                <a16:creationId xmlns:a16="http://schemas.microsoft.com/office/drawing/2014/main" id="{B7D312FB-FDCC-1172-E2F6-3C3BC6AF7802}"/>
              </a:ext>
            </a:extLst>
          </p:cNvPr>
          <p:cNvGrpSpPr>
            <a:grpSpLocks/>
          </p:cNvGrpSpPr>
          <p:nvPr/>
        </p:nvGrpSpPr>
        <p:grpSpPr bwMode="auto">
          <a:xfrm>
            <a:off x="4672013" y="3108325"/>
            <a:ext cx="4035425" cy="593725"/>
            <a:chOff x="3033" y="2918"/>
            <a:chExt cx="2542" cy="374"/>
          </a:xfrm>
        </p:grpSpPr>
        <p:sp>
          <p:nvSpPr>
            <p:cNvPr id="3092" name="Text Box 19">
              <a:extLst>
                <a:ext uri="{FF2B5EF4-FFF2-40B4-BE49-F238E27FC236}">
                  <a16:creationId xmlns:a16="http://schemas.microsoft.com/office/drawing/2014/main" id="{3C3D6D8D-7D25-289B-A228-C1B8A6A89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2" y="2994"/>
              <a:ext cx="2213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1pPr>
              <a:lvl2pPr marL="742950" indent="-28575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2pPr>
              <a:lvl3pPr marL="11430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3pPr>
              <a:lvl4pPr marL="16002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4pPr>
              <a:lvl5pPr marL="2057400" indent="-228600" eaLnBrk="0" hangingPunct="0"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 b="1">
                  <a:solidFill>
                    <a:schemeClr val="tx1"/>
                  </a:solidFill>
                  <a:latin typeface="Times New Roman" panose="02020603050405020304" pitchFamily="18" charset="0"/>
                  <a:ea typeface="华文仿宋" panose="02010600040101010101" pitchFamily="2" charset="-122"/>
                </a:defRPr>
              </a:lvl9pPr>
            </a:lstStyle>
            <a:p>
              <a:pPr algn="l" eaLnBrk="1" hangingPunct="1">
                <a:spcBef>
                  <a:spcPct val="50000"/>
                </a:spcBef>
              </a:pPr>
              <a:r>
                <a:rPr lang="zh-CN" altLang="en-US" sz="18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湿润的夏天水管上常出现水珠</a:t>
              </a:r>
              <a:r>
                <a:rPr lang="en-US" altLang="zh-CN" sz="1800">
                  <a:solidFill>
                    <a:srgbClr val="FF0000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? </a:t>
              </a:r>
              <a:endParaRPr lang="en-US" altLang="zh-CN" sz="1800" i="1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</p:txBody>
        </p:sp>
        <p:pic>
          <p:nvPicPr>
            <p:cNvPr id="3093" name="Picture 20" descr="779917_155626062_2">
              <a:extLst>
                <a:ext uri="{FF2B5EF4-FFF2-40B4-BE49-F238E27FC236}">
                  <a16:creationId xmlns:a16="http://schemas.microsoft.com/office/drawing/2014/main" id="{DCAE1BC1-5EE6-03FB-59D6-031666FE14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33" y="2918"/>
              <a:ext cx="374" cy="3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41" name="Text Box 21">
            <a:extLst>
              <a:ext uri="{FF2B5EF4-FFF2-40B4-BE49-F238E27FC236}">
                <a16:creationId xmlns:a16="http://schemas.microsoft.com/office/drawing/2014/main" id="{9C2D1767-9026-E060-203B-74965F060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6988" y="1150938"/>
            <a:ext cx="13827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10000"/>
              </a:spcBef>
              <a:defRPr/>
            </a:pPr>
            <a:r>
              <a:rPr lang="zh-CN" altLang="en-US" sz="1800">
                <a:solidFill>
                  <a:srgbClr val="FF3300"/>
                </a:solidFill>
                <a:latin typeface="Arial" charset="0"/>
                <a:ea typeface="黑体" pitchFamily="2" charset="-122"/>
              </a:rPr>
              <a:t>析湿过程</a:t>
            </a:r>
            <a:r>
              <a:rPr lang="zh-CN" altLang="en-US" sz="2000">
                <a:solidFill>
                  <a:srgbClr val="FF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endParaRPr lang="zh-CN" altLang="en-US" sz="2000" i="1">
              <a:solidFill>
                <a:srgbClr val="FF66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  <a:ea typeface="黑体" pitchFamily="2" charset="-122"/>
            </a:endParaRPr>
          </a:p>
        </p:txBody>
      </p:sp>
      <p:sp>
        <p:nvSpPr>
          <p:cNvPr id="133142" name="Rectangle 22">
            <a:extLst>
              <a:ext uri="{FF2B5EF4-FFF2-40B4-BE49-F238E27FC236}">
                <a16:creationId xmlns:a16="http://schemas.microsoft.com/office/drawing/2014/main" id="{EADFD5A6-C5AD-7A82-E8F8-C3D3506D6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12-3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133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0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5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5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3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3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3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33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3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33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5" grpId="0"/>
      <p:bldP spid="133126" grpId="0"/>
      <p:bldP spid="133129" grpId="0" animBg="1"/>
      <p:bldP spid="133130" grpId="0"/>
      <p:bldP spid="133131" grpId="0"/>
      <p:bldP spid="133132" grpId="0"/>
      <p:bldP spid="133135" grpId="0"/>
      <p:bldP spid="133136" grpId="0"/>
      <p:bldP spid="133137" grpId="0" animBg="1"/>
      <p:bldP spid="13314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9">
            <a:extLst>
              <a:ext uri="{FF2B5EF4-FFF2-40B4-BE49-F238E27FC236}">
                <a16:creationId xmlns:a16="http://schemas.microsoft.com/office/drawing/2014/main" id="{18959250-758D-078B-4208-467402C3096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D223D545-8259-4723-B271-CD01F6CEB76B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14130AD4-6301-4E5F-5D4D-286BC00CB5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12-4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湿空气的状态参数</a:t>
            </a:r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8B091CAF-9D2F-453A-B5DE-910C3B0A0A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825" y="836613"/>
            <a:ext cx="18732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一、</a:t>
            </a:r>
            <a:r>
              <a:rPr lang="zh-CN" altLang="en-GB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绝对</a:t>
            </a:r>
            <a:r>
              <a:rPr lang="zh-CN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湿度</a:t>
            </a:r>
          </a:p>
        </p:txBody>
      </p:sp>
      <p:sp>
        <p:nvSpPr>
          <p:cNvPr id="134150" name="Text Box 6">
            <a:extLst>
              <a:ext uri="{FF2B5EF4-FFF2-40B4-BE49-F238E27FC236}">
                <a16:creationId xmlns:a16="http://schemas.microsoft.com/office/drawing/2014/main" id="{A6B9F240-5C71-5370-DAB1-9D4925B8D5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4188" y="1089025"/>
            <a:ext cx="3671887" cy="393700"/>
          </a:xfrm>
          <a:prstGeom prst="rect">
            <a:avLst/>
          </a:prstGeom>
          <a:noFill/>
          <a:ln w="57150" cmpd="thickThin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湿空气</a:t>
            </a:r>
            <a:r>
              <a:rPr lang="zh-CN" altLang="en-US" sz="1600">
                <a:solidFill>
                  <a:srgbClr val="FFFF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=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干空气 </a:t>
            </a:r>
            <a:r>
              <a:rPr lang="en-US" altLang="zh-CN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+ 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水蒸气</a:t>
            </a:r>
          </a:p>
        </p:txBody>
      </p:sp>
      <p:sp>
        <p:nvSpPr>
          <p:cNvPr id="134151" name="Rectangle 7">
            <a:extLst>
              <a:ext uri="{FF2B5EF4-FFF2-40B4-BE49-F238E27FC236}">
                <a16:creationId xmlns:a16="http://schemas.microsoft.com/office/drawing/2014/main" id="{4E6A138C-3FC6-8286-755B-E042DB8FB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1365250"/>
            <a:ext cx="1692275" cy="336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1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绝对湿度</a:t>
            </a:r>
          </a:p>
        </p:txBody>
      </p:sp>
      <p:sp>
        <p:nvSpPr>
          <p:cNvPr id="134152" name="Text Box 8">
            <a:extLst>
              <a:ext uri="{FF2B5EF4-FFF2-40B4-BE49-F238E27FC236}">
                <a16:creationId xmlns:a16="http://schemas.microsoft.com/office/drawing/2014/main" id="{51CC71D9-C0D8-ABC3-EB06-6A55CF2F40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844675"/>
            <a:ext cx="81010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单位体积湿空气中所含的</a:t>
            </a: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水蒸气的质量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称为空气的绝对湿度，即空气中</a:t>
            </a:r>
            <a:r>
              <a:rPr lang="zh-CN" altLang="en-US" sz="16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水蒸气的密度</a:t>
            </a:r>
            <a:r>
              <a:rPr lang="zh-CN" altLang="en-US" sz="1600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l-GR" altLang="zh-CN" sz="1600" i="1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sym typeface="Symbol" pitchFamily="18" charset="2"/>
              </a:rPr>
              <a:t></a:t>
            </a:r>
            <a:r>
              <a:rPr lang="en-US" altLang="zh-CN" sz="1600" baseline="-25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v</a:t>
            </a:r>
          </a:p>
        </p:txBody>
      </p:sp>
      <p:sp>
        <p:nvSpPr>
          <p:cNvPr id="134153" name="Rectangle 9">
            <a:extLst>
              <a:ext uri="{FF2B5EF4-FFF2-40B4-BE49-F238E27FC236}">
                <a16:creationId xmlns:a16="http://schemas.microsoft.com/office/drawing/2014/main" id="{A28399B2-4828-76FC-72C3-8E100F0E1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2397125"/>
            <a:ext cx="6121400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cs typeface="Times New Roman" pitchFamily="18" charset="0"/>
              </a:rPr>
              <a:t>即：                      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cs typeface="Times New Roman" pitchFamily="18" charset="0"/>
              </a:rPr>
              <a:t>1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cs typeface="Times New Roman" pitchFamily="18" charset="0"/>
              </a:rPr>
              <a:t>、查水蒸气性质表；</a:t>
            </a:r>
            <a:r>
              <a:rPr lang="en-US" altLang="zh-CN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cs typeface="Times New Roman" pitchFamily="18" charset="0"/>
              </a:rPr>
              <a:t>2</a:t>
            </a:r>
            <a:r>
              <a:rPr lang="zh-CN" altLang="en-US" sz="16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  <a:cs typeface="Times New Roman" pitchFamily="18" charset="0"/>
              </a:rPr>
              <a:t>、查饱和空气表 </a:t>
            </a:r>
          </a:p>
        </p:txBody>
      </p:sp>
      <p:graphicFrame>
        <p:nvGraphicFramePr>
          <p:cNvPr id="134154" name="Object 10">
            <a:extLst>
              <a:ext uri="{FF2B5EF4-FFF2-40B4-BE49-F238E27FC236}">
                <a16:creationId xmlns:a16="http://schemas.microsoft.com/office/drawing/2014/main" id="{3CEDF582-37B3-AC8F-A2DC-9A926E3811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60475" y="2406650"/>
          <a:ext cx="1152525" cy="31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38080" imgH="228600" progId="Equation.DSMT4">
                  <p:embed/>
                </p:oleObj>
              </mc:Choice>
              <mc:Fallback>
                <p:oleObj name="Equation" r:id="rId2" imgW="838080" imgH="228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2406650"/>
                        <a:ext cx="1152525" cy="31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77C1B017-8D0B-C8C0-55EC-6FA80AB592C2}"/>
              </a:ext>
            </a:extLst>
          </p:cNvPr>
          <p:cNvGrpSpPr>
            <a:grpSpLocks/>
          </p:cNvGrpSpPr>
          <p:nvPr/>
        </p:nvGrpSpPr>
        <p:grpSpPr bwMode="auto">
          <a:xfrm>
            <a:off x="792163" y="2901950"/>
            <a:ext cx="5202237" cy="342900"/>
            <a:chOff x="499" y="1582"/>
            <a:chExt cx="3277" cy="216"/>
          </a:xfrm>
        </p:grpSpPr>
        <p:graphicFrame>
          <p:nvGraphicFramePr>
            <p:cNvPr id="4100" name="Object 12">
              <a:extLst>
                <a:ext uri="{FF2B5EF4-FFF2-40B4-BE49-F238E27FC236}">
                  <a16:creationId xmlns:a16="http://schemas.microsoft.com/office/drawing/2014/main" id="{3C8BD735-A1CD-401E-C7D7-522073FDC09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535" y="1605"/>
            <a:ext cx="555" cy="1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98500" imgH="241300" progId="Equation.DSMT4">
                    <p:embed/>
                  </p:oleObj>
                </mc:Choice>
                <mc:Fallback>
                  <p:oleObj name="Equation" r:id="rId4" imgW="698500" imgH="24130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5" y="1605"/>
                          <a:ext cx="555" cy="1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01" name="Object 13">
              <a:extLst>
                <a:ext uri="{FF2B5EF4-FFF2-40B4-BE49-F238E27FC236}">
                  <a16:creationId xmlns:a16="http://schemas.microsoft.com/office/drawing/2014/main" id="{59565B3B-F448-F426-FCE5-9721FBE694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72" y="1605"/>
            <a:ext cx="130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25400" imgH="228600" progId="Equation.DSMT4">
                    <p:embed/>
                  </p:oleObj>
                </mc:Choice>
                <mc:Fallback>
                  <p:oleObj name="Equation" r:id="rId6" imgW="16254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2" y="1605"/>
                          <a:ext cx="1304" cy="18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4158" name="Rectangle 14">
              <a:extLst>
                <a:ext uri="{FF2B5EF4-FFF2-40B4-BE49-F238E27FC236}">
                  <a16:creationId xmlns:a16="http://schemas.microsoft.com/office/drawing/2014/main" id="{A04FCE4C-D77D-472B-17AB-02CAB75B1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" y="1586"/>
              <a:ext cx="1098" cy="212"/>
            </a:xfrm>
            <a:prstGeom prst="rect">
              <a:avLst/>
            </a:prstGeom>
            <a:noFill/>
            <a:ln w="508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  <a:cs typeface="Times New Roman" pitchFamily="18" charset="0"/>
                </a:rPr>
                <a:t>显然：</a:t>
              </a:r>
              <a:r>
                <a:rPr lang="en-US" altLang="zh-CN" sz="1600" i="1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  <a:cs typeface="Times New Roman" pitchFamily="18" charset="0"/>
                </a:rPr>
                <a:t>t </a:t>
              </a:r>
              <a:r>
                <a: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  <a:cs typeface="Times New Roman" pitchFamily="18" charset="0"/>
                </a:rPr>
                <a:t>一定时，</a:t>
              </a:r>
            </a:p>
          </p:txBody>
        </p:sp>
        <p:sp>
          <p:nvSpPr>
            <p:cNvPr id="134159" name="Rectangle 15">
              <a:extLst>
                <a:ext uri="{FF2B5EF4-FFF2-40B4-BE49-F238E27FC236}">
                  <a16:creationId xmlns:a16="http://schemas.microsoft.com/office/drawing/2014/main" id="{087B8D1C-EA7A-329A-278F-3ED0C82D82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64" y="1582"/>
              <a:ext cx="374" cy="212"/>
            </a:xfrm>
            <a:prstGeom prst="rect">
              <a:avLst/>
            </a:prstGeom>
            <a:noFill/>
            <a:ln w="508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>
                <a:defRPr/>
              </a:pPr>
              <a:r>
                <a:rPr lang="zh-CN" altLang="en-US" sz="1600"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  <a:ea typeface="黑体" pitchFamily="2" charset="-122"/>
                  <a:cs typeface="Times New Roman" pitchFamily="18" charset="0"/>
                </a:rPr>
                <a:t>，当</a:t>
              </a:r>
            </a:p>
          </p:txBody>
        </p:sp>
      </p:grpSp>
      <p:graphicFrame>
        <p:nvGraphicFramePr>
          <p:cNvPr id="134160" name="Object 16">
            <a:extLst>
              <a:ext uri="{FF2B5EF4-FFF2-40B4-BE49-F238E27FC236}">
                <a16:creationId xmlns:a16="http://schemas.microsoft.com/office/drawing/2014/main" id="{F8D3D8D4-288C-03BA-975B-EC8D97B29A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42038" y="2370138"/>
          <a:ext cx="2714625" cy="213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4823148" imgH="3790656" progId="Visio.Drawing.11">
                  <p:embed/>
                </p:oleObj>
              </mc:Choice>
              <mc:Fallback>
                <p:oleObj name="Visio" r:id="rId8" imgW="4823148" imgH="3790656" progId="Visio.Drawing.11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2038" y="2370138"/>
                        <a:ext cx="2714625" cy="2135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4161" name="Rectangle 17">
            <a:extLst>
              <a:ext uri="{FF2B5EF4-FFF2-40B4-BE49-F238E27FC236}">
                <a16:creationId xmlns:a16="http://schemas.microsoft.com/office/drawing/2014/main" id="{F7403DD3-5766-B362-C1CB-D0912161B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9638" y="3598863"/>
            <a:ext cx="5064125" cy="736600"/>
          </a:xfrm>
          <a:prstGeom prst="rect">
            <a:avLst/>
          </a:prstGeom>
          <a:noFill/>
          <a:ln w="57150" cmpd="thickThin" algn="ctr">
            <a:solidFill>
              <a:srgbClr val="0000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绝对湿度只能说明湿空气中所含</a:t>
            </a:r>
            <a:r>
              <a:rPr lang="zh-CN" altLang="en-US" sz="1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水蒸气的多少</a:t>
            </a:r>
            <a:r>
              <a:rPr lang="zh-CN" altLang="en-US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，</a:t>
            </a:r>
            <a:r>
              <a:rPr lang="zh-CN" altLang="en-US" sz="16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而不能说明湿空气所具有</a:t>
            </a:r>
            <a:r>
              <a:rPr lang="zh-CN" altLang="en-US" sz="1600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吸收水蒸气能力的大小</a:t>
            </a:r>
            <a:r>
              <a:rPr lang="zh-CN" altLang="en-US" sz="160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黑体" pitchFamily="2" charset="-122"/>
                <a:ea typeface="黑体" pitchFamily="2" charset="-12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4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4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4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4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4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50" grpId="0" animBg="1"/>
      <p:bldP spid="134151" grpId="0"/>
      <p:bldP spid="134152" grpId="0"/>
      <p:bldP spid="134153" grpId="0"/>
      <p:bldP spid="13416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F3836D0A-D0BB-80C6-825B-050406CDF87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eaLnBrk="1" hangingPunct="1"/>
            <a:fld id="{306FB0BE-B70D-4FE9-975E-8BAFF7048A2C}" type="slidenum">
              <a:rPr kumimoji="0"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8</a:t>
            </a:fld>
            <a:endParaRPr kumimoji="0"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5172" name="Rectangle 4">
            <a:extLst>
              <a:ext uri="{FF2B5EF4-FFF2-40B4-BE49-F238E27FC236}">
                <a16:creationId xmlns:a16="http://schemas.microsoft.com/office/drawing/2014/main" id="{CFE838C6-A3D9-CBEB-EC8D-28596BEEBB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5775" y="858838"/>
            <a:ext cx="1873250" cy="39687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l">
              <a:spcBef>
                <a:spcPct val="20000"/>
              </a:spcBef>
              <a:defRPr/>
            </a:pPr>
            <a:r>
              <a:rPr lang="zh-CN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二、</a:t>
            </a:r>
            <a:r>
              <a:rPr lang="zh-CN" altLang="en-GB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相对</a:t>
            </a:r>
            <a:r>
              <a:rPr lang="zh-CN" altLang="en-US" sz="2000">
                <a:solidFill>
                  <a:srgbClr val="0000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湿度</a:t>
            </a:r>
          </a:p>
        </p:txBody>
      </p:sp>
      <p:sp>
        <p:nvSpPr>
          <p:cNvPr id="135173" name="Rectangle 5">
            <a:extLst>
              <a:ext uri="{FF2B5EF4-FFF2-40B4-BE49-F238E27FC236}">
                <a16:creationId xmlns:a16="http://schemas.microsoft.com/office/drawing/2014/main" id="{B72AC768-A650-5B8B-E47F-76D680E2C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9013" y="1309688"/>
            <a:ext cx="7632700" cy="641350"/>
          </a:xfrm>
          <a:prstGeom prst="rect">
            <a:avLst/>
          </a:prstGeom>
          <a:noFill/>
          <a:ln w="57150" cmpd="thickThin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湿空气中水蒸气分压力 </a:t>
            </a:r>
            <a:r>
              <a:rPr lang="en-US" altLang="zh-CN" sz="18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p</a:t>
            </a:r>
            <a:r>
              <a:rPr lang="en-US" altLang="zh-CN" sz="180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v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，与同一温度同样总压力的饱和湿空气中水蒸气分压力 </a:t>
            </a:r>
            <a:r>
              <a:rPr lang="en-US" altLang="zh-CN" sz="18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p</a:t>
            </a:r>
            <a:r>
              <a:rPr lang="en-US" altLang="zh-CN" sz="1800" baseline="-250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s</a:t>
            </a:r>
            <a:r>
              <a:rPr lang="en-US" altLang="zh-CN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lang="en-US" altLang="zh-CN" sz="1800" i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t</a:t>
            </a:r>
            <a:r>
              <a:rPr lang="en-US" altLang="zh-CN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</a:t>
            </a:r>
            <a:r>
              <a:rPr lang="en-US" altLang="zh-CN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的比值</a:t>
            </a:r>
          </a:p>
        </p:txBody>
      </p:sp>
      <p:sp>
        <p:nvSpPr>
          <p:cNvPr id="135175" name="Text Box 7">
            <a:extLst>
              <a:ext uri="{FF2B5EF4-FFF2-40B4-BE49-F238E27FC236}">
                <a16:creationId xmlns:a16="http://schemas.microsoft.com/office/drawing/2014/main" id="{B4295522-D74B-6E89-0F6F-6CA0B79685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2193925"/>
            <a:ext cx="122396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＝ </a:t>
            </a:r>
            <a:r>
              <a:rPr lang="en-US" altLang="zh-CN" sz="16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</a:p>
        </p:txBody>
      </p:sp>
      <p:sp>
        <p:nvSpPr>
          <p:cNvPr id="135176" name="Text Box 8">
            <a:extLst>
              <a:ext uri="{FF2B5EF4-FFF2-40B4-BE49-F238E27FC236}">
                <a16:creationId xmlns:a16="http://schemas.microsoft.com/office/drawing/2014/main" id="{28F772EB-4418-397F-9BE6-A959ABA25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2638" y="2890838"/>
            <a:ext cx="6492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＝ </a:t>
            </a:r>
            <a:r>
              <a:rPr lang="en-US" altLang="zh-CN" sz="16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</a:t>
            </a:r>
          </a:p>
        </p:txBody>
      </p:sp>
      <p:sp>
        <p:nvSpPr>
          <p:cNvPr id="135177" name="Text Box 9">
            <a:extLst>
              <a:ext uri="{FF2B5EF4-FFF2-40B4-BE49-F238E27FC236}">
                <a16:creationId xmlns:a16="http://schemas.microsoft.com/office/drawing/2014/main" id="{1D5BBCF2-96CF-11D5-2CA2-AA95BE0E9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21200" y="2530475"/>
            <a:ext cx="12604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CN" sz="16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0 &lt; </a:t>
            </a:r>
            <a:r>
              <a:rPr lang="en-US" altLang="zh-CN" sz="1600" i="1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  <a:sym typeface="Symbol" panose="05050102010706020507" pitchFamily="18" charset="2"/>
              </a:rPr>
              <a:t> </a:t>
            </a:r>
            <a:r>
              <a:rPr lang="en-US" altLang="zh-CN" sz="1600">
                <a:solidFill>
                  <a:srgbClr val="CC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&lt; 1</a:t>
            </a:r>
          </a:p>
        </p:txBody>
      </p:sp>
      <p:sp>
        <p:nvSpPr>
          <p:cNvPr id="135178" name="Rectangle 10">
            <a:extLst>
              <a:ext uri="{FF2B5EF4-FFF2-40B4-BE49-F238E27FC236}">
                <a16:creationId xmlns:a16="http://schemas.microsoft.com/office/drawing/2014/main" id="{F31D88A0-D593-73FC-13CA-B279862100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193925"/>
            <a:ext cx="13684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饱和湿空气</a:t>
            </a:r>
          </a:p>
        </p:txBody>
      </p:sp>
      <p:sp>
        <p:nvSpPr>
          <p:cNvPr id="135179" name="Rectangle 11">
            <a:extLst>
              <a:ext uri="{FF2B5EF4-FFF2-40B4-BE49-F238E27FC236}">
                <a16:creationId xmlns:a16="http://schemas.microsoft.com/office/drawing/2014/main" id="{5D78A14C-5669-5492-0D97-93279121E0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1500" y="2517775"/>
            <a:ext cx="13985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6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未饱和空气</a:t>
            </a:r>
          </a:p>
        </p:txBody>
      </p:sp>
      <p:sp>
        <p:nvSpPr>
          <p:cNvPr id="135180" name="Rectangle 12">
            <a:extLst>
              <a:ext uri="{FF2B5EF4-FFF2-40B4-BE49-F238E27FC236}">
                <a16:creationId xmlns:a16="http://schemas.microsoft.com/office/drawing/2014/main" id="{16C93194-C052-7880-A4E6-C2546AB20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5788" y="2890838"/>
            <a:ext cx="94138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600">
                <a:solidFill>
                  <a:srgbClr val="0000CC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干空气</a:t>
            </a:r>
          </a:p>
        </p:txBody>
      </p:sp>
      <p:graphicFrame>
        <p:nvGraphicFramePr>
          <p:cNvPr id="135182" name="Object 14">
            <a:extLst>
              <a:ext uri="{FF2B5EF4-FFF2-40B4-BE49-F238E27FC236}">
                <a16:creationId xmlns:a16="http://schemas.microsoft.com/office/drawing/2014/main" id="{5BB7DFB0-5D7D-6FFE-9CEB-421B5EC010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95400" y="2287588"/>
          <a:ext cx="28844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74640" imgH="469800" progId="Equation.DSMT4">
                  <p:embed/>
                </p:oleObj>
              </mc:Choice>
              <mc:Fallback>
                <p:oleObj name="Equation" r:id="rId2" imgW="1574640" imgH="4698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287588"/>
                        <a:ext cx="2884488" cy="857250"/>
                      </a:xfrm>
                      <a:prstGeom prst="rect">
                        <a:avLst/>
                      </a:prstGeom>
                      <a:solidFill>
                        <a:srgbClr val="CCFF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83" name="Text Box 15">
            <a:extLst>
              <a:ext uri="{FF2B5EF4-FFF2-40B4-BE49-F238E27FC236}">
                <a16:creationId xmlns:a16="http://schemas.microsoft.com/office/drawing/2014/main" id="{7410F23B-83E1-7A1E-AB78-F33D40FC45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597275"/>
            <a:ext cx="4700588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buFont typeface="Symbol" pitchFamily="18" charset="2"/>
              <a:buNone/>
              <a:defRPr/>
            </a:pPr>
            <a:r>
              <a:rPr lang="zh-CN" altLang="en-US" sz="1800" i="1">
                <a:solidFill>
                  <a:srgbClr val="CC0000"/>
                </a:solidFill>
                <a:ea typeface="黑体" pitchFamily="2" charset="-122"/>
                <a:sym typeface="Symbol" pitchFamily="18" charset="2"/>
              </a:rPr>
              <a:t></a:t>
            </a:r>
            <a:r>
              <a:rPr lang="zh-CN" altLang="en-US" sz="1800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黑体" pitchFamily="2" charset="-122"/>
                <a:sym typeface="Symbol" pitchFamily="18" charset="2"/>
              </a:rPr>
              <a:t>  </a:t>
            </a:r>
            <a:r>
              <a:rPr lang="zh-CN" altLang="en-US" sz="1600">
                <a:solidFill>
                  <a:srgbClr val="CC0000"/>
                </a:solidFill>
                <a:sym typeface="Symbol" pitchFamily="18" charset="2"/>
              </a:rPr>
              <a:t>↓</a:t>
            </a:r>
            <a:r>
              <a:rPr lang="zh-CN" altLang="en-US" sz="1600">
                <a:solidFill>
                  <a:schemeClr val="accent1"/>
                </a:solidFill>
                <a:sym typeface="Symbol" pitchFamily="18" charset="2"/>
              </a:rPr>
              <a:t>  </a:t>
            </a:r>
            <a:r>
              <a:rPr lang="zh-CN" altLang="en-US" sz="1800">
                <a:latin typeface="Arial" charset="0"/>
                <a:ea typeface="黑体" pitchFamily="2" charset="-122"/>
              </a:rPr>
              <a:t>越干燥，吸水能力强   如：沙漠地区</a:t>
            </a:r>
          </a:p>
          <a:p>
            <a:pPr algn="l">
              <a:spcBef>
                <a:spcPct val="50000"/>
              </a:spcBef>
              <a:buFont typeface="Symbol" pitchFamily="18" charset="2"/>
              <a:buNone/>
              <a:defRPr/>
            </a:pPr>
            <a:r>
              <a:rPr lang="zh-CN" altLang="en-US" sz="1800" i="1">
                <a:solidFill>
                  <a:srgbClr val="CC0000"/>
                </a:solidFill>
                <a:ea typeface="黑体" pitchFamily="2" charset="-122"/>
                <a:sym typeface="Symbol" pitchFamily="18" charset="2"/>
              </a:rPr>
              <a:t>  </a:t>
            </a:r>
            <a:r>
              <a:rPr lang="zh-CN" altLang="en-US" sz="1800">
                <a:solidFill>
                  <a:srgbClr val="CC0000"/>
                </a:solidFill>
                <a:latin typeface="黑体" pitchFamily="2" charset="-122"/>
                <a:ea typeface="黑体" pitchFamily="2" charset="-122"/>
                <a:sym typeface="Symbol" pitchFamily="18" charset="2"/>
              </a:rPr>
              <a:t>↑</a:t>
            </a:r>
            <a:r>
              <a:rPr lang="zh-CN" altLang="en-US" sz="1800">
                <a:solidFill>
                  <a:schemeClr val="accent1"/>
                </a:solidFill>
                <a:ea typeface="黑体" pitchFamily="2" charset="-122"/>
                <a:sym typeface="Symbol" pitchFamily="18" charset="2"/>
              </a:rPr>
              <a:t>  </a:t>
            </a:r>
            <a:r>
              <a:rPr lang="zh-CN" altLang="en-US" sz="1800">
                <a:ea typeface="黑体" pitchFamily="2" charset="-122"/>
              </a:rPr>
              <a:t>越潮湿，吸水能力弱   如：滨海地区</a:t>
            </a:r>
            <a:r>
              <a:rPr lang="en-US" altLang="zh-CN" sz="1800">
                <a:ea typeface="黑体" pitchFamily="2" charset="-122"/>
              </a:rPr>
              <a:t> </a:t>
            </a:r>
          </a:p>
        </p:txBody>
      </p:sp>
      <p:sp>
        <p:nvSpPr>
          <p:cNvPr id="135184" name="Rectangle 16">
            <a:extLst>
              <a:ext uri="{FF2B5EF4-FFF2-40B4-BE49-F238E27FC236}">
                <a16:creationId xmlns:a16="http://schemas.microsoft.com/office/drawing/2014/main" id="{D11E9131-8C88-2D39-D2DF-7BA0D77040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8050" y="3638550"/>
            <a:ext cx="2817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1pPr>
            <a:lvl2pPr marL="742950" indent="-28575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2pPr>
            <a:lvl3pPr marL="11430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3pPr>
            <a:lvl4pPr marL="16002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4pPr>
            <a:lvl5pPr marL="2057400" indent="-228600" eaLnBrk="0" hangingPunct="0"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400" b="1">
                <a:solidFill>
                  <a:schemeClr val="tx1"/>
                </a:solidFill>
                <a:latin typeface="Times New Roman" panose="02020603050405020304" pitchFamily="18" charset="0"/>
                <a:ea typeface="华文仿宋" panose="02010600040101010101" pitchFamily="2" charset="-122"/>
              </a:defRPr>
            </a:lvl9pPr>
          </a:lstStyle>
          <a:p>
            <a:pPr algn="l" eaLnBrk="1" hangingPunct="1"/>
            <a:r>
              <a:rPr lang="zh-CN" altLang="en-US" sz="1800">
                <a:solidFill>
                  <a:srgbClr val="FF0000"/>
                </a:solidFill>
                <a:ea typeface="黑体" panose="02010609060101010101" pitchFamily="49" charset="-122"/>
              </a:rPr>
              <a:t>空调制冷量测试工况：</a:t>
            </a:r>
          </a:p>
          <a:p>
            <a:pPr algn="l" eaLnBrk="1" hangingPunct="1"/>
            <a:r>
              <a:rPr lang="zh-CN" altLang="en-US" sz="1800">
                <a:ea typeface="黑体" panose="02010609060101010101" pitchFamily="49" charset="-122"/>
              </a:rPr>
              <a:t>干球温度</a:t>
            </a:r>
            <a:r>
              <a:rPr lang="en-US" altLang="zh-CN" sz="1800">
                <a:ea typeface="黑体" panose="02010609060101010101" pitchFamily="49" charset="-122"/>
              </a:rPr>
              <a:t>27 </a:t>
            </a:r>
            <a:r>
              <a:rPr lang="zh-CN" altLang="en-US" sz="1800">
                <a:ea typeface="黑体" panose="02010609060101010101" pitchFamily="49" charset="-122"/>
              </a:rPr>
              <a:t>℃</a:t>
            </a:r>
            <a:r>
              <a:rPr lang="en-US" altLang="zh-CN" sz="1800">
                <a:ea typeface="黑体" panose="02010609060101010101" pitchFamily="49" charset="-122"/>
              </a:rPr>
              <a:t> </a:t>
            </a:r>
            <a:r>
              <a:rPr lang="zh-CN" altLang="en-US" sz="1800">
                <a:ea typeface="黑体" panose="02010609060101010101" pitchFamily="49" charset="-122"/>
              </a:rPr>
              <a:t>，</a:t>
            </a:r>
            <a:r>
              <a:rPr lang="zh-CN" altLang="en-US" sz="1800" i="1">
                <a:solidFill>
                  <a:schemeClr val="tx2"/>
                </a:solidFill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1800">
                <a:ea typeface="黑体" panose="02010609060101010101" pitchFamily="49" charset="-122"/>
              </a:rPr>
              <a:t> ~60%</a:t>
            </a:r>
          </a:p>
        </p:txBody>
      </p:sp>
      <p:sp>
        <p:nvSpPr>
          <p:cNvPr id="135185" name="Rectangle 17">
            <a:extLst>
              <a:ext uri="{FF2B5EF4-FFF2-40B4-BE49-F238E27FC236}">
                <a16:creationId xmlns:a16="http://schemas.microsoft.com/office/drawing/2014/main" id="{1616A78B-B373-68B8-945E-E3C4E7792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61950"/>
            <a:ext cx="6337300" cy="3968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>
              <a:buClr>
                <a:srgbClr val="FF9933"/>
              </a:buClr>
              <a:buSzPct val="80000"/>
              <a:buFont typeface="Wingdings" pitchFamily="2" charset="2"/>
              <a:buChar char="&amp;"/>
              <a:defRPr/>
            </a:pPr>
            <a:r>
              <a:rPr lang="zh-CN" altLang="en-US" sz="2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 </a:t>
            </a:r>
            <a:r>
              <a:rPr lang="en-US" altLang="zh-CN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12-4 </a:t>
            </a:r>
            <a:r>
              <a:rPr lang="zh-CN" altLang="en-US" sz="2000">
                <a:solidFill>
                  <a:srgbClr val="FFFF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黑体" pitchFamily="2" charset="-122"/>
              </a:rPr>
              <a:t>湿空气的状态参数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5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/>
      <p:bldP spid="135173" grpId="0"/>
      <p:bldP spid="135175" grpId="0"/>
      <p:bldP spid="135176" grpId="0"/>
      <p:bldP spid="135177" grpId="0"/>
      <p:bldP spid="135178" grpId="0"/>
      <p:bldP spid="135179" grpId="0"/>
      <p:bldP spid="135180" grpId="0"/>
      <p:bldP spid="135183" grpId="0"/>
      <p:bldP spid="135184" grpId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1825</TotalTime>
  <Words>574</Words>
  <Application>Microsoft Office PowerPoint</Application>
  <PresentationFormat>自定义</PresentationFormat>
  <Paragraphs>82</Paragraphs>
  <Slides>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Times New Roman</vt:lpstr>
      <vt:lpstr>华文仿宋</vt:lpstr>
      <vt:lpstr>Arial</vt:lpstr>
      <vt:lpstr>黑体</vt:lpstr>
      <vt:lpstr>Wingdings</vt:lpstr>
      <vt:lpstr>宋体</vt:lpstr>
      <vt:lpstr>方正舒体</vt:lpstr>
      <vt:lpstr>Blackoak Std</vt:lpstr>
      <vt:lpstr>华文中宋</vt:lpstr>
      <vt:lpstr>华文隶书</vt:lpstr>
      <vt:lpstr>Symbol</vt:lpstr>
      <vt:lpstr>tempelate</vt:lpstr>
      <vt:lpstr>MathType 7.0 Equation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绪论</dc:title>
  <dc:creator>何茂刚、张颖</dc:creator>
  <cp:lastModifiedBy>崇浩 唐</cp:lastModifiedBy>
  <cp:revision>298</cp:revision>
  <cp:lastPrinted>1601-01-01T00:00:00Z</cp:lastPrinted>
  <dcterms:created xsi:type="dcterms:W3CDTF">2011-05-02T08:11:20Z</dcterms:created>
  <dcterms:modified xsi:type="dcterms:W3CDTF">2025-08-21T09:21:54Z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