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9144000" cy="5148263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FF0000"/>
    <a:srgbClr val="FF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ED9EE09D-1C32-35F6-D2FC-71C41EEDE4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993C2C62-906F-415F-2B3E-2AFE26EEE2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D830CE8C-554D-15F0-C809-2D0ACE216D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782F7D08-3B72-2710-9363-9B73A55CD9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62EFBA3-DDE6-44A5-80A7-E07560ED6B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5CFEEA-9F14-B87F-5125-4397586E23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90C9F27-392E-74E4-E2D0-3318DDA4DC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E06EA57-7BDB-9950-36E0-095963F523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DB24096-D379-C629-54D8-237C5C4166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239A1DF-5C1B-9FE7-9F85-174CECEC48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E1828BB-183C-1839-4A69-5B1D859A8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EA5FC05-88FB-46EE-91D0-443CBEF205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6D074A2-DCC7-C35C-694B-1A28C117A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4BDDE88-303A-E74E-6BED-718723CEF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6CCF2E3-3A1E-042D-6A27-581D50B3B9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7E88FBE-DBA5-E936-2FEF-9B630DCBB1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C3CD7ED-E7BB-8875-2879-61183E1F0E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7B05151-D66A-F26B-5BBD-2186BB502B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2E5CC83A-C3BE-88B8-8745-9798797623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7289DD82-F3A9-7CF8-110B-CB16A7D2B1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EEB6E4C1-B4FA-AF55-6E4C-F286F75145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0CB366FF-3132-8A05-63C6-3D0ED3B1EE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109BF063-98BA-B54C-E8E9-5E20F9B427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kumimoji="0"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50511085-43E4-EE53-0DFB-3E0E4F7BEA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4CCF449-1C33-012D-8535-FD4D5B598B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48280A64-5B87-475A-AB3F-7E11FF9432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51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286989-5659-6267-4C1A-C7AAEFE47F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0208B-3E09-4915-84C1-CC3E8040D0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1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10CB723-EC06-857B-3228-CEE7C809A0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386CB-7A6B-4F6B-BE66-EE65E50D84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69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4F451C5-42BC-2522-C5E5-F12CB675FE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CDC0A-3C1C-4094-B0F0-4008CF83C6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27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0A78D63-D197-E7DA-18DE-6B78D2C632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B27C7-BC6A-4CA6-843C-43EA2055D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35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24BA6FA-C171-B75B-384E-34E0C9AD0F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7192A-76E0-44AA-9D78-296B4683CF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96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6219A18-4F3F-CF2C-0266-0A077A3540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F95DF-F367-40BD-B518-CA1C684241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6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F786F05-C0F1-6EA1-29E0-C4DB41CC26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5CECD5-46B5-4D29-B10E-4E5EC5028F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97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0BB25F7-5D36-2503-D2AE-4348B64820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7D926-47B7-4F7B-91F9-4BB28DE575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4CB066C-E057-4206-F29A-93B54A981B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164BD-9270-4E9B-AC7D-93E8FD02D3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7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C99B4E9-47B5-D5C8-4769-E8CAC39895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EF274-919C-41D3-9C4E-A921C6718B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33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F166011-016A-A20B-8595-991F9F9E62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FFD5A-2FB7-4BB5-B6AA-8F756E8DB5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8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D71DB411-AD8E-9C80-D04B-ED24CED9E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964113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>
              <a:defRPr/>
            </a:pPr>
            <a:r>
              <a:rPr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热流科学与工程教育部重点实验室</a:t>
            </a:r>
            <a:r>
              <a:rPr lang="zh-CN" altLang="en-US" sz="12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 </a:t>
            </a:r>
            <a:r>
              <a:rPr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Key Laboratory of Thermo-Fluid Science and Engineering of MOE</a:t>
            </a:r>
            <a:r>
              <a:rPr lang="en-US" altLang="zh-CN" sz="12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0DB5707-342E-76E8-D5B1-FECEACF908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F07DF42-A9BE-48BA-C963-B36AAE3CA8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E69E5D3-164E-2EA4-502F-B33E74C01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8F10F8B-4349-B575-2052-25A0CDDF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D05F0664-AA56-492E-ECFD-0B3C695AE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1D512EC4-F704-4125-BADE-7342C21F41B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13109E27-81B2-C9E0-AABF-E7AA5593D61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45" name="WordArt 33">
            <a:extLst>
              <a:ext uri="{FF2B5EF4-FFF2-40B4-BE49-F238E27FC236}">
                <a16:creationId xmlns:a16="http://schemas.microsoft.com/office/drawing/2014/main" id="{174BDAC4-EB87-784C-9107-67132BBB12FA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90938BE7-1BF4-0675-48E6-E5F0A6D641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Engineering Thermodynamics</a:t>
            </a:r>
            <a:endParaRPr lang="zh-CN" altLang="en-US" sz="800" i="1">
              <a:solidFill>
                <a:srgbClr val="77B7E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82D40C40-7F9E-E50F-255A-FED32B420D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4348" name="Picture 25" descr="红色">
            <a:extLst>
              <a:ext uri="{FF2B5EF4-FFF2-40B4-BE49-F238E27FC236}">
                <a16:creationId xmlns:a16="http://schemas.microsoft.com/office/drawing/2014/main" id="{03BA7981-DF4A-63F3-EF6A-CE886BE93D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Rectangle 19">
            <a:extLst>
              <a:ext uri="{FF2B5EF4-FFF2-40B4-BE49-F238E27FC236}">
                <a16:creationId xmlns:a16="http://schemas.microsoft.com/office/drawing/2014/main" id="{E621ADD2-5CAF-2B3B-725D-87874E9D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2350"/>
            <a:ext cx="914558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53" tIns="45727" rIns="91453" bIns="45727">
            <a:spAutoFit/>
          </a:bodyPr>
          <a:lstStyle/>
          <a:p>
            <a:pPr>
              <a:defRPr/>
            </a:pPr>
            <a:r>
              <a:rPr lang="zh-CN" altLang="en-US" sz="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     </a:t>
            </a:r>
            <a:r>
              <a:rPr lang="zh-CN" altLang="en-US" sz="48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工 程 热 力 学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zh-CN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Engineering Thermodynamics</a:t>
            </a:r>
          </a:p>
        </p:txBody>
      </p:sp>
      <p:pic>
        <p:nvPicPr>
          <p:cNvPr id="16387" name="Picture 21" descr="2011331161428">
            <a:extLst>
              <a:ext uri="{FF2B5EF4-FFF2-40B4-BE49-F238E27FC236}">
                <a16:creationId xmlns:a16="http://schemas.microsoft.com/office/drawing/2014/main" id="{A4BF8569-8F21-B43B-85E1-B33445A4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r="13753"/>
          <a:stretch>
            <a:fillRect/>
          </a:stretch>
        </p:blipFill>
        <p:spPr bwMode="auto">
          <a:xfrm>
            <a:off x="7121525" y="2343150"/>
            <a:ext cx="573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8" name="Text Box 24">
            <a:extLst>
              <a:ext uri="{FF2B5EF4-FFF2-40B4-BE49-F238E27FC236}">
                <a16:creationId xmlns:a16="http://schemas.microsoft.com/office/drawing/2014/main" id="{00FC5106-30E8-C140-C46A-555233A5C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67150"/>
            <a:ext cx="3000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主讲人：王晓坡 副教授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43C2BD3-F7BF-FB52-27AB-664CF1020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E6AA1D71-957A-4B48-AD19-E72A9B18C37A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10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634187FB-50ED-58B5-5145-710D83B6C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6350" y="989013"/>
          <a:ext cx="4916488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63817" imgH="5491959" progId="Visio.Drawing.11">
                  <p:embed/>
                </p:oleObj>
              </mc:Choice>
              <mc:Fallback>
                <p:oleObj name="Visio" r:id="rId2" imgW="7263817" imgH="549195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989013"/>
                        <a:ext cx="4916488" cy="3717925"/>
                      </a:xfrm>
                      <a:prstGeom prst="rect">
                        <a:avLst/>
                      </a:prstGeom>
                      <a:noFill/>
                      <a:ln w="57150" cmpd="thickThin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>
            <a:extLst>
              <a:ext uri="{FF2B5EF4-FFF2-40B4-BE49-F238E27FC236}">
                <a16:creationId xmlns:a16="http://schemas.microsoft.com/office/drawing/2014/main" id="{10839E80-8BD4-BBC9-C369-47DE867E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981075"/>
            <a:ext cx="313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h-d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图由下列五种线群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组成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：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D87E2A06-E355-F392-CD4E-3015D469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7338"/>
            <a:ext cx="1957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等湿线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d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线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44391" name="Text Box 7">
            <a:extLst>
              <a:ext uri="{FF2B5EF4-FFF2-40B4-BE49-F238E27FC236}">
                <a16:creationId xmlns:a16="http://schemas.microsoft.com/office/drawing/2014/main" id="{0A28138D-CE33-8A27-5F39-C9ABE7AD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2000250"/>
            <a:ext cx="2879725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 algn="l"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r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d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线是一组平行于纵坐标的直线群。</a:t>
            </a:r>
          </a:p>
          <a:p>
            <a:pPr marL="266700" indent="-266700" algn="l"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r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露点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t</a:t>
            </a:r>
            <a:r>
              <a:rPr lang="en-US" altLang="zh-CN" sz="16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d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是湿空气冷却到</a:t>
            </a:r>
            <a:r>
              <a:rPr lang="zh-CN" altLang="en-US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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＝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100%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时的温度。因此含湿量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d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相同，状态不同的湿空气具有相同的露点。</a:t>
            </a:r>
          </a:p>
        </p:txBody>
      </p:sp>
      <p:sp>
        <p:nvSpPr>
          <p:cNvPr id="144392" name="Rectangle 8">
            <a:extLst>
              <a:ext uri="{FF2B5EF4-FFF2-40B4-BE49-F238E27FC236}">
                <a16:creationId xmlns:a16="http://schemas.microsoft.com/office/drawing/2014/main" id="{29544B23-0AEF-E911-DF51-A8B5A1AF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8E02DCEE-D89D-F634-FC33-5130384AD7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1CB30405-209F-4055-AEB7-632A68C89A3F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11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1FDAE603-1C09-C84B-959A-62DD0B885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6350" y="989013"/>
          <a:ext cx="4916488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63817" imgH="5491959" progId="Visio.Drawing.11">
                  <p:embed/>
                </p:oleObj>
              </mc:Choice>
              <mc:Fallback>
                <p:oleObj name="Visio" r:id="rId2" imgW="7263817" imgH="549195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989013"/>
                        <a:ext cx="4916488" cy="3717925"/>
                      </a:xfrm>
                      <a:prstGeom prst="rect">
                        <a:avLst/>
                      </a:prstGeom>
                      <a:noFill/>
                      <a:ln w="57150" cmpd="thickThin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Rectangle 5">
            <a:extLst>
              <a:ext uri="{FF2B5EF4-FFF2-40B4-BE49-F238E27FC236}">
                <a16:creationId xmlns:a16="http://schemas.microsoft.com/office/drawing/2014/main" id="{A2DF9EE1-83D8-7A14-B438-5250E150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158875"/>
            <a:ext cx="1957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等焓线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h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线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0D31C626-19F3-18C1-60BF-64072486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782763"/>
            <a:ext cx="2700338" cy="1681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 algn="l"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r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h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线是一组与横坐标轴成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135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Tahoma" pitchFamily="34" charset="0"/>
              </a:rPr>
              <a:t>°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的直线群。</a:t>
            </a:r>
          </a:p>
          <a:p>
            <a:pPr marL="266700" indent="-266700" algn="l"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r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h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线亦可近似看成定湿球温度线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t</a:t>
            </a:r>
            <a:r>
              <a:rPr lang="en-US" altLang="zh-CN" sz="16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w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45415" name="Rectangle 7">
            <a:extLst>
              <a:ext uri="{FF2B5EF4-FFF2-40B4-BE49-F238E27FC236}">
                <a16:creationId xmlns:a16="http://schemas.microsoft.com/office/drawing/2014/main" id="{5A4319B7-2BC9-D7DA-779E-04FBFD9B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湿图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78C8E1D3-8ECC-87CB-20A0-5286A3D308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E46E1A37-6017-496C-B907-4B2A283A4BD9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12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5A12AA35-DD8B-1307-7B3D-4A732B493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6350" y="989013"/>
          <a:ext cx="4916488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63817" imgH="5491959" progId="Visio.Drawing.11">
                  <p:embed/>
                </p:oleObj>
              </mc:Choice>
              <mc:Fallback>
                <p:oleObj name="Visio" r:id="rId2" imgW="7263817" imgH="549195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989013"/>
                        <a:ext cx="4916488" cy="3717925"/>
                      </a:xfrm>
                      <a:prstGeom prst="rect">
                        <a:avLst/>
                      </a:prstGeom>
                      <a:noFill/>
                      <a:ln w="57150" cmpd="thickThin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Rectangle 5">
            <a:extLst>
              <a:ext uri="{FF2B5EF4-FFF2-40B4-BE49-F238E27FC236}">
                <a16:creationId xmlns:a16="http://schemas.microsoft.com/office/drawing/2014/main" id="{58714607-4BEF-116E-87DC-A5042F1D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020763"/>
            <a:ext cx="189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3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等温线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t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线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</a:p>
        </p:txBody>
      </p:sp>
      <p:graphicFrame>
        <p:nvGraphicFramePr>
          <p:cNvPr id="11267" name="Object 6">
            <a:extLst>
              <a:ext uri="{FF2B5EF4-FFF2-40B4-BE49-F238E27FC236}">
                <a16:creationId xmlns:a16="http://schemas.microsoft.com/office/drawing/2014/main" id="{128FADBA-9668-3C2A-C8B5-D56B94C78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1525588"/>
          <a:ext cx="259238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685800" progId="Equation.DSMT4">
                  <p:embed/>
                </p:oleObj>
              </mc:Choice>
              <mc:Fallback>
                <p:oleObj name="Equation" r:id="rId4" imgW="158724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525588"/>
                        <a:ext cx="2592387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Text Box 7">
            <a:extLst>
              <a:ext uri="{FF2B5EF4-FFF2-40B4-BE49-F238E27FC236}">
                <a16:creationId xmlns:a16="http://schemas.microsoft.com/office/drawing/2014/main" id="{029C29C9-C0B7-79E9-B259-9FDFAB4B7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49550"/>
            <a:ext cx="2592387" cy="119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 algn="l"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r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可见在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h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d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图上，定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t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线的斜率为正，且随 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t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增大斜率增大</a:t>
            </a:r>
          </a:p>
        </p:txBody>
      </p:sp>
      <p:sp>
        <p:nvSpPr>
          <p:cNvPr id="146440" name="Rectangle 8">
            <a:extLst>
              <a:ext uri="{FF2B5EF4-FFF2-40B4-BE49-F238E27FC236}">
                <a16:creationId xmlns:a16="http://schemas.microsoft.com/office/drawing/2014/main" id="{20EED790-B8B3-5415-2D70-CE340AED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8193910-2610-DD4E-2348-23C515F73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6C128F57-1FAB-4EDF-A165-A5B61ACA9D9E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13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21E7644F-3902-F2EC-2984-E324F4C41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6350" y="989013"/>
          <a:ext cx="4916488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63817" imgH="5491959" progId="Visio.Drawing.11">
                  <p:embed/>
                </p:oleObj>
              </mc:Choice>
              <mc:Fallback>
                <p:oleObj name="Visio" r:id="rId2" imgW="7263817" imgH="549195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989013"/>
                        <a:ext cx="4916488" cy="3717925"/>
                      </a:xfrm>
                      <a:prstGeom prst="rect">
                        <a:avLst/>
                      </a:prstGeom>
                      <a:noFill/>
                      <a:ln w="57150" cmpd="thickThin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1" name="Rectangle 5">
            <a:extLst>
              <a:ext uri="{FF2B5EF4-FFF2-40B4-BE49-F238E27FC236}">
                <a16:creationId xmlns:a16="http://schemas.microsoft.com/office/drawing/2014/main" id="{4DEB9E19-0B52-1579-6663-8F6D2C6E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896938"/>
            <a:ext cx="235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4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等相对湿度线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 </a:t>
            </a:r>
            <a:r>
              <a:rPr lang="zh-CN" altLang="en-US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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47462" name="Text Box 6">
            <a:extLst>
              <a:ext uri="{FF2B5EF4-FFF2-40B4-BE49-F238E27FC236}">
                <a16:creationId xmlns:a16="http://schemas.microsoft.com/office/drawing/2014/main" id="{B8F8C237-D819-CAEE-5AD3-114900964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81113"/>
            <a:ext cx="2736850" cy="363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 algn="l"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r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定 </a:t>
            </a:r>
            <a:r>
              <a:rPr lang="zh-CN" altLang="en-US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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 线是一组向上凸的曲线群。当温度超过总压力对应的饱和温度（如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100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℃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）时，变为垂直线。</a:t>
            </a:r>
          </a:p>
          <a:p>
            <a:pPr marL="266700" indent="-266700" algn="l"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zh-CN" alt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  <a:sym typeface="Symbol" pitchFamily="18" charset="2"/>
            </a:endParaRPr>
          </a:p>
          <a:p>
            <a:pPr marL="266700" indent="-266700" algn="l"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r"/>
              <a:defRPr/>
            </a:pPr>
            <a:r>
              <a:rPr lang="zh-CN" altLang="en-US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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＝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100%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饱和空气曲线把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h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d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图分成两部分，曲线以上为未饱和湿空气，曲线以下无实际意义。</a:t>
            </a:r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337BF75D-635C-B3A5-1EAD-B0249C72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湿图</a:t>
            </a:r>
          </a:p>
        </p:txBody>
      </p:sp>
      <p:graphicFrame>
        <p:nvGraphicFramePr>
          <p:cNvPr id="147465" name="Object 9">
            <a:extLst>
              <a:ext uri="{FF2B5EF4-FFF2-40B4-BE49-F238E27FC236}">
                <a16:creationId xmlns:a16="http://schemas.microsoft.com/office/drawing/2014/main" id="{BC65E399-A222-AD2B-ECE7-61464B2DD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2843213"/>
          <a:ext cx="27876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431640" progId="Equation.DSMT4">
                  <p:embed/>
                </p:oleObj>
              </mc:Choice>
              <mc:Fallback>
                <p:oleObj name="Equation" r:id="rId4" imgW="19555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843213"/>
                        <a:ext cx="27876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B3D73EE8-9B38-1AF2-5FD6-DD44B45836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F0901052-74B7-430E-B3BC-A876B89D9475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14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3314" name="Object 5">
            <a:extLst>
              <a:ext uri="{FF2B5EF4-FFF2-40B4-BE49-F238E27FC236}">
                <a16:creationId xmlns:a16="http://schemas.microsoft.com/office/drawing/2014/main" id="{C87E9E48-B8A2-4311-6A3C-DC9634CE7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1084263"/>
          <a:ext cx="427037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63817" imgH="5491959" progId="Visio.Drawing.11">
                  <p:embed/>
                </p:oleObj>
              </mc:Choice>
              <mc:Fallback>
                <p:oleObj name="Visio" r:id="rId2" imgW="7263817" imgH="549195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084263"/>
                        <a:ext cx="4270375" cy="3228975"/>
                      </a:xfrm>
                      <a:prstGeom prst="rect">
                        <a:avLst/>
                      </a:prstGeom>
                      <a:noFill/>
                      <a:ln w="57150" cmpd="thickThin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Rectangle 6">
            <a:extLst>
              <a:ext uri="{FF2B5EF4-FFF2-40B4-BE49-F238E27FC236}">
                <a16:creationId xmlns:a16="http://schemas.microsoft.com/office/drawing/2014/main" id="{2510ED91-1386-1AB9-C7DD-32CB0DAE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977900"/>
            <a:ext cx="1922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5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zh-CN" altLang="en-US" sz="1600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水蒸汽分压力线</a:t>
            </a:r>
          </a:p>
        </p:txBody>
      </p:sp>
      <p:graphicFrame>
        <p:nvGraphicFramePr>
          <p:cNvPr id="13315" name="Object 7">
            <a:extLst>
              <a:ext uri="{FF2B5EF4-FFF2-40B4-BE49-F238E27FC236}">
                <a16:creationId xmlns:a16="http://schemas.microsoft.com/office/drawing/2014/main" id="{1B3CD0EE-3243-8C1B-193D-83D81E57B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1362075"/>
          <a:ext cx="33083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431640" progId="Equation.DSMT4">
                  <p:embed/>
                </p:oleObj>
              </mc:Choice>
              <mc:Fallback>
                <p:oleObj name="Equation" r:id="rId4" imgW="20700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362075"/>
                        <a:ext cx="33083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8">
            <a:extLst>
              <a:ext uri="{FF2B5EF4-FFF2-40B4-BE49-F238E27FC236}">
                <a16:creationId xmlns:a16="http://schemas.microsoft.com/office/drawing/2014/main" id="{A1AF86C9-03E8-6AA8-D859-4D760DE8F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2165350"/>
          <a:ext cx="15224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634680" progId="Equation.DSMT4">
                  <p:embed/>
                </p:oleObj>
              </mc:Choice>
              <mc:Fallback>
                <p:oleObj name="Equation" r:id="rId6" imgW="952200" imgH="634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165350"/>
                        <a:ext cx="15224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9" name="Text Box 9">
            <a:extLst>
              <a:ext uri="{FF2B5EF4-FFF2-40B4-BE49-F238E27FC236}">
                <a16:creationId xmlns:a16="http://schemas.microsoft.com/office/drawing/2014/main" id="{3B4F6B41-CCDE-C918-E59C-4F0717753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365500"/>
            <a:ext cx="43243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    用途：</a:t>
            </a:r>
            <a:r>
              <a:rPr lang="zh-CN" altLang="en-US" sz="1800">
                <a:ea typeface="黑体" panose="02010609060101010101" pitchFamily="49" charset="-122"/>
                <a:sym typeface="Symbol" panose="05050102010706020507" pitchFamily="18" charset="2"/>
              </a:rPr>
              <a:t>计算饱和和未饱和空气的性质。</a:t>
            </a:r>
          </a:p>
          <a:p>
            <a:pPr algn="l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1800">
                <a:ea typeface="黑体" panose="02010609060101010101" pitchFamily="49" charset="-122"/>
                <a:sym typeface="Symbol" panose="05050102010706020507" pitchFamily="18" charset="2"/>
              </a:rPr>
              <a:t>                 饱和空气的性质也可用表查取。  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P455  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附表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14</a:t>
            </a:r>
            <a:endParaRPr lang="en-US" altLang="zh-CN" sz="1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48490" name="Rectangle 10">
            <a:extLst>
              <a:ext uri="{FF2B5EF4-FFF2-40B4-BE49-F238E27FC236}">
                <a16:creationId xmlns:a16="http://schemas.microsoft.com/office/drawing/2014/main" id="{EDF8023D-7F28-707C-A611-430EB0B5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B988C2-6D1D-B33A-8287-051377CD3E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4BDE2FC4-E6ED-4C0B-A883-403B4FA1544C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B803993D-F200-685C-C897-72ED6F94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798513"/>
            <a:ext cx="25876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三、</a:t>
            </a:r>
            <a:r>
              <a:rPr lang="zh-CN" altLang="en-GB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含湿量 </a:t>
            </a:r>
            <a:r>
              <a:rPr lang="en-GB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GB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比湿度</a:t>
            </a:r>
            <a:r>
              <a:rPr lang="en-GB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endParaRPr lang="en-US" altLang="zh-CN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E13D5E36-5BC5-0E6C-4775-729F10B04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1231900"/>
            <a:ext cx="48244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定义：单位质量的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所携带的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水蒸气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的质量</a:t>
            </a:r>
          </a:p>
        </p:txBody>
      </p:sp>
      <p:graphicFrame>
        <p:nvGraphicFramePr>
          <p:cNvPr id="136198" name="Object 6">
            <a:extLst>
              <a:ext uri="{FF2B5EF4-FFF2-40B4-BE49-F238E27FC236}">
                <a16:creationId xmlns:a16="http://schemas.microsoft.com/office/drawing/2014/main" id="{27D08EFB-26C6-BA91-B16E-772E873BE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1963" y="979488"/>
          <a:ext cx="10810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DSMT4">
                  <p:embed/>
                </p:oleObj>
              </mc:Choice>
              <mc:Fallback>
                <p:oleObj name="Equation" r:id="rId2" imgW="5331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979488"/>
                        <a:ext cx="10810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Rectangle 7">
            <a:extLst>
              <a:ext uri="{FF2B5EF4-FFF2-40B4-BE49-F238E27FC236}">
                <a16:creationId xmlns:a16="http://schemas.microsoft.com/office/drawing/2014/main" id="{935ADAF0-2E72-6835-5C35-C8C2229EB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1231900"/>
            <a:ext cx="2159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kg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水蒸气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/kg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</a:t>
            </a:r>
          </a:p>
        </p:txBody>
      </p:sp>
      <p:graphicFrame>
        <p:nvGraphicFramePr>
          <p:cNvPr id="136200" name="Object 8">
            <a:extLst>
              <a:ext uri="{FF2B5EF4-FFF2-40B4-BE49-F238E27FC236}">
                <a16:creationId xmlns:a16="http://schemas.microsoft.com/office/drawing/2014/main" id="{ED537DEC-21E4-6F15-FB8C-E004ABF55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213" y="1774825"/>
          <a:ext cx="48164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863280" progId="Equation.DSMT4">
                  <p:embed/>
                </p:oleObj>
              </mc:Choice>
              <mc:Fallback>
                <p:oleObj name="Equation" r:id="rId4" imgW="302256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774825"/>
                        <a:ext cx="4816475" cy="13811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>
            <a:extLst>
              <a:ext uri="{FF2B5EF4-FFF2-40B4-BE49-F238E27FC236}">
                <a16:creationId xmlns:a16="http://schemas.microsoft.com/office/drawing/2014/main" id="{722CF234-615C-FEF5-EDC7-404AE294B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409950"/>
          <a:ext cx="5080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9280" imgH="431640" progId="Equation.DSMT4">
                  <p:embed/>
                </p:oleObj>
              </mc:Choice>
              <mc:Fallback>
                <p:oleObj name="Equation" r:id="rId6" imgW="31492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409950"/>
                        <a:ext cx="5080000" cy="698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algn="ctr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>
            <a:extLst>
              <a:ext uri="{FF2B5EF4-FFF2-40B4-BE49-F238E27FC236}">
                <a16:creationId xmlns:a16="http://schemas.microsoft.com/office/drawing/2014/main" id="{CD12402C-510F-271D-580F-393DE5845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4352925"/>
          <a:ext cx="2833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228600" progId="Equation.DSMT4">
                  <p:embed/>
                </p:oleObj>
              </mc:Choice>
              <mc:Fallback>
                <p:oleObj name="Equation" r:id="rId8" imgW="15490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4352925"/>
                        <a:ext cx="2833687" cy="415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algn="ctr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Rectangle 11">
            <a:extLst>
              <a:ext uri="{FF2B5EF4-FFF2-40B4-BE49-F238E27FC236}">
                <a16:creationId xmlns:a16="http://schemas.microsoft.com/office/drawing/2014/main" id="{EA485537-E369-AC3F-0CBF-B53E93D1E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12-4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湿空气的状态参数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/>
      <p:bldP spid="1361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CC0CBEB2-5B8E-87D4-B3D5-94F574B867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AFEF5577-C1F6-4993-B017-E96EC2970202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BFBCDDE4-5ADD-E99F-7C27-B418CC4A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760413"/>
            <a:ext cx="26273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四、</a:t>
            </a:r>
            <a:r>
              <a:rPr lang="zh-CN" altLang="en-GB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37221" name="Object 5">
            <a:extLst>
              <a:ext uri="{FF2B5EF4-FFF2-40B4-BE49-F238E27FC236}">
                <a16:creationId xmlns:a16="http://schemas.microsoft.com/office/drawing/2014/main" id="{FF385F87-CEB6-837F-C0F1-E6C0096ED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2182813"/>
          <a:ext cx="45450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240" imgH="431640" progId="Equation.DSMT4">
                  <p:embed/>
                </p:oleObj>
              </mc:Choice>
              <mc:Fallback>
                <p:oleObj name="Equation" r:id="rId2" imgW="29462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182813"/>
                        <a:ext cx="4545013" cy="6651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57150" cmpd="thickThin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Text Box 6">
            <a:extLst>
              <a:ext uri="{FF2B5EF4-FFF2-40B4-BE49-F238E27FC236}">
                <a16:creationId xmlns:a16="http://schemas.microsoft.com/office/drawing/2014/main" id="{1A62000D-A815-43FF-EB79-AAFF37C49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192463"/>
            <a:ext cx="1906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工程上，取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0</a:t>
            </a:r>
            <a:r>
              <a:rPr lang="en-US" altLang="zh-CN" sz="1600" baseline="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o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C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时</a:t>
            </a:r>
          </a:p>
        </p:txBody>
      </p:sp>
      <p:graphicFrame>
        <p:nvGraphicFramePr>
          <p:cNvPr id="137223" name="Object 7">
            <a:extLst>
              <a:ext uri="{FF2B5EF4-FFF2-40B4-BE49-F238E27FC236}">
                <a16:creationId xmlns:a16="http://schemas.microsoft.com/office/drawing/2014/main" id="{00413E8E-EB7E-F611-1AED-4089BB440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4338638"/>
          <a:ext cx="50434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65360" imgH="215640" progId="Equation.DSMT4">
                  <p:embed/>
                </p:oleObj>
              </mc:Choice>
              <mc:Fallback>
                <p:oleObj name="Equation" r:id="rId4" imgW="256536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338638"/>
                        <a:ext cx="5043488" cy="4254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4" name="Text Box 8">
            <a:extLst>
              <a:ext uri="{FF2B5EF4-FFF2-40B4-BE49-F238E27FC236}">
                <a16:creationId xmlns:a16="http://schemas.microsoft.com/office/drawing/2014/main" id="{5F1C43EA-0A1C-E6BC-8533-E051A864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3841750"/>
            <a:ext cx="1441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干空气的焓</a:t>
            </a:r>
          </a:p>
        </p:txBody>
      </p:sp>
      <p:graphicFrame>
        <p:nvGraphicFramePr>
          <p:cNvPr id="137225" name="Object 9">
            <a:extLst>
              <a:ext uri="{FF2B5EF4-FFF2-40B4-BE49-F238E27FC236}">
                <a16:creationId xmlns:a16="http://schemas.microsoft.com/office/drawing/2014/main" id="{6D3E7388-11AF-4755-5F6A-C2FEF0601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3860800"/>
          <a:ext cx="17367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41200" progId="Equation.DSMT4">
                  <p:embed/>
                </p:oleObj>
              </mc:Choice>
              <mc:Fallback>
                <p:oleObj name="Equation" r:id="rId6" imgW="10411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860800"/>
                        <a:ext cx="17367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>
            <a:extLst>
              <a:ext uri="{FF2B5EF4-FFF2-40B4-BE49-F238E27FC236}">
                <a16:creationId xmlns:a16="http://schemas.microsoft.com/office/drawing/2014/main" id="{871CFA13-99FA-8D38-3FF7-FF84DC95C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150" y="3848100"/>
          <a:ext cx="18208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3848100"/>
                        <a:ext cx="18208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7" name="Text Box 11">
            <a:extLst>
              <a:ext uri="{FF2B5EF4-FFF2-40B4-BE49-F238E27FC236}">
                <a16:creationId xmlns:a16="http://schemas.microsoft.com/office/drawing/2014/main" id="{0F555EC7-FDCB-2510-02B2-D6558176F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3830638"/>
            <a:ext cx="1328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水蒸气的焓</a:t>
            </a:r>
          </a:p>
        </p:txBody>
      </p:sp>
      <p:sp>
        <p:nvSpPr>
          <p:cNvPr id="137228" name="Text Box 12">
            <a:extLst>
              <a:ext uri="{FF2B5EF4-FFF2-40B4-BE49-F238E27FC236}">
                <a16:creationId xmlns:a16="http://schemas.microsoft.com/office/drawing/2014/main" id="{8F25A701-90F1-2B80-3313-DBB3458C4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725" y="3395663"/>
            <a:ext cx="2341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饱和水的焓 </a:t>
            </a:r>
            <a:r>
              <a:rPr lang="en-US" altLang="zh-CN" sz="16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h</a:t>
            </a:r>
            <a:r>
              <a:rPr lang="en-US" altLang="zh-CN" sz="16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v 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= 0</a:t>
            </a:r>
          </a:p>
        </p:txBody>
      </p:sp>
      <p:sp>
        <p:nvSpPr>
          <p:cNvPr id="137229" name="Text Box 13">
            <a:extLst>
              <a:ext uri="{FF2B5EF4-FFF2-40B4-BE49-F238E27FC236}">
                <a16:creationId xmlns:a16="http://schemas.microsoft.com/office/drawing/2014/main" id="{FBEBE3F0-6864-EA96-D8D2-E84DFE069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725" y="2979738"/>
            <a:ext cx="18732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干空气的焓 </a:t>
            </a:r>
            <a:r>
              <a:rPr lang="en-US" altLang="zh-CN" sz="16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h</a:t>
            </a:r>
            <a:r>
              <a:rPr lang="en-US" altLang="zh-CN" sz="16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a 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= 0</a:t>
            </a:r>
          </a:p>
        </p:txBody>
      </p:sp>
      <p:sp>
        <p:nvSpPr>
          <p:cNvPr id="137230" name="AutoShape 14">
            <a:extLst>
              <a:ext uri="{FF2B5EF4-FFF2-40B4-BE49-F238E27FC236}">
                <a16:creationId xmlns:a16="http://schemas.microsoft.com/office/drawing/2014/main" id="{7D5DFEE1-45C5-6F7E-C906-CE7A7D77359A}"/>
              </a:ext>
            </a:extLst>
          </p:cNvPr>
          <p:cNvSpPr>
            <a:spLocks/>
          </p:cNvSpPr>
          <p:nvPr/>
        </p:nvSpPr>
        <p:spPr bwMode="auto">
          <a:xfrm>
            <a:off x="2863850" y="3013075"/>
            <a:ext cx="107950" cy="719138"/>
          </a:xfrm>
          <a:prstGeom prst="leftBrace">
            <a:avLst>
              <a:gd name="adj1" fmla="val 55515"/>
              <a:gd name="adj2" fmla="val 50000"/>
            </a:avLst>
          </a:prstGeom>
          <a:noFill/>
          <a:ln w="12700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31" name="Text Box 15">
            <a:extLst>
              <a:ext uri="{FF2B5EF4-FFF2-40B4-BE49-F238E27FC236}">
                <a16:creationId xmlns:a16="http://schemas.microsoft.com/office/drawing/2014/main" id="{7ED5E98C-CBF6-0EED-23B3-0058105F2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228725"/>
            <a:ext cx="5221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比焓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是指含有</a:t>
            </a:r>
            <a:r>
              <a:rPr lang="en-US" altLang="zh-CN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1kg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的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的焓值</a:t>
            </a:r>
            <a:endParaRPr lang="zh-CN" altLang="en-US" sz="1600">
              <a:solidFill>
                <a:srgbClr val="66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37232" name="Rectangle 16">
            <a:extLst>
              <a:ext uri="{FF2B5EF4-FFF2-40B4-BE49-F238E27FC236}">
                <a16:creationId xmlns:a16="http://schemas.microsoft.com/office/drawing/2014/main" id="{60275508-EE64-1658-7277-1B4A26701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1625600"/>
            <a:ext cx="3706812" cy="393700"/>
          </a:xfrm>
          <a:prstGeom prst="rect">
            <a:avLst/>
          </a:prstGeom>
          <a:solidFill>
            <a:srgbClr val="003366"/>
          </a:solidFill>
          <a:ln w="57150" cmpd="thickThin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1kg</a:t>
            </a:r>
            <a:r>
              <a:rPr lang="zh-CN" altLang="en-US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干空气的焓和</a:t>
            </a:r>
            <a:r>
              <a:rPr lang="en-US" altLang="zh-CN" sz="1600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d</a:t>
            </a:r>
            <a:r>
              <a:rPr lang="en-US" altLang="zh-CN" sz="1600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kg</a:t>
            </a:r>
            <a:r>
              <a:rPr lang="zh-CN" altLang="en-US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水蒸气的焓之和 </a:t>
            </a:r>
          </a:p>
        </p:txBody>
      </p:sp>
      <p:sp>
        <p:nvSpPr>
          <p:cNvPr id="137233" name="Rectangle 17">
            <a:extLst>
              <a:ext uri="{FF2B5EF4-FFF2-40B4-BE49-F238E27FC236}">
                <a16:creationId xmlns:a16="http://schemas.microsoft.com/office/drawing/2014/main" id="{C0DDC781-9941-2251-B76E-BA5D6AC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12-4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湿空气的状态参数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  <p:bldP spid="137224" grpId="0"/>
      <p:bldP spid="137227" grpId="0"/>
      <p:bldP spid="137228" grpId="0"/>
      <p:bldP spid="137229" grpId="0"/>
      <p:bldP spid="137230" grpId="0" animBg="1"/>
      <p:bldP spid="137231" grpId="0"/>
      <p:bldP spid="137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2DD416CB-628B-7EE7-0B0F-0080B8DC56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4212227E-79AB-435D-B2D8-166C3A6C8013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91A41E3E-5F81-8678-40A6-1C3624BE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836613"/>
            <a:ext cx="26273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五、</a:t>
            </a:r>
            <a:r>
              <a:rPr lang="zh-CN" altLang="en-GB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湿空气的比体积</a:t>
            </a:r>
            <a:endParaRPr lang="zh-CN" altLang="en-US" sz="2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38245" name="Text Box 5">
            <a:extLst>
              <a:ext uri="{FF2B5EF4-FFF2-40B4-BE49-F238E27FC236}">
                <a16:creationId xmlns:a16="http://schemas.microsoft.com/office/drawing/2014/main" id="{89D94929-2FF9-ED93-281D-E283578F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293813"/>
            <a:ext cx="5976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 kg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干空气与</a:t>
            </a:r>
            <a:r>
              <a:rPr lang="en-US" altLang="zh-CN" sz="16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d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kg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的水蒸汽组成的湿空气，其比体积：</a:t>
            </a:r>
          </a:p>
        </p:txBody>
      </p:sp>
      <p:graphicFrame>
        <p:nvGraphicFramePr>
          <p:cNvPr id="3074" name="Object 6">
            <a:extLst>
              <a:ext uri="{FF2B5EF4-FFF2-40B4-BE49-F238E27FC236}">
                <a16:creationId xmlns:a16="http://schemas.microsoft.com/office/drawing/2014/main" id="{84C35210-2AE8-B0D3-F21D-1193D3821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9388" y="1944688"/>
          <a:ext cx="37512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444240" progId="Equation.DSMT4">
                  <p:embed/>
                </p:oleObj>
              </mc:Choice>
              <mc:Fallback>
                <p:oleObj name="Equation" r:id="rId2" imgW="20318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944688"/>
                        <a:ext cx="3751262" cy="8239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7">
            <a:extLst>
              <a:ext uri="{FF2B5EF4-FFF2-40B4-BE49-F238E27FC236}">
                <a16:creationId xmlns:a16="http://schemas.microsoft.com/office/drawing/2014/main" id="{8F0B357D-1496-5A07-C209-F117100F5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3178175"/>
            <a:ext cx="14081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其中：</a:t>
            </a:r>
          </a:p>
        </p:txBody>
      </p:sp>
      <p:graphicFrame>
        <p:nvGraphicFramePr>
          <p:cNvPr id="3075" name="Object 8">
            <a:extLst>
              <a:ext uri="{FF2B5EF4-FFF2-40B4-BE49-F238E27FC236}">
                <a16:creationId xmlns:a16="http://schemas.microsoft.com/office/drawing/2014/main" id="{EFF45623-C536-E3DE-9D40-FF60A5B3C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3675" y="2992438"/>
          <a:ext cx="54133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920" imgH="419040" progId="Equation.DSMT4">
                  <p:embed/>
                </p:oleObj>
              </mc:Choice>
              <mc:Fallback>
                <p:oleObj name="Equation" r:id="rId4" imgW="330192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992438"/>
                        <a:ext cx="54133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9" name="Rectangle 9">
            <a:extLst>
              <a:ext uri="{FF2B5EF4-FFF2-40B4-BE49-F238E27FC236}">
                <a16:creationId xmlns:a16="http://schemas.microsoft.com/office/drawing/2014/main" id="{DAC64BE0-42E9-D415-EF6D-0CBB16372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12-4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湿空气的状态参数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72F35B4C-E7F5-5968-0579-6D28F60366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101F1E22-FB4E-4652-8B24-7DD774DD23A4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39278" name="Object 14">
            <a:extLst>
              <a:ext uri="{FF2B5EF4-FFF2-40B4-BE49-F238E27FC236}">
                <a16:creationId xmlns:a16="http://schemas.microsoft.com/office/drawing/2014/main" id="{27BAF7CE-D907-C089-19F0-249B68E50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9950" y="1820863"/>
          <a:ext cx="3168650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6447619" imgH="4172532" progId="Paint.Picture">
                  <p:embed/>
                </p:oleObj>
              </mc:Choice>
              <mc:Fallback>
                <p:oleObj name="位图图像" r:id="rId2" imgW="6447619" imgH="4172532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820863"/>
                        <a:ext cx="3168650" cy="205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9" name="Text Box 15">
            <a:extLst>
              <a:ext uri="{FF2B5EF4-FFF2-40B4-BE49-F238E27FC236}">
                <a16:creationId xmlns:a16="http://schemas.microsoft.com/office/drawing/2014/main" id="{CE0E3210-EC5B-777C-9644-4EC3C55F5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822325"/>
            <a:ext cx="624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GB" sz="2000">
                <a:solidFill>
                  <a:srgbClr val="FF0000"/>
                </a:solidFill>
                <a:ea typeface="黑体" panose="02010609060101010101" pitchFamily="49" charset="-122"/>
              </a:rPr>
              <a:t>干湿球温度计</a:t>
            </a:r>
            <a:r>
              <a:rPr lang="en-GB" altLang="zh-CN" sz="1400">
                <a:ea typeface="黑体" panose="02010609060101010101" pitchFamily="49" charset="-122"/>
              </a:rPr>
              <a:t>(</a:t>
            </a:r>
            <a:r>
              <a:rPr lang="en-US" altLang="zh-CN" sz="1400">
                <a:ea typeface="黑体" panose="02010609060101010101" pitchFamily="49" charset="-122"/>
              </a:rPr>
              <a:t>Dry and Wet Bulb Thermometer)</a:t>
            </a:r>
            <a:r>
              <a:rPr lang="zh-CN" altLang="en-GB" sz="2000">
                <a:solidFill>
                  <a:srgbClr val="FF0000"/>
                </a:solidFill>
                <a:ea typeface="黑体" panose="02010609060101010101" pitchFamily="49" charset="-122"/>
              </a:rPr>
              <a:t>用途：</a:t>
            </a:r>
            <a:r>
              <a:rPr lang="zh-CN" altLang="en-GB" sz="2000">
                <a:ea typeface="黑体" panose="02010609060101010101" pitchFamily="49" charset="-122"/>
              </a:rPr>
              <a:t>测量湿度</a:t>
            </a:r>
            <a:endParaRPr lang="zh-CN" altLang="en-US" sz="2000">
              <a:ea typeface="黑体" panose="02010609060101010101" pitchFamily="49" charset="-122"/>
            </a:endParaRPr>
          </a:p>
        </p:txBody>
      </p:sp>
      <p:pic>
        <p:nvPicPr>
          <p:cNvPr id="139280" name="Picture 16" descr="20100916161512190">
            <a:extLst>
              <a:ext uri="{FF2B5EF4-FFF2-40B4-BE49-F238E27FC236}">
                <a16:creationId xmlns:a16="http://schemas.microsoft.com/office/drawing/2014/main" id="{3F624A1B-3884-012C-B69C-333C86F4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7" r="25197"/>
          <a:stretch>
            <a:fillRect/>
          </a:stretch>
        </p:blipFill>
        <p:spPr bwMode="auto">
          <a:xfrm>
            <a:off x="1211263" y="1400175"/>
            <a:ext cx="24368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81" name="Rectangle 17">
            <a:extLst>
              <a:ext uri="{FF2B5EF4-FFF2-40B4-BE49-F238E27FC236}">
                <a16:creationId xmlns:a16="http://schemas.microsoft.com/office/drawing/2014/main" id="{DB037CF2-8353-9BB3-5DB0-1D1CA9CF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12-5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湿球温度和干球温度计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72076B80-4804-3345-5CAA-FBF10804C1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E3F35C45-8CAD-4580-A17F-3EEF58E0187F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A0D27C97-C240-6519-57B5-4B0594259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673225"/>
          <a:ext cx="295275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66878" imgH="5476684" progId="Visio.Drawing.11">
                  <p:embed/>
                </p:oleObj>
              </mc:Choice>
              <mc:Fallback>
                <p:oleObj name="Visio" r:id="rId2" imgW="5566878" imgH="547668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673225"/>
                        <a:ext cx="2952750" cy="2905125"/>
                      </a:xfrm>
                      <a:prstGeom prst="rect">
                        <a:avLst/>
                      </a:prstGeom>
                      <a:noFill/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>
            <a:extLst>
              <a:ext uri="{FF2B5EF4-FFF2-40B4-BE49-F238E27FC236}">
                <a16:creationId xmlns:a16="http://schemas.microsoft.com/office/drawing/2014/main" id="{8D7D1520-0B6A-CC8B-9D11-649B4949B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984250"/>
            <a:ext cx="356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GB" sz="1800">
                <a:solidFill>
                  <a:srgbClr val="FF0000"/>
                </a:solidFill>
                <a:ea typeface="黑体" panose="02010609060101010101" pitchFamily="49" charset="-122"/>
              </a:rPr>
              <a:t>干球温度 </a:t>
            </a:r>
            <a:r>
              <a:rPr lang="en-GB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GB" altLang="zh-CN" sz="1800" i="1">
                <a:ea typeface="黑体" panose="02010609060101010101" pitchFamily="49" charset="-122"/>
              </a:rPr>
              <a:t>—</a:t>
            </a:r>
            <a:r>
              <a:rPr lang="zh-CN" altLang="en-GB" sz="1800">
                <a:ea typeface="黑体" panose="02010609060101010101" pitchFamily="49" charset="-122"/>
              </a:rPr>
              <a:t>湿空气的温度</a:t>
            </a:r>
            <a:endParaRPr lang="zh-CN" altLang="en-US" sz="1800">
              <a:ea typeface="黑体" panose="02010609060101010101" pitchFamily="49" charset="-122"/>
            </a:endParaRPr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AF1D819F-F3C6-6093-0CCD-42698B88A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1106488"/>
            <a:ext cx="162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GB" sz="1800">
                <a:solidFill>
                  <a:srgbClr val="FF0000"/>
                </a:solidFill>
                <a:ea typeface="黑体" panose="02010609060101010101" pitchFamily="49" charset="-122"/>
              </a:rPr>
              <a:t>湿球温度 </a:t>
            </a:r>
            <a:r>
              <a:rPr lang="en-GB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GB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w</a:t>
            </a:r>
            <a:endParaRPr lang="en-US" altLang="zh-CN" sz="1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40295" name="AutoShape 7">
            <a:extLst>
              <a:ext uri="{FF2B5EF4-FFF2-40B4-BE49-F238E27FC236}">
                <a16:creationId xmlns:a16="http://schemas.microsoft.com/office/drawing/2014/main" id="{F23D44DA-9E05-6FF3-5A55-5E36977521A9}"/>
              </a:ext>
            </a:extLst>
          </p:cNvPr>
          <p:cNvSpPr>
            <a:spLocks noChangeArrowheads="1"/>
          </p:cNvSpPr>
          <p:nvPr/>
        </p:nvSpPr>
        <p:spPr bwMode="auto">
          <a:xfrm rot="1593903">
            <a:off x="852488" y="1514475"/>
            <a:ext cx="1122362" cy="211138"/>
          </a:xfrm>
          <a:prstGeom prst="rightArrow">
            <a:avLst>
              <a:gd name="adj1" fmla="val 50000"/>
              <a:gd name="adj2" fmla="val 132894"/>
            </a:avLst>
          </a:prstGeom>
          <a:solidFill>
            <a:srgbClr val="FF9900"/>
          </a:solidFill>
          <a:ln w="19050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0296" name="AutoShape 8">
            <a:extLst>
              <a:ext uri="{FF2B5EF4-FFF2-40B4-BE49-F238E27FC236}">
                <a16:creationId xmlns:a16="http://schemas.microsoft.com/office/drawing/2014/main" id="{D35BB573-28A3-C456-EA92-352A9502AB53}"/>
              </a:ext>
            </a:extLst>
          </p:cNvPr>
          <p:cNvSpPr>
            <a:spLocks noChangeArrowheads="1"/>
          </p:cNvSpPr>
          <p:nvPr/>
        </p:nvSpPr>
        <p:spPr bwMode="auto">
          <a:xfrm rot="8961803">
            <a:off x="3500438" y="1749425"/>
            <a:ext cx="1233487" cy="184150"/>
          </a:xfrm>
          <a:prstGeom prst="rightArrow">
            <a:avLst>
              <a:gd name="adj1" fmla="val 50000"/>
              <a:gd name="adj2" fmla="val 167457"/>
            </a:avLst>
          </a:prstGeom>
          <a:solidFill>
            <a:srgbClr val="FF9900"/>
          </a:solidFill>
          <a:ln w="19050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0297" name="Text Box 9">
            <a:extLst>
              <a:ext uri="{FF2B5EF4-FFF2-40B4-BE49-F238E27FC236}">
                <a16:creationId xmlns:a16="http://schemas.microsoft.com/office/drawing/2014/main" id="{BDA5590E-F4FE-7905-24AA-B6F89875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2379663"/>
            <a:ext cx="1693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GB" sz="1800">
                <a:latin typeface="Arial" panose="020B0604020202020204" pitchFamily="34" charset="0"/>
                <a:ea typeface="黑体" panose="02010609060101010101" pitchFamily="49" charset="-122"/>
              </a:rPr>
              <a:t>对湿球面上</a:t>
            </a:r>
            <a:endParaRPr lang="zh-CN" altLang="en-US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0298" name="Text Box 10">
            <a:extLst>
              <a:ext uri="{FF2B5EF4-FFF2-40B4-BE49-F238E27FC236}">
                <a16:creationId xmlns:a16="http://schemas.microsoft.com/office/drawing/2014/main" id="{9ACBE55B-FEBE-D440-50C0-ADE9CCAA9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2438400"/>
            <a:ext cx="1554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CN" sz="1800" i="1">
                <a:ea typeface="黑体" panose="02010609060101010101" pitchFamily="49" charset="-122"/>
              </a:rPr>
              <a:t>t</a:t>
            </a:r>
            <a:r>
              <a:rPr lang="en-GB" altLang="zh-CN" sz="1800" baseline="-25000">
                <a:ea typeface="黑体" panose="02010609060101010101" pitchFamily="49" charset="-122"/>
              </a:rPr>
              <a:t>w</a:t>
            </a:r>
            <a:r>
              <a:rPr lang="zh-CN" altLang="en-GB" sz="1800">
                <a:ea typeface="黑体" panose="02010609060101010101" pitchFamily="49" charset="-122"/>
                <a:sym typeface="Symbol" panose="05050102010706020507" pitchFamily="18" charset="2"/>
              </a:rPr>
              <a:t>维持不变</a:t>
            </a:r>
            <a:endParaRPr lang="zh-CN" altLang="en-US" sz="1800" baseline="-25000">
              <a:ea typeface="黑体" panose="02010609060101010101" pitchFamily="49" charset="-122"/>
            </a:endParaRPr>
          </a:p>
        </p:txBody>
      </p:sp>
      <p:sp>
        <p:nvSpPr>
          <p:cNvPr id="140299" name="Rectangle 11">
            <a:extLst>
              <a:ext uri="{FF2B5EF4-FFF2-40B4-BE49-F238E27FC236}">
                <a16:creationId xmlns:a16="http://schemas.microsoft.com/office/drawing/2014/main" id="{35E99291-EDA7-2C83-9DE7-A462BBAE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2384425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en-GB" altLang="zh-CN" sz="1600" i="1">
                <a:ea typeface="黑体" panose="02010609060101010101" pitchFamily="49" charset="-122"/>
              </a:rPr>
              <a:t>Q</a:t>
            </a:r>
            <a:r>
              <a:rPr lang="zh-CN" altLang="en-GB" sz="1600" baseline="-25000">
                <a:ea typeface="黑体" panose="02010609060101010101" pitchFamily="49" charset="-122"/>
              </a:rPr>
              <a:t>蒸发热</a:t>
            </a:r>
            <a:r>
              <a:rPr lang="en-GB" altLang="zh-CN" sz="1600">
                <a:ea typeface="黑体" panose="02010609060101010101" pitchFamily="49" charset="-122"/>
              </a:rPr>
              <a:t>=</a:t>
            </a:r>
            <a:r>
              <a:rPr lang="en-GB" altLang="zh-CN" sz="1800" i="1">
                <a:ea typeface="黑体" panose="02010609060101010101" pitchFamily="49" charset="-122"/>
              </a:rPr>
              <a:t>Q</a:t>
            </a:r>
            <a:r>
              <a:rPr lang="zh-CN" altLang="en-GB" sz="1600" baseline="-25000">
                <a:ea typeface="黑体" panose="02010609060101010101" pitchFamily="49" charset="-122"/>
              </a:rPr>
              <a:t>对流热</a:t>
            </a:r>
            <a:endParaRPr lang="en-US" altLang="zh-CN" sz="1600" baseline="-25000">
              <a:ea typeface="黑体" panose="02010609060101010101" pitchFamily="49" charset="-122"/>
            </a:endParaRPr>
          </a:p>
        </p:txBody>
      </p:sp>
      <p:sp>
        <p:nvSpPr>
          <p:cNvPr id="140300" name="Text Box 12">
            <a:extLst>
              <a:ext uri="{FF2B5EF4-FFF2-40B4-BE49-F238E27FC236}">
                <a16:creationId xmlns:a16="http://schemas.microsoft.com/office/drawing/2014/main" id="{F8E2CF90-EE97-3216-0CD2-7A2510A4C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2770188"/>
            <a:ext cx="241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CN" sz="2000" i="1">
                <a:solidFill>
                  <a:srgbClr val="0000CC"/>
                </a:solidFill>
                <a:sym typeface="Symbol" panose="05050102010706020507" pitchFamily="18" charset="2"/>
              </a:rPr>
              <a:t>  </a:t>
            </a:r>
            <a:r>
              <a:rPr lang="en-GB" altLang="zh-CN" sz="2000">
                <a:solidFill>
                  <a:srgbClr val="FF0000"/>
                </a:solidFill>
                <a:sym typeface="Symbol" panose="05050102010706020507" pitchFamily="18" charset="2"/>
              </a:rPr>
              <a:t>↓</a:t>
            </a:r>
            <a:r>
              <a:rPr lang="en-GB" altLang="zh-CN" sz="2000">
                <a:solidFill>
                  <a:schemeClr val="accent1"/>
                </a:solidFill>
                <a:sym typeface="Symbol" panose="05050102010706020507" pitchFamily="18" charset="2"/>
              </a:rPr>
              <a:t>    </a:t>
            </a:r>
            <a:r>
              <a:rPr lang="en-GB" altLang="zh-CN" sz="2000" i="1">
                <a:solidFill>
                  <a:srgbClr val="0000CC"/>
                </a:solidFill>
              </a:rPr>
              <a:t>t - t</a:t>
            </a:r>
            <a:r>
              <a:rPr lang="en-GB" altLang="zh-CN" sz="2000" baseline="-25000">
                <a:solidFill>
                  <a:srgbClr val="0000CC"/>
                </a:solidFill>
              </a:rPr>
              <a:t>w  </a:t>
            </a:r>
            <a:r>
              <a:rPr lang="en-US" altLang="zh-CN" sz="2000">
                <a:solidFill>
                  <a:srgbClr val="FF0000"/>
                </a:solidFill>
              </a:rPr>
              <a:t>↑</a:t>
            </a:r>
          </a:p>
        </p:txBody>
      </p:sp>
      <p:sp>
        <p:nvSpPr>
          <p:cNvPr id="140301" name="Text Box 13">
            <a:extLst>
              <a:ext uri="{FF2B5EF4-FFF2-40B4-BE49-F238E27FC236}">
                <a16:creationId xmlns:a16="http://schemas.microsoft.com/office/drawing/2014/main" id="{1DDC9940-669F-B652-33BD-D88B8FA53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3128963"/>
            <a:ext cx="322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CN" sz="2000" i="1">
                <a:solidFill>
                  <a:srgbClr val="0000CC"/>
                </a:solidFill>
                <a:sym typeface="Symbol" panose="05050102010706020507" pitchFamily="18" charset="2"/>
              </a:rPr>
              <a:t></a:t>
            </a:r>
            <a:r>
              <a:rPr lang="en-GB" altLang="zh-CN" sz="2000">
                <a:solidFill>
                  <a:srgbClr val="0000CC"/>
                </a:solidFill>
                <a:sym typeface="Symbol" panose="05050102010706020507" pitchFamily="18" charset="2"/>
              </a:rPr>
              <a:t> = 1</a:t>
            </a:r>
            <a:r>
              <a:rPr lang="zh-CN" altLang="en-GB" sz="2000">
                <a:solidFill>
                  <a:srgbClr val="0000CC"/>
                </a:solidFill>
                <a:sym typeface="Symbol" panose="05050102010706020507" pitchFamily="18" charset="2"/>
              </a:rPr>
              <a:t>时，</a:t>
            </a:r>
            <a:r>
              <a:rPr lang="en-GB" altLang="zh-CN" sz="2000" i="1">
                <a:solidFill>
                  <a:srgbClr val="0000CC"/>
                </a:solidFill>
              </a:rPr>
              <a:t>t = t</a:t>
            </a:r>
            <a:r>
              <a:rPr lang="en-GB" altLang="zh-CN" sz="2000" baseline="-25000">
                <a:solidFill>
                  <a:srgbClr val="0000CC"/>
                </a:solidFill>
              </a:rPr>
              <a:t>w</a:t>
            </a:r>
            <a:r>
              <a:rPr lang="en-GB" altLang="zh-CN" sz="2000">
                <a:solidFill>
                  <a:srgbClr val="0000CC"/>
                </a:solidFill>
              </a:rPr>
              <a:t>=</a:t>
            </a:r>
            <a:r>
              <a:rPr lang="en-GB" altLang="zh-CN" sz="2000" i="1">
                <a:solidFill>
                  <a:srgbClr val="0000CC"/>
                </a:solidFill>
              </a:rPr>
              <a:t>t</a:t>
            </a:r>
            <a:r>
              <a:rPr lang="en-GB" altLang="zh-CN" sz="2000" baseline="-25000">
                <a:solidFill>
                  <a:srgbClr val="0000CC"/>
                </a:solidFill>
              </a:rPr>
              <a:t>d</a:t>
            </a:r>
            <a:r>
              <a:rPr lang="en-GB" altLang="zh-CN" sz="2000">
                <a:solidFill>
                  <a:srgbClr val="0000CC"/>
                </a:solidFill>
              </a:rPr>
              <a:t>= </a:t>
            </a:r>
            <a:r>
              <a:rPr lang="en-GB" altLang="zh-CN" sz="2000" i="1">
                <a:solidFill>
                  <a:srgbClr val="0000CC"/>
                </a:solidFill>
              </a:rPr>
              <a:t>t</a:t>
            </a:r>
            <a:r>
              <a:rPr lang="en-GB" altLang="zh-CN" sz="2000" baseline="-25000">
                <a:solidFill>
                  <a:srgbClr val="0000CC"/>
                </a:solidFill>
              </a:rPr>
              <a:t>s</a:t>
            </a:r>
            <a:r>
              <a:rPr lang="en-GB" altLang="zh-CN" sz="2000">
                <a:solidFill>
                  <a:srgbClr val="0000CC"/>
                </a:solidFill>
              </a:rPr>
              <a:t>(</a:t>
            </a:r>
            <a:r>
              <a:rPr lang="en-GB" altLang="zh-CN" sz="2000" i="1">
                <a:solidFill>
                  <a:srgbClr val="0000CC"/>
                </a:solidFill>
              </a:rPr>
              <a:t>p</a:t>
            </a:r>
            <a:r>
              <a:rPr lang="en-GB" altLang="zh-CN" sz="2000" baseline="-25000">
                <a:solidFill>
                  <a:srgbClr val="0000CC"/>
                </a:solidFill>
              </a:rPr>
              <a:t>v</a:t>
            </a:r>
            <a:r>
              <a:rPr lang="en-GB" altLang="zh-CN" sz="2000">
                <a:solidFill>
                  <a:srgbClr val="0000CC"/>
                </a:solidFill>
              </a:rPr>
              <a:t>)</a:t>
            </a:r>
            <a:endParaRPr lang="en-US" altLang="zh-CN" sz="2000">
              <a:solidFill>
                <a:srgbClr val="0000CC"/>
              </a:solidFill>
            </a:endParaRPr>
          </a:p>
        </p:txBody>
      </p:sp>
      <p:sp>
        <p:nvSpPr>
          <p:cNvPr id="140302" name="Rectangle 14">
            <a:extLst>
              <a:ext uri="{FF2B5EF4-FFF2-40B4-BE49-F238E27FC236}">
                <a16:creationId xmlns:a16="http://schemas.microsoft.com/office/drawing/2014/main" id="{63CFEAF0-9431-C427-8788-D583F694F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12-5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湿球温度和干球温度计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  <p:bldP spid="140294" grpId="0"/>
      <p:bldP spid="140295" grpId="0" animBg="1"/>
      <p:bldP spid="140296" grpId="0" animBg="1"/>
      <p:bldP spid="140297" grpId="0"/>
      <p:bldP spid="140298" grpId="0"/>
      <p:bldP spid="140299" grpId="0"/>
      <p:bldP spid="140300" grpId="0"/>
      <p:bldP spid="1403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A778AF76-6E49-474B-2449-A2A3C97343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952667D7-65A6-4B7A-B366-5725D881FB53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41316" name="Object 4">
            <a:extLst>
              <a:ext uri="{FF2B5EF4-FFF2-40B4-BE49-F238E27FC236}">
                <a16:creationId xmlns:a16="http://schemas.microsoft.com/office/drawing/2014/main" id="{372335A1-F15B-C399-E653-295033CD4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1549400"/>
          <a:ext cx="6334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20" imgH="203040" progId="Equation.DSMT4">
                  <p:embed/>
                </p:oleObj>
              </mc:Choice>
              <mc:Fallback>
                <p:oleObj name="Equation" r:id="rId2" imgW="3427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549400"/>
                        <a:ext cx="6334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Text Box 5">
            <a:extLst>
              <a:ext uri="{FF2B5EF4-FFF2-40B4-BE49-F238E27FC236}">
                <a16:creationId xmlns:a16="http://schemas.microsoft.com/office/drawing/2014/main" id="{D257B487-8157-9FC3-3373-F9441B851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1544638"/>
            <a:ext cx="223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altLang="zh-CN" sz="28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= t</a:t>
            </a:r>
            <a:r>
              <a:rPr lang="en-GB" altLang="zh-CN" sz="28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GB" altLang="zh-CN" sz="28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GB" altLang="zh-CN" sz="28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41318" name="Object 6">
            <a:extLst>
              <a:ext uri="{FF2B5EF4-FFF2-40B4-BE49-F238E27FC236}">
                <a16:creationId xmlns:a16="http://schemas.microsoft.com/office/drawing/2014/main" id="{E4488275-0401-A9B4-DFA1-4AB6E9C44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973138"/>
          <a:ext cx="6334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203040" progId="Equation.DSMT4">
                  <p:embed/>
                </p:oleObj>
              </mc:Choice>
              <mc:Fallback>
                <p:oleObj name="Equation" r:id="rId4" imgW="3427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973138"/>
                        <a:ext cx="6334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9" name="Text Box 7">
            <a:extLst>
              <a:ext uri="{FF2B5EF4-FFF2-40B4-BE49-F238E27FC236}">
                <a16:creationId xmlns:a16="http://schemas.microsoft.com/office/drawing/2014/main" id="{00B26108-A6B9-CFC3-64D5-5A7D5D238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917575"/>
            <a:ext cx="2044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altLang="zh-CN" sz="28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 &gt; t</a:t>
            </a:r>
            <a:r>
              <a:rPr lang="en-GB" altLang="zh-CN" sz="28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GB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 </a:t>
            </a:r>
            <a:r>
              <a:rPr lang="en-GB" altLang="zh-CN" sz="28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GB" altLang="zh-CN" sz="28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endParaRPr lang="en-US" altLang="zh-CN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2" name="Text Box 9">
            <a:extLst>
              <a:ext uri="{FF2B5EF4-FFF2-40B4-BE49-F238E27FC236}">
                <a16:creationId xmlns:a16="http://schemas.microsoft.com/office/drawing/2014/main" id="{667898A1-0EDB-4755-EB7F-71B5A865E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20208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CC"/>
                </a:solidFill>
              </a:rPr>
              <a:t>T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6153" name="Line 10">
            <a:extLst>
              <a:ext uri="{FF2B5EF4-FFF2-40B4-BE49-F238E27FC236}">
                <a16:creationId xmlns:a16="http://schemas.microsoft.com/office/drawing/2014/main" id="{766D50A0-B760-700F-97B7-98F9D04EE8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0338" y="2016125"/>
            <a:ext cx="9525" cy="22621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11">
            <a:extLst>
              <a:ext uri="{FF2B5EF4-FFF2-40B4-BE49-F238E27FC236}">
                <a16:creationId xmlns:a16="http://schemas.microsoft.com/office/drawing/2014/main" id="{3ECD7B66-8D15-B2C6-FF93-45F9E6B71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6688" y="4278313"/>
            <a:ext cx="2765425" cy="95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Freeform 13">
            <a:extLst>
              <a:ext uri="{FF2B5EF4-FFF2-40B4-BE49-F238E27FC236}">
                <a16:creationId xmlns:a16="http://schemas.microsoft.com/office/drawing/2014/main" id="{5ADECA63-05FA-07BB-9829-22DD9AE1387E}"/>
              </a:ext>
            </a:extLst>
          </p:cNvPr>
          <p:cNvSpPr>
            <a:spLocks/>
          </p:cNvSpPr>
          <p:nvPr/>
        </p:nvSpPr>
        <p:spPr bwMode="auto">
          <a:xfrm>
            <a:off x="1601788" y="2670175"/>
            <a:ext cx="1066800" cy="1447800"/>
          </a:xfrm>
          <a:custGeom>
            <a:avLst/>
            <a:gdLst>
              <a:gd name="T0" fmla="*/ 672 w 672"/>
              <a:gd name="T1" fmla="*/ 0 h 912"/>
              <a:gd name="T2" fmla="*/ 576 w 672"/>
              <a:gd name="T3" fmla="*/ 48 h 912"/>
              <a:gd name="T4" fmla="*/ 432 w 672"/>
              <a:gd name="T5" fmla="*/ 192 h 912"/>
              <a:gd name="T6" fmla="*/ 288 w 672"/>
              <a:gd name="T7" fmla="*/ 432 h 912"/>
              <a:gd name="T8" fmla="*/ 144 w 672"/>
              <a:gd name="T9" fmla="*/ 672 h 912"/>
              <a:gd name="T10" fmla="*/ 0 w 672"/>
              <a:gd name="T11" fmla="*/ 912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72"/>
              <a:gd name="T19" fmla="*/ 0 h 912"/>
              <a:gd name="T20" fmla="*/ 672 w 672"/>
              <a:gd name="T21" fmla="*/ 912 h 9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72" h="912">
                <a:moveTo>
                  <a:pt x="672" y="0"/>
                </a:moveTo>
                <a:cubicBezTo>
                  <a:pt x="644" y="8"/>
                  <a:pt x="616" y="16"/>
                  <a:pt x="576" y="48"/>
                </a:cubicBezTo>
                <a:cubicBezTo>
                  <a:pt x="536" y="80"/>
                  <a:pt x="480" y="128"/>
                  <a:pt x="432" y="192"/>
                </a:cubicBezTo>
                <a:cubicBezTo>
                  <a:pt x="384" y="256"/>
                  <a:pt x="336" y="352"/>
                  <a:pt x="288" y="432"/>
                </a:cubicBezTo>
                <a:cubicBezTo>
                  <a:pt x="240" y="512"/>
                  <a:pt x="192" y="592"/>
                  <a:pt x="144" y="672"/>
                </a:cubicBezTo>
                <a:cubicBezTo>
                  <a:pt x="96" y="752"/>
                  <a:pt x="48" y="832"/>
                  <a:pt x="0" y="912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6" name="Freeform 14">
            <a:extLst>
              <a:ext uri="{FF2B5EF4-FFF2-40B4-BE49-F238E27FC236}">
                <a16:creationId xmlns:a16="http://schemas.microsoft.com/office/drawing/2014/main" id="{754E7B77-54A6-226A-5BC0-5C5081430216}"/>
              </a:ext>
            </a:extLst>
          </p:cNvPr>
          <p:cNvSpPr>
            <a:spLocks/>
          </p:cNvSpPr>
          <p:nvPr/>
        </p:nvSpPr>
        <p:spPr bwMode="auto">
          <a:xfrm>
            <a:off x="2668588" y="2670175"/>
            <a:ext cx="1143000" cy="1371600"/>
          </a:xfrm>
          <a:custGeom>
            <a:avLst/>
            <a:gdLst>
              <a:gd name="T0" fmla="*/ 0 w 720"/>
              <a:gd name="T1" fmla="*/ 0 h 864"/>
              <a:gd name="T2" fmla="*/ 144 w 720"/>
              <a:gd name="T3" fmla="*/ 48 h 864"/>
              <a:gd name="T4" fmla="*/ 336 w 720"/>
              <a:gd name="T5" fmla="*/ 288 h 864"/>
              <a:gd name="T6" fmla="*/ 528 w 720"/>
              <a:gd name="T7" fmla="*/ 576 h 864"/>
              <a:gd name="T8" fmla="*/ 720 w 720"/>
              <a:gd name="T9" fmla="*/ 864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864"/>
              <a:gd name="T17" fmla="*/ 720 w 720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864">
                <a:moveTo>
                  <a:pt x="0" y="0"/>
                </a:moveTo>
                <a:cubicBezTo>
                  <a:pt x="44" y="0"/>
                  <a:pt x="88" y="0"/>
                  <a:pt x="144" y="48"/>
                </a:cubicBezTo>
                <a:cubicBezTo>
                  <a:pt x="200" y="96"/>
                  <a:pt x="272" y="200"/>
                  <a:pt x="336" y="288"/>
                </a:cubicBezTo>
                <a:cubicBezTo>
                  <a:pt x="400" y="376"/>
                  <a:pt x="464" y="480"/>
                  <a:pt x="528" y="576"/>
                </a:cubicBezTo>
                <a:cubicBezTo>
                  <a:pt x="592" y="672"/>
                  <a:pt x="680" y="808"/>
                  <a:pt x="720" y="864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7" name="Text Box 15">
            <a:extLst>
              <a:ext uri="{FF2B5EF4-FFF2-40B4-BE49-F238E27FC236}">
                <a16:creationId xmlns:a16="http://schemas.microsoft.com/office/drawing/2014/main" id="{AC499F20-A9B5-BBD2-8C60-8E161F44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4203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CN" i="1">
                <a:solidFill>
                  <a:srgbClr val="0000CC"/>
                </a:solidFill>
              </a:rPr>
              <a:t>s</a:t>
            </a:r>
            <a:endParaRPr lang="en-US" altLang="zh-CN">
              <a:solidFill>
                <a:srgbClr val="0000CC"/>
              </a:solidFill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B9A377BD-19C4-F552-51C8-7BE2C736670F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2868613"/>
            <a:ext cx="1981200" cy="685800"/>
            <a:chOff x="4176" y="2784"/>
            <a:chExt cx="1248" cy="432"/>
          </a:xfrm>
        </p:grpSpPr>
        <p:sp>
          <p:nvSpPr>
            <p:cNvPr id="6166" name="Freeform 17">
              <a:extLst>
                <a:ext uri="{FF2B5EF4-FFF2-40B4-BE49-F238E27FC236}">
                  <a16:creationId xmlns:a16="http://schemas.microsoft.com/office/drawing/2014/main" id="{7818C22C-09D3-B0D2-A280-D07819B72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" y="2784"/>
              <a:ext cx="288" cy="432"/>
            </a:xfrm>
            <a:custGeom>
              <a:avLst/>
              <a:gdLst>
                <a:gd name="T0" fmla="*/ 0 w 288"/>
                <a:gd name="T1" fmla="*/ 432 h 432"/>
                <a:gd name="T2" fmla="*/ 144 w 288"/>
                <a:gd name="T3" fmla="*/ 240 h 432"/>
                <a:gd name="T4" fmla="*/ 288 w 288"/>
                <a:gd name="T5" fmla="*/ 0 h 432"/>
                <a:gd name="T6" fmla="*/ 0 60000 65536"/>
                <a:gd name="T7" fmla="*/ 0 60000 65536"/>
                <a:gd name="T8" fmla="*/ 0 60000 65536"/>
                <a:gd name="T9" fmla="*/ 0 w 288"/>
                <a:gd name="T10" fmla="*/ 0 h 432"/>
                <a:gd name="T11" fmla="*/ 288 w 28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32">
                  <a:moveTo>
                    <a:pt x="0" y="432"/>
                  </a:moveTo>
                  <a:cubicBezTo>
                    <a:pt x="48" y="372"/>
                    <a:pt x="96" y="312"/>
                    <a:pt x="144" y="240"/>
                  </a:cubicBezTo>
                  <a:cubicBezTo>
                    <a:pt x="192" y="168"/>
                    <a:pt x="240" y="84"/>
                    <a:pt x="288" y="0"/>
                  </a:cubicBezTo>
                </a:path>
              </a:pathLst>
            </a:custGeom>
            <a:noFill/>
            <a:ln w="25400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Line 18">
              <a:extLst>
                <a:ext uri="{FF2B5EF4-FFF2-40B4-BE49-F238E27FC236}">
                  <a16:creationId xmlns:a16="http://schemas.microsoft.com/office/drawing/2014/main" id="{9C0817C5-6F22-09D3-6B44-1925E1464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216"/>
              <a:ext cx="960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1331" name="Text Box 19">
            <a:extLst>
              <a:ext uri="{FF2B5EF4-FFF2-40B4-BE49-F238E27FC236}">
                <a16:creationId xmlns:a16="http://schemas.microsoft.com/office/drawing/2014/main" id="{A93E1D8F-A42D-491E-21ED-9BB85B423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0876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CN" i="1">
                <a:solidFill>
                  <a:srgbClr val="FF00FF"/>
                </a:solidFill>
              </a:rPr>
              <a:t>t</a:t>
            </a:r>
            <a:r>
              <a:rPr lang="en-GB" altLang="zh-CN" baseline="-25000">
                <a:solidFill>
                  <a:srgbClr val="FF00FF"/>
                </a:solidFill>
              </a:rPr>
              <a:t>w</a:t>
            </a:r>
            <a:endParaRPr lang="en-US" altLang="zh-CN" baseline="-25000">
              <a:solidFill>
                <a:srgbClr val="FF00FF"/>
              </a:solidFill>
            </a:endParaRPr>
          </a:p>
        </p:txBody>
      </p:sp>
      <p:sp>
        <p:nvSpPr>
          <p:cNvPr id="6160" name="Oval 20">
            <a:extLst>
              <a:ext uri="{FF2B5EF4-FFF2-40B4-BE49-F238E27FC236}">
                <a16:creationId xmlns:a16="http://schemas.microsoft.com/office/drawing/2014/main" id="{345BF31B-0F71-399E-D807-5A7CE988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868613"/>
            <a:ext cx="76200" cy="76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33" name="Freeform 21">
            <a:extLst>
              <a:ext uri="{FF2B5EF4-FFF2-40B4-BE49-F238E27FC236}">
                <a16:creationId xmlns:a16="http://schemas.microsoft.com/office/drawing/2014/main" id="{807DAF2B-2D27-5693-EA47-D839D23CC9EB}"/>
              </a:ext>
            </a:extLst>
          </p:cNvPr>
          <p:cNvSpPr>
            <a:spLocks/>
          </p:cNvSpPr>
          <p:nvPr/>
        </p:nvSpPr>
        <p:spPr bwMode="auto">
          <a:xfrm>
            <a:off x="3354388" y="2868613"/>
            <a:ext cx="609600" cy="457200"/>
          </a:xfrm>
          <a:custGeom>
            <a:avLst/>
            <a:gdLst>
              <a:gd name="T0" fmla="*/ 0 w 384"/>
              <a:gd name="T1" fmla="*/ 288 h 288"/>
              <a:gd name="T2" fmla="*/ 240 w 384"/>
              <a:gd name="T3" fmla="*/ 144 h 288"/>
              <a:gd name="T4" fmla="*/ 384 w 384"/>
              <a:gd name="T5" fmla="*/ 0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0" y="288"/>
                </a:moveTo>
                <a:cubicBezTo>
                  <a:pt x="88" y="240"/>
                  <a:pt x="176" y="192"/>
                  <a:pt x="240" y="144"/>
                </a:cubicBezTo>
                <a:cubicBezTo>
                  <a:pt x="304" y="96"/>
                  <a:pt x="344" y="48"/>
                  <a:pt x="384" y="0"/>
                </a:cubicBezTo>
              </a:path>
            </a:pathLst>
          </a:custGeom>
          <a:noFill/>
          <a:ln w="25400" cap="sq">
            <a:solidFill>
              <a:srgbClr val="FF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34" name="Text Box 22">
            <a:extLst>
              <a:ext uri="{FF2B5EF4-FFF2-40B4-BE49-F238E27FC236}">
                <a16:creationId xmlns:a16="http://schemas.microsoft.com/office/drawing/2014/main" id="{E76E49FE-584D-59E5-C834-0643BEAE5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34782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CN" i="1"/>
              <a:t>t</a:t>
            </a:r>
            <a:r>
              <a:rPr lang="en-GB" altLang="zh-CN" baseline="-25000"/>
              <a:t>d</a:t>
            </a:r>
            <a:endParaRPr lang="en-US" altLang="zh-CN" baseline="-25000"/>
          </a:p>
        </p:txBody>
      </p:sp>
      <p:sp>
        <p:nvSpPr>
          <p:cNvPr id="141335" name="Line 23">
            <a:extLst>
              <a:ext uri="{FF2B5EF4-FFF2-40B4-BE49-F238E27FC236}">
                <a16:creationId xmlns:a16="http://schemas.microsoft.com/office/drawing/2014/main" id="{74609566-1090-157C-527E-B87FFEAA8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3550" y="2868613"/>
            <a:ext cx="960438" cy="0"/>
          </a:xfrm>
          <a:prstGeom prst="line">
            <a:avLst/>
          </a:prstGeom>
          <a:noFill/>
          <a:ln w="31750">
            <a:solidFill>
              <a:srgbClr val="00008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6" name="Text Box 24">
            <a:extLst>
              <a:ext uri="{FF2B5EF4-FFF2-40B4-BE49-F238E27FC236}">
                <a16:creationId xmlns:a16="http://schemas.microsoft.com/office/drawing/2014/main" id="{0C7A69FF-B754-3989-CA81-7495744C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24495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CN" i="1">
                <a:solidFill>
                  <a:srgbClr val="0000CC"/>
                </a:solidFill>
              </a:rPr>
              <a:t>t</a:t>
            </a:r>
            <a:endParaRPr lang="en-US" altLang="zh-CN" baseline="-25000">
              <a:solidFill>
                <a:srgbClr val="0000CC"/>
              </a:solidFill>
            </a:endParaRPr>
          </a:p>
        </p:txBody>
      </p:sp>
      <p:graphicFrame>
        <p:nvGraphicFramePr>
          <p:cNvPr id="141337" name="Object 25">
            <a:extLst>
              <a:ext uri="{FF2B5EF4-FFF2-40B4-BE49-F238E27FC236}">
                <a16:creationId xmlns:a16="http://schemas.microsoft.com/office/drawing/2014/main" id="{729849DE-FA9D-B03E-ECD8-60EA37176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027113"/>
          <a:ext cx="3421063" cy="353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57786" imgH="6037118" progId="Visio.Drawing.11">
                  <p:embed/>
                </p:oleObj>
              </mc:Choice>
              <mc:Fallback>
                <p:oleObj name="Visio" r:id="rId6" imgW="5557786" imgH="6037118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5008"/>
                      <a:stretch>
                        <a:fillRect/>
                      </a:stretch>
                    </p:blipFill>
                    <p:spPr bwMode="auto">
                      <a:xfrm>
                        <a:off x="5219700" y="1027113"/>
                        <a:ext cx="3421063" cy="353853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57150" cmpd="thickThin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8" name="Rectangle 26">
            <a:extLst>
              <a:ext uri="{FF2B5EF4-FFF2-40B4-BE49-F238E27FC236}">
                <a16:creationId xmlns:a16="http://schemas.microsoft.com/office/drawing/2014/main" id="{65D051E0-FE9F-AE65-79C6-A4F1F546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12-5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湿球温度和干球温度计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  <p:bldP spid="141319" grpId="0"/>
      <p:bldP spid="141331" grpId="0" autoUpdateAnimBg="0"/>
      <p:bldP spid="141333" grpId="0" animBg="1"/>
      <p:bldP spid="141334" grpId="0" autoUpdateAnimBg="0"/>
      <p:bldP spid="14133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1DE55E2-CC50-5CB1-DCA3-3DE797DA47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120E060A-BBF1-4B92-80D0-77378F90B367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51D7EFB9-544E-1542-A9C4-B6F36B3DD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125538"/>
            <a:ext cx="399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湿空气的参数很多，有多少独立的变量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?</a:t>
            </a:r>
            <a:endParaRPr lang="en-US" altLang="zh-CN" sz="16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2341" name="Object 5">
            <a:extLst>
              <a:ext uri="{FF2B5EF4-FFF2-40B4-BE49-F238E27FC236}">
                <a16:creationId xmlns:a16="http://schemas.microsoft.com/office/drawing/2014/main" id="{93CFA7FF-B747-7B46-6C8E-5A831C7CB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2324100"/>
          <a:ext cx="30130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660240" progId="Equation.DSMT4">
                  <p:embed/>
                </p:oleObj>
              </mc:Choice>
              <mc:Fallback>
                <p:oleObj name="Equation" r:id="rId2" imgW="1739880" imgH="660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324100"/>
                        <a:ext cx="3013075" cy="1144588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 w="57150" cmpd="thickThin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Text Box 6">
            <a:extLst>
              <a:ext uri="{FF2B5EF4-FFF2-40B4-BE49-F238E27FC236}">
                <a16:creationId xmlns:a16="http://schemas.microsoft.com/office/drawing/2014/main" id="{EDE788D3-3463-F883-7755-B1EC6CD19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803400"/>
            <a:ext cx="1836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根据吉布斯相律</a:t>
            </a:r>
          </a:p>
        </p:txBody>
      </p:sp>
      <p:sp>
        <p:nvSpPr>
          <p:cNvPr id="142343" name="Text Box 7">
            <a:extLst>
              <a:ext uri="{FF2B5EF4-FFF2-40B4-BE49-F238E27FC236}">
                <a16:creationId xmlns:a16="http://schemas.microsoft.com/office/drawing/2014/main" id="{29EEFD67-818F-7E50-5345-329E74B2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175000"/>
            <a:ext cx="1281113" cy="393700"/>
          </a:xfrm>
          <a:prstGeom prst="rect">
            <a:avLst/>
          </a:prstGeom>
          <a:solidFill>
            <a:srgbClr val="003366"/>
          </a:solidFill>
          <a:ln w="57150" cmpd="thickThin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组元数：</a:t>
            </a:r>
            <a:r>
              <a:rPr lang="en-US" altLang="zh-CN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</a:p>
        </p:txBody>
      </p:sp>
      <p:graphicFrame>
        <p:nvGraphicFramePr>
          <p:cNvPr id="142344" name="Object 8">
            <a:extLst>
              <a:ext uri="{FF2B5EF4-FFF2-40B4-BE49-F238E27FC236}">
                <a16:creationId xmlns:a16="http://schemas.microsoft.com/office/drawing/2014/main" id="{32F7226B-32F4-1160-CBB3-EF931807F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3725" y="2409825"/>
          <a:ext cx="3186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203040" progId="Equation.DSMT4">
                  <p:embed/>
                </p:oleObj>
              </mc:Choice>
              <mc:Fallback>
                <p:oleObj name="Equation" r:id="rId4" imgW="11048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2409825"/>
                        <a:ext cx="31861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Text Box 9">
            <a:extLst>
              <a:ext uri="{FF2B5EF4-FFF2-40B4-BE49-F238E27FC236}">
                <a16:creationId xmlns:a16="http://schemas.microsoft.com/office/drawing/2014/main" id="{5662A365-AAE3-EB6E-D9FD-E7CD644F8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3175000"/>
            <a:ext cx="1063625" cy="393700"/>
          </a:xfrm>
          <a:prstGeom prst="rect">
            <a:avLst/>
          </a:prstGeom>
          <a:solidFill>
            <a:srgbClr val="003366"/>
          </a:solidFill>
          <a:ln w="57150" cmpd="thickThin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相数：</a:t>
            </a:r>
            <a:r>
              <a:rPr lang="en-US" altLang="zh-CN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42346" name="AutoShape 10">
            <a:extLst>
              <a:ext uri="{FF2B5EF4-FFF2-40B4-BE49-F238E27FC236}">
                <a16:creationId xmlns:a16="http://schemas.microsoft.com/office/drawing/2014/main" id="{4AC46FBB-D1ED-112D-B64C-C846CB98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2455863"/>
            <a:ext cx="450850" cy="431800"/>
          </a:xfrm>
          <a:prstGeom prst="wedgeRoundRectCallout">
            <a:avLst>
              <a:gd name="adj1" fmla="val -61972"/>
              <a:gd name="adj2" fmla="val 118750"/>
              <a:gd name="adj3" fmla="val 16667"/>
            </a:avLst>
          </a:prstGeom>
          <a:noFill/>
          <a:ln w="254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42347" name="AutoShape 11">
            <a:extLst>
              <a:ext uri="{FF2B5EF4-FFF2-40B4-BE49-F238E27FC236}">
                <a16:creationId xmlns:a16="http://schemas.microsoft.com/office/drawing/2014/main" id="{74BA591C-D84D-8EDE-B56C-55CB23AF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2455863"/>
            <a:ext cx="433387" cy="503237"/>
          </a:xfrm>
          <a:prstGeom prst="wedgeRoundRectCallout">
            <a:avLst>
              <a:gd name="adj1" fmla="val 66116"/>
              <a:gd name="adj2" fmla="val 89116"/>
              <a:gd name="adj3" fmla="val 16667"/>
            </a:avLst>
          </a:prstGeom>
          <a:noFill/>
          <a:ln w="254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42348" name="Rectangle 12">
            <a:extLst>
              <a:ext uri="{FF2B5EF4-FFF2-40B4-BE49-F238E27FC236}">
                <a16:creationId xmlns:a16="http://schemas.microsoft.com/office/drawing/2014/main" id="{7FD3417C-465D-16F0-B1CA-545BFAA0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湿图</a:t>
            </a:r>
          </a:p>
        </p:txBody>
      </p:sp>
      <p:sp>
        <p:nvSpPr>
          <p:cNvPr id="142349" name="Rectangle 13">
            <a:extLst>
              <a:ext uri="{FF2B5EF4-FFF2-40B4-BE49-F238E27FC236}">
                <a16:creationId xmlns:a16="http://schemas.microsoft.com/office/drawing/2014/main" id="{FB7F3E50-760C-97B4-3DE5-D1DBA6FA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1824038"/>
            <a:ext cx="169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ea typeface="黑体" panose="02010609060101010101" pitchFamily="49" charset="-122"/>
              </a:rPr>
              <a:t>大气压力</a:t>
            </a:r>
            <a:r>
              <a:rPr lang="en-US" altLang="zh-CN" sz="1800"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ea typeface="黑体" panose="02010609060101010101" pitchFamily="49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nimBg="1" autoUpdateAnimBg="0"/>
      <p:bldP spid="142345" grpId="0" animBg="1" autoUpdateAnimBg="0"/>
      <p:bldP spid="142346" grpId="0" animBg="1" autoUpdateAnimBg="0"/>
      <p:bldP spid="142347" grpId="0" animBg="1" autoUpdateAnimBg="0"/>
      <p:bldP spid="1423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5B76165A-56BF-3F87-30F2-9396BF5165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B38A2317-1F0C-4CC6-A7CA-B12BC3E0334D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43436" name="Object 76">
            <a:extLst>
              <a:ext uri="{FF2B5EF4-FFF2-40B4-BE49-F238E27FC236}">
                <a16:creationId xmlns:a16="http://schemas.microsoft.com/office/drawing/2014/main" id="{E343D58D-B38F-3178-2654-63F8507B4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1213" y="1073150"/>
          <a:ext cx="4702175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63817" imgH="5491959" progId="Visio.Drawing.11">
                  <p:embed/>
                </p:oleObj>
              </mc:Choice>
              <mc:Fallback>
                <p:oleObj name="Visio" r:id="rId2" imgW="7263817" imgH="5491959" progId="Visio.Drawing.11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1073150"/>
                        <a:ext cx="4702175" cy="3556000"/>
                      </a:xfrm>
                      <a:prstGeom prst="rect">
                        <a:avLst/>
                      </a:prstGeom>
                      <a:noFill/>
                      <a:ln w="57150" cmpd="thickThin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7" name="Text Box 77">
            <a:extLst>
              <a:ext uri="{FF2B5EF4-FFF2-40B4-BE49-F238E27FC236}">
                <a16:creationId xmlns:a16="http://schemas.microsoft.com/office/drawing/2014/main" id="{B4676003-DA05-1320-CF9C-68355E63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1058863"/>
            <a:ext cx="2970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ea typeface="黑体" panose="02010609060101010101" pitchFamily="49" charset="-122"/>
              </a:rPr>
              <a:t>一定的大气压力下</a:t>
            </a:r>
          </a:p>
        </p:txBody>
      </p:sp>
      <p:sp>
        <p:nvSpPr>
          <p:cNvPr id="143438" name="Rectangle 78">
            <a:extLst>
              <a:ext uri="{FF2B5EF4-FFF2-40B4-BE49-F238E27FC236}">
                <a16:creationId xmlns:a16="http://schemas.microsoft.com/office/drawing/2014/main" id="{659D6A25-B086-6C3A-424E-589353C4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7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1825</TotalTime>
  <Words>549</Words>
  <Application>Microsoft Office PowerPoint</Application>
  <PresentationFormat>自定义</PresentationFormat>
  <Paragraphs>80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Times New Roman</vt:lpstr>
      <vt:lpstr>华文仿宋</vt:lpstr>
      <vt:lpstr>Arial</vt:lpstr>
      <vt:lpstr>黑体</vt:lpstr>
      <vt:lpstr>Wingdings</vt:lpstr>
      <vt:lpstr>宋体</vt:lpstr>
      <vt:lpstr>方正舒体</vt:lpstr>
      <vt:lpstr>Blackoak Std</vt:lpstr>
      <vt:lpstr>华文中宋</vt:lpstr>
      <vt:lpstr>华文隶书</vt:lpstr>
      <vt:lpstr>Symbol</vt:lpstr>
      <vt:lpstr>Tahoma</vt:lpstr>
      <vt:lpstr>tempelate</vt:lpstr>
      <vt:lpstr>MathType 7.0 Equation</vt:lpstr>
      <vt:lpstr>位图图像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298</cp:revision>
  <cp:lastPrinted>1601-01-01T00:00:00Z</cp:lastPrinted>
  <dcterms:created xsi:type="dcterms:W3CDTF">2011-05-02T08:11:20Z</dcterms:created>
  <dcterms:modified xsi:type="dcterms:W3CDTF">2025-08-21T09:21:43Z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