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8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</p:sldIdLst>
  <p:sldSz cx="9144000" cy="5148263"/>
  <p:notesSz cx="10234613" cy="70993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FF0000"/>
    <a:srgbClr val="FF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989" y="86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21AF4FF3-B6FF-8270-AE34-7D0E17B82C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ED13E69E-96BF-C13F-7C16-17B67370C7D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975A8C5A-15BA-12D7-496E-EB2884A7B2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61DAD74A-C82A-D2DC-BB2C-84F350E70B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36CD1633-BF05-44F7-A808-24FA827700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9B5CF77-1696-0AFF-A573-8A8BAEF510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D944C73-2249-7AEE-5348-2BB112EE8D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47049FD-41C1-706D-2E46-86465A8129C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CF057C8-C5D4-2D41-EC2D-0D6123C6C62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731A90F-802B-6F3F-DD59-482CB10B899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C42D5354-5640-CEDD-BC80-4E3E1790A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8EACD58-D7C2-43F5-811A-4FDB47DA12F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8140BB8-81F8-F3B6-021B-CCE63DA8FA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74CF089-64B1-E7C3-9EEA-85BF897CA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2E62CAD-9027-919A-9EC9-D5E46BFCCA3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886FEC0-4F13-9E70-2ABE-CDAB9AA823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EE11999-3587-5438-C8B1-4EF4801482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28028263-FD60-0B9A-2956-1DE173AED9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E572CCC8-A755-55B8-1141-0514A105AC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5E0A34B7-CF70-EA50-3495-FB69996648B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14C206D1-21F3-408A-97E3-2D133463E7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ED6A5C21-9CA9-98F1-2051-A53542B43B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A69D86A3-AD63-5F4B-1F1D-4C7EF6B5BC5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kumimoji="0"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29E6A145-5470-F313-33D4-142F717F7A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E426959-A30B-3B9C-29B8-8423C38BC8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241141F9-FDFD-4A6B-BAAA-7A8472493C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9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A51DEC8-2A15-38E7-F900-D5B1669302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7B411A-F0E5-4A7B-A3F3-6B04D7E219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2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771705F-6F1E-B429-33BD-4BFFDBAE7B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7D9EA0-468E-42A2-97DA-BEDDC68527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81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485F6030-D7D7-899F-BDAB-AF2817F5E4E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2F682-2759-4313-9B82-30E8855FEC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264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E03D6DE-A5EA-A455-0B05-14DBA5724F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95AF48-7AFB-4616-BEB0-69F108F040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123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95495C7-8CB1-F874-0C7A-71095D4914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06F217-EB5D-4FC3-8DE5-714E3FE41A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85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9F8B030-20DC-EF3B-B67F-82DD63A6425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AA1085-0FD5-4CE7-AF2A-D9FDDC350D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44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CA0D33D-2AF3-F159-6923-7E9AA301357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C5F74-E319-422A-8403-509EE02BCD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745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C8D199A-3B89-20A3-B954-B9A2FAA2A31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D847C-8670-4F0E-906C-BE4E62A25C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759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F739459-3F7C-7B20-BB43-C3E0701169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50B15E-D2A5-4AA6-9D40-BC374AB442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826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1226CA6-8294-F6C9-DF7E-951CF95126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E7AC8-810E-4605-A62D-7EC5FAE16C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161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D4C69CE-D98C-0F79-097F-346704A8FE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4BF02A-9A9B-41EC-ACBF-F013EF1416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768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1069605D-3306-DE11-A741-C81B341EE4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964113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>
              <a:defRPr/>
            </a:pPr>
            <a:r>
              <a:rPr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热流科学与工程教育部重点实验室</a:t>
            </a:r>
            <a:r>
              <a:rPr lang="zh-CN" altLang="en-US" sz="120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 </a:t>
            </a:r>
            <a:r>
              <a:rPr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Key Laboratory of Thermo-Fluid Science and Engineering of MOE</a:t>
            </a:r>
            <a:r>
              <a:rPr lang="en-US" altLang="zh-CN" sz="12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8C12E1C-07F4-BEB7-42A7-ACD9EE00D857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CA318C3B-1D9A-8E5C-FBA8-255960FCC7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921D0DF-DBCA-A62A-A485-9240276D2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52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B69DDB1-D279-6EFB-447B-E1FB91B86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39370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B567E3EB-96E4-4B88-CB04-F94581B62E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A896DBB7-6ACA-408B-8A69-523B700F809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53C88A54-F45F-68E6-77C9-AF99AA63ED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95300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225" name="WordArt 33">
            <a:extLst>
              <a:ext uri="{FF2B5EF4-FFF2-40B4-BE49-F238E27FC236}">
                <a16:creationId xmlns:a16="http://schemas.microsoft.com/office/drawing/2014/main" id="{DF0AEFDB-22DE-B2FD-100F-A6584A70A73B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r>
              <a:rPr lang="zh-CN" altLang="en-US" sz="3600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5154" name="Rectangle 34">
            <a:extLst>
              <a:ext uri="{FF2B5EF4-FFF2-40B4-BE49-F238E27FC236}">
                <a16:creationId xmlns:a16="http://schemas.microsoft.com/office/drawing/2014/main" id="{6E5E3A8C-8E6B-36E6-5E39-C4021F820D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Engineering Thermodynamics</a:t>
            </a:r>
            <a:endParaRPr lang="zh-CN" altLang="en-US" sz="800" i="1">
              <a:solidFill>
                <a:srgbClr val="77B7E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710FD208-D2FB-F39D-01C3-98D6AEA60A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9228" name="Picture 25" descr="红色">
            <a:extLst>
              <a:ext uri="{FF2B5EF4-FFF2-40B4-BE49-F238E27FC236}">
                <a16:creationId xmlns:a16="http://schemas.microsoft.com/office/drawing/2014/main" id="{13173F98-4CBF-1611-39B1-9BBFF79D21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11.e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3.wmf"/><Relationship Id="rId3" Type="http://schemas.openxmlformats.org/officeDocument/2006/relationships/image" Target="../media/image18.e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5.e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2.emf"/><Relationship Id="rId5" Type="http://schemas.openxmlformats.org/officeDocument/2006/relationships/image" Target="../media/image19.wmf"/><Relationship Id="rId15" Type="http://schemas.openxmlformats.org/officeDocument/2006/relationships/image" Target="../media/image24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Rectangle 19">
            <a:extLst>
              <a:ext uri="{FF2B5EF4-FFF2-40B4-BE49-F238E27FC236}">
                <a16:creationId xmlns:a16="http://schemas.microsoft.com/office/drawing/2014/main" id="{1069839B-1FB5-B2A6-35F4-2A9267D3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2350"/>
            <a:ext cx="914558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53" tIns="45727" rIns="91453" bIns="45727">
            <a:spAutoFit/>
          </a:bodyPr>
          <a:lstStyle/>
          <a:p>
            <a:pPr>
              <a:defRPr/>
            </a:pPr>
            <a:r>
              <a:rPr lang="zh-CN" altLang="en-US" sz="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     </a:t>
            </a:r>
            <a:r>
              <a:rPr lang="zh-CN" altLang="en-US" sz="48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工 程 热 力 学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zh-CN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Engineering Thermodynamics</a:t>
            </a:r>
          </a:p>
        </p:txBody>
      </p:sp>
      <p:pic>
        <p:nvPicPr>
          <p:cNvPr id="11267" name="Picture 21" descr="2011331161428">
            <a:extLst>
              <a:ext uri="{FF2B5EF4-FFF2-40B4-BE49-F238E27FC236}">
                <a16:creationId xmlns:a16="http://schemas.microsoft.com/office/drawing/2014/main" id="{3355D1A5-933D-F14B-B1BE-9ED1BD9FD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9" r="13753"/>
          <a:stretch>
            <a:fillRect/>
          </a:stretch>
        </p:blipFill>
        <p:spPr bwMode="auto">
          <a:xfrm>
            <a:off x="7121525" y="2343150"/>
            <a:ext cx="5730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8" name="Text Box 24">
            <a:extLst>
              <a:ext uri="{FF2B5EF4-FFF2-40B4-BE49-F238E27FC236}">
                <a16:creationId xmlns:a16="http://schemas.microsoft.com/office/drawing/2014/main" id="{9C7F2D4B-337E-3423-27D6-0FB5DD97D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67150"/>
            <a:ext cx="3000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主讲人：王晓坡 副教授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4A4BD023-4438-71E1-230B-43AA0FCF07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275AAE13-A876-40B1-BF47-322C1988476F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10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C951C832-C5D7-9C01-8F4A-95DB48232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883025"/>
            <a:ext cx="34988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作业：</a:t>
            </a:r>
            <a:r>
              <a:rPr lang="en-US" altLang="zh-CN" sz="2000">
                <a:ea typeface="黑体" panose="02010609060101010101" pitchFamily="49" charset="-122"/>
              </a:rPr>
              <a:t>12-02</a:t>
            </a:r>
            <a:r>
              <a:rPr lang="zh-CN" altLang="en-US" sz="2000">
                <a:ea typeface="黑体" panose="02010609060101010101" pitchFamily="49" charset="-122"/>
              </a:rPr>
              <a:t>、</a:t>
            </a:r>
            <a:r>
              <a:rPr lang="en-US" altLang="zh-CN" sz="2000">
                <a:ea typeface="黑体" panose="02010609060101010101" pitchFamily="49" charset="-122"/>
              </a:rPr>
              <a:t>12-03</a:t>
            </a:r>
            <a:r>
              <a:rPr lang="zh-CN" altLang="en-US" sz="2000">
                <a:ea typeface="黑体" panose="02010609060101010101" pitchFamily="49" charset="-122"/>
              </a:rPr>
              <a:t>、</a:t>
            </a:r>
            <a:r>
              <a:rPr lang="en-US" altLang="zh-CN" sz="2000">
                <a:ea typeface="黑体" panose="02010609060101010101" pitchFamily="49" charset="-122"/>
              </a:rPr>
              <a:t>12-08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2000">
                <a:ea typeface="黑体" panose="02010609060101010101" pitchFamily="49" charset="-122"/>
              </a:rPr>
              <a:t>            </a:t>
            </a:r>
            <a:r>
              <a:rPr lang="en-US" altLang="zh-CN" sz="2000">
                <a:ea typeface="黑体" panose="02010609060101010101" pitchFamily="49" charset="-122"/>
              </a:rPr>
              <a:t>12-12</a:t>
            </a:r>
            <a:r>
              <a:rPr lang="zh-CN" altLang="en-US" sz="2000">
                <a:ea typeface="黑体" panose="02010609060101010101" pitchFamily="49" charset="-122"/>
              </a:rPr>
              <a:t>、</a:t>
            </a:r>
            <a:r>
              <a:rPr lang="en-US" altLang="zh-CN" sz="2000">
                <a:ea typeface="黑体" panose="02010609060101010101" pitchFamily="49" charset="-122"/>
              </a:rPr>
              <a:t>12-15</a:t>
            </a:r>
            <a:r>
              <a:rPr lang="zh-CN" altLang="en-US" sz="2000">
                <a:ea typeface="黑体" panose="02010609060101010101" pitchFamily="49" charset="-122"/>
              </a:rPr>
              <a:t>、</a:t>
            </a:r>
            <a:r>
              <a:rPr lang="en-US" altLang="zh-CN" sz="2000">
                <a:ea typeface="黑体" panose="02010609060101010101" pitchFamily="49" charset="-122"/>
              </a:rPr>
              <a:t>12-17</a:t>
            </a:r>
          </a:p>
        </p:txBody>
      </p:sp>
      <p:graphicFrame>
        <p:nvGraphicFramePr>
          <p:cNvPr id="157701" name="Object 5">
            <a:extLst>
              <a:ext uri="{FF2B5EF4-FFF2-40B4-BE49-F238E27FC236}">
                <a16:creationId xmlns:a16="http://schemas.microsoft.com/office/drawing/2014/main" id="{94B40E4F-CECC-8FC9-655E-94FAB86DB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0300" y="1441450"/>
          <a:ext cx="5046663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939600" progId="Equation.DSMT4">
                  <p:embed/>
                </p:oleObj>
              </mc:Choice>
              <mc:Fallback>
                <p:oleObj name="Equation" r:id="rId2" imgW="3162240" imgH="939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1441450"/>
                        <a:ext cx="5046663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>
            <a:extLst>
              <a:ext uri="{FF2B5EF4-FFF2-40B4-BE49-F238E27FC236}">
                <a16:creationId xmlns:a16="http://schemas.microsoft.com/office/drawing/2014/main" id="{57BB492C-1434-7F5F-24DF-E72A0C640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1125538"/>
          <a:ext cx="3006725" cy="238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338980" imgH="4231526" progId="Visio.Drawing.11">
                  <p:embed/>
                </p:oleObj>
              </mc:Choice>
              <mc:Fallback>
                <p:oleObj name="Visio" r:id="rId4" imgW="5338980" imgH="423152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1125538"/>
                        <a:ext cx="3006725" cy="238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3" name="Rectangle 7">
            <a:extLst>
              <a:ext uri="{FF2B5EF4-FFF2-40B4-BE49-F238E27FC236}">
                <a16:creationId xmlns:a16="http://schemas.microsoft.com/office/drawing/2014/main" id="{7D4DC408-7657-B96E-E608-285693C7D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湿空气过程及其应用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13ADAC75-B494-34C8-CDAB-00B50AFB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0DC4C387-5D41-46D1-870D-8CE18E091DD0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2291" name="Rectangle 4">
            <a:extLst>
              <a:ext uri="{FF2B5EF4-FFF2-40B4-BE49-F238E27FC236}">
                <a16:creationId xmlns:a16="http://schemas.microsoft.com/office/drawing/2014/main" id="{4C852F60-74AC-36B9-E37B-BF2F6DB16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820738"/>
            <a:ext cx="715168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1800">
                <a:ea typeface="黑体" panose="02010609060101010101" pitchFamily="49" charset="-122"/>
              </a:rPr>
              <a:t>已知：空气的温度为</a:t>
            </a:r>
            <a:r>
              <a:rPr lang="en-US" altLang="zh-CN" sz="1800">
                <a:ea typeface="黑体" panose="02010609060101010101" pitchFamily="49" charset="-122"/>
              </a:rPr>
              <a:t>30 ℃</a:t>
            </a:r>
            <a:r>
              <a:rPr lang="zh-CN" altLang="en-US" sz="1800">
                <a:ea typeface="黑体" panose="02010609060101010101" pitchFamily="49" charset="-122"/>
              </a:rPr>
              <a:t>，压力为</a:t>
            </a:r>
            <a:r>
              <a:rPr lang="en-US" altLang="zh-CN" sz="1800">
                <a:ea typeface="黑体" panose="02010609060101010101" pitchFamily="49" charset="-122"/>
              </a:rPr>
              <a:t>0.1 MPa</a:t>
            </a:r>
            <a:r>
              <a:rPr lang="zh-CN" altLang="en-US" sz="1800">
                <a:ea typeface="黑体" panose="02010609060101010101" pitchFamily="49" charset="-122"/>
              </a:rPr>
              <a:t>，相对湿度为</a:t>
            </a:r>
            <a:r>
              <a:rPr lang="en-US" altLang="zh-CN" sz="1800">
                <a:ea typeface="黑体" panose="02010609060101010101" pitchFamily="49" charset="-122"/>
              </a:rPr>
              <a:t>60%</a:t>
            </a:r>
            <a:r>
              <a:rPr lang="zh-CN" altLang="en-US" sz="1800">
                <a:ea typeface="黑体" panose="02010609060101010101" pitchFamily="49" charset="-122"/>
              </a:rPr>
              <a:t>。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>
                <a:ea typeface="黑体" panose="02010609060101010101" pitchFamily="49" charset="-122"/>
              </a:rPr>
              <a:t>        求：</a:t>
            </a:r>
            <a:r>
              <a:rPr lang="en-US" altLang="zh-CN" sz="1800" i="1">
                <a:ea typeface="黑体" panose="02010609060101010101" pitchFamily="49" charset="-122"/>
              </a:rPr>
              <a:t>t</a:t>
            </a:r>
            <a:r>
              <a:rPr lang="en-US" altLang="zh-CN" sz="1800" baseline="-25000">
                <a:ea typeface="黑体" panose="02010609060101010101" pitchFamily="49" charset="-122"/>
              </a:rPr>
              <a:t>d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 i="1">
                <a:ea typeface="黑体" panose="02010609060101010101" pitchFamily="49" charset="-122"/>
              </a:rPr>
              <a:t>d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 i="1"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ea typeface="黑体" panose="02010609060101010101" pitchFamily="49" charset="-122"/>
              </a:rPr>
              <a:t>v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 i="1">
                <a:ea typeface="黑体" panose="02010609060101010101" pitchFamily="49" charset="-122"/>
              </a:rPr>
              <a:t>h</a:t>
            </a:r>
            <a:r>
              <a:rPr lang="en-US" altLang="zh-CN" sz="180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49509" name="Rectangle 5">
            <a:extLst>
              <a:ext uri="{FF2B5EF4-FFF2-40B4-BE49-F238E27FC236}">
                <a16:creationId xmlns:a16="http://schemas.microsoft.com/office/drawing/2014/main" id="{8FBEDFFF-C23F-4D93-9E12-A9098F09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57338"/>
            <a:ext cx="84105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解：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(1) 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公式计算法</a:t>
            </a: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49510" name="Rectangle 6">
            <a:extLst>
              <a:ext uri="{FF2B5EF4-FFF2-40B4-BE49-F238E27FC236}">
                <a16:creationId xmlns:a16="http://schemas.microsoft.com/office/drawing/2014/main" id="{9F7A17E6-675D-8599-3BFF-4A5029A3B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2005013"/>
            <a:ext cx="759460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=30 ℃     </a:t>
            </a: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查水蒸气饱和性质表    </a:t>
            </a: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0000CC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=0.0042451 MPa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0000CC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=</a:t>
            </a:r>
            <a:r>
              <a:rPr lang="el-GR" altLang="zh-CN" sz="1800" i="1">
                <a:solidFill>
                  <a:srgbClr val="0000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φ</a:t>
            </a:r>
            <a:r>
              <a:rPr lang="en-US" altLang="zh-CN" sz="1200">
                <a:solidFill>
                  <a:srgbClr val="0000CC"/>
                </a:solidFill>
                <a:ea typeface="黑体" panose="02010609060101010101" pitchFamily="49" charset="-122"/>
              </a:rPr>
              <a:t>×</a:t>
            </a: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0000CC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=0.6×0.0042451 MPa = 0.002547 MPa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0000CC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 = 0.002547 MPa </a:t>
            </a: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时，查水蒸气饱和性质表  </a:t>
            </a: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 baseline="-25000">
                <a:solidFill>
                  <a:srgbClr val="0000CC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 = </a:t>
            </a: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 baseline="-25000">
                <a:solidFill>
                  <a:srgbClr val="0000CC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 = 21.10 ℃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 = 0.622 </a:t>
            </a: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0000CC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/(</a:t>
            </a: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-</a:t>
            </a: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0000CC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)=0.622×0.002547/(0.1-0.002547) = 0.01627 kg/kg</a:t>
            </a: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干空气</a:t>
            </a:r>
          </a:p>
          <a:p>
            <a:pPr algn="l" eaLnBrk="1" hangingPunct="1">
              <a:lnSpc>
                <a:spcPct val="140000"/>
              </a:lnSpc>
            </a:pP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h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 = 1.005 </a:t>
            </a: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t 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+ </a:t>
            </a: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(2501+1.86</a:t>
            </a: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) = 71.75 kJ/kg</a:t>
            </a: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干空气 </a:t>
            </a:r>
          </a:p>
        </p:txBody>
      </p:sp>
      <p:sp>
        <p:nvSpPr>
          <p:cNvPr id="149514" name="Rectangle 10">
            <a:extLst>
              <a:ext uri="{FF2B5EF4-FFF2-40B4-BE49-F238E27FC236}">
                <a16:creationId xmlns:a16="http://schemas.microsoft.com/office/drawing/2014/main" id="{F6D172FC-FB81-2EC0-5977-EC04B654C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湿空气的焓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/>
      <p:bldP spid="1495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EBBE999-6AC2-E8FD-DD54-42B62C7D42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89A39BE6-3F6C-4192-87F1-18C92F64DC45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A94F8F39-8CE9-0E82-35D2-4A1EBFA52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63" y="1876425"/>
            <a:ext cx="20224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(2) 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查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h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-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d 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图法</a:t>
            </a: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50533" name="Object 5">
            <a:extLst>
              <a:ext uri="{FF2B5EF4-FFF2-40B4-BE49-F238E27FC236}">
                <a16:creationId xmlns:a16="http://schemas.microsoft.com/office/drawing/2014/main" id="{39C6EE05-3955-ABA0-5DA2-10D4D4381A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8388" y="1711325"/>
          <a:ext cx="321627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214887" imgH="6038248" progId="Visio.Drawing.11">
                  <p:embed/>
                </p:oleObj>
              </mc:Choice>
              <mc:Fallback>
                <p:oleObj name="Visio" r:id="rId2" imgW="5214887" imgH="603824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180" t="22522" r="13527" b="22223"/>
                      <a:stretch>
                        <a:fillRect/>
                      </a:stretch>
                    </p:blipFill>
                    <p:spPr bwMode="auto">
                      <a:xfrm>
                        <a:off x="4878388" y="1711325"/>
                        <a:ext cx="3216275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4" name="Rectangle 6">
            <a:extLst>
              <a:ext uri="{FF2B5EF4-FFF2-40B4-BE49-F238E27FC236}">
                <a16:creationId xmlns:a16="http://schemas.microsoft.com/office/drawing/2014/main" id="{ABE9969E-41CD-70AF-3DBA-A6F7BC73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2351088"/>
            <a:ext cx="2849563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 = 16.5 g/kg</a:t>
            </a: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干空气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h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 = 71.5 kJ/kg</a:t>
            </a: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干空气 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 baseline="-25000">
                <a:solidFill>
                  <a:srgbClr val="0000CC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 = 21.5 ℃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 i="1">
                <a:solidFill>
                  <a:srgbClr val="0000CC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0000CC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= 2.25 kPa</a:t>
            </a:r>
            <a:endParaRPr lang="zh-CN" altLang="en-US" sz="1800">
              <a:solidFill>
                <a:srgbClr val="0000CC"/>
              </a:solidFill>
              <a:ea typeface="黑体" panose="02010609060101010101" pitchFamily="49" charset="-122"/>
            </a:endParaRP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EBDC46F7-2A88-E680-27F5-DB05D1C2E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820738"/>
            <a:ext cx="715168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1800">
                <a:ea typeface="黑体" panose="02010609060101010101" pitchFamily="49" charset="-122"/>
              </a:rPr>
              <a:t>已知：空气的温度为</a:t>
            </a:r>
            <a:r>
              <a:rPr lang="en-US" altLang="zh-CN" sz="1800">
                <a:ea typeface="黑体" panose="02010609060101010101" pitchFamily="49" charset="-122"/>
              </a:rPr>
              <a:t>30 ℃</a:t>
            </a:r>
            <a:r>
              <a:rPr lang="zh-CN" altLang="en-US" sz="1800">
                <a:ea typeface="黑体" panose="02010609060101010101" pitchFamily="49" charset="-122"/>
              </a:rPr>
              <a:t>，压力为</a:t>
            </a:r>
            <a:r>
              <a:rPr lang="en-US" altLang="zh-CN" sz="1800">
                <a:ea typeface="黑体" panose="02010609060101010101" pitchFamily="49" charset="-122"/>
              </a:rPr>
              <a:t>0.1 MPa</a:t>
            </a:r>
            <a:r>
              <a:rPr lang="zh-CN" altLang="en-US" sz="1800">
                <a:ea typeface="黑体" panose="02010609060101010101" pitchFamily="49" charset="-122"/>
              </a:rPr>
              <a:t>，相对湿度为</a:t>
            </a:r>
            <a:r>
              <a:rPr lang="en-US" altLang="zh-CN" sz="1800">
                <a:ea typeface="黑体" panose="02010609060101010101" pitchFamily="49" charset="-122"/>
              </a:rPr>
              <a:t>60%</a:t>
            </a:r>
            <a:r>
              <a:rPr lang="zh-CN" altLang="en-US" sz="1800">
                <a:ea typeface="黑体" panose="02010609060101010101" pitchFamily="49" charset="-122"/>
              </a:rPr>
              <a:t>。</a:t>
            </a:r>
          </a:p>
          <a:p>
            <a:pPr algn="l" eaLnBrk="1" hangingPunct="1">
              <a:lnSpc>
                <a:spcPct val="120000"/>
              </a:lnSpc>
            </a:pPr>
            <a:r>
              <a:rPr lang="zh-CN" altLang="en-US" sz="1800">
                <a:ea typeface="黑体" panose="02010609060101010101" pitchFamily="49" charset="-122"/>
              </a:rPr>
              <a:t>        求：</a:t>
            </a:r>
            <a:r>
              <a:rPr lang="en-US" altLang="zh-CN" sz="1800" i="1">
                <a:ea typeface="黑体" panose="02010609060101010101" pitchFamily="49" charset="-122"/>
              </a:rPr>
              <a:t>t</a:t>
            </a:r>
            <a:r>
              <a:rPr lang="en-US" altLang="zh-CN" sz="1800" baseline="-25000">
                <a:ea typeface="黑体" panose="02010609060101010101" pitchFamily="49" charset="-122"/>
              </a:rPr>
              <a:t>d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 i="1">
                <a:ea typeface="黑体" panose="02010609060101010101" pitchFamily="49" charset="-122"/>
              </a:rPr>
              <a:t>d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 i="1"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ea typeface="黑体" panose="02010609060101010101" pitchFamily="49" charset="-122"/>
              </a:rPr>
              <a:t>v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 i="1">
                <a:ea typeface="黑体" panose="02010609060101010101" pitchFamily="49" charset="-122"/>
              </a:rPr>
              <a:t>h</a:t>
            </a:r>
            <a:r>
              <a:rPr lang="en-US" altLang="zh-CN" sz="1800"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8C330DF6-54B8-CEE5-668E-7031B251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湿空气的焓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2" grpId="0"/>
      <p:bldP spid="1505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79D4E0FC-6E00-CD71-C006-E4B06FECE5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E7878C14-4BA3-44B0-BA2F-527BF9DAE110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2055" name="Rectangle 4">
            <a:extLst>
              <a:ext uri="{FF2B5EF4-FFF2-40B4-BE49-F238E27FC236}">
                <a16:creationId xmlns:a16="http://schemas.microsoft.com/office/drawing/2014/main" id="{EA61B0B7-8F35-8139-B7EF-8AA3E61B6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" y="8382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1. </a:t>
            </a: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加热</a:t>
            </a:r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或冷却</a:t>
            </a:r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过程</a:t>
            </a:r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71A9F7E9-F483-2334-C74B-2DEF810EA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1581150"/>
            <a:ext cx="2020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 加热：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1-2</a:t>
            </a:r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2B51BDE8-1CF3-896A-A82D-33B8EE35A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25" y="3400425"/>
            <a:ext cx="23669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 冷却：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1-2’ (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 &gt;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 )</a:t>
            </a:r>
          </a:p>
        </p:txBody>
      </p:sp>
      <p:graphicFrame>
        <p:nvGraphicFramePr>
          <p:cNvPr id="151559" name="Object 7">
            <a:extLst>
              <a:ext uri="{FF2B5EF4-FFF2-40B4-BE49-F238E27FC236}">
                <a16:creationId xmlns:a16="http://schemas.microsoft.com/office/drawing/2014/main" id="{0EC18F60-F030-08B6-9F67-EEC215CC43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38700" y="2051050"/>
          <a:ext cx="30416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228600" progId="Equation.DSMT4">
                  <p:embed/>
                </p:oleObj>
              </mc:Choice>
              <mc:Fallback>
                <p:oleObj name="Equation" r:id="rId2" imgW="189216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2051050"/>
                        <a:ext cx="30416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0" name="Object 8">
            <a:extLst>
              <a:ext uri="{FF2B5EF4-FFF2-40B4-BE49-F238E27FC236}">
                <a16:creationId xmlns:a16="http://schemas.microsoft.com/office/drawing/2014/main" id="{5765CA89-96ED-EFCA-1501-7D0D9FB0B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9175" y="3881438"/>
          <a:ext cx="30162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228600" progId="Equation.DSMT4">
                  <p:embed/>
                </p:oleObj>
              </mc:Choice>
              <mc:Fallback>
                <p:oleObj name="Equation" r:id="rId4" imgW="187956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3881438"/>
                        <a:ext cx="30162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9">
            <a:extLst>
              <a:ext uri="{FF2B5EF4-FFF2-40B4-BE49-F238E27FC236}">
                <a16:creationId xmlns:a16="http://schemas.microsoft.com/office/drawing/2014/main" id="{D4E9A2B6-3F7B-E16D-D142-61D59FAC2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9413" y="1228725"/>
          <a:ext cx="3203575" cy="371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215197" imgH="6038209" progId="Visio.Drawing.11">
                  <p:embed/>
                </p:oleObj>
              </mc:Choice>
              <mc:Fallback>
                <p:oleObj name="Visio" r:id="rId6" imgW="5215197" imgH="6038209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3" y="1228725"/>
                        <a:ext cx="3203575" cy="371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2" name="Object 10">
            <a:extLst>
              <a:ext uri="{FF2B5EF4-FFF2-40B4-BE49-F238E27FC236}">
                <a16:creationId xmlns:a16="http://schemas.microsoft.com/office/drawing/2014/main" id="{D7B971CA-25CD-08ED-416E-038F8A1E10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1663" y="1119188"/>
          <a:ext cx="73025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57200" imgH="177480" progId="Equation.DSMT4">
                  <p:embed/>
                </p:oleObj>
              </mc:Choice>
              <mc:Fallback>
                <p:oleObj name="Equation" r:id="rId8" imgW="457200" imgH="177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1119188"/>
                        <a:ext cx="73025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3" name="Rectangle 11">
            <a:extLst>
              <a:ext uri="{FF2B5EF4-FFF2-40B4-BE49-F238E27FC236}">
                <a16:creationId xmlns:a16="http://schemas.microsoft.com/office/drawing/2014/main" id="{CA5C607C-901A-2CB4-7D06-FF406D7E2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475" y="2624138"/>
            <a:ext cx="3170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1800">
                <a:ea typeface="黑体" panose="02010609060101010101" pitchFamily="49" charset="-122"/>
              </a:rPr>
              <a:t>例如：冬天暖气加热，干燥</a:t>
            </a:r>
            <a:endParaRPr lang="en-US" altLang="zh-CN" sz="1800">
              <a:ea typeface="黑体" panose="02010609060101010101" pitchFamily="49" charset="-122"/>
            </a:endParaRPr>
          </a:p>
        </p:txBody>
      </p:sp>
      <p:sp>
        <p:nvSpPr>
          <p:cNvPr id="151564" name="Rectangle 12">
            <a:extLst>
              <a:ext uri="{FF2B5EF4-FFF2-40B4-BE49-F238E27FC236}">
                <a16:creationId xmlns:a16="http://schemas.microsoft.com/office/drawing/2014/main" id="{2BCB48BF-4394-1D43-39E7-41BDC8E5F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4395788"/>
            <a:ext cx="3170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1800">
                <a:ea typeface="黑体" panose="02010609060101010101" pitchFamily="49" charset="-122"/>
              </a:rPr>
              <a:t>例如：夏天空调降温，潮湿</a:t>
            </a:r>
            <a:endParaRPr lang="en-US" altLang="zh-CN" sz="1800">
              <a:ea typeface="黑体" panose="02010609060101010101" pitchFamily="49" charset="-122"/>
            </a:endParaRPr>
          </a:p>
        </p:txBody>
      </p:sp>
      <p:sp>
        <p:nvSpPr>
          <p:cNvPr id="151565" name="Rectangle 13">
            <a:extLst>
              <a:ext uri="{FF2B5EF4-FFF2-40B4-BE49-F238E27FC236}">
                <a16:creationId xmlns:a16="http://schemas.microsoft.com/office/drawing/2014/main" id="{FE95CD53-BAD4-2186-3358-20AD87727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湿空气过程及其应用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5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/>
      <p:bldP spid="151558" grpId="0"/>
      <p:bldP spid="151563" grpId="0"/>
      <p:bldP spid="1515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5E73B968-B891-04DC-4E97-0A0742BC3E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F4A3195D-980F-468B-BB26-716A39D55A08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3079" name="Rectangle 4">
            <a:extLst>
              <a:ext uri="{FF2B5EF4-FFF2-40B4-BE49-F238E27FC236}">
                <a16:creationId xmlns:a16="http://schemas.microsoft.com/office/drawing/2014/main" id="{2A66AEB0-0CE5-8162-B96F-4A32A2F4F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" y="78105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2. </a:t>
            </a: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绝热加湿过程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3074" name="Object 5">
            <a:extLst>
              <a:ext uri="{FF2B5EF4-FFF2-40B4-BE49-F238E27FC236}">
                <a16:creationId xmlns:a16="http://schemas.microsoft.com/office/drawing/2014/main" id="{6E8EE79B-307B-2EA6-B625-F2D6AEDB73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" y="1541463"/>
          <a:ext cx="2976563" cy="340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902795" imgH="5608337" progId="Visio.Drawing.11">
                  <p:embed/>
                </p:oleObj>
              </mc:Choice>
              <mc:Fallback>
                <p:oleObj name="Visio" r:id="rId2" imgW="4902795" imgH="5608337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541463"/>
                        <a:ext cx="2976563" cy="340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2" name="Text Box 6">
            <a:extLst>
              <a:ext uri="{FF2B5EF4-FFF2-40B4-BE49-F238E27FC236}">
                <a16:creationId xmlns:a16="http://schemas.microsoft.com/office/drawing/2014/main" id="{EDECB771-0D80-AD79-FD1C-CFA365061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158875"/>
            <a:ext cx="72183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GB" altLang="zh-CN" sz="1800">
                <a:ea typeface="黑体" panose="02010609060101010101" pitchFamily="49" charset="-122"/>
              </a:rPr>
              <a:t>(1) </a:t>
            </a:r>
            <a:r>
              <a:rPr lang="zh-CN" altLang="en-GB" sz="1800">
                <a:solidFill>
                  <a:srgbClr val="FF0000"/>
                </a:solidFill>
                <a:ea typeface="黑体" panose="02010609060101010101" pitchFamily="49" charset="-122"/>
              </a:rPr>
              <a:t>喷水加湿</a:t>
            </a:r>
            <a:r>
              <a:rPr lang="zh-CN" altLang="en-GB" sz="1800">
                <a:ea typeface="黑体" panose="02010609060101010101" pitchFamily="49" charset="-122"/>
              </a:rPr>
              <a:t>  向空气中喷水，气化潜热来自空气本身</a:t>
            </a:r>
            <a:endParaRPr lang="zh-CN" altLang="en-US" sz="1800" baseline="-25000">
              <a:solidFill>
                <a:schemeClr val="tx2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52583" name="Object 7">
            <a:extLst>
              <a:ext uri="{FF2B5EF4-FFF2-40B4-BE49-F238E27FC236}">
                <a16:creationId xmlns:a16="http://schemas.microsoft.com/office/drawing/2014/main" id="{CD0C8BBF-1CE7-F882-62DD-1B325D4F7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1225" y="2820988"/>
          <a:ext cx="200818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482400" progId="Equation.DSMT4">
                  <p:embed/>
                </p:oleObj>
              </mc:Choice>
              <mc:Fallback>
                <p:oleObj name="Equation" r:id="rId4" imgW="125712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2820988"/>
                        <a:ext cx="200818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4" name="Object 8">
            <a:extLst>
              <a:ext uri="{FF2B5EF4-FFF2-40B4-BE49-F238E27FC236}">
                <a16:creationId xmlns:a16="http://schemas.microsoft.com/office/drawing/2014/main" id="{7AE2A638-1839-4C32-461E-FD726D647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1577975"/>
          <a:ext cx="30099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880" imgH="698400" progId="Equation.DSMT4">
                  <p:embed/>
                </p:oleObj>
              </mc:Choice>
              <mc:Fallback>
                <p:oleObj name="Equation" r:id="rId6" imgW="1739880" imgH="698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1577975"/>
                        <a:ext cx="3009900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5" name="Rectangle 9">
            <a:extLst>
              <a:ext uri="{FF2B5EF4-FFF2-40B4-BE49-F238E27FC236}">
                <a16:creationId xmlns:a16="http://schemas.microsoft.com/office/drawing/2014/main" id="{F2D9AA5D-98C8-F62F-B47E-09C9409D2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0263" y="3049588"/>
            <a:ext cx="1582737" cy="388937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zh-CN" sz="1800" i="1">
                <a:ea typeface="黑体" panose="02010609060101010101" pitchFamily="49" charset="-122"/>
              </a:rPr>
              <a:t>d </a:t>
            </a:r>
            <a:r>
              <a:rPr lang="en-US" altLang="zh-CN" sz="1800">
                <a:ea typeface="黑体" panose="02010609060101010101" pitchFamily="49" charset="-122"/>
              </a:rPr>
              <a:t>↑ </a:t>
            </a:r>
            <a:r>
              <a:rPr lang="en-US" altLang="zh-CN" sz="1800" i="1">
                <a:ea typeface="黑体" panose="02010609060101010101" pitchFamily="49" charset="-122"/>
                <a:sym typeface="Symbol" panose="05050102010706020507" pitchFamily="18" charset="2"/>
              </a:rPr>
              <a:t> </a:t>
            </a:r>
            <a:r>
              <a:rPr lang="en-US" altLang="zh-CN" sz="1800">
                <a:ea typeface="黑体" panose="02010609060101010101" pitchFamily="49" charset="-122"/>
              </a:rPr>
              <a:t>↑  </a:t>
            </a:r>
            <a:r>
              <a:rPr lang="en-US" altLang="zh-CN" sz="1800" i="1">
                <a:ea typeface="黑体" panose="02010609060101010101" pitchFamily="49" charset="-122"/>
              </a:rPr>
              <a:t>t </a:t>
            </a:r>
            <a:r>
              <a:rPr lang="en-US" altLang="zh-CN" sz="1800">
                <a:ea typeface="黑体" panose="02010609060101010101" pitchFamily="49" charset="-122"/>
              </a:rPr>
              <a:t>↓</a:t>
            </a:r>
          </a:p>
        </p:txBody>
      </p:sp>
      <p:sp>
        <p:nvSpPr>
          <p:cNvPr id="152586" name="Text Box 10">
            <a:extLst>
              <a:ext uri="{FF2B5EF4-FFF2-40B4-BE49-F238E27FC236}">
                <a16:creationId xmlns:a16="http://schemas.microsoft.com/office/drawing/2014/main" id="{8A00BC34-9D84-BEA4-FDD2-FB9398BEA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3657600"/>
            <a:ext cx="27336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GB" altLang="zh-CN" sz="1800">
                <a:ea typeface="黑体" panose="02010609060101010101" pitchFamily="49" charset="-122"/>
              </a:rPr>
              <a:t>(2) </a:t>
            </a:r>
            <a:r>
              <a:rPr lang="zh-CN" altLang="en-GB" sz="1800">
                <a:solidFill>
                  <a:srgbClr val="FF0000"/>
                </a:solidFill>
                <a:ea typeface="黑体" panose="02010609060101010101" pitchFamily="49" charset="-122"/>
              </a:rPr>
              <a:t>喷蒸汽加湿</a:t>
            </a:r>
            <a:endParaRPr lang="zh-CN" altLang="en-US" sz="18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52587" name="Object 11">
            <a:extLst>
              <a:ext uri="{FF2B5EF4-FFF2-40B4-BE49-F238E27FC236}">
                <a16:creationId xmlns:a16="http://schemas.microsoft.com/office/drawing/2014/main" id="{F0443DE7-12B1-6F7D-B87F-6C14CE15F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4075" y="4106863"/>
          <a:ext cx="204787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82680" imgH="482400" progId="Equation.DSMT4">
                  <p:embed/>
                </p:oleObj>
              </mc:Choice>
              <mc:Fallback>
                <p:oleObj name="Equation" r:id="rId8" imgW="1282680" imgH="482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075" y="4106863"/>
                        <a:ext cx="2047875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8" name="Rectangle 12">
            <a:extLst>
              <a:ext uri="{FF2B5EF4-FFF2-40B4-BE49-F238E27FC236}">
                <a16:creationId xmlns:a16="http://schemas.microsoft.com/office/drawing/2014/main" id="{1E56BB6E-357D-0556-59AF-C08AC2D5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5" y="4302125"/>
            <a:ext cx="1684338" cy="388938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GB" altLang="zh-CN" sz="1800" i="1">
                <a:ea typeface="黑体" panose="02010609060101010101" pitchFamily="49" charset="-122"/>
              </a:rPr>
              <a:t>d </a:t>
            </a:r>
            <a:r>
              <a:rPr lang="en-US" altLang="zh-CN" sz="1800">
                <a:ea typeface="黑体" panose="02010609060101010101" pitchFamily="49" charset="-122"/>
              </a:rPr>
              <a:t>↑ </a:t>
            </a:r>
            <a:r>
              <a:rPr lang="en-US" altLang="zh-CN" sz="1800" i="1">
                <a:ea typeface="黑体" panose="02010609060101010101" pitchFamily="49" charset="-122"/>
                <a:sym typeface="Symbol" panose="05050102010706020507" pitchFamily="18" charset="2"/>
              </a:rPr>
              <a:t> </a:t>
            </a:r>
            <a:r>
              <a:rPr lang="en-US" altLang="zh-CN" sz="1800">
                <a:ea typeface="黑体" panose="02010609060101010101" pitchFamily="49" charset="-122"/>
              </a:rPr>
              <a:t>↑ </a:t>
            </a:r>
            <a:r>
              <a:rPr lang="en-US" altLang="zh-CN" sz="1800" i="1">
                <a:ea typeface="黑体" panose="02010609060101010101" pitchFamily="49" charset="-122"/>
              </a:rPr>
              <a:t>h </a:t>
            </a:r>
            <a:r>
              <a:rPr lang="en-US" altLang="zh-CN" sz="1800">
                <a:ea typeface="黑体" panose="02010609060101010101" pitchFamily="49" charset="-122"/>
              </a:rPr>
              <a:t>↑</a:t>
            </a:r>
          </a:p>
        </p:txBody>
      </p:sp>
      <p:sp>
        <p:nvSpPr>
          <p:cNvPr id="152589" name="Rectangle 13">
            <a:extLst>
              <a:ext uri="{FF2B5EF4-FFF2-40B4-BE49-F238E27FC236}">
                <a16:creationId xmlns:a16="http://schemas.microsoft.com/office/drawing/2014/main" id="{12D90244-B8B9-7146-7615-6BA2F4912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湿空气过程及其应用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2" grpId="0"/>
      <p:bldP spid="152585" grpId="0" animBg="1"/>
      <p:bldP spid="152586" grpId="0"/>
      <p:bldP spid="1525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E91ED65-F2C4-9417-03FA-DCD784CBD73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E9482CE1-D21F-43B5-ACCA-B008707673F6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5AB2245B-2BD7-85B3-5F18-E8443A8DD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湿空气过程及其应用</a:t>
            </a:r>
          </a:p>
        </p:txBody>
      </p:sp>
      <p:sp>
        <p:nvSpPr>
          <p:cNvPr id="4103" name="Rectangle 5">
            <a:extLst>
              <a:ext uri="{FF2B5EF4-FFF2-40B4-BE49-F238E27FC236}">
                <a16:creationId xmlns:a16="http://schemas.microsoft.com/office/drawing/2014/main" id="{0A483920-6F14-6178-D43B-51E427AE0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" y="78105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3. </a:t>
            </a: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冷却去湿过程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4098" name="Object 6">
            <a:extLst>
              <a:ext uri="{FF2B5EF4-FFF2-40B4-BE49-F238E27FC236}">
                <a16:creationId xmlns:a16="http://schemas.microsoft.com/office/drawing/2014/main" id="{6700201A-83E2-2CFA-91DE-DC161C80A1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1250950"/>
          <a:ext cx="3503612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028694" imgH="3901312" progId="Visio.Drawing.11">
                  <p:embed/>
                </p:oleObj>
              </mc:Choice>
              <mc:Fallback>
                <p:oleObj name="Visio" r:id="rId2" imgW="5028694" imgH="3901312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250950"/>
                        <a:ext cx="3503612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7">
            <a:extLst>
              <a:ext uri="{FF2B5EF4-FFF2-40B4-BE49-F238E27FC236}">
                <a16:creationId xmlns:a16="http://schemas.microsoft.com/office/drawing/2014/main" id="{2A0B6608-D0DF-590E-301A-95C7A6681B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0413" y="1485900"/>
          <a:ext cx="324485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037142" imgH="3084319" progId="Visio.Drawing.11">
                  <p:embed/>
                </p:oleObj>
              </mc:Choice>
              <mc:Fallback>
                <p:oleObj name="Visio" r:id="rId4" imgW="4037142" imgH="308431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485900"/>
                        <a:ext cx="3244850" cy="247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>
            <a:extLst>
              <a:ext uri="{FF2B5EF4-FFF2-40B4-BE49-F238E27FC236}">
                <a16:creationId xmlns:a16="http://schemas.microsoft.com/office/drawing/2014/main" id="{9E0397D9-5749-4545-556D-47375366F5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31888" y="3800475"/>
          <a:ext cx="65309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89240" imgH="711000" progId="Equation.DSMT4">
                  <p:embed/>
                </p:oleObj>
              </mc:Choice>
              <mc:Fallback>
                <p:oleObj name="Equation" r:id="rId6" imgW="4089240" imgH="7110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3800475"/>
                        <a:ext cx="6530975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96D8111-F0A6-0F17-4D04-EA18E73354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CFA44234-E7BD-48F1-A141-BE16D4DB2EFF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5131" name="Rectangle 4">
            <a:extLst>
              <a:ext uri="{FF2B5EF4-FFF2-40B4-BE49-F238E27FC236}">
                <a16:creationId xmlns:a16="http://schemas.microsoft.com/office/drawing/2014/main" id="{85F25E79-DF01-C6BD-EBDE-2DFDA8C47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050" y="7620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ea typeface="黑体" panose="02010609060101010101" pitchFamily="49" charset="-122"/>
              </a:rPr>
              <a:t>4. </a:t>
            </a:r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绝热混合过程</a:t>
            </a:r>
            <a:endParaRPr lang="en-US" altLang="zh-CN" sz="200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5122" name="Object 5">
            <a:extLst>
              <a:ext uri="{FF2B5EF4-FFF2-40B4-BE49-F238E27FC236}">
                <a16:creationId xmlns:a16="http://schemas.microsoft.com/office/drawing/2014/main" id="{B6E0D1CC-AC81-A15B-336A-37B0A65B8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884238"/>
          <a:ext cx="2519363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96161" imgH="2640330" progId="Visio.Drawing.11">
                  <p:embed/>
                </p:oleObj>
              </mc:Choice>
              <mc:Fallback>
                <p:oleObj name="Visio" r:id="rId2" imgW="4196161" imgH="264033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884238"/>
                        <a:ext cx="2519363" cy="158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0" name="Text Box 6">
            <a:extLst>
              <a:ext uri="{FF2B5EF4-FFF2-40B4-BE49-F238E27FC236}">
                <a16:creationId xmlns:a16="http://schemas.microsoft.com/office/drawing/2014/main" id="{C1E2B091-6220-CB02-5C87-525281D13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44600"/>
            <a:ext cx="389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6600"/>
              </a:buClr>
              <a:buFont typeface="Wingdings" pitchFamily="2" charset="2"/>
              <a:buChar char="r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800">
                <a:latin typeface="Arial" charset="0"/>
                <a:ea typeface="黑体" pitchFamily="2" charset="-122"/>
              </a:rPr>
              <a:t>混合过程的能量平衡方程为</a:t>
            </a:r>
            <a:r>
              <a:rPr lang="en-US" altLang="zh-CN" sz="1800">
                <a:latin typeface="Arial" charset="0"/>
                <a:ea typeface="黑体" pitchFamily="2" charset="-122"/>
              </a:rPr>
              <a:t>:   </a:t>
            </a:r>
          </a:p>
        </p:txBody>
      </p:sp>
      <p:graphicFrame>
        <p:nvGraphicFramePr>
          <p:cNvPr id="5123" name="Object 7">
            <a:extLst>
              <a:ext uri="{FF2B5EF4-FFF2-40B4-BE49-F238E27FC236}">
                <a16:creationId xmlns:a16="http://schemas.microsoft.com/office/drawing/2014/main" id="{7B41F8A4-421A-C548-6A1A-03C52C500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6275" y="1825625"/>
          <a:ext cx="2058988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280" imgH="228600" progId="Equation.DSMT4">
                  <p:embed/>
                </p:oleObj>
              </mc:Choice>
              <mc:Fallback>
                <p:oleObj name="Equation" r:id="rId4" imgW="129528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1825625"/>
                        <a:ext cx="2058988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32" name="Text Box 8">
            <a:extLst>
              <a:ext uri="{FF2B5EF4-FFF2-40B4-BE49-F238E27FC236}">
                <a16:creationId xmlns:a16="http://schemas.microsoft.com/office/drawing/2014/main" id="{CDA092A8-DCA4-258C-AB6B-AC8D09BD6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433638"/>
            <a:ext cx="29527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Clr>
                <a:srgbClr val="FF6600"/>
              </a:buClr>
              <a:buFont typeface="Wingdings" pitchFamily="2" charset="2"/>
              <a:buChar char="r"/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800">
                <a:latin typeface="Arial" charset="0"/>
                <a:ea typeface="黑体" pitchFamily="2" charset="-122"/>
              </a:rPr>
              <a:t>干空气的质量平衡方程：</a:t>
            </a:r>
          </a:p>
        </p:txBody>
      </p:sp>
      <p:graphicFrame>
        <p:nvGraphicFramePr>
          <p:cNvPr id="5124" name="Object 9">
            <a:extLst>
              <a:ext uri="{FF2B5EF4-FFF2-40B4-BE49-F238E27FC236}">
                <a16:creationId xmlns:a16="http://schemas.microsoft.com/office/drawing/2014/main" id="{D30C1045-2CA4-F688-17D7-26DB7C7097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788" y="2416175"/>
          <a:ext cx="196532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31560" imgH="241200" progId="Equation.DSMT4">
                  <p:embed/>
                </p:oleObj>
              </mc:Choice>
              <mc:Fallback>
                <p:oleObj name="Equation" r:id="rId6" imgW="123156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2416175"/>
                        <a:ext cx="1965325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Text Box 10">
            <a:extLst>
              <a:ext uri="{FF2B5EF4-FFF2-40B4-BE49-F238E27FC236}">
                <a16:creationId xmlns:a16="http://schemas.microsoft.com/office/drawing/2014/main" id="{F530792C-A756-0023-C915-447C0C59B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044825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buClr>
                <a:srgbClr val="FF6600"/>
              </a:buClr>
              <a:buFont typeface="Wingdings" panose="05000000000000000000" pitchFamily="2" charset="2"/>
              <a:buChar char="r"/>
            </a:pPr>
            <a:r>
              <a:rPr lang="zh-CN" altLang="en-US" sz="1800">
                <a:latin typeface="Arial" panose="020B0604020202020204" pitchFamily="34" charset="0"/>
                <a:ea typeface="黑体" panose="02010609060101010101" pitchFamily="49" charset="-122"/>
              </a:rPr>
              <a:t> 水蒸气质量平衡方程：</a:t>
            </a:r>
          </a:p>
        </p:txBody>
      </p:sp>
      <p:sp>
        <p:nvSpPr>
          <p:cNvPr id="154635" name="Rectangle 11">
            <a:extLst>
              <a:ext uri="{FF2B5EF4-FFF2-40B4-BE49-F238E27FC236}">
                <a16:creationId xmlns:a16="http://schemas.microsoft.com/office/drawing/2014/main" id="{2685EC44-7CD9-A481-68D7-A49D9BFC6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1828800"/>
            <a:ext cx="1363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16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800">
                <a:latin typeface="Arial" charset="0"/>
                <a:ea typeface="黑体" pitchFamily="2" charset="-122"/>
              </a:rPr>
              <a:t>或写成：</a:t>
            </a:r>
          </a:p>
        </p:txBody>
      </p:sp>
      <p:graphicFrame>
        <p:nvGraphicFramePr>
          <p:cNvPr id="5125" name="Object 12">
            <a:extLst>
              <a:ext uri="{FF2B5EF4-FFF2-40B4-BE49-F238E27FC236}">
                <a16:creationId xmlns:a16="http://schemas.microsoft.com/office/drawing/2014/main" id="{7232941E-29D6-2AED-6795-B84BFCD92B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1279525"/>
          <a:ext cx="140335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76240" imgH="228600" progId="Equation.DSMT4">
                  <p:embed/>
                </p:oleObj>
              </mc:Choice>
              <mc:Fallback>
                <p:oleObj name="Equation" r:id="rId8" imgW="876240" imgH="228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1279525"/>
                        <a:ext cx="140335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3">
            <a:extLst>
              <a:ext uri="{FF2B5EF4-FFF2-40B4-BE49-F238E27FC236}">
                <a16:creationId xmlns:a16="http://schemas.microsoft.com/office/drawing/2014/main" id="{3C0483A6-A3DD-1658-02CB-53877E162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4170363"/>
          <a:ext cx="3055937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17360" imgH="482400" progId="Equation.DSMT4">
                  <p:embed/>
                </p:oleObj>
              </mc:Choice>
              <mc:Fallback>
                <p:oleObj name="Equation" r:id="rId10" imgW="1917360" imgH="4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170363"/>
                        <a:ext cx="3055937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14">
            <a:extLst>
              <a:ext uri="{FF2B5EF4-FFF2-40B4-BE49-F238E27FC236}">
                <a16:creationId xmlns:a16="http://schemas.microsoft.com/office/drawing/2014/main" id="{FAB10449-4D7C-B9FF-84A3-337EF2E353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1013" y="3024188"/>
          <a:ext cx="29972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79560" imgH="241200" progId="Equation.DSMT4">
                  <p:embed/>
                </p:oleObj>
              </mc:Choice>
              <mc:Fallback>
                <p:oleObj name="Equation" r:id="rId12" imgW="1879560" imgH="241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3024188"/>
                        <a:ext cx="29972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5">
            <a:extLst>
              <a:ext uri="{FF2B5EF4-FFF2-40B4-BE49-F238E27FC236}">
                <a16:creationId xmlns:a16="http://schemas.microsoft.com/office/drawing/2014/main" id="{F6D513C3-3B6A-8B9D-A88A-A32CECC411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502025"/>
          <a:ext cx="17272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79280" imgH="431640" progId="Equation.DSMT4">
                  <p:embed/>
                </p:oleObj>
              </mc:Choice>
              <mc:Fallback>
                <p:oleObj name="Equation" r:id="rId14" imgW="1079280" imgH="4316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02025"/>
                        <a:ext cx="1727200" cy="69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16">
            <a:extLst>
              <a:ext uri="{FF2B5EF4-FFF2-40B4-BE49-F238E27FC236}">
                <a16:creationId xmlns:a16="http://schemas.microsoft.com/office/drawing/2014/main" id="{F714EF61-9644-91AD-8ED4-A610A07625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86475" y="2463800"/>
          <a:ext cx="2820988" cy="250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6" imgW="3470979" imgH="3079294" progId="Visio.Drawing.11">
                  <p:embed/>
                </p:oleObj>
              </mc:Choice>
              <mc:Fallback>
                <p:oleObj name="Visio" r:id="rId16" imgW="3470979" imgH="3079294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2463800"/>
                        <a:ext cx="2820988" cy="250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41" name="Rectangle 17">
            <a:extLst>
              <a:ext uri="{FF2B5EF4-FFF2-40B4-BE49-F238E27FC236}">
                <a16:creationId xmlns:a16="http://schemas.microsoft.com/office/drawing/2014/main" id="{56558057-86D9-CB09-AA0B-F44F92489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湿空气过程及其应用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7012B810-38F4-07BF-5178-F5D62D4843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56BAE9D6-9874-411F-B9BB-AA7AB6E7FBAF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8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0440B007-33F6-AFDA-F59C-23FCDC517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781050"/>
            <a:ext cx="5859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19088" algn="l"/>
              </a:tabLs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2000">
                <a:solidFill>
                  <a:srgbClr val="FF0000"/>
                </a:solidFill>
                <a:ea typeface="黑体" panose="02010609060101010101" pitchFamily="49" charset="-122"/>
              </a:rPr>
              <a:t>工程应用实例：</a:t>
            </a:r>
            <a:r>
              <a:rPr lang="zh-CN" altLang="en-US" sz="1800">
                <a:ea typeface="黑体" panose="02010609060101010101" pitchFamily="49" charset="-122"/>
              </a:rPr>
              <a:t>烘干装置</a:t>
            </a:r>
            <a:r>
              <a:rPr lang="en-US" altLang="zh-CN" sz="1800">
                <a:ea typeface="黑体" panose="02010609060101010101" pitchFamily="49" charset="-122"/>
              </a:rPr>
              <a:t>——</a:t>
            </a:r>
            <a:r>
              <a:rPr lang="zh-CN" altLang="en-US" sz="1800">
                <a:ea typeface="黑体" panose="02010609060101010101" pitchFamily="49" charset="-122"/>
              </a:rPr>
              <a:t>加热过程</a:t>
            </a:r>
            <a:r>
              <a:rPr lang="en-US" altLang="zh-CN" sz="1800">
                <a:ea typeface="黑体" panose="02010609060101010101" pitchFamily="49" charset="-122"/>
              </a:rPr>
              <a:t>+</a:t>
            </a:r>
            <a:r>
              <a:rPr lang="zh-CN" altLang="en-US" sz="1800">
                <a:ea typeface="黑体" panose="02010609060101010101" pitchFamily="49" charset="-122"/>
              </a:rPr>
              <a:t>绝热加湿</a:t>
            </a:r>
          </a:p>
        </p:txBody>
      </p:sp>
      <p:graphicFrame>
        <p:nvGraphicFramePr>
          <p:cNvPr id="6146" name="Object 5">
            <a:extLst>
              <a:ext uri="{FF2B5EF4-FFF2-40B4-BE49-F238E27FC236}">
                <a16:creationId xmlns:a16="http://schemas.microsoft.com/office/drawing/2014/main" id="{1B7933D3-E463-EFE7-08D7-589F71653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275" y="1231900"/>
          <a:ext cx="3840163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97403" imgH="5173178" progId="Visio.Drawing.11">
                  <p:embed/>
                </p:oleObj>
              </mc:Choice>
              <mc:Fallback>
                <p:oleObj name="Visio" r:id="rId2" imgW="7697403" imgH="5173178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1231900"/>
                        <a:ext cx="3840163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6">
            <a:extLst>
              <a:ext uri="{FF2B5EF4-FFF2-40B4-BE49-F238E27FC236}">
                <a16:creationId xmlns:a16="http://schemas.microsoft.com/office/drawing/2014/main" id="{3B6E45A5-8B53-D6CF-4F7B-71C123C09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2625" y="1249363"/>
          <a:ext cx="4270375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338980" imgH="4231526" progId="Visio.Drawing.11">
                  <p:embed/>
                </p:oleObj>
              </mc:Choice>
              <mc:Fallback>
                <p:oleObj name="Visio" r:id="rId4" imgW="5338980" imgH="4231526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1249363"/>
                        <a:ext cx="4270375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Rectangle 7">
            <a:extLst>
              <a:ext uri="{FF2B5EF4-FFF2-40B4-BE49-F238E27FC236}">
                <a16:creationId xmlns:a16="http://schemas.microsoft.com/office/drawing/2014/main" id="{2FE9F6B1-0129-02BD-7531-D29E9C7D7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75" y="4381500"/>
            <a:ext cx="3910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en-US" altLang="zh-CN" sz="1800">
                <a:ea typeface="黑体" panose="02010609060101010101" pitchFamily="49" charset="-122"/>
              </a:rPr>
              <a:t>1-2</a:t>
            </a:r>
            <a:r>
              <a:rPr lang="zh-CN" altLang="en-US" sz="1800">
                <a:ea typeface="黑体" panose="02010609060101010101" pitchFamily="49" charset="-122"/>
              </a:rPr>
              <a:t>加热过程，</a:t>
            </a:r>
            <a:r>
              <a:rPr lang="en-US" altLang="zh-CN" sz="1800">
                <a:ea typeface="黑体" panose="02010609060101010101" pitchFamily="49" charset="-122"/>
              </a:rPr>
              <a:t>2-3</a:t>
            </a:r>
            <a:r>
              <a:rPr lang="zh-CN" altLang="en-US" sz="1800">
                <a:ea typeface="黑体" panose="02010609060101010101" pitchFamily="49" charset="-122"/>
              </a:rPr>
              <a:t>绝热加湿过程</a:t>
            </a:r>
          </a:p>
        </p:txBody>
      </p:sp>
      <p:sp>
        <p:nvSpPr>
          <p:cNvPr id="155656" name="Rectangle 8">
            <a:extLst>
              <a:ext uri="{FF2B5EF4-FFF2-40B4-BE49-F238E27FC236}">
                <a16:creationId xmlns:a16="http://schemas.microsoft.com/office/drawing/2014/main" id="{7CA938D6-A27E-7365-10E3-976675632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湿空气过程及其应用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114FAC-D16F-1204-4B5D-0369AC5515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2B00026F-0138-4E93-B535-DD543B019513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9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2083D18D-B46B-BE50-F942-89950AAC5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" y="779463"/>
            <a:ext cx="8651875" cy="1412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 algn="l">
              <a:lnSpc>
                <a:spcPct val="120000"/>
              </a:lnSpc>
              <a:defRPr/>
            </a:pPr>
            <a:r>
              <a:rPr lang="zh-CN" altLang="en-US" sz="1800">
                <a:solidFill>
                  <a:srgbClr val="FF0000"/>
                </a:solidFill>
                <a:ea typeface="黑体" pitchFamily="2" charset="-122"/>
              </a:rPr>
              <a:t>例</a:t>
            </a:r>
            <a:r>
              <a:rPr lang="en-US" altLang="zh-CN" sz="1800">
                <a:solidFill>
                  <a:srgbClr val="FF0000"/>
                </a:solidFill>
                <a:ea typeface="黑体" pitchFamily="2" charset="-122"/>
              </a:rPr>
              <a:t>3. </a:t>
            </a:r>
            <a:r>
              <a:rPr lang="zh-CN" altLang="en-US" sz="1800">
                <a:ea typeface="黑体" pitchFamily="2" charset="-122"/>
              </a:rPr>
              <a:t>已知烘干用的湿空气进入加热器前</a:t>
            </a:r>
            <a:r>
              <a:rPr lang="en-US" altLang="zh-CN" sz="1800" i="1">
                <a:ea typeface="黑体" pitchFamily="2" charset="-122"/>
              </a:rPr>
              <a:t>t</a:t>
            </a:r>
            <a:r>
              <a:rPr lang="en-US" altLang="zh-CN" sz="1800" baseline="-25000">
                <a:ea typeface="黑体" pitchFamily="2" charset="-122"/>
              </a:rPr>
              <a:t>1</a:t>
            </a:r>
            <a:r>
              <a:rPr lang="en-US" altLang="zh-CN" sz="1800">
                <a:ea typeface="黑体" pitchFamily="2" charset="-122"/>
              </a:rPr>
              <a:t>=25 </a:t>
            </a:r>
            <a:r>
              <a:rPr lang="en-US" altLang="zh-CN" sz="1800" baseline="30000">
                <a:ea typeface="黑体" pitchFamily="2" charset="-122"/>
              </a:rPr>
              <a:t>o</a:t>
            </a:r>
            <a:r>
              <a:rPr lang="en-US" altLang="zh-CN" sz="1800">
                <a:ea typeface="黑体" pitchFamily="2" charset="-122"/>
              </a:rPr>
              <a:t>C</a:t>
            </a:r>
            <a:r>
              <a:rPr lang="zh-CN" altLang="en-US" sz="1800">
                <a:ea typeface="黑体" pitchFamily="2" charset="-122"/>
              </a:rPr>
              <a:t>、</a:t>
            </a:r>
            <a:r>
              <a:rPr lang="en-US" altLang="zh-CN" sz="1800" i="1">
                <a:ea typeface="黑体" pitchFamily="2" charset="-122"/>
              </a:rPr>
              <a:t>t</a:t>
            </a:r>
            <a:r>
              <a:rPr lang="en-US" altLang="zh-CN" sz="1800" baseline="-25000">
                <a:ea typeface="黑体" pitchFamily="2" charset="-122"/>
              </a:rPr>
              <a:t>w1</a:t>
            </a:r>
            <a:r>
              <a:rPr lang="en-US" altLang="zh-CN" sz="1800">
                <a:ea typeface="黑体" pitchFamily="2" charset="-122"/>
              </a:rPr>
              <a:t>=20 </a:t>
            </a:r>
            <a:r>
              <a:rPr lang="en-US" altLang="zh-CN" sz="1800" baseline="30000">
                <a:ea typeface="黑体" pitchFamily="2" charset="-122"/>
              </a:rPr>
              <a:t>o</a:t>
            </a:r>
            <a:r>
              <a:rPr lang="en-US" altLang="zh-CN" sz="1800">
                <a:ea typeface="黑体" pitchFamily="2" charset="-122"/>
              </a:rPr>
              <a:t>C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sz="1800">
                <a:ea typeface="黑体" pitchFamily="2" charset="-122"/>
              </a:rPr>
              <a:t>，在加热器中被加热到</a:t>
            </a:r>
            <a:r>
              <a:rPr lang="en-US" altLang="zh-CN" sz="1800" i="1">
                <a:ea typeface="黑体" pitchFamily="2" charset="-122"/>
              </a:rPr>
              <a:t>t</a:t>
            </a:r>
            <a:r>
              <a:rPr lang="en-US" altLang="zh-CN" sz="1800" baseline="-25000">
                <a:ea typeface="黑体" pitchFamily="2" charset="-122"/>
              </a:rPr>
              <a:t>2</a:t>
            </a:r>
            <a:r>
              <a:rPr lang="en-US" altLang="zh-CN" sz="1800">
                <a:ea typeface="黑体" pitchFamily="2" charset="-122"/>
              </a:rPr>
              <a:t>=90 </a:t>
            </a:r>
            <a:r>
              <a:rPr lang="en-US" altLang="zh-CN" sz="1800" baseline="30000">
                <a:ea typeface="黑体" pitchFamily="2" charset="-122"/>
              </a:rPr>
              <a:t>o</a:t>
            </a:r>
            <a:r>
              <a:rPr lang="en-US" altLang="zh-CN" sz="1800">
                <a:ea typeface="黑体" pitchFamily="2" charset="-122"/>
              </a:rPr>
              <a:t>C</a:t>
            </a:r>
            <a:r>
              <a:rPr lang="zh-CN" altLang="en-US" sz="1800">
                <a:ea typeface="黑体" pitchFamily="2" charset="-122"/>
              </a:rPr>
              <a:t>后进入烘箱，出烘箱时的温度</a:t>
            </a:r>
            <a:r>
              <a:rPr lang="en-US" altLang="zh-CN" sz="1800" i="1">
                <a:ea typeface="黑体" pitchFamily="2" charset="-122"/>
              </a:rPr>
              <a:t>t</a:t>
            </a:r>
            <a:r>
              <a:rPr lang="en-US" altLang="zh-CN" sz="1800" baseline="-25000">
                <a:ea typeface="黑体" pitchFamily="2" charset="-122"/>
              </a:rPr>
              <a:t>3</a:t>
            </a:r>
            <a:r>
              <a:rPr lang="en-US" altLang="zh-CN" sz="1800">
                <a:ea typeface="黑体" pitchFamily="2" charset="-122"/>
              </a:rPr>
              <a:t>=40 </a:t>
            </a:r>
            <a:r>
              <a:rPr lang="en-US" altLang="zh-CN" sz="1800" baseline="30000">
                <a:ea typeface="黑体" pitchFamily="2" charset="-122"/>
              </a:rPr>
              <a:t>o</a:t>
            </a:r>
            <a:r>
              <a:rPr lang="en-US" altLang="zh-CN" sz="1800">
                <a:ea typeface="黑体" pitchFamily="2" charset="-122"/>
              </a:rPr>
              <a:t>C</a:t>
            </a:r>
            <a:r>
              <a:rPr lang="zh-CN" altLang="en-US" sz="1800">
                <a:ea typeface="黑体" pitchFamily="2" charset="-122"/>
              </a:rPr>
              <a:t>。设当地大气压 </a:t>
            </a:r>
            <a:r>
              <a:rPr lang="en-US" altLang="zh-CN" sz="1800" i="1">
                <a:ea typeface="黑体" pitchFamily="2" charset="-122"/>
              </a:rPr>
              <a:t>p</a:t>
            </a:r>
            <a:r>
              <a:rPr lang="en-US" altLang="zh-CN" sz="1800">
                <a:ea typeface="黑体" pitchFamily="2" charset="-122"/>
              </a:rPr>
              <a:t>=0.1013 MPa</a:t>
            </a:r>
            <a:r>
              <a:rPr lang="zh-CN" altLang="en-US" sz="1800">
                <a:ea typeface="黑体" pitchFamily="2" charset="-122"/>
              </a:rPr>
              <a:t>，求</a:t>
            </a:r>
            <a:r>
              <a:rPr lang="zh-CN" altLang="en-US" sz="1800">
                <a:ea typeface="黑体" pitchFamily="2" charset="-122"/>
                <a:sym typeface="Wingdings" pitchFamily="2" charset="2"/>
              </a:rPr>
              <a:t>：</a:t>
            </a:r>
            <a:r>
              <a:rPr lang="en-US" altLang="zh-CN" sz="1800">
                <a:ea typeface="黑体" pitchFamily="2" charset="-122"/>
                <a:sym typeface="Wingdings" pitchFamily="2" charset="2"/>
              </a:rPr>
              <a:t>(1) </a:t>
            </a:r>
            <a:r>
              <a:rPr lang="en-US" altLang="zh-CN" sz="1800" i="1">
                <a:ea typeface="黑体" pitchFamily="2" charset="-122"/>
              </a:rPr>
              <a:t>d</a:t>
            </a:r>
            <a:r>
              <a:rPr lang="en-US" altLang="zh-CN" sz="1800" baseline="-25000">
                <a:ea typeface="黑体" pitchFamily="2" charset="-122"/>
              </a:rPr>
              <a:t>1</a:t>
            </a:r>
            <a:r>
              <a:rPr lang="zh-CN" altLang="en-US" sz="1800">
                <a:ea typeface="黑体" pitchFamily="2" charset="-122"/>
              </a:rPr>
              <a:t>、</a:t>
            </a:r>
            <a:r>
              <a:rPr lang="en-US" altLang="zh-CN" sz="1800" i="1">
                <a:ea typeface="黑体" pitchFamily="2" charset="-122"/>
              </a:rPr>
              <a:t>h</a:t>
            </a:r>
            <a:r>
              <a:rPr lang="en-US" altLang="zh-CN" sz="1800" baseline="-25000">
                <a:ea typeface="黑体" pitchFamily="2" charset="-122"/>
              </a:rPr>
              <a:t>1</a:t>
            </a:r>
            <a:r>
              <a:rPr lang="zh-CN" altLang="en-US" sz="1800">
                <a:ea typeface="黑体" pitchFamily="2" charset="-122"/>
              </a:rPr>
              <a:t>、</a:t>
            </a:r>
            <a:r>
              <a:rPr lang="en-US" altLang="zh-CN" sz="1800" i="1">
                <a:ea typeface="黑体" pitchFamily="2" charset="-122"/>
              </a:rPr>
              <a:t>t</a:t>
            </a:r>
            <a:r>
              <a:rPr lang="en-US" altLang="zh-CN" sz="1800" baseline="-25000">
                <a:ea typeface="黑体" pitchFamily="2" charset="-122"/>
              </a:rPr>
              <a:t>d1</a:t>
            </a:r>
            <a:r>
              <a:rPr lang="zh-CN" altLang="en-US" sz="1800">
                <a:ea typeface="黑体" pitchFamily="2" charset="-122"/>
              </a:rPr>
              <a:t>、</a:t>
            </a:r>
            <a:r>
              <a:rPr lang="en-US" altLang="zh-CN" sz="1800" i="1">
                <a:ea typeface="黑体" pitchFamily="2" charset="-122"/>
              </a:rPr>
              <a:t>p</a:t>
            </a:r>
            <a:r>
              <a:rPr lang="en-US" altLang="zh-CN" sz="1800" baseline="-25000">
                <a:ea typeface="黑体" pitchFamily="2" charset="-122"/>
              </a:rPr>
              <a:t>v1</a:t>
            </a:r>
            <a:r>
              <a:rPr lang="zh-CN" altLang="en-US" sz="1800">
                <a:ea typeface="黑体" pitchFamily="2" charset="-122"/>
              </a:rPr>
              <a:t>；</a:t>
            </a:r>
            <a:r>
              <a:rPr lang="en-US" altLang="zh-CN" sz="1800">
                <a:ea typeface="黑体" pitchFamily="2" charset="-122"/>
              </a:rPr>
              <a:t>(2) 1kg</a:t>
            </a:r>
            <a:r>
              <a:rPr lang="zh-CN" altLang="en-US" sz="1800">
                <a:ea typeface="黑体" pitchFamily="2" charset="-122"/>
              </a:rPr>
              <a:t>干空气在烘箱中吸收的水分；</a:t>
            </a:r>
            <a:r>
              <a:rPr lang="en-US" altLang="zh-CN" sz="1800">
                <a:ea typeface="黑体" pitchFamily="2" charset="-122"/>
              </a:rPr>
              <a:t>(3) </a:t>
            </a:r>
            <a:r>
              <a:rPr lang="zh-CN" altLang="en-US" sz="1800">
                <a:ea typeface="黑体" pitchFamily="2" charset="-122"/>
              </a:rPr>
              <a:t>烘箱中每吸收</a:t>
            </a:r>
            <a:r>
              <a:rPr lang="en-US" altLang="zh-CN" sz="1800">
                <a:ea typeface="黑体" pitchFamily="2" charset="-122"/>
              </a:rPr>
              <a:t>1kg</a:t>
            </a:r>
            <a:r>
              <a:rPr lang="zh-CN" altLang="en-US" sz="1800">
                <a:ea typeface="黑体" pitchFamily="2" charset="-122"/>
              </a:rPr>
              <a:t>水分所需的干空气量及在加热器中吸收的热量。</a:t>
            </a:r>
          </a:p>
        </p:txBody>
      </p:sp>
      <p:sp>
        <p:nvSpPr>
          <p:cNvPr id="156678" name="Rectangle 6">
            <a:extLst>
              <a:ext uri="{FF2B5EF4-FFF2-40B4-BE49-F238E27FC236}">
                <a16:creationId xmlns:a16="http://schemas.microsoft.com/office/drawing/2014/main" id="{16635D57-1A92-AA75-4407-065EDAD59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141538"/>
            <a:ext cx="64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156679" name="Rectangle 7">
            <a:extLst>
              <a:ext uri="{FF2B5EF4-FFF2-40B4-BE49-F238E27FC236}">
                <a16:creationId xmlns:a16="http://schemas.microsoft.com/office/drawing/2014/main" id="{EF0CCEE3-8EDF-9583-4B6F-0DA8CF9A3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2141538"/>
            <a:ext cx="16240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ea typeface="黑体" panose="02010609060101010101" pitchFamily="49" charset="-122"/>
              </a:rPr>
              <a:t>确定状态</a:t>
            </a:r>
          </a:p>
        </p:txBody>
      </p:sp>
      <p:sp>
        <p:nvSpPr>
          <p:cNvPr id="156680" name="Rectangle 8">
            <a:extLst>
              <a:ext uri="{FF2B5EF4-FFF2-40B4-BE49-F238E27FC236}">
                <a16:creationId xmlns:a16="http://schemas.microsoft.com/office/drawing/2014/main" id="{679E46D9-9A06-2114-521C-A2644D768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2286000"/>
            <a:ext cx="5416550" cy="10826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sz="1800">
                <a:ea typeface="黑体" pitchFamily="2" charset="-122"/>
              </a:rPr>
              <a:t>1</a:t>
            </a:r>
            <a:r>
              <a:rPr lang="zh-CN" altLang="en-US" sz="1800">
                <a:ea typeface="黑体" pitchFamily="2" charset="-122"/>
              </a:rPr>
              <a:t>点：</a:t>
            </a:r>
            <a:r>
              <a:rPr lang="en-US" altLang="zh-CN" sz="1800" i="1">
                <a:ea typeface="黑体" pitchFamily="2" charset="-122"/>
              </a:rPr>
              <a:t>t</a:t>
            </a:r>
            <a:r>
              <a:rPr lang="en-US" altLang="zh-CN" sz="1800" baseline="-25000">
                <a:ea typeface="黑体" pitchFamily="2" charset="-122"/>
              </a:rPr>
              <a:t>1</a:t>
            </a:r>
            <a:r>
              <a:rPr lang="en-US" altLang="zh-CN" sz="1800">
                <a:ea typeface="黑体" pitchFamily="2" charset="-122"/>
              </a:rPr>
              <a:t>=25 </a:t>
            </a:r>
            <a:r>
              <a:rPr lang="en-US" altLang="zh-CN" sz="1800" baseline="30000">
                <a:ea typeface="黑体" pitchFamily="2" charset="-122"/>
              </a:rPr>
              <a:t>o</a:t>
            </a:r>
            <a:r>
              <a:rPr lang="en-US" altLang="zh-CN" sz="1800">
                <a:ea typeface="黑体" pitchFamily="2" charset="-122"/>
              </a:rPr>
              <a:t>C </a:t>
            </a:r>
            <a:r>
              <a:rPr lang="zh-CN" altLang="en-US" sz="1800">
                <a:ea typeface="黑体" pitchFamily="2" charset="-122"/>
              </a:rPr>
              <a:t>、</a:t>
            </a:r>
            <a:r>
              <a:rPr lang="en-US" altLang="zh-CN" sz="1800" i="1">
                <a:ea typeface="黑体" pitchFamily="2" charset="-122"/>
              </a:rPr>
              <a:t>t</a:t>
            </a:r>
            <a:r>
              <a:rPr lang="en-US" altLang="zh-CN" sz="1800" baseline="-25000">
                <a:ea typeface="黑体" pitchFamily="2" charset="-122"/>
              </a:rPr>
              <a:t>w1</a:t>
            </a:r>
            <a:r>
              <a:rPr lang="en-US" altLang="zh-CN" sz="1800">
                <a:ea typeface="黑体" pitchFamily="2" charset="-122"/>
              </a:rPr>
              <a:t>=20 </a:t>
            </a:r>
            <a:r>
              <a:rPr lang="en-US" altLang="zh-CN" sz="1800" baseline="30000">
                <a:ea typeface="黑体" pitchFamily="2" charset="-122"/>
              </a:rPr>
              <a:t>o</a:t>
            </a:r>
            <a:r>
              <a:rPr lang="en-US" altLang="zh-CN" sz="1800">
                <a:ea typeface="黑体" pitchFamily="2" charset="-122"/>
              </a:rPr>
              <a:t>C</a:t>
            </a:r>
            <a:r>
              <a:rPr lang="en-US" altLang="zh-CN" sz="12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sz="1800">
                <a:ea typeface="黑体" pitchFamily="2" charset="-122"/>
              </a:rPr>
              <a:t>，查</a:t>
            </a:r>
            <a:r>
              <a:rPr lang="en-US" altLang="zh-CN" sz="1800" i="1">
                <a:ea typeface="黑体" pitchFamily="2" charset="-122"/>
              </a:rPr>
              <a:t>h</a:t>
            </a:r>
            <a:r>
              <a:rPr lang="en-US" altLang="zh-CN" sz="1800">
                <a:ea typeface="黑体" pitchFamily="2" charset="-122"/>
              </a:rPr>
              <a:t>-</a:t>
            </a:r>
            <a:r>
              <a:rPr lang="en-US" altLang="zh-CN" sz="1800" i="1">
                <a:ea typeface="黑体" pitchFamily="2" charset="-122"/>
              </a:rPr>
              <a:t>d</a:t>
            </a:r>
            <a:r>
              <a:rPr lang="zh-CN" altLang="en-US" sz="1800">
                <a:ea typeface="黑体" pitchFamily="2" charset="-122"/>
              </a:rPr>
              <a:t>图得：</a:t>
            </a:r>
          </a:p>
          <a:p>
            <a:pPr algn="l">
              <a:lnSpc>
                <a:spcPct val="120000"/>
              </a:lnSpc>
              <a:defRPr/>
            </a:pPr>
            <a:r>
              <a:rPr lang="en-US" altLang="zh-CN" sz="1800" i="1">
                <a:ea typeface="黑体" pitchFamily="2" charset="-122"/>
              </a:rPr>
              <a:t>          </a:t>
            </a:r>
            <a:r>
              <a:rPr lang="en-US" altLang="zh-CN" sz="1800" i="1">
                <a:solidFill>
                  <a:srgbClr val="FF0000"/>
                </a:solidFill>
                <a:ea typeface="黑体" pitchFamily="2" charset="-122"/>
              </a:rPr>
              <a:t>h</a:t>
            </a:r>
            <a:r>
              <a:rPr lang="en-US" altLang="zh-CN" sz="1800" baseline="-25000">
                <a:solidFill>
                  <a:srgbClr val="FF0000"/>
                </a:solidFill>
                <a:ea typeface="黑体" pitchFamily="2" charset="-122"/>
              </a:rPr>
              <a:t>1</a:t>
            </a:r>
            <a:r>
              <a:rPr lang="en-US" altLang="zh-CN" sz="1800">
                <a:solidFill>
                  <a:srgbClr val="FF0000"/>
                </a:solidFill>
                <a:ea typeface="黑体" pitchFamily="2" charset="-122"/>
              </a:rPr>
              <a:t>=56.5 kJ/kg</a:t>
            </a:r>
            <a:r>
              <a:rPr lang="zh-CN" altLang="en-US" sz="1800">
                <a:solidFill>
                  <a:srgbClr val="FF0000"/>
                </a:solidFill>
                <a:ea typeface="黑体" pitchFamily="2" charset="-122"/>
              </a:rPr>
              <a:t>干空气       </a:t>
            </a:r>
            <a:r>
              <a:rPr lang="en-US" altLang="zh-CN" sz="1800" i="1">
                <a:solidFill>
                  <a:srgbClr val="FF0000"/>
                </a:solidFill>
                <a:ea typeface="黑体" pitchFamily="2" charset="-122"/>
              </a:rPr>
              <a:t>d</a:t>
            </a:r>
            <a:r>
              <a:rPr lang="en-US" altLang="zh-CN" sz="1800" baseline="-25000">
                <a:solidFill>
                  <a:srgbClr val="FF0000"/>
                </a:solidFill>
                <a:ea typeface="黑体" pitchFamily="2" charset="-122"/>
              </a:rPr>
              <a:t>1</a:t>
            </a:r>
            <a:r>
              <a:rPr lang="en-US" altLang="zh-CN" sz="1800">
                <a:solidFill>
                  <a:srgbClr val="FF0000"/>
                </a:solidFill>
                <a:ea typeface="黑体" pitchFamily="2" charset="-122"/>
              </a:rPr>
              <a:t>=0.0125 kg/kg</a:t>
            </a:r>
            <a:r>
              <a:rPr lang="zh-CN" altLang="en-US" sz="1800">
                <a:solidFill>
                  <a:srgbClr val="FF0000"/>
                </a:solidFill>
                <a:ea typeface="黑体" pitchFamily="2" charset="-122"/>
              </a:rPr>
              <a:t>干空气</a:t>
            </a:r>
          </a:p>
          <a:p>
            <a:pPr algn="l">
              <a:lnSpc>
                <a:spcPct val="120000"/>
              </a:lnSpc>
              <a:defRPr/>
            </a:pPr>
            <a:r>
              <a:rPr lang="zh-CN" altLang="en-US" sz="1800">
                <a:ea typeface="黑体" pitchFamily="2" charset="-122"/>
              </a:rPr>
              <a:t>          </a:t>
            </a:r>
            <a:r>
              <a:rPr lang="en-US" altLang="zh-CN" sz="1800" i="1">
                <a:ea typeface="黑体" pitchFamily="2" charset="-122"/>
              </a:rPr>
              <a:t>t</a:t>
            </a:r>
            <a:r>
              <a:rPr lang="en-US" altLang="zh-CN" sz="1800" baseline="-25000">
                <a:ea typeface="黑体" pitchFamily="2" charset="-122"/>
              </a:rPr>
              <a:t>d1</a:t>
            </a:r>
            <a:r>
              <a:rPr lang="en-US" altLang="zh-CN" sz="1800">
                <a:ea typeface="黑体" pitchFamily="2" charset="-122"/>
              </a:rPr>
              <a:t>=17 </a:t>
            </a:r>
            <a:r>
              <a:rPr lang="en-US" altLang="zh-CN" sz="1800" baseline="30000">
                <a:ea typeface="黑体" pitchFamily="2" charset="-122"/>
              </a:rPr>
              <a:t>o</a:t>
            </a:r>
            <a:r>
              <a:rPr lang="en-US" altLang="zh-CN" sz="1800">
                <a:ea typeface="黑体" pitchFamily="2" charset="-122"/>
              </a:rPr>
              <a:t>C</a:t>
            </a:r>
            <a:r>
              <a:rPr lang="en-US" altLang="zh-CN" sz="1200">
                <a:ea typeface="黑体" pitchFamily="2" charset="-122"/>
              </a:rPr>
              <a:t>           </a:t>
            </a:r>
            <a:r>
              <a:rPr lang="en-US" altLang="zh-CN" sz="1800">
                <a:ea typeface="黑体" pitchFamily="2" charset="-122"/>
              </a:rPr>
              <a:t> </a:t>
            </a:r>
            <a:r>
              <a:rPr lang="en-US" altLang="zh-CN" sz="1800" i="1">
                <a:ea typeface="黑体" pitchFamily="2" charset="-122"/>
              </a:rPr>
              <a:t>p</a:t>
            </a:r>
            <a:r>
              <a:rPr lang="en-US" altLang="zh-CN" sz="1800" baseline="-25000">
                <a:ea typeface="黑体" pitchFamily="2" charset="-122"/>
              </a:rPr>
              <a:t>v1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=1.9 </a:t>
            </a:r>
            <a:r>
              <a:rPr lang="en-US" altLang="zh-CN" sz="1800">
                <a:ea typeface="黑体" pitchFamily="2" charset="-122"/>
              </a:rPr>
              <a:t>kPa</a:t>
            </a:r>
            <a:endParaRPr lang="zh-CN" altLang="en-US" sz="1800">
              <a:ea typeface="黑体" pitchFamily="2" charset="-122"/>
            </a:endParaRPr>
          </a:p>
        </p:txBody>
      </p:sp>
      <p:sp>
        <p:nvSpPr>
          <p:cNvPr id="156681" name="Rectangle 9">
            <a:extLst>
              <a:ext uri="{FF2B5EF4-FFF2-40B4-BE49-F238E27FC236}">
                <a16:creationId xmlns:a16="http://schemas.microsoft.com/office/drawing/2014/main" id="{D7A05207-3354-33C7-C65F-3D4228554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3265488"/>
            <a:ext cx="38100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>
                <a:ea typeface="黑体" panose="02010609060101010101" pitchFamily="49" charset="-122"/>
              </a:rPr>
              <a:t>2</a:t>
            </a:r>
            <a:r>
              <a:rPr lang="zh-CN" altLang="en-US" sz="1800">
                <a:ea typeface="黑体" panose="02010609060101010101" pitchFamily="49" charset="-122"/>
              </a:rPr>
              <a:t>点：</a:t>
            </a:r>
            <a:r>
              <a:rPr lang="en-US" altLang="zh-CN" sz="1800" i="1">
                <a:ea typeface="黑体" panose="02010609060101010101" pitchFamily="49" charset="-122"/>
              </a:rPr>
              <a:t>t</a:t>
            </a:r>
            <a:r>
              <a:rPr lang="en-US" altLang="zh-CN" sz="1800" baseline="-25000">
                <a:ea typeface="黑体" panose="02010609060101010101" pitchFamily="49" charset="-122"/>
              </a:rPr>
              <a:t>2</a:t>
            </a:r>
            <a:r>
              <a:rPr lang="en-US" altLang="zh-CN" sz="1800">
                <a:ea typeface="黑体" panose="02010609060101010101" pitchFamily="49" charset="-122"/>
              </a:rPr>
              <a:t>=90 </a:t>
            </a:r>
            <a:r>
              <a:rPr lang="en-US" altLang="zh-CN" sz="1800" baseline="30000">
                <a:ea typeface="黑体" panose="02010609060101010101" pitchFamily="49" charset="-122"/>
              </a:rPr>
              <a:t>o</a:t>
            </a:r>
            <a:r>
              <a:rPr lang="en-US" altLang="zh-CN" sz="1800">
                <a:ea typeface="黑体" panose="02010609060101010101" pitchFamily="49" charset="-122"/>
              </a:rPr>
              <a:t>C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 i="1">
                <a:ea typeface="黑体" panose="02010609060101010101" pitchFamily="49" charset="-122"/>
              </a:rPr>
              <a:t>d</a:t>
            </a:r>
            <a:r>
              <a:rPr lang="en-US" altLang="zh-CN" sz="1800" baseline="-25000">
                <a:ea typeface="黑体" panose="02010609060101010101" pitchFamily="49" charset="-122"/>
              </a:rPr>
              <a:t>1</a:t>
            </a:r>
            <a:r>
              <a:rPr lang="en-US" altLang="zh-CN" sz="1800">
                <a:ea typeface="黑体" panose="02010609060101010101" pitchFamily="49" charset="-122"/>
              </a:rPr>
              <a:t>=</a:t>
            </a:r>
            <a:r>
              <a:rPr lang="en-US" altLang="zh-CN" sz="1800" i="1">
                <a:ea typeface="黑体" panose="02010609060101010101" pitchFamily="49" charset="-122"/>
              </a:rPr>
              <a:t>d</a:t>
            </a:r>
            <a:r>
              <a:rPr lang="en-US" altLang="zh-CN" sz="1800" baseline="-25000">
                <a:ea typeface="黑体" panose="02010609060101010101" pitchFamily="49" charset="-122"/>
              </a:rPr>
              <a:t>2</a:t>
            </a:r>
            <a:r>
              <a:rPr lang="en-US" altLang="zh-CN" sz="1800">
                <a:ea typeface="黑体" panose="02010609060101010101" pitchFamily="49" charset="-122"/>
              </a:rPr>
              <a:t> </a:t>
            </a:r>
            <a:r>
              <a:rPr lang="zh-CN" altLang="en-US" sz="1800">
                <a:ea typeface="黑体" panose="02010609060101010101" pitchFamily="49" charset="-122"/>
              </a:rPr>
              <a:t>，查</a:t>
            </a:r>
            <a:r>
              <a:rPr lang="en-US" altLang="zh-CN" sz="1800" i="1">
                <a:ea typeface="黑体" panose="02010609060101010101" pitchFamily="49" charset="-122"/>
              </a:rPr>
              <a:t>h</a:t>
            </a:r>
            <a:r>
              <a:rPr lang="en-US" altLang="zh-CN" sz="1800">
                <a:ea typeface="黑体" panose="02010609060101010101" pitchFamily="49" charset="-122"/>
              </a:rPr>
              <a:t>-</a:t>
            </a:r>
            <a:r>
              <a:rPr lang="en-US" altLang="zh-CN" sz="1800" i="1">
                <a:ea typeface="黑体" panose="02010609060101010101" pitchFamily="49" charset="-122"/>
              </a:rPr>
              <a:t>d</a:t>
            </a:r>
            <a:r>
              <a:rPr lang="zh-CN" altLang="en-US" sz="1800">
                <a:ea typeface="黑体" panose="02010609060101010101" pitchFamily="49" charset="-122"/>
              </a:rPr>
              <a:t>图得：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 i="1">
                <a:ea typeface="黑体" panose="02010609060101010101" pitchFamily="49" charset="-122"/>
              </a:rPr>
              <a:t>         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h</a:t>
            </a:r>
            <a:r>
              <a:rPr lang="en-US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=123.5 kJ/kg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干空气</a:t>
            </a:r>
          </a:p>
        </p:txBody>
      </p:sp>
      <p:sp>
        <p:nvSpPr>
          <p:cNvPr id="156682" name="Rectangle 10">
            <a:extLst>
              <a:ext uri="{FF2B5EF4-FFF2-40B4-BE49-F238E27FC236}">
                <a16:creationId xmlns:a16="http://schemas.microsoft.com/office/drawing/2014/main" id="{ADA2AC82-AD43-45D8-8705-11E7BBEB9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975" y="3913188"/>
            <a:ext cx="38354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sz="1800">
                <a:ea typeface="黑体" panose="02010609060101010101" pitchFamily="49" charset="-122"/>
              </a:rPr>
              <a:t>3</a:t>
            </a:r>
            <a:r>
              <a:rPr lang="zh-CN" altLang="en-US" sz="1800">
                <a:ea typeface="黑体" panose="02010609060101010101" pitchFamily="49" charset="-122"/>
              </a:rPr>
              <a:t>点：</a:t>
            </a:r>
            <a:r>
              <a:rPr lang="en-US" altLang="zh-CN" sz="1800" i="1">
                <a:ea typeface="黑体" panose="02010609060101010101" pitchFamily="49" charset="-122"/>
              </a:rPr>
              <a:t>t</a:t>
            </a:r>
            <a:r>
              <a:rPr lang="en-US" altLang="zh-CN" sz="1800" baseline="-25000">
                <a:ea typeface="黑体" panose="02010609060101010101" pitchFamily="49" charset="-122"/>
              </a:rPr>
              <a:t>3</a:t>
            </a:r>
            <a:r>
              <a:rPr lang="en-US" altLang="zh-CN" sz="1800">
                <a:ea typeface="黑体" panose="02010609060101010101" pitchFamily="49" charset="-122"/>
              </a:rPr>
              <a:t>=40 </a:t>
            </a:r>
            <a:r>
              <a:rPr lang="en-US" altLang="zh-CN" sz="1800" baseline="30000">
                <a:ea typeface="黑体" panose="02010609060101010101" pitchFamily="49" charset="-122"/>
              </a:rPr>
              <a:t>o</a:t>
            </a:r>
            <a:r>
              <a:rPr lang="en-US" altLang="zh-CN" sz="1800">
                <a:ea typeface="黑体" panose="02010609060101010101" pitchFamily="49" charset="-122"/>
              </a:rPr>
              <a:t>C</a:t>
            </a:r>
            <a:r>
              <a:rPr lang="zh-CN" altLang="en-US" sz="1800">
                <a:ea typeface="黑体" panose="02010609060101010101" pitchFamily="49" charset="-122"/>
              </a:rPr>
              <a:t>、</a:t>
            </a:r>
            <a:r>
              <a:rPr lang="en-US" altLang="zh-CN" sz="1800" i="1">
                <a:ea typeface="黑体" panose="02010609060101010101" pitchFamily="49" charset="-122"/>
              </a:rPr>
              <a:t>h</a:t>
            </a:r>
            <a:r>
              <a:rPr lang="en-US" altLang="zh-CN" sz="1800" baseline="-25000">
                <a:ea typeface="黑体" panose="02010609060101010101" pitchFamily="49" charset="-122"/>
              </a:rPr>
              <a:t>3</a:t>
            </a:r>
            <a:r>
              <a:rPr lang="en-US" altLang="zh-CN" sz="1800">
                <a:ea typeface="黑体" panose="02010609060101010101" pitchFamily="49" charset="-122"/>
              </a:rPr>
              <a:t>=</a:t>
            </a:r>
            <a:r>
              <a:rPr lang="en-US" altLang="zh-CN" sz="1800" i="1">
                <a:ea typeface="黑体" panose="02010609060101010101" pitchFamily="49" charset="-122"/>
              </a:rPr>
              <a:t>h</a:t>
            </a:r>
            <a:r>
              <a:rPr lang="en-US" altLang="zh-CN" sz="1800" baseline="-25000">
                <a:ea typeface="黑体" panose="02010609060101010101" pitchFamily="49" charset="-122"/>
              </a:rPr>
              <a:t>2</a:t>
            </a:r>
            <a:r>
              <a:rPr lang="en-US" altLang="zh-CN" sz="1800">
                <a:ea typeface="黑体" panose="02010609060101010101" pitchFamily="49" charset="-122"/>
              </a:rPr>
              <a:t> </a:t>
            </a:r>
            <a:r>
              <a:rPr lang="zh-CN" altLang="en-US" sz="1800">
                <a:ea typeface="黑体" panose="02010609060101010101" pitchFamily="49" charset="-122"/>
              </a:rPr>
              <a:t>，查</a:t>
            </a:r>
            <a:r>
              <a:rPr lang="en-US" altLang="zh-CN" sz="1800" i="1">
                <a:ea typeface="黑体" panose="02010609060101010101" pitchFamily="49" charset="-122"/>
              </a:rPr>
              <a:t>h</a:t>
            </a:r>
            <a:r>
              <a:rPr lang="en-US" altLang="zh-CN" sz="1800">
                <a:ea typeface="黑体" panose="02010609060101010101" pitchFamily="49" charset="-122"/>
              </a:rPr>
              <a:t>-</a:t>
            </a:r>
            <a:r>
              <a:rPr lang="en-US" altLang="zh-CN" sz="1800" i="1">
                <a:ea typeface="黑体" panose="02010609060101010101" pitchFamily="49" charset="-122"/>
              </a:rPr>
              <a:t>d</a:t>
            </a:r>
            <a:r>
              <a:rPr lang="zh-CN" altLang="en-US" sz="1800">
                <a:ea typeface="黑体" panose="02010609060101010101" pitchFamily="49" charset="-122"/>
              </a:rPr>
              <a:t>图得：</a:t>
            </a:r>
          </a:p>
          <a:p>
            <a:pPr algn="l" eaLnBrk="1" hangingPunct="1">
              <a:lnSpc>
                <a:spcPct val="120000"/>
              </a:lnSpc>
            </a:pPr>
            <a:r>
              <a:rPr lang="en-US" altLang="zh-CN" sz="1800" i="1">
                <a:ea typeface="黑体" panose="02010609060101010101" pitchFamily="49" charset="-122"/>
              </a:rPr>
              <a:t>         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d</a:t>
            </a:r>
            <a:r>
              <a:rPr lang="en-US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=0.0325 kg/kg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干空气</a:t>
            </a:r>
          </a:p>
        </p:txBody>
      </p:sp>
      <p:graphicFrame>
        <p:nvGraphicFramePr>
          <p:cNvPr id="7170" name="Object 12">
            <a:extLst>
              <a:ext uri="{FF2B5EF4-FFF2-40B4-BE49-F238E27FC236}">
                <a16:creationId xmlns:a16="http://schemas.microsoft.com/office/drawing/2014/main" id="{8F8D68CD-1780-B39F-95E5-FBFEA0311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" y="2506663"/>
          <a:ext cx="3006725" cy="238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338980" imgH="4231526" progId="Visio.Drawing.11">
                  <p:embed/>
                </p:oleObj>
              </mc:Choice>
              <mc:Fallback>
                <p:oleObj name="Visio" r:id="rId2" imgW="5338980" imgH="4231526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2506663"/>
                        <a:ext cx="3006725" cy="238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5" name="Rectangle 13">
            <a:extLst>
              <a:ext uri="{FF2B5EF4-FFF2-40B4-BE49-F238E27FC236}">
                <a16:creationId xmlns:a16="http://schemas.microsoft.com/office/drawing/2014/main" id="{D46225FD-2B64-D648-2659-E2113261D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12-6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湿空气过程及其应用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/>
      <p:bldP spid="156679" grpId="0"/>
      <p:bldP spid="156680" grpId="0"/>
      <p:bldP spid="156681" grpId="0"/>
      <p:bldP spid="156682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1824</TotalTime>
  <Words>580</Words>
  <Application>Microsoft Office PowerPoint</Application>
  <PresentationFormat>自定义</PresentationFormat>
  <Paragraphs>66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Times New Roman</vt:lpstr>
      <vt:lpstr>华文仿宋</vt:lpstr>
      <vt:lpstr>Arial</vt:lpstr>
      <vt:lpstr>黑体</vt:lpstr>
      <vt:lpstr>Wingdings</vt:lpstr>
      <vt:lpstr>宋体</vt:lpstr>
      <vt:lpstr>方正舒体</vt:lpstr>
      <vt:lpstr>Blackoak Std</vt:lpstr>
      <vt:lpstr>华文中宋</vt:lpstr>
      <vt:lpstr>华文隶书</vt:lpstr>
      <vt:lpstr>Symbol</vt:lpstr>
      <vt:lpstr>tempelate</vt:lpstr>
      <vt:lpstr>Microsoft Visio 绘图</vt:lpstr>
      <vt:lpstr>MathType 7.0 Equation</vt:lpstr>
      <vt:lpstr>Microsoft Office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298</cp:revision>
  <cp:lastPrinted>1601-01-01T00:00:00Z</cp:lastPrinted>
  <dcterms:created xsi:type="dcterms:W3CDTF">2011-05-02T08:11:20Z</dcterms:created>
  <dcterms:modified xsi:type="dcterms:W3CDTF">2025-08-21T09:21:30Z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