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3"/>
  </p:notesMasterIdLst>
  <p:handoutMasterIdLst>
    <p:handoutMasterId r:id="rId34"/>
  </p:handoutMasterIdLst>
  <p:sldIdLst>
    <p:sldId id="256" r:id="rId2"/>
    <p:sldId id="260" r:id="rId3"/>
    <p:sldId id="264" r:id="rId4"/>
    <p:sldId id="286" r:id="rId5"/>
    <p:sldId id="287" r:id="rId6"/>
    <p:sldId id="267" r:id="rId7"/>
    <p:sldId id="265" r:id="rId8"/>
    <p:sldId id="314" r:id="rId9"/>
    <p:sldId id="315" r:id="rId10"/>
    <p:sldId id="269" r:id="rId11"/>
    <p:sldId id="316" r:id="rId12"/>
    <p:sldId id="289" r:id="rId13"/>
    <p:sldId id="290" r:id="rId14"/>
    <p:sldId id="270" r:id="rId15"/>
    <p:sldId id="271" r:id="rId16"/>
    <p:sldId id="305" r:id="rId17"/>
    <p:sldId id="273" r:id="rId18"/>
    <p:sldId id="292" r:id="rId19"/>
    <p:sldId id="291" r:id="rId20"/>
    <p:sldId id="306" r:id="rId21"/>
    <p:sldId id="277" r:id="rId22"/>
    <p:sldId id="278" r:id="rId23"/>
    <p:sldId id="293" r:id="rId24"/>
    <p:sldId id="307" r:id="rId25"/>
    <p:sldId id="280" r:id="rId26"/>
    <p:sldId id="312" r:id="rId27"/>
    <p:sldId id="313" r:id="rId28"/>
    <p:sldId id="281" r:id="rId29"/>
    <p:sldId id="282" r:id="rId30"/>
    <p:sldId id="295" r:id="rId31"/>
    <p:sldId id="296" r:id="rId32"/>
  </p:sldIdLst>
  <p:sldSz cx="9144000" cy="5143500" type="screen16x9"/>
  <p:notesSz cx="10234613" cy="7099300"/>
  <p:defaultTextStyle>
    <a:defPPr>
      <a:defRPr lang="zh-CN"/>
    </a:defPPr>
    <a:lvl1pPr algn="l" rtl="0" fontAlgn="base">
      <a:spcBef>
        <a:spcPct val="0"/>
      </a:spcBef>
      <a:spcAft>
        <a:spcPct val="0"/>
      </a:spcAft>
      <a:defRPr sz="1400" b="1" kern="1200">
        <a:solidFill>
          <a:schemeClr val="tx1"/>
        </a:solidFill>
        <a:latin typeface="黑体" panose="02010609060101010101" pitchFamily="49" charset="-122"/>
        <a:ea typeface="黑体" panose="02010609060101010101" pitchFamily="49" charset="-122"/>
        <a:cs typeface="+mn-cs"/>
      </a:defRPr>
    </a:lvl1pPr>
    <a:lvl2pPr marL="457200" algn="l" rtl="0" fontAlgn="base">
      <a:spcBef>
        <a:spcPct val="0"/>
      </a:spcBef>
      <a:spcAft>
        <a:spcPct val="0"/>
      </a:spcAft>
      <a:defRPr sz="1400" b="1" kern="1200">
        <a:solidFill>
          <a:schemeClr val="tx1"/>
        </a:solidFill>
        <a:latin typeface="黑体" panose="02010609060101010101" pitchFamily="49" charset="-122"/>
        <a:ea typeface="黑体" panose="02010609060101010101" pitchFamily="49" charset="-122"/>
        <a:cs typeface="+mn-cs"/>
      </a:defRPr>
    </a:lvl2pPr>
    <a:lvl3pPr marL="914400" algn="l" rtl="0" fontAlgn="base">
      <a:spcBef>
        <a:spcPct val="0"/>
      </a:spcBef>
      <a:spcAft>
        <a:spcPct val="0"/>
      </a:spcAft>
      <a:defRPr sz="1400" b="1" kern="1200">
        <a:solidFill>
          <a:schemeClr val="tx1"/>
        </a:solidFill>
        <a:latin typeface="黑体" panose="02010609060101010101" pitchFamily="49" charset="-122"/>
        <a:ea typeface="黑体" panose="02010609060101010101" pitchFamily="49" charset="-122"/>
        <a:cs typeface="+mn-cs"/>
      </a:defRPr>
    </a:lvl3pPr>
    <a:lvl4pPr marL="1371600" algn="l" rtl="0" fontAlgn="base">
      <a:spcBef>
        <a:spcPct val="0"/>
      </a:spcBef>
      <a:spcAft>
        <a:spcPct val="0"/>
      </a:spcAft>
      <a:defRPr sz="1400" b="1" kern="1200">
        <a:solidFill>
          <a:schemeClr val="tx1"/>
        </a:solidFill>
        <a:latin typeface="黑体" panose="02010609060101010101" pitchFamily="49" charset="-122"/>
        <a:ea typeface="黑体" panose="02010609060101010101" pitchFamily="49" charset="-122"/>
        <a:cs typeface="+mn-cs"/>
      </a:defRPr>
    </a:lvl4pPr>
    <a:lvl5pPr marL="1828800" algn="l" rtl="0" fontAlgn="base">
      <a:spcBef>
        <a:spcPct val="0"/>
      </a:spcBef>
      <a:spcAft>
        <a:spcPct val="0"/>
      </a:spcAft>
      <a:defRPr sz="1400" b="1"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1400" b="1"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1400" b="1"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1400" b="1"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1400" b="1" kern="1200">
        <a:solidFill>
          <a:schemeClr val="tx1"/>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1286">
          <p15:clr>
            <a:srgbClr val="A4A3A4"/>
          </p15:clr>
        </p15:guide>
        <p15:guide id="2" orient="horz" pos="567">
          <p15:clr>
            <a:srgbClr val="A4A3A4"/>
          </p15:clr>
        </p15:guide>
        <p15:guide id="3" orient="horz" pos="2946">
          <p15:clr>
            <a:srgbClr val="A4A3A4"/>
          </p15:clr>
        </p15:guide>
        <p15:guide id="4" orient="horz" pos="3196">
          <p15:clr>
            <a:srgbClr val="A4A3A4"/>
          </p15:clr>
        </p15:guide>
        <p15:guide id="5" orient="horz" pos="2077">
          <p15:clr>
            <a:srgbClr val="A4A3A4"/>
          </p15:clr>
        </p15:guide>
        <p15:guide id="6" orient="horz" pos="889">
          <p15:clr>
            <a:srgbClr val="A4A3A4"/>
          </p15:clr>
        </p15:guide>
        <p15:guide id="7" orient="horz" pos="1460">
          <p15:clr>
            <a:srgbClr val="A4A3A4"/>
          </p15:clr>
        </p15:guide>
        <p15:guide id="8" pos="588">
          <p15:clr>
            <a:srgbClr val="A4A3A4"/>
          </p15:clr>
        </p15:guide>
        <p15:guide id="9" pos="1125">
          <p15:clr>
            <a:srgbClr val="A4A3A4"/>
          </p15:clr>
        </p15:guide>
        <p15:guide id="10" pos="2817">
          <p15:clr>
            <a:srgbClr val="A4A3A4"/>
          </p15:clr>
        </p15:guide>
        <p15:guide id="11" pos="5512">
          <p15:clr>
            <a:srgbClr val="A4A3A4"/>
          </p15:clr>
        </p15:guide>
        <p15:guide id="12" pos="3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9933"/>
    <a:srgbClr val="DDDDDD"/>
    <a:srgbClr val="FFFF99"/>
    <a:srgbClr val="D31703"/>
    <a:srgbClr val="050FD5"/>
    <a:srgbClr val="990099"/>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autoAdjust="0"/>
    <p:restoredTop sz="97959" autoAdjust="0"/>
  </p:normalViewPr>
  <p:slideViewPr>
    <p:cSldViewPr snapToGrid="0">
      <p:cViewPr varScale="1">
        <p:scale>
          <a:sx n="112" d="100"/>
          <a:sy n="112" d="100"/>
        </p:scale>
        <p:origin x="989" y="86"/>
      </p:cViewPr>
      <p:guideLst>
        <p:guide orient="horz" pos="1286"/>
        <p:guide orient="horz" pos="567"/>
        <p:guide orient="horz" pos="2946"/>
        <p:guide orient="horz" pos="3196"/>
        <p:guide orient="horz" pos="2077"/>
        <p:guide orient="horz" pos="889"/>
        <p:guide orient="horz" pos="1460"/>
        <p:guide pos="588"/>
        <p:guide pos="1125"/>
        <p:guide pos="2817"/>
        <p:guide pos="5512"/>
        <p:guide pos="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40955129-3A1A-2A4C-5FC6-838A910B8F72}"/>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436227" name="Rectangle 3">
            <a:extLst>
              <a:ext uri="{FF2B5EF4-FFF2-40B4-BE49-F238E27FC236}">
                <a16:creationId xmlns:a16="http://schemas.microsoft.com/office/drawing/2014/main" id="{7279A7CD-D8D3-3BE4-9B73-69EF33785A47}"/>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b="0">
                <a:effectLst/>
                <a:latin typeface="Arial" pitchFamily="34" charset="0"/>
                <a:ea typeface="宋体" pitchFamily="2" charset="-122"/>
              </a:defRPr>
            </a:lvl1pPr>
          </a:lstStyle>
          <a:p>
            <a:pPr>
              <a:defRPr/>
            </a:pPr>
            <a:endParaRPr lang="en-US" altLang="zh-CN"/>
          </a:p>
        </p:txBody>
      </p:sp>
      <p:sp>
        <p:nvSpPr>
          <p:cNvPr id="436228" name="Rectangle 4">
            <a:extLst>
              <a:ext uri="{FF2B5EF4-FFF2-40B4-BE49-F238E27FC236}">
                <a16:creationId xmlns:a16="http://schemas.microsoft.com/office/drawing/2014/main" id="{F5A32DED-C29A-B2A2-1979-6C9FFDB9726A}"/>
              </a:ext>
            </a:extLst>
          </p:cNvPr>
          <p:cNvSpPr>
            <a:spLocks noGrp="1" noChangeArrowheads="1"/>
          </p:cNvSpPr>
          <p:nvPr>
            <p:ph type="ftr" sz="quarter" idx="2"/>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436229" name="Rectangle 5">
            <a:extLst>
              <a:ext uri="{FF2B5EF4-FFF2-40B4-BE49-F238E27FC236}">
                <a16:creationId xmlns:a16="http://schemas.microsoft.com/office/drawing/2014/main" id="{3DF80040-8CE3-1DB5-21A7-0F80ED223F92}"/>
              </a:ext>
            </a:extLst>
          </p:cNvPr>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b="0">
                <a:latin typeface="Arial" panose="020B0604020202020204" pitchFamily="34" charset="0"/>
                <a:ea typeface="宋体" panose="02010600030101010101" pitchFamily="2" charset="-122"/>
              </a:defRPr>
            </a:lvl1pPr>
          </a:lstStyle>
          <a:p>
            <a:fld id="{26D133EA-5DE7-4338-B682-128D4E01D8FB}"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7D64F0B-F634-9A5B-5227-FFD5FB0723CF}"/>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6147" name="Rectangle 3">
            <a:extLst>
              <a:ext uri="{FF2B5EF4-FFF2-40B4-BE49-F238E27FC236}">
                <a16:creationId xmlns:a16="http://schemas.microsoft.com/office/drawing/2014/main" id="{84BF6B82-68CB-8A3E-B906-37FD8C03AE3A}"/>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b="0">
                <a:effectLst/>
                <a:latin typeface="Arial" pitchFamily="34" charset="0"/>
                <a:ea typeface="宋体" pitchFamily="2" charset="-122"/>
              </a:defRPr>
            </a:lvl1pPr>
          </a:lstStyle>
          <a:p>
            <a:pPr>
              <a:defRPr/>
            </a:pPr>
            <a:endParaRPr lang="en-US" altLang="zh-CN"/>
          </a:p>
        </p:txBody>
      </p:sp>
      <p:sp>
        <p:nvSpPr>
          <p:cNvPr id="34820" name="Rectangle 4">
            <a:extLst>
              <a:ext uri="{FF2B5EF4-FFF2-40B4-BE49-F238E27FC236}">
                <a16:creationId xmlns:a16="http://schemas.microsoft.com/office/drawing/2014/main" id="{26E84521-9BFD-5A74-7DD8-B1608BC8C3CC}"/>
              </a:ext>
            </a:extLst>
          </p:cNvPr>
          <p:cNvSpPr>
            <a:spLocks noGrp="1" noRot="1" noChangeAspect="1" noChangeArrowheads="1" noTextEdit="1"/>
          </p:cNvSpPr>
          <p:nvPr>
            <p:ph type="sldImg" idx="2"/>
          </p:nvPr>
        </p:nvSpPr>
        <p:spPr bwMode="auto">
          <a:xfrm>
            <a:off x="2751138" y="531813"/>
            <a:ext cx="47307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DCB0799-6AFE-F779-39AA-A55F41BB4612}"/>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5AF8F41E-6EE5-15E5-F69B-D09FDD75EA68}"/>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0F9EAA75-FA88-7750-FA1A-EE02F40FBCD6}"/>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b="0">
                <a:latin typeface="Arial" panose="020B0604020202020204" pitchFamily="34" charset="0"/>
                <a:ea typeface="宋体" panose="02010600030101010101" pitchFamily="2" charset="-122"/>
              </a:defRPr>
            </a:lvl1pPr>
          </a:lstStyle>
          <a:p>
            <a:fld id="{8116048D-1B2B-43B2-9109-AB38EEA508B1}"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D3251AE-3D14-D6B9-8878-7D4AEA93D07C}"/>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679D424E-A4AA-DFD4-E18A-01385B06EA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72902C5-E3C7-76A4-27F6-5D5455A3314C}"/>
              </a:ext>
            </a:extLst>
          </p:cNvPr>
          <p:cNvSpPr>
            <a:spLocks noChangeArrowheads="1"/>
          </p:cNvSpPr>
          <p:nvPr/>
        </p:nvSpPr>
        <p:spPr bwMode="gray">
          <a:xfrm>
            <a:off x="1143000" y="2343150"/>
            <a:ext cx="8001000" cy="736600"/>
          </a:xfrm>
          <a:prstGeom prst="rect">
            <a:avLst/>
          </a:prstGeom>
          <a:gradFill rotWithShape="1">
            <a:gsLst>
              <a:gs pos="0">
                <a:schemeClr val="tx1"/>
              </a:gs>
              <a:gs pos="100000">
                <a:schemeClr val="tx1">
                  <a:gamma/>
                  <a:shade val="46275"/>
                  <a:invGamma/>
                </a:schemeClr>
              </a:gs>
            </a:gsLst>
            <a:lin ang="5400000" scaled="1"/>
          </a:gradFill>
          <a:ln w="9525">
            <a:noFill/>
            <a:miter lim="800000"/>
            <a:headEnd/>
            <a:tailEnd/>
          </a:ln>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3" name="Rectangle 3">
            <a:extLst>
              <a:ext uri="{FF2B5EF4-FFF2-40B4-BE49-F238E27FC236}">
                <a16:creationId xmlns:a16="http://schemas.microsoft.com/office/drawing/2014/main" id="{EA01DA2E-7D4D-F0C2-AB1B-9C9F805DB982}"/>
              </a:ext>
            </a:extLst>
          </p:cNvPr>
          <p:cNvSpPr>
            <a:spLocks noChangeArrowheads="1"/>
          </p:cNvSpPr>
          <p:nvPr/>
        </p:nvSpPr>
        <p:spPr bwMode="gray">
          <a:xfrm>
            <a:off x="0" y="2343150"/>
            <a:ext cx="9144000" cy="114300"/>
          </a:xfrm>
          <a:prstGeom prst="rect">
            <a:avLst/>
          </a:prstGeom>
          <a:solidFill>
            <a:schemeClr val="tx1"/>
          </a:solidFill>
          <a:ln w="9525">
            <a:noFill/>
            <a:miter lim="800000"/>
            <a:headEnd/>
            <a:tailEnd/>
          </a:ln>
          <a:effectLst/>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4" name="Rectangle 8">
            <a:extLst>
              <a:ext uri="{FF2B5EF4-FFF2-40B4-BE49-F238E27FC236}">
                <a16:creationId xmlns:a16="http://schemas.microsoft.com/office/drawing/2014/main" id="{0B0DDB99-BA90-EDD5-E966-7C29ACBBFF3A}"/>
              </a:ext>
            </a:extLst>
          </p:cNvPr>
          <p:cNvSpPr>
            <a:spLocks noChangeArrowheads="1"/>
          </p:cNvSpPr>
          <p:nvPr userDrawn="1"/>
        </p:nvSpPr>
        <p:spPr bwMode="auto">
          <a:xfrm>
            <a:off x="146050" y="4421188"/>
            <a:ext cx="3438525" cy="722312"/>
          </a:xfrm>
          <a:prstGeom prst="rect">
            <a:avLst/>
          </a:prstGeom>
          <a:solidFill>
            <a:schemeClr val="bg1"/>
          </a:solidFill>
          <a:ln w="9525">
            <a:noFill/>
            <a:miter lim="800000"/>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Times New Roman" pitchFamily="18" charset="0"/>
              <a:ea typeface="黑体" pitchFamily="2" charset="-122"/>
            </a:endParaRPr>
          </a:p>
        </p:txBody>
      </p:sp>
      <p:sp>
        <p:nvSpPr>
          <p:cNvPr id="5" name="Rectangle 18">
            <a:extLst>
              <a:ext uri="{FF2B5EF4-FFF2-40B4-BE49-F238E27FC236}">
                <a16:creationId xmlns:a16="http://schemas.microsoft.com/office/drawing/2014/main" id="{198A2577-36CE-7EF8-CB48-0F9032407C8C}"/>
              </a:ext>
            </a:extLst>
          </p:cNvPr>
          <p:cNvSpPr>
            <a:spLocks noChangeArrowheads="1"/>
          </p:cNvSpPr>
          <p:nvPr userDrawn="1"/>
        </p:nvSpPr>
        <p:spPr bwMode="auto">
          <a:xfrm>
            <a:off x="3186113" y="4532313"/>
            <a:ext cx="698500" cy="523875"/>
          </a:xfrm>
          <a:prstGeom prst="rect">
            <a:avLst/>
          </a:prstGeom>
          <a:solidFill>
            <a:schemeClr val="bg1"/>
          </a:solidFill>
          <a:ln w="9525" algn="ctr">
            <a:noFill/>
            <a:miter lim="800000"/>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Times New Roman" pitchFamily="18" charset="0"/>
              <a:ea typeface="黑体" pitchFamily="2" charset="-122"/>
            </a:endParaRPr>
          </a:p>
        </p:txBody>
      </p:sp>
      <p:pic>
        <p:nvPicPr>
          <p:cNvPr id="6" name="Picture 21" descr="蓝色">
            <a:extLst>
              <a:ext uri="{FF2B5EF4-FFF2-40B4-BE49-F238E27FC236}">
                <a16:creationId xmlns:a16="http://schemas.microsoft.com/office/drawing/2014/main" id="{419A5AE6-CB22-4678-1DCB-93EF5094B78F}"/>
              </a:ext>
            </a:extLst>
          </p:cNvPr>
          <p:cNvPicPr>
            <a:picLocks noChangeAspect="1" noChangeArrowheads="1"/>
          </p:cNvPicPr>
          <p:nvPr userDrawn="1"/>
        </p:nvPicPr>
        <p:blipFill>
          <a:blip r:embed="rId3"/>
          <a:srcRect r="70198"/>
          <a:stretch>
            <a:fillRect/>
          </a:stretch>
        </p:blipFill>
        <p:spPr bwMode="auto">
          <a:xfrm>
            <a:off x="496888" y="3705225"/>
            <a:ext cx="466725" cy="438150"/>
          </a:xfrm>
          <a:prstGeom prst="rect">
            <a:avLst/>
          </a:prstGeom>
          <a:noFill/>
          <a:effectLst>
            <a:outerShdw dist="17961" dir="2700000" algn="ctr" rotWithShape="0">
              <a:schemeClr val="bg2"/>
            </a:outerShdw>
          </a:effectLst>
        </p:spPr>
      </p:pic>
      <p:sp>
        <p:nvSpPr>
          <p:cNvPr id="7" name="Text Box 22">
            <a:extLst>
              <a:ext uri="{FF2B5EF4-FFF2-40B4-BE49-F238E27FC236}">
                <a16:creationId xmlns:a16="http://schemas.microsoft.com/office/drawing/2014/main" id="{3ED83DAC-F12F-D3EC-5029-F702A64EAF42}"/>
              </a:ext>
            </a:extLst>
          </p:cNvPr>
          <p:cNvSpPr txBox="1">
            <a:spLocks noChangeArrowheads="1"/>
          </p:cNvSpPr>
          <p:nvPr userDrawn="1"/>
        </p:nvSpPr>
        <p:spPr bwMode="auto">
          <a:xfrm>
            <a:off x="914400" y="3919538"/>
            <a:ext cx="2101850" cy="214312"/>
          </a:xfrm>
          <a:prstGeom prst="rect">
            <a:avLst/>
          </a:prstGeom>
          <a:noFill/>
          <a:ln w="9525">
            <a:noFill/>
            <a:miter lim="800000"/>
            <a:headEnd/>
            <a:tailEnd/>
          </a:ln>
          <a:effectLst/>
        </p:spPr>
        <p:txBody>
          <a:bodyPr>
            <a:spAutoFit/>
          </a:bodyPr>
          <a:lstStyle/>
          <a:p>
            <a:pPr>
              <a:spcBef>
                <a:spcPct val="50000"/>
              </a:spcBef>
              <a:defRPr/>
            </a:pPr>
            <a:r>
              <a:rPr lang="en-US" altLang="zh-CN" sz="800">
                <a:solidFill>
                  <a:srgbClr val="3366CC"/>
                </a:solidFill>
                <a:effectLst>
                  <a:outerShdw blurRad="38100" dist="38100" dir="2700000" algn="tl">
                    <a:srgbClr val="C0C0C0"/>
                  </a:outerShdw>
                </a:effectLst>
                <a:latin typeface="Arial" pitchFamily="34" charset="0"/>
                <a:ea typeface="宋体" pitchFamily="2" charset="-122"/>
              </a:rPr>
              <a:t>XI’AN JIAOTONG UNIVERSITY</a:t>
            </a:r>
          </a:p>
        </p:txBody>
      </p:sp>
      <p:pic>
        <p:nvPicPr>
          <p:cNvPr id="8" name="Picture 23">
            <a:extLst>
              <a:ext uri="{FF2B5EF4-FFF2-40B4-BE49-F238E27FC236}">
                <a16:creationId xmlns:a16="http://schemas.microsoft.com/office/drawing/2014/main" id="{E2B1BA23-C9AF-6515-86FB-9C1550A2E144}"/>
              </a:ext>
            </a:extLst>
          </p:cNvPr>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8950" y="4273550"/>
            <a:ext cx="4413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4">
            <a:extLst>
              <a:ext uri="{FF2B5EF4-FFF2-40B4-BE49-F238E27FC236}">
                <a16:creationId xmlns:a16="http://schemas.microsoft.com/office/drawing/2014/main" id="{539B4B5B-A8C4-DC59-4FF8-9208B53E2B6F}"/>
              </a:ext>
            </a:extLst>
          </p:cNvPr>
          <p:cNvSpPr txBox="1">
            <a:spLocks noChangeArrowheads="1"/>
          </p:cNvSpPr>
          <p:nvPr userDrawn="1"/>
        </p:nvSpPr>
        <p:spPr bwMode="auto">
          <a:xfrm>
            <a:off x="925513" y="3705225"/>
            <a:ext cx="1404937" cy="274638"/>
          </a:xfrm>
          <a:prstGeom prst="rect">
            <a:avLst/>
          </a:prstGeom>
          <a:noFill/>
          <a:ln w="9525">
            <a:noFill/>
            <a:miter lim="800000"/>
            <a:headEnd/>
            <a:tailEnd/>
          </a:ln>
          <a:effectLst/>
        </p:spPr>
        <p:txBody>
          <a:bodyPr>
            <a:spAutoFit/>
          </a:bodyPr>
          <a:lstStyle/>
          <a:p>
            <a:pPr>
              <a:spcBef>
                <a:spcPct val="50000"/>
              </a:spcBef>
              <a:defRPr/>
            </a:pPr>
            <a:r>
              <a:rPr lang="zh-CN" altLang="en-US" sz="1200">
                <a:effectLst>
                  <a:outerShdw blurRad="38100" dist="38100" dir="2700000" algn="tl">
                    <a:srgbClr val="C0C0C0"/>
                  </a:outerShdw>
                </a:effectLst>
                <a:latin typeface="华文中宋" pitchFamily="2" charset="-122"/>
                <a:ea typeface="华文中宋" pitchFamily="2" charset="-122"/>
              </a:rPr>
              <a:t>西安交通大学</a:t>
            </a:r>
          </a:p>
        </p:txBody>
      </p:sp>
      <p:sp>
        <p:nvSpPr>
          <p:cNvPr id="10" name="Text Box 25">
            <a:extLst>
              <a:ext uri="{FF2B5EF4-FFF2-40B4-BE49-F238E27FC236}">
                <a16:creationId xmlns:a16="http://schemas.microsoft.com/office/drawing/2014/main" id="{BFF15DBE-ACB8-E5D3-B959-C9E061D50D03}"/>
              </a:ext>
            </a:extLst>
          </p:cNvPr>
          <p:cNvSpPr txBox="1">
            <a:spLocks noChangeArrowheads="1"/>
          </p:cNvSpPr>
          <p:nvPr userDrawn="1"/>
        </p:nvSpPr>
        <p:spPr bwMode="auto">
          <a:xfrm>
            <a:off x="903288" y="4433888"/>
            <a:ext cx="3284537" cy="336550"/>
          </a:xfrm>
          <a:prstGeom prst="rect">
            <a:avLst/>
          </a:prstGeom>
          <a:noFill/>
          <a:ln w="9525" algn="ctr">
            <a:noFill/>
            <a:miter lim="800000"/>
            <a:headEnd/>
            <a:tailEnd/>
          </a:ln>
          <a:effectLst/>
        </p:spPr>
        <p:txBody>
          <a:bodyPr>
            <a:spAutoFit/>
          </a:bodyPr>
          <a:lstStyle/>
          <a:p>
            <a:pPr>
              <a:spcBef>
                <a:spcPct val="50000"/>
              </a:spcBef>
              <a:defRPr/>
            </a:pPr>
            <a:r>
              <a:rPr lang="en-US" altLang="ko-KR" sz="800">
                <a:solidFill>
                  <a:srgbClr val="3366CC"/>
                </a:solidFill>
                <a:effectLst>
                  <a:outerShdw blurRad="38100" dist="38100" dir="2700000" algn="tl">
                    <a:srgbClr val="C0C0C0"/>
                  </a:outerShdw>
                </a:effectLst>
                <a:latin typeface="Arial" pitchFamily="34" charset="0"/>
                <a:ea typeface="宋体" pitchFamily="2" charset="-122"/>
              </a:rPr>
              <a:t>KEY LABORATORY OF THERMO-FLUID SCIENCE </a:t>
            </a:r>
            <a:r>
              <a:rPr lang="en-US" altLang="zh-CN" sz="800">
                <a:solidFill>
                  <a:srgbClr val="3366CC"/>
                </a:solidFill>
                <a:effectLst>
                  <a:outerShdw blurRad="38100" dist="38100" dir="2700000" algn="tl">
                    <a:srgbClr val="C0C0C0"/>
                  </a:outerShdw>
                </a:effectLst>
                <a:latin typeface="Arial" pitchFamily="34" charset="0"/>
                <a:ea typeface="宋体" pitchFamily="2" charset="-122"/>
              </a:rPr>
              <a:t>&amp;</a:t>
            </a:r>
            <a:r>
              <a:rPr lang="en-US" altLang="ko-KR" sz="800">
                <a:solidFill>
                  <a:srgbClr val="3366CC"/>
                </a:solidFill>
                <a:effectLst>
                  <a:outerShdw blurRad="38100" dist="38100" dir="2700000" algn="tl">
                    <a:srgbClr val="C0C0C0"/>
                  </a:outerShdw>
                </a:effectLst>
                <a:latin typeface="Arial" pitchFamily="34" charset="0"/>
                <a:ea typeface="宋体" pitchFamily="2" charset="-122"/>
              </a:rPr>
              <a:t> ENGINEERING</a:t>
            </a:r>
            <a:r>
              <a:rPr lang="en-US" altLang="zh-CN" sz="800">
                <a:solidFill>
                  <a:srgbClr val="3366CC"/>
                </a:solidFill>
                <a:effectLst>
                  <a:outerShdw blurRad="38100" dist="38100" dir="2700000" algn="tl">
                    <a:srgbClr val="C0C0C0"/>
                  </a:outerShdw>
                </a:effectLst>
                <a:latin typeface="Arial" pitchFamily="34" charset="0"/>
                <a:ea typeface="宋体" pitchFamily="2" charset="-122"/>
              </a:rPr>
              <a:t>, MINISTRY OF EDUCATION </a:t>
            </a:r>
          </a:p>
        </p:txBody>
      </p:sp>
      <p:sp>
        <p:nvSpPr>
          <p:cNvPr id="11" name="Text Box 26">
            <a:extLst>
              <a:ext uri="{FF2B5EF4-FFF2-40B4-BE49-F238E27FC236}">
                <a16:creationId xmlns:a16="http://schemas.microsoft.com/office/drawing/2014/main" id="{BE3F9502-BD8C-886D-4434-4856A331F10C}"/>
              </a:ext>
            </a:extLst>
          </p:cNvPr>
          <p:cNvSpPr txBox="1">
            <a:spLocks noChangeArrowheads="1"/>
          </p:cNvSpPr>
          <p:nvPr userDrawn="1"/>
        </p:nvSpPr>
        <p:spPr bwMode="auto">
          <a:xfrm>
            <a:off x="892175" y="4221163"/>
            <a:ext cx="3276600" cy="273050"/>
          </a:xfrm>
          <a:prstGeom prst="rect">
            <a:avLst/>
          </a:prstGeom>
          <a:noFill/>
          <a:ln w="9525" algn="ctr">
            <a:noFill/>
            <a:miter lim="800000"/>
            <a:headEnd/>
            <a:tailEnd/>
          </a:ln>
          <a:effectLst/>
        </p:spPr>
        <p:txBody>
          <a:bodyPr>
            <a:spAutoFit/>
          </a:bodyPr>
          <a:lstStyle/>
          <a:p>
            <a:pPr>
              <a:spcBef>
                <a:spcPct val="50000"/>
              </a:spcBef>
              <a:defRPr/>
            </a:pPr>
            <a:r>
              <a:rPr lang="zh-CN" altLang="en-US" sz="1200">
                <a:effectLst>
                  <a:outerShdw blurRad="38100" dist="38100" dir="2700000" algn="tl">
                    <a:srgbClr val="C0C0C0"/>
                  </a:outerShdw>
                </a:effectLst>
                <a:latin typeface="华文中宋" pitchFamily="2" charset="-122"/>
                <a:ea typeface="华文中宋" pitchFamily="2" charset="-122"/>
              </a:rPr>
              <a:t>热流科学与工程教育部重点实验室 </a:t>
            </a:r>
          </a:p>
        </p:txBody>
      </p:sp>
      <p:sp>
        <p:nvSpPr>
          <p:cNvPr id="12" name="Rectangle 6">
            <a:extLst>
              <a:ext uri="{FF2B5EF4-FFF2-40B4-BE49-F238E27FC236}">
                <a16:creationId xmlns:a16="http://schemas.microsoft.com/office/drawing/2014/main" id="{FBB8AF6B-5309-1722-A5E9-65B5479B1746}"/>
              </a:ext>
            </a:extLst>
          </p:cNvPr>
          <p:cNvSpPr>
            <a:spLocks noGrp="1" noChangeArrowheads="1"/>
          </p:cNvSpPr>
          <p:nvPr>
            <p:ph type="sldNum" sz="quarter" idx="10"/>
          </p:nvPr>
        </p:nvSpPr>
        <p:spPr bwMode="gray">
          <a:xfrm>
            <a:off x="1627188" y="4827588"/>
            <a:ext cx="2514600" cy="315912"/>
          </a:xfrm>
        </p:spPr>
        <p:txBody>
          <a:bodyPr/>
          <a:lstStyle>
            <a:lvl1pPr>
              <a:defRPr sz="1200">
                <a:solidFill>
                  <a:schemeClr val="tx1"/>
                </a:solidFill>
                <a:effectLst/>
                <a:latin typeface="Arial" panose="020B0604020202020204" pitchFamily="34" charset="0"/>
              </a:defRPr>
            </a:lvl1pPr>
          </a:lstStyle>
          <a:p>
            <a:fld id="{A32151C2-F5F0-4B50-BAE5-5AFB4F39F642}" type="slidenum">
              <a:rPr lang="en-US" altLang="zh-CN"/>
              <a:pPr/>
              <a:t>‹#›</a:t>
            </a:fld>
            <a:endParaRPr lang="en-US" altLang="zh-CN"/>
          </a:p>
        </p:txBody>
      </p:sp>
    </p:spTree>
    <p:extLst>
      <p:ext uri="{BB962C8B-B14F-4D97-AF65-F5344CB8AC3E}">
        <p14:creationId xmlns:p14="http://schemas.microsoft.com/office/powerpoint/2010/main" val="26218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9FBFD5BB-E10F-857C-9BC1-38A9E08A2B04}"/>
              </a:ext>
            </a:extLst>
          </p:cNvPr>
          <p:cNvSpPr>
            <a:spLocks noGrp="1" noChangeArrowheads="1"/>
          </p:cNvSpPr>
          <p:nvPr>
            <p:ph type="sldNum" sz="quarter" idx="10"/>
          </p:nvPr>
        </p:nvSpPr>
        <p:spPr>
          <a:ln/>
        </p:spPr>
        <p:txBody>
          <a:bodyPr/>
          <a:lstStyle>
            <a:lvl1pPr>
              <a:defRPr/>
            </a:lvl1pPr>
          </a:lstStyle>
          <a:p>
            <a:fld id="{F3AD04A6-6F36-4276-9191-A14CE602E224}" type="slidenum">
              <a:rPr lang="en-US" altLang="zh-CN"/>
              <a:pPr/>
              <a:t>‹#›</a:t>
            </a:fld>
            <a:endParaRPr lang="en-US" altLang="zh-CN"/>
          </a:p>
        </p:txBody>
      </p:sp>
    </p:spTree>
    <p:extLst>
      <p:ext uri="{BB962C8B-B14F-4D97-AF65-F5344CB8AC3E}">
        <p14:creationId xmlns:p14="http://schemas.microsoft.com/office/powerpoint/2010/main" val="332486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161"/>
            <a:ext cx="2057400" cy="5562211"/>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731161"/>
            <a:ext cx="6019800" cy="5562211"/>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C7D599B1-1F7E-C322-0E43-C1DACD6E047E}"/>
              </a:ext>
            </a:extLst>
          </p:cNvPr>
          <p:cNvSpPr>
            <a:spLocks noGrp="1" noChangeArrowheads="1"/>
          </p:cNvSpPr>
          <p:nvPr>
            <p:ph type="sldNum" sz="quarter" idx="10"/>
          </p:nvPr>
        </p:nvSpPr>
        <p:spPr>
          <a:ln/>
        </p:spPr>
        <p:txBody>
          <a:bodyPr/>
          <a:lstStyle>
            <a:lvl1pPr>
              <a:defRPr/>
            </a:lvl1pPr>
          </a:lstStyle>
          <a:p>
            <a:fld id="{3A55787C-7BDB-48B0-8572-2AB0231E381D}" type="slidenum">
              <a:rPr lang="en-US" altLang="zh-CN"/>
              <a:pPr/>
              <a:t>‹#›</a:t>
            </a:fld>
            <a:endParaRPr lang="en-US" altLang="zh-CN"/>
          </a:p>
        </p:txBody>
      </p:sp>
    </p:spTree>
    <p:extLst>
      <p:ext uri="{BB962C8B-B14F-4D97-AF65-F5344CB8AC3E}">
        <p14:creationId xmlns:p14="http://schemas.microsoft.com/office/powerpoint/2010/main" val="2448010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731161"/>
            <a:ext cx="8229600" cy="556221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 name="Rectangle 9">
            <a:extLst>
              <a:ext uri="{FF2B5EF4-FFF2-40B4-BE49-F238E27FC236}">
                <a16:creationId xmlns:a16="http://schemas.microsoft.com/office/drawing/2014/main" id="{6A5A21E9-7744-861F-B52B-0526D9323F2B}"/>
              </a:ext>
            </a:extLst>
          </p:cNvPr>
          <p:cNvSpPr>
            <a:spLocks noGrp="1" noChangeArrowheads="1"/>
          </p:cNvSpPr>
          <p:nvPr>
            <p:ph type="sldNum" sz="quarter" idx="10"/>
          </p:nvPr>
        </p:nvSpPr>
        <p:spPr>
          <a:ln/>
        </p:spPr>
        <p:txBody>
          <a:bodyPr/>
          <a:lstStyle>
            <a:lvl1pPr>
              <a:defRPr/>
            </a:lvl1pPr>
          </a:lstStyle>
          <a:p>
            <a:fld id="{E72B29BE-4E29-48FB-878D-821B81A9545E}" type="slidenum">
              <a:rPr lang="en-US" altLang="zh-CN"/>
              <a:pPr/>
              <a:t>‹#›</a:t>
            </a:fld>
            <a:endParaRPr lang="en-US" altLang="zh-CN"/>
          </a:p>
        </p:txBody>
      </p:sp>
    </p:spTree>
    <p:extLst>
      <p:ext uri="{BB962C8B-B14F-4D97-AF65-F5344CB8AC3E}">
        <p14:creationId xmlns:p14="http://schemas.microsoft.com/office/powerpoint/2010/main" val="4063936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00150"/>
            <a:ext cx="4038600" cy="1620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2973388"/>
            <a:ext cx="4038600" cy="1620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a:extLst>
              <a:ext uri="{FF2B5EF4-FFF2-40B4-BE49-F238E27FC236}">
                <a16:creationId xmlns:a16="http://schemas.microsoft.com/office/drawing/2014/main" id="{CE9E42F8-3285-08F8-322D-B7B88BE400BF}"/>
              </a:ext>
            </a:extLst>
          </p:cNvPr>
          <p:cNvSpPr>
            <a:spLocks noGrp="1" noChangeArrowheads="1"/>
          </p:cNvSpPr>
          <p:nvPr>
            <p:ph type="sldNum" sz="quarter" idx="10"/>
          </p:nvPr>
        </p:nvSpPr>
        <p:spPr>
          <a:ln/>
        </p:spPr>
        <p:txBody>
          <a:bodyPr/>
          <a:lstStyle>
            <a:lvl1pPr>
              <a:defRPr/>
            </a:lvl1pPr>
          </a:lstStyle>
          <a:p>
            <a:fld id="{2CA4A693-FB95-479F-9AF9-D2FA9AFCDCBF}" type="slidenum">
              <a:rPr lang="en-US" altLang="zh-CN"/>
              <a:pPr/>
              <a:t>‹#›</a:t>
            </a:fld>
            <a:endParaRPr lang="en-US" altLang="zh-CN"/>
          </a:p>
        </p:txBody>
      </p:sp>
    </p:spTree>
    <p:extLst>
      <p:ext uri="{BB962C8B-B14F-4D97-AF65-F5344CB8AC3E}">
        <p14:creationId xmlns:p14="http://schemas.microsoft.com/office/powerpoint/2010/main" val="242257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200150"/>
            <a:ext cx="4038600" cy="1620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00150"/>
            <a:ext cx="4038600" cy="1620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2973388"/>
            <a:ext cx="4038600" cy="1620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2973388"/>
            <a:ext cx="4038600" cy="1620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51925835-CB16-841F-576A-F3693E09852C}"/>
              </a:ext>
            </a:extLst>
          </p:cNvPr>
          <p:cNvSpPr>
            <a:spLocks noGrp="1" noChangeArrowheads="1"/>
          </p:cNvSpPr>
          <p:nvPr>
            <p:ph type="sldNum" sz="quarter" idx="10"/>
          </p:nvPr>
        </p:nvSpPr>
        <p:spPr>
          <a:ln/>
        </p:spPr>
        <p:txBody>
          <a:bodyPr/>
          <a:lstStyle>
            <a:lvl1pPr>
              <a:defRPr/>
            </a:lvl1pPr>
          </a:lstStyle>
          <a:p>
            <a:fld id="{3AD73F73-D2D4-42B8-9327-E957AB30072F}" type="slidenum">
              <a:rPr lang="en-US" altLang="zh-CN"/>
              <a:pPr/>
              <a:t>‹#›</a:t>
            </a:fld>
            <a:endParaRPr lang="en-US" altLang="zh-CN"/>
          </a:p>
        </p:txBody>
      </p:sp>
    </p:spTree>
    <p:extLst>
      <p:ext uri="{BB962C8B-B14F-4D97-AF65-F5344CB8AC3E}">
        <p14:creationId xmlns:p14="http://schemas.microsoft.com/office/powerpoint/2010/main" val="19849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8C7F23DA-6A84-CFCC-03F3-E856956ADDEE}"/>
              </a:ext>
            </a:extLst>
          </p:cNvPr>
          <p:cNvSpPr>
            <a:spLocks noGrp="1" noChangeArrowheads="1"/>
          </p:cNvSpPr>
          <p:nvPr>
            <p:ph type="sldNum" sz="quarter" idx="10"/>
          </p:nvPr>
        </p:nvSpPr>
        <p:spPr>
          <a:ln/>
        </p:spPr>
        <p:txBody>
          <a:bodyPr/>
          <a:lstStyle>
            <a:lvl1pPr>
              <a:defRPr/>
            </a:lvl1pPr>
          </a:lstStyle>
          <a:p>
            <a:fld id="{55C0EEC0-80C6-440F-A444-0214D7EB0FA8}" type="slidenum">
              <a:rPr lang="en-US" altLang="zh-CN"/>
              <a:pPr/>
              <a:t>‹#›</a:t>
            </a:fld>
            <a:endParaRPr lang="en-US" altLang="zh-CN"/>
          </a:p>
        </p:txBody>
      </p:sp>
    </p:spTree>
    <p:extLst>
      <p:ext uri="{BB962C8B-B14F-4D97-AF65-F5344CB8AC3E}">
        <p14:creationId xmlns:p14="http://schemas.microsoft.com/office/powerpoint/2010/main" val="22895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2823"/>
            <a:ext cx="7772400" cy="136081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722313" y="2904024"/>
            <a:ext cx="7772400" cy="149879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9">
            <a:extLst>
              <a:ext uri="{FF2B5EF4-FFF2-40B4-BE49-F238E27FC236}">
                <a16:creationId xmlns:a16="http://schemas.microsoft.com/office/drawing/2014/main" id="{8727A45B-2972-60D3-5B3B-1E7779DE34B5}"/>
              </a:ext>
            </a:extLst>
          </p:cNvPr>
          <p:cNvSpPr>
            <a:spLocks noGrp="1" noChangeArrowheads="1"/>
          </p:cNvSpPr>
          <p:nvPr>
            <p:ph type="sldNum" sz="quarter" idx="10"/>
          </p:nvPr>
        </p:nvSpPr>
        <p:spPr>
          <a:ln/>
        </p:spPr>
        <p:txBody>
          <a:bodyPr/>
          <a:lstStyle>
            <a:lvl1pPr>
              <a:defRPr/>
            </a:lvl1pPr>
          </a:lstStyle>
          <a:p>
            <a:fld id="{F8CB473C-8E43-4DE1-8C76-303C0A8D88FD}" type="slidenum">
              <a:rPr lang="en-US" altLang="zh-CN"/>
              <a:pPr/>
              <a:t>‹#›</a:t>
            </a:fld>
            <a:endParaRPr lang="en-US" altLang="zh-CN"/>
          </a:p>
        </p:txBody>
      </p:sp>
    </p:spTree>
    <p:extLst>
      <p:ext uri="{BB962C8B-B14F-4D97-AF65-F5344CB8AC3E}">
        <p14:creationId xmlns:p14="http://schemas.microsoft.com/office/powerpoint/2010/main" val="180540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417913"/>
            <a:ext cx="4038600" cy="4875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417913"/>
            <a:ext cx="4038600" cy="4875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9">
            <a:extLst>
              <a:ext uri="{FF2B5EF4-FFF2-40B4-BE49-F238E27FC236}">
                <a16:creationId xmlns:a16="http://schemas.microsoft.com/office/drawing/2014/main" id="{E12A131B-D71D-D818-508D-C362A0745A89}"/>
              </a:ext>
            </a:extLst>
          </p:cNvPr>
          <p:cNvSpPr>
            <a:spLocks noGrp="1" noChangeArrowheads="1"/>
          </p:cNvSpPr>
          <p:nvPr>
            <p:ph type="sldNum" sz="quarter" idx="10"/>
          </p:nvPr>
        </p:nvSpPr>
        <p:spPr>
          <a:ln/>
        </p:spPr>
        <p:txBody>
          <a:bodyPr/>
          <a:lstStyle>
            <a:lvl1pPr>
              <a:defRPr/>
            </a:lvl1pPr>
          </a:lstStyle>
          <a:p>
            <a:fld id="{CC2B9C68-36CA-44CE-B2BF-24C90B168636}" type="slidenum">
              <a:rPr lang="en-US" altLang="zh-CN"/>
              <a:pPr/>
              <a:t>‹#›</a:t>
            </a:fld>
            <a:endParaRPr lang="en-US" altLang="zh-CN"/>
          </a:p>
        </p:txBody>
      </p:sp>
    </p:spTree>
    <p:extLst>
      <p:ext uri="{BB962C8B-B14F-4D97-AF65-F5344CB8AC3E}">
        <p14:creationId xmlns:p14="http://schemas.microsoft.com/office/powerpoint/2010/main" val="397880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84"/>
            <a:ext cx="8229600" cy="1141943"/>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3693"/>
            <a:ext cx="4040188" cy="6391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2863"/>
            <a:ext cx="4040188" cy="39476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6" y="1533693"/>
            <a:ext cx="4041775" cy="6391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6" y="2172863"/>
            <a:ext cx="4041775" cy="39476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9">
            <a:extLst>
              <a:ext uri="{FF2B5EF4-FFF2-40B4-BE49-F238E27FC236}">
                <a16:creationId xmlns:a16="http://schemas.microsoft.com/office/drawing/2014/main" id="{753E03DC-B849-8F2F-DD12-CF68C946D6A0}"/>
              </a:ext>
            </a:extLst>
          </p:cNvPr>
          <p:cNvSpPr>
            <a:spLocks noGrp="1" noChangeArrowheads="1"/>
          </p:cNvSpPr>
          <p:nvPr>
            <p:ph type="sldNum" sz="quarter" idx="10"/>
          </p:nvPr>
        </p:nvSpPr>
        <p:spPr>
          <a:ln/>
        </p:spPr>
        <p:txBody>
          <a:bodyPr/>
          <a:lstStyle>
            <a:lvl1pPr>
              <a:defRPr/>
            </a:lvl1pPr>
          </a:lstStyle>
          <a:p>
            <a:fld id="{83C42AE0-544F-466E-8FB9-15EC83C822E8}" type="slidenum">
              <a:rPr lang="en-US" altLang="zh-CN"/>
              <a:pPr/>
              <a:t>‹#›</a:t>
            </a:fld>
            <a:endParaRPr lang="en-US" altLang="zh-CN"/>
          </a:p>
        </p:txBody>
      </p:sp>
    </p:spTree>
    <p:extLst>
      <p:ext uri="{BB962C8B-B14F-4D97-AF65-F5344CB8AC3E}">
        <p14:creationId xmlns:p14="http://schemas.microsoft.com/office/powerpoint/2010/main" val="128471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en-US" altLang="zh-CN"/>
              <a:t>Click to edit Master title style</a:t>
            </a:r>
            <a:endParaRPr lang="zh-CN" altLang="en-US" dirty="0"/>
          </a:p>
        </p:txBody>
      </p:sp>
      <p:sp>
        <p:nvSpPr>
          <p:cNvPr id="3" name="Rectangle 9">
            <a:extLst>
              <a:ext uri="{FF2B5EF4-FFF2-40B4-BE49-F238E27FC236}">
                <a16:creationId xmlns:a16="http://schemas.microsoft.com/office/drawing/2014/main" id="{BEBEADE8-17ED-9CED-3927-84664479F12C}"/>
              </a:ext>
            </a:extLst>
          </p:cNvPr>
          <p:cNvSpPr>
            <a:spLocks noGrp="1" noChangeArrowheads="1"/>
          </p:cNvSpPr>
          <p:nvPr>
            <p:ph type="sldNum" sz="quarter" idx="10"/>
          </p:nvPr>
        </p:nvSpPr>
        <p:spPr>
          <a:ln/>
        </p:spPr>
        <p:txBody>
          <a:bodyPr/>
          <a:lstStyle>
            <a:lvl1pPr>
              <a:defRPr/>
            </a:lvl1pPr>
          </a:lstStyle>
          <a:p>
            <a:fld id="{0AC26966-20A4-4A1C-91DA-576EBD6FCBA2}" type="slidenum">
              <a:rPr lang="en-US" altLang="zh-CN"/>
              <a:pPr/>
              <a:t>‹#›</a:t>
            </a:fld>
            <a:endParaRPr lang="en-US" altLang="zh-CN"/>
          </a:p>
        </p:txBody>
      </p:sp>
    </p:spTree>
    <p:extLst>
      <p:ext uri="{BB962C8B-B14F-4D97-AF65-F5344CB8AC3E}">
        <p14:creationId xmlns:p14="http://schemas.microsoft.com/office/powerpoint/2010/main" val="1250973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38CF3E2B-304E-41B5-9F26-3DF617F13E97}"/>
              </a:ext>
            </a:extLst>
          </p:cNvPr>
          <p:cNvSpPr>
            <a:spLocks noGrp="1" noChangeArrowheads="1"/>
          </p:cNvSpPr>
          <p:nvPr>
            <p:ph type="sldNum" sz="quarter" idx="10"/>
          </p:nvPr>
        </p:nvSpPr>
        <p:spPr>
          <a:ln/>
        </p:spPr>
        <p:txBody>
          <a:bodyPr/>
          <a:lstStyle>
            <a:lvl1pPr>
              <a:defRPr/>
            </a:lvl1pPr>
          </a:lstStyle>
          <a:p>
            <a:fld id="{7454791A-96C8-4E8C-AEBF-827D7AE6F6F8}" type="slidenum">
              <a:rPr lang="en-US" altLang="zh-CN"/>
              <a:pPr/>
              <a:t>‹#›</a:t>
            </a:fld>
            <a:endParaRPr lang="en-US" altLang="zh-CN"/>
          </a:p>
        </p:txBody>
      </p:sp>
    </p:spTree>
    <p:extLst>
      <p:ext uri="{BB962C8B-B14F-4D97-AF65-F5344CB8AC3E}">
        <p14:creationId xmlns:p14="http://schemas.microsoft.com/office/powerpoint/2010/main" val="346699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797"/>
            <a:ext cx="3008313" cy="1160975"/>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2798"/>
            <a:ext cx="5111750" cy="58476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1" y="1433773"/>
            <a:ext cx="3008313" cy="46867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ECAF57AA-5740-E618-7CE2-C73CA35C12B8}"/>
              </a:ext>
            </a:extLst>
          </p:cNvPr>
          <p:cNvSpPr>
            <a:spLocks noGrp="1" noChangeArrowheads="1"/>
          </p:cNvSpPr>
          <p:nvPr>
            <p:ph type="sldNum" sz="quarter" idx="10"/>
          </p:nvPr>
        </p:nvSpPr>
        <p:spPr>
          <a:ln/>
        </p:spPr>
        <p:txBody>
          <a:bodyPr/>
          <a:lstStyle>
            <a:lvl1pPr>
              <a:defRPr/>
            </a:lvl1pPr>
          </a:lstStyle>
          <a:p>
            <a:fld id="{C368E56E-E518-43C0-B63E-47D72148A696}" type="slidenum">
              <a:rPr lang="en-US" altLang="zh-CN"/>
              <a:pPr/>
              <a:t>‹#›</a:t>
            </a:fld>
            <a:endParaRPr lang="en-US" altLang="zh-CN"/>
          </a:p>
        </p:txBody>
      </p:sp>
    </p:spTree>
    <p:extLst>
      <p:ext uri="{BB962C8B-B14F-4D97-AF65-F5344CB8AC3E}">
        <p14:creationId xmlns:p14="http://schemas.microsoft.com/office/powerpoint/2010/main" val="222231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796158"/>
            <a:ext cx="5486400" cy="566214"/>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208"/>
            <a:ext cx="5486400" cy="4110993"/>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2373"/>
            <a:ext cx="5486400" cy="8041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CFEEC787-A49C-6853-9BAF-C41305FF4EA0}"/>
              </a:ext>
            </a:extLst>
          </p:cNvPr>
          <p:cNvSpPr>
            <a:spLocks noGrp="1" noChangeArrowheads="1"/>
          </p:cNvSpPr>
          <p:nvPr>
            <p:ph type="sldNum" sz="quarter" idx="10"/>
          </p:nvPr>
        </p:nvSpPr>
        <p:spPr>
          <a:ln/>
        </p:spPr>
        <p:txBody>
          <a:bodyPr/>
          <a:lstStyle>
            <a:lvl1pPr>
              <a:defRPr/>
            </a:lvl1pPr>
          </a:lstStyle>
          <a:p>
            <a:fld id="{E3B4AAD6-EC3B-4950-AC41-D50E580FF97D}" type="slidenum">
              <a:rPr lang="en-US" altLang="zh-CN"/>
              <a:pPr/>
              <a:t>‹#›</a:t>
            </a:fld>
            <a:endParaRPr lang="en-US" altLang="zh-CN"/>
          </a:p>
        </p:txBody>
      </p:sp>
    </p:spTree>
    <p:extLst>
      <p:ext uri="{BB962C8B-B14F-4D97-AF65-F5344CB8AC3E}">
        <p14:creationId xmlns:p14="http://schemas.microsoft.com/office/powerpoint/2010/main" val="324853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 name="Text Box 28">
            <a:extLst>
              <a:ext uri="{FF2B5EF4-FFF2-40B4-BE49-F238E27FC236}">
                <a16:creationId xmlns:a16="http://schemas.microsoft.com/office/drawing/2014/main" id="{F9C33F53-1A07-1827-F7A2-BE1A502D66D7}"/>
              </a:ext>
            </a:extLst>
          </p:cNvPr>
          <p:cNvSpPr txBox="1">
            <a:spLocks noChangeArrowheads="1"/>
          </p:cNvSpPr>
          <p:nvPr userDrawn="1"/>
        </p:nvSpPr>
        <p:spPr bwMode="auto">
          <a:xfrm>
            <a:off x="0" y="4959350"/>
            <a:ext cx="9109075" cy="274638"/>
          </a:xfrm>
          <a:prstGeom prst="rect">
            <a:avLst/>
          </a:prstGeom>
          <a:gradFill rotWithShape="1">
            <a:gsLst>
              <a:gs pos="0">
                <a:srgbClr val="003366"/>
              </a:gs>
              <a:gs pos="100000">
                <a:srgbClr val="003366">
                  <a:gamma/>
                  <a:shade val="46275"/>
                  <a:invGamma/>
                </a:srgbClr>
              </a:gs>
            </a:gsLst>
            <a:lin ang="5400000" scaled="1"/>
          </a:gradFill>
          <a:ln w="9525">
            <a:noFill/>
            <a:miter lim="800000"/>
            <a:headEnd/>
            <a:tailEnd/>
          </a:ln>
          <a:effectLst>
            <a:outerShdw dist="107763" dir="18900000" algn="ctr" rotWithShape="0">
              <a:schemeClr val="bg2">
                <a:alpha val="50000"/>
              </a:schemeClr>
            </a:outerShdw>
          </a:effectLst>
        </p:spPr>
        <p:txBody>
          <a:bodyPr lIns="91453" tIns="45727" rIns="91453" bIns="45727">
            <a:spAutoFit/>
          </a:bodyPr>
          <a:lstStyle/>
          <a:p>
            <a:pPr algn="ctr">
              <a:defRPr/>
            </a:pPr>
            <a:r>
              <a:rPr kumimoji="1" lang="zh-CN" altLang="en-US" sz="1000">
                <a:solidFill>
                  <a:srgbClr val="00458A"/>
                </a:solidFill>
                <a:effectLst>
                  <a:outerShdw blurRad="38100" dist="38100" dir="2700000" algn="tl">
                    <a:srgbClr val="000000"/>
                  </a:outerShdw>
                </a:effectLst>
                <a:latin typeface="Arial" pitchFamily="34" charset="0"/>
                <a:ea typeface="黑体" pitchFamily="2" charset="-122"/>
              </a:rPr>
              <a:t>热流科学与工程教育部重点实验室</a:t>
            </a:r>
            <a:r>
              <a:rPr kumimoji="1" lang="zh-CN" altLang="en-US" sz="1200">
                <a:solidFill>
                  <a:srgbClr val="66CCFF"/>
                </a:solidFill>
                <a:effectLst>
                  <a:outerShdw blurRad="38100" dist="38100" dir="2700000" algn="tl">
                    <a:srgbClr val="000000"/>
                  </a:outerShdw>
                </a:effectLst>
                <a:latin typeface="Arial" pitchFamily="34" charset="0"/>
                <a:ea typeface="黑体" pitchFamily="2" charset="-122"/>
              </a:rPr>
              <a:t>  </a:t>
            </a:r>
            <a:r>
              <a:rPr kumimoji="1" lang="en-US" altLang="zh-CN" sz="1000" i="1">
                <a:solidFill>
                  <a:srgbClr val="3399FF"/>
                </a:solidFill>
                <a:effectLst>
                  <a:outerShdw blurRad="38100" dist="38100" dir="2700000" algn="tl">
                    <a:srgbClr val="000000"/>
                  </a:outerShdw>
                </a:effectLst>
                <a:latin typeface="Arial" pitchFamily="34" charset="0"/>
                <a:ea typeface="黑体" pitchFamily="2" charset="-122"/>
              </a:rPr>
              <a:t>Key Laboratory of Thermo-Fluid Science and Engineering of MOE</a:t>
            </a:r>
            <a:r>
              <a:rPr kumimoji="1" lang="en-US" altLang="zh-CN" sz="1200" i="1">
                <a:solidFill>
                  <a:srgbClr val="66CCFF"/>
                </a:solidFill>
                <a:effectLst>
                  <a:outerShdw blurRad="38100" dist="38100" dir="2700000" algn="tl">
                    <a:srgbClr val="000000"/>
                  </a:outerShdw>
                </a:effectLst>
                <a:latin typeface="Arial" pitchFamily="34" charset="0"/>
                <a:ea typeface="黑体" pitchFamily="2" charset="-122"/>
              </a:rPr>
              <a:t> </a:t>
            </a:r>
          </a:p>
        </p:txBody>
      </p:sp>
      <p:sp>
        <p:nvSpPr>
          <p:cNvPr id="8195" name="Rectangle 3">
            <a:extLst>
              <a:ext uri="{FF2B5EF4-FFF2-40B4-BE49-F238E27FC236}">
                <a16:creationId xmlns:a16="http://schemas.microsoft.com/office/drawing/2014/main" id="{4B815944-2B6C-F063-D6F8-0040F97C036F}"/>
              </a:ext>
            </a:extLst>
          </p:cNvPr>
          <p:cNvSpPr>
            <a:spLocks noChangeArrowheads="1"/>
          </p:cNvSpPr>
          <p:nvPr/>
        </p:nvSpPr>
        <p:spPr bwMode="gray">
          <a:xfrm>
            <a:off x="0" y="360363"/>
            <a:ext cx="9144000" cy="114300"/>
          </a:xfrm>
          <a:prstGeom prst="rect">
            <a:avLst/>
          </a:prstGeom>
          <a:solidFill>
            <a:schemeClr val="tx1"/>
          </a:solidFill>
          <a:ln w="9525">
            <a:noFill/>
            <a:miter lim="800000"/>
            <a:headEnd/>
            <a:tailEnd/>
          </a:ln>
          <a:effectLst/>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8196" name="Rectangle 4">
            <a:extLst>
              <a:ext uri="{FF2B5EF4-FFF2-40B4-BE49-F238E27FC236}">
                <a16:creationId xmlns:a16="http://schemas.microsoft.com/office/drawing/2014/main" id="{79AE42D2-D13D-E6FC-57D9-03204269A81F}"/>
              </a:ext>
            </a:extLst>
          </p:cNvPr>
          <p:cNvSpPr>
            <a:spLocks noChangeArrowheads="1"/>
          </p:cNvSpPr>
          <p:nvPr/>
        </p:nvSpPr>
        <p:spPr bwMode="gray">
          <a:xfrm>
            <a:off x="574675" y="360363"/>
            <a:ext cx="8569325" cy="457200"/>
          </a:xfrm>
          <a:prstGeom prst="rect">
            <a:avLst/>
          </a:prstGeom>
          <a:gradFill rotWithShape="1">
            <a:gsLst>
              <a:gs pos="0">
                <a:schemeClr val="tx1"/>
              </a:gs>
              <a:gs pos="100000">
                <a:schemeClr val="tx1">
                  <a:gamma/>
                  <a:shade val="46275"/>
                  <a:invGamma/>
                </a:schemeClr>
              </a:gs>
            </a:gsLst>
            <a:lin ang="5400000" scaled="1"/>
          </a:gradFill>
          <a:ln w="9525">
            <a:noFill/>
            <a:miter lim="800000"/>
            <a:headEnd/>
            <a:tailEnd/>
          </a:ln>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8201" name="Rectangle 9">
            <a:extLst>
              <a:ext uri="{FF2B5EF4-FFF2-40B4-BE49-F238E27FC236}">
                <a16:creationId xmlns:a16="http://schemas.microsoft.com/office/drawing/2014/main" id="{FC567975-DF6D-A2D8-4BC2-6284CE7B113A}"/>
              </a:ext>
            </a:extLst>
          </p:cNvPr>
          <p:cNvSpPr>
            <a:spLocks noGrp="1" noChangeArrowheads="1"/>
          </p:cNvSpPr>
          <p:nvPr>
            <p:ph type="sldNum" sz="quarter" idx="4"/>
          </p:nvPr>
        </p:nvSpPr>
        <p:spPr bwMode="auto">
          <a:xfrm>
            <a:off x="6943725" y="4973638"/>
            <a:ext cx="2133600" cy="139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rgbClr val="DDDDDD"/>
                </a:solidFill>
                <a:effectLst>
                  <a:outerShdw blurRad="38100" dist="38100" dir="2700000" algn="tl">
                    <a:srgbClr val="C0C0C0"/>
                  </a:outerShdw>
                </a:effectLst>
                <a:latin typeface="Blackoak Std" pitchFamily="82" charset="0"/>
                <a:ea typeface="宋体" panose="02010600030101010101" pitchFamily="2" charset="-122"/>
              </a:defRPr>
            </a:lvl1pPr>
          </a:lstStyle>
          <a:p>
            <a:fld id="{6A52EC80-9909-4D39-BC91-C4928624BADF}" type="slidenum">
              <a:rPr lang="en-US" altLang="zh-CN"/>
              <a:pPr/>
              <a:t>‹#›</a:t>
            </a:fld>
            <a:endParaRPr lang="en-US" altLang="zh-CN"/>
          </a:p>
        </p:txBody>
      </p:sp>
      <p:sp>
        <p:nvSpPr>
          <p:cNvPr id="5147" name="Line 27">
            <a:extLst>
              <a:ext uri="{FF2B5EF4-FFF2-40B4-BE49-F238E27FC236}">
                <a16:creationId xmlns:a16="http://schemas.microsoft.com/office/drawing/2014/main" id="{D220B0DA-CF36-1DDB-A458-B525B3FF2F72}"/>
              </a:ext>
            </a:extLst>
          </p:cNvPr>
          <p:cNvSpPr>
            <a:spLocks noChangeShapeType="1"/>
          </p:cNvSpPr>
          <p:nvPr userDrawn="1"/>
        </p:nvSpPr>
        <p:spPr bwMode="auto">
          <a:xfrm>
            <a:off x="0" y="4948238"/>
            <a:ext cx="9145588" cy="0"/>
          </a:xfrm>
          <a:prstGeom prst="line">
            <a:avLst/>
          </a:prstGeom>
          <a:noFill/>
          <a:ln w="50800" cmpd="thickThin">
            <a:solidFill>
              <a:srgbClr val="336699"/>
            </a:solid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Times New Roman" pitchFamily="18" charset="0"/>
              <a:ea typeface="黑体" pitchFamily="2" charset="-122"/>
            </a:endParaRPr>
          </a:p>
        </p:txBody>
      </p:sp>
      <p:sp>
        <p:nvSpPr>
          <p:cNvPr id="21511" name="WordArt 33">
            <a:extLst>
              <a:ext uri="{FF2B5EF4-FFF2-40B4-BE49-F238E27FC236}">
                <a16:creationId xmlns:a16="http://schemas.microsoft.com/office/drawing/2014/main" id="{14AAA0DC-4AC4-88A2-25C1-DFF6287C19CD}"/>
              </a:ext>
            </a:extLst>
          </p:cNvPr>
          <p:cNvSpPr>
            <a:spLocks noChangeArrowheads="1" noChangeShapeType="1" noTextEdit="1"/>
          </p:cNvSpPr>
          <p:nvPr userDrawn="1"/>
        </p:nvSpPr>
        <p:spPr bwMode="auto">
          <a:xfrm>
            <a:off x="7608888" y="19050"/>
            <a:ext cx="1422400" cy="182563"/>
          </a:xfrm>
          <a:prstGeom prst="rect">
            <a:avLst/>
          </a:prstGeom>
        </p:spPr>
        <p:txBody>
          <a:bodyPr wrap="none" fromWordArt="1">
            <a:prstTxWarp prst="textDeflateBottom">
              <a:avLst>
                <a:gd name="adj" fmla="val 73120"/>
              </a:avLst>
            </a:prstTxWarp>
          </a:bodyPr>
          <a:lstStyle/>
          <a:p>
            <a:pPr algn="ctr"/>
            <a:r>
              <a:rPr lang="zh-CN" altLang="en-US" sz="3600" kern="10" spc="720" normalizeH="1">
                <a:ln w="12700">
                  <a:solidFill>
                    <a:srgbClr val="EAEAEA"/>
                  </a:solidFill>
                  <a:round/>
                  <a:headEnd/>
                  <a:tailEnd/>
                </a:ln>
                <a:solidFill>
                  <a:srgbClr val="006FDE"/>
                </a:solidFill>
                <a:effectLst>
                  <a:outerShdw dist="35921" dir="2700000" sy="50000" kx="2115830" algn="bl" rotWithShape="0">
                    <a:srgbClr val="C0C0C0">
                      <a:alpha val="79999"/>
                    </a:srgbClr>
                  </a:outerShdw>
                </a:effectLst>
                <a:latin typeface="华文琥珀" panose="02010800040101010101" pitchFamily="2" charset="-122"/>
                <a:ea typeface="华文琥珀" panose="02010800040101010101" pitchFamily="2" charset="-122"/>
              </a:rPr>
              <a:t>工程热力学</a:t>
            </a:r>
          </a:p>
        </p:txBody>
      </p:sp>
      <p:sp>
        <p:nvSpPr>
          <p:cNvPr id="5154" name="Rectangle 34">
            <a:extLst>
              <a:ext uri="{FF2B5EF4-FFF2-40B4-BE49-F238E27FC236}">
                <a16:creationId xmlns:a16="http://schemas.microsoft.com/office/drawing/2014/main" id="{6B10C4BA-9C15-B7A6-8C91-2BC866F785E0}"/>
              </a:ext>
            </a:extLst>
          </p:cNvPr>
          <p:cNvSpPr>
            <a:spLocks noChangeArrowheads="1"/>
          </p:cNvSpPr>
          <p:nvPr userDrawn="1"/>
        </p:nvSpPr>
        <p:spPr bwMode="auto">
          <a:xfrm>
            <a:off x="7497763" y="190500"/>
            <a:ext cx="1646237" cy="214313"/>
          </a:xfrm>
          <a:prstGeom prst="rect">
            <a:avLst/>
          </a:prstGeom>
          <a:noFill/>
          <a:ln w="9525" algn="ctr">
            <a:noFill/>
            <a:miter lim="800000"/>
            <a:headEnd/>
            <a:tailEnd/>
          </a:ln>
          <a:effectLst>
            <a:outerShdw dist="38100" dir="16200000" algn="ctr" rotWithShape="0">
              <a:schemeClr val="bg2">
                <a:alpha val="50000"/>
              </a:schemeClr>
            </a:outerShdw>
          </a:effectLst>
        </p:spPr>
        <p:txBody>
          <a:bodyPr wrap="none">
            <a:spAutoFit/>
          </a:bodyPr>
          <a:lstStyle/>
          <a:p>
            <a:pPr>
              <a:defRPr/>
            </a:pPr>
            <a:r>
              <a:rPr kumimoji="1" lang="en-US" altLang="zh-CN" sz="800" i="1">
                <a:solidFill>
                  <a:srgbClr val="77B7E7"/>
                </a:solidFill>
                <a:effectLst>
                  <a:outerShdw blurRad="38100" dist="38100" dir="2700000" algn="tl">
                    <a:srgbClr val="C0C0C0"/>
                  </a:outerShdw>
                </a:effectLst>
                <a:latin typeface="Arial" pitchFamily="34" charset="0"/>
                <a:ea typeface="黑体" pitchFamily="2" charset="-122"/>
              </a:rPr>
              <a:t>Engineering Thermodynamics</a:t>
            </a:r>
            <a:endParaRPr kumimoji="1" lang="zh-CN" altLang="en-US" sz="800" i="1">
              <a:solidFill>
                <a:srgbClr val="77B7E7"/>
              </a:solidFill>
              <a:effectLst>
                <a:outerShdw blurRad="38100" dist="38100" dir="2700000" algn="tl">
                  <a:srgbClr val="C0C0C0"/>
                </a:outerShdw>
              </a:effectLst>
              <a:latin typeface="Arial" pitchFamily="34" charset="0"/>
              <a:ea typeface="黑体" pitchFamily="2" charset="-122"/>
            </a:endParaRPr>
          </a:p>
        </p:txBody>
      </p:sp>
      <p:sp>
        <p:nvSpPr>
          <p:cNvPr id="5157" name="Oval 37">
            <a:extLst>
              <a:ext uri="{FF2B5EF4-FFF2-40B4-BE49-F238E27FC236}">
                <a16:creationId xmlns:a16="http://schemas.microsoft.com/office/drawing/2014/main" id="{1E8847FB-54DD-2494-0DF0-30E5928483E8}"/>
              </a:ext>
            </a:extLst>
          </p:cNvPr>
          <p:cNvSpPr>
            <a:spLocks noChangeArrowheads="1"/>
          </p:cNvSpPr>
          <p:nvPr userDrawn="1"/>
        </p:nvSpPr>
        <p:spPr bwMode="auto">
          <a:xfrm>
            <a:off x="207963" y="85725"/>
            <a:ext cx="319087" cy="306388"/>
          </a:xfrm>
          <a:prstGeom prst="ellipse">
            <a:avLst/>
          </a:prstGeom>
          <a:solidFill>
            <a:schemeClr val="bg1"/>
          </a:solidFill>
          <a:ln w="9525" algn="ctr">
            <a:no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Times New Roman" pitchFamily="18" charset="0"/>
              <a:ea typeface="黑体" pitchFamily="2" charset="-122"/>
            </a:endParaRPr>
          </a:p>
        </p:txBody>
      </p:sp>
      <p:pic>
        <p:nvPicPr>
          <p:cNvPr id="21514" name="Picture 25" descr="红色">
            <a:extLst>
              <a:ext uri="{FF2B5EF4-FFF2-40B4-BE49-F238E27FC236}">
                <a16:creationId xmlns:a16="http://schemas.microsoft.com/office/drawing/2014/main" id="{36A2592A-B80E-F24D-F212-75AC761296E9}"/>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14313" y="88900"/>
            <a:ext cx="1069975" cy="306388"/>
          </a:xfrm>
          <a:prstGeom prst="rect">
            <a:avLst/>
          </a:prstGeom>
          <a:noFill/>
          <a:ln>
            <a:noFill/>
          </a:ln>
          <a:effectLst>
            <a:prstShdw prst="shdw17">
              <a:srgbClr val="003366">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1"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Lst>
  <p:hf hd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itchFamily="2" charset="-122"/>
          <a:ea typeface="黑体" pitchFamily="2" charset="-122"/>
        </a:defRPr>
      </a:lvl2pPr>
      <a:lvl3pPr algn="l" rtl="0" eaLnBrk="0" fontAlgn="base" hangingPunct="0">
        <a:spcBef>
          <a:spcPct val="0"/>
        </a:spcBef>
        <a:spcAft>
          <a:spcPct val="0"/>
        </a:spcAft>
        <a:defRPr sz="3200" b="1">
          <a:solidFill>
            <a:schemeClr val="bg1"/>
          </a:solidFill>
          <a:latin typeface="黑体" pitchFamily="2" charset="-122"/>
          <a:ea typeface="黑体" pitchFamily="2" charset="-122"/>
        </a:defRPr>
      </a:lvl3pPr>
      <a:lvl4pPr algn="l" rtl="0" eaLnBrk="0" fontAlgn="base" hangingPunct="0">
        <a:spcBef>
          <a:spcPct val="0"/>
        </a:spcBef>
        <a:spcAft>
          <a:spcPct val="0"/>
        </a:spcAft>
        <a:defRPr sz="3200" b="1">
          <a:solidFill>
            <a:schemeClr val="bg1"/>
          </a:solidFill>
          <a:latin typeface="黑体" pitchFamily="2" charset="-122"/>
          <a:ea typeface="黑体" pitchFamily="2" charset="-122"/>
        </a:defRPr>
      </a:lvl4pPr>
      <a:lvl5pPr algn="l" rtl="0" eaLnBrk="0" fontAlgn="base" hangingPunct="0">
        <a:spcBef>
          <a:spcPct val="0"/>
        </a:spcBef>
        <a:spcAft>
          <a:spcPct val="0"/>
        </a:spcAft>
        <a:defRPr sz="3200" b="1">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3200" b="1">
          <a:solidFill>
            <a:schemeClr val="bg1"/>
          </a:solidFill>
          <a:latin typeface="黑体" pitchFamily="2" charset="-122"/>
          <a:ea typeface="黑体" pitchFamily="2" charset="-122"/>
        </a:defRPr>
      </a:lvl6pPr>
      <a:lvl7pPr marL="914400" algn="l" rtl="0" eaLnBrk="1" fontAlgn="base" hangingPunct="1">
        <a:spcBef>
          <a:spcPct val="0"/>
        </a:spcBef>
        <a:spcAft>
          <a:spcPct val="0"/>
        </a:spcAft>
        <a:defRPr sz="3200" b="1">
          <a:solidFill>
            <a:schemeClr val="bg1"/>
          </a:solidFill>
          <a:latin typeface="黑体" pitchFamily="2" charset="-122"/>
          <a:ea typeface="黑体" pitchFamily="2" charset="-122"/>
        </a:defRPr>
      </a:lvl7pPr>
      <a:lvl8pPr marL="1371600" algn="l" rtl="0" eaLnBrk="1" fontAlgn="base" hangingPunct="1">
        <a:spcBef>
          <a:spcPct val="0"/>
        </a:spcBef>
        <a:spcAft>
          <a:spcPct val="0"/>
        </a:spcAft>
        <a:defRPr sz="3200" b="1">
          <a:solidFill>
            <a:schemeClr val="bg1"/>
          </a:solidFill>
          <a:latin typeface="黑体" pitchFamily="2" charset="-122"/>
          <a:ea typeface="黑体" pitchFamily="2" charset="-122"/>
        </a:defRPr>
      </a:lvl8pPr>
      <a:lvl9pPr marL="1828800" algn="l" rtl="0" eaLnBrk="1" fontAlgn="base" hangingPunct="1">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13.xml"/><Relationship Id="rId6" Type="http://schemas.openxmlformats.org/officeDocument/2006/relationships/oleObject" Target="../embeddings/oleObject6.bin"/><Relationship Id="rId5" Type="http://schemas.openxmlformats.org/officeDocument/2006/relationships/image" Target="../media/image14.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4.wmf"/><Relationship Id="rId3" Type="http://schemas.openxmlformats.org/officeDocument/2006/relationships/image" Target="../media/image16.wmf"/><Relationship Id="rId7" Type="http://schemas.openxmlformats.org/officeDocument/2006/relationships/image" Target="../media/image18.wmf"/><Relationship Id="rId12" Type="http://schemas.openxmlformats.org/officeDocument/2006/relationships/oleObject" Target="../embeddings/oleObject12.bin"/><Relationship Id="rId2" Type="http://schemas.openxmlformats.org/officeDocument/2006/relationships/oleObject" Target="../embeddings/oleObject7.bin"/><Relationship Id="rId1" Type="http://schemas.openxmlformats.org/officeDocument/2006/relationships/slideLayout" Target="../slideLayouts/slideLayout14.xml"/><Relationship Id="rId6" Type="http://schemas.openxmlformats.org/officeDocument/2006/relationships/oleObject" Target="../embeddings/oleObject9.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9.wmf"/><Relationship Id="rId1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16.bin"/><Relationship Id="rId1" Type="http://schemas.openxmlformats.org/officeDocument/2006/relationships/slideLayout" Target="../slideLayouts/slideLayout14.xml"/><Relationship Id="rId6" Type="http://schemas.openxmlformats.org/officeDocument/2006/relationships/oleObject" Target="../embeddings/oleObject18.bin"/><Relationship Id="rId5" Type="http://schemas.openxmlformats.org/officeDocument/2006/relationships/image" Target="../media/image24.wmf"/><Relationship Id="rId4"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19.bin"/><Relationship Id="rId1" Type="http://schemas.openxmlformats.org/officeDocument/2006/relationships/slideLayout" Target="../slideLayouts/slideLayout14.xml"/><Relationship Id="rId6" Type="http://schemas.openxmlformats.org/officeDocument/2006/relationships/oleObject" Target="../embeddings/oleObject21.bin"/><Relationship Id="rId5" Type="http://schemas.openxmlformats.org/officeDocument/2006/relationships/image" Target="../media/image28.w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2.bin"/><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image" Target="../media/image32.png"/><Relationship Id="rId1" Type="http://schemas.openxmlformats.org/officeDocument/2006/relationships/slideLayout" Target="../slideLayouts/slideLayout14.xml"/><Relationship Id="rId6" Type="http://schemas.openxmlformats.org/officeDocument/2006/relationships/image" Target="../media/image33.wmf"/><Relationship Id="rId11" Type="http://schemas.openxmlformats.org/officeDocument/2006/relationships/image" Target="../media/image35.wmf"/><Relationship Id="rId5" Type="http://schemas.openxmlformats.org/officeDocument/2006/relationships/oleObject" Target="../embeddings/oleObject24.bin"/><Relationship Id="rId10" Type="http://schemas.openxmlformats.org/officeDocument/2006/relationships/oleObject" Target="../embeddings/oleObject27.bin"/><Relationship Id="rId4" Type="http://schemas.openxmlformats.org/officeDocument/2006/relationships/image" Target="../media/image30.wmf"/><Relationship Id="rId9"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0.wmf"/><Relationship Id="rId2" Type="http://schemas.openxmlformats.org/officeDocument/2006/relationships/image" Target="../media/image36.png"/><Relationship Id="rId1" Type="http://schemas.openxmlformats.org/officeDocument/2006/relationships/slideLayout" Target="../slideLayouts/slideLayout14.xml"/><Relationship Id="rId6" Type="http://schemas.openxmlformats.org/officeDocument/2006/relationships/image" Target="../media/image37.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oleObject" Target="../embeddings/oleObject31.bin"/><Relationship Id="rId14" Type="http://schemas.openxmlformats.org/officeDocument/2006/relationships/image" Target="../media/image41.wmf"/></Relationships>
</file>

<file path=ppt/slides/_rels/slide23.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2.wmf"/><Relationship Id="rId7" Type="http://schemas.openxmlformats.org/officeDocument/2006/relationships/oleObject" Target="../embeddings/oleObject36.bin"/><Relationship Id="rId2" Type="http://schemas.openxmlformats.org/officeDocument/2006/relationships/oleObject" Target="../embeddings/oleObject34.bin"/><Relationship Id="rId1" Type="http://schemas.openxmlformats.org/officeDocument/2006/relationships/slideLayout" Target="../slideLayouts/slideLayout14.xml"/><Relationship Id="rId6" Type="http://schemas.openxmlformats.org/officeDocument/2006/relationships/image" Target="../media/image44.png"/><Relationship Id="rId5" Type="http://schemas.openxmlformats.org/officeDocument/2006/relationships/image" Target="../media/image43.wmf"/><Relationship Id="rId4" Type="http://schemas.openxmlformats.org/officeDocument/2006/relationships/oleObject" Target="../embeddings/oleObject35.bin"/></Relationships>
</file>

<file path=ppt/slides/_rels/slide24.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37.bin"/><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image" Target="../media/image49.wmf"/><Relationship Id="rId5" Type="http://schemas.openxmlformats.org/officeDocument/2006/relationships/oleObject" Target="../embeddings/oleObject39.bin"/><Relationship Id="rId4" Type="http://schemas.openxmlformats.org/officeDocument/2006/relationships/image" Target="../media/image4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image" Target="../media/image50.png"/><Relationship Id="rId1" Type="http://schemas.openxmlformats.org/officeDocument/2006/relationships/slideLayout" Target="../slideLayouts/slideLayout12.xml"/><Relationship Id="rId4" Type="http://schemas.openxmlformats.org/officeDocument/2006/relationships/image" Target="../media/image48.wmf"/></Relationships>
</file>

<file path=ppt/slides/_rels/slide27.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51.wmf"/><Relationship Id="rId7" Type="http://schemas.openxmlformats.org/officeDocument/2006/relationships/oleObject" Target="../embeddings/oleObject43.bin"/><Relationship Id="rId2" Type="http://schemas.openxmlformats.org/officeDocument/2006/relationships/oleObject" Target="../embeddings/oleObject41.bin"/><Relationship Id="rId1" Type="http://schemas.openxmlformats.org/officeDocument/2006/relationships/slideLayout" Target="../slideLayouts/slideLayout12.xml"/><Relationship Id="rId6" Type="http://schemas.openxmlformats.org/officeDocument/2006/relationships/image" Target="../media/image53.wmf"/><Relationship Id="rId5" Type="http://schemas.openxmlformats.org/officeDocument/2006/relationships/oleObject" Target="../embeddings/oleObject42.bin"/><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oleObject" Target="../embeddings/oleObject44.bin"/><Relationship Id="rId1" Type="http://schemas.openxmlformats.org/officeDocument/2006/relationships/slideLayout" Target="../slideLayouts/slideLayout13.xml"/><Relationship Id="rId6" Type="http://schemas.openxmlformats.org/officeDocument/2006/relationships/oleObject" Target="../embeddings/oleObject46.bin"/><Relationship Id="rId5" Type="http://schemas.openxmlformats.org/officeDocument/2006/relationships/image" Target="../media/image56.wmf"/><Relationship Id="rId4" Type="http://schemas.openxmlformats.org/officeDocument/2006/relationships/oleObject" Target="../embeddings/oleObject45.bin"/><Relationship Id="rId9" Type="http://schemas.openxmlformats.org/officeDocument/2006/relationships/image" Target="../media/image58.wmf"/></Relationships>
</file>

<file path=ppt/slides/_rels/slide2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48.bin"/><Relationship Id="rId1" Type="http://schemas.openxmlformats.org/officeDocument/2006/relationships/slideLayout" Target="../slideLayouts/slideLayout4.xml"/><Relationship Id="rId5" Type="http://schemas.openxmlformats.org/officeDocument/2006/relationships/image" Target="../media/image57.wmf"/><Relationship Id="rId4" Type="http://schemas.openxmlformats.org/officeDocument/2006/relationships/oleObject" Target="../embeddings/oleObject4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2.wmf"/><Relationship Id="rId2" Type="http://schemas.openxmlformats.org/officeDocument/2006/relationships/oleObject" Target="../embeddings/oleObject50.bin"/><Relationship Id="rId1" Type="http://schemas.openxmlformats.org/officeDocument/2006/relationships/slideLayout" Target="../slideLayouts/slideLayout7.xml"/><Relationship Id="rId6" Type="http://schemas.openxmlformats.org/officeDocument/2006/relationships/oleObject" Target="../embeddings/oleObject52.bin"/><Relationship Id="rId5" Type="http://schemas.openxmlformats.org/officeDocument/2006/relationships/image" Target="../media/image61.wmf"/><Relationship Id="rId4" Type="http://schemas.openxmlformats.org/officeDocument/2006/relationships/oleObject" Target="../embeddings/oleObject5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63.wmf"/><Relationship Id="rId7" Type="http://schemas.openxmlformats.org/officeDocument/2006/relationships/image" Target="../media/image65.wmf"/><Relationship Id="rId2" Type="http://schemas.openxmlformats.org/officeDocument/2006/relationships/oleObject" Target="../embeddings/oleObject53.bin"/><Relationship Id="rId1" Type="http://schemas.openxmlformats.org/officeDocument/2006/relationships/slideLayout" Target="../slideLayouts/slideLayout7.xml"/><Relationship Id="rId6" Type="http://schemas.openxmlformats.org/officeDocument/2006/relationships/oleObject" Target="../embeddings/oleObject55.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66.w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3" name="Rectangle 19">
            <a:extLst>
              <a:ext uri="{FF2B5EF4-FFF2-40B4-BE49-F238E27FC236}">
                <a16:creationId xmlns:a16="http://schemas.microsoft.com/office/drawing/2014/main" id="{0B85B74C-A23F-97C4-3BCC-A162F72FBB9A}"/>
              </a:ext>
            </a:extLst>
          </p:cNvPr>
          <p:cNvSpPr>
            <a:spLocks noChangeArrowheads="1"/>
          </p:cNvSpPr>
          <p:nvPr/>
        </p:nvSpPr>
        <p:spPr bwMode="auto">
          <a:xfrm>
            <a:off x="0" y="2290763"/>
            <a:ext cx="9145588" cy="1249362"/>
          </a:xfrm>
          <a:prstGeom prst="rect">
            <a:avLst/>
          </a:prstGeom>
          <a:noFill/>
          <a:ln w="9525">
            <a:noFill/>
            <a:miter lim="800000"/>
            <a:headEnd/>
            <a:tailEnd/>
          </a:ln>
          <a:effectLst/>
        </p:spPr>
        <p:txBody>
          <a:bodyPr lIns="91453" tIns="45727" rIns="91453" bIns="45727">
            <a:spAutoFit/>
          </a:bodyPr>
          <a:lstStyle/>
          <a:p>
            <a:pPr algn="ctr">
              <a:defRPr/>
            </a:pPr>
            <a:r>
              <a:rPr kumimoji="1" lang="zh-CN" altLang="en-US" sz="5000">
                <a:solidFill>
                  <a:schemeClr val="bg1"/>
                </a:solidFill>
                <a:effectLst>
                  <a:outerShdw blurRad="38100" dist="38100" dir="2700000" algn="tl">
                    <a:srgbClr val="C0C0C0"/>
                  </a:outerShdw>
                </a:effectLst>
                <a:latin typeface="华文隶书" pitchFamily="2" charset="-122"/>
                <a:ea typeface="华文隶书" pitchFamily="2" charset="-122"/>
              </a:rPr>
              <a:t>      </a:t>
            </a:r>
            <a:r>
              <a:rPr kumimoji="1" lang="zh-CN" altLang="en-US" sz="4800">
                <a:solidFill>
                  <a:srgbClr val="FFFF99"/>
                </a:solidFill>
                <a:effectLst>
                  <a:outerShdw blurRad="38100" dist="38100" dir="2700000" algn="tl">
                    <a:srgbClr val="C0C0C0"/>
                  </a:outerShdw>
                </a:effectLst>
                <a:latin typeface="华文隶书" pitchFamily="2" charset="-122"/>
                <a:ea typeface="华文隶书" pitchFamily="2" charset="-122"/>
              </a:rPr>
              <a:t>工 程 热 力 学</a:t>
            </a:r>
          </a:p>
          <a:p>
            <a:pPr algn="r">
              <a:lnSpc>
                <a:spcPct val="130000"/>
              </a:lnSpc>
              <a:defRPr/>
            </a:pPr>
            <a:r>
              <a:rPr kumimoji="1" lang="en-US" altLang="zh-CN" sz="2000" i="1">
                <a:solidFill>
                  <a:srgbClr val="FF0000"/>
                </a:solidFill>
                <a:effectLst>
                  <a:outerShdw blurRad="38100" dist="38100" dir="2700000" algn="tl">
                    <a:srgbClr val="C0C0C0"/>
                  </a:outerShdw>
                </a:effectLst>
                <a:latin typeface="Arial" pitchFamily="34" charset="0"/>
                <a:ea typeface="华文仿宋" pitchFamily="2" charset="-122"/>
              </a:rPr>
              <a:t>Engineering Thermodynamics</a:t>
            </a:r>
          </a:p>
        </p:txBody>
      </p:sp>
      <p:pic>
        <p:nvPicPr>
          <p:cNvPr id="23555" name="Picture 21" descr="2011331161428">
            <a:extLst>
              <a:ext uri="{FF2B5EF4-FFF2-40B4-BE49-F238E27FC236}">
                <a16:creationId xmlns:a16="http://schemas.microsoft.com/office/drawing/2014/main" id="{AC099AE8-9DF3-2A96-FAEE-52508F149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329" r="13753"/>
          <a:stretch>
            <a:fillRect/>
          </a:stretch>
        </p:blipFill>
        <p:spPr bwMode="auto">
          <a:xfrm>
            <a:off x="7769225" y="2341563"/>
            <a:ext cx="5730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a:extLst>
              <a:ext uri="{FF2B5EF4-FFF2-40B4-BE49-F238E27FC236}">
                <a16:creationId xmlns:a16="http://schemas.microsoft.com/office/drawing/2014/main" id="{1FF1CBD0-9440-73E7-CE6C-110E295D1404}"/>
              </a:ext>
            </a:extLst>
          </p:cNvPr>
          <p:cNvSpPr txBox="1">
            <a:spLocks noChangeArrowheads="1"/>
          </p:cNvSpPr>
          <p:nvPr/>
        </p:nvSpPr>
        <p:spPr bwMode="auto">
          <a:xfrm>
            <a:off x="374650" y="877888"/>
            <a:ext cx="3379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t>二、可逆过程和不可逆过程</a:t>
            </a:r>
            <a:r>
              <a:rPr kumimoji="1" lang="zh-CN" altLang="en-US" sz="2000">
                <a:latin typeface="楷体_GB2312" pitchFamily="49" charset="-122"/>
                <a:ea typeface="楷体_GB2312" pitchFamily="49" charset="-122"/>
              </a:rPr>
              <a:t> </a:t>
            </a:r>
          </a:p>
        </p:txBody>
      </p:sp>
      <p:sp>
        <p:nvSpPr>
          <p:cNvPr id="31748" name="Text Box 4">
            <a:extLst>
              <a:ext uri="{FF2B5EF4-FFF2-40B4-BE49-F238E27FC236}">
                <a16:creationId xmlns:a16="http://schemas.microsoft.com/office/drawing/2014/main" id="{D7C1395B-859F-984B-BF69-513A25C79B39}"/>
              </a:ext>
            </a:extLst>
          </p:cNvPr>
          <p:cNvSpPr txBox="1">
            <a:spLocks noChangeArrowheads="1"/>
          </p:cNvSpPr>
          <p:nvPr/>
        </p:nvSpPr>
        <p:spPr bwMode="auto">
          <a:xfrm>
            <a:off x="695325" y="2974975"/>
            <a:ext cx="80549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buFont typeface="Wingdings" panose="05000000000000000000" pitchFamily="2" charset="2"/>
              <a:buNone/>
            </a:pPr>
            <a:r>
              <a:rPr kumimoji="1" lang="zh-CN" altLang="en-US" sz="2000" b="0">
                <a:latin typeface="Times New Roman" panose="02020603050405020304" pitchFamily="18" charset="0"/>
              </a:rPr>
              <a:t>完成某含有化学反应的过程后，当使过程沿相反方向进行时，能够</a:t>
            </a:r>
            <a:r>
              <a:rPr kumimoji="1" lang="zh-CN" altLang="en-US" sz="2000" b="0">
                <a:solidFill>
                  <a:srgbClr val="D31703"/>
                </a:solidFill>
                <a:latin typeface="Times New Roman" panose="02020603050405020304" pitchFamily="18" charset="0"/>
              </a:rPr>
              <a:t>使物系和外界完全恢复到原来状态</a:t>
            </a:r>
            <a:r>
              <a:rPr kumimoji="1" lang="zh-CN" altLang="en-US" sz="2000" b="0">
                <a:latin typeface="Times New Roman" panose="02020603050405020304" pitchFamily="18" charset="0"/>
              </a:rPr>
              <a:t>，</a:t>
            </a:r>
            <a:r>
              <a:rPr kumimoji="1" lang="zh-CN" altLang="en-US" sz="2000" b="0">
                <a:solidFill>
                  <a:srgbClr val="D31703"/>
                </a:solidFill>
                <a:latin typeface="Times New Roman" panose="02020603050405020304" pitchFamily="18" charset="0"/>
              </a:rPr>
              <a:t>不留下任何变化的理想过程</a:t>
            </a:r>
            <a:r>
              <a:rPr kumimoji="1" lang="zh-CN" altLang="en-US" sz="2000" b="0">
                <a:latin typeface="Times New Roman" panose="02020603050405020304" pitchFamily="18" charset="0"/>
              </a:rPr>
              <a:t>就是</a:t>
            </a:r>
            <a:r>
              <a:rPr kumimoji="1" lang="zh-CN" altLang="en-US" sz="2000" b="0">
                <a:solidFill>
                  <a:srgbClr val="D31703"/>
                </a:solidFill>
                <a:latin typeface="Times New Roman" panose="02020603050405020304" pitchFamily="18" charset="0"/>
              </a:rPr>
              <a:t>可逆过程</a:t>
            </a:r>
            <a:r>
              <a:rPr kumimoji="1" lang="zh-CN" altLang="en-US" sz="2000" b="0">
                <a:latin typeface="Times New Roman" panose="02020603050405020304" pitchFamily="18" charset="0"/>
              </a:rPr>
              <a:t>。反之则为不可逆过程</a:t>
            </a:r>
            <a:endParaRPr kumimoji="1" lang="en-US" altLang="zh-CN" sz="2000" b="0">
              <a:latin typeface="Times New Roman" panose="02020603050405020304" pitchFamily="18" charset="0"/>
            </a:endParaRPr>
          </a:p>
        </p:txBody>
      </p:sp>
      <p:sp>
        <p:nvSpPr>
          <p:cNvPr id="31750" name="Text Box 6">
            <a:extLst>
              <a:ext uri="{FF2B5EF4-FFF2-40B4-BE49-F238E27FC236}">
                <a16:creationId xmlns:a16="http://schemas.microsoft.com/office/drawing/2014/main" id="{383E8843-7C5E-E972-365B-2D5AB0FF8E9C}"/>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13-1-2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可逆过程与不可逆过程</a:t>
            </a:r>
          </a:p>
        </p:txBody>
      </p:sp>
      <p:sp>
        <p:nvSpPr>
          <p:cNvPr id="29701" name="AutoShape 13">
            <a:extLst>
              <a:ext uri="{FF2B5EF4-FFF2-40B4-BE49-F238E27FC236}">
                <a16:creationId xmlns:a16="http://schemas.microsoft.com/office/drawing/2014/main" id="{C1EED13F-8ED6-F987-BD61-5ADB0E938BCA}"/>
              </a:ext>
            </a:extLst>
          </p:cNvPr>
          <p:cNvSpPr>
            <a:spLocks noChangeArrowheads="1"/>
          </p:cNvSpPr>
          <p:nvPr/>
        </p:nvSpPr>
        <p:spPr bwMode="auto">
          <a:xfrm>
            <a:off x="712788" y="1498600"/>
            <a:ext cx="7843837" cy="679450"/>
          </a:xfrm>
          <a:prstGeom prst="roundRect">
            <a:avLst>
              <a:gd name="adj" fmla="val 16667"/>
            </a:avLst>
          </a:prstGeom>
          <a:solidFill>
            <a:srgbClr val="FFFF99"/>
          </a:solidFill>
          <a:ln w="28575" algn="ctr">
            <a:solidFill>
              <a:srgbClr val="000080"/>
            </a:solidFill>
            <a:round/>
            <a:headEnd/>
            <a:tailEnd/>
          </a:ln>
        </p:spPr>
        <p:txBody>
          <a:bodyPr wrap="none" lIns="0" tIns="0" rIns="0" bIns="0"/>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lgn="just"/>
            <a:r>
              <a:rPr kumimoji="1" lang="zh-CN" altLang="en-US" sz="1800">
                <a:latin typeface="Times New Roman" panose="02020603050405020304" pitchFamily="18" charset="0"/>
              </a:rPr>
              <a:t>系统（工质）在完成某一过程后，如能使过程逆行（</a:t>
            </a:r>
            <a:r>
              <a:rPr kumimoji="1" lang="zh-CN" altLang="en-US" sz="1800">
                <a:solidFill>
                  <a:srgbClr val="050FD5"/>
                </a:solidFill>
                <a:latin typeface="Times New Roman" panose="02020603050405020304" pitchFamily="18" charset="0"/>
              </a:rPr>
              <a:t>正反各一次</a:t>
            </a:r>
            <a:r>
              <a:rPr kumimoji="1" lang="zh-CN" altLang="en-US" sz="1800">
                <a:latin typeface="Times New Roman" panose="02020603050405020304" pitchFamily="18" charset="0"/>
              </a:rPr>
              <a:t>）而使</a:t>
            </a:r>
            <a:r>
              <a:rPr kumimoji="1" lang="zh-CN" altLang="en-US" sz="1800">
                <a:solidFill>
                  <a:srgbClr val="050FD5"/>
                </a:solidFill>
                <a:latin typeface="Times New Roman" panose="02020603050405020304" pitchFamily="18" charset="0"/>
              </a:rPr>
              <a:t>系统</a:t>
            </a:r>
          </a:p>
          <a:p>
            <a:pPr algn="just"/>
            <a:r>
              <a:rPr kumimoji="1" lang="zh-CN" altLang="en-US" sz="1800">
                <a:solidFill>
                  <a:srgbClr val="050FD5"/>
                </a:solidFill>
                <a:latin typeface="Times New Roman" panose="02020603050405020304" pitchFamily="18" charset="0"/>
              </a:rPr>
              <a:t>及外界回复到原始状态</a:t>
            </a:r>
            <a:r>
              <a:rPr kumimoji="1" lang="zh-CN" altLang="en-US" sz="1800">
                <a:latin typeface="Times New Roman" panose="02020603050405020304" pitchFamily="18" charset="0"/>
              </a:rPr>
              <a:t>，</a:t>
            </a:r>
            <a:r>
              <a:rPr kumimoji="1" lang="zh-CN" altLang="en-US" sz="1800">
                <a:solidFill>
                  <a:srgbClr val="050FD5"/>
                </a:solidFill>
                <a:latin typeface="Times New Roman" panose="02020603050405020304" pitchFamily="18" charset="0"/>
              </a:rPr>
              <a:t>未留下任何变化</a:t>
            </a:r>
            <a:r>
              <a:rPr kumimoji="1" lang="zh-CN" altLang="en-US" sz="1800">
                <a:latin typeface="Times New Roman" panose="02020603050405020304" pitchFamily="18" charset="0"/>
              </a:rPr>
              <a:t>，则此过程称为可逆过程。</a:t>
            </a:r>
          </a:p>
        </p:txBody>
      </p:sp>
      <p:sp>
        <p:nvSpPr>
          <p:cNvPr id="29702" name="Text Box 14">
            <a:extLst>
              <a:ext uri="{FF2B5EF4-FFF2-40B4-BE49-F238E27FC236}">
                <a16:creationId xmlns:a16="http://schemas.microsoft.com/office/drawing/2014/main" id="{5F64A092-1FC3-BFD9-84C4-9D8FBDEEAEEE}"/>
              </a:ext>
            </a:extLst>
          </p:cNvPr>
          <p:cNvSpPr txBox="1">
            <a:spLocks noChangeArrowheads="1"/>
          </p:cNvSpPr>
          <p:nvPr/>
        </p:nvSpPr>
        <p:spPr bwMode="auto">
          <a:xfrm>
            <a:off x="2490788" y="2289175"/>
            <a:ext cx="427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Arial" panose="020B0604020202020204" pitchFamily="34" charset="0"/>
              </a:rPr>
              <a:t>不满足这一条件的称为不可逆过程。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a:extLst>
              <a:ext uri="{FF2B5EF4-FFF2-40B4-BE49-F238E27FC236}">
                <a16:creationId xmlns:a16="http://schemas.microsoft.com/office/drawing/2014/main" id="{63A1806F-2C48-036A-69FD-430874D8C8EB}"/>
              </a:ext>
            </a:extLst>
          </p:cNvPr>
          <p:cNvSpPr txBox="1">
            <a:spLocks noChangeArrowheads="1"/>
          </p:cNvSpPr>
          <p:nvPr/>
        </p:nvSpPr>
        <p:spPr bwMode="auto">
          <a:xfrm>
            <a:off x="492125" y="2136775"/>
            <a:ext cx="51847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10000"/>
              </a:lnSpc>
              <a:buFont typeface="Wingdings" panose="05000000000000000000" pitchFamily="2" charset="2"/>
              <a:buChar char="l"/>
            </a:pPr>
            <a:r>
              <a:rPr kumimoji="1" lang="zh-CN" altLang="en-US" sz="1600" b="0">
                <a:latin typeface="Times New Roman" panose="02020603050405020304" pitchFamily="18" charset="0"/>
              </a:rPr>
              <a:t>  化学反应过程中，若</a:t>
            </a:r>
            <a:r>
              <a:rPr kumimoji="1" lang="zh-CN" altLang="en-US" sz="1600" b="0">
                <a:solidFill>
                  <a:srgbClr val="050FD5"/>
                </a:solidFill>
                <a:latin typeface="Times New Roman" panose="02020603050405020304" pitchFamily="18" charset="0"/>
              </a:rPr>
              <a:t>正向反应能作出有用功</a:t>
            </a:r>
            <a:r>
              <a:rPr kumimoji="1" lang="zh-CN" altLang="en-US" sz="1600" b="0">
                <a:latin typeface="Times New Roman" panose="02020603050405020304" pitchFamily="18" charset="0"/>
              </a:rPr>
              <a:t>，则在</a:t>
            </a:r>
            <a:r>
              <a:rPr kumimoji="1" lang="zh-CN" altLang="en-US" sz="1600" b="0">
                <a:solidFill>
                  <a:srgbClr val="050FD5"/>
                </a:solidFill>
                <a:latin typeface="Times New Roman" panose="02020603050405020304" pitchFamily="18" charset="0"/>
              </a:rPr>
              <a:t>逆向反应中必须由外界对反应物系作功</a:t>
            </a:r>
            <a:r>
              <a:rPr kumimoji="1" lang="zh-CN" altLang="en-US" sz="1600" b="0">
                <a:latin typeface="Times New Roman" panose="02020603050405020304" pitchFamily="18" charset="0"/>
              </a:rPr>
              <a:t>。</a:t>
            </a:r>
          </a:p>
        </p:txBody>
      </p:sp>
      <p:sp>
        <p:nvSpPr>
          <p:cNvPr id="98309" name="Text Box 5">
            <a:extLst>
              <a:ext uri="{FF2B5EF4-FFF2-40B4-BE49-F238E27FC236}">
                <a16:creationId xmlns:a16="http://schemas.microsoft.com/office/drawing/2014/main" id="{089F580A-FCE6-8E24-3593-BA52F5C599C1}"/>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13-1-2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可逆过程与不可逆过程</a:t>
            </a:r>
          </a:p>
        </p:txBody>
      </p:sp>
      <p:sp>
        <p:nvSpPr>
          <p:cNvPr id="98310" name="Rectangle 6">
            <a:extLst>
              <a:ext uri="{FF2B5EF4-FFF2-40B4-BE49-F238E27FC236}">
                <a16:creationId xmlns:a16="http://schemas.microsoft.com/office/drawing/2014/main" id="{97BAD645-ECBC-939C-46AA-7C278FAE1617}"/>
              </a:ext>
            </a:extLst>
          </p:cNvPr>
          <p:cNvSpPr>
            <a:spLocks noChangeArrowheads="1"/>
          </p:cNvSpPr>
          <p:nvPr/>
        </p:nvSpPr>
        <p:spPr bwMode="auto">
          <a:xfrm>
            <a:off x="508000" y="979488"/>
            <a:ext cx="4864100" cy="10445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lnSpc>
                <a:spcPct val="130000"/>
              </a:lnSpc>
              <a:buFont typeface="Wingdings" pitchFamily="2" charset="2"/>
              <a:buChar char="l"/>
              <a:defRPr/>
            </a:pPr>
            <a:r>
              <a:rPr kumimoji="1" lang="zh-CN" altLang="en-US" sz="1600" b="0">
                <a:latin typeface="Times New Roman" pitchFamily="18" charset="0"/>
              </a:rPr>
              <a:t> 一切含有化学反应的</a:t>
            </a:r>
            <a:r>
              <a:rPr kumimoji="1" lang="zh-CN" altLang="en-US" sz="1600" b="0">
                <a:solidFill>
                  <a:srgbClr val="D31703"/>
                </a:solidFill>
                <a:latin typeface="Times New Roman" pitchFamily="18" charset="0"/>
              </a:rPr>
              <a:t>实际过程都是不可逆的</a:t>
            </a:r>
            <a:r>
              <a:rPr kumimoji="1" lang="zh-CN" altLang="en-US" sz="1600" b="0">
                <a:latin typeface="Times New Roman" pitchFamily="18" charset="0"/>
              </a:rPr>
              <a:t>，</a:t>
            </a:r>
            <a:r>
              <a:rPr kumimoji="1" lang="zh-CN" altLang="en-US" sz="1600" b="0">
                <a:solidFill>
                  <a:srgbClr val="D31703"/>
                </a:solidFill>
                <a:latin typeface="Times New Roman" pitchFamily="18" charset="0"/>
              </a:rPr>
              <a:t>可逆过程是一种理想的极限</a:t>
            </a:r>
            <a:r>
              <a:rPr kumimoji="1" lang="zh-CN" altLang="en-US" sz="1600" b="0">
                <a:latin typeface="Times New Roman" pitchFamily="18" charset="0"/>
              </a:rPr>
              <a:t>。</a:t>
            </a:r>
            <a:r>
              <a:rPr kumimoji="1" lang="zh-CN" altLang="en-US" sz="1600" b="0">
                <a:solidFill>
                  <a:srgbClr val="050FD5"/>
                </a:solidFill>
                <a:latin typeface="Times New Roman" pitchFamily="18" charset="0"/>
              </a:rPr>
              <a:t>少数特殊条件下的化学反应，可能接近可逆。</a:t>
            </a:r>
            <a:endParaRPr kumimoji="1" lang="en-US" altLang="zh-CN" sz="1600" b="0">
              <a:solidFill>
                <a:srgbClr val="050FD5"/>
              </a:solidFill>
              <a:latin typeface="Times New Roman" pitchFamily="18" charset="0"/>
            </a:endParaRPr>
          </a:p>
        </p:txBody>
      </p:sp>
      <p:pic>
        <p:nvPicPr>
          <p:cNvPr id="98311" name="Picture 7" descr="20_23">
            <a:extLst>
              <a:ext uri="{FF2B5EF4-FFF2-40B4-BE49-F238E27FC236}">
                <a16:creationId xmlns:a16="http://schemas.microsoft.com/office/drawing/2014/main" id="{3D6C905C-9BAA-3D44-4AC7-D5EF79736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732"/>
          <a:stretch>
            <a:fillRect/>
          </a:stretch>
        </p:blipFill>
        <p:spPr bwMode="auto">
          <a:xfrm>
            <a:off x="5721350" y="1295400"/>
            <a:ext cx="3257550" cy="1839913"/>
          </a:xfrm>
          <a:prstGeom prst="rect">
            <a:avLst/>
          </a:prstGeom>
          <a:solidFill>
            <a:schemeClr val="accent1"/>
          </a:solidFill>
          <a:ln w="9525">
            <a:solidFill>
              <a:srgbClr val="000080"/>
            </a:solidFill>
            <a:miter lim="800000"/>
            <a:headEnd/>
            <a:tailEnd/>
          </a:ln>
        </p:spPr>
      </p:pic>
      <p:sp>
        <p:nvSpPr>
          <p:cNvPr id="98312" name="Text Box 8">
            <a:extLst>
              <a:ext uri="{FF2B5EF4-FFF2-40B4-BE49-F238E27FC236}">
                <a16:creationId xmlns:a16="http://schemas.microsoft.com/office/drawing/2014/main" id="{ACFE5569-A172-9438-8772-E694DF759B28}"/>
              </a:ext>
            </a:extLst>
          </p:cNvPr>
          <p:cNvSpPr txBox="1">
            <a:spLocks noChangeArrowheads="1"/>
          </p:cNvSpPr>
          <p:nvPr/>
        </p:nvSpPr>
        <p:spPr bwMode="auto">
          <a:xfrm>
            <a:off x="5740400" y="2847975"/>
            <a:ext cx="488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200" b="0">
                <a:solidFill>
                  <a:srgbClr val="000066"/>
                </a:solidFill>
                <a:latin typeface="Arial" panose="020B0604020202020204" pitchFamily="34" charset="0"/>
                <a:ea typeface="宋体" panose="02010600030101010101" pitchFamily="2" charset="-122"/>
              </a:rPr>
              <a:t>阳极</a:t>
            </a:r>
          </a:p>
        </p:txBody>
      </p:sp>
      <p:sp>
        <p:nvSpPr>
          <p:cNvPr id="98313" name="Text Box 9">
            <a:extLst>
              <a:ext uri="{FF2B5EF4-FFF2-40B4-BE49-F238E27FC236}">
                <a16:creationId xmlns:a16="http://schemas.microsoft.com/office/drawing/2014/main" id="{B80E2CB3-9E34-0C1D-B67D-AAF93329CD06}"/>
              </a:ext>
            </a:extLst>
          </p:cNvPr>
          <p:cNvSpPr txBox="1">
            <a:spLocks noChangeArrowheads="1"/>
          </p:cNvSpPr>
          <p:nvPr/>
        </p:nvSpPr>
        <p:spPr bwMode="auto">
          <a:xfrm>
            <a:off x="8545513" y="2840038"/>
            <a:ext cx="488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200" b="0">
                <a:solidFill>
                  <a:srgbClr val="000066"/>
                </a:solidFill>
                <a:latin typeface="Arial" panose="020B0604020202020204" pitchFamily="34" charset="0"/>
                <a:ea typeface="宋体" panose="02010600030101010101" pitchFamily="2" charset="-122"/>
              </a:rPr>
              <a:t>阴极</a:t>
            </a:r>
          </a:p>
        </p:txBody>
      </p:sp>
      <p:pic>
        <p:nvPicPr>
          <p:cNvPr id="98314" name="Picture 10">
            <a:extLst>
              <a:ext uri="{FF2B5EF4-FFF2-40B4-BE49-F238E27FC236}">
                <a16:creationId xmlns:a16="http://schemas.microsoft.com/office/drawing/2014/main" id="{DB634C19-612C-EF67-E655-4C7ED072A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3267075"/>
            <a:ext cx="346075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5" name="Text Box 11">
            <a:extLst>
              <a:ext uri="{FF2B5EF4-FFF2-40B4-BE49-F238E27FC236}">
                <a16:creationId xmlns:a16="http://schemas.microsoft.com/office/drawing/2014/main" id="{B4382391-0553-AEBE-CBA3-E41E6C41C24E}"/>
              </a:ext>
            </a:extLst>
          </p:cNvPr>
          <p:cNvSpPr txBox="1">
            <a:spLocks noChangeArrowheads="1"/>
          </p:cNvSpPr>
          <p:nvPr/>
        </p:nvSpPr>
        <p:spPr bwMode="auto">
          <a:xfrm>
            <a:off x="6854825" y="911225"/>
            <a:ext cx="1098550" cy="366713"/>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800" b="0">
                <a:latin typeface="Times New Roman" pitchFamily="18" charset="0"/>
              </a:rPr>
              <a:t>燃料电池</a:t>
            </a:r>
          </a:p>
        </p:txBody>
      </p:sp>
      <p:sp>
        <p:nvSpPr>
          <p:cNvPr id="98316" name="Rectangle 12">
            <a:extLst>
              <a:ext uri="{FF2B5EF4-FFF2-40B4-BE49-F238E27FC236}">
                <a16:creationId xmlns:a16="http://schemas.microsoft.com/office/drawing/2014/main" id="{E67D76B6-81C8-2697-F1D1-11972F972D1E}"/>
              </a:ext>
            </a:extLst>
          </p:cNvPr>
          <p:cNvSpPr>
            <a:spLocks noChangeArrowheads="1"/>
          </p:cNvSpPr>
          <p:nvPr/>
        </p:nvSpPr>
        <p:spPr bwMode="auto">
          <a:xfrm>
            <a:off x="504825" y="2981325"/>
            <a:ext cx="4972050" cy="611188"/>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buFont typeface="Wingdings" pitchFamily="2" charset="2"/>
              <a:buChar char="l"/>
              <a:defRPr/>
            </a:pPr>
            <a:r>
              <a:rPr kumimoji="1" lang="zh-CN" altLang="en-US" sz="1600" b="0">
                <a:latin typeface="Times New Roman" pitchFamily="18" charset="0"/>
              </a:rPr>
              <a:t> 可逆时，正向反应作出的有用功与逆向反应时所需加入的功绝对值相同，符号相反</a:t>
            </a:r>
            <a:r>
              <a:rPr kumimoji="1" lang="zh-CN" altLang="en-US" sz="1800" b="0">
                <a:latin typeface="Times New Roman" pitchFamily="18" charset="0"/>
                <a:ea typeface="华文琥珀" pitchFamily="2" charset="-122"/>
              </a:rPr>
              <a:t>。</a:t>
            </a:r>
            <a:endParaRPr kumimoji="1" lang="zh-CN" altLang="en-US" sz="1800">
              <a:latin typeface="Times New Roman" pitchFamily="18" charset="0"/>
              <a:ea typeface="华文琥珀" pitchFamily="2" charset="-122"/>
            </a:endParaRPr>
          </a:p>
        </p:txBody>
      </p:sp>
      <p:sp>
        <p:nvSpPr>
          <p:cNvPr id="98317" name="Rectangle 13">
            <a:extLst>
              <a:ext uri="{FF2B5EF4-FFF2-40B4-BE49-F238E27FC236}">
                <a16:creationId xmlns:a16="http://schemas.microsoft.com/office/drawing/2014/main" id="{E4D82DBC-09B9-DEDE-0FCA-4A92646A54F4}"/>
              </a:ext>
            </a:extLst>
          </p:cNvPr>
          <p:cNvSpPr>
            <a:spLocks noChangeArrowheads="1"/>
          </p:cNvSpPr>
          <p:nvPr/>
        </p:nvSpPr>
        <p:spPr bwMode="auto">
          <a:xfrm>
            <a:off x="508000" y="3870325"/>
            <a:ext cx="5060950" cy="5810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buFont typeface="Wingdings" pitchFamily="2" charset="2"/>
              <a:buChar char="l"/>
              <a:defRPr/>
            </a:pPr>
            <a:r>
              <a:rPr kumimoji="1" lang="zh-CN" altLang="en-US" sz="1600" b="0">
                <a:latin typeface="Times New Roman" pitchFamily="18" charset="0"/>
              </a:rPr>
              <a:t> 可逆正向反应作出的有用功最大，其逆向反应时所需</a:t>
            </a:r>
          </a:p>
          <a:p>
            <a:pPr>
              <a:buFont typeface="Wingdings" pitchFamily="2" charset="2"/>
              <a:buNone/>
              <a:defRPr/>
            </a:pPr>
            <a:r>
              <a:rPr kumimoji="1" lang="zh-CN" altLang="en-US" sz="1600" b="0">
                <a:latin typeface="Times New Roman" pitchFamily="18" charset="0"/>
              </a:rPr>
              <a:t>输入的有用功的绝对值最小。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98311"/>
                                        </p:tgtEl>
                                        <p:attrNameLst>
                                          <p:attrName>style.visibility</p:attrName>
                                        </p:attrNameLst>
                                      </p:cBhvr>
                                      <p:to>
                                        <p:strVal val="visible"/>
                                      </p:to>
                                    </p:set>
                                    <p:animEffect transition="in" filter="blinds(horizontal)">
                                      <p:cBhvr>
                                        <p:cTn id="7" dur="500"/>
                                        <p:tgtEl>
                                          <p:spTgt spid="983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8312"/>
                                        </p:tgtEl>
                                        <p:attrNameLst>
                                          <p:attrName>style.visibility</p:attrName>
                                        </p:attrNameLst>
                                      </p:cBhvr>
                                      <p:to>
                                        <p:strVal val="visible"/>
                                      </p:to>
                                    </p:set>
                                    <p:animEffect transition="in" filter="blinds(horizontal)">
                                      <p:cBhvr>
                                        <p:cTn id="10" dur="500"/>
                                        <p:tgtEl>
                                          <p:spTgt spid="983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8313"/>
                                        </p:tgtEl>
                                        <p:attrNameLst>
                                          <p:attrName>style.visibility</p:attrName>
                                        </p:attrNameLst>
                                      </p:cBhvr>
                                      <p:to>
                                        <p:strVal val="visible"/>
                                      </p:to>
                                    </p:set>
                                    <p:animEffect transition="in" filter="blinds(horizontal)">
                                      <p:cBhvr>
                                        <p:cTn id="13" dur="500"/>
                                        <p:tgtEl>
                                          <p:spTgt spid="98313"/>
                                        </p:tgtEl>
                                      </p:cBhvr>
                                    </p:animEffect>
                                  </p:childTnLst>
                                </p:cTn>
                              </p:par>
                              <p:par>
                                <p:cTn id="14" presetID="3" presetClass="entr" presetSubtype="10" fill="hold" nodeType="withEffect">
                                  <p:stCondLst>
                                    <p:cond delay="0"/>
                                  </p:stCondLst>
                                  <p:childTnLst>
                                    <p:set>
                                      <p:cBhvr>
                                        <p:cTn id="15" dur="1" fill="hold">
                                          <p:stCondLst>
                                            <p:cond delay="0"/>
                                          </p:stCondLst>
                                        </p:cTn>
                                        <p:tgtEl>
                                          <p:spTgt spid="98314"/>
                                        </p:tgtEl>
                                        <p:attrNameLst>
                                          <p:attrName>style.visibility</p:attrName>
                                        </p:attrNameLst>
                                      </p:cBhvr>
                                      <p:to>
                                        <p:strVal val="visible"/>
                                      </p:to>
                                    </p:set>
                                    <p:animEffect transition="in" filter="blinds(horizontal)">
                                      <p:cBhvr>
                                        <p:cTn id="16" dur="500"/>
                                        <p:tgtEl>
                                          <p:spTgt spid="9831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8315"/>
                                        </p:tgtEl>
                                        <p:attrNameLst>
                                          <p:attrName>style.visibility</p:attrName>
                                        </p:attrNameLst>
                                      </p:cBhvr>
                                      <p:to>
                                        <p:strVal val="visible"/>
                                      </p:to>
                                    </p:set>
                                    <p:animEffect transition="in" filter="blinds(horizontal)">
                                      <p:cBhvr>
                                        <p:cTn id="19" dur="500"/>
                                        <p:tgtEl>
                                          <p:spTgt spid="9831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8310"/>
                                        </p:tgtEl>
                                        <p:attrNameLst>
                                          <p:attrName>style.visibility</p:attrName>
                                        </p:attrNameLst>
                                      </p:cBhvr>
                                      <p:to>
                                        <p:strVal val="visible"/>
                                      </p:to>
                                    </p:set>
                                    <p:animEffect transition="in" filter="blinds(horizontal)">
                                      <p:cBhvr>
                                        <p:cTn id="22" dur="500"/>
                                        <p:tgtEl>
                                          <p:spTgt spid="983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8308"/>
                                        </p:tgtEl>
                                        <p:attrNameLst>
                                          <p:attrName>style.visibility</p:attrName>
                                        </p:attrNameLst>
                                      </p:cBhvr>
                                      <p:to>
                                        <p:strVal val="visible"/>
                                      </p:to>
                                    </p:set>
                                    <p:animEffect transition="in" filter="blinds(horizontal)">
                                      <p:cBhvr>
                                        <p:cTn id="27" dur="500"/>
                                        <p:tgtEl>
                                          <p:spTgt spid="983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831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8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P spid="98310" grpId="0"/>
      <p:bldP spid="98312" grpId="0"/>
      <p:bldP spid="98313" grpId="0"/>
      <p:bldP spid="98315" grpId="0"/>
      <p:bldP spid="98316" grpId="0"/>
      <p:bldP spid="983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a:extLst>
              <a:ext uri="{FF2B5EF4-FFF2-40B4-BE49-F238E27FC236}">
                <a16:creationId xmlns:a16="http://schemas.microsoft.com/office/drawing/2014/main" id="{A1713C54-9F5F-68AF-CD7B-1C44D8DEC5D7}"/>
              </a:ext>
            </a:extLst>
          </p:cNvPr>
          <p:cNvSpPr>
            <a:spLocks noChangeArrowheads="1"/>
          </p:cNvSpPr>
          <p:nvPr/>
        </p:nvSpPr>
        <p:spPr bwMode="auto">
          <a:xfrm>
            <a:off x="3556000" y="1670050"/>
            <a:ext cx="2070100" cy="1892300"/>
          </a:xfrm>
          <a:prstGeom prst="rect">
            <a:avLst/>
          </a:prstGeom>
          <a:solidFill>
            <a:srgbClr val="FFCC99"/>
          </a:solidFill>
          <a:ln w="9525" algn="ctr">
            <a:solidFill>
              <a:srgbClr val="000000"/>
            </a:solidFill>
            <a:miter lim="800000"/>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lgn="ctr" eaLnBrk="1" hangingPunct="1"/>
            <a:r>
              <a:rPr lang="zh-CN" altLang="en-US" sz="2400">
                <a:solidFill>
                  <a:srgbClr val="D31703"/>
                </a:solidFill>
                <a:latin typeface="Times New Roman" panose="02020603050405020304" pitchFamily="18" charset="0"/>
              </a:rPr>
              <a:t>燃料电池</a:t>
            </a:r>
          </a:p>
          <a:p>
            <a:pPr algn="ctr" eaLnBrk="1" hangingPunct="1"/>
            <a:r>
              <a:rPr lang="en-US" altLang="zh-TW" sz="2400">
                <a:solidFill>
                  <a:srgbClr val="D31703"/>
                </a:solidFill>
                <a:latin typeface="Times New Roman" panose="02020603050405020304" pitchFamily="18" charset="0"/>
                <a:ea typeface="PMingLiU" panose="02020500000000000000" pitchFamily="18" charset="-120"/>
              </a:rPr>
              <a:t>Fuel Cell</a:t>
            </a:r>
          </a:p>
        </p:txBody>
      </p:sp>
      <p:sp>
        <p:nvSpPr>
          <p:cNvPr id="31747" name="AutoShape 6">
            <a:extLst>
              <a:ext uri="{FF2B5EF4-FFF2-40B4-BE49-F238E27FC236}">
                <a16:creationId xmlns:a16="http://schemas.microsoft.com/office/drawing/2014/main" id="{740ABFCD-785D-9413-13FF-C3A961061B5A}"/>
              </a:ext>
            </a:extLst>
          </p:cNvPr>
          <p:cNvSpPr>
            <a:spLocks noChangeArrowheads="1"/>
          </p:cNvSpPr>
          <p:nvPr/>
        </p:nvSpPr>
        <p:spPr bwMode="auto">
          <a:xfrm>
            <a:off x="1117600" y="1860550"/>
            <a:ext cx="2286000" cy="1320800"/>
          </a:xfrm>
          <a:prstGeom prst="rightArrowCallout">
            <a:avLst>
              <a:gd name="adj1" fmla="val 25000"/>
              <a:gd name="adj2" fmla="val 25000"/>
              <a:gd name="adj3" fmla="val 28846"/>
              <a:gd name="adj4" fmla="val 66667"/>
            </a:avLst>
          </a:prstGeom>
          <a:solidFill>
            <a:schemeClr val="accent2"/>
          </a:solidFill>
          <a:ln w="9525">
            <a:solidFill>
              <a:schemeClr val="tx1"/>
            </a:solidFill>
            <a:miter lim="800000"/>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1748" name="Text Box 7">
            <a:extLst>
              <a:ext uri="{FF2B5EF4-FFF2-40B4-BE49-F238E27FC236}">
                <a16:creationId xmlns:a16="http://schemas.microsoft.com/office/drawing/2014/main" id="{0E791957-51CC-AA3F-3309-267A54F4741D}"/>
              </a:ext>
            </a:extLst>
          </p:cNvPr>
          <p:cNvSpPr txBox="1">
            <a:spLocks noChangeArrowheads="1"/>
          </p:cNvSpPr>
          <p:nvPr/>
        </p:nvSpPr>
        <p:spPr bwMode="auto">
          <a:xfrm>
            <a:off x="1096963" y="1860550"/>
            <a:ext cx="1582737"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10000"/>
              </a:lnSpc>
            </a:pPr>
            <a:r>
              <a:rPr lang="en-US" altLang="zh-CN" sz="2400">
                <a:solidFill>
                  <a:schemeClr val="bg1"/>
                </a:solidFill>
                <a:latin typeface="Arial" panose="020B0604020202020204" pitchFamily="34" charset="0"/>
                <a:ea typeface="宋体" panose="02010600030101010101" pitchFamily="2" charset="-122"/>
              </a:rPr>
              <a:t>1 mol H</a:t>
            </a:r>
            <a:r>
              <a:rPr lang="en-US" altLang="zh-CN" sz="2400" baseline="-25000">
                <a:solidFill>
                  <a:schemeClr val="bg1"/>
                </a:solidFill>
                <a:latin typeface="Arial" panose="020B0604020202020204" pitchFamily="34" charset="0"/>
                <a:ea typeface="宋体" panose="02010600030101010101" pitchFamily="2" charset="-122"/>
              </a:rPr>
              <a:t>2</a:t>
            </a:r>
          </a:p>
          <a:p>
            <a:pPr eaLnBrk="1" hangingPunct="1">
              <a:lnSpc>
                <a:spcPct val="110000"/>
              </a:lnSpc>
            </a:pPr>
            <a:endParaRPr lang="en-US" altLang="zh-CN" sz="2400">
              <a:solidFill>
                <a:schemeClr val="bg1"/>
              </a:solidFill>
              <a:latin typeface="Arial" panose="020B0604020202020204" pitchFamily="34" charset="0"/>
              <a:ea typeface="宋体" panose="02010600030101010101" pitchFamily="2" charset="-122"/>
            </a:endParaRPr>
          </a:p>
          <a:p>
            <a:pPr eaLnBrk="1" hangingPunct="1">
              <a:lnSpc>
                <a:spcPct val="110000"/>
              </a:lnSpc>
            </a:pPr>
            <a:r>
              <a:rPr lang="en-US" altLang="zh-CN" sz="2400">
                <a:solidFill>
                  <a:schemeClr val="bg1"/>
                </a:solidFill>
                <a:latin typeface="Arial" panose="020B0604020202020204" pitchFamily="34" charset="0"/>
                <a:ea typeface="宋体" panose="02010600030101010101" pitchFamily="2" charset="-122"/>
              </a:rPr>
              <a:t>0.5mol O</a:t>
            </a:r>
            <a:r>
              <a:rPr lang="en-US" altLang="zh-CN" sz="2400" baseline="-25000">
                <a:solidFill>
                  <a:schemeClr val="bg1"/>
                </a:solidFill>
                <a:latin typeface="Arial" panose="020B0604020202020204" pitchFamily="34" charset="0"/>
                <a:ea typeface="宋体" panose="02010600030101010101" pitchFamily="2" charset="-122"/>
              </a:rPr>
              <a:t>2</a:t>
            </a:r>
          </a:p>
        </p:txBody>
      </p:sp>
      <p:sp>
        <p:nvSpPr>
          <p:cNvPr id="31749" name="Text Box 8">
            <a:extLst>
              <a:ext uri="{FF2B5EF4-FFF2-40B4-BE49-F238E27FC236}">
                <a16:creationId xmlns:a16="http://schemas.microsoft.com/office/drawing/2014/main" id="{A6788839-DAE6-40C0-0249-0BBE74F0B826}"/>
              </a:ext>
            </a:extLst>
          </p:cNvPr>
          <p:cNvSpPr txBox="1">
            <a:spLocks noChangeArrowheads="1"/>
          </p:cNvSpPr>
          <p:nvPr/>
        </p:nvSpPr>
        <p:spPr bwMode="auto">
          <a:xfrm>
            <a:off x="1371600" y="106203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2800" b="0">
                <a:solidFill>
                  <a:srgbClr val="050FD5"/>
                </a:solidFill>
                <a:latin typeface="Arial" panose="020B0604020202020204" pitchFamily="34" charset="0"/>
              </a:rPr>
              <a:t>输入</a:t>
            </a:r>
          </a:p>
        </p:txBody>
      </p:sp>
      <p:sp>
        <p:nvSpPr>
          <p:cNvPr id="31750" name="Text Box 9">
            <a:extLst>
              <a:ext uri="{FF2B5EF4-FFF2-40B4-BE49-F238E27FC236}">
                <a16:creationId xmlns:a16="http://schemas.microsoft.com/office/drawing/2014/main" id="{D50508C9-128B-212D-D4B2-482E83535EB0}"/>
              </a:ext>
            </a:extLst>
          </p:cNvPr>
          <p:cNvSpPr txBox="1">
            <a:spLocks noChangeArrowheads="1"/>
          </p:cNvSpPr>
          <p:nvPr/>
        </p:nvSpPr>
        <p:spPr bwMode="auto">
          <a:xfrm>
            <a:off x="4070350" y="106838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2800" b="0">
                <a:solidFill>
                  <a:srgbClr val="050FD5"/>
                </a:solidFill>
                <a:latin typeface="Arial" panose="020B0604020202020204" pitchFamily="34" charset="0"/>
              </a:rPr>
              <a:t>系统</a:t>
            </a:r>
          </a:p>
        </p:txBody>
      </p:sp>
      <p:sp>
        <p:nvSpPr>
          <p:cNvPr id="31751" name="Text Box 10">
            <a:extLst>
              <a:ext uri="{FF2B5EF4-FFF2-40B4-BE49-F238E27FC236}">
                <a16:creationId xmlns:a16="http://schemas.microsoft.com/office/drawing/2014/main" id="{CD47923E-6428-4626-5135-B05B7728D411}"/>
              </a:ext>
            </a:extLst>
          </p:cNvPr>
          <p:cNvSpPr txBox="1">
            <a:spLocks noChangeArrowheads="1"/>
          </p:cNvSpPr>
          <p:nvPr/>
        </p:nvSpPr>
        <p:spPr bwMode="auto">
          <a:xfrm>
            <a:off x="6762750" y="105568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2800" b="0">
                <a:solidFill>
                  <a:srgbClr val="050FD5"/>
                </a:solidFill>
                <a:latin typeface="Arial" panose="020B0604020202020204" pitchFamily="34" charset="0"/>
              </a:rPr>
              <a:t>输出</a:t>
            </a:r>
          </a:p>
        </p:txBody>
      </p:sp>
      <p:sp>
        <p:nvSpPr>
          <p:cNvPr id="31752" name="AutoShape 11">
            <a:extLst>
              <a:ext uri="{FF2B5EF4-FFF2-40B4-BE49-F238E27FC236}">
                <a16:creationId xmlns:a16="http://schemas.microsoft.com/office/drawing/2014/main" id="{D988B6BE-6043-B5E6-B70D-1CD83680EEA8}"/>
              </a:ext>
            </a:extLst>
          </p:cNvPr>
          <p:cNvSpPr>
            <a:spLocks noChangeArrowheads="1"/>
          </p:cNvSpPr>
          <p:nvPr/>
        </p:nvSpPr>
        <p:spPr bwMode="auto">
          <a:xfrm>
            <a:off x="5816600" y="1504950"/>
            <a:ext cx="838200" cy="685800"/>
          </a:xfrm>
          <a:custGeom>
            <a:avLst/>
            <a:gdLst>
              <a:gd name="T0" fmla="*/ 586973 w 21600"/>
              <a:gd name="T1" fmla="*/ 0 h 21600"/>
              <a:gd name="T2" fmla="*/ 586973 w 21600"/>
              <a:gd name="T3" fmla="*/ 386016 h 21600"/>
              <a:gd name="T4" fmla="*/ 125614 w 21600"/>
              <a:gd name="T5" fmla="*/ 685800 h 21600"/>
              <a:gd name="T6" fmla="*/ 838200 w 21600"/>
              <a:gd name="T7" fmla="*/ 19300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6600"/>
          </a:solidFill>
          <a:ln w="9525">
            <a:solidFill>
              <a:schemeClr val="tx1"/>
            </a:solidFill>
            <a:miter lim="800000"/>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1753" name="AutoShape 12">
            <a:extLst>
              <a:ext uri="{FF2B5EF4-FFF2-40B4-BE49-F238E27FC236}">
                <a16:creationId xmlns:a16="http://schemas.microsoft.com/office/drawing/2014/main" id="{2E6118B9-8653-9E13-5F06-DE6EF3912BF4}"/>
              </a:ext>
            </a:extLst>
          </p:cNvPr>
          <p:cNvSpPr>
            <a:spLocks noChangeArrowheads="1"/>
          </p:cNvSpPr>
          <p:nvPr/>
        </p:nvSpPr>
        <p:spPr bwMode="auto">
          <a:xfrm>
            <a:off x="5816600" y="2419350"/>
            <a:ext cx="762000" cy="381000"/>
          </a:xfrm>
          <a:prstGeom prst="rightArrow">
            <a:avLst>
              <a:gd name="adj1" fmla="val 50000"/>
              <a:gd name="adj2" fmla="val 50000"/>
            </a:avLst>
          </a:prstGeom>
          <a:solidFill>
            <a:schemeClr val="accent2"/>
          </a:solidFill>
          <a:ln w="9525">
            <a:solidFill>
              <a:schemeClr val="tx1"/>
            </a:solidFill>
            <a:miter lim="800000"/>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1754" name="AutoShape 13">
            <a:extLst>
              <a:ext uri="{FF2B5EF4-FFF2-40B4-BE49-F238E27FC236}">
                <a16:creationId xmlns:a16="http://schemas.microsoft.com/office/drawing/2014/main" id="{B3A5B036-AF6A-13D7-E414-7F7482681018}"/>
              </a:ext>
            </a:extLst>
          </p:cNvPr>
          <p:cNvSpPr>
            <a:spLocks noChangeArrowheads="1"/>
          </p:cNvSpPr>
          <p:nvPr/>
        </p:nvSpPr>
        <p:spPr bwMode="auto">
          <a:xfrm flipV="1">
            <a:off x="5816600" y="2952750"/>
            <a:ext cx="838200" cy="762000"/>
          </a:xfrm>
          <a:custGeom>
            <a:avLst/>
            <a:gdLst>
              <a:gd name="T0" fmla="*/ 586973 w 21600"/>
              <a:gd name="T1" fmla="*/ 0 h 21600"/>
              <a:gd name="T2" fmla="*/ 586973 w 21600"/>
              <a:gd name="T3" fmla="*/ 428907 h 21600"/>
              <a:gd name="T4" fmla="*/ 125614 w 21600"/>
              <a:gd name="T5" fmla="*/ 762000 h 21600"/>
              <a:gd name="T6" fmla="*/ 838200 w 21600"/>
              <a:gd name="T7" fmla="*/ 214454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6600"/>
          </a:solidFill>
          <a:ln w="9525">
            <a:solidFill>
              <a:schemeClr val="tx1"/>
            </a:solidFill>
            <a:miter lim="800000"/>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1755" name="Text Box 14">
            <a:extLst>
              <a:ext uri="{FF2B5EF4-FFF2-40B4-BE49-F238E27FC236}">
                <a16:creationId xmlns:a16="http://schemas.microsoft.com/office/drawing/2014/main" id="{45B1AED4-8C60-EE8E-63F4-D390F30C073F}"/>
              </a:ext>
            </a:extLst>
          </p:cNvPr>
          <p:cNvSpPr txBox="1">
            <a:spLocks noChangeArrowheads="1"/>
          </p:cNvSpPr>
          <p:nvPr/>
        </p:nvSpPr>
        <p:spPr bwMode="auto">
          <a:xfrm>
            <a:off x="6781800" y="2381250"/>
            <a:ext cx="268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2400"/>
              <a:t>1 mol H</a:t>
            </a:r>
            <a:r>
              <a:rPr lang="en-US" altLang="zh-CN" sz="2400" baseline="-25000"/>
              <a:t>2</a:t>
            </a:r>
            <a:r>
              <a:rPr lang="en-US" altLang="zh-CN" sz="2400"/>
              <a:t>O (l) </a:t>
            </a:r>
          </a:p>
        </p:txBody>
      </p:sp>
      <p:sp>
        <p:nvSpPr>
          <p:cNvPr id="31756" name="Text Box 15">
            <a:extLst>
              <a:ext uri="{FF2B5EF4-FFF2-40B4-BE49-F238E27FC236}">
                <a16:creationId xmlns:a16="http://schemas.microsoft.com/office/drawing/2014/main" id="{12BB51B5-325D-AF23-8075-4E4170BB54BB}"/>
              </a:ext>
            </a:extLst>
          </p:cNvPr>
          <p:cNvSpPr txBox="1">
            <a:spLocks noChangeArrowheads="1"/>
          </p:cNvSpPr>
          <p:nvPr/>
        </p:nvSpPr>
        <p:spPr bwMode="auto">
          <a:xfrm>
            <a:off x="6769100" y="1530350"/>
            <a:ext cx="268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2400"/>
              <a:t>电功</a:t>
            </a:r>
            <a:endParaRPr lang="en-US" altLang="zh-CN" sz="2400"/>
          </a:p>
        </p:txBody>
      </p:sp>
      <p:sp>
        <p:nvSpPr>
          <p:cNvPr id="31757" name="Text Box 16">
            <a:extLst>
              <a:ext uri="{FF2B5EF4-FFF2-40B4-BE49-F238E27FC236}">
                <a16:creationId xmlns:a16="http://schemas.microsoft.com/office/drawing/2014/main" id="{A2CAED35-B400-46D4-2CAA-E143AA0DF591}"/>
              </a:ext>
            </a:extLst>
          </p:cNvPr>
          <p:cNvSpPr txBox="1">
            <a:spLocks noChangeArrowheads="1"/>
          </p:cNvSpPr>
          <p:nvPr/>
        </p:nvSpPr>
        <p:spPr bwMode="auto">
          <a:xfrm>
            <a:off x="6794500" y="3219450"/>
            <a:ext cx="268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2400"/>
              <a:t>热能</a:t>
            </a:r>
          </a:p>
        </p:txBody>
      </p:sp>
      <p:sp>
        <p:nvSpPr>
          <p:cNvPr id="31758" name="Text Box 17">
            <a:extLst>
              <a:ext uri="{FF2B5EF4-FFF2-40B4-BE49-F238E27FC236}">
                <a16:creationId xmlns:a16="http://schemas.microsoft.com/office/drawing/2014/main" id="{0E4886DE-06CB-CD58-143C-5748B25F4C02}"/>
              </a:ext>
            </a:extLst>
          </p:cNvPr>
          <p:cNvSpPr txBox="1">
            <a:spLocks noChangeArrowheads="1"/>
          </p:cNvSpPr>
          <p:nvPr/>
        </p:nvSpPr>
        <p:spPr bwMode="auto">
          <a:xfrm>
            <a:off x="558800" y="4073525"/>
            <a:ext cx="8204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lgn="ctr" eaLnBrk="1" hangingPunct="1"/>
            <a:r>
              <a:rPr lang="zh-CN" altLang="en-US" sz="2400">
                <a:solidFill>
                  <a:srgbClr val="050FD5"/>
                </a:solidFill>
              </a:rPr>
              <a:t>输入系统的能量如何计算？系统的能量守恒关系式？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a:extLst>
              <a:ext uri="{FF2B5EF4-FFF2-40B4-BE49-F238E27FC236}">
                <a16:creationId xmlns:a16="http://schemas.microsoft.com/office/drawing/2014/main" id="{26D61ABC-0839-FA74-7EF9-3127807365E4}"/>
              </a:ext>
            </a:extLst>
          </p:cNvPr>
          <p:cNvSpPr>
            <a:spLocks noChangeArrowheads="1"/>
          </p:cNvSpPr>
          <p:nvPr/>
        </p:nvSpPr>
        <p:spPr bwMode="gray">
          <a:xfrm>
            <a:off x="1081088" y="4283075"/>
            <a:ext cx="49180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13-6  </a:t>
            </a:r>
            <a:r>
              <a:rPr kumimoji="1" lang="zh-CN" altLang="en-US" sz="2000">
                <a:latin typeface="Times New Roman" panose="02020603050405020304" pitchFamily="18" charset="0"/>
              </a:rPr>
              <a:t>化学反应方向判据及平衡条件</a:t>
            </a:r>
          </a:p>
        </p:txBody>
      </p:sp>
      <p:sp>
        <p:nvSpPr>
          <p:cNvPr id="60420" name="AutoShape 4">
            <a:extLst>
              <a:ext uri="{FF2B5EF4-FFF2-40B4-BE49-F238E27FC236}">
                <a16:creationId xmlns:a16="http://schemas.microsoft.com/office/drawing/2014/main" id="{5DD2B1B7-4566-EA10-E077-2FA93995A050}"/>
              </a:ext>
            </a:extLst>
          </p:cNvPr>
          <p:cNvSpPr>
            <a:spLocks noChangeArrowheads="1"/>
          </p:cNvSpPr>
          <p:nvPr/>
        </p:nvSpPr>
        <p:spPr bwMode="ltGray">
          <a:xfrm rot="5400000">
            <a:off x="-2074863" y="1208088"/>
            <a:ext cx="4090987" cy="33607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zh-CN" altLang="en-US"/>
          </a:p>
        </p:txBody>
      </p:sp>
      <p:sp>
        <p:nvSpPr>
          <p:cNvPr id="60421" name="AutoShape 5">
            <a:extLst>
              <a:ext uri="{FF2B5EF4-FFF2-40B4-BE49-F238E27FC236}">
                <a16:creationId xmlns:a16="http://schemas.microsoft.com/office/drawing/2014/main" id="{D51FB12C-6C02-CF7A-8D09-B688DF54C592}"/>
              </a:ext>
            </a:extLst>
          </p:cNvPr>
          <p:cNvSpPr>
            <a:spLocks noChangeArrowheads="1"/>
          </p:cNvSpPr>
          <p:nvPr/>
        </p:nvSpPr>
        <p:spPr bwMode="ltGray">
          <a:xfrm rot="5400000" flipH="1">
            <a:off x="-1845468" y="1396206"/>
            <a:ext cx="3689350" cy="29765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pPr>
              <a:defRPr/>
            </a:pPr>
            <a:endParaRPr lang="zh-CN" altLang="en-US"/>
          </a:p>
        </p:txBody>
      </p:sp>
      <p:sp>
        <p:nvSpPr>
          <p:cNvPr id="32773" name="AutoShape 6">
            <a:extLst>
              <a:ext uri="{FF2B5EF4-FFF2-40B4-BE49-F238E27FC236}">
                <a16:creationId xmlns:a16="http://schemas.microsoft.com/office/drawing/2014/main" id="{0DFD40D0-AFD4-2E88-C8F8-D168228FBCDB}"/>
              </a:ext>
            </a:extLst>
          </p:cNvPr>
          <p:cNvSpPr>
            <a:spLocks noChangeArrowheads="1"/>
          </p:cNvSpPr>
          <p:nvPr/>
        </p:nvSpPr>
        <p:spPr bwMode="gray">
          <a:xfrm>
            <a:off x="1741488" y="2251075"/>
            <a:ext cx="546735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13-3  </a:t>
            </a:r>
            <a:r>
              <a:rPr kumimoji="1" lang="zh-CN" altLang="en-US" sz="2000">
                <a:latin typeface="Times New Roman" panose="02020603050405020304" pitchFamily="18" charset="0"/>
              </a:rPr>
              <a:t>绝热理论燃烧温度</a:t>
            </a:r>
          </a:p>
        </p:txBody>
      </p:sp>
      <p:sp>
        <p:nvSpPr>
          <p:cNvPr id="60423" name="AutoShape 7">
            <a:extLst>
              <a:ext uri="{FF2B5EF4-FFF2-40B4-BE49-F238E27FC236}">
                <a16:creationId xmlns:a16="http://schemas.microsoft.com/office/drawing/2014/main" id="{B1B09069-BAA6-CBD7-FF22-8DF91D2D48F2}"/>
              </a:ext>
            </a:extLst>
          </p:cNvPr>
          <p:cNvSpPr>
            <a:spLocks noChangeArrowheads="1"/>
          </p:cNvSpPr>
          <p:nvPr/>
        </p:nvSpPr>
        <p:spPr bwMode="gray">
          <a:xfrm>
            <a:off x="1538288" y="1598613"/>
            <a:ext cx="57054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solidFill>
                  <a:srgbClr val="D31703"/>
                </a:solidFill>
                <a:latin typeface="Times New Roman" panose="02020603050405020304" pitchFamily="18" charset="0"/>
              </a:rPr>
              <a:t>13-2  </a:t>
            </a:r>
            <a:r>
              <a:rPr kumimoji="1" lang="zh-CN" altLang="en-US" sz="2000">
                <a:solidFill>
                  <a:srgbClr val="D31703"/>
                </a:solidFill>
                <a:latin typeface="Times New Roman" panose="02020603050405020304" pitchFamily="18" charset="0"/>
              </a:rPr>
              <a:t>热力学第一定律在有化学反应系统内的应用</a:t>
            </a:r>
          </a:p>
        </p:txBody>
      </p:sp>
      <p:grpSp>
        <p:nvGrpSpPr>
          <p:cNvPr id="32775" name="Group 8">
            <a:extLst>
              <a:ext uri="{FF2B5EF4-FFF2-40B4-BE49-F238E27FC236}">
                <a16:creationId xmlns:a16="http://schemas.microsoft.com/office/drawing/2014/main" id="{31E2353D-5DFB-0F9B-50B8-9B9E6E72A95F}"/>
              </a:ext>
            </a:extLst>
          </p:cNvPr>
          <p:cNvGrpSpPr>
            <a:grpSpLocks/>
          </p:cNvGrpSpPr>
          <p:nvPr/>
        </p:nvGrpSpPr>
        <p:grpSpPr bwMode="auto">
          <a:xfrm>
            <a:off x="768350" y="1012825"/>
            <a:ext cx="381000" cy="381000"/>
            <a:chOff x="2078" y="1680"/>
            <a:chExt cx="1615" cy="1615"/>
          </a:xfrm>
        </p:grpSpPr>
        <p:sp>
          <p:nvSpPr>
            <p:cNvPr id="32815" name="Oval 9">
              <a:extLst>
                <a:ext uri="{FF2B5EF4-FFF2-40B4-BE49-F238E27FC236}">
                  <a16:creationId xmlns:a16="http://schemas.microsoft.com/office/drawing/2014/main" id="{E1770C54-3CB3-10C0-9DFB-526A38C8FA5F}"/>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2816" name="Oval 10">
              <a:extLst>
                <a:ext uri="{FF2B5EF4-FFF2-40B4-BE49-F238E27FC236}">
                  <a16:creationId xmlns:a16="http://schemas.microsoft.com/office/drawing/2014/main" id="{DCF00FDE-4594-E759-496D-E0D735FE864F}"/>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27" name="Oval 11">
              <a:extLst>
                <a:ext uri="{FF2B5EF4-FFF2-40B4-BE49-F238E27FC236}">
                  <a16:creationId xmlns:a16="http://schemas.microsoft.com/office/drawing/2014/main" id="{D7457440-4689-C2FE-BE29-EFCCD2846A36}"/>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2818" name="Oval 12">
              <a:extLst>
                <a:ext uri="{FF2B5EF4-FFF2-40B4-BE49-F238E27FC236}">
                  <a16:creationId xmlns:a16="http://schemas.microsoft.com/office/drawing/2014/main" id="{DD4657F7-89C8-CF9A-9459-C314B7703E42}"/>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29" name="Oval 13">
              <a:extLst>
                <a:ext uri="{FF2B5EF4-FFF2-40B4-BE49-F238E27FC236}">
                  <a16:creationId xmlns:a16="http://schemas.microsoft.com/office/drawing/2014/main" id="{4CB686D5-4C94-CB0B-FF52-C826753E1848}"/>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2820" name="Oval 14">
              <a:extLst>
                <a:ext uri="{FF2B5EF4-FFF2-40B4-BE49-F238E27FC236}">
                  <a16:creationId xmlns:a16="http://schemas.microsoft.com/office/drawing/2014/main" id="{1F670313-4EB1-82CA-D365-2FC0FC67185B}"/>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32776" name="Group 15">
            <a:extLst>
              <a:ext uri="{FF2B5EF4-FFF2-40B4-BE49-F238E27FC236}">
                <a16:creationId xmlns:a16="http://schemas.microsoft.com/office/drawing/2014/main" id="{F88EF77A-7F72-C9A8-8EC6-BA0412106F88}"/>
              </a:ext>
            </a:extLst>
          </p:cNvPr>
          <p:cNvGrpSpPr>
            <a:grpSpLocks/>
          </p:cNvGrpSpPr>
          <p:nvPr/>
        </p:nvGrpSpPr>
        <p:grpSpPr bwMode="auto">
          <a:xfrm>
            <a:off x="1233488" y="1704975"/>
            <a:ext cx="381000" cy="381000"/>
            <a:chOff x="2078" y="1680"/>
            <a:chExt cx="1615" cy="1615"/>
          </a:xfrm>
        </p:grpSpPr>
        <p:sp>
          <p:nvSpPr>
            <p:cNvPr id="32809" name="Oval 16">
              <a:extLst>
                <a:ext uri="{FF2B5EF4-FFF2-40B4-BE49-F238E27FC236}">
                  <a16:creationId xmlns:a16="http://schemas.microsoft.com/office/drawing/2014/main" id="{D547A7B9-07D8-B099-8405-E8096B84CBD2}"/>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2810" name="Oval 17">
              <a:extLst>
                <a:ext uri="{FF2B5EF4-FFF2-40B4-BE49-F238E27FC236}">
                  <a16:creationId xmlns:a16="http://schemas.microsoft.com/office/drawing/2014/main" id="{A0DD0308-3C0B-DF90-DD7C-94BFBE67C88F}"/>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34" name="Oval 18">
              <a:extLst>
                <a:ext uri="{FF2B5EF4-FFF2-40B4-BE49-F238E27FC236}">
                  <a16:creationId xmlns:a16="http://schemas.microsoft.com/office/drawing/2014/main" id="{9D138A2E-410A-8D0F-C085-86A5A11057A8}"/>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2812" name="Oval 19">
              <a:extLst>
                <a:ext uri="{FF2B5EF4-FFF2-40B4-BE49-F238E27FC236}">
                  <a16:creationId xmlns:a16="http://schemas.microsoft.com/office/drawing/2014/main" id="{2566427E-FA35-D7BE-73E3-E3F5951D9AE8}"/>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36" name="Oval 20">
              <a:extLst>
                <a:ext uri="{FF2B5EF4-FFF2-40B4-BE49-F238E27FC236}">
                  <a16:creationId xmlns:a16="http://schemas.microsoft.com/office/drawing/2014/main" id="{A7F419BF-F25C-22A2-E5CB-94DF0100F8B2}"/>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2814" name="Oval 21">
              <a:extLst>
                <a:ext uri="{FF2B5EF4-FFF2-40B4-BE49-F238E27FC236}">
                  <a16:creationId xmlns:a16="http://schemas.microsoft.com/office/drawing/2014/main" id="{008557F8-EE66-069B-1034-F4364A45D010}"/>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32777" name="Group 22">
            <a:extLst>
              <a:ext uri="{FF2B5EF4-FFF2-40B4-BE49-F238E27FC236}">
                <a16:creationId xmlns:a16="http://schemas.microsoft.com/office/drawing/2014/main" id="{443CA2C9-FC72-7919-310B-AA6A1D30F59E}"/>
              </a:ext>
            </a:extLst>
          </p:cNvPr>
          <p:cNvGrpSpPr>
            <a:grpSpLocks/>
          </p:cNvGrpSpPr>
          <p:nvPr/>
        </p:nvGrpSpPr>
        <p:grpSpPr bwMode="auto">
          <a:xfrm>
            <a:off x="1436688" y="2327275"/>
            <a:ext cx="381000" cy="381000"/>
            <a:chOff x="2078" y="1680"/>
            <a:chExt cx="1615" cy="1615"/>
          </a:xfrm>
        </p:grpSpPr>
        <p:sp>
          <p:nvSpPr>
            <p:cNvPr id="32803" name="Oval 23">
              <a:extLst>
                <a:ext uri="{FF2B5EF4-FFF2-40B4-BE49-F238E27FC236}">
                  <a16:creationId xmlns:a16="http://schemas.microsoft.com/office/drawing/2014/main" id="{9C98D2A0-1B11-D8FA-5D3B-03B3A291FDCE}"/>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2804" name="Oval 24">
              <a:extLst>
                <a:ext uri="{FF2B5EF4-FFF2-40B4-BE49-F238E27FC236}">
                  <a16:creationId xmlns:a16="http://schemas.microsoft.com/office/drawing/2014/main" id="{7964A569-EB08-1426-89B0-F90ADCD205F5}"/>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41" name="Oval 25">
              <a:extLst>
                <a:ext uri="{FF2B5EF4-FFF2-40B4-BE49-F238E27FC236}">
                  <a16:creationId xmlns:a16="http://schemas.microsoft.com/office/drawing/2014/main" id="{2A563E71-5C32-2EB5-A71C-544716D12FD5}"/>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2806" name="Oval 26">
              <a:extLst>
                <a:ext uri="{FF2B5EF4-FFF2-40B4-BE49-F238E27FC236}">
                  <a16:creationId xmlns:a16="http://schemas.microsoft.com/office/drawing/2014/main" id="{DA510530-4545-B47F-250E-05D2F84EC47B}"/>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43" name="Oval 27">
              <a:extLst>
                <a:ext uri="{FF2B5EF4-FFF2-40B4-BE49-F238E27FC236}">
                  <a16:creationId xmlns:a16="http://schemas.microsoft.com/office/drawing/2014/main" id="{1AA60EDC-1E38-2705-459F-848B955ECB12}"/>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2808" name="Oval 28">
              <a:extLst>
                <a:ext uri="{FF2B5EF4-FFF2-40B4-BE49-F238E27FC236}">
                  <a16:creationId xmlns:a16="http://schemas.microsoft.com/office/drawing/2014/main" id="{E5E2AFA8-9ABE-76B0-8D2B-39829439BC06}"/>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32778" name="AutoShape 29">
            <a:extLst>
              <a:ext uri="{FF2B5EF4-FFF2-40B4-BE49-F238E27FC236}">
                <a16:creationId xmlns:a16="http://schemas.microsoft.com/office/drawing/2014/main" id="{5E1B42F7-D364-6E38-B37F-D8CF7852DAF9}"/>
              </a:ext>
            </a:extLst>
          </p:cNvPr>
          <p:cNvSpPr>
            <a:spLocks noChangeArrowheads="1"/>
          </p:cNvSpPr>
          <p:nvPr/>
        </p:nvSpPr>
        <p:spPr bwMode="gray">
          <a:xfrm>
            <a:off x="1125538" y="944563"/>
            <a:ext cx="49180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13-1  </a:t>
            </a:r>
            <a:r>
              <a:rPr kumimoji="1" lang="zh-CN" altLang="en-US" sz="2000">
                <a:latin typeface="Times New Roman" panose="02020603050405020304" pitchFamily="18" charset="0"/>
              </a:rPr>
              <a:t>概述</a:t>
            </a:r>
          </a:p>
        </p:txBody>
      </p:sp>
      <p:sp>
        <p:nvSpPr>
          <p:cNvPr id="32779" name="AutoShape 30">
            <a:extLst>
              <a:ext uri="{FF2B5EF4-FFF2-40B4-BE49-F238E27FC236}">
                <a16:creationId xmlns:a16="http://schemas.microsoft.com/office/drawing/2014/main" id="{191CE8B5-7571-FA6E-E318-3C5523988005}"/>
              </a:ext>
            </a:extLst>
          </p:cNvPr>
          <p:cNvSpPr>
            <a:spLocks noChangeArrowheads="1"/>
          </p:cNvSpPr>
          <p:nvPr/>
        </p:nvSpPr>
        <p:spPr bwMode="gray">
          <a:xfrm>
            <a:off x="1543050" y="3609975"/>
            <a:ext cx="563245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13-5  </a:t>
            </a:r>
            <a:r>
              <a:rPr kumimoji="1" lang="zh-CN" altLang="en-US" sz="2000">
                <a:latin typeface="Times New Roman" panose="02020603050405020304" pitchFamily="18" charset="0"/>
              </a:rPr>
              <a:t>离解与离解度，平衡移动原理</a:t>
            </a:r>
          </a:p>
        </p:txBody>
      </p:sp>
      <p:grpSp>
        <p:nvGrpSpPr>
          <p:cNvPr id="32780" name="Group 31">
            <a:extLst>
              <a:ext uri="{FF2B5EF4-FFF2-40B4-BE49-F238E27FC236}">
                <a16:creationId xmlns:a16="http://schemas.microsoft.com/office/drawing/2014/main" id="{3AEFB475-33CB-65AD-D9FB-129E5428E950}"/>
              </a:ext>
            </a:extLst>
          </p:cNvPr>
          <p:cNvGrpSpPr>
            <a:grpSpLocks/>
          </p:cNvGrpSpPr>
          <p:nvPr/>
        </p:nvGrpSpPr>
        <p:grpSpPr bwMode="auto">
          <a:xfrm>
            <a:off x="1238250" y="3716338"/>
            <a:ext cx="381000" cy="381000"/>
            <a:chOff x="2078" y="1680"/>
            <a:chExt cx="1615" cy="1615"/>
          </a:xfrm>
        </p:grpSpPr>
        <p:sp>
          <p:nvSpPr>
            <p:cNvPr id="32797" name="Oval 32">
              <a:extLst>
                <a:ext uri="{FF2B5EF4-FFF2-40B4-BE49-F238E27FC236}">
                  <a16:creationId xmlns:a16="http://schemas.microsoft.com/office/drawing/2014/main" id="{FB088125-14A8-6CC5-849E-8BF58E150BE0}"/>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2798" name="Oval 33">
              <a:extLst>
                <a:ext uri="{FF2B5EF4-FFF2-40B4-BE49-F238E27FC236}">
                  <a16:creationId xmlns:a16="http://schemas.microsoft.com/office/drawing/2014/main" id="{89171DB6-6B4C-74C9-2BCA-ADC9355A8689}"/>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50" name="Oval 34">
              <a:extLst>
                <a:ext uri="{FF2B5EF4-FFF2-40B4-BE49-F238E27FC236}">
                  <a16:creationId xmlns:a16="http://schemas.microsoft.com/office/drawing/2014/main" id="{1B75C029-1E5B-2821-489D-8092ACD3CEFA}"/>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2800" name="Oval 35">
              <a:extLst>
                <a:ext uri="{FF2B5EF4-FFF2-40B4-BE49-F238E27FC236}">
                  <a16:creationId xmlns:a16="http://schemas.microsoft.com/office/drawing/2014/main" id="{BEA7BCA8-3807-AC68-3153-A99C60C5F2C7}"/>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52" name="Oval 36">
              <a:extLst>
                <a:ext uri="{FF2B5EF4-FFF2-40B4-BE49-F238E27FC236}">
                  <a16:creationId xmlns:a16="http://schemas.microsoft.com/office/drawing/2014/main" id="{88CC2362-4E7F-FD6B-8A78-DB0DCB64AFC2}"/>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2802" name="Oval 37">
              <a:extLst>
                <a:ext uri="{FF2B5EF4-FFF2-40B4-BE49-F238E27FC236}">
                  <a16:creationId xmlns:a16="http://schemas.microsoft.com/office/drawing/2014/main" id="{0D204ED1-631E-589D-BE5B-81374C98229B}"/>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32781" name="Group 38">
            <a:extLst>
              <a:ext uri="{FF2B5EF4-FFF2-40B4-BE49-F238E27FC236}">
                <a16:creationId xmlns:a16="http://schemas.microsoft.com/office/drawing/2014/main" id="{7057D7A6-D220-542B-53FC-C52CE8548855}"/>
              </a:ext>
            </a:extLst>
          </p:cNvPr>
          <p:cNvGrpSpPr>
            <a:grpSpLocks/>
          </p:cNvGrpSpPr>
          <p:nvPr/>
        </p:nvGrpSpPr>
        <p:grpSpPr bwMode="auto">
          <a:xfrm>
            <a:off x="742950" y="4341813"/>
            <a:ext cx="381000" cy="381000"/>
            <a:chOff x="2078" y="1680"/>
            <a:chExt cx="1615" cy="1615"/>
          </a:xfrm>
        </p:grpSpPr>
        <p:sp>
          <p:nvSpPr>
            <p:cNvPr id="32791" name="Oval 39">
              <a:extLst>
                <a:ext uri="{FF2B5EF4-FFF2-40B4-BE49-F238E27FC236}">
                  <a16:creationId xmlns:a16="http://schemas.microsoft.com/office/drawing/2014/main" id="{6CF698CB-0874-2C00-B3FD-20C4F3701080}"/>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2792" name="Oval 40">
              <a:extLst>
                <a:ext uri="{FF2B5EF4-FFF2-40B4-BE49-F238E27FC236}">
                  <a16:creationId xmlns:a16="http://schemas.microsoft.com/office/drawing/2014/main" id="{8CDA15EA-0676-67C3-B597-EC55906B9760}"/>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57" name="Oval 41">
              <a:extLst>
                <a:ext uri="{FF2B5EF4-FFF2-40B4-BE49-F238E27FC236}">
                  <a16:creationId xmlns:a16="http://schemas.microsoft.com/office/drawing/2014/main" id="{3B1714F5-549D-4B15-5654-69502CC7FFB2}"/>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2794" name="Oval 42">
              <a:extLst>
                <a:ext uri="{FF2B5EF4-FFF2-40B4-BE49-F238E27FC236}">
                  <a16:creationId xmlns:a16="http://schemas.microsoft.com/office/drawing/2014/main" id="{7E7F0AE0-D149-6C58-F7D9-B7BAA65ED910}"/>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59" name="Oval 43">
              <a:extLst>
                <a:ext uri="{FF2B5EF4-FFF2-40B4-BE49-F238E27FC236}">
                  <a16:creationId xmlns:a16="http://schemas.microsoft.com/office/drawing/2014/main" id="{FFDA8EDF-5043-D1DA-0E4C-54393761791C}"/>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2796" name="Oval 44">
              <a:extLst>
                <a:ext uri="{FF2B5EF4-FFF2-40B4-BE49-F238E27FC236}">
                  <a16:creationId xmlns:a16="http://schemas.microsoft.com/office/drawing/2014/main" id="{757647B8-680E-7F9A-36DB-DEFF38D885D0}"/>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32782" name="AutoShape 45">
            <a:extLst>
              <a:ext uri="{FF2B5EF4-FFF2-40B4-BE49-F238E27FC236}">
                <a16:creationId xmlns:a16="http://schemas.microsoft.com/office/drawing/2014/main" id="{79ED14BD-3579-A5AF-E39D-1F278EB7844D}"/>
              </a:ext>
            </a:extLst>
          </p:cNvPr>
          <p:cNvSpPr>
            <a:spLocks noChangeArrowheads="1"/>
          </p:cNvSpPr>
          <p:nvPr/>
        </p:nvSpPr>
        <p:spPr bwMode="gray">
          <a:xfrm>
            <a:off x="1743075" y="2935288"/>
            <a:ext cx="54483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13-4  </a:t>
            </a:r>
            <a:r>
              <a:rPr kumimoji="1" lang="zh-CN" altLang="en-US" sz="2000">
                <a:latin typeface="Times New Roman" panose="02020603050405020304" pitchFamily="18" charset="0"/>
              </a:rPr>
              <a:t>化学平衡与平衡常数</a:t>
            </a:r>
          </a:p>
        </p:txBody>
      </p:sp>
      <p:grpSp>
        <p:nvGrpSpPr>
          <p:cNvPr id="32783" name="Group 46">
            <a:extLst>
              <a:ext uri="{FF2B5EF4-FFF2-40B4-BE49-F238E27FC236}">
                <a16:creationId xmlns:a16="http://schemas.microsoft.com/office/drawing/2014/main" id="{EEE18D23-6981-19A1-EFF9-96113E23F425}"/>
              </a:ext>
            </a:extLst>
          </p:cNvPr>
          <p:cNvGrpSpPr>
            <a:grpSpLocks/>
          </p:cNvGrpSpPr>
          <p:nvPr/>
        </p:nvGrpSpPr>
        <p:grpSpPr bwMode="auto">
          <a:xfrm>
            <a:off x="1457325" y="2982913"/>
            <a:ext cx="381000" cy="381000"/>
            <a:chOff x="2078" y="1680"/>
            <a:chExt cx="1615" cy="1615"/>
          </a:xfrm>
        </p:grpSpPr>
        <p:sp>
          <p:nvSpPr>
            <p:cNvPr id="32785" name="Oval 47">
              <a:extLst>
                <a:ext uri="{FF2B5EF4-FFF2-40B4-BE49-F238E27FC236}">
                  <a16:creationId xmlns:a16="http://schemas.microsoft.com/office/drawing/2014/main" id="{832F169D-15D8-CC34-277C-040F0FC194B5}"/>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2786" name="Oval 48">
              <a:extLst>
                <a:ext uri="{FF2B5EF4-FFF2-40B4-BE49-F238E27FC236}">
                  <a16:creationId xmlns:a16="http://schemas.microsoft.com/office/drawing/2014/main" id="{A98A3FAA-9669-9A13-6D1C-BEEB8ACCB0A1}"/>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65" name="Oval 49">
              <a:extLst>
                <a:ext uri="{FF2B5EF4-FFF2-40B4-BE49-F238E27FC236}">
                  <a16:creationId xmlns:a16="http://schemas.microsoft.com/office/drawing/2014/main" id="{7BFC6CA2-6974-AE88-0A3F-032B76EAD4D1}"/>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2788" name="Oval 50">
              <a:extLst>
                <a:ext uri="{FF2B5EF4-FFF2-40B4-BE49-F238E27FC236}">
                  <a16:creationId xmlns:a16="http://schemas.microsoft.com/office/drawing/2014/main" id="{91739047-2B46-C638-47CA-65497747503C}"/>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0467" name="Oval 51">
              <a:extLst>
                <a:ext uri="{FF2B5EF4-FFF2-40B4-BE49-F238E27FC236}">
                  <a16:creationId xmlns:a16="http://schemas.microsoft.com/office/drawing/2014/main" id="{B703BDB6-0864-65ED-6FD5-6A6A4A44F722}"/>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2790" name="Oval 52">
              <a:extLst>
                <a:ext uri="{FF2B5EF4-FFF2-40B4-BE49-F238E27FC236}">
                  <a16:creationId xmlns:a16="http://schemas.microsoft.com/office/drawing/2014/main" id="{09C35F5B-FF3C-FBC9-B582-82B29E88D2AC}"/>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60469" name="Text Box 53">
            <a:extLst>
              <a:ext uri="{FF2B5EF4-FFF2-40B4-BE49-F238E27FC236}">
                <a16:creationId xmlns:a16="http://schemas.microsoft.com/office/drawing/2014/main" id="{B7F726DB-620C-908C-BF93-EB85113BF920}"/>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第</a:t>
            </a: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章 化学热力学基础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0423"/>
                                        </p:tgtEl>
                                      </p:cBhvr>
                                    </p:animEffect>
                                    <p:animScale>
                                      <p:cBhvr>
                                        <p:cTn id="7" dur="250" autoRev="1" fill="hold"/>
                                        <p:tgtEl>
                                          <p:spTgt spid="604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3B09E9C0-ED70-EC56-79C7-797175621B03}"/>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热力学第一定律解析式</a:t>
            </a:r>
          </a:p>
        </p:txBody>
      </p:sp>
      <p:sp>
        <p:nvSpPr>
          <p:cNvPr id="4102" name="Text Box 3">
            <a:extLst>
              <a:ext uri="{FF2B5EF4-FFF2-40B4-BE49-F238E27FC236}">
                <a16:creationId xmlns:a16="http://schemas.microsoft.com/office/drawing/2014/main" id="{58252C92-C9FA-FB24-0AFE-AE31E7337577}"/>
              </a:ext>
            </a:extLst>
          </p:cNvPr>
          <p:cNvSpPr txBox="1">
            <a:spLocks noChangeArrowheads="1"/>
          </p:cNvSpPr>
          <p:nvPr/>
        </p:nvSpPr>
        <p:spPr bwMode="auto">
          <a:xfrm>
            <a:off x="666750" y="942975"/>
            <a:ext cx="791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800" b="0">
                <a:latin typeface="Plotter" charset="0"/>
                <a:ea typeface="宋体" panose="02010600030101010101" pitchFamily="2" charset="-122"/>
              </a:rPr>
              <a:t>     </a:t>
            </a:r>
            <a:r>
              <a:rPr kumimoji="1" lang="zh-CN" altLang="en-US" sz="2000">
                <a:solidFill>
                  <a:srgbClr val="050FD5"/>
                </a:solidFill>
                <a:latin typeface="Times New Roman" panose="02020603050405020304" pitchFamily="18" charset="0"/>
              </a:rPr>
              <a:t>热力学第一定律</a:t>
            </a:r>
            <a:r>
              <a:rPr kumimoji="1" lang="zh-CN" altLang="en-US" sz="2000">
                <a:latin typeface="Times New Roman" panose="02020603050405020304" pitchFamily="18" charset="0"/>
              </a:rPr>
              <a:t>是对化学过程进行</a:t>
            </a:r>
            <a:r>
              <a:rPr kumimoji="1" lang="zh-CN" altLang="en-US" sz="2000">
                <a:solidFill>
                  <a:srgbClr val="050FD5"/>
                </a:solidFill>
                <a:latin typeface="Times New Roman" panose="02020603050405020304" pitchFamily="18" charset="0"/>
              </a:rPr>
              <a:t>能量平衡分析的理论基础</a:t>
            </a:r>
            <a:r>
              <a:rPr kumimoji="1" lang="zh-CN" altLang="en-US" sz="2000">
                <a:latin typeface="Times New Roman" panose="02020603050405020304" pitchFamily="18" charset="0"/>
              </a:rPr>
              <a:t>。</a:t>
            </a:r>
            <a:r>
              <a:rPr kumimoji="1" lang="zh-CN" altLang="en-US" sz="2800" b="0">
                <a:latin typeface="Times New Roman" panose="02020603050405020304" pitchFamily="18" charset="0"/>
                <a:ea typeface="宋体" panose="02010600030101010101" pitchFamily="2" charset="-122"/>
              </a:rPr>
              <a:t> </a:t>
            </a:r>
          </a:p>
        </p:txBody>
      </p:sp>
      <p:sp>
        <p:nvSpPr>
          <p:cNvPr id="32772" name="Text Box 4">
            <a:extLst>
              <a:ext uri="{FF2B5EF4-FFF2-40B4-BE49-F238E27FC236}">
                <a16:creationId xmlns:a16="http://schemas.microsoft.com/office/drawing/2014/main" id="{A9F0E46E-7831-9AA7-6172-A895F65A91C2}"/>
              </a:ext>
            </a:extLst>
          </p:cNvPr>
          <p:cNvSpPr txBox="1">
            <a:spLocks noChangeArrowheads="1"/>
          </p:cNvSpPr>
          <p:nvPr/>
        </p:nvSpPr>
        <p:spPr bwMode="auto">
          <a:xfrm>
            <a:off x="428625" y="1560513"/>
            <a:ext cx="344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t>一、 热力学第一定律解析式</a:t>
            </a:r>
            <a:r>
              <a:rPr kumimoji="1" lang="zh-CN" altLang="en-US" sz="2000">
                <a:latin typeface="Times New Roman" panose="02020603050405020304" pitchFamily="18" charset="0"/>
                <a:ea typeface="宋体" panose="02010600030101010101" pitchFamily="2" charset="-122"/>
              </a:rPr>
              <a:t> </a:t>
            </a:r>
          </a:p>
        </p:txBody>
      </p:sp>
      <p:graphicFrame>
        <p:nvGraphicFramePr>
          <p:cNvPr id="32773" name="Object 5">
            <a:extLst>
              <a:ext uri="{FF2B5EF4-FFF2-40B4-BE49-F238E27FC236}">
                <a16:creationId xmlns:a16="http://schemas.microsoft.com/office/drawing/2014/main" id="{D731E34F-1C2D-CBBD-A91D-2B3E09E38C21}"/>
              </a:ext>
            </a:extLst>
          </p:cNvPr>
          <p:cNvGraphicFramePr>
            <a:graphicFrameLocks noChangeAspect="1"/>
          </p:cNvGraphicFramePr>
          <p:nvPr>
            <p:ph sz="half" idx="1"/>
          </p:nvPr>
        </p:nvGraphicFramePr>
        <p:xfrm>
          <a:off x="2749550" y="2071688"/>
          <a:ext cx="2762250" cy="428625"/>
        </p:xfrm>
        <a:graphic>
          <a:graphicData uri="http://schemas.openxmlformats.org/presentationml/2006/ole">
            <mc:AlternateContent xmlns:mc="http://schemas.openxmlformats.org/markup-compatibility/2006">
              <mc:Choice xmlns:v="urn:schemas-microsoft-com:vml" Requires="v">
                <p:oleObj name="Equation" r:id="rId2" imgW="1104840" imgH="228600" progId="Equation.DSMT4">
                  <p:embed/>
                </p:oleObj>
              </mc:Choice>
              <mc:Fallback>
                <p:oleObj name="Equation" r:id="rId2" imgW="110484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9550" y="2071688"/>
                        <a:ext cx="2762250" cy="4286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2774" name="Object 6">
            <a:extLst>
              <a:ext uri="{FF2B5EF4-FFF2-40B4-BE49-F238E27FC236}">
                <a16:creationId xmlns:a16="http://schemas.microsoft.com/office/drawing/2014/main" id="{15D4FA79-D46B-F2AF-A9B6-3BE7EAB8CA97}"/>
              </a:ext>
            </a:extLst>
          </p:cNvPr>
          <p:cNvGraphicFramePr>
            <a:graphicFrameLocks noChangeAspect="1"/>
          </p:cNvGraphicFramePr>
          <p:nvPr>
            <p:ph sz="quarter" idx="2"/>
          </p:nvPr>
        </p:nvGraphicFramePr>
        <p:xfrm>
          <a:off x="2705100" y="2784475"/>
          <a:ext cx="3141663" cy="401638"/>
        </p:xfrm>
        <a:graphic>
          <a:graphicData uri="http://schemas.openxmlformats.org/presentationml/2006/ole">
            <mc:AlternateContent xmlns:mc="http://schemas.openxmlformats.org/markup-compatibility/2006">
              <mc:Choice xmlns:v="urn:schemas-microsoft-com:vml" Requires="v">
                <p:oleObj name="Equation" r:id="rId4" imgW="1346040" imgH="228600" progId="Equation.DSMT4">
                  <p:embed/>
                </p:oleObj>
              </mc:Choice>
              <mc:Fallback>
                <p:oleObj name="Equation" r:id="rId4" imgW="1346040" imgH="228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5100" y="2784475"/>
                        <a:ext cx="3141663" cy="401638"/>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32775" name="Object 7">
            <a:extLst>
              <a:ext uri="{FF2B5EF4-FFF2-40B4-BE49-F238E27FC236}">
                <a16:creationId xmlns:a16="http://schemas.microsoft.com/office/drawing/2014/main" id="{F7BDE403-0E4D-300A-3F93-F89B9852BEAE}"/>
              </a:ext>
            </a:extLst>
          </p:cNvPr>
          <p:cNvGraphicFramePr>
            <a:graphicFrameLocks noChangeAspect="1"/>
          </p:cNvGraphicFramePr>
          <p:nvPr>
            <p:ph sz="quarter" idx="3"/>
          </p:nvPr>
        </p:nvGraphicFramePr>
        <p:xfrm>
          <a:off x="2686050" y="3529013"/>
          <a:ext cx="2963863" cy="381000"/>
        </p:xfrm>
        <a:graphic>
          <a:graphicData uri="http://schemas.openxmlformats.org/presentationml/2006/ole">
            <mc:AlternateContent xmlns:mc="http://schemas.openxmlformats.org/markup-compatibility/2006">
              <mc:Choice xmlns:v="urn:schemas-microsoft-com:vml" Requires="v">
                <p:oleObj name="Equation" r:id="rId6" imgW="1333440" imgH="228600" progId="Equation.DSMT4">
                  <p:embed/>
                </p:oleObj>
              </mc:Choice>
              <mc:Fallback>
                <p:oleObj name="Equation" r:id="rId6" imgW="133344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6050" y="3529013"/>
                        <a:ext cx="2963863" cy="381000"/>
                      </a:xfrm>
                      <a:prstGeom prst="rect">
                        <a:avLst/>
                      </a:prstGeom>
                      <a:solidFill>
                        <a:srgbClr val="FFFF99"/>
                      </a:solidFill>
                      <a:ln w="9525">
                        <a:solidFill>
                          <a:schemeClr val="tx1"/>
                        </a:solidFill>
                        <a:miter lim="800000"/>
                        <a:headEnd/>
                        <a:tailEnd/>
                      </a:ln>
                    </p:spPr>
                  </p:pic>
                </p:oleObj>
              </mc:Fallback>
            </mc:AlternateContent>
          </a:graphicData>
        </a:graphic>
      </p:graphicFrame>
      <p:sp>
        <p:nvSpPr>
          <p:cNvPr id="32776" name="Line 8">
            <a:extLst>
              <a:ext uri="{FF2B5EF4-FFF2-40B4-BE49-F238E27FC236}">
                <a16:creationId xmlns:a16="http://schemas.microsoft.com/office/drawing/2014/main" id="{41839094-1859-8979-DA3A-DC003B027F75}"/>
              </a:ext>
            </a:extLst>
          </p:cNvPr>
          <p:cNvSpPr>
            <a:spLocks noChangeShapeType="1"/>
          </p:cNvSpPr>
          <p:nvPr/>
        </p:nvSpPr>
        <p:spPr bwMode="auto">
          <a:xfrm flipH="1">
            <a:off x="2247900" y="2301875"/>
            <a:ext cx="330200" cy="11430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7" name="Text Box 9">
            <a:extLst>
              <a:ext uri="{FF2B5EF4-FFF2-40B4-BE49-F238E27FC236}">
                <a16:creationId xmlns:a16="http://schemas.microsoft.com/office/drawing/2014/main" id="{5E1F74D1-ED15-8474-7331-82C777F8DAD3}"/>
              </a:ext>
            </a:extLst>
          </p:cNvPr>
          <p:cNvSpPr txBox="1">
            <a:spLocks noChangeArrowheads="1"/>
          </p:cNvSpPr>
          <p:nvPr/>
        </p:nvSpPr>
        <p:spPr bwMode="auto">
          <a:xfrm>
            <a:off x="1601788" y="2430463"/>
            <a:ext cx="798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latin typeface="Times New Roman" panose="02020603050405020304" pitchFamily="18" charset="0"/>
              </a:rPr>
              <a:t>反应热</a:t>
            </a:r>
          </a:p>
        </p:txBody>
      </p:sp>
      <p:sp>
        <p:nvSpPr>
          <p:cNvPr id="32778" name="Line 10">
            <a:extLst>
              <a:ext uri="{FF2B5EF4-FFF2-40B4-BE49-F238E27FC236}">
                <a16:creationId xmlns:a16="http://schemas.microsoft.com/office/drawing/2014/main" id="{D8CCEBC0-375B-900B-AB0E-3492B0700345}"/>
              </a:ext>
            </a:extLst>
          </p:cNvPr>
          <p:cNvSpPr>
            <a:spLocks noChangeShapeType="1"/>
          </p:cNvSpPr>
          <p:nvPr/>
        </p:nvSpPr>
        <p:spPr bwMode="auto">
          <a:xfrm flipV="1">
            <a:off x="5529263" y="2511425"/>
            <a:ext cx="379412" cy="274638"/>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79" name="Text Box 11">
            <a:extLst>
              <a:ext uri="{FF2B5EF4-FFF2-40B4-BE49-F238E27FC236}">
                <a16:creationId xmlns:a16="http://schemas.microsoft.com/office/drawing/2014/main" id="{11B96339-D4DD-888F-AA61-469AF62ABA2E}"/>
              </a:ext>
            </a:extLst>
          </p:cNvPr>
          <p:cNvSpPr txBox="1">
            <a:spLocks noChangeArrowheads="1"/>
          </p:cNvSpPr>
          <p:nvPr/>
        </p:nvSpPr>
        <p:spPr bwMode="auto">
          <a:xfrm>
            <a:off x="5905500" y="2351088"/>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latin typeface="Times New Roman" panose="02020603050405020304" pitchFamily="18" charset="0"/>
              </a:rPr>
              <a:t>体积功</a:t>
            </a:r>
          </a:p>
        </p:txBody>
      </p:sp>
      <p:sp>
        <p:nvSpPr>
          <p:cNvPr id="32780" name="Line 12">
            <a:extLst>
              <a:ext uri="{FF2B5EF4-FFF2-40B4-BE49-F238E27FC236}">
                <a16:creationId xmlns:a16="http://schemas.microsoft.com/office/drawing/2014/main" id="{464744E9-8460-2156-33FF-C22E74C1302B}"/>
              </a:ext>
            </a:extLst>
          </p:cNvPr>
          <p:cNvSpPr>
            <a:spLocks noChangeShapeType="1"/>
          </p:cNvSpPr>
          <p:nvPr/>
        </p:nvSpPr>
        <p:spPr bwMode="auto">
          <a:xfrm>
            <a:off x="4940300" y="3149600"/>
            <a:ext cx="965200" cy="35560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1" name="Text Box 13">
            <a:extLst>
              <a:ext uri="{FF2B5EF4-FFF2-40B4-BE49-F238E27FC236}">
                <a16:creationId xmlns:a16="http://schemas.microsoft.com/office/drawing/2014/main" id="{4C838260-F463-195B-AB67-58610AFEB0E2}"/>
              </a:ext>
            </a:extLst>
          </p:cNvPr>
          <p:cNvSpPr txBox="1">
            <a:spLocks noChangeArrowheads="1"/>
          </p:cNvSpPr>
          <p:nvPr/>
        </p:nvSpPr>
        <p:spPr bwMode="auto">
          <a:xfrm>
            <a:off x="5915025" y="3279775"/>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latin typeface="Times New Roman" panose="02020603050405020304" pitchFamily="18" charset="0"/>
              </a:rPr>
              <a:t>有用功</a:t>
            </a:r>
          </a:p>
        </p:txBody>
      </p:sp>
      <p:sp>
        <p:nvSpPr>
          <p:cNvPr id="32782" name="Text Box 14">
            <a:extLst>
              <a:ext uri="{FF2B5EF4-FFF2-40B4-BE49-F238E27FC236}">
                <a16:creationId xmlns:a16="http://schemas.microsoft.com/office/drawing/2014/main" id="{A6C68008-159E-1B29-A1C0-E1B802ABBA34}"/>
              </a:ext>
            </a:extLst>
          </p:cNvPr>
          <p:cNvSpPr txBox="1">
            <a:spLocks noChangeArrowheads="1"/>
          </p:cNvSpPr>
          <p:nvPr/>
        </p:nvSpPr>
        <p:spPr bwMode="auto">
          <a:xfrm>
            <a:off x="301625" y="4098925"/>
            <a:ext cx="84486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pPr>
            <a:r>
              <a:rPr kumimoji="1" lang="zh-CN" altLang="en-US" sz="1800">
                <a:latin typeface="Times New Roman" panose="02020603050405020304" pitchFamily="18" charset="0"/>
                <a:ea typeface="楷体_GB2312" pitchFamily="49" charset="-122"/>
              </a:rPr>
              <a:t>        </a:t>
            </a:r>
            <a:r>
              <a:rPr kumimoji="1" lang="zh-CN" altLang="en-US" sz="1800">
                <a:latin typeface="Times New Roman" panose="02020603050405020304" pitchFamily="18" charset="0"/>
              </a:rPr>
              <a:t>实际中，大多数的化学反应是在</a:t>
            </a:r>
            <a:r>
              <a:rPr kumimoji="1" lang="zh-CN" altLang="en-US" sz="1800">
                <a:solidFill>
                  <a:srgbClr val="050FD5"/>
                </a:solidFill>
                <a:latin typeface="Times New Roman" panose="02020603050405020304" pitchFamily="18" charset="0"/>
              </a:rPr>
              <a:t>温度和体积</a:t>
            </a:r>
            <a:r>
              <a:rPr kumimoji="1" lang="zh-CN" altLang="en-US" sz="1800">
                <a:latin typeface="Times New Roman" panose="02020603050405020304" pitchFamily="18" charset="0"/>
              </a:rPr>
              <a:t> 或 </a:t>
            </a:r>
            <a:r>
              <a:rPr kumimoji="1" lang="zh-CN" altLang="en-US" sz="1800">
                <a:solidFill>
                  <a:srgbClr val="050FD5"/>
                </a:solidFill>
                <a:latin typeface="Times New Roman" panose="02020603050405020304" pitchFamily="18" charset="0"/>
              </a:rPr>
              <a:t>温度和压力</a:t>
            </a:r>
            <a:r>
              <a:rPr kumimoji="1" lang="zh-CN" altLang="en-US" sz="1800">
                <a:latin typeface="Times New Roman" panose="02020603050405020304" pitchFamily="18" charset="0"/>
              </a:rPr>
              <a:t>近似不变的条件下进行的。我们重点研究两类反应：</a:t>
            </a:r>
            <a:r>
              <a:rPr kumimoji="1" lang="zh-CN" altLang="en-US" sz="1800">
                <a:solidFill>
                  <a:srgbClr val="050FD5"/>
                </a:solidFill>
                <a:latin typeface="Times New Roman" panose="02020603050405020304" pitchFamily="18" charset="0"/>
              </a:rPr>
              <a:t>定温定容反应</a:t>
            </a:r>
            <a:r>
              <a:rPr kumimoji="1" lang="zh-CN" altLang="en-US" sz="1800">
                <a:latin typeface="Times New Roman" panose="02020603050405020304" pitchFamily="18" charset="0"/>
              </a:rPr>
              <a:t>和</a:t>
            </a:r>
            <a:r>
              <a:rPr kumimoji="1" lang="zh-CN" altLang="en-US" sz="1800">
                <a:solidFill>
                  <a:srgbClr val="050FD5"/>
                </a:solidFill>
                <a:latin typeface="Times New Roman" panose="02020603050405020304" pitchFamily="18" charset="0"/>
              </a:rPr>
              <a:t>定温定压反应</a:t>
            </a:r>
            <a:r>
              <a:rPr kumimoji="1" lang="zh-CN" altLang="en-US" sz="1800">
                <a:latin typeface="Times New Roman" panose="02020603050405020304" pitchFamily="18" charset="0"/>
                <a:ea typeface="楷体_GB2312" pitchFamily="49" charset="-122"/>
              </a:rPr>
              <a:t> </a:t>
            </a:r>
          </a:p>
        </p:txBody>
      </p:sp>
      <p:sp>
        <p:nvSpPr>
          <p:cNvPr id="32784" name="AutoShape 16">
            <a:extLst>
              <a:ext uri="{FF2B5EF4-FFF2-40B4-BE49-F238E27FC236}">
                <a16:creationId xmlns:a16="http://schemas.microsoft.com/office/drawing/2014/main" id="{0D0C42D8-E5DF-0F5A-2AE5-18F37F8F1A54}"/>
              </a:ext>
            </a:extLst>
          </p:cNvPr>
          <p:cNvSpPr>
            <a:spLocks noChangeArrowheads="1"/>
          </p:cNvSpPr>
          <p:nvPr/>
        </p:nvSpPr>
        <p:spPr bwMode="auto">
          <a:xfrm>
            <a:off x="4140200" y="2514600"/>
            <a:ext cx="215900" cy="241300"/>
          </a:xfrm>
          <a:prstGeom prst="downArrow">
            <a:avLst>
              <a:gd name="adj1" fmla="val 50000"/>
              <a:gd name="adj2" fmla="val 27941"/>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2785" name="Text Box 17">
            <a:extLst>
              <a:ext uri="{FF2B5EF4-FFF2-40B4-BE49-F238E27FC236}">
                <a16:creationId xmlns:a16="http://schemas.microsoft.com/office/drawing/2014/main" id="{D5989C93-3614-DCCF-C960-59A2AC9B599C}"/>
              </a:ext>
            </a:extLst>
          </p:cNvPr>
          <p:cNvSpPr txBox="1">
            <a:spLocks noChangeArrowheads="1"/>
          </p:cNvSpPr>
          <p:nvPr/>
        </p:nvSpPr>
        <p:spPr bwMode="auto">
          <a:xfrm>
            <a:off x="1597025" y="3541713"/>
            <a:ext cx="1003300"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600">
                <a:latin typeface="Times New Roman" pitchFamily="18" charset="0"/>
              </a:rPr>
              <a:t>微元反应</a:t>
            </a:r>
          </a:p>
        </p:txBody>
      </p:sp>
      <p:sp>
        <p:nvSpPr>
          <p:cNvPr id="32786" name="AutoShape 18">
            <a:extLst>
              <a:ext uri="{FF2B5EF4-FFF2-40B4-BE49-F238E27FC236}">
                <a16:creationId xmlns:a16="http://schemas.microsoft.com/office/drawing/2014/main" id="{59E5BEB0-6108-1715-4EF6-EA3F49DEDF4E}"/>
              </a:ext>
            </a:extLst>
          </p:cNvPr>
          <p:cNvSpPr>
            <a:spLocks noChangeArrowheads="1"/>
          </p:cNvSpPr>
          <p:nvPr/>
        </p:nvSpPr>
        <p:spPr bwMode="auto">
          <a:xfrm>
            <a:off x="4140200" y="3225800"/>
            <a:ext cx="215900" cy="241300"/>
          </a:xfrm>
          <a:prstGeom prst="downArrow">
            <a:avLst>
              <a:gd name="adj1" fmla="val 50000"/>
              <a:gd name="adj2" fmla="val 27941"/>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78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77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2782"/>
                                        </p:tgtEl>
                                        <p:attrNameLst>
                                          <p:attrName>style.visibility</p:attrName>
                                        </p:attrNameLst>
                                      </p:cBhvr>
                                      <p:to>
                                        <p:strVal val="visible"/>
                                      </p:to>
                                    </p:set>
                                    <p:animEffect transition="in" filter="blinds(horizontal)">
                                      <p:cBhvr>
                                        <p:cTn id="39" dur="500"/>
                                        <p:tgtEl>
                                          <p:spTgt spid="32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7" grpId="0"/>
      <p:bldP spid="32779" grpId="0"/>
      <p:bldP spid="32781" grpId="0"/>
      <p:bldP spid="32782" grpId="0"/>
      <p:bldP spid="32784" grpId="0" animBg="1"/>
      <p:bldP spid="32785" grpId="0"/>
      <p:bldP spid="327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6" name="AutoShape 24">
            <a:extLst>
              <a:ext uri="{FF2B5EF4-FFF2-40B4-BE49-F238E27FC236}">
                <a16:creationId xmlns:a16="http://schemas.microsoft.com/office/drawing/2014/main" id="{EA4FD1CF-A98E-9899-520D-4298AADA6EB4}"/>
              </a:ext>
            </a:extLst>
          </p:cNvPr>
          <p:cNvSpPr>
            <a:spLocks noChangeArrowheads="1"/>
          </p:cNvSpPr>
          <p:nvPr/>
        </p:nvSpPr>
        <p:spPr bwMode="auto">
          <a:xfrm>
            <a:off x="520700" y="2311400"/>
            <a:ext cx="8369300" cy="2082800"/>
          </a:xfrm>
          <a:prstGeom prst="roundRect">
            <a:avLst>
              <a:gd name="adj" fmla="val 16667"/>
            </a:avLst>
          </a:prstGeom>
          <a:noFill/>
          <a:ln w="28575" algn="ctr">
            <a:solidFill>
              <a:srgbClr val="00008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5130" name="AutoShape 20">
            <a:extLst>
              <a:ext uri="{FF2B5EF4-FFF2-40B4-BE49-F238E27FC236}">
                <a16:creationId xmlns:a16="http://schemas.microsoft.com/office/drawing/2014/main" id="{5A3397C9-75DE-BA24-A15B-4273CFBF1A78}"/>
              </a:ext>
            </a:extLst>
          </p:cNvPr>
          <p:cNvSpPr>
            <a:spLocks noChangeArrowheads="1"/>
          </p:cNvSpPr>
          <p:nvPr/>
        </p:nvSpPr>
        <p:spPr bwMode="auto">
          <a:xfrm>
            <a:off x="533400" y="850900"/>
            <a:ext cx="8369300" cy="1358900"/>
          </a:xfrm>
          <a:prstGeom prst="roundRect">
            <a:avLst>
              <a:gd name="adj" fmla="val 16667"/>
            </a:avLst>
          </a:prstGeom>
          <a:noFill/>
          <a:ln w="28575" algn="ctr">
            <a:solidFill>
              <a:srgbClr val="00008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lgn="ctr" eaLnBrk="1" hangingPunct="1"/>
            <a:endParaRPr lang="zh-CN" altLang="en-US" sz="1200">
              <a:latin typeface="Times New Roman" panose="02020603050405020304" pitchFamily="18" charset="0"/>
              <a:ea typeface="华文琥珀" panose="02010800040101010101" pitchFamily="2" charset="-122"/>
            </a:endParaRPr>
          </a:p>
        </p:txBody>
      </p:sp>
      <p:sp>
        <p:nvSpPr>
          <p:cNvPr id="5131" name="Text Box 3">
            <a:extLst>
              <a:ext uri="{FF2B5EF4-FFF2-40B4-BE49-F238E27FC236}">
                <a16:creationId xmlns:a16="http://schemas.microsoft.com/office/drawing/2014/main" id="{2BFD95BE-9C83-DDEB-248B-BEA89F2EE26A}"/>
              </a:ext>
            </a:extLst>
          </p:cNvPr>
          <p:cNvSpPr txBox="1">
            <a:spLocks noChangeArrowheads="1"/>
          </p:cNvSpPr>
          <p:nvPr/>
        </p:nvSpPr>
        <p:spPr bwMode="auto">
          <a:xfrm>
            <a:off x="479425" y="863600"/>
            <a:ext cx="2097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Char char="l"/>
            </a:pPr>
            <a:r>
              <a:rPr kumimoji="1" lang="zh-CN" altLang="en-US" sz="2000">
                <a:solidFill>
                  <a:srgbClr val="050FD5"/>
                </a:solidFill>
                <a:latin typeface="Times New Roman" panose="02020603050405020304" pitchFamily="18" charset="0"/>
              </a:rPr>
              <a:t>  定温定容反应</a:t>
            </a:r>
            <a:r>
              <a:rPr kumimoji="1" lang="zh-CN" altLang="en-US" sz="2000">
                <a:solidFill>
                  <a:srgbClr val="D31703"/>
                </a:solidFill>
                <a:latin typeface="Times New Roman" panose="02020603050405020304" pitchFamily="18" charset="0"/>
              </a:rPr>
              <a:t> </a:t>
            </a:r>
          </a:p>
        </p:txBody>
      </p:sp>
      <p:graphicFrame>
        <p:nvGraphicFramePr>
          <p:cNvPr id="33796" name="Object 4">
            <a:extLst>
              <a:ext uri="{FF2B5EF4-FFF2-40B4-BE49-F238E27FC236}">
                <a16:creationId xmlns:a16="http://schemas.microsoft.com/office/drawing/2014/main" id="{1CB35CA3-E1EF-C52B-0A9C-E028BE6CA495}"/>
              </a:ext>
            </a:extLst>
          </p:cNvPr>
          <p:cNvGraphicFramePr>
            <a:graphicFrameLocks noChangeAspect="1"/>
          </p:cNvGraphicFramePr>
          <p:nvPr>
            <p:ph sz="quarter" idx="1"/>
          </p:nvPr>
        </p:nvGraphicFramePr>
        <p:xfrm>
          <a:off x="3035300" y="1665288"/>
          <a:ext cx="2544763" cy="403225"/>
        </p:xfrm>
        <a:graphic>
          <a:graphicData uri="http://schemas.openxmlformats.org/presentationml/2006/ole">
            <mc:AlternateContent xmlns:mc="http://schemas.openxmlformats.org/markup-compatibility/2006">
              <mc:Choice xmlns:v="urn:schemas-microsoft-com:vml" Requires="v">
                <p:oleObj name="Equation" r:id="rId2" imgW="1143000" imgH="241200" progId="Equation.DSMT4">
                  <p:embed/>
                </p:oleObj>
              </mc:Choice>
              <mc:Fallback>
                <p:oleObj name="Equation" r:id="rId2" imgW="1143000" imgH="241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300" y="1665288"/>
                        <a:ext cx="2544763" cy="403225"/>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33797" name="Object 5">
            <a:extLst>
              <a:ext uri="{FF2B5EF4-FFF2-40B4-BE49-F238E27FC236}">
                <a16:creationId xmlns:a16="http://schemas.microsoft.com/office/drawing/2014/main" id="{5902FF89-4C2C-F821-78C3-86893DD098FC}"/>
              </a:ext>
            </a:extLst>
          </p:cNvPr>
          <p:cNvGraphicFramePr>
            <a:graphicFrameLocks noChangeAspect="1"/>
          </p:cNvGraphicFramePr>
          <p:nvPr>
            <p:ph sz="quarter" idx="2"/>
          </p:nvPr>
        </p:nvGraphicFramePr>
        <p:xfrm>
          <a:off x="5975350" y="1660525"/>
          <a:ext cx="2438400" cy="417513"/>
        </p:xfrm>
        <a:graphic>
          <a:graphicData uri="http://schemas.openxmlformats.org/presentationml/2006/ole">
            <mc:AlternateContent xmlns:mc="http://schemas.openxmlformats.org/markup-compatibility/2006">
              <mc:Choice xmlns:v="urn:schemas-microsoft-com:vml" Requires="v">
                <p:oleObj name="Equation" r:id="rId4" imgW="1054080" imgH="241200" progId="Equation.DSMT4">
                  <p:embed/>
                </p:oleObj>
              </mc:Choice>
              <mc:Fallback>
                <p:oleObj name="Equation" r:id="rId4" imgW="1054080" imgH="241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5350" y="1660525"/>
                        <a:ext cx="2438400" cy="41751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3798" name="Object 6">
            <a:extLst>
              <a:ext uri="{FF2B5EF4-FFF2-40B4-BE49-F238E27FC236}">
                <a16:creationId xmlns:a16="http://schemas.microsoft.com/office/drawing/2014/main" id="{BBD4C50A-A004-7598-5DAD-9FF75083EDD0}"/>
              </a:ext>
            </a:extLst>
          </p:cNvPr>
          <p:cNvGraphicFramePr>
            <a:graphicFrameLocks noChangeAspect="1"/>
          </p:cNvGraphicFramePr>
          <p:nvPr>
            <p:ph sz="quarter" idx="3"/>
          </p:nvPr>
        </p:nvGraphicFramePr>
        <p:xfrm>
          <a:off x="2089150" y="3101975"/>
          <a:ext cx="4762500" cy="457200"/>
        </p:xfrm>
        <a:graphic>
          <a:graphicData uri="http://schemas.openxmlformats.org/presentationml/2006/ole">
            <mc:AlternateContent xmlns:mc="http://schemas.openxmlformats.org/markup-compatibility/2006">
              <mc:Choice xmlns:v="urn:schemas-microsoft-com:vml" Requires="v">
                <p:oleObj name="Equation" r:id="rId6" imgW="1892160" imgH="241200" progId="Equation.DSMT4">
                  <p:embed/>
                </p:oleObj>
              </mc:Choice>
              <mc:Fallback>
                <p:oleObj name="Equation" r:id="rId6" imgW="1892160" imgH="241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9150" y="3101975"/>
                        <a:ext cx="4762500" cy="4572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3799" name="Object 7">
            <a:extLst>
              <a:ext uri="{FF2B5EF4-FFF2-40B4-BE49-F238E27FC236}">
                <a16:creationId xmlns:a16="http://schemas.microsoft.com/office/drawing/2014/main" id="{7432FFDB-5BF0-EA59-D8CF-1B5E488DB76F}"/>
              </a:ext>
            </a:extLst>
          </p:cNvPr>
          <p:cNvGraphicFramePr>
            <a:graphicFrameLocks noChangeAspect="1"/>
          </p:cNvGraphicFramePr>
          <p:nvPr>
            <p:ph sz="quarter" idx="4"/>
          </p:nvPr>
        </p:nvGraphicFramePr>
        <p:xfrm>
          <a:off x="3041650" y="3875088"/>
          <a:ext cx="2554288" cy="414337"/>
        </p:xfrm>
        <a:graphic>
          <a:graphicData uri="http://schemas.openxmlformats.org/presentationml/2006/ole">
            <mc:AlternateContent xmlns:mc="http://schemas.openxmlformats.org/markup-compatibility/2006">
              <mc:Choice xmlns:v="urn:schemas-microsoft-com:vml" Requires="v">
                <p:oleObj name="Equation" r:id="rId8" imgW="1180800" imgH="241200" progId="Equation.DSMT4">
                  <p:embed/>
                </p:oleObj>
              </mc:Choice>
              <mc:Fallback>
                <p:oleObj name="Equation" r:id="rId8" imgW="1180800" imgH="2412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1650" y="3875088"/>
                        <a:ext cx="2554288" cy="414337"/>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33800" name="Object 8">
            <a:extLst>
              <a:ext uri="{FF2B5EF4-FFF2-40B4-BE49-F238E27FC236}">
                <a16:creationId xmlns:a16="http://schemas.microsoft.com/office/drawing/2014/main" id="{6735D2F4-2D4F-5904-9B93-4781B37A45E4}"/>
              </a:ext>
            </a:extLst>
          </p:cNvPr>
          <p:cNvGraphicFramePr>
            <a:graphicFrameLocks noChangeAspect="1"/>
          </p:cNvGraphicFramePr>
          <p:nvPr/>
        </p:nvGraphicFramePr>
        <p:xfrm>
          <a:off x="5986463" y="3908425"/>
          <a:ext cx="2493962" cy="422275"/>
        </p:xfrm>
        <a:graphic>
          <a:graphicData uri="http://schemas.openxmlformats.org/presentationml/2006/ole">
            <mc:AlternateContent xmlns:mc="http://schemas.openxmlformats.org/markup-compatibility/2006">
              <mc:Choice xmlns:v="urn:schemas-microsoft-com:vml" Requires="v">
                <p:oleObj name="Equation" r:id="rId10" imgW="1054080" imgH="241200" progId="Equation.DSMT4">
                  <p:embed/>
                </p:oleObj>
              </mc:Choice>
              <mc:Fallback>
                <p:oleObj name="Equation" r:id="rId10" imgW="1054080" imgH="2412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86463" y="3908425"/>
                        <a:ext cx="2493962" cy="4222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33801" name="Text Box 9">
            <a:extLst>
              <a:ext uri="{FF2B5EF4-FFF2-40B4-BE49-F238E27FC236}">
                <a16:creationId xmlns:a16="http://schemas.microsoft.com/office/drawing/2014/main" id="{CF2BACE9-7C29-33B5-A5DB-71463BC7D0DC}"/>
              </a:ext>
            </a:extLst>
          </p:cNvPr>
          <p:cNvSpPr txBox="1">
            <a:spLocks noChangeArrowheads="1"/>
          </p:cNvSpPr>
          <p:nvPr/>
        </p:nvSpPr>
        <p:spPr bwMode="auto">
          <a:xfrm>
            <a:off x="496888" y="2260600"/>
            <a:ext cx="21351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Char char="l"/>
            </a:pPr>
            <a:r>
              <a:rPr kumimoji="1" lang="zh-CN" altLang="en-US" sz="2000">
                <a:solidFill>
                  <a:srgbClr val="050FD5"/>
                </a:solidFill>
                <a:latin typeface="Times New Roman" panose="02020603050405020304" pitchFamily="18" charset="0"/>
              </a:rPr>
              <a:t>  定温定压反应</a:t>
            </a:r>
            <a:r>
              <a:rPr kumimoji="1" lang="zh-CN" altLang="en-US" sz="3200" b="0">
                <a:latin typeface="Times New Roman" panose="02020603050405020304" pitchFamily="18" charset="0"/>
                <a:ea typeface="宋体" panose="02010600030101010101" pitchFamily="2" charset="-122"/>
              </a:rPr>
              <a:t> </a:t>
            </a:r>
          </a:p>
        </p:txBody>
      </p:sp>
      <p:sp>
        <p:nvSpPr>
          <p:cNvPr id="33802" name="Text Box 10">
            <a:extLst>
              <a:ext uri="{FF2B5EF4-FFF2-40B4-BE49-F238E27FC236}">
                <a16:creationId xmlns:a16="http://schemas.microsoft.com/office/drawing/2014/main" id="{B32931EE-48E7-F214-E6E6-7D3673A1CD38}"/>
              </a:ext>
            </a:extLst>
          </p:cNvPr>
          <p:cNvSpPr txBox="1">
            <a:spLocks noChangeArrowheads="1"/>
          </p:cNvSpPr>
          <p:nvPr/>
        </p:nvSpPr>
        <p:spPr bwMode="auto">
          <a:xfrm>
            <a:off x="171450" y="4413250"/>
            <a:ext cx="859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lgn="ctr" eaLnBrk="1" hangingPunct="1"/>
            <a:r>
              <a:rPr kumimoji="1" lang="zh-CN" altLang="en-US" sz="1600">
                <a:solidFill>
                  <a:srgbClr val="D31703"/>
                </a:solidFill>
                <a:latin typeface="Times New Roman" panose="02020603050405020304" pitchFamily="18" charset="0"/>
              </a:rPr>
              <a:t>热力学第一定律解析式是根据热力学第一定律得出的，不论化学反应是否可逆均适用</a:t>
            </a:r>
            <a:r>
              <a:rPr kumimoji="1" lang="zh-CN" altLang="en-US" sz="2400">
                <a:solidFill>
                  <a:srgbClr val="D31703"/>
                </a:solidFill>
                <a:latin typeface="Times New Roman" panose="02020603050405020304" pitchFamily="18" charset="0"/>
                <a:ea typeface="楷体_GB2312" pitchFamily="49" charset="-122"/>
              </a:rPr>
              <a:t> </a:t>
            </a:r>
          </a:p>
        </p:txBody>
      </p:sp>
      <p:sp>
        <p:nvSpPr>
          <p:cNvPr id="33803" name="Text Box 11">
            <a:extLst>
              <a:ext uri="{FF2B5EF4-FFF2-40B4-BE49-F238E27FC236}">
                <a16:creationId xmlns:a16="http://schemas.microsoft.com/office/drawing/2014/main" id="{EF9A28E1-B8F7-F9D5-BAEA-04AD61213FEC}"/>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热力学第一定律解析式</a:t>
            </a:r>
          </a:p>
        </p:txBody>
      </p:sp>
      <p:graphicFrame>
        <p:nvGraphicFramePr>
          <p:cNvPr id="5127" name="Object 12">
            <a:extLst>
              <a:ext uri="{FF2B5EF4-FFF2-40B4-BE49-F238E27FC236}">
                <a16:creationId xmlns:a16="http://schemas.microsoft.com/office/drawing/2014/main" id="{9CB996D5-F9D9-63E1-D247-96A1A17870ED}"/>
              </a:ext>
            </a:extLst>
          </p:cNvPr>
          <p:cNvGraphicFramePr>
            <a:graphicFrameLocks noChangeAspect="1"/>
          </p:cNvGraphicFramePr>
          <p:nvPr/>
        </p:nvGraphicFramePr>
        <p:xfrm>
          <a:off x="2730500" y="917575"/>
          <a:ext cx="3141663" cy="401638"/>
        </p:xfrm>
        <a:graphic>
          <a:graphicData uri="http://schemas.openxmlformats.org/presentationml/2006/ole">
            <mc:AlternateContent xmlns:mc="http://schemas.openxmlformats.org/markup-compatibility/2006">
              <mc:Choice xmlns:v="urn:schemas-microsoft-com:vml" Requires="v">
                <p:oleObj name="Equation" r:id="rId12" imgW="1346040" imgH="228600" progId="Equation.DSMT4">
                  <p:embed/>
                </p:oleObj>
              </mc:Choice>
              <mc:Fallback>
                <p:oleObj name="Equation" r:id="rId12" imgW="1346040" imgH="228600"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0500" y="917575"/>
                        <a:ext cx="3141663" cy="401638"/>
                      </a:xfrm>
                      <a:prstGeom prst="rect">
                        <a:avLst/>
                      </a:prstGeom>
                      <a:noFill/>
                      <a:ln>
                        <a:noFill/>
                      </a:ln>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9525">
                            <a:solidFill>
                              <a:srgbClr val="FFFF99"/>
                            </a:solidFill>
                            <a:miter lim="800000"/>
                            <a:headEnd/>
                            <a:tailEnd/>
                          </a14:hiddenLine>
                        </a:ext>
                      </a:extLst>
                    </p:spPr>
                  </p:pic>
                </p:oleObj>
              </mc:Fallback>
            </mc:AlternateContent>
          </a:graphicData>
        </a:graphic>
      </p:graphicFrame>
      <p:sp>
        <p:nvSpPr>
          <p:cNvPr id="33805" name="AutoShape 13">
            <a:extLst>
              <a:ext uri="{FF2B5EF4-FFF2-40B4-BE49-F238E27FC236}">
                <a16:creationId xmlns:a16="http://schemas.microsoft.com/office/drawing/2014/main" id="{BCEC8458-659B-E3F8-A10C-A547DA70E93E}"/>
              </a:ext>
            </a:extLst>
          </p:cNvPr>
          <p:cNvSpPr>
            <a:spLocks noChangeArrowheads="1"/>
          </p:cNvSpPr>
          <p:nvPr/>
        </p:nvSpPr>
        <p:spPr bwMode="auto">
          <a:xfrm>
            <a:off x="4102100" y="1358900"/>
            <a:ext cx="215900" cy="241300"/>
          </a:xfrm>
          <a:prstGeom prst="downArrow">
            <a:avLst>
              <a:gd name="adj1" fmla="val 50000"/>
              <a:gd name="adj2" fmla="val 27941"/>
            </a:avLst>
          </a:prstGeom>
          <a:solidFill>
            <a:srgbClr val="3366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3807" name="Text Box 15">
            <a:extLst>
              <a:ext uri="{FF2B5EF4-FFF2-40B4-BE49-F238E27FC236}">
                <a16:creationId xmlns:a16="http://schemas.microsoft.com/office/drawing/2014/main" id="{4828B094-E52C-C520-2C23-801A735AD8B7}"/>
              </a:ext>
            </a:extLst>
          </p:cNvPr>
          <p:cNvSpPr txBox="1">
            <a:spLocks noChangeArrowheads="1"/>
          </p:cNvSpPr>
          <p:nvPr/>
        </p:nvSpPr>
        <p:spPr bwMode="auto">
          <a:xfrm>
            <a:off x="4441825" y="1306513"/>
            <a:ext cx="582613"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sz="1600" i="1">
                <a:solidFill>
                  <a:srgbClr val="050FD5"/>
                </a:solidFill>
                <a:latin typeface="Times New Roman" pitchFamily="18" charset="0"/>
              </a:rPr>
              <a:t>W</a:t>
            </a:r>
            <a:r>
              <a:rPr lang="en-US" altLang="zh-CN" sz="1600">
                <a:solidFill>
                  <a:srgbClr val="050FD5"/>
                </a:solidFill>
                <a:latin typeface="Times New Roman" pitchFamily="18" charset="0"/>
              </a:rPr>
              <a:t>=0</a:t>
            </a:r>
          </a:p>
        </p:txBody>
      </p:sp>
      <p:sp>
        <p:nvSpPr>
          <p:cNvPr id="33808" name="AutoShape 16">
            <a:extLst>
              <a:ext uri="{FF2B5EF4-FFF2-40B4-BE49-F238E27FC236}">
                <a16:creationId xmlns:a16="http://schemas.microsoft.com/office/drawing/2014/main" id="{9B87DB03-B820-FEB8-B0A1-9FFAE63F688D}"/>
              </a:ext>
            </a:extLst>
          </p:cNvPr>
          <p:cNvSpPr>
            <a:spLocks noChangeArrowheads="1"/>
          </p:cNvSpPr>
          <p:nvPr/>
        </p:nvSpPr>
        <p:spPr bwMode="auto">
          <a:xfrm>
            <a:off x="5613400" y="1727200"/>
            <a:ext cx="342900" cy="215900"/>
          </a:xfrm>
          <a:prstGeom prst="rightArrow">
            <a:avLst>
              <a:gd name="adj1" fmla="val 50000"/>
              <a:gd name="adj2" fmla="val 39706"/>
            </a:avLst>
          </a:prstGeom>
          <a:solidFill>
            <a:srgbClr val="3366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aphicFrame>
        <p:nvGraphicFramePr>
          <p:cNvPr id="33809" name="Object 17">
            <a:extLst>
              <a:ext uri="{FF2B5EF4-FFF2-40B4-BE49-F238E27FC236}">
                <a16:creationId xmlns:a16="http://schemas.microsoft.com/office/drawing/2014/main" id="{AAA9813E-3522-B086-F68C-3918473DA161}"/>
              </a:ext>
            </a:extLst>
          </p:cNvPr>
          <p:cNvGraphicFramePr>
            <a:graphicFrameLocks noChangeAspect="1"/>
          </p:cNvGraphicFramePr>
          <p:nvPr/>
        </p:nvGraphicFramePr>
        <p:xfrm>
          <a:off x="2743200" y="2428875"/>
          <a:ext cx="3141663" cy="401638"/>
        </p:xfrm>
        <a:graphic>
          <a:graphicData uri="http://schemas.openxmlformats.org/presentationml/2006/ole">
            <mc:AlternateContent xmlns:mc="http://schemas.openxmlformats.org/markup-compatibility/2006">
              <mc:Choice xmlns:v="urn:schemas-microsoft-com:vml" Requires="v">
                <p:oleObj name="Equation" r:id="rId14" imgW="1346040" imgH="228600" progId="Equation.DSMT4">
                  <p:embed/>
                </p:oleObj>
              </mc:Choice>
              <mc:Fallback>
                <p:oleObj name="Equation" r:id="rId14" imgW="1346040" imgH="2286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43200" y="2428875"/>
                        <a:ext cx="3141663" cy="401638"/>
                      </a:xfrm>
                      <a:prstGeom prst="rect">
                        <a:avLst/>
                      </a:prstGeom>
                      <a:noFill/>
                      <a:ln>
                        <a:noFill/>
                      </a:ln>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9525">
                            <a:solidFill>
                              <a:srgbClr val="FFFF99"/>
                            </a:solidFill>
                            <a:miter lim="800000"/>
                            <a:headEnd/>
                            <a:tailEnd/>
                          </a14:hiddenLine>
                        </a:ext>
                      </a:extLst>
                    </p:spPr>
                  </p:pic>
                </p:oleObj>
              </mc:Fallback>
            </mc:AlternateContent>
          </a:graphicData>
        </a:graphic>
      </p:graphicFrame>
      <p:sp>
        <p:nvSpPr>
          <p:cNvPr id="33810" name="AutoShape 18">
            <a:extLst>
              <a:ext uri="{FF2B5EF4-FFF2-40B4-BE49-F238E27FC236}">
                <a16:creationId xmlns:a16="http://schemas.microsoft.com/office/drawing/2014/main" id="{C6E04604-29C9-B44A-BAFF-8A2996B1FCCF}"/>
              </a:ext>
            </a:extLst>
          </p:cNvPr>
          <p:cNvSpPr>
            <a:spLocks noChangeArrowheads="1"/>
          </p:cNvSpPr>
          <p:nvPr/>
        </p:nvSpPr>
        <p:spPr bwMode="auto">
          <a:xfrm>
            <a:off x="4114800" y="2857500"/>
            <a:ext cx="215900" cy="241300"/>
          </a:xfrm>
          <a:prstGeom prst="downArrow">
            <a:avLst>
              <a:gd name="adj1" fmla="val 50000"/>
              <a:gd name="adj2" fmla="val 27941"/>
            </a:avLst>
          </a:prstGeom>
          <a:solidFill>
            <a:srgbClr val="3366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3811" name="Text Box 19">
            <a:extLst>
              <a:ext uri="{FF2B5EF4-FFF2-40B4-BE49-F238E27FC236}">
                <a16:creationId xmlns:a16="http://schemas.microsoft.com/office/drawing/2014/main" id="{DCE37E38-822D-AD7D-2B0C-E643F2AB6166}"/>
              </a:ext>
            </a:extLst>
          </p:cNvPr>
          <p:cNvSpPr txBox="1">
            <a:spLocks noChangeArrowheads="1"/>
          </p:cNvSpPr>
          <p:nvPr/>
        </p:nvSpPr>
        <p:spPr bwMode="auto">
          <a:xfrm>
            <a:off x="4454525" y="2805113"/>
            <a:ext cx="1520825"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sz="1600" i="1">
                <a:solidFill>
                  <a:srgbClr val="050FD5"/>
                </a:solidFill>
                <a:latin typeface="Times New Roman" pitchFamily="18" charset="0"/>
              </a:rPr>
              <a:t>W</a:t>
            </a:r>
            <a:r>
              <a:rPr lang="en-US" altLang="zh-CN" sz="1600">
                <a:solidFill>
                  <a:srgbClr val="050FD5"/>
                </a:solidFill>
                <a:latin typeface="Times New Roman" pitchFamily="18" charset="0"/>
              </a:rPr>
              <a:t>= </a:t>
            </a:r>
            <a:r>
              <a:rPr lang="en-US" altLang="zh-CN" sz="1600" i="1">
                <a:solidFill>
                  <a:srgbClr val="050FD5"/>
                </a:solidFill>
                <a:latin typeface="Times New Roman" pitchFamily="18" charset="0"/>
              </a:rPr>
              <a:t>p</a:t>
            </a:r>
            <a:r>
              <a:rPr lang="zh-CN" altLang="en-US" sz="1600">
                <a:solidFill>
                  <a:srgbClr val="050FD5"/>
                </a:solidFill>
                <a:latin typeface="Times New Roman" pitchFamily="18" charset="0"/>
              </a:rPr>
              <a:t>（</a:t>
            </a:r>
            <a:r>
              <a:rPr lang="en-US" altLang="zh-CN" sz="1600" i="1">
                <a:solidFill>
                  <a:srgbClr val="050FD5"/>
                </a:solidFill>
                <a:latin typeface="Times New Roman" pitchFamily="18" charset="0"/>
              </a:rPr>
              <a:t>V</a:t>
            </a:r>
            <a:r>
              <a:rPr lang="en-US" altLang="zh-CN" sz="1600" baseline="-25000">
                <a:solidFill>
                  <a:srgbClr val="050FD5"/>
                </a:solidFill>
                <a:latin typeface="Times New Roman" pitchFamily="18" charset="0"/>
              </a:rPr>
              <a:t>2</a:t>
            </a:r>
            <a:r>
              <a:rPr lang="en-US" altLang="zh-CN" sz="1600">
                <a:solidFill>
                  <a:srgbClr val="050FD5"/>
                </a:solidFill>
                <a:latin typeface="Times New Roman" pitchFamily="18" charset="0"/>
              </a:rPr>
              <a:t>-</a:t>
            </a:r>
            <a:r>
              <a:rPr lang="en-US" altLang="zh-CN" sz="1600" i="1">
                <a:solidFill>
                  <a:srgbClr val="050FD5"/>
                </a:solidFill>
                <a:latin typeface="Times New Roman" pitchFamily="18" charset="0"/>
              </a:rPr>
              <a:t>V</a:t>
            </a:r>
            <a:r>
              <a:rPr lang="en-US" altLang="zh-CN" sz="1600" baseline="-25000">
                <a:solidFill>
                  <a:srgbClr val="050FD5"/>
                </a:solidFill>
                <a:latin typeface="Times New Roman" pitchFamily="18" charset="0"/>
              </a:rPr>
              <a:t>1</a:t>
            </a:r>
            <a:r>
              <a:rPr lang="zh-CN" altLang="en-US" sz="1600">
                <a:solidFill>
                  <a:srgbClr val="050FD5"/>
                </a:solidFill>
                <a:latin typeface="Times New Roman" pitchFamily="18" charset="0"/>
              </a:rPr>
              <a:t>）</a:t>
            </a:r>
          </a:p>
        </p:txBody>
      </p:sp>
      <p:sp>
        <p:nvSpPr>
          <p:cNvPr id="33813" name="AutoShape 21">
            <a:extLst>
              <a:ext uri="{FF2B5EF4-FFF2-40B4-BE49-F238E27FC236}">
                <a16:creationId xmlns:a16="http://schemas.microsoft.com/office/drawing/2014/main" id="{7D0A9C3C-1E9A-DA33-2383-509DE9074BD1}"/>
              </a:ext>
            </a:extLst>
          </p:cNvPr>
          <p:cNvSpPr>
            <a:spLocks noChangeArrowheads="1"/>
          </p:cNvSpPr>
          <p:nvPr/>
        </p:nvSpPr>
        <p:spPr bwMode="auto">
          <a:xfrm>
            <a:off x="5638800" y="3962400"/>
            <a:ext cx="342900" cy="215900"/>
          </a:xfrm>
          <a:prstGeom prst="rightArrow">
            <a:avLst>
              <a:gd name="adj1" fmla="val 50000"/>
              <a:gd name="adj2" fmla="val 39706"/>
            </a:avLst>
          </a:prstGeom>
          <a:solidFill>
            <a:srgbClr val="3366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3814" name="AutoShape 22">
            <a:extLst>
              <a:ext uri="{FF2B5EF4-FFF2-40B4-BE49-F238E27FC236}">
                <a16:creationId xmlns:a16="http://schemas.microsoft.com/office/drawing/2014/main" id="{594FB0E3-1462-F10B-B532-9698F7788E71}"/>
              </a:ext>
            </a:extLst>
          </p:cNvPr>
          <p:cNvSpPr>
            <a:spLocks noChangeArrowheads="1"/>
          </p:cNvSpPr>
          <p:nvPr/>
        </p:nvSpPr>
        <p:spPr bwMode="auto">
          <a:xfrm>
            <a:off x="4127500" y="3543300"/>
            <a:ext cx="215900" cy="241300"/>
          </a:xfrm>
          <a:prstGeom prst="downArrow">
            <a:avLst>
              <a:gd name="adj1" fmla="val 50000"/>
              <a:gd name="adj2" fmla="val 27941"/>
            </a:avLst>
          </a:prstGeom>
          <a:solidFill>
            <a:srgbClr val="3366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3815" name="Text Box 23">
            <a:extLst>
              <a:ext uri="{FF2B5EF4-FFF2-40B4-BE49-F238E27FC236}">
                <a16:creationId xmlns:a16="http://schemas.microsoft.com/office/drawing/2014/main" id="{2E9D5F47-BB11-4509-1AF9-ED034EAB67D3}"/>
              </a:ext>
            </a:extLst>
          </p:cNvPr>
          <p:cNvSpPr txBox="1">
            <a:spLocks noChangeArrowheads="1"/>
          </p:cNvSpPr>
          <p:nvPr/>
        </p:nvSpPr>
        <p:spPr bwMode="auto">
          <a:xfrm>
            <a:off x="4467225" y="3529013"/>
            <a:ext cx="979488"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sz="1600" i="1">
                <a:solidFill>
                  <a:srgbClr val="050FD5"/>
                </a:solidFill>
                <a:latin typeface="Times New Roman" pitchFamily="18" charset="0"/>
              </a:rPr>
              <a:t>H</a:t>
            </a:r>
            <a:r>
              <a:rPr lang="en-US" altLang="zh-CN" sz="1600">
                <a:solidFill>
                  <a:srgbClr val="050FD5"/>
                </a:solidFill>
                <a:latin typeface="Times New Roman" pitchFamily="18" charset="0"/>
              </a:rPr>
              <a:t>=</a:t>
            </a:r>
            <a:r>
              <a:rPr lang="en-US" altLang="zh-CN" sz="1600" i="1">
                <a:solidFill>
                  <a:srgbClr val="050FD5"/>
                </a:solidFill>
                <a:latin typeface="Times New Roman" pitchFamily="18" charset="0"/>
              </a:rPr>
              <a:t>U</a:t>
            </a:r>
            <a:r>
              <a:rPr lang="en-US" altLang="zh-CN" sz="1600">
                <a:solidFill>
                  <a:srgbClr val="050FD5"/>
                </a:solidFill>
                <a:latin typeface="Times New Roman" pitchFamily="18" charset="0"/>
              </a:rPr>
              <a:t>+</a:t>
            </a:r>
            <a:r>
              <a:rPr lang="en-US" altLang="zh-CN" sz="1600" i="1">
                <a:solidFill>
                  <a:srgbClr val="050FD5"/>
                </a:solidFill>
                <a:latin typeface="Times New Roman" pitchFamily="18" charset="0"/>
              </a:rPr>
              <a:t>PV</a:t>
            </a:r>
            <a:endParaRPr lang="zh-CN" altLang="en-US" sz="1600" i="1">
              <a:solidFill>
                <a:srgbClr val="050FD5"/>
              </a:solidFill>
              <a:latin typeface="Times New Roman" pitchFamily="18" charset="0"/>
            </a:endParaRPr>
          </a:p>
        </p:txBody>
      </p:sp>
      <p:sp>
        <p:nvSpPr>
          <p:cNvPr id="33818" name="Text Box 26">
            <a:extLst>
              <a:ext uri="{FF2B5EF4-FFF2-40B4-BE49-F238E27FC236}">
                <a16:creationId xmlns:a16="http://schemas.microsoft.com/office/drawing/2014/main" id="{41D6B246-C8F2-34D6-3C72-22856B433436}"/>
              </a:ext>
            </a:extLst>
          </p:cNvPr>
          <p:cNvSpPr txBox="1">
            <a:spLocks noChangeArrowheads="1"/>
          </p:cNvSpPr>
          <p:nvPr/>
        </p:nvSpPr>
        <p:spPr bwMode="auto">
          <a:xfrm>
            <a:off x="5775325" y="1295400"/>
            <a:ext cx="8953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latin typeface="Times New Roman" pitchFamily="18" charset="0"/>
              </a:rPr>
              <a:t>微元反应</a:t>
            </a:r>
          </a:p>
        </p:txBody>
      </p:sp>
      <p:sp>
        <p:nvSpPr>
          <p:cNvPr id="33819" name="Text Box 27">
            <a:extLst>
              <a:ext uri="{FF2B5EF4-FFF2-40B4-BE49-F238E27FC236}">
                <a16:creationId xmlns:a16="http://schemas.microsoft.com/office/drawing/2014/main" id="{0CFC5EA1-9E5E-89B9-DA21-1633D5C3ED00}"/>
              </a:ext>
            </a:extLst>
          </p:cNvPr>
          <p:cNvSpPr txBox="1">
            <a:spLocks noChangeArrowheads="1"/>
          </p:cNvSpPr>
          <p:nvPr/>
        </p:nvSpPr>
        <p:spPr bwMode="auto">
          <a:xfrm>
            <a:off x="5826125" y="3543300"/>
            <a:ext cx="8953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latin typeface="Times New Roman" pitchFamily="18" charset="0"/>
              </a:rPr>
              <a:t>微元反应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8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8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8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8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79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8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8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79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8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8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81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6" grpId="0" animBg="1"/>
      <p:bldP spid="33801" grpId="0"/>
      <p:bldP spid="33802" grpId="0"/>
      <p:bldP spid="33805" grpId="0" animBg="1"/>
      <p:bldP spid="33807" grpId="0"/>
      <p:bldP spid="33808" grpId="0" animBg="1"/>
      <p:bldP spid="33810" grpId="0" animBg="1"/>
      <p:bldP spid="33811" grpId="0"/>
      <p:bldP spid="33813" grpId="0" animBg="1"/>
      <p:bldP spid="33814" grpId="0" animBg="1"/>
      <p:bldP spid="33815" grpId="0"/>
      <p:bldP spid="33818" grpId="0"/>
      <p:bldP spid="338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a:extLst>
              <a:ext uri="{FF2B5EF4-FFF2-40B4-BE49-F238E27FC236}">
                <a16:creationId xmlns:a16="http://schemas.microsoft.com/office/drawing/2014/main" id="{AA34F255-F7F4-C0A2-DC5F-51E7E496C0A2}"/>
              </a:ext>
            </a:extLst>
          </p:cNvPr>
          <p:cNvSpPr>
            <a:spLocks noGrp="1" noChangeArrowheads="1"/>
          </p:cNvSpPr>
          <p:nvPr>
            <p:ph type="body" idx="1"/>
          </p:nvPr>
        </p:nvSpPr>
        <p:spPr bwMode="auto">
          <a:xfrm>
            <a:off x="508000" y="819150"/>
            <a:ext cx="8229600" cy="549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buFont typeface="Wingdings" panose="05000000000000000000" pitchFamily="2" charset="2"/>
              <a:buNone/>
            </a:pPr>
            <a:r>
              <a:rPr lang="zh-CN" altLang="en-US" sz="2000" b="1">
                <a:solidFill>
                  <a:srgbClr val="050FD5"/>
                </a:solidFill>
                <a:latin typeface="黑体" panose="02010609060101010101" pitchFamily="49" charset="-122"/>
                <a:ea typeface="黑体" panose="02010609060101010101" pitchFamily="49" charset="-122"/>
              </a:rPr>
              <a:t>当化学反应系统不向外界做有用功时？</a:t>
            </a:r>
          </a:p>
        </p:txBody>
      </p:sp>
      <p:sp>
        <p:nvSpPr>
          <p:cNvPr id="78852" name="Text Box 4">
            <a:extLst>
              <a:ext uri="{FF2B5EF4-FFF2-40B4-BE49-F238E27FC236}">
                <a16:creationId xmlns:a16="http://schemas.microsoft.com/office/drawing/2014/main" id="{4C54ADC4-3024-8331-AC40-4C4CC719F60D}"/>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热力学第一定律解析式</a:t>
            </a:r>
          </a:p>
        </p:txBody>
      </p:sp>
      <p:sp>
        <p:nvSpPr>
          <p:cNvPr id="78855" name="Text Box 7">
            <a:extLst>
              <a:ext uri="{FF2B5EF4-FFF2-40B4-BE49-F238E27FC236}">
                <a16:creationId xmlns:a16="http://schemas.microsoft.com/office/drawing/2014/main" id="{89570248-E7D1-6417-AF39-63B136D5CD7C}"/>
              </a:ext>
            </a:extLst>
          </p:cNvPr>
          <p:cNvSpPr txBox="1">
            <a:spLocks noChangeArrowheads="1"/>
          </p:cNvSpPr>
          <p:nvPr/>
        </p:nvSpPr>
        <p:spPr bwMode="auto">
          <a:xfrm>
            <a:off x="268288" y="1219200"/>
            <a:ext cx="8710612" cy="369888"/>
          </a:xfrm>
          <a:prstGeom prst="rect">
            <a:avLst/>
          </a:prstGeom>
          <a:solidFill>
            <a:srgbClr val="FFFF99"/>
          </a:solidFill>
          <a:ln w="9525">
            <a:solidFill>
              <a:schemeClr val="tx1"/>
            </a:solidFill>
            <a:miter lim="800000"/>
            <a:headEnd/>
            <a:tailEnd/>
          </a:ln>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lgn="ctr" eaLnBrk="1" hangingPunct="1">
              <a:lnSpc>
                <a:spcPct val="110000"/>
              </a:lnSpc>
            </a:pPr>
            <a:r>
              <a:rPr kumimoji="1" lang="zh-CN" altLang="en-US" sz="1600">
                <a:latin typeface="Times New Roman" panose="02020603050405020304" pitchFamily="18" charset="0"/>
              </a:rPr>
              <a:t>反应在</a:t>
            </a:r>
            <a:r>
              <a:rPr kumimoji="1" lang="zh-CN" altLang="en-US" sz="1600">
                <a:solidFill>
                  <a:srgbClr val="050FD5"/>
                </a:solidFill>
                <a:latin typeface="Times New Roman" panose="02020603050405020304" pitchFamily="18" charset="0"/>
              </a:rPr>
              <a:t>定温定容</a:t>
            </a:r>
            <a:r>
              <a:rPr kumimoji="1" lang="zh-CN" altLang="en-US" sz="1600">
                <a:latin typeface="Times New Roman" panose="02020603050405020304" pitchFamily="18" charset="0"/>
              </a:rPr>
              <a:t>或</a:t>
            </a:r>
            <a:r>
              <a:rPr kumimoji="1" lang="zh-CN" altLang="en-US" sz="1600">
                <a:solidFill>
                  <a:srgbClr val="050FD5"/>
                </a:solidFill>
                <a:latin typeface="Times New Roman" panose="02020603050405020304" pitchFamily="18" charset="0"/>
              </a:rPr>
              <a:t>定温定压</a:t>
            </a:r>
            <a:r>
              <a:rPr kumimoji="1" lang="zh-CN" altLang="en-US" sz="1600">
                <a:latin typeface="Times New Roman" panose="02020603050405020304" pitchFamily="18" charset="0"/>
              </a:rPr>
              <a:t>下</a:t>
            </a:r>
            <a:r>
              <a:rPr kumimoji="1" lang="zh-CN" altLang="en-US" sz="1600">
                <a:solidFill>
                  <a:srgbClr val="050FD5"/>
                </a:solidFill>
                <a:latin typeface="Times New Roman" panose="02020603050405020304" pitchFamily="18" charset="0"/>
              </a:rPr>
              <a:t>不可逆地进行</a:t>
            </a:r>
            <a:r>
              <a:rPr kumimoji="1" lang="zh-CN" altLang="en-US" sz="1600">
                <a:latin typeface="Times New Roman" panose="02020603050405020304" pitchFamily="18" charset="0"/>
              </a:rPr>
              <a:t>，</a:t>
            </a:r>
            <a:r>
              <a:rPr kumimoji="1" lang="zh-CN" altLang="en-US" sz="1600">
                <a:solidFill>
                  <a:srgbClr val="050FD5"/>
                </a:solidFill>
                <a:latin typeface="Times New Roman" panose="02020603050405020304" pitchFamily="18" charset="0"/>
              </a:rPr>
              <a:t>且没有作出有用功。</a:t>
            </a:r>
            <a:r>
              <a:rPr kumimoji="1" lang="zh-CN" altLang="en-US" sz="1600">
                <a:latin typeface="Times New Roman" panose="02020603050405020304" pitchFamily="18" charset="0"/>
              </a:rPr>
              <a:t>其</a:t>
            </a:r>
            <a:r>
              <a:rPr kumimoji="1" lang="zh-CN" altLang="en-US" sz="1600">
                <a:solidFill>
                  <a:srgbClr val="D31703"/>
                </a:solidFill>
                <a:latin typeface="Times New Roman" panose="02020603050405020304" pitchFamily="18" charset="0"/>
              </a:rPr>
              <a:t>反应热</a:t>
            </a:r>
            <a:r>
              <a:rPr kumimoji="1" lang="zh-CN" altLang="en-US" sz="1600">
                <a:latin typeface="Times New Roman" panose="02020603050405020304" pitchFamily="18" charset="0"/>
              </a:rPr>
              <a:t>为</a:t>
            </a:r>
            <a:r>
              <a:rPr kumimoji="1" lang="zh-CN" altLang="en-US" sz="1600">
                <a:solidFill>
                  <a:srgbClr val="D31703"/>
                </a:solidFill>
                <a:latin typeface="Times New Roman" panose="02020603050405020304" pitchFamily="18" charset="0"/>
              </a:rPr>
              <a:t>该</a:t>
            </a:r>
            <a:r>
              <a:rPr kumimoji="1" lang="zh-CN" altLang="en-US" sz="1600">
                <a:solidFill>
                  <a:srgbClr val="D31703"/>
                </a:solidFill>
                <a:latin typeface="楷体_GB2312" pitchFamily="49" charset="-122"/>
              </a:rPr>
              <a:t>反应的热效应</a:t>
            </a:r>
            <a:endParaRPr kumimoji="1" lang="zh-CN" altLang="en-US" sz="1600">
              <a:latin typeface="楷体_GB2312" pitchFamily="49" charset="-122"/>
              <a:ea typeface="楷体_GB2312" pitchFamily="49" charset="-122"/>
            </a:endParaRPr>
          </a:p>
        </p:txBody>
      </p:sp>
      <p:sp>
        <p:nvSpPr>
          <p:cNvPr id="78856" name="Text Box 8">
            <a:extLst>
              <a:ext uri="{FF2B5EF4-FFF2-40B4-BE49-F238E27FC236}">
                <a16:creationId xmlns:a16="http://schemas.microsoft.com/office/drawing/2014/main" id="{FDA2502B-B258-F850-37E6-01458F456DE7}"/>
              </a:ext>
            </a:extLst>
          </p:cNvPr>
          <p:cNvSpPr txBox="1">
            <a:spLocks noChangeArrowheads="1"/>
          </p:cNvSpPr>
          <p:nvPr/>
        </p:nvSpPr>
        <p:spPr bwMode="auto">
          <a:xfrm>
            <a:off x="431800" y="1676400"/>
            <a:ext cx="1851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kumimoji="1" lang="en-US" altLang="zh-CN" sz="1800">
                <a:solidFill>
                  <a:srgbClr val="050FD5"/>
                </a:solidFill>
                <a:latin typeface="Times New Roman" panose="02020603050405020304" pitchFamily="18" charset="0"/>
              </a:rPr>
              <a:t>1.  </a:t>
            </a:r>
            <a:r>
              <a:rPr kumimoji="1" lang="zh-CN" altLang="en-US" sz="1800">
                <a:solidFill>
                  <a:srgbClr val="050FD5"/>
                </a:solidFill>
                <a:latin typeface="Times New Roman" panose="02020603050405020304" pitchFamily="18" charset="0"/>
              </a:rPr>
              <a:t>反应的热效应</a:t>
            </a:r>
          </a:p>
        </p:txBody>
      </p:sp>
      <p:graphicFrame>
        <p:nvGraphicFramePr>
          <p:cNvPr id="78857" name="Object 9">
            <a:extLst>
              <a:ext uri="{FF2B5EF4-FFF2-40B4-BE49-F238E27FC236}">
                <a16:creationId xmlns:a16="http://schemas.microsoft.com/office/drawing/2014/main" id="{BE428F29-94DB-18A9-DCAD-7EEF229E521E}"/>
              </a:ext>
            </a:extLst>
          </p:cNvPr>
          <p:cNvGraphicFramePr>
            <a:graphicFrameLocks noChangeAspect="1"/>
          </p:cNvGraphicFramePr>
          <p:nvPr/>
        </p:nvGraphicFramePr>
        <p:xfrm>
          <a:off x="2425700" y="2009775"/>
          <a:ext cx="2239963" cy="466725"/>
        </p:xfrm>
        <a:graphic>
          <a:graphicData uri="http://schemas.openxmlformats.org/presentationml/2006/ole">
            <mc:AlternateContent xmlns:mc="http://schemas.openxmlformats.org/markup-compatibility/2006">
              <mc:Choice xmlns:v="urn:schemas-microsoft-com:vml" Requires="v">
                <p:oleObj name="Equation" r:id="rId2" imgW="685800" imgH="190500" progId="Equation.DSMT4">
                  <p:embed/>
                </p:oleObj>
              </mc:Choice>
              <mc:Fallback>
                <p:oleObj name="Equation" r:id="rId2" imgW="685800" imgH="1905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2009775"/>
                        <a:ext cx="2239963" cy="4667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78858" name="Object 10">
            <a:extLst>
              <a:ext uri="{FF2B5EF4-FFF2-40B4-BE49-F238E27FC236}">
                <a16:creationId xmlns:a16="http://schemas.microsoft.com/office/drawing/2014/main" id="{FAE62C8B-1CAD-2767-7B72-C129DD245A4A}"/>
              </a:ext>
            </a:extLst>
          </p:cNvPr>
          <p:cNvGraphicFramePr>
            <a:graphicFrameLocks noChangeAspect="1"/>
          </p:cNvGraphicFramePr>
          <p:nvPr/>
        </p:nvGraphicFramePr>
        <p:xfrm>
          <a:off x="2441575" y="2419350"/>
          <a:ext cx="3248025" cy="471488"/>
        </p:xfrm>
        <a:graphic>
          <a:graphicData uri="http://schemas.openxmlformats.org/presentationml/2006/ole">
            <mc:AlternateContent xmlns:mc="http://schemas.openxmlformats.org/markup-compatibility/2006">
              <mc:Choice xmlns:v="urn:schemas-microsoft-com:vml" Requires="v">
                <p:oleObj name="Equation" r:id="rId4" imgW="1244520" imgH="241200" progId="Equation.DSMT4">
                  <p:embed/>
                </p:oleObj>
              </mc:Choice>
              <mc:Fallback>
                <p:oleObj name="Equation" r:id="rId4" imgW="1244520" imgH="2412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1575" y="2419350"/>
                        <a:ext cx="3248025" cy="4714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78860" name="Text Box 12">
            <a:extLst>
              <a:ext uri="{FF2B5EF4-FFF2-40B4-BE49-F238E27FC236}">
                <a16:creationId xmlns:a16="http://schemas.microsoft.com/office/drawing/2014/main" id="{57D8F9D3-BECA-82C6-45E9-294F4FD89C53}"/>
              </a:ext>
            </a:extLst>
          </p:cNvPr>
          <p:cNvSpPr txBox="1">
            <a:spLocks noChangeArrowheads="1"/>
          </p:cNvSpPr>
          <p:nvPr/>
        </p:nvSpPr>
        <p:spPr bwMode="auto">
          <a:xfrm>
            <a:off x="671513" y="2081213"/>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lgn="ctr" eaLnBrk="1" hangingPunct="1"/>
            <a:r>
              <a:rPr kumimoji="1" lang="zh-CN" altLang="en-US" sz="1600">
                <a:solidFill>
                  <a:srgbClr val="050FD5"/>
                </a:solidFill>
                <a:latin typeface="Times New Roman" panose="02020603050405020304" pitchFamily="18" charset="0"/>
              </a:rPr>
              <a:t>定容热效应 </a:t>
            </a:r>
            <a:r>
              <a:rPr kumimoji="1" lang="en-US" altLang="zh-CN" sz="1600" i="1">
                <a:solidFill>
                  <a:srgbClr val="050FD5"/>
                </a:solidFill>
                <a:latin typeface="Times New Roman" panose="02020603050405020304" pitchFamily="18" charset="0"/>
              </a:rPr>
              <a:t>Q</a:t>
            </a:r>
            <a:r>
              <a:rPr kumimoji="1" lang="en-US" altLang="zh-CN" sz="1600" i="1" baseline="-25000">
                <a:solidFill>
                  <a:srgbClr val="050FD5"/>
                </a:solidFill>
                <a:latin typeface="Times New Roman" panose="02020603050405020304" pitchFamily="18" charset="0"/>
              </a:rPr>
              <a:t>V</a:t>
            </a:r>
            <a:endParaRPr kumimoji="1" lang="en-US" altLang="zh-CN" sz="2800" b="0">
              <a:solidFill>
                <a:srgbClr val="050FD5"/>
              </a:solidFill>
              <a:latin typeface="Times New Roman" panose="02020603050405020304" pitchFamily="18" charset="0"/>
              <a:ea typeface="宋体" panose="02010600030101010101" pitchFamily="2" charset="-122"/>
            </a:endParaRPr>
          </a:p>
        </p:txBody>
      </p:sp>
      <p:sp>
        <p:nvSpPr>
          <p:cNvPr id="78861" name="Text Box 13">
            <a:extLst>
              <a:ext uri="{FF2B5EF4-FFF2-40B4-BE49-F238E27FC236}">
                <a16:creationId xmlns:a16="http://schemas.microsoft.com/office/drawing/2014/main" id="{C4EE5A2A-CF87-0E65-F47C-832CC3BF1BFC}"/>
              </a:ext>
            </a:extLst>
          </p:cNvPr>
          <p:cNvSpPr txBox="1">
            <a:spLocks noChangeArrowheads="1"/>
          </p:cNvSpPr>
          <p:nvPr/>
        </p:nvSpPr>
        <p:spPr bwMode="auto">
          <a:xfrm>
            <a:off x="620713" y="2490788"/>
            <a:ext cx="172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lgn="ctr" eaLnBrk="1" hangingPunct="1"/>
            <a:r>
              <a:rPr kumimoji="1" lang="zh-CN" altLang="en-US" sz="1600">
                <a:solidFill>
                  <a:srgbClr val="050FD5"/>
                </a:solidFill>
                <a:latin typeface="Times New Roman" panose="02020603050405020304" pitchFamily="18" charset="0"/>
              </a:rPr>
              <a:t>定压热效应  </a:t>
            </a:r>
            <a:r>
              <a:rPr kumimoji="1" lang="en-US" altLang="zh-CN" sz="1600" i="1">
                <a:solidFill>
                  <a:srgbClr val="050FD5"/>
                </a:solidFill>
                <a:latin typeface="Times New Roman" panose="02020603050405020304" pitchFamily="18" charset="0"/>
              </a:rPr>
              <a:t>Q</a:t>
            </a:r>
            <a:r>
              <a:rPr kumimoji="1" lang="en-US" altLang="zh-CN" sz="1600" i="1" baseline="-25000">
                <a:solidFill>
                  <a:srgbClr val="050FD5"/>
                </a:solidFill>
                <a:latin typeface="Times New Roman" panose="02020603050405020304" pitchFamily="18" charset="0"/>
              </a:rPr>
              <a:t>p</a:t>
            </a:r>
            <a:r>
              <a:rPr kumimoji="1" lang="en-US" altLang="zh-CN" sz="1600">
                <a:solidFill>
                  <a:srgbClr val="050FD5"/>
                </a:solidFill>
                <a:latin typeface="Times New Roman" panose="02020603050405020304" pitchFamily="18" charset="0"/>
              </a:rPr>
              <a:t> </a:t>
            </a:r>
          </a:p>
        </p:txBody>
      </p:sp>
      <p:sp>
        <p:nvSpPr>
          <p:cNvPr id="78863" name="Text Box 15">
            <a:extLst>
              <a:ext uri="{FF2B5EF4-FFF2-40B4-BE49-F238E27FC236}">
                <a16:creationId xmlns:a16="http://schemas.microsoft.com/office/drawing/2014/main" id="{27A3ED07-B74A-D183-0210-95988C0571E1}"/>
              </a:ext>
            </a:extLst>
          </p:cNvPr>
          <p:cNvSpPr txBox="1">
            <a:spLocks noChangeArrowheads="1"/>
          </p:cNvSpPr>
          <p:nvPr/>
        </p:nvSpPr>
        <p:spPr bwMode="auto">
          <a:xfrm>
            <a:off x="5584825" y="2447925"/>
            <a:ext cx="338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en-US" altLang="zh-CN" sz="1600">
                <a:solidFill>
                  <a:srgbClr val="050FD5"/>
                </a:solidFill>
                <a:sym typeface="Symbol" panose="05050102010706020507" pitchFamily="18" charset="2"/>
              </a:rPr>
              <a:t></a:t>
            </a:r>
            <a:r>
              <a:rPr kumimoji="1" lang="en-US" altLang="zh-CN" sz="1600" i="1">
                <a:solidFill>
                  <a:srgbClr val="050FD5"/>
                </a:solidFill>
              </a:rPr>
              <a:t>H </a:t>
            </a:r>
            <a:r>
              <a:rPr kumimoji="1" lang="zh-CN" altLang="en-US" sz="1600">
                <a:solidFill>
                  <a:srgbClr val="050FD5"/>
                </a:solidFill>
              </a:rPr>
              <a:t>定温定压反应的热效应等于反应</a:t>
            </a:r>
          </a:p>
          <a:p>
            <a:pPr eaLnBrk="1" hangingPunct="1"/>
            <a:r>
              <a:rPr kumimoji="1" lang="zh-CN" altLang="en-US" sz="1600">
                <a:solidFill>
                  <a:srgbClr val="050FD5"/>
                </a:solidFill>
              </a:rPr>
              <a:t>前后物系的焓差，定义为反应焓</a:t>
            </a:r>
          </a:p>
        </p:txBody>
      </p:sp>
      <p:sp>
        <p:nvSpPr>
          <p:cNvPr id="78867" name="Text Box 19">
            <a:extLst>
              <a:ext uri="{FF2B5EF4-FFF2-40B4-BE49-F238E27FC236}">
                <a16:creationId xmlns:a16="http://schemas.microsoft.com/office/drawing/2014/main" id="{25DEC042-EA27-1CDA-1D1D-49D0146D048B}"/>
              </a:ext>
            </a:extLst>
          </p:cNvPr>
          <p:cNvSpPr txBox="1">
            <a:spLocks noChangeArrowheads="1"/>
          </p:cNvSpPr>
          <p:nvPr/>
        </p:nvSpPr>
        <p:spPr bwMode="auto">
          <a:xfrm>
            <a:off x="2663825" y="1663700"/>
            <a:ext cx="800100" cy="366713"/>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sz="1800" i="1">
                <a:solidFill>
                  <a:srgbClr val="050FD5"/>
                </a:solidFill>
                <a:latin typeface="Times New Roman" pitchFamily="18" charset="0"/>
                <a:ea typeface="华文琥珀" pitchFamily="2" charset="-122"/>
              </a:rPr>
              <a:t>W</a:t>
            </a:r>
            <a:r>
              <a:rPr lang="en-US" altLang="zh-CN" sz="1800" baseline="-25000">
                <a:solidFill>
                  <a:srgbClr val="050FD5"/>
                </a:solidFill>
                <a:latin typeface="Times New Roman" pitchFamily="18" charset="0"/>
                <a:ea typeface="华文琥珀" pitchFamily="2" charset="-122"/>
              </a:rPr>
              <a:t>up</a:t>
            </a:r>
            <a:r>
              <a:rPr lang="en-US" altLang="zh-CN" sz="1800">
                <a:solidFill>
                  <a:srgbClr val="050FD5"/>
                </a:solidFill>
                <a:latin typeface="Times New Roman" pitchFamily="18" charset="0"/>
                <a:ea typeface="华文琥珀" pitchFamily="2" charset="-122"/>
              </a:rPr>
              <a:t>=0</a:t>
            </a:r>
          </a:p>
        </p:txBody>
      </p:sp>
      <p:sp>
        <p:nvSpPr>
          <p:cNvPr id="78869" name="Rectangle 21">
            <a:extLst>
              <a:ext uri="{FF2B5EF4-FFF2-40B4-BE49-F238E27FC236}">
                <a16:creationId xmlns:a16="http://schemas.microsoft.com/office/drawing/2014/main" id="{E40BC417-1487-0C8F-EDE9-1FD84FED39FA}"/>
              </a:ext>
            </a:extLst>
          </p:cNvPr>
          <p:cNvSpPr>
            <a:spLocks noChangeArrowheads="1"/>
          </p:cNvSpPr>
          <p:nvPr/>
        </p:nvSpPr>
        <p:spPr bwMode="auto">
          <a:xfrm>
            <a:off x="649288" y="3070225"/>
            <a:ext cx="382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kumimoji="1" lang="zh-CN" altLang="en-US" sz="2000">
                <a:solidFill>
                  <a:srgbClr val="050FD5"/>
                </a:solidFill>
                <a:latin typeface="Times New Roman" panose="02020603050405020304" pitchFamily="18" charset="0"/>
              </a:rPr>
              <a:t>思考：</a:t>
            </a:r>
            <a:r>
              <a:rPr kumimoji="1" lang="en-US" altLang="zh-CN" sz="2000">
                <a:solidFill>
                  <a:srgbClr val="050FD5"/>
                </a:solidFill>
                <a:latin typeface="Times New Roman" panose="02020603050405020304" pitchFamily="18" charset="0"/>
              </a:rPr>
              <a:t> </a:t>
            </a:r>
            <a:r>
              <a:rPr kumimoji="1" lang="zh-CN" altLang="en-US" sz="2000">
                <a:solidFill>
                  <a:srgbClr val="050FD5"/>
                </a:solidFill>
                <a:latin typeface="Times New Roman" panose="02020603050405020304" pitchFamily="18" charset="0"/>
              </a:rPr>
              <a:t>热效应与反应热的区别？</a:t>
            </a:r>
            <a:endParaRPr kumimoji="1" lang="en-US" altLang="zh-CN" sz="2000">
              <a:solidFill>
                <a:srgbClr val="050FD5"/>
              </a:solidFill>
              <a:latin typeface="Times New Roman" panose="02020603050405020304" pitchFamily="18" charset="0"/>
            </a:endParaRPr>
          </a:p>
        </p:txBody>
      </p:sp>
      <p:sp>
        <p:nvSpPr>
          <p:cNvPr id="78870" name="Text Box 22">
            <a:extLst>
              <a:ext uri="{FF2B5EF4-FFF2-40B4-BE49-F238E27FC236}">
                <a16:creationId xmlns:a16="http://schemas.microsoft.com/office/drawing/2014/main" id="{E67DE218-AFEB-643A-3158-8488BC1CD4CF}"/>
              </a:ext>
            </a:extLst>
          </p:cNvPr>
          <p:cNvSpPr txBox="1">
            <a:spLocks noChangeArrowheads="1"/>
          </p:cNvSpPr>
          <p:nvPr/>
        </p:nvSpPr>
        <p:spPr bwMode="auto">
          <a:xfrm>
            <a:off x="1143000" y="3484563"/>
            <a:ext cx="6678613" cy="688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pPr>
            <a:r>
              <a:rPr kumimoji="1" lang="zh-CN" altLang="en-US" sz="1600">
                <a:solidFill>
                  <a:srgbClr val="050FD5"/>
                </a:solidFill>
              </a:rPr>
              <a:t>反应热：</a:t>
            </a:r>
            <a:r>
              <a:rPr kumimoji="1" lang="zh-CN" altLang="en-US" sz="1600"/>
              <a:t>与反应过程有关（反应体系与环境间的热量交换），是</a:t>
            </a:r>
            <a:r>
              <a:rPr kumimoji="1" lang="zh-CN" altLang="en-US" sz="1600">
                <a:solidFill>
                  <a:srgbClr val="050FD5"/>
                </a:solidFill>
              </a:rPr>
              <a:t>过程量</a:t>
            </a:r>
            <a:endParaRPr kumimoji="1" lang="zh-CN" altLang="en-US" sz="1600"/>
          </a:p>
          <a:p>
            <a:pPr eaLnBrk="1" hangingPunct="1">
              <a:lnSpc>
                <a:spcPct val="120000"/>
              </a:lnSpc>
            </a:pPr>
            <a:r>
              <a:rPr kumimoji="1" lang="zh-CN" altLang="en-US" sz="1600">
                <a:solidFill>
                  <a:srgbClr val="050FD5"/>
                </a:solidFill>
              </a:rPr>
              <a:t>热效应：</a:t>
            </a:r>
            <a:r>
              <a:rPr kumimoji="1" lang="zh-CN" altLang="en-US" sz="1600"/>
              <a:t>是反应过程中不作有用功时的反应热，与过程无关，是</a:t>
            </a:r>
            <a:r>
              <a:rPr kumimoji="1" lang="zh-CN" altLang="en-US" sz="1600">
                <a:solidFill>
                  <a:srgbClr val="050FD5"/>
                </a:solidFill>
              </a:rPr>
              <a:t>状态量</a:t>
            </a:r>
          </a:p>
        </p:txBody>
      </p:sp>
      <p:sp>
        <p:nvSpPr>
          <p:cNvPr id="78871" name="Text Box 23">
            <a:extLst>
              <a:ext uri="{FF2B5EF4-FFF2-40B4-BE49-F238E27FC236}">
                <a16:creationId xmlns:a16="http://schemas.microsoft.com/office/drawing/2014/main" id="{FB00A000-6D94-9023-B11E-58DF168F9084}"/>
              </a:ext>
            </a:extLst>
          </p:cNvPr>
          <p:cNvSpPr txBox="1">
            <a:spLocks noChangeArrowheads="1"/>
          </p:cNvSpPr>
          <p:nvPr/>
        </p:nvSpPr>
        <p:spPr bwMode="auto">
          <a:xfrm>
            <a:off x="590550" y="4332288"/>
            <a:ext cx="795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2000">
                <a:solidFill>
                  <a:srgbClr val="050FD5"/>
                </a:solidFill>
                <a:latin typeface="Times New Roman" panose="02020603050405020304" pitchFamily="18" charset="0"/>
              </a:rPr>
              <a:t> </a:t>
            </a:r>
            <a:r>
              <a:rPr lang="zh-CN" altLang="en-US" sz="2000">
                <a:solidFill>
                  <a:srgbClr val="050FD5"/>
                </a:solidFill>
                <a:latin typeface="Times New Roman" panose="02020603050405020304" pitchFamily="18" charset="0"/>
              </a:rPr>
              <a:t>对于同样的反应， 定容热效应</a:t>
            </a:r>
            <a:r>
              <a:rPr lang="en-US" altLang="zh-CN" sz="2000" i="1">
                <a:solidFill>
                  <a:srgbClr val="050FD5"/>
                </a:solidFill>
                <a:latin typeface="Times New Roman" panose="02020603050405020304" pitchFamily="18" charset="0"/>
              </a:rPr>
              <a:t>Q</a:t>
            </a:r>
            <a:r>
              <a:rPr lang="en-US" altLang="zh-CN" sz="2000" baseline="-25000">
                <a:solidFill>
                  <a:srgbClr val="050FD5"/>
                </a:solidFill>
                <a:latin typeface="Times New Roman" panose="02020603050405020304" pitchFamily="18" charset="0"/>
              </a:rPr>
              <a:t>V </a:t>
            </a:r>
            <a:r>
              <a:rPr lang="zh-CN" altLang="en-US" sz="2000">
                <a:solidFill>
                  <a:srgbClr val="050FD5"/>
                </a:solidFill>
                <a:latin typeface="Times New Roman" panose="02020603050405020304" pitchFamily="18" charset="0"/>
              </a:rPr>
              <a:t>和定压热效应 </a:t>
            </a:r>
            <a:r>
              <a:rPr lang="en-US" altLang="zh-CN" sz="2000" i="1">
                <a:solidFill>
                  <a:srgbClr val="050FD5"/>
                </a:solidFill>
                <a:latin typeface="Times New Roman" panose="02020603050405020304" pitchFamily="18" charset="0"/>
              </a:rPr>
              <a:t>Q</a:t>
            </a:r>
            <a:r>
              <a:rPr lang="en-US" altLang="zh-CN" sz="2000" baseline="-25000">
                <a:solidFill>
                  <a:srgbClr val="050FD5"/>
                </a:solidFill>
                <a:latin typeface="Times New Roman" panose="02020603050405020304" pitchFamily="18" charset="0"/>
              </a:rPr>
              <a:t>p</a:t>
            </a:r>
            <a:r>
              <a:rPr lang="en-US" altLang="zh-CN" sz="2000">
                <a:solidFill>
                  <a:srgbClr val="050FD5"/>
                </a:solidFill>
                <a:latin typeface="Times New Roman" panose="02020603050405020304" pitchFamily="18" charset="0"/>
              </a:rPr>
              <a:t> </a:t>
            </a:r>
            <a:r>
              <a:rPr lang="zh-CN" altLang="en-US" sz="2000">
                <a:solidFill>
                  <a:srgbClr val="050FD5"/>
                </a:solidFill>
                <a:latin typeface="Times New Roman" panose="02020603050405020304" pitchFamily="18" charset="0"/>
              </a:rPr>
              <a:t>之间有什么联系？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86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88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8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88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8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8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87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8871"/>
                                        </p:tgtEl>
                                        <p:attrNameLst>
                                          <p:attrName>style.visibility</p:attrName>
                                        </p:attrNameLst>
                                      </p:cBhvr>
                                      <p:to>
                                        <p:strVal val="visible"/>
                                      </p:to>
                                    </p:set>
                                    <p:animEffect transition="in" filter="blinds(horizontal)">
                                      <p:cBhvr>
                                        <p:cTn id="39" dur="500"/>
                                        <p:tgtEl>
                                          <p:spTgt spid="78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nimBg="1"/>
      <p:bldP spid="78856" grpId="0"/>
      <p:bldP spid="78860" grpId="0"/>
      <p:bldP spid="78861" grpId="0"/>
      <p:bldP spid="78863" grpId="0"/>
      <p:bldP spid="78867" grpId="0"/>
      <p:bldP spid="78869" grpId="0"/>
      <p:bldP spid="78870" grpId="0" animBg="1"/>
      <p:bldP spid="788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3">
            <a:extLst>
              <a:ext uri="{FF2B5EF4-FFF2-40B4-BE49-F238E27FC236}">
                <a16:creationId xmlns:a16="http://schemas.microsoft.com/office/drawing/2014/main" id="{079C4AA8-4172-179A-3CE4-27FEE00AAE94}"/>
              </a:ext>
            </a:extLst>
          </p:cNvPr>
          <p:cNvSpPr txBox="1">
            <a:spLocks noChangeArrowheads="1"/>
          </p:cNvSpPr>
          <p:nvPr/>
        </p:nvSpPr>
        <p:spPr bwMode="auto">
          <a:xfrm>
            <a:off x="479425" y="828675"/>
            <a:ext cx="4595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kumimoji="1" lang="en-US" altLang="zh-CN" sz="2000">
                <a:solidFill>
                  <a:srgbClr val="050FD5"/>
                </a:solidFill>
                <a:latin typeface="Times New Roman" panose="02020603050405020304" pitchFamily="18" charset="0"/>
              </a:rPr>
              <a:t>2. </a:t>
            </a:r>
            <a:r>
              <a:rPr kumimoji="1" lang="zh-CN" altLang="en-US" sz="2000">
                <a:solidFill>
                  <a:srgbClr val="050FD5"/>
                </a:solidFill>
                <a:latin typeface="Times New Roman" panose="02020603050405020304" pitchFamily="18" charset="0"/>
              </a:rPr>
              <a:t>定容热效应</a:t>
            </a:r>
            <a:r>
              <a:rPr kumimoji="1" lang="en-US" altLang="zh-CN" sz="2000" i="1">
                <a:solidFill>
                  <a:srgbClr val="050FD5"/>
                </a:solidFill>
                <a:latin typeface="Times New Roman" panose="02020603050405020304" pitchFamily="18" charset="0"/>
              </a:rPr>
              <a:t>Q</a:t>
            </a:r>
            <a:r>
              <a:rPr kumimoji="1" lang="en-US" altLang="zh-CN" sz="2000" baseline="-25000">
                <a:solidFill>
                  <a:srgbClr val="050FD5"/>
                </a:solidFill>
                <a:latin typeface="Times New Roman" panose="02020603050405020304" pitchFamily="18" charset="0"/>
              </a:rPr>
              <a:t>V</a:t>
            </a:r>
            <a:r>
              <a:rPr kumimoji="1" lang="zh-CN" altLang="en-US" sz="2000">
                <a:solidFill>
                  <a:srgbClr val="050FD5"/>
                </a:solidFill>
                <a:latin typeface="Times New Roman" panose="02020603050405020304" pitchFamily="18" charset="0"/>
              </a:rPr>
              <a:t>和定压热效应</a:t>
            </a:r>
            <a:r>
              <a:rPr kumimoji="1" lang="en-US" altLang="zh-CN" sz="2000" i="1">
                <a:solidFill>
                  <a:srgbClr val="050FD5"/>
                </a:solidFill>
                <a:latin typeface="Times New Roman" panose="02020603050405020304" pitchFamily="18" charset="0"/>
              </a:rPr>
              <a:t>Q</a:t>
            </a:r>
            <a:r>
              <a:rPr kumimoji="1" lang="en-US" altLang="zh-CN" sz="2000" baseline="-25000">
                <a:solidFill>
                  <a:srgbClr val="050FD5"/>
                </a:solidFill>
                <a:latin typeface="Times New Roman" panose="02020603050405020304" pitchFamily="18" charset="0"/>
              </a:rPr>
              <a:t>p</a:t>
            </a:r>
            <a:r>
              <a:rPr kumimoji="1" lang="zh-CN" altLang="en-US" sz="2000">
                <a:solidFill>
                  <a:srgbClr val="050FD5"/>
                </a:solidFill>
                <a:latin typeface="Times New Roman" panose="02020603050405020304" pitchFamily="18" charset="0"/>
              </a:rPr>
              <a:t>的关系</a:t>
            </a:r>
          </a:p>
        </p:txBody>
      </p:sp>
      <p:sp>
        <p:nvSpPr>
          <p:cNvPr id="7174" name="Text Box 4">
            <a:extLst>
              <a:ext uri="{FF2B5EF4-FFF2-40B4-BE49-F238E27FC236}">
                <a16:creationId xmlns:a16="http://schemas.microsoft.com/office/drawing/2014/main" id="{E2A170FF-CF9F-3C7B-7137-CACB4F8D9D2E}"/>
              </a:ext>
            </a:extLst>
          </p:cNvPr>
          <p:cNvSpPr txBox="1">
            <a:spLocks noChangeArrowheads="1"/>
          </p:cNvSpPr>
          <p:nvPr/>
        </p:nvSpPr>
        <p:spPr bwMode="auto">
          <a:xfrm>
            <a:off x="473075" y="1298575"/>
            <a:ext cx="8459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80000"/>
              </a:lnSpc>
              <a:buFont typeface="Wingdings" panose="05000000000000000000" pitchFamily="2" charset="2"/>
              <a:buChar char="l"/>
            </a:pPr>
            <a:r>
              <a:rPr kumimoji="1" lang="zh-CN" altLang="en-US" sz="1600">
                <a:latin typeface="Times New Roman" panose="02020603050405020304" pitchFamily="18" charset="0"/>
              </a:rPr>
              <a:t>考察物系从同一初态分别经</a:t>
            </a:r>
            <a:r>
              <a:rPr kumimoji="1" lang="zh-CN" altLang="en-US" sz="1600">
                <a:solidFill>
                  <a:srgbClr val="050FD5"/>
                </a:solidFill>
                <a:latin typeface="Times New Roman" panose="02020603050405020304" pitchFamily="18" charset="0"/>
              </a:rPr>
              <a:t>定温定压</a:t>
            </a:r>
            <a:r>
              <a:rPr kumimoji="1" lang="zh-CN" altLang="en-US" sz="1600">
                <a:latin typeface="Times New Roman" panose="02020603050405020304" pitchFamily="18" charset="0"/>
              </a:rPr>
              <a:t>和</a:t>
            </a:r>
            <a:r>
              <a:rPr kumimoji="1" lang="zh-CN" altLang="en-US" sz="1600">
                <a:solidFill>
                  <a:srgbClr val="050FD5"/>
                </a:solidFill>
                <a:latin typeface="Times New Roman" panose="02020603050405020304" pitchFamily="18" charset="0"/>
              </a:rPr>
              <a:t>定温定容</a:t>
            </a:r>
            <a:r>
              <a:rPr kumimoji="1" lang="zh-CN" altLang="en-US" sz="1600">
                <a:latin typeface="Times New Roman" panose="02020603050405020304" pitchFamily="18" charset="0"/>
              </a:rPr>
              <a:t>过程完成同一化学反应，且其反应物和生成物均</a:t>
            </a:r>
            <a:r>
              <a:rPr kumimoji="1" lang="zh-CN" altLang="en-US" sz="1600">
                <a:solidFill>
                  <a:srgbClr val="050FD5"/>
                </a:solidFill>
                <a:latin typeface="Times New Roman" panose="02020603050405020304" pitchFamily="18" charset="0"/>
              </a:rPr>
              <a:t>按理想气体考虑</a:t>
            </a:r>
            <a:r>
              <a:rPr kumimoji="1" lang="zh-CN" altLang="en-US" sz="1600">
                <a:latin typeface="Times New Roman" panose="02020603050405020304" pitchFamily="18" charset="0"/>
              </a:rPr>
              <a:t>，则</a:t>
            </a:r>
            <a:r>
              <a:rPr kumimoji="1" lang="zh-CN" altLang="en-US" sz="2400">
                <a:latin typeface="Times New Roman" panose="02020603050405020304" pitchFamily="18" charset="0"/>
                <a:ea typeface="楷体_GB2312" pitchFamily="49" charset="-122"/>
              </a:rPr>
              <a:t> </a:t>
            </a:r>
          </a:p>
        </p:txBody>
      </p:sp>
      <p:graphicFrame>
        <p:nvGraphicFramePr>
          <p:cNvPr id="35845" name="Object 5">
            <a:extLst>
              <a:ext uri="{FF2B5EF4-FFF2-40B4-BE49-F238E27FC236}">
                <a16:creationId xmlns:a16="http://schemas.microsoft.com/office/drawing/2014/main" id="{6BCC2C7B-944A-F5BA-926C-F37D853BD2AC}"/>
              </a:ext>
            </a:extLst>
          </p:cNvPr>
          <p:cNvGraphicFramePr>
            <a:graphicFrameLocks noChangeAspect="1"/>
          </p:cNvGraphicFramePr>
          <p:nvPr>
            <p:ph sz="quarter" idx="1"/>
          </p:nvPr>
        </p:nvGraphicFramePr>
        <p:xfrm>
          <a:off x="1976438" y="1973263"/>
          <a:ext cx="5283200" cy="392112"/>
        </p:xfrm>
        <a:graphic>
          <a:graphicData uri="http://schemas.openxmlformats.org/presentationml/2006/ole">
            <mc:AlternateContent xmlns:mc="http://schemas.openxmlformats.org/markup-compatibility/2006">
              <mc:Choice xmlns:v="urn:schemas-microsoft-com:vml" Requires="v">
                <p:oleObj name="Equation" r:id="rId2" imgW="3251160" imgH="241200" progId="Equation.DSMT4">
                  <p:embed/>
                </p:oleObj>
              </mc:Choice>
              <mc:Fallback>
                <p:oleObj name="Equation" r:id="rId2" imgW="3251160" imgH="241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1973263"/>
                        <a:ext cx="5283200" cy="392112"/>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35846" name="Object 6">
            <a:extLst>
              <a:ext uri="{FF2B5EF4-FFF2-40B4-BE49-F238E27FC236}">
                <a16:creationId xmlns:a16="http://schemas.microsoft.com/office/drawing/2014/main" id="{F5F6A00E-EE49-E6B0-5364-B87181931ECE}"/>
              </a:ext>
            </a:extLst>
          </p:cNvPr>
          <p:cNvGraphicFramePr>
            <a:graphicFrameLocks noChangeAspect="1"/>
          </p:cNvGraphicFramePr>
          <p:nvPr>
            <p:ph sz="quarter" idx="2"/>
          </p:nvPr>
        </p:nvGraphicFramePr>
        <p:xfrm>
          <a:off x="7354888" y="2487613"/>
          <a:ext cx="1255712" cy="361950"/>
        </p:xfrm>
        <a:graphic>
          <a:graphicData uri="http://schemas.openxmlformats.org/presentationml/2006/ole">
            <mc:AlternateContent xmlns:mc="http://schemas.openxmlformats.org/markup-compatibility/2006">
              <mc:Choice xmlns:v="urn:schemas-microsoft-com:vml" Requires="v">
                <p:oleObj name="Equation" r:id="rId4" imgW="749160" imgH="215640" progId="Equation.DSMT4">
                  <p:embed/>
                </p:oleObj>
              </mc:Choice>
              <mc:Fallback>
                <p:oleObj name="Equation" r:id="rId4" imgW="749160" imgH="2156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4888" y="2487613"/>
                        <a:ext cx="1255712" cy="3619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5854" name="Object 14">
            <a:extLst>
              <a:ext uri="{FF2B5EF4-FFF2-40B4-BE49-F238E27FC236}">
                <a16:creationId xmlns:a16="http://schemas.microsoft.com/office/drawing/2014/main" id="{933B91ED-4CAA-E481-425D-97FD72515791}"/>
              </a:ext>
            </a:extLst>
          </p:cNvPr>
          <p:cNvGraphicFramePr>
            <a:graphicFrameLocks noChangeAspect="1"/>
          </p:cNvGraphicFramePr>
          <p:nvPr/>
        </p:nvGraphicFramePr>
        <p:xfrm>
          <a:off x="3902075" y="3201988"/>
          <a:ext cx="1089025" cy="357187"/>
        </p:xfrm>
        <a:graphic>
          <a:graphicData uri="http://schemas.openxmlformats.org/presentationml/2006/ole">
            <mc:AlternateContent xmlns:mc="http://schemas.openxmlformats.org/markup-compatibility/2006">
              <mc:Choice xmlns:v="urn:schemas-microsoft-com:vml" Requires="v">
                <p:oleObj name="Equation" r:id="rId6" imgW="457002" imgH="203112" progId="Equation.DSMT4">
                  <p:embed/>
                </p:oleObj>
              </mc:Choice>
              <mc:Fallback>
                <p:oleObj name="Equation" r:id="rId6" imgW="457002" imgH="203112"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2075" y="3201988"/>
                        <a:ext cx="1089025" cy="35718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35855" name="Text Box 15">
            <a:extLst>
              <a:ext uri="{FF2B5EF4-FFF2-40B4-BE49-F238E27FC236}">
                <a16:creationId xmlns:a16="http://schemas.microsoft.com/office/drawing/2014/main" id="{03C0030E-04A2-588E-9FA7-86A2ECCD464B}"/>
              </a:ext>
            </a:extLst>
          </p:cNvPr>
          <p:cNvSpPr txBox="1">
            <a:spLocks noChangeArrowheads="1"/>
          </p:cNvSpPr>
          <p:nvPr/>
        </p:nvSpPr>
        <p:spPr bwMode="auto">
          <a:xfrm>
            <a:off x="508000" y="2774950"/>
            <a:ext cx="7477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Char char="l"/>
            </a:pPr>
            <a:r>
              <a:rPr kumimoji="1" lang="zh-CN" altLang="en-US" sz="1600">
                <a:latin typeface="Times New Roman" panose="02020603050405020304" pitchFamily="18" charset="0"/>
              </a:rPr>
              <a:t> </a:t>
            </a:r>
            <a:r>
              <a:rPr kumimoji="1" lang="zh-CN" altLang="en-US" sz="1600">
                <a:solidFill>
                  <a:srgbClr val="050FD5"/>
                </a:solidFill>
                <a:latin typeface="Times New Roman" panose="02020603050405020304" pitchFamily="18" charset="0"/>
              </a:rPr>
              <a:t>液态和固态反应反应</a:t>
            </a:r>
            <a:r>
              <a:rPr kumimoji="1" lang="en-US" altLang="zh-CN" sz="1600">
                <a:latin typeface="Times New Roman" panose="02020603050405020304" pitchFamily="18" charset="0"/>
              </a:rPr>
              <a:t>,</a:t>
            </a:r>
            <a:r>
              <a:rPr kumimoji="1" lang="zh-CN" altLang="en-US" sz="1600">
                <a:latin typeface="Times New Roman" panose="02020603050405020304" pitchFamily="18" charset="0"/>
              </a:rPr>
              <a:t>前后均无气相物质出现，忽略固相及液相体积变化，有：</a:t>
            </a:r>
            <a:r>
              <a:rPr kumimoji="1" lang="zh-CN" altLang="en-US" sz="2400">
                <a:latin typeface="Times New Roman" panose="02020603050405020304" pitchFamily="18" charset="0"/>
                <a:ea typeface="楷体_GB2312" pitchFamily="49" charset="-122"/>
              </a:rPr>
              <a:t> </a:t>
            </a:r>
          </a:p>
        </p:txBody>
      </p:sp>
      <p:sp>
        <p:nvSpPr>
          <p:cNvPr id="35858" name="Text Box 18">
            <a:extLst>
              <a:ext uri="{FF2B5EF4-FFF2-40B4-BE49-F238E27FC236}">
                <a16:creationId xmlns:a16="http://schemas.microsoft.com/office/drawing/2014/main" id="{D897EE7B-EEE8-53E5-0B10-8C18592F1DE5}"/>
              </a:ext>
            </a:extLst>
          </p:cNvPr>
          <p:cNvSpPr txBox="1">
            <a:spLocks noChangeArrowheads="1"/>
          </p:cNvSpPr>
          <p:nvPr/>
        </p:nvSpPr>
        <p:spPr bwMode="auto">
          <a:xfrm>
            <a:off x="4621213" y="2492375"/>
            <a:ext cx="2436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lgn="ctr" eaLnBrk="1" hangingPunct="1"/>
            <a:r>
              <a:rPr kumimoji="1" lang="zh-CN" altLang="en-US" sz="1600">
                <a:solidFill>
                  <a:srgbClr val="050FD5"/>
                </a:solidFill>
                <a:latin typeface="Times New Roman" panose="02020603050405020304" pitchFamily="18" charset="0"/>
              </a:rPr>
              <a:t>反应前后物质的量的变化</a:t>
            </a:r>
            <a:endParaRPr kumimoji="1" lang="zh-CN" altLang="en-US" sz="1600" b="0">
              <a:solidFill>
                <a:srgbClr val="050FD5"/>
              </a:solidFill>
              <a:latin typeface="Times New Roman" panose="02020603050405020304" pitchFamily="18" charset="0"/>
            </a:endParaRPr>
          </a:p>
        </p:txBody>
      </p:sp>
      <p:sp>
        <p:nvSpPr>
          <p:cNvPr id="35859" name="Text Box 19">
            <a:extLst>
              <a:ext uri="{FF2B5EF4-FFF2-40B4-BE49-F238E27FC236}">
                <a16:creationId xmlns:a16="http://schemas.microsoft.com/office/drawing/2014/main" id="{7F1FEBF2-2DA8-5A7C-F7FA-DCC7EAC34C2B}"/>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热力学第一定律解析式</a:t>
            </a:r>
          </a:p>
        </p:txBody>
      </p:sp>
      <p:sp>
        <p:nvSpPr>
          <p:cNvPr id="35868" name="Oval 28">
            <a:extLst>
              <a:ext uri="{FF2B5EF4-FFF2-40B4-BE49-F238E27FC236}">
                <a16:creationId xmlns:a16="http://schemas.microsoft.com/office/drawing/2014/main" id="{97B0E954-DBDA-81A5-6942-CBE9762CE148}"/>
              </a:ext>
            </a:extLst>
          </p:cNvPr>
          <p:cNvSpPr>
            <a:spLocks noChangeArrowheads="1"/>
          </p:cNvSpPr>
          <p:nvPr/>
        </p:nvSpPr>
        <p:spPr bwMode="auto">
          <a:xfrm>
            <a:off x="7632700" y="1854200"/>
            <a:ext cx="508000" cy="571500"/>
          </a:xfrm>
          <a:prstGeom prst="ellipse">
            <a:avLst/>
          </a:prstGeom>
          <a:noFill/>
          <a:ln w="952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5869" name="Line 29">
            <a:extLst>
              <a:ext uri="{FF2B5EF4-FFF2-40B4-BE49-F238E27FC236}">
                <a16:creationId xmlns:a16="http://schemas.microsoft.com/office/drawing/2014/main" id="{27A71E8A-8435-A723-D04D-A3451A44F6E7}"/>
              </a:ext>
            </a:extLst>
          </p:cNvPr>
          <p:cNvSpPr>
            <a:spLocks noChangeShapeType="1"/>
          </p:cNvSpPr>
          <p:nvPr/>
        </p:nvSpPr>
        <p:spPr bwMode="auto">
          <a:xfrm flipH="1">
            <a:off x="7785100" y="2413000"/>
            <a:ext cx="101600" cy="2159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70" name="Text Box 30">
            <a:extLst>
              <a:ext uri="{FF2B5EF4-FFF2-40B4-BE49-F238E27FC236}">
                <a16:creationId xmlns:a16="http://schemas.microsoft.com/office/drawing/2014/main" id="{BF9F2891-5185-0768-C747-93AB792B56B9}"/>
              </a:ext>
            </a:extLst>
          </p:cNvPr>
          <p:cNvSpPr txBox="1">
            <a:spLocks noChangeArrowheads="1"/>
          </p:cNvSpPr>
          <p:nvPr/>
        </p:nvSpPr>
        <p:spPr bwMode="auto">
          <a:xfrm>
            <a:off x="523875" y="3749675"/>
            <a:ext cx="83073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90000"/>
              </a:lnSpc>
              <a:buFont typeface="Wingdings" panose="05000000000000000000" pitchFamily="2" charset="2"/>
              <a:buChar char="l"/>
            </a:pPr>
            <a:r>
              <a:rPr kumimoji="1" lang="zh-CN" altLang="en-US" sz="1600">
                <a:latin typeface="Times New Roman" panose="02020603050405020304" pitchFamily="18" charset="0"/>
              </a:rPr>
              <a:t> 通常实验中可测定反应的定容热效应（弹式量热仪）。利用定容热效应与定压热效应之间的关系，可确定反应的定压热效应。</a:t>
            </a:r>
            <a:endParaRPr kumimoji="1" lang="zh-CN" altLang="en-US" sz="240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5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5" grpId="0"/>
      <p:bldP spid="35858" grpId="0"/>
      <p:bldP spid="35868" grpId="0" animBg="1"/>
      <p:bldP spid="358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a:extLst>
              <a:ext uri="{FF2B5EF4-FFF2-40B4-BE49-F238E27FC236}">
                <a16:creationId xmlns:a16="http://schemas.microsoft.com/office/drawing/2014/main" id="{00BA62B3-B2A3-FCDE-148A-6E6F57783919}"/>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热力学第一定律解析式</a:t>
            </a:r>
          </a:p>
        </p:txBody>
      </p:sp>
      <p:sp>
        <p:nvSpPr>
          <p:cNvPr id="62475" name="Rectangle 11">
            <a:extLst>
              <a:ext uri="{FF2B5EF4-FFF2-40B4-BE49-F238E27FC236}">
                <a16:creationId xmlns:a16="http://schemas.microsoft.com/office/drawing/2014/main" id="{C9508A38-29DA-3E17-329D-227FD0D990B9}"/>
              </a:ext>
            </a:extLst>
          </p:cNvPr>
          <p:cNvSpPr>
            <a:spLocks noChangeArrowheads="1"/>
          </p:cNvSpPr>
          <p:nvPr/>
        </p:nvSpPr>
        <p:spPr bwMode="auto">
          <a:xfrm>
            <a:off x="444500" y="936625"/>
            <a:ext cx="8483600" cy="8064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lnSpc>
                <a:spcPct val="130000"/>
              </a:lnSpc>
              <a:defRPr/>
            </a:pPr>
            <a:r>
              <a:rPr lang="zh-CN" altLang="en-US" sz="1800">
                <a:solidFill>
                  <a:srgbClr val="000099"/>
                </a:solidFill>
                <a:latin typeface="Times New Roman" pitchFamily="18" charset="0"/>
              </a:rPr>
              <a:t>例题： 用弹式量热计测得</a:t>
            </a:r>
            <a:r>
              <a:rPr lang="en-US" altLang="zh-CN" sz="1800">
                <a:solidFill>
                  <a:srgbClr val="000099"/>
                </a:solidFill>
                <a:latin typeface="Times New Roman" pitchFamily="18" charset="0"/>
              </a:rPr>
              <a:t>298K</a:t>
            </a:r>
            <a:r>
              <a:rPr lang="zh-CN" altLang="en-US" sz="1800">
                <a:solidFill>
                  <a:srgbClr val="000099"/>
                </a:solidFill>
                <a:latin typeface="Times New Roman" pitchFamily="18" charset="0"/>
              </a:rPr>
              <a:t>时燃烧</a:t>
            </a:r>
            <a:r>
              <a:rPr lang="en-US" altLang="zh-CN" sz="1800">
                <a:solidFill>
                  <a:srgbClr val="000099"/>
                </a:solidFill>
                <a:latin typeface="Times New Roman" pitchFamily="18" charset="0"/>
              </a:rPr>
              <a:t>1mol</a:t>
            </a:r>
            <a:r>
              <a:rPr lang="zh-CN" altLang="en-US" sz="1800">
                <a:solidFill>
                  <a:srgbClr val="000099"/>
                </a:solidFill>
                <a:latin typeface="Times New Roman" pitchFamily="18" charset="0"/>
              </a:rPr>
              <a:t>正庚烷的恒容反应热为</a:t>
            </a:r>
            <a:r>
              <a:rPr lang="en-US" altLang="zh-CN" sz="1800">
                <a:solidFill>
                  <a:srgbClr val="000099"/>
                </a:solidFill>
                <a:latin typeface="Times New Roman" pitchFamily="18" charset="0"/>
              </a:rPr>
              <a:t>- 4807.12 kJ⋅mol-1,</a:t>
            </a:r>
            <a:r>
              <a:rPr lang="zh-CN" altLang="en-US" sz="1800">
                <a:solidFill>
                  <a:srgbClr val="000099"/>
                </a:solidFill>
                <a:latin typeface="Times New Roman" pitchFamily="18" charset="0"/>
              </a:rPr>
              <a:t>求其</a:t>
            </a:r>
            <a:r>
              <a:rPr lang="en-US" altLang="zh-CN" sz="1800" i="1">
                <a:solidFill>
                  <a:srgbClr val="000099"/>
                </a:solidFill>
                <a:latin typeface="Times New Roman" pitchFamily="18" charset="0"/>
              </a:rPr>
              <a:t>Q</a:t>
            </a:r>
            <a:r>
              <a:rPr lang="en-US" altLang="zh-CN" sz="1800" i="1" baseline="-25000">
                <a:solidFill>
                  <a:srgbClr val="000099"/>
                </a:solidFill>
                <a:latin typeface="Times New Roman" pitchFamily="18" charset="0"/>
              </a:rPr>
              <a:t>p</a:t>
            </a:r>
            <a:r>
              <a:rPr lang="zh-CN" altLang="en-US" sz="1800">
                <a:solidFill>
                  <a:srgbClr val="000099"/>
                </a:solidFill>
                <a:latin typeface="Times New Roman" pitchFamily="18" charset="0"/>
              </a:rPr>
              <a:t>值</a:t>
            </a:r>
          </a:p>
        </p:txBody>
      </p:sp>
      <p:sp>
        <p:nvSpPr>
          <p:cNvPr id="62477" name="Rectangle 13">
            <a:extLst>
              <a:ext uri="{FF2B5EF4-FFF2-40B4-BE49-F238E27FC236}">
                <a16:creationId xmlns:a16="http://schemas.microsoft.com/office/drawing/2014/main" id="{6BEB3B5B-4660-5482-8DBB-C6C9AB79FA62}"/>
              </a:ext>
            </a:extLst>
          </p:cNvPr>
          <p:cNvSpPr>
            <a:spLocks noChangeArrowheads="1"/>
          </p:cNvSpPr>
          <p:nvPr/>
        </p:nvSpPr>
        <p:spPr bwMode="auto">
          <a:xfrm>
            <a:off x="444500" y="2257425"/>
            <a:ext cx="44069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50000"/>
              </a:lnSpc>
            </a:pPr>
            <a:r>
              <a:rPr lang="en-US" altLang="zh-CN" sz="1800" b="0">
                <a:latin typeface="Arial" panose="020B0604020202020204" pitchFamily="34" charset="0"/>
                <a:ea typeface="宋体" panose="02010600030101010101" pitchFamily="2" charset="-122"/>
              </a:rPr>
              <a:t>C</a:t>
            </a:r>
            <a:r>
              <a:rPr lang="en-US" altLang="zh-CN" sz="1800" b="0" baseline="-25000">
                <a:latin typeface="Arial" panose="020B0604020202020204" pitchFamily="34" charset="0"/>
                <a:ea typeface="宋体" panose="02010600030101010101" pitchFamily="2" charset="-122"/>
              </a:rPr>
              <a:t>7</a:t>
            </a:r>
            <a:r>
              <a:rPr lang="en-US" altLang="zh-CN" sz="1800" b="0">
                <a:latin typeface="Arial" panose="020B0604020202020204" pitchFamily="34" charset="0"/>
                <a:ea typeface="宋体" panose="02010600030101010101" pitchFamily="2" charset="-122"/>
              </a:rPr>
              <a:t>H</a:t>
            </a:r>
            <a:r>
              <a:rPr lang="en-US" altLang="zh-CN" sz="1800" b="0" baseline="-25000">
                <a:latin typeface="Arial" panose="020B0604020202020204" pitchFamily="34" charset="0"/>
                <a:ea typeface="宋体" panose="02010600030101010101" pitchFamily="2" charset="-122"/>
              </a:rPr>
              <a:t>16</a:t>
            </a:r>
            <a:r>
              <a:rPr lang="en-US" altLang="zh-CN" sz="1800" b="0">
                <a:latin typeface="Arial" panose="020B0604020202020204" pitchFamily="34" charset="0"/>
                <a:ea typeface="宋体" panose="02010600030101010101" pitchFamily="2" charset="-122"/>
              </a:rPr>
              <a:t>(l) + </a:t>
            </a:r>
            <a:r>
              <a:rPr lang="en-US" altLang="zh-CN" sz="1800">
                <a:solidFill>
                  <a:srgbClr val="D31703"/>
                </a:solidFill>
                <a:latin typeface="Arial" panose="020B0604020202020204" pitchFamily="34" charset="0"/>
                <a:ea typeface="宋体" panose="02010600030101010101" pitchFamily="2" charset="-122"/>
              </a:rPr>
              <a:t>11</a:t>
            </a:r>
            <a:r>
              <a:rPr lang="en-US" altLang="zh-CN" sz="1800" b="0">
                <a:latin typeface="Arial" panose="020B0604020202020204" pitchFamily="34" charset="0"/>
                <a:ea typeface="宋体" panose="02010600030101010101" pitchFamily="2" charset="-122"/>
              </a:rPr>
              <a:t>O</a:t>
            </a:r>
            <a:r>
              <a:rPr lang="en-US" altLang="zh-CN" sz="1800" b="0" baseline="-25000">
                <a:latin typeface="Arial" panose="020B0604020202020204" pitchFamily="34" charset="0"/>
                <a:ea typeface="宋体" panose="02010600030101010101" pitchFamily="2" charset="-122"/>
              </a:rPr>
              <a:t>2</a:t>
            </a:r>
            <a:r>
              <a:rPr lang="en-US" altLang="zh-CN" sz="1800" b="0">
                <a:latin typeface="Arial" panose="020B0604020202020204" pitchFamily="34" charset="0"/>
                <a:ea typeface="宋体" panose="02010600030101010101" pitchFamily="2" charset="-122"/>
              </a:rPr>
              <a:t>(g) → </a:t>
            </a:r>
            <a:r>
              <a:rPr lang="en-US" altLang="zh-CN" sz="1800">
                <a:solidFill>
                  <a:srgbClr val="050FD5"/>
                </a:solidFill>
                <a:latin typeface="Arial" panose="020B0604020202020204" pitchFamily="34" charset="0"/>
                <a:ea typeface="宋体" panose="02010600030101010101" pitchFamily="2" charset="-122"/>
              </a:rPr>
              <a:t>7</a:t>
            </a:r>
            <a:r>
              <a:rPr lang="en-US" altLang="zh-CN" sz="1800" b="0">
                <a:latin typeface="Arial" panose="020B0604020202020204" pitchFamily="34" charset="0"/>
                <a:ea typeface="宋体" panose="02010600030101010101" pitchFamily="2" charset="-122"/>
              </a:rPr>
              <a:t>CO</a:t>
            </a:r>
            <a:r>
              <a:rPr lang="en-US" altLang="zh-CN" sz="1800" b="0" baseline="-25000">
                <a:latin typeface="Arial" panose="020B0604020202020204" pitchFamily="34" charset="0"/>
                <a:ea typeface="宋体" panose="02010600030101010101" pitchFamily="2" charset="-122"/>
              </a:rPr>
              <a:t>2</a:t>
            </a:r>
            <a:r>
              <a:rPr lang="en-US" altLang="zh-CN" sz="1800" b="0">
                <a:latin typeface="Arial" panose="020B0604020202020204" pitchFamily="34" charset="0"/>
                <a:ea typeface="宋体" panose="02010600030101010101" pitchFamily="2" charset="-122"/>
              </a:rPr>
              <a:t>(g)+ 8H</a:t>
            </a:r>
            <a:r>
              <a:rPr lang="en-US" altLang="zh-CN" sz="1800" b="0" baseline="-25000">
                <a:latin typeface="Arial" panose="020B0604020202020204" pitchFamily="34" charset="0"/>
                <a:ea typeface="宋体" panose="02010600030101010101" pitchFamily="2" charset="-122"/>
              </a:rPr>
              <a:t>2</a:t>
            </a:r>
            <a:r>
              <a:rPr lang="en-US" altLang="zh-CN" sz="1800" b="0">
                <a:latin typeface="Arial" panose="020B0604020202020204" pitchFamily="34" charset="0"/>
                <a:ea typeface="宋体" panose="02010600030101010101" pitchFamily="2" charset="-122"/>
              </a:rPr>
              <a:t>O(l)</a:t>
            </a:r>
          </a:p>
          <a:p>
            <a:pPr eaLnBrk="1" hangingPunct="1">
              <a:lnSpc>
                <a:spcPct val="140000"/>
              </a:lnSpc>
            </a:pPr>
            <a:r>
              <a:rPr lang="en-US" altLang="zh-CN" sz="1800" b="0">
                <a:latin typeface="Arial" panose="020B0604020202020204" pitchFamily="34" charset="0"/>
                <a:ea typeface="宋体" panose="02010600030101010101" pitchFamily="2" charset="-122"/>
              </a:rPr>
              <a:t>Δn = </a:t>
            </a:r>
            <a:r>
              <a:rPr lang="en-US" altLang="zh-CN" sz="1800">
                <a:solidFill>
                  <a:srgbClr val="050FD5"/>
                </a:solidFill>
                <a:latin typeface="Arial" panose="020B0604020202020204" pitchFamily="34" charset="0"/>
                <a:ea typeface="宋体" panose="02010600030101010101" pitchFamily="2" charset="-122"/>
              </a:rPr>
              <a:t>7</a:t>
            </a:r>
            <a:r>
              <a:rPr lang="en-US" altLang="zh-CN" sz="1800" b="0">
                <a:latin typeface="Arial" panose="020B0604020202020204" pitchFamily="34" charset="0"/>
                <a:ea typeface="宋体" panose="02010600030101010101" pitchFamily="2" charset="-122"/>
              </a:rPr>
              <a:t> - </a:t>
            </a:r>
            <a:r>
              <a:rPr lang="en-US" altLang="zh-CN" sz="1800">
                <a:solidFill>
                  <a:srgbClr val="D31703"/>
                </a:solidFill>
                <a:latin typeface="Arial" panose="020B0604020202020204" pitchFamily="34" charset="0"/>
                <a:ea typeface="宋体" panose="02010600030101010101" pitchFamily="2" charset="-122"/>
              </a:rPr>
              <a:t>11</a:t>
            </a:r>
            <a:r>
              <a:rPr lang="en-US" altLang="zh-CN" sz="1800" b="0">
                <a:latin typeface="Arial" panose="020B0604020202020204" pitchFamily="34" charset="0"/>
                <a:ea typeface="宋体" panose="02010600030101010101" pitchFamily="2" charset="-122"/>
              </a:rPr>
              <a:t> = - 4</a:t>
            </a:r>
          </a:p>
        </p:txBody>
      </p:sp>
      <p:sp>
        <p:nvSpPr>
          <p:cNvPr id="62479" name="Text Box 15">
            <a:extLst>
              <a:ext uri="{FF2B5EF4-FFF2-40B4-BE49-F238E27FC236}">
                <a16:creationId xmlns:a16="http://schemas.microsoft.com/office/drawing/2014/main" id="{6F3CF3C0-8A0F-B8D5-848B-CC0318595E38}"/>
              </a:ext>
            </a:extLst>
          </p:cNvPr>
          <p:cNvSpPr txBox="1">
            <a:spLocks noChangeArrowheads="1"/>
          </p:cNvSpPr>
          <p:nvPr/>
        </p:nvSpPr>
        <p:spPr bwMode="auto">
          <a:xfrm>
            <a:off x="415925" y="1851025"/>
            <a:ext cx="644525" cy="366713"/>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800">
                <a:solidFill>
                  <a:srgbClr val="000099"/>
                </a:solidFill>
                <a:latin typeface="Times New Roman" pitchFamily="18" charset="0"/>
              </a:rPr>
              <a:t>解：</a:t>
            </a:r>
          </a:p>
        </p:txBody>
      </p:sp>
      <p:sp>
        <p:nvSpPr>
          <p:cNvPr id="62480" name="Rectangle 16">
            <a:extLst>
              <a:ext uri="{FF2B5EF4-FFF2-40B4-BE49-F238E27FC236}">
                <a16:creationId xmlns:a16="http://schemas.microsoft.com/office/drawing/2014/main" id="{70AD882D-6FE7-70BA-ACD8-3C1BC856B71C}"/>
              </a:ext>
            </a:extLst>
          </p:cNvPr>
          <p:cNvSpPr>
            <a:spLocks noChangeArrowheads="1"/>
          </p:cNvSpPr>
          <p:nvPr/>
        </p:nvSpPr>
        <p:spPr bwMode="auto">
          <a:xfrm>
            <a:off x="928688" y="1863725"/>
            <a:ext cx="2030412"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sz="1600">
                <a:solidFill>
                  <a:srgbClr val="000099"/>
                </a:solidFill>
              </a:rPr>
              <a:t>298K</a:t>
            </a:r>
            <a:r>
              <a:rPr lang="zh-CN" altLang="en-US" sz="1600">
                <a:solidFill>
                  <a:srgbClr val="000099"/>
                </a:solidFill>
              </a:rPr>
              <a:t>时，反应方程式</a:t>
            </a:r>
          </a:p>
        </p:txBody>
      </p:sp>
      <p:sp>
        <p:nvSpPr>
          <p:cNvPr id="62481" name="Rectangle 17">
            <a:extLst>
              <a:ext uri="{FF2B5EF4-FFF2-40B4-BE49-F238E27FC236}">
                <a16:creationId xmlns:a16="http://schemas.microsoft.com/office/drawing/2014/main" id="{92B0D5B6-ED02-5387-F8F6-DB27F287476D}"/>
              </a:ext>
            </a:extLst>
          </p:cNvPr>
          <p:cNvSpPr>
            <a:spLocks noChangeArrowheads="1"/>
          </p:cNvSpPr>
          <p:nvPr/>
        </p:nvSpPr>
        <p:spPr bwMode="auto">
          <a:xfrm>
            <a:off x="444500" y="3152775"/>
            <a:ext cx="44069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40000"/>
              </a:lnSpc>
            </a:pPr>
            <a:r>
              <a:rPr lang="en-US" altLang="zh-CN" sz="1800" i="1">
                <a:solidFill>
                  <a:srgbClr val="050FD5"/>
                </a:solidFill>
                <a:latin typeface="Arial" panose="020B0604020202020204" pitchFamily="34" charset="0"/>
                <a:ea typeface="宋体" panose="02010600030101010101" pitchFamily="2" charset="-122"/>
              </a:rPr>
              <a:t>Q</a:t>
            </a:r>
            <a:r>
              <a:rPr lang="en-US" altLang="zh-CN" sz="1800" i="1" baseline="-25000">
                <a:solidFill>
                  <a:srgbClr val="050FD5"/>
                </a:solidFill>
                <a:latin typeface="Arial" panose="020B0604020202020204" pitchFamily="34" charset="0"/>
                <a:ea typeface="宋体" panose="02010600030101010101" pitchFamily="2" charset="-122"/>
              </a:rPr>
              <a:t>p </a:t>
            </a:r>
            <a:r>
              <a:rPr lang="en-US" altLang="zh-CN" sz="1800" i="1">
                <a:solidFill>
                  <a:srgbClr val="050FD5"/>
                </a:solidFill>
                <a:latin typeface="Arial" panose="020B0604020202020204" pitchFamily="34" charset="0"/>
                <a:ea typeface="宋体" panose="02010600030101010101" pitchFamily="2" charset="-122"/>
              </a:rPr>
              <a:t>= Q</a:t>
            </a:r>
            <a:r>
              <a:rPr lang="en-US" altLang="zh-CN" sz="1800" i="1" baseline="-25000">
                <a:solidFill>
                  <a:srgbClr val="050FD5"/>
                </a:solidFill>
                <a:latin typeface="Arial" panose="020B0604020202020204" pitchFamily="34" charset="0"/>
                <a:ea typeface="宋体" panose="02010600030101010101" pitchFamily="2" charset="-122"/>
              </a:rPr>
              <a:t>v</a:t>
            </a:r>
            <a:r>
              <a:rPr lang="en-US" altLang="zh-CN" sz="1800" i="1">
                <a:solidFill>
                  <a:srgbClr val="050FD5"/>
                </a:solidFill>
                <a:latin typeface="Arial" panose="020B0604020202020204" pitchFamily="34" charset="0"/>
                <a:ea typeface="宋体" panose="02010600030101010101" pitchFamily="2" charset="-122"/>
              </a:rPr>
              <a:t> + </a:t>
            </a:r>
            <a:r>
              <a:rPr lang="en-US" altLang="zh-CN" sz="1800" b="0">
                <a:solidFill>
                  <a:srgbClr val="050FD5"/>
                </a:solidFill>
                <a:latin typeface="Arial" panose="020B0604020202020204" pitchFamily="34" charset="0"/>
                <a:ea typeface="宋体" panose="02010600030101010101" pitchFamily="2" charset="-122"/>
              </a:rPr>
              <a:t>Δ</a:t>
            </a:r>
            <a:r>
              <a:rPr lang="en-US" altLang="zh-CN" sz="1800" i="1">
                <a:solidFill>
                  <a:srgbClr val="050FD5"/>
                </a:solidFill>
                <a:latin typeface="Arial" panose="020B0604020202020204" pitchFamily="34" charset="0"/>
                <a:ea typeface="宋体" panose="02010600030101010101" pitchFamily="2" charset="-122"/>
              </a:rPr>
              <a:t>nRT</a:t>
            </a:r>
          </a:p>
          <a:p>
            <a:pPr eaLnBrk="1" hangingPunct="1">
              <a:lnSpc>
                <a:spcPct val="140000"/>
              </a:lnSpc>
            </a:pPr>
            <a:r>
              <a:rPr lang="en-US" altLang="zh-CN" sz="1800" b="0">
                <a:solidFill>
                  <a:srgbClr val="050FD5"/>
                </a:solidFill>
                <a:latin typeface="Arial" panose="020B0604020202020204" pitchFamily="34" charset="0"/>
                <a:ea typeface="宋体" panose="02010600030101010101" pitchFamily="2" charset="-122"/>
              </a:rPr>
              <a:t>= - 4807.12 + (- 4)×8.314×298/1000</a:t>
            </a:r>
          </a:p>
          <a:p>
            <a:pPr eaLnBrk="1" hangingPunct="1">
              <a:lnSpc>
                <a:spcPct val="140000"/>
              </a:lnSpc>
            </a:pPr>
            <a:r>
              <a:rPr lang="en-US" altLang="zh-CN" sz="1800" b="0">
                <a:solidFill>
                  <a:srgbClr val="050FD5"/>
                </a:solidFill>
                <a:latin typeface="Arial" panose="020B0604020202020204" pitchFamily="34" charset="0"/>
                <a:ea typeface="宋体" panose="02010600030101010101" pitchFamily="2" charset="-122"/>
              </a:rPr>
              <a:t>= - 4817.03 kJ⋅mol</a:t>
            </a:r>
            <a:r>
              <a:rPr lang="en-US" altLang="zh-CN" sz="1800" b="0" baseline="30000">
                <a:solidFill>
                  <a:srgbClr val="050FD5"/>
                </a:solidFill>
                <a:latin typeface="Arial" panose="020B0604020202020204" pitchFamily="34" charset="0"/>
                <a:ea typeface="宋体" panose="02010600030101010101" pitchFamily="2" charset="-122"/>
              </a:rPr>
              <a:t>-1</a:t>
            </a:r>
            <a:endParaRPr lang="zh-CN" altLang="en-US" sz="1800" b="0" baseline="30000">
              <a:solidFill>
                <a:srgbClr val="050FD5"/>
              </a:solidFill>
              <a:latin typeface="Arial" panose="020B0604020202020204" pitchFamily="34" charset="0"/>
              <a:ea typeface="宋体" panose="02010600030101010101" pitchFamily="2" charset="-122"/>
            </a:endParaRPr>
          </a:p>
        </p:txBody>
      </p:sp>
      <p:pic>
        <p:nvPicPr>
          <p:cNvPr id="33800" name="Picture 18">
            <a:extLst>
              <a:ext uri="{FF2B5EF4-FFF2-40B4-BE49-F238E27FC236}">
                <a16:creationId xmlns:a16="http://schemas.microsoft.com/office/drawing/2014/main" id="{97DCF9B2-1C0B-BB18-3CA4-C8A5B8A69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300" y="1758950"/>
            <a:ext cx="3492500" cy="270351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2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7" grpId="0"/>
      <p:bldP spid="62479" grpId="0"/>
      <p:bldP spid="62480" grpId="0"/>
      <p:bldP spid="624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8" name="Text Box 18">
            <a:extLst>
              <a:ext uri="{FF2B5EF4-FFF2-40B4-BE49-F238E27FC236}">
                <a16:creationId xmlns:a16="http://schemas.microsoft.com/office/drawing/2014/main" id="{1F349A23-7E2A-0EB4-CBEE-EE7A65721820}"/>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热力学第一定律解析式</a:t>
            </a:r>
          </a:p>
        </p:txBody>
      </p:sp>
      <p:sp>
        <p:nvSpPr>
          <p:cNvPr id="8198" name="Rectangle 35">
            <a:extLst>
              <a:ext uri="{FF2B5EF4-FFF2-40B4-BE49-F238E27FC236}">
                <a16:creationId xmlns:a16="http://schemas.microsoft.com/office/drawing/2014/main" id="{5AB66540-FDE4-DFBB-289A-86AAF9F835BE}"/>
              </a:ext>
            </a:extLst>
          </p:cNvPr>
          <p:cNvSpPr>
            <a:spLocks noChangeArrowheads="1"/>
          </p:cNvSpPr>
          <p:nvPr/>
        </p:nvSpPr>
        <p:spPr bwMode="auto">
          <a:xfrm>
            <a:off x="458788" y="898525"/>
            <a:ext cx="1971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en-US" altLang="zh-CN" sz="2000">
                <a:solidFill>
                  <a:srgbClr val="050FD5"/>
                </a:solidFill>
                <a:latin typeface="Times New Roman" panose="02020603050405020304" pitchFamily="18" charset="0"/>
              </a:rPr>
              <a:t>4. </a:t>
            </a:r>
            <a:r>
              <a:rPr kumimoji="1" lang="zh-CN" altLang="en-US" sz="2000">
                <a:solidFill>
                  <a:srgbClr val="050FD5"/>
                </a:solidFill>
                <a:latin typeface="Times New Roman" panose="02020603050405020304" pitchFamily="18" charset="0"/>
              </a:rPr>
              <a:t>其他常用概念</a:t>
            </a:r>
            <a:endParaRPr kumimoji="1" lang="en-US" altLang="zh-CN" sz="2000">
              <a:solidFill>
                <a:srgbClr val="050FD5"/>
              </a:solidFill>
              <a:latin typeface="Times New Roman" panose="02020603050405020304" pitchFamily="18" charset="0"/>
            </a:endParaRPr>
          </a:p>
        </p:txBody>
      </p:sp>
      <p:sp>
        <p:nvSpPr>
          <p:cNvPr id="61476" name="Text Box 36">
            <a:extLst>
              <a:ext uri="{FF2B5EF4-FFF2-40B4-BE49-F238E27FC236}">
                <a16:creationId xmlns:a16="http://schemas.microsoft.com/office/drawing/2014/main" id="{3B1935AE-CDD6-A284-8F84-734591B0488F}"/>
              </a:ext>
            </a:extLst>
          </p:cNvPr>
          <p:cNvSpPr txBox="1">
            <a:spLocks noChangeArrowheads="1"/>
          </p:cNvSpPr>
          <p:nvPr/>
        </p:nvSpPr>
        <p:spPr bwMode="auto">
          <a:xfrm>
            <a:off x="401638" y="1192213"/>
            <a:ext cx="91360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buClr>
                <a:schemeClr val="tx1"/>
              </a:buClr>
              <a:buFont typeface="Wingdings" panose="05000000000000000000" pitchFamily="2" charset="2"/>
              <a:buNone/>
            </a:pPr>
            <a:r>
              <a:rPr kumimoji="1" lang="zh-CN" altLang="en-US" sz="1600">
                <a:solidFill>
                  <a:srgbClr val="050FD5"/>
                </a:solidFill>
                <a:latin typeface="Times New Roman" panose="02020603050405020304" pitchFamily="18" charset="0"/>
              </a:rPr>
              <a:t> 燃烧热</a:t>
            </a:r>
            <a:r>
              <a:rPr kumimoji="1" lang="el-GR" altLang="zh-CN" sz="1600">
                <a:solidFill>
                  <a:srgbClr val="0000D2"/>
                </a:solidFill>
                <a:latin typeface="Times New Roman" panose="02020603050405020304" pitchFamily="18" charset="0"/>
              </a:rPr>
              <a:t>Δ</a:t>
            </a:r>
            <a:r>
              <a:rPr kumimoji="1" lang="el-GR" altLang="zh-CN" sz="1600" i="1">
                <a:solidFill>
                  <a:srgbClr val="0000D2"/>
                </a:solidFill>
                <a:latin typeface="Times New Roman" panose="02020603050405020304" pitchFamily="18" charset="0"/>
              </a:rPr>
              <a:t>H</a:t>
            </a:r>
            <a:r>
              <a:rPr kumimoji="1" lang="el-GR" altLang="zh-CN" sz="1600" baseline="-25000">
                <a:solidFill>
                  <a:srgbClr val="0000D2"/>
                </a:solidFill>
                <a:latin typeface="Times New Roman" panose="02020603050405020304" pitchFamily="18" charset="0"/>
              </a:rPr>
              <a:t>c</a:t>
            </a:r>
            <a:r>
              <a:rPr kumimoji="1" lang="en-US" altLang="zh-CN" sz="1600">
                <a:solidFill>
                  <a:srgbClr val="FF0000"/>
                </a:solidFill>
                <a:latin typeface="Times New Roman" panose="02020603050405020304" pitchFamily="18" charset="0"/>
              </a:rPr>
              <a:t> </a:t>
            </a:r>
            <a:r>
              <a:rPr kumimoji="1" lang="en-US" altLang="zh-CN" sz="1600">
                <a:latin typeface="Times New Roman" panose="02020603050405020304" pitchFamily="18" charset="0"/>
              </a:rPr>
              <a:t>— 1 mol </a:t>
            </a:r>
            <a:r>
              <a:rPr kumimoji="1" lang="zh-CN" altLang="en-US" sz="1600">
                <a:latin typeface="Times New Roman" panose="02020603050405020304" pitchFamily="18" charset="0"/>
              </a:rPr>
              <a:t>燃料完全燃烧时的热效应称为</a:t>
            </a:r>
            <a:r>
              <a:rPr kumimoji="1" lang="zh-CN" altLang="en-US" sz="1600">
                <a:solidFill>
                  <a:srgbClr val="050FD5"/>
                </a:solidFill>
                <a:latin typeface="Times New Roman" panose="02020603050405020304" pitchFamily="18" charset="0"/>
              </a:rPr>
              <a:t>燃料的燃烧热</a:t>
            </a:r>
            <a:r>
              <a:rPr kumimoji="1" lang="zh-CN" altLang="en-US" sz="1600">
                <a:latin typeface="Times New Roman" panose="02020603050405020304" pitchFamily="18" charset="0"/>
              </a:rPr>
              <a:t>。燃烧热的绝对值称</a:t>
            </a:r>
            <a:r>
              <a:rPr kumimoji="1" lang="zh-CN" altLang="en-US" sz="1600">
                <a:solidFill>
                  <a:srgbClr val="050FD5"/>
                </a:solidFill>
                <a:latin typeface="Times New Roman" panose="02020603050405020304" pitchFamily="18" charset="0"/>
              </a:rPr>
              <a:t>热值 </a:t>
            </a:r>
            <a:r>
              <a:rPr kumimoji="1" lang="en-US" altLang="zh-CN" sz="1600" i="1">
                <a:solidFill>
                  <a:srgbClr val="0000D2"/>
                </a:solidFill>
                <a:latin typeface="Times New Roman" panose="02020603050405020304" pitchFamily="18" charset="0"/>
              </a:rPr>
              <a:t>Q</a:t>
            </a:r>
            <a:r>
              <a:rPr kumimoji="1" lang="en-US" altLang="zh-CN" sz="1600" baseline="-25000">
                <a:solidFill>
                  <a:srgbClr val="0000D2"/>
                </a:solidFill>
                <a:latin typeface="Times New Roman" panose="02020603050405020304" pitchFamily="18" charset="0"/>
              </a:rPr>
              <a:t>W </a:t>
            </a:r>
            <a:r>
              <a:rPr kumimoji="1" lang="en-US" altLang="zh-CN" sz="1600">
                <a:latin typeface="Times New Roman" panose="02020603050405020304" pitchFamily="18" charset="0"/>
              </a:rPr>
              <a:t> </a:t>
            </a:r>
            <a:endParaRPr kumimoji="1" lang="zh-CN" altLang="en-US" sz="1600">
              <a:latin typeface="Times New Roman" panose="02020603050405020304" pitchFamily="18" charset="0"/>
            </a:endParaRPr>
          </a:p>
        </p:txBody>
      </p:sp>
      <p:graphicFrame>
        <p:nvGraphicFramePr>
          <p:cNvPr id="61477" name="Object 37">
            <a:extLst>
              <a:ext uri="{FF2B5EF4-FFF2-40B4-BE49-F238E27FC236}">
                <a16:creationId xmlns:a16="http://schemas.microsoft.com/office/drawing/2014/main" id="{25830EE7-9ECC-8B0C-B86C-F9C2A179094F}"/>
              </a:ext>
            </a:extLst>
          </p:cNvPr>
          <p:cNvGraphicFramePr>
            <a:graphicFrameLocks noChangeAspect="1"/>
          </p:cNvGraphicFramePr>
          <p:nvPr>
            <p:ph sz="quarter" idx="3"/>
          </p:nvPr>
        </p:nvGraphicFramePr>
        <p:xfrm>
          <a:off x="2090738" y="2132013"/>
          <a:ext cx="508000" cy="285750"/>
        </p:xfrm>
        <a:graphic>
          <a:graphicData uri="http://schemas.openxmlformats.org/presentationml/2006/ole">
            <mc:AlternateContent xmlns:mc="http://schemas.openxmlformats.org/markup-compatibility/2006">
              <mc:Choice xmlns:v="urn:schemas-microsoft-com:vml" Requires="v">
                <p:oleObj name="Equation" r:id="rId2" imgW="304668" imgH="228501" progId="Equation.DSMT4">
                  <p:embed/>
                </p:oleObj>
              </mc:Choice>
              <mc:Fallback>
                <p:oleObj name="Equation" r:id="rId2" imgW="304668" imgH="228501" progId="Equation.DSMT4">
                  <p:embed/>
                  <p:pic>
                    <p:nvPicPr>
                      <p:cNvPr id="0"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2132013"/>
                        <a:ext cx="5080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8" name="Object 38">
            <a:extLst>
              <a:ext uri="{FF2B5EF4-FFF2-40B4-BE49-F238E27FC236}">
                <a16:creationId xmlns:a16="http://schemas.microsoft.com/office/drawing/2014/main" id="{929FFA4E-C3C4-7306-9A5E-D185D7EE4976}"/>
              </a:ext>
            </a:extLst>
          </p:cNvPr>
          <p:cNvGraphicFramePr>
            <a:graphicFrameLocks noChangeAspect="1"/>
          </p:cNvGraphicFramePr>
          <p:nvPr>
            <p:ph sz="quarter" idx="4"/>
          </p:nvPr>
        </p:nvGraphicFramePr>
        <p:xfrm>
          <a:off x="2090738" y="2509838"/>
          <a:ext cx="457200" cy="257175"/>
        </p:xfrm>
        <a:graphic>
          <a:graphicData uri="http://schemas.openxmlformats.org/presentationml/2006/ole">
            <mc:AlternateContent xmlns:mc="http://schemas.openxmlformats.org/markup-compatibility/2006">
              <mc:Choice xmlns:v="urn:schemas-microsoft-com:vml" Requires="v">
                <p:oleObj name="Equation" r:id="rId4" imgW="304668" imgH="228501" progId="Equation.DSMT4">
                  <p:embed/>
                </p:oleObj>
              </mc:Choice>
              <mc:Fallback>
                <p:oleObj name="Equation" r:id="rId4" imgW="304668" imgH="228501" progId="Equation.DSMT4">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0738" y="2509838"/>
                        <a:ext cx="4572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9" name="Object 39">
            <a:extLst>
              <a:ext uri="{FF2B5EF4-FFF2-40B4-BE49-F238E27FC236}">
                <a16:creationId xmlns:a16="http://schemas.microsoft.com/office/drawing/2014/main" id="{448BEE81-5A38-9AEB-ECDB-3F54E23A16C6}"/>
              </a:ext>
            </a:extLst>
          </p:cNvPr>
          <p:cNvGraphicFramePr>
            <a:graphicFrameLocks noChangeAspect="1"/>
          </p:cNvGraphicFramePr>
          <p:nvPr/>
        </p:nvGraphicFramePr>
        <p:xfrm>
          <a:off x="4757738" y="2311400"/>
          <a:ext cx="1893887" cy="320675"/>
        </p:xfrm>
        <a:graphic>
          <a:graphicData uri="http://schemas.openxmlformats.org/presentationml/2006/ole">
            <mc:AlternateContent xmlns:mc="http://schemas.openxmlformats.org/markup-compatibility/2006">
              <mc:Choice xmlns:v="urn:schemas-microsoft-com:vml" Requires="v">
                <p:oleObj name="Equation" r:id="rId6" imgW="1104840" imgH="228600" progId="Equation.DSMT4">
                  <p:embed/>
                </p:oleObj>
              </mc:Choice>
              <mc:Fallback>
                <p:oleObj name="Equation" r:id="rId6" imgW="1104840" imgH="228600" progId="Equation.DSMT4">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7738" y="2311400"/>
                        <a:ext cx="189388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81" name="Text Box 41">
            <a:extLst>
              <a:ext uri="{FF2B5EF4-FFF2-40B4-BE49-F238E27FC236}">
                <a16:creationId xmlns:a16="http://schemas.microsoft.com/office/drawing/2014/main" id="{B6F784A6-0CDA-F224-74EE-2F483A3E7ACB}"/>
              </a:ext>
            </a:extLst>
          </p:cNvPr>
          <p:cNvSpPr txBox="1">
            <a:spLocks noChangeArrowheads="1"/>
          </p:cNvSpPr>
          <p:nvPr/>
        </p:nvSpPr>
        <p:spPr bwMode="auto">
          <a:xfrm>
            <a:off x="1271588" y="2135188"/>
            <a:ext cx="3121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b="0">
                <a:latin typeface="Times New Roman" panose="02020603050405020304" pitchFamily="18" charset="0"/>
              </a:rPr>
              <a:t>高热值                   </a:t>
            </a:r>
            <a:r>
              <a:rPr kumimoji="1" lang="en-US" altLang="zh-CN" b="0">
                <a:latin typeface="Times New Roman" panose="02020603050405020304" pitchFamily="18" charset="0"/>
              </a:rPr>
              <a:t>—</a:t>
            </a:r>
            <a:r>
              <a:rPr kumimoji="1" lang="zh-CN" altLang="en-US" b="0">
                <a:latin typeface="Times New Roman" panose="02020603050405020304" pitchFamily="18" charset="0"/>
              </a:rPr>
              <a:t>产物如</a:t>
            </a:r>
            <a:r>
              <a:rPr kumimoji="1" lang="en-US" altLang="zh-CN" b="0">
                <a:latin typeface="Times New Roman" panose="02020603050405020304" pitchFamily="18" charset="0"/>
              </a:rPr>
              <a:t>H</a:t>
            </a:r>
            <a:r>
              <a:rPr kumimoji="1" lang="en-US" altLang="zh-CN" b="0" baseline="-25000">
                <a:latin typeface="Times New Roman" panose="02020603050405020304" pitchFamily="18" charset="0"/>
              </a:rPr>
              <a:t>2</a:t>
            </a:r>
            <a:r>
              <a:rPr kumimoji="1" lang="en-US" altLang="zh-CN" b="0">
                <a:latin typeface="Times New Roman" panose="02020603050405020304" pitchFamily="18" charset="0"/>
              </a:rPr>
              <a:t>O</a:t>
            </a:r>
            <a:r>
              <a:rPr kumimoji="1" lang="zh-CN" altLang="en-US" b="0">
                <a:latin typeface="Times New Roman" panose="02020603050405020304" pitchFamily="18" charset="0"/>
              </a:rPr>
              <a:t>为液态</a:t>
            </a:r>
          </a:p>
        </p:txBody>
      </p:sp>
      <p:sp>
        <p:nvSpPr>
          <p:cNvPr id="61482" name="Text Box 42">
            <a:extLst>
              <a:ext uri="{FF2B5EF4-FFF2-40B4-BE49-F238E27FC236}">
                <a16:creationId xmlns:a16="http://schemas.microsoft.com/office/drawing/2014/main" id="{322E1398-69D7-3C86-7640-30AE0E35AC78}"/>
              </a:ext>
            </a:extLst>
          </p:cNvPr>
          <p:cNvSpPr txBox="1">
            <a:spLocks noChangeArrowheads="1"/>
          </p:cNvSpPr>
          <p:nvPr/>
        </p:nvSpPr>
        <p:spPr bwMode="auto">
          <a:xfrm>
            <a:off x="1258888" y="2484438"/>
            <a:ext cx="3121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b="0">
                <a:latin typeface="Times New Roman" panose="02020603050405020304" pitchFamily="18" charset="0"/>
              </a:rPr>
              <a:t>低热值                   </a:t>
            </a:r>
            <a:r>
              <a:rPr kumimoji="1" lang="en-US" altLang="zh-CN" b="0">
                <a:latin typeface="Times New Roman" panose="02020603050405020304" pitchFamily="18" charset="0"/>
              </a:rPr>
              <a:t>—</a:t>
            </a:r>
            <a:r>
              <a:rPr kumimoji="1" lang="zh-CN" altLang="en-US" b="0">
                <a:latin typeface="Times New Roman" panose="02020603050405020304" pitchFamily="18" charset="0"/>
              </a:rPr>
              <a:t>产物如</a:t>
            </a:r>
            <a:r>
              <a:rPr kumimoji="1" lang="en-US" altLang="zh-CN" b="0">
                <a:latin typeface="Times New Roman" panose="02020603050405020304" pitchFamily="18" charset="0"/>
              </a:rPr>
              <a:t>H</a:t>
            </a:r>
            <a:r>
              <a:rPr kumimoji="1" lang="en-US" altLang="zh-CN" b="0" baseline="-25000">
                <a:latin typeface="Times New Roman" panose="02020603050405020304" pitchFamily="18" charset="0"/>
              </a:rPr>
              <a:t>2</a:t>
            </a:r>
            <a:r>
              <a:rPr kumimoji="1" lang="en-US" altLang="zh-CN" b="0">
                <a:latin typeface="Times New Roman" panose="02020603050405020304" pitchFamily="18" charset="0"/>
              </a:rPr>
              <a:t>O</a:t>
            </a:r>
            <a:r>
              <a:rPr kumimoji="1" lang="zh-CN" altLang="en-US" b="0">
                <a:latin typeface="Times New Roman" panose="02020603050405020304" pitchFamily="18" charset="0"/>
              </a:rPr>
              <a:t>为气态</a:t>
            </a:r>
          </a:p>
        </p:txBody>
      </p:sp>
      <p:sp>
        <p:nvSpPr>
          <p:cNvPr id="61484" name="Text Box 44">
            <a:extLst>
              <a:ext uri="{FF2B5EF4-FFF2-40B4-BE49-F238E27FC236}">
                <a16:creationId xmlns:a16="http://schemas.microsoft.com/office/drawing/2014/main" id="{A3F5E4F7-EE96-29E2-6995-BB77AA4E712F}"/>
              </a:ext>
            </a:extLst>
          </p:cNvPr>
          <p:cNvSpPr txBox="1">
            <a:spLocks noChangeArrowheads="1"/>
          </p:cNvSpPr>
          <p:nvPr/>
        </p:nvSpPr>
        <p:spPr bwMode="auto">
          <a:xfrm>
            <a:off x="6786563" y="23066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b="0">
                <a:latin typeface="Times New Roman" panose="02020603050405020304" pitchFamily="18" charset="0"/>
              </a:rPr>
              <a:t>汽化潜热</a:t>
            </a:r>
          </a:p>
        </p:txBody>
      </p:sp>
      <p:sp>
        <p:nvSpPr>
          <p:cNvPr id="61486" name="Text Box 46">
            <a:extLst>
              <a:ext uri="{FF2B5EF4-FFF2-40B4-BE49-F238E27FC236}">
                <a16:creationId xmlns:a16="http://schemas.microsoft.com/office/drawing/2014/main" id="{00C8E3FE-33EC-7B44-4558-DE25C29E9CC1}"/>
              </a:ext>
            </a:extLst>
          </p:cNvPr>
          <p:cNvSpPr txBox="1">
            <a:spLocks noChangeArrowheads="1"/>
          </p:cNvSpPr>
          <p:nvPr/>
        </p:nvSpPr>
        <p:spPr bwMode="auto">
          <a:xfrm>
            <a:off x="1012825" y="1711325"/>
            <a:ext cx="7180263" cy="3460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lgn="ctr" eaLnBrk="1" hangingPunct="1"/>
            <a:r>
              <a:rPr lang="zh-CN" altLang="en-US" sz="1600" b="0">
                <a:latin typeface="Times New Roman" panose="02020603050405020304" pitchFamily="18" charset="0"/>
              </a:rPr>
              <a:t>为什么有些物质如氢的热值分高热值与低热值，而碳的热值却不必分高低？</a:t>
            </a:r>
          </a:p>
        </p:txBody>
      </p:sp>
      <p:sp>
        <p:nvSpPr>
          <p:cNvPr id="61488" name="Text Box 48">
            <a:extLst>
              <a:ext uri="{FF2B5EF4-FFF2-40B4-BE49-F238E27FC236}">
                <a16:creationId xmlns:a16="http://schemas.microsoft.com/office/drawing/2014/main" id="{1CE8229F-2505-9A69-DA2F-46D6E6D80D21}"/>
              </a:ext>
            </a:extLst>
          </p:cNvPr>
          <p:cNvSpPr txBox="1">
            <a:spLocks noChangeArrowheads="1"/>
          </p:cNvSpPr>
          <p:nvPr/>
        </p:nvSpPr>
        <p:spPr bwMode="auto">
          <a:xfrm>
            <a:off x="458788" y="2847975"/>
            <a:ext cx="8418512"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50000"/>
              </a:lnSpc>
            </a:pPr>
            <a:r>
              <a:rPr kumimoji="1" lang="zh-CN" altLang="en-US" sz="1600">
                <a:solidFill>
                  <a:srgbClr val="050FD5"/>
                </a:solidFill>
              </a:rPr>
              <a:t>生成热</a:t>
            </a:r>
            <a:r>
              <a:rPr kumimoji="1" lang="en-US" altLang="zh-CN" sz="1600">
                <a:latin typeface="Times New Roman" panose="02020603050405020304" pitchFamily="18" charset="0"/>
              </a:rPr>
              <a:t>—</a:t>
            </a:r>
            <a:r>
              <a:rPr kumimoji="1" lang="zh-CN" altLang="en-US" sz="1600"/>
              <a:t>由单质（或元素）反应生成</a:t>
            </a:r>
            <a:r>
              <a:rPr kumimoji="1" lang="en-US" altLang="zh-CN" sz="1600"/>
              <a:t>1mol</a:t>
            </a:r>
            <a:r>
              <a:rPr kumimoji="1" lang="zh-CN" altLang="en-US" sz="1600"/>
              <a:t>化合物时的热效应</a:t>
            </a:r>
          </a:p>
          <a:p>
            <a:pPr eaLnBrk="1" hangingPunct="1">
              <a:lnSpc>
                <a:spcPct val="150000"/>
              </a:lnSpc>
            </a:pPr>
            <a:r>
              <a:rPr kumimoji="1" lang="zh-CN" altLang="en-US" sz="1600">
                <a:solidFill>
                  <a:srgbClr val="050FD5"/>
                </a:solidFill>
              </a:rPr>
              <a:t>生成焓</a:t>
            </a:r>
            <a:r>
              <a:rPr kumimoji="1" lang="el-GR" altLang="zh-CN" sz="1600">
                <a:solidFill>
                  <a:srgbClr val="050FD5"/>
                </a:solidFill>
              </a:rPr>
              <a:t>Δ</a:t>
            </a:r>
            <a:r>
              <a:rPr kumimoji="1" lang="el-GR" altLang="zh-CN" sz="1600" i="1">
                <a:solidFill>
                  <a:srgbClr val="050FD5"/>
                </a:solidFill>
              </a:rPr>
              <a:t>H</a:t>
            </a:r>
            <a:r>
              <a:rPr kumimoji="1" lang="el-GR" altLang="zh-CN" sz="1600" baseline="-25000">
                <a:solidFill>
                  <a:srgbClr val="050FD5"/>
                </a:solidFill>
              </a:rPr>
              <a:t>f</a:t>
            </a:r>
            <a:r>
              <a:rPr kumimoji="1" lang="en-US" altLang="zh-CN" sz="1600">
                <a:solidFill>
                  <a:srgbClr val="050FD5"/>
                </a:solidFill>
              </a:rPr>
              <a:t> - </a:t>
            </a:r>
            <a:r>
              <a:rPr kumimoji="1" lang="zh-CN" altLang="en-US" sz="1600">
                <a:solidFill>
                  <a:srgbClr val="050FD5"/>
                </a:solidFill>
              </a:rPr>
              <a:t>定温定压下</a:t>
            </a:r>
            <a:r>
              <a:rPr kumimoji="1" lang="zh-CN" altLang="en-US" sz="1600"/>
              <a:t>由单质（或元素）化合成</a:t>
            </a:r>
            <a:r>
              <a:rPr kumimoji="1" lang="en-US" altLang="zh-CN" sz="1600"/>
              <a:t>1mol</a:t>
            </a:r>
            <a:r>
              <a:rPr kumimoji="1" lang="zh-CN" altLang="en-US" sz="1600"/>
              <a:t>化合物的热效应</a:t>
            </a:r>
            <a:endParaRPr kumimoji="1" lang="en-US" altLang="zh-CN" sz="1600"/>
          </a:p>
          <a:p>
            <a:pPr eaLnBrk="1" hangingPunct="1">
              <a:lnSpc>
                <a:spcPct val="150000"/>
              </a:lnSpc>
            </a:pPr>
            <a:r>
              <a:rPr kumimoji="1" lang="zh-CN" altLang="en-US" sz="1600">
                <a:solidFill>
                  <a:srgbClr val="050FD5"/>
                </a:solidFill>
                <a:latin typeface="Times New Roman" panose="02020603050405020304" pitchFamily="18" charset="0"/>
              </a:rPr>
              <a:t>分解热</a:t>
            </a:r>
            <a:r>
              <a:rPr kumimoji="1" lang="en-US" altLang="zh-CN" sz="1600">
                <a:latin typeface="Times New Roman" panose="02020603050405020304" pitchFamily="18" charset="0"/>
              </a:rPr>
              <a:t>—1 mol </a:t>
            </a:r>
            <a:r>
              <a:rPr kumimoji="1" lang="zh-CN" altLang="en-US" sz="1600">
                <a:latin typeface="Times New Roman" panose="02020603050405020304" pitchFamily="18" charset="0"/>
              </a:rPr>
              <a:t>化合物分解成单质时的热效应</a:t>
            </a:r>
            <a:r>
              <a:rPr kumimoji="1" lang="zh-CN" altLang="en-US" sz="1600"/>
              <a:t>。生成热与分解热的绝对值相等，符号相反</a:t>
            </a:r>
          </a:p>
          <a:p>
            <a:pPr eaLnBrk="1" hangingPunct="1">
              <a:lnSpc>
                <a:spcPct val="150000"/>
              </a:lnSpc>
            </a:pPr>
            <a:r>
              <a:rPr kumimoji="1" lang="zh-CN" altLang="en-US" sz="1600">
                <a:solidFill>
                  <a:srgbClr val="D31703"/>
                </a:solidFill>
                <a:latin typeface="Times New Roman" panose="02020603050405020304" pitchFamily="18" charset="0"/>
              </a:rPr>
              <a:t>标准生成焓</a:t>
            </a:r>
            <a:r>
              <a:rPr kumimoji="1" lang="el-GR" altLang="zh-CN" sz="1600">
                <a:solidFill>
                  <a:srgbClr val="050FD5"/>
                </a:solidFill>
                <a:latin typeface="Times New Roman" panose="02020603050405020304" pitchFamily="18" charset="0"/>
              </a:rPr>
              <a:t>Δ</a:t>
            </a:r>
            <a:r>
              <a:rPr kumimoji="1" lang="el-GR" altLang="zh-CN" sz="1600" i="1">
                <a:solidFill>
                  <a:srgbClr val="050FD5"/>
                </a:solidFill>
                <a:latin typeface="Times New Roman" panose="02020603050405020304" pitchFamily="18" charset="0"/>
              </a:rPr>
              <a:t>H</a:t>
            </a:r>
            <a:r>
              <a:rPr kumimoji="1" lang="el-GR" altLang="zh-CN" sz="1600" baseline="-25000">
                <a:solidFill>
                  <a:srgbClr val="050FD5"/>
                </a:solidFill>
                <a:latin typeface="Times New Roman" panose="02020603050405020304" pitchFamily="18" charset="0"/>
              </a:rPr>
              <a:t>f</a:t>
            </a:r>
            <a:r>
              <a:rPr kumimoji="1" lang="en-US" altLang="zh-CN" sz="1600" baseline="30000">
                <a:solidFill>
                  <a:srgbClr val="050FD5"/>
                </a:solidFill>
                <a:latin typeface="Times New Roman" panose="02020603050405020304" pitchFamily="18" charset="0"/>
              </a:rPr>
              <a:t>0</a:t>
            </a:r>
            <a:r>
              <a:rPr kumimoji="1" lang="en-US" altLang="zh-CN" sz="1600">
                <a:latin typeface="Times New Roman" panose="02020603050405020304" pitchFamily="18" charset="0"/>
              </a:rPr>
              <a:t>—</a:t>
            </a:r>
            <a:r>
              <a:rPr kumimoji="1" lang="zh-CN" altLang="en-US" sz="1600">
                <a:latin typeface="Times New Roman" panose="02020603050405020304" pitchFamily="18" charset="0"/>
              </a:rPr>
              <a:t>标准状态下的生成热。规定稳定单质或元素的标准生成焓为零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8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88">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488">
                                            <p:txEl>
                                              <p:pRg st="1" end="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488">
                                            <p:txEl>
                                              <p:pRg st="2" end="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4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6" grpId="0"/>
      <p:bldP spid="61481" grpId="0"/>
      <p:bldP spid="61482" grpId="0"/>
      <p:bldP spid="61484" grpId="0"/>
      <p:bldP spid="61486" grpId="0" animBg="1"/>
      <p:bldP spid="6148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ext Box 6">
            <a:extLst>
              <a:ext uri="{FF2B5EF4-FFF2-40B4-BE49-F238E27FC236}">
                <a16:creationId xmlns:a16="http://schemas.microsoft.com/office/drawing/2014/main" id="{8CC73199-8412-6E66-F455-1D1D2EE6C816}"/>
              </a:ext>
            </a:extLst>
          </p:cNvPr>
          <p:cNvSpPr txBox="1">
            <a:spLocks noChangeArrowheads="1"/>
          </p:cNvSpPr>
          <p:nvPr/>
        </p:nvSpPr>
        <p:spPr bwMode="auto">
          <a:xfrm>
            <a:off x="742950" y="2905125"/>
            <a:ext cx="7851775" cy="1219200"/>
          </a:xfrm>
          <a:prstGeom prst="rect">
            <a:avLst/>
          </a:prstGeom>
          <a:solidFill>
            <a:srgbClr val="FFFF99"/>
          </a:solidFill>
          <a:ln w="31750" algn="ctr">
            <a:solidFill>
              <a:srgbClr val="000080"/>
            </a:solidFill>
            <a:prstDash val="sysDot"/>
            <a:miter lim="800000"/>
            <a:headEnd/>
            <a:tailEnd/>
          </a:ln>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buFont typeface="Wingdings" panose="05000000000000000000" pitchFamily="2" charset="2"/>
              <a:buNone/>
            </a:pPr>
            <a:r>
              <a:rPr kumimoji="1" lang="zh-CN" altLang="en-US" sz="2000" b="0">
                <a:latin typeface="Arial" panose="020B0604020202020204" pitchFamily="34" charset="0"/>
              </a:rPr>
              <a:t>许多能源、动力、化工、环保、人体和生物体内的热、质传递与能量转换过程都涉及到</a:t>
            </a:r>
            <a:r>
              <a:rPr kumimoji="1" lang="zh-CN" altLang="en-US" sz="2000" b="0">
                <a:solidFill>
                  <a:srgbClr val="050FD5"/>
                </a:solidFill>
                <a:latin typeface="Arial" panose="020B0604020202020204" pitchFamily="34" charset="0"/>
              </a:rPr>
              <a:t>化学反应</a:t>
            </a:r>
            <a:r>
              <a:rPr kumimoji="1" lang="zh-CN" altLang="en-US" sz="2000" b="0">
                <a:latin typeface="Arial" panose="020B0604020202020204" pitchFamily="34" charset="0"/>
              </a:rPr>
              <a:t>问题，因此工程热力学也包含包括了</a:t>
            </a:r>
            <a:r>
              <a:rPr kumimoji="1" lang="zh-CN" altLang="en-US" sz="2000" b="0">
                <a:solidFill>
                  <a:srgbClr val="FF3300"/>
                </a:solidFill>
              </a:rPr>
              <a:t>化学</a:t>
            </a:r>
            <a:r>
              <a:rPr kumimoji="1" lang="zh-CN" altLang="en-US" sz="2000" b="0">
                <a:solidFill>
                  <a:srgbClr val="D31703"/>
                </a:solidFill>
              </a:rPr>
              <a:t>热力学</a:t>
            </a:r>
            <a:r>
              <a:rPr kumimoji="1" lang="zh-CN" altLang="en-US" sz="2000" b="0">
                <a:latin typeface="Arial" panose="020B0604020202020204" pitchFamily="34" charset="0"/>
              </a:rPr>
              <a:t>的一些基本原理</a:t>
            </a:r>
            <a:endParaRPr kumimoji="1" lang="en-US" altLang="zh-CN" sz="2000" b="0">
              <a:latin typeface="Arial" panose="020B0604020202020204" pitchFamily="34" charset="0"/>
            </a:endParaRPr>
          </a:p>
        </p:txBody>
      </p:sp>
      <p:sp>
        <p:nvSpPr>
          <p:cNvPr id="21513" name="Rectangle 9">
            <a:extLst>
              <a:ext uri="{FF2B5EF4-FFF2-40B4-BE49-F238E27FC236}">
                <a16:creationId xmlns:a16="http://schemas.microsoft.com/office/drawing/2014/main" id="{D08CE2AD-CB2C-9286-60A7-79E59DB55386}"/>
              </a:ext>
            </a:extLst>
          </p:cNvPr>
          <p:cNvSpPr>
            <a:spLocks noChangeArrowheads="1"/>
          </p:cNvSpPr>
          <p:nvPr/>
        </p:nvSpPr>
        <p:spPr bwMode="auto">
          <a:xfrm>
            <a:off x="558800" y="1028700"/>
            <a:ext cx="8258175" cy="885825"/>
          </a:xfrm>
          <a:prstGeom prst="rect">
            <a:avLst/>
          </a:prstGeom>
          <a:noFill/>
          <a:ln w="9525">
            <a:noFill/>
            <a:miter lim="800000"/>
            <a:headEnd/>
            <a:tailEnd/>
          </a:ln>
          <a:effectLst/>
        </p:spPr>
        <p:txBody>
          <a:bodyPr/>
          <a:lstStyle/>
          <a:p>
            <a:pPr marL="342900" indent="-342900" eaLnBrk="0" hangingPunct="0">
              <a:lnSpc>
                <a:spcPct val="120000"/>
              </a:lnSpc>
              <a:spcBef>
                <a:spcPct val="20000"/>
              </a:spcBef>
              <a:buClr>
                <a:srgbClr val="003366"/>
              </a:buClr>
              <a:buFont typeface="Wingdings" pitchFamily="2" charset="2"/>
              <a:buChar char="u"/>
              <a:defRPr/>
            </a:pPr>
            <a:r>
              <a:rPr kumimoji="1" lang="zh-CN" altLang="en-US" sz="2000" b="0">
                <a:solidFill>
                  <a:srgbClr val="D31703"/>
                </a:solidFill>
                <a:effectLst>
                  <a:outerShdw blurRad="38100" dist="38100" dir="2700000" algn="tl">
                    <a:srgbClr val="C0C0C0"/>
                  </a:outerShdw>
                </a:effectLst>
              </a:rPr>
              <a:t>工程热力学</a:t>
            </a:r>
            <a:r>
              <a:rPr kumimoji="1" lang="en-US" altLang="zh-CN" sz="2000" b="0">
                <a:solidFill>
                  <a:srgbClr val="D31703"/>
                </a:solidFill>
                <a:effectLst>
                  <a:outerShdw blurRad="38100" dist="38100" dir="2700000" algn="tl">
                    <a:srgbClr val="C0C0C0"/>
                  </a:outerShdw>
                </a:effectLst>
                <a:latin typeface="Clarendon Extended"/>
              </a:rPr>
              <a:t>—</a:t>
            </a:r>
            <a:r>
              <a:rPr kumimoji="1" lang="zh-CN" altLang="en-US" sz="2000" b="0">
                <a:effectLst>
                  <a:outerShdw blurRad="38100" dist="38100" dir="2700000" algn="tl">
                    <a:srgbClr val="C0C0C0"/>
                  </a:outerShdw>
                </a:effectLst>
                <a:latin typeface="Arial" pitchFamily="34" charset="0"/>
              </a:rPr>
              <a:t>研究</a:t>
            </a:r>
            <a:r>
              <a:rPr kumimoji="1" lang="zh-CN" altLang="en-US" sz="2000" b="0">
                <a:solidFill>
                  <a:srgbClr val="050FD5"/>
                </a:solidFill>
                <a:effectLst>
                  <a:outerShdw blurRad="38100" dist="38100" dir="2700000" algn="tl">
                    <a:srgbClr val="C0C0C0"/>
                  </a:outerShdw>
                </a:effectLst>
                <a:latin typeface="Arial" pitchFamily="34" charset="0"/>
              </a:rPr>
              <a:t>热能与机械能和其他能量之间相互转换</a:t>
            </a:r>
            <a:r>
              <a:rPr kumimoji="1" lang="zh-CN" altLang="en-US" sz="2000" b="0">
                <a:effectLst>
                  <a:outerShdw blurRad="38100" dist="38100" dir="2700000" algn="tl">
                    <a:srgbClr val="C0C0C0"/>
                  </a:outerShdw>
                </a:effectLst>
                <a:latin typeface="Arial" pitchFamily="34" charset="0"/>
              </a:rPr>
              <a:t>规律及其应用。</a:t>
            </a:r>
            <a:r>
              <a:rPr kumimoji="1" lang="en-US" altLang="zh-CN" sz="2000" b="0">
                <a:solidFill>
                  <a:srgbClr val="050FD5"/>
                </a:solidFill>
                <a:effectLst>
                  <a:outerShdw blurRad="38100" dist="38100" dir="2700000" algn="tl">
                    <a:srgbClr val="C0C0C0"/>
                  </a:outerShdw>
                </a:effectLst>
                <a:latin typeface="Arial" pitchFamily="34" charset="0"/>
              </a:rPr>
              <a:t>13</a:t>
            </a:r>
            <a:r>
              <a:rPr kumimoji="1" lang="zh-CN" altLang="en-US" sz="2000" b="0">
                <a:solidFill>
                  <a:srgbClr val="050FD5"/>
                </a:solidFill>
                <a:effectLst>
                  <a:outerShdw blurRad="38100" dist="38100" dir="2700000" algn="tl">
                    <a:srgbClr val="C0C0C0"/>
                  </a:outerShdw>
                </a:effectLst>
                <a:latin typeface="Arial" pitchFamily="34" charset="0"/>
              </a:rPr>
              <a:t>章前以物理过程为限、未涉及化学反应</a:t>
            </a:r>
          </a:p>
        </p:txBody>
      </p:sp>
      <p:sp>
        <p:nvSpPr>
          <p:cNvPr id="21514" name="Rectangle 10">
            <a:extLst>
              <a:ext uri="{FF2B5EF4-FFF2-40B4-BE49-F238E27FC236}">
                <a16:creationId xmlns:a16="http://schemas.microsoft.com/office/drawing/2014/main" id="{2DABB663-427F-95E8-E3E8-A2D3E51F6CA9}"/>
              </a:ext>
            </a:extLst>
          </p:cNvPr>
          <p:cNvSpPr>
            <a:spLocks noChangeArrowheads="1"/>
          </p:cNvSpPr>
          <p:nvPr/>
        </p:nvSpPr>
        <p:spPr bwMode="auto">
          <a:xfrm>
            <a:off x="561975" y="1905000"/>
            <a:ext cx="8258175" cy="885825"/>
          </a:xfrm>
          <a:prstGeom prst="rect">
            <a:avLst/>
          </a:prstGeom>
          <a:noFill/>
          <a:ln w="9525">
            <a:noFill/>
            <a:miter lim="800000"/>
            <a:headEnd/>
            <a:tailEnd/>
          </a:ln>
          <a:effectLst/>
        </p:spPr>
        <p:txBody>
          <a:bodyPr/>
          <a:lstStyle/>
          <a:p>
            <a:pPr marL="342900" indent="-342900" eaLnBrk="0" hangingPunct="0">
              <a:lnSpc>
                <a:spcPct val="120000"/>
              </a:lnSpc>
              <a:spcBef>
                <a:spcPct val="20000"/>
              </a:spcBef>
              <a:buClr>
                <a:srgbClr val="003366"/>
              </a:buClr>
              <a:buFont typeface="Wingdings" pitchFamily="2" charset="2"/>
              <a:buChar char="u"/>
              <a:defRPr/>
            </a:pPr>
            <a:r>
              <a:rPr kumimoji="1" lang="zh-CN" altLang="en-US" sz="2000" b="0">
                <a:solidFill>
                  <a:srgbClr val="D31703"/>
                </a:solidFill>
                <a:effectLst>
                  <a:outerShdw blurRad="38100" dist="38100" dir="2700000" algn="tl">
                    <a:srgbClr val="C0C0C0"/>
                  </a:outerShdw>
                </a:effectLst>
              </a:rPr>
              <a:t>化学热力学</a:t>
            </a:r>
            <a:r>
              <a:rPr kumimoji="1" lang="en-US" altLang="zh-CN" sz="2000" b="0">
                <a:solidFill>
                  <a:srgbClr val="D31703"/>
                </a:solidFill>
                <a:effectLst>
                  <a:outerShdw blurRad="38100" dist="38100" dir="2700000" algn="tl">
                    <a:srgbClr val="C0C0C0"/>
                  </a:outerShdw>
                </a:effectLst>
                <a:latin typeface="Clarendon Extended"/>
              </a:rPr>
              <a:t>—</a:t>
            </a:r>
            <a:r>
              <a:rPr kumimoji="1" lang="zh-CN" altLang="en-US" sz="2000" b="0">
                <a:effectLst>
                  <a:outerShdw blurRad="38100" dist="38100" dir="2700000" algn="tl">
                    <a:srgbClr val="C0C0C0"/>
                  </a:outerShdw>
                </a:effectLst>
                <a:latin typeface="Arial" pitchFamily="34" charset="0"/>
              </a:rPr>
              <a:t>在</a:t>
            </a:r>
            <a:r>
              <a:rPr kumimoji="1" lang="zh-CN" altLang="en-US" sz="2000" b="0">
                <a:solidFill>
                  <a:srgbClr val="050FD5"/>
                </a:solidFill>
                <a:effectLst>
                  <a:outerShdw blurRad="38100" dist="38100" dir="2700000" algn="tl">
                    <a:srgbClr val="C0C0C0"/>
                  </a:outerShdw>
                </a:effectLst>
                <a:latin typeface="Arial" pitchFamily="34" charset="0"/>
              </a:rPr>
              <a:t>热力学定律范畴之下</a:t>
            </a:r>
            <a:r>
              <a:rPr kumimoji="1" lang="zh-CN" altLang="en-US" sz="2000" b="0">
                <a:effectLst>
                  <a:outerShdw blurRad="38100" dist="38100" dir="2700000" algn="tl">
                    <a:srgbClr val="C0C0C0"/>
                  </a:outerShdw>
                </a:effectLst>
                <a:latin typeface="Arial" pitchFamily="34" charset="0"/>
              </a:rPr>
              <a:t>，研究</a:t>
            </a:r>
            <a:r>
              <a:rPr kumimoji="1" lang="zh-CN" altLang="en-US" sz="2000" b="0">
                <a:solidFill>
                  <a:srgbClr val="050FD5"/>
                </a:solidFill>
                <a:effectLst>
                  <a:outerShdw blurRad="38100" dist="38100" dir="2700000" algn="tl">
                    <a:srgbClr val="C0C0C0"/>
                  </a:outerShdw>
                </a:effectLst>
                <a:latin typeface="Arial" pitchFamily="34" charset="0"/>
              </a:rPr>
              <a:t>化学反应以及系统状态之间热、功</a:t>
            </a:r>
            <a:r>
              <a:rPr kumimoji="1" lang="zh-CN" altLang="en-US" sz="2000" b="0">
                <a:effectLst>
                  <a:outerShdw blurRad="38100" dist="38100" dir="2700000" algn="tl">
                    <a:srgbClr val="C0C0C0"/>
                  </a:outerShdw>
                </a:effectLst>
                <a:latin typeface="Arial" pitchFamily="34" charset="0"/>
              </a:rPr>
              <a:t>的交互关系。</a:t>
            </a:r>
          </a:p>
        </p:txBody>
      </p:sp>
      <p:sp>
        <p:nvSpPr>
          <p:cNvPr id="21516" name="Text Box 12">
            <a:extLst>
              <a:ext uri="{FF2B5EF4-FFF2-40B4-BE49-F238E27FC236}">
                <a16:creationId xmlns:a16="http://schemas.microsoft.com/office/drawing/2014/main" id="{B4B9F187-0BAA-8C5D-A1E0-E79E96F827E7}"/>
              </a:ext>
            </a:extLst>
          </p:cNvPr>
          <p:cNvSpPr txBox="1">
            <a:spLocks noChangeArrowheads="1"/>
          </p:cNvSpPr>
          <p:nvPr/>
        </p:nvSpPr>
        <p:spPr bwMode="auto">
          <a:xfrm>
            <a:off x="742950" y="3276600"/>
            <a:ext cx="7851775" cy="854075"/>
          </a:xfrm>
          <a:prstGeom prst="rect">
            <a:avLst/>
          </a:prstGeom>
          <a:solidFill>
            <a:srgbClr val="FFFF99"/>
          </a:solidFill>
          <a:ln w="31750" algn="ctr">
            <a:solidFill>
              <a:srgbClr val="800000"/>
            </a:solidFill>
            <a:prstDash val="sysDot"/>
            <a:miter lim="800000"/>
            <a:headEnd/>
            <a:tailEnd/>
          </a:ln>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buFont typeface="Wingdings" panose="05000000000000000000" pitchFamily="2" charset="2"/>
              <a:buNone/>
            </a:pPr>
            <a:r>
              <a:rPr kumimoji="1" lang="zh-CN" altLang="en-US" sz="2000">
                <a:solidFill>
                  <a:srgbClr val="D31703"/>
                </a:solidFill>
              </a:rPr>
              <a:t>本章重点：</a:t>
            </a:r>
            <a:r>
              <a:rPr kumimoji="1" lang="zh-CN" altLang="en-US" sz="2000">
                <a:solidFill>
                  <a:srgbClr val="003366"/>
                </a:solidFill>
                <a:latin typeface="Arial" panose="020B0604020202020204" pitchFamily="34" charset="0"/>
              </a:rPr>
              <a:t>运用热力学第一定律与第二定律研究化学反应，特别是</a:t>
            </a:r>
            <a:r>
              <a:rPr kumimoji="1" lang="zh-CN" altLang="en-US" sz="2000">
                <a:solidFill>
                  <a:srgbClr val="050FD5"/>
                </a:solidFill>
                <a:latin typeface="Arial" panose="020B0604020202020204" pitchFamily="34" charset="0"/>
              </a:rPr>
              <a:t>燃烧反应中的能量转化的规律、化学反应的方向、化学平衡</a:t>
            </a:r>
            <a:r>
              <a:rPr kumimoji="1" lang="zh-CN" altLang="en-US" sz="2000">
                <a:solidFill>
                  <a:srgbClr val="003366"/>
                </a:solidFill>
                <a:latin typeface="Arial" panose="020B0604020202020204" pitchFamily="34" charset="0"/>
              </a:rPr>
              <a:t>等问题。</a:t>
            </a:r>
            <a:endParaRPr kumimoji="1" lang="en-US" altLang="zh-CN" sz="2000">
              <a:solidFill>
                <a:srgbClr val="003366"/>
              </a:solidFill>
              <a:latin typeface="Arial" panose="020B0604020202020204" pitchFamily="34" charset="0"/>
            </a:endParaRPr>
          </a:p>
        </p:txBody>
      </p:sp>
      <p:sp>
        <p:nvSpPr>
          <p:cNvPr id="21518" name="Text Box 14">
            <a:extLst>
              <a:ext uri="{FF2B5EF4-FFF2-40B4-BE49-F238E27FC236}">
                <a16:creationId xmlns:a16="http://schemas.microsoft.com/office/drawing/2014/main" id="{BE0B52AF-9CD0-E694-DCF0-8AA47C4A1298}"/>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第</a:t>
            </a: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章 化学热力学基础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1" nodeType="clickEffect">
                                  <p:stCondLst>
                                    <p:cond delay="0"/>
                                  </p:stCondLst>
                                  <p:childTnLst>
                                    <p:set>
                                      <p:cBhvr>
                                        <p:cTn id="10" dur="1" fill="hold">
                                          <p:stCondLst>
                                            <p:cond delay="0"/>
                                          </p:stCondLst>
                                        </p:cTn>
                                        <p:tgtEl>
                                          <p:spTgt spid="21510"/>
                                        </p:tgtEl>
                                        <p:attrNameLst>
                                          <p:attrName>style.visibility</p:attrName>
                                        </p:attrNameLst>
                                      </p:cBhvr>
                                      <p:to>
                                        <p:strVal val="visible"/>
                                      </p:to>
                                    </p:set>
                                    <p:animEffect transition="in" filter="blinds(horizontal)">
                                      <p:cBhvr>
                                        <p:cTn id="11" dur="500"/>
                                        <p:tgtEl>
                                          <p:spTgt spid="215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xit" presetSubtype="4" fill="hold" grpId="0" nodeType="clickEffect">
                                  <p:stCondLst>
                                    <p:cond delay="0"/>
                                  </p:stCondLst>
                                  <p:childTnLst>
                                    <p:anim calcmode="lin" valueType="num">
                                      <p:cBhvr additive="base">
                                        <p:cTn id="15" dur="500"/>
                                        <p:tgtEl>
                                          <p:spTgt spid="21510"/>
                                        </p:tgtEl>
                                        <p:attrNameLst>
                                          <p:attrName>ppt_x</p:attrName>
                                        </p:attrNameLst>
                                      </p:cBhvr>
                                      <p:tavLst>
                                        <p:tav tm="0">
                                          <p:val>
                                            <p:strVal val="ppt_x"/>
                                          </p:val>
                                        </p:tav>
                                        <p:tav tm="100000">
                                          <p:val>
                                            <p:strVal val="ppt_x"/>
                                          </p:val>
                                        </p:tav>
                                      </p:tavLst>
                                    </p:anim>
                                    <p:anim calcmode="lin" valueType="num">
                                      <p:cBhvr additive="base">
                                        <p:cTn id="16" dur="500"/>
                                        <p:tgtEl>
                                          <p:spTgt spid="21510"/>
                                        </p:tgtEl>
                                        <p:attrNameLst>
                                          <p:attrName>ppt_y</p:attrName>
                                        </p:attrNameLst>
                                      </p:cBhvr>
                                      <p:tavLst>
                                        <p:tav tm="0">
                                          <p:val>
                                            <p:strVal val="ppt_y"/>
                                          </p:val>
                                        </p:tav>
                                        <p:tav tm="100000">
                                          <p:val>
                                            <p:strVal val="1+ppt_h/2"/>
                                          </p:val>
                                        </p:tav>
                                      </p:tavLst>
                                    </p:anim>
                                    <p:set>
                                      <p:cBhvr>
                                        <p:cTn id="17" dur="1" fill="hold">
                                          <p:stCondLst>
                                            <p:cond delay="499"/>
                                          </p:stCondLst>
                                        </p:cTn>
                                        <p:tgtEl>
                                          <p:spTgt spid="21510"/>
                                        </p:tgtEl>
                                        <p:attrNameLst>
                                          <p:attrName>style.visibility</p:attrName>
                                        </p:attrNameLst>
                                      </p:cBhvr>
                                      <p:to>
                                        <p:strVal val="hidden"/>
                                      </p:to>
                                    </p:se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1514"/>
                                        </p:tgtEl>
                                        <p:attrNameLst>
                                          <p:attrName>style.visibility</p:attrName>
                                        </p:attrNameLst>
                                      </p:cBhvr>
                                      <p:to>
                                        <p:strVal val="visible"/>
                                      </p:to>
                                    </p:set>
                                    <p:animEffect transition="in" filter="dissolve">
                                      <p:cBhvr>
                                        <p:cTn id="21" dur="500"/>
                                        <p:tgtEl>
                                          <p:spTgt spid="215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516"/>
                                        </p:tgtEl>
                                        <p:attrNameLst>
                                          <p:attrName>style.visibility</p:attrName>
                                        </p:attrNameLst>
                                      </p:cBhvr>
                                      <p:to>
                                        <p:strVal val="visible"/>
                                      </p:to>
                                    </p:set>
                                    <p:animEffect transition="in" filter="blinds(horizontal)">
                                      <p:cBhvr>
                                        <p:cTn id="2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0" grpId="1" animBg="1"/>
      <p:bldP spid="21513" grpId="0"/>
      <p:bldP spid="21514" grpId="0"/>
      <p:bldP spid="215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0" name="Text Box 8">
            <a:extLst>
              <a:ext uri="{FF2B5EF4-FFF2-40B4-BE49-F238E27FC236}">
                <a16:creationId xmlns:a16="http://schemas.microsoft.com/office/drawing/2014/main" id="{D793334E-5D34-FA84-A303-A26543CBF64A}"/>
              </a:ext>
            </a:extLst>
          </p:cNvPr>
          <p:cNvSpPr txBox="1">
            <a:spLocks noChangeArrowheads="1"/>
          </p:cNvSpPr>
          <p:nvPr/>
        </p:nvSpPr>
        <p:spPr bwMode="auto">
          <a:xfrm>
            <a:off x="406400" y="1824038"/>
            <a:ext cx="5702300" cy="7016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defRPr/>
            </a:pPr>
            <a:r>
              <a:rPr lang="zh-CN" altLang="en-US" sz="2000">
                <a:solidFill>
                  <a:srgbClr val="050FD5"/>
                </a:solidFill>
                <a:latin typeface="Times New Roman" pitchFamily="18" charset="0"/>
              </a:rPr>
              <a:t>实际中，有些反应的热效应可直接实验测量，</a:t>
            </a:r>
          </a:p>
          <a:p>
            <a:pPr>
              <a:defRPr/>
            </a:pPr>
            <a:r>
              <a:rPr lang="zh-CN" altLang="en-US" sz="2000">
                <a:solidFill>
                  <a:srgbClr val="050FD5"/>
                </a:solidFill>
                <a:latin typeface="Times New Roman" pitchFamily="18" charset="0"/>
              </a:rPr>
              <a:t>有些则不行，该如何获得呢？</a:t>
            </a:r>
          </a:p>
        </p:txBody>
      </p:sp>
      <p:sp>
        <p:nvSpPr>
          <p:cNvPr id="79881" name="Text Box 9">
            <a:extLst>
              <a:ext uri="{FF2B5EF4-FFF2-40B4-BE49-F238E27FC236}">
                <a16:creationId xmlns:a16="http://schemas.microsoft.com/office/drawing/2014/main" id="{F595E3B0-531A-E144-F5D5-B7CF041D1B49}"/>
              </a:ext>
            </a:extLst>
          </p:cNvPr>
          <p:cNvSpPr txBox="1">
            <a:spLocks noChangeArrowheads="1"/>
          </p:cNvSpPr>
          <p:nvPr/>
        </p:nvSpPr>
        <p:spPr bwMode="auto">
          <a:xfrm>
            <a:off x="415925" y="2778125"/>
            <a:ext cx="530225" cy="3968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defRPr/>
            </a:pPr>
            <a:r>
              <a:rPr lang="zh-CN" altLang="en-US" sz="2000">
                <a:latin typeface="Times New Roman" pitchFamily="18" charset="0"/>
              </a:rPr>
              <a:t>如：</a:t>
            </a:r>
          </a:p>
        </p:txBody>
      </p:sp>
      <p:graphicFrame>
        <p:nvGraphicFramePr>
          <p:cNvPr id="9218" name="Object 10">
            <a:extLst>
              <a:ext uri="{FF2B5EF4-FFF2-40B4-BE49-F238E27FC236}">
                <a16:creationId xmlns:a16="http://schemas.microsoft.com/office/drawing/2014/main" id="{E30B3B5C-6D32-1660-A156-158C92CF65BE}"/>
              </a:ext>
            </a:extLst>
          </p:cNvPr>
          <p:cNvGraphicFramePr>
            <a:graphicFrameLocks noGrp="1" noChangeAspect="1"/>
          </p:cNvGraphicFramePr>
          <p:nvPr>
            <p:ph/>
          </p:nvPr>
        </p:nvGraphicFramePr>
        <p:xfrm>
          <a:off x="895350" y="2660650"/>
          <a:ext cx="1809750" cy="660400"/>
        </p:xfrm>
        <a:graphic>
          <a:graphicData uri="http://schemas.openxmlformats.org/presentationml/2006/ole">
            <mc:AlternateContent xmlns:mc="http://schemas.openxmlformats.org/markup-compatibility/2006">
              <mc:Choice xmlns:v="urn:schemas-microsoft-com:vml" Requires="v">
                <p:oleObj name="Equation" r:id="rId2" imgW="1079280" imgH="393480" progId="Equation.DSMT4">
                  <p:embed/>
                </p:oleObj>
              </mc:Choice>
              <mc:Fallback>
                <p:oleObj name="Equation" r:id="rId2" imgW="1079280" imgH="393480" progId="Equation.DSMT4">
                  <p:embed/>
                  <p:pic>
                    <p:nvPicPr>
                      <p:cNvPr id="0" name="Object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2660650"/>
                        <a:ext cx="180975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84" name="Text Box 12">
            <a:extLst>
              <a:ext uri="{FF2B5EF4-FFF2-40B4-BE49-F238E27FC236}">
                <a16:creationId xmlns:a16="http://schemas.microsoft.com/office/drawing/2014/main" id="{18155C08-90C6-31C2-08E9-B3E86D7E7A86}"/>
              </a:ext>
            </a:extLst>
          </p:cNvPr>
          <p:cNvSpPr txBox="1">
            <a:spLocks noChangeArrowheads="1"/>
          </p:cNvSpPr>
          <p:nvPr/>
        </p:nvSpPr>
        <p:spPr bwMode="auto">
          <a:xfrm>
            <a:off x="2740025" y="2808288"/>
            <a:ext cx="2824163" cy="3968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2000" b="0">
                <a:latin typeface="Times New Roman" pitchFamily="18" charset="0"/>
              </a:rPr>
              <a:t>无法精确控制产物为</a:t>
            </a:r>
            <a:r>
              <a:rPr lang="en-US" altLang="zh-CN" sz="2000" b="0">
                <a:latin typeface="Times New Roman" pitchFamily="18" charset="0"/>
              </a:rPr>
              <a:t>CO</a:t>
            </a:r>
          </a:p>
        </p:txBody>
      </p:sp>
      <p:pic>
        <p:nvPicPr>
          <p:cNvPr id="9222" name="Picture 20">
            <a:extLst>
              <a:ext uri="{FF2B5EF4-FFF2-40B4-BE49-F238E27FC236}">
                <a16:creationId xmlns:a16="http://schemas.microsoft.com/office/drawing/2014/main" id="{C2269506-712B-D511-0E7E-0B0B032B91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504950"/>
            <a:ext cx="3098800" cy="239871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79894" name="Text Box 22">
            <a:extLst>
              <a:ext uri="{FF2B5EF4-FFF2-40B4-BE49-F238E27FC236}">
                <a16:creationId xmlns:a16="http://schemas.microsoft.com/office/drawing/2014/main" id="{87E7FB62-D456-AB9F-B6CD-5B18AED7CEAD}"/>
              </a:ext>
            </a:extLst>
          </p:cNvPr>
          <p:cNvSpPr txBox="1">
            <a:spLocks noChangeArrowheads="1"/>
          </p:cNvSpPr>
          <p:nvPr/>
        </p:nvSpPr>
        <p:spPr bwMode="auto">
          <a:xfrm>
            <a:off x="5881688" y="1914525"/>
            <a:ext cx="10731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latin typeface="Times New Roman" pitchFamily="18" charset="0"/>
              </a:rPr>
              <a:t>弹式量热计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Text Box 3">
            <a:extLst>
              <a:ext uri="{FF2B5EF4-FFF2-40B4-BE49-F238E27FC236}">
                <a16:creationId xmlns:a16="http://schemas.microsoft.com/office/drawing/2014/main" id="{33C66DFD-0475-3E25-EDE9-4CD32633772E}"/>
              </a:ext>
            </a:extLst>
          </p:cNvPr>
          <p:cNvSpPr txBox="1">
            <a:spLocks noChangeArrowheads="1"/>
          </p:cNvSpPr>
          <p:nvPr/>
        </p:nvSpPr>
        <p:spPr bwMode="auto">
          <a:xfrm>
            <a:off x="438150" y="776288"/>
            <a:ext cx="573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t>二、盖斯定律（</a:t>
            </a:r>
            <a:r>
              <a:rPr kumimoji="1" lang="en-US" altLang="zh-CN" sz="2000"/>
              <a:t>1840</a:t>
            </a:r>
            <a:r>
              <a:rPr kumimoji="1" lang="zh-CN" altLang="en-US" sz="2000"/>
              <a:t>，俄国学者盖斯实验获得）</a:t>
            </a:r>
            <a:r>
              <a:rPr kumimoji="1" lang="zh-CN" altLang="en-US" sz="2800">
                <a:latin typeface="楷体_GB2312" pitchFamily="49" charset="-122"/>
                <a:ea typeface="楷体_GB2312" pitchFamily="49" charset="-122"/>
              </a:rPr>
              <a:t> </a:t>
            </a:r>
          </a:p>
        </p:txBody>
      </p:sp>
      <p:sp>
        <p:nvSpPr>
          <p:cNvPr id="10248" name="Text Box 4">
            <a:extLst>
              <a:ext uri="{FF2B5EF4-FFF2-40B4-BE49-F238E27FC236}">
                <a16:creationId xmlns:a16="http://schemas.microsoft.com/office/drawing/2014/main" id="{67E93059-2985-CF73-C7C1-B8B8A744AB85}"/>
              </a:ext>
            </a:extLst>
          </p:cNvPr>
          <p:cNvSpPr txBox="1">
            <a:spLocks noChangeArrowheads="1"/>
          </p:cNvSpPr>
          <p:nvPr/>
        </p:nvSpPr>
        <p:spPr bwMode="auto">
          <a:xfrm>
            <a:off x="633413" y="1319213"/>
            <a:ext cx="790098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30000"/>
              </a:lnSpc>
            </a:pPr>
            <a:r>
              <a:rPr kumimoji="1" lang="zh-CN" altLang="en-US" sz="1800">
                <a:solidFill>
                  <a:srgbClr val="050FD5"/>
                </a:solidFill>
              </a:rPr>
              <a:t>当反应前后物质的种类给定时，热效应只取决于反应前后状态，与中间的反应途径无关。 </a:t>
            </a:r>
            <a:r>
              <a:rPr kumimoji="1" lang="zh-CN" altLang="en-US" sz="1800">
                <a:solidFill>
                  <a:srgbClr val="D31703"/>
                </a:solidFill>
              </a:rPr>
              <a:t>（热效应为状态量）</a:t>
            </a:r>
            <a:endParaRPr kumimoji="1" lang="en-US" altLang="zh-CN" sz="1800">
              <a:solidFill>
                <a:srgbClr val="D31703"/>
              </a:solidFill>
            </a:endParaRPr>
          </a:p>
        </p:txBody>
      </p:sp>
      <p:sp>
        <p:nvSpPr>
          <p:cNvPr id="39941" name="Text Box 5">
            <a:extLst>
              <a:ext uri="{FF2B5EF4-FFF2-40B4-BE49-F238E27FC236}">
                <a16:creationId xmlns:a16="http://schemas.microsoft.com/office/drawing/2014/main" id="{4E72B43D-5DA0-CBF2-F3AB-28C8F8DAFA98}"/>
              </a:ext>
            </a:extLst>
          </p:cNvPr>
          <p:cNvSpPr txBox="1">
            <a:spLocks noChangeArrowheads="1"/>
          </p:cNvSpPr>
          <p:nvPr/>
        </p:nvSpPr>
        <p:spPr bwMode="auto">
          <a:xfrm>
            <a:off x="339725" y="2270125"/>
            <a:ext cx="844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solidFill>
                  <a:srgbClr val="050FD5"/>
                </a:solidFill>
              </a:rPr>
              <a:t>（</a:t>
            </a:r>
            <a:r>
              <a:rPr kumimoji="1" lang="en-US" altLang="zh-CN" sz="1600">
                <a:solidFill>
                  <a:srgbClr val="050FD5"/>
                </a:solidFill>
              </a:rPr>
              <a:t>1</a:t>
            </a:r>
            <a:r>
              <a:rPr kumimoji="1" lang="zh-CN" altLang="en-US" sz="1600">
                <a:solidFill>
                  <a:srgbClr val="050FD5"/>
                </a:solidFill>
              </a:rPr>
              <a:t>）利用盖斯定律，根据一些已知反应的热效应计算那些难以直接测量的反应的热效应</a:t>
            </a:r>
            <a:r>
              <a:rPr kumimoji="1" lang="zh-CN" altLang="en-US" sz="1600"/>
              <a:t> </a:t>
            </a:r>
          </a:p>
        </p:txBody>
      </p:sp>
      <p:sp>
        <p:nvSpPr>
          <p:cNvPr id="39942" name="Text Box 6">
            <a:extLst>
              <a:ext uri="{FF2B5EF4-FFF2-40B4-BE49-F238E27FC236}">
                <a16:creationId xmlns:a16="http://schemas.microsoft.com/office/drawing/2014/main" id="{207C71CD-E2B7-6D1A-1384-44E8A55AE657}"/>
              </a:ext>
            </a:extLst>
          </p:cNvPr>
          <p:cNvSpPr txBox="1">
            <a:spLocks noChangeArrowheads="1"/>
          </p:cNvSpPr>
          <p:nvPr/>
        </p:nvSpPr>
        <p:spPr bwMode="auto">
          <a:xfrm>
            <a:off x="827088" y="2679700"/>
            <a:ext cx="795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b="0">
                <a:latin typeface="Times New Roman" panose="02020603050405020304" pitchFamily="18" charset="0"/>
              </a:rPr>
              <a:t>例如：</a:t>
            </a:r>
          </a:p>
        </p:txBody>
      </p:sp>
      <p:sp>
        <p:nvSpPr>
          <p:cNvPr id="39943" name="Text Box 7">
            <a:extLst>
              <a:ext uri="{FF2B5EF4-FFF2-40B4-BE49-F238E27FC236}">
                <a16:creationId xmlns:a16="http://schemas.microsoft.com/office/drawing/2014/main" id="{26F07096-7522-A3E9-CCC8-0E32551D5CF1}"/>
              </a:ext>
            </a:extLst>
          </p:cNvPr>
          <p:cNvSpPr txBox="1">
            <a:spLocks noChangeArrowheads="1"/>
          </p:cNvSpPr>
          <p:nvPr/>
        </p:nvSpPr>
        <p:spPr bwMode="auto">
          <a:xfrm>
            <a:off x="3392488" y="3022600"/>
            <a:ext cx="552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b="0">
                <a:latin typeface="Times New Roman" panose="02020603050405020304" pitchFamily="18" charset="0"/>
              </a:rPr>
              <a:t>但根据盖斯定律，可通过下列两个反应的热效应间接求得</a:t>
            </a:r>
            <a:r>
              <a:rPr kumimoji="1" lang="zh-CN" altLang="en-US" sz="2400" b="0">
                <a:latin typeface="Times New Roman" panose="02020603050405020304" pitchFamily="18" charset="0"/>
                <a:ea typeface="楷体_GB2312" pitchFamily="49" charset="-122"/>
              </a:rPr>
              <a:t> </a:t>
            </a:r>
          </a:p>
        </p:txBody>
      </p:sp>
      <p:pic>
        <p:nvPicPr>
          <p:cNvPr id="39944" name="Picture 8">
            <a:extLst>
              <a:ext uri="{FF2B5EF4-FFF2-40B4-BE49-F238E27FC236}">
                <a16:creationId xmlns:a16="http://schemas.microsoft.com/office/drawing/2014/main" id="{9E703691-B454-0ED2-16DB-69116B449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 y="3376613"/>
            <a:ext cx="2620963"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5" name="Object 9">
            <a:extLst>
              <a:ext uri="{FF2B5EF4-FFF2-40B4-BE49-F238E27FC236}">
                <a16:creationId xmlns:a16="http://schemas.microsoft.com/office/drawing/2014/main" id="{3AC70FE5-4AE6-8A2B-D27B-CEF529C2C179}"/>
              </a:ext>
            </a:extLst>
          </p:cNvPr>
          <p:cNvGraphicFramePr>
            <a:graphicFrameLocks noChangeAspect="1"/>
          </p:cNvGraphicFramePr>
          <p:nvPr>
            <p:ph sz="quarter" idx="1"/>
          </p:nvPr>
        </p:nvGraphicFramePr>
        <p:xfrm>
          <a:off x="1619250" y="2592388"/>
          <a:ext cx="2049463" cy="563562"/>
        </p:xfrm>
        <a:graphic>
          <a:graphicData uri="http://schemas.openxmlformats.org/presentationml/2006/ole">
            <mc:AlternateContent xmlns:mc="http://schemas.openxmlformats.org/markup-compatibility/2006">
              <mc:Choice xmlns:v="urn:schemas-microsoft-com:vml" Requires="v">
                <p:oleObj name="Equation" r:id="rId3" imgW="1079280" imgH="393480" progId="Equation.DSMT4">
                  <p:embed/>
                </p:oleObj>
              </mc:Choice>
              <mc:Fallback>
                <p:oleObj name="Equation" r:id="rId3" imgW="1079280" imgH="39348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592388"/>
                        <a:ext cx="2049463" cy="56356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9946" name="Object 10">
            <a:extLst>
              <a:ext uri="{FF2B5EF4-FFF2-40B4-BE49-F238E27FC236}">
                <a16:creationId xmlns:a16="http://schemas.microsoft.com/office/drawing/2014/main" id="{5D7DAFBD-F291-A27B-D6FC-639ADF0BA1F3}"/>
              </a:ext>
            </a:extLst>
          </p:cNvPr>
          <p:cNvGraphicFramePr>
            <a:graphicFrameLocks noChangeAspect="1"/>
          </p:cNvGraphicFramePr>
          <p:nvPr>
            <p:ph sz="quarter" idx="2"/>
          </p:nvPr>
        </p:nvGraphicFramePr>
        <p:xfrm>
          <a:off x="3759200" y="3760788"/>
          <a:ext cx="1870075" cy="307975"/>
        </p:xfrm>
        <a:graphic>
          <a:graphicData uri="http://schemas.openxmlformats.org/presentationml/2006/ole">
            <mc:AlternateContent xmlns:mc="http://schemas.openxmlformats.org/markup-compatibility/2006">
              <mc:Choice xmlns:v="urn:schemas-microsoft-com:vml" Requires="v">
                <p:oleObj name="Equation" r:id="rId5" imgW="1041120" imgH="228600" progId="Equation.DSMT4">
                  <p:embed/>
                </p:oleObj>
              </mc:Choice>
              <mc:Fallback>
                <p:oleObj name="Equation" r:id="rId5" imgW="1041120" imgH="228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9200" y="3760788"/>
                        <a:ext cx="1870075" cy="3079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9947" name="Object 11">
            <a:extLst>
              <a:ext uri="{FF2B5EF4-FFF2-40B4-BE49-F238E27FC236}">
                <a16:creationId xmlns:a16="http://schemas.microsoft.com/office/drawing/2014/main" id="{617AE162-C68B-8CD6-79C9-43DB7B139DF2}"/>
              </a:ext>
            </a:extLst>
          </p:cNvPr>
          <p:cNvGraphicFramePr>
            <a:graphicFrameLocks noChangeAspect="1"/>
          </p:cNvGraphicFramePr>
          <p:nvPr>
            <p:ph sz="quarter" idx="3"/>
          </p:nvPr>
        </p:nvGraphicFramePr>
        <p:xfrm>
          <a:off x="3568700" y="4086225"/>
          <a:ext cx="2298700" cy="485775"/>
        </p:xfrm>
        <a:graphic>
          <a:graphicData uri="http://schemas.openxmlformats.org/presentationml/2006/ole">
            <mc:AlternateContent xmlns:mc="http://schemas.openxmlformats.org/markup-compatibility/2006">
              <mc:Choice xmlns:v="urn:schemas-microsoft-com:vml" Requires="v">
                <p:oleObj name="Equation" r:id="rId7" imgW="1396800" imgH="393480" progId="Equation.DSMT4">
                  <p:embed/>
                </p:oleObj>
              </mc:Choice>
              <mc:Fallback>
                <p:oleObj name="Equation" r:id="rId7" imgW="1396800" imgH="3934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8700" y="4086225"/>
                        <a:ext cx="2298700" cy="4857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9948" name="Object 12">
            <a:extLst>
              <a:ext uri="{FF2B5EF4-FFF2-40B4-BE49-F238E27FC236}">
                <a16:creationId xmlns:a16="http://schemas.microsoft.com/office/drawing/2014/main" id="{F50949AB-A9B0-4243-3D4E-A361B190FAEC}"/>
              </a:ext>
            </a:extLst>
          </p:cNvPr>
          <p:cNvGraphicFramePr>
            <a:graphicFrameLocks noChangeAspect="1"/>
          </p:cNvGraphicFramePr>
          <p:nvPr>
            <p:ph sz="quarter" idx="4"/>
          </p:nvPr>
        </p:nvGraphicFramePr>
        <p:xfrm>
          <a:off x="6597650" y="3613150"/>
          <a:ext cx="2111375" cy="577850"/>
        </p:xfrm>
        <a:graphic>
          <a:graphicData uri="http://schemas.openxmlformats.org/presentationml/2006/ole">
            <mc:AlternateContent xmlns:mc="http://schemas.openxmlformats.org/markup-compatibility/2006">
              <mc:Choice xmlns:v="urn:schemas-microsoft-com:vml" Requires="v">
                <p:oleObj name="Equation" r:id="rId9" imgW="1079280" imgH="393480" progId="Equation.DSMT4">
                  <p:embed/>
                </p:oleObj>
              </mc:Choice>
              <mc:Fallback>
                <p:oleObj name="Equation" r:id="rId9" imgW="1079280" imgH="39348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650" y="3613150"/>
                        <a:ext cx="2111375" cy="5778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9949" name="Object 13">
            <a:extLst>
              <a:ext uri="{FF2B5EF4-FFF2-40B4-BE49-F238E27FC236}">
                <a16:creationId xmlns:a16="http://schemas.microsoft.com/office/drawing/2014/main" id="{11D69DAC-6B6F-F49D-1938-506F395C704B}"/>
              </a:ext>
            </a:extLst>
          </p:cNvPr>
          <p:cNvGraphicFramePr>
            <a:graphicFrameLocks noChangeAspect="1"/>
          </p:cNvGraphicFramePr>
          <p:nvPr/>
        </p:nvGraphicFramePr>
        <p:xfrm>
          <a:off x="6935788" y="4222750"/>
          <a:ext cx="1452562" cy="365125"/>
        </p:xfrm>
        <a:graphic>
          <a:graphicData uri="http://schemas.openxmlformats.org/presentationml/2006/ole">
            <mc:AlternateContent xmlns:mc="http://schemas.openxmlformats.org/markup-compatibility/2006">
              <mc:Choice xmlns:v="urn:schemas-microsoft-com:vml" Requires="v">
                <p:oleObj name="Equation" r:id="rId10" imgW="774360" imgH="228600" progId="Equation.DSMT4">
                  <p:embed/>
                </p:oleObj>
              </mc:Choice>
              <mc:Fallback>
                <p:oleObj name="Equation" r:id="rId10" imgW="774360" imgH="2286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5788" y="4222750"/>
                        <a:ext cx="1452562" cy="3651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39951" name="Text Box 15">
            <a:extLst>
              <a:ext uri="{FF2B5EF4-FFF2-40B4-BE49-F238E27FC236}">
                <a16:creationId xmlns:a16="http://schemas.microsoft.com/office/drawing/2014/main" id="{951D0355-BDCC-F2A7-5A62-2D20CABB5E83}"/>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盖斯定律</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sp>
        <p:nvSpPr>
          <p:cNvPr id="10254" name="AutoShape 16">
            <a:extLst>
              <a:ext uri="{FF2B5EF4-FFF2-40B4-BE49-F238E27FC236}">
                <a16:creationId xmlns:a16="http://schemas.microsoft.com/office/drawing/2014/main" id="{FE6E91B3-CF2E-A146-E5A7-A488CA4375A7}"/>
              </a:ext>
            </a:extLst>
          </p:cNvPr>
          <p:cNvSpPr>
            <a:spLocks noChangeArrowheads="1"/>
          </p:cNvSpPr>
          <p:nvPr/>
        </p:nvSpPr>
        <p:spPr bwMode="auto">
          <a:xfrm>
            <a:off x="571500" y="1371600"/>
            <a:ext cx="8267700" cy="800100"/>
          </a:xfrm>
          <a:prstGeom prst="roundRect">
            <a:avLst>
              <a:gd name="adj" fmla="val 16667"/>
            </a:avLst>
          </a:prstGeom>
          <a:noFill/>
          <a:ln w="38100" algn="ctr">
            <a:solidFill>
              <a:srgbClr val="00008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9955" name="Text Box 19">
            <a:extLst>
              <a:ext uri="{FF2B5EF4-FFF2-40B4-BE49-F238E27FC236}">
                <a16:creationId xmlns:a16="http://schemas.microsoft.com/office/drawing/2014/main" id="{185812C3-2009-96B6-B373-E2E9BA462936}"/>
              </a:ext>
            </a:extLst>
          </p:cNvPr>
          <p:cNvSpPr txBox="1">
            <a:spLocks noChangeArrowheads="1"/>
          </p:cNvSpPr>
          <p:nvPr/>
        </p:nvSpPr>
        <p:spPr bwMode="auto">
          <a:xfrm>
            <a:off x="3633788" y="2717800"/>
            <a:ext cx="5395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b="0">
                <a:latin typeface="Times New Roman" panose="02020603050405020304" pitchFamily="18" charset="0"/>
              </a:rPr>
              <a:t>因燃烧时必然有</a:t>
            </a:r>
            <a:r>
              <a:rPr kumimoji="1" lang="en-US" altLang="zh-CN" sz="1600" b="0">
                <a:latin typeface="Times New Roman" panose="02020603050405020304" pitchFamily="18" charset="0"/>
              </a:rPr>
              <a:t>CO</a:t>
            </a:r>
            <a:r>
              <a:rPr kumimoji="1" lang="en-US" altLang="zh-CN" sz="1600" b="0" baseline="-25000">
                <a:latin typeface="Times New Roman" panose="02020603050405020304" pitchFamily="18" charset="0"/>
              </a:rPr>
              <a:t>2</a:t>
            </a:r>
            <a:r>
              <a:rPr kumimoji="1" lang="zh-CN" altLang="en-US" sz="1600" b="0">
                <a:latin typeface="Times New Roman" panose="02020603050405020304" pitchFamily="18" charset="0"/>
              </a:rPr>
              <a:t>生成，反应的热效应不能直接测定。</a:t>
            </a:r>
            <a:endParaRPr kumimoji="1" lang="zh-CN" altLang="en-US" sz="2400" b="0">
              <a:latin typeface="Times New Roman" panose="02020603050405020304" pitchFamily="18" charset="0"/>
              <a:ea typeface="楷体_GB2312" pitchFamily="49" charset="-122"/>
            </a:endParaRPr>
          </a:p>
        </p:txBody>
      </p:sp>
      <p:sp>
        <p:nvSpPr>
          <p:cNvPr id="39956" name="Oval 20">
            <a:extLst>
              <a:ext uri="{FF2B5EF4-FFF2-40B4-BE49-F238E27FC236}">
                <a16:creationId xmlns:a16="http://schemas.microsoft.com/office/drawing/2014/main" id="{A48CDDEA-A79E-44FF-2169-D3E8CED7D3A7}"/>
              </a:ext>
            </a:extLst>
          </p:cNvPr>
          <p:cNvSpPr>
            <a:spLocks noChangeArrowheads="1"/>
          </p:cNvSpPr>
          <p:nvPr/>
        </p:nvSpPr>
        <p:spPr bwMode="auto">
          <a:xfrm>
            <a:off x="3327400" y="3505200"/>
            <a:ext cx="2882900" cy="1358900"/>
          </a:xfrm>
          <a:prstGeom prst="ellipse">
            <a:avLst/>
          </a:prstGeom>
          <a:noFill/>
          <a:ln w="952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9957" name="Line 21">
            <a:extLst>
              <a:ext uri="{FF2B5EF4-FFF2-40B4-BE49-F238E27FC236}">
                <a16:creationId xmlns:a16="http://schemas.microsoft.com/office/drawing/2014/main" id="{1FB61935-BDED-D7F0-7ABE-E5DFFF4874EC}"/>
              </a:ext>
            </a:extLst>
          </p:cNvPr>
          <p:cNvSpPr>
            <a:spLocks noChangeShapeType="1"/>
          </p:cNvSpPr>
          <p:nvPr/>
        </p:nvSpPr>
        <p:spPr bwMode="auto">
          <a:xfrm flipV="1">
            <a:off x="6134100" y="3784600"/>
            <a:ext cx="457200" cy="1778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8" name="Text Box 22">
            <a:extLst>
              <a:ext uri="{FF2B5EF4-FFF2-40B4-BE49-F238E27FC236}">
                <a16:creationId xmlns:a16="http://schemas.microsoft.com/office/drawing/2014/main" id="{5A11E2C4-5F3D-535D-3B49-539FBACB84BC}"/>
              </a:ext>
            </a:extLst>
          </p:cNvPr>
          <p:cNvSpPr txBox="1">
            <a:spLocks noChangeArrowheads="1"/>
          </p:cNvSpPr>
          <p:nvPr/>
        </p:nvSpPr>
        <p:spPr bwMode="auto">
          <a:xfrm>
            <a:off x="581025" y="3467100"/>
            <a:ext cx="8953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solidFill>
                  <a:srgbClr val="050FD5"/>
                </a:solidFill>
                <a:latin typeface="Times New Roman" pitchFamily="18" charset="0"/>
                <a:ea typeface="华文琥珀" pitchFamily="2" charset="-122"/>
              </a:rPr>
              <a:t>无法测量</a:t>
            </a:r>
          </a:p>
        </p:txBody>
      </p:sp>
      <p:sp>
        <p:nvSpPr>
          <p:cNvPr id="39960" name="Line 24">
            <a:extLst>
              <a:ext uri="{FF2B5EF4-FFF2-40B4-BE49-F238E27FC236}">
                <a16:creationId xmlns:a16="http://schemas.microsoft.com/office/drawing/2014/main" id="{6C665354-EB90-A7C7-88FC-FDBCCF346795}"/>
              </a:ext>
            </a:extLst>
          </p:cNvPr>
          <p:cNvSpPr>
            <a:spLocks noChangeShapeType="1"/>
          </p:cNvSpPr>
          <p:nvPr/>
        </p:nvSpPr>
        <p:spPr bwMode="auto">
          <a:xfrm flipV="1">
            <a:off x="952500" y="3606800"/>
            <a:ext cx="660400" cy="66040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1" name="Line 25">
            <a:extLst>
              <a:ext uri="{FF2B5EF4-FFF2-40B4-BE49-F238E27FC236}">
                <a16:creationId xmlns:a16="http://schemas.microsoft.com/office/drawing/2014/main" id="{B20A1D48-80C8-8A1C-B2ED-F2F7D4FBEF82}"/>
              </a:ext>
            </a:extLst>
          </p:cNvPr>
          <p:cNvSpPr>
            <a:spLocks noChangeShapeType="1"/>
          </p:cNvSpPr>
          <p:nvPr/>
        </p:nvSpPr>
        <p:spPr bwMode="auto">
          <a:xfrm>
            <a:off x="1612900" y="3594100"/>
            <a:ext cx="1320800" cy="63500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2" name="Line 26">
            <a:extLst>
              <a:ext uri="{FF2B5EF4-FFF2-40B4-BE49-F238E27FC236}">
                <a16:creationId xmlns:a16="http://schemas.microsoft.com/office/drawing/2014/main" id="{9621C92C-EEA8-045E-9203-2F1F56427C2B}"/>
              </a:ext>
            </a:extLst>
          </p:cNvPr>
          <p:cNvSpPr>
            <a:spLocks noChangeShapeType="1"/>
          </p:cNvSpPr>
          <p:nvPr/>
        </p:nvSpPr>
        <p:spPr bwMode="auto">
          <a:xfrm flipV="1">
            <a:off x="965200" y="4241800"/>
            <a:ext cx="1930400" cy="1270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3" name="Text Box 27">
            <a:extLst>
              <a:ext uri="{FF2B5EF4-FFF2-40B4-BE49-F238E27FC236}">
                <a16:creationId xmlns:a16="http://schemas.microsoft.com/office/drawing/2014/main" id="{D7A12DF8-1FF3-1062-1B97-0F02A2C8FEE2}"/>
              </a:ext>
            </a:extLst>
          </p:cNvPr>
          <p:cNvSpPr txBox="1">
            <a:spLocks noChangeArrowheads="1"/>
          </p:cNvSpPr>
          <p:nvPr/>
        </p:nvSpPr>
        <p:spPr bwMode="auto">
          <a:xfrm>
            <a:off x="2066925" y="3454400"/>
            <a:ext cx="7175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solidFill>
                  <a:srgbClr val="D31703"/>
                </a:solidFill>
                <a:latin typeface="Times New Roman" pitchFamily="18" charset="0"/>
                <a:ea typeface="华文琥珀" pitchFamily="2" charset="-122"/>
              </a:rPr>
              <a:t>可测量</a:t>
            </a:r>
          </a:p>
        </p:txBody>
      </p:sp>
      <p:sp>
        <p:nvSpPr>
          <p:cNvPr id="39964" name="Text Box 28">
            <a:extLst>
              <a:ext uri="{FF2B5EF4-FFF2-40B4-BE49-F238E27FC236}">
                <a16:creationId xmlns:a16="http://schemas.microsoft.com/office/drawing/2014/main" id="{C986FEE3-CFAC-9801-AEF7-C418317ADEB5}"/>
              </a:ext>
            </a:extLst>
          </p:cNvPr>
          <p:cNvSpPr txBox="1">
            <a:spLocks noChangeArrowheads="1"/>
          </p:cNvSpPr>
          <p:nvPr/>
        </p:nvSpPr>
        <p:spPr bwMode="auto">
          <a:xfrm>
            <a:off x="2079625" y="4191000"/>
            <a:ext cx="7175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solidFill>
                  <a:srgbClr val="D31703"/>
                </a:solidFill>
                <a:latin typeface="Times New Roman" pitchFamily="18" charset="0"/>
                <a:ea typeface="华文琥珀" pitchFamily="2" charset="-122"/>
              </a:rPr>
              <a:t>可测量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9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96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943"/>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99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9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9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9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9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9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P spid="39942" grpId="0"/>
      <p:bldP spid="39943" grpId="0"/>
      <p:bldP spid="39943" grpId="1"/>
      <p:bldP spid="39955" grpId="0"/>
      <p:bldP spid="39956" grpId="0" animBg="1"/>
      <p:bldP spid="39958" grpId="0"/>
      <p:bldP spid="39963" grpId="0"/>
      <p:bldP spid="399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3">
            <a:extLst>
              <a:ext uri="{FF2B5EF4-FFF2-40B4-BE49-F238E27FC236}">
                <a16:creationId xmlns:a16="http://schemas.microsoft.com/office/drawing/2014/main" id="{7357E313-0493-8DC3-A572-014403594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 y="1112838"/>
            <a:ext cx="2735263"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6" name="Object 4">
            <a:extLst>
              <a:ext uri="{FF2B5EF4-FFF2-40B4-BE49-F238E27FC236}">
                <a16:creationId xmlns:a16="http://schemas.microsoft.com/office/drawing/2014/main" id="{A93CDDAF-2766-A082-4770-A7F7BA7B0473}"/>
              </a:ext>
            </a:extLst>
          </p:cNvPr>
          <p:cNvGraphicFramePr>
            <a:graphicFrameLocks noChangeAspect="1"/>
          </p:cNvGraphicFramePr>
          <p:nvPr>
            <p:ph sz="quarter" idx="1"/>
          </p:nvPr>
        </p:nvGraphicFramePr>
        <p:xfrm>
          <a:off x="3492500" y="1417638"/>
          <a:ext cx="1793875" cy="295275"/>
        </p:xfrm>
        <a:graphic>
          <a:graphicData uri="http://schemas.openxmlformats.org/presentationml/2006/ole">
            <mc:AlternateContent xmlns:mc="http://schemas.openxmlformats.org/markup-compatibility/2006">
              <mc:Choice xmlns:v="urn:schemas-microsoft-com:vml" Requires="v">
                <p:oleObj name="Equation" r:id="rId3" imgW="1041120" imgH="228600" progId="Equation.DSMT4">
                  <p:embed/>
                </p:oleObj>
              </mc:Choice>
              <mc:Fallback>
                <p:oleObj name="Equation" r:id="rId3" imgW="10411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417638"/>
                        <a:ext cx="1793875" cy="2952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1267" name="Object 5">
            <a:extLst>
              <a:ext uri="{FF2B5EF4-FFF2-40B4-BE49-F238E27FC236}">
                <a16:creationId xmlns:a16="http://schemas.microsoft.com/office/drawing/2014/main" id="{04C6C8CA-59F7-2CF6-85B9-C2EEA261C6ED}"/>
              </a:ext>
            </a:extLst>
          </p:cNvPr>
          <p:cNvGraphicFramePr>
            <a:graphicFrameLocks noChangeAspect="1"/>
          </p:cNvGraphicFramePr>
          <p:nvPr>
            <p:ph sz="quarter" idx="2"/>
          </p:nvPr>
        </p:nvGraphicFramePr>
        <p:xfrm>
          <a:off x="6096000" y="1416050"/>
          <a:ext cx="2293938" cy="314325"/>
        </p:xfrm>
        <a:graphic>
          <a:graphicData uri="http://schemas.openxmlformats.org/presentationml/2006/ole">
            <mc:AlternateContent xmlns:mc="http://schemas.openxmlformats.org/markup-compatibility/2006">
              <mc:Choice xmlns:v="urn:schemas-microsoft-com:vml" Requires="v">
                <p:oleObj name="Equation" r:id="rId5" imgW="1320480" imgH="241200" progId="Equation.DSMT4">
                  <p:embed/>
                </p:oleObj>
              </mc:Choice>
              <mc:Fallback>
                <p:oleObj name="Equation" r:id="rId5" imgW="132048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416050"/>
                        <a:ext cx="2293938"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6">
            <a:extLst>
              <a:ext uri="{FF2B5EF4-FFF2-40B4-BE49-F238E27FC236}">
                <a16:creationId xmlns:a16="http://schemas.microsoft.com/office/drawing/2014/main" id="{0AA7A37A-A9AE-A08E-F7E5-014F0C54F254}"/>
              </a:ext>
            </a:extLst>
          </p:cNvPr>
          <p:cNvGraphicFramePr>
            <a:graphicFrameLocks noChangeAspect="1"/>
          </p:cNvGraphicFramePr>
          <p:nvPr>
            <p:ph sz="quarter" idx="3"/>
          </p:nvPr>
        </p:nvGraphicFramePr>
        <p:xfrm>
          <a:off x="3505200" y="1870075"/>
          <a:ext cx="2036763" cy="463550"/>
        </p:xfrm>
        <a:graphic>
          <a:graphicData uri="http://schemas.openxmlformats.org/presentationml/2006/ole">
            <mc:AlternateContent xmlns:mc="http://schemas.openxmlformats.org/markup-compatibility/2006">
              <mc:Choice xmlns:v="urn:schemas-microsoft-com:vml" Requires="v">
                <p:oleObj name="Equation" r:id="rId7" imgW="1295280" imgH="393480" progId="Equation.DSMT4">
                  <p:embed/>
                </p:oleObj>
              </mc:Choice>
              <mc:Fallback>
                <p:oleObj name="Equation" r:id="rId7" imgW="1295280" imgH="3934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1870075"/>
                        <a:ext cx="2036763" cy="4635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1269" name="Object 7">
            <a:extLst>
              <a:ext uri="{FF2B5EF4-FFF2-40B4-BE49-F238E27FC236}">
                <a16:creationId xmlns:a16="http://schemas.microsoft.com/office/drawing/2014/main" id="{A6F46B15-5145-3528-72FE-B71C7E20E86D}"/>
              </a:ext>
            </a:extLst>
          </p:cNvPr>
          <p:cNvGraphicFramePr>
            <a:graphicFrameLocks noChangeAspect="1"/>
          </p:cNvGraphicFramePr>
          <p:nvPr>
            <p:ph sz="quarter" idx="4"/>
          </p:nvPr>
        </p:nvGraphicFramePr>
        <p:xfrm>
          <a:off x="6108700" y="1917700"/>
          <a:ext cx="2224088" cy="304800"/>
        </p:xfrm>
        <a:graphic>
          <a:graphicData uri="http://schemas.openxmlformats.org/presentationml/2006/ole">
            <mc:AlternateContent xmlns:mc="http://schemas.openxmlformats.org/markup-compatibility/2006">
              <mc:Choice xmlns:v="urn:schemas-microsoft-com:vml" Requires="v">
                <p:oleObj name="Equation" r:id="rId9" imgW="1320480" imgH="241200" progId="Equation.DSMT4">
                  <p:embed/>
                </p:oleObj>
              </mc:Choice>
              <mc:Fallback>
                <p:oleObj name="Equation" r:id="rId9" imgW="1320480" imgH="241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8700" y="1917700"/>
                        <a:ext cx="2224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0" name="Object 8">
            <a:extLst>
              <a:ext uri="{FF2B5EF4-FFF2-40B4-BE49-F238E27FC236}">
                <a16:creationId xmlns:a16="http://schemas.microsoft.com/office/drawing/2014/main" id="{A6594F65-099B-82C1-DC43-133BA7617E8B}"/>
              </a:ext>
            </a:extLst>
          </p:cNvPr>
          <p:cNvGraphicFramePr>
            <a:graphicFrameLocks noChangeAspect="1"/>
          </p:cNvGraphicFramePr>
          <p:nvPr/>
        </p:nvGraphicFramePr>
        <p:xfrm>
          <a:off x="3698875" y="2686050"/>
          <a:ext cx="1981200" cy="417513"/>
        </p:xfrm>
        <a:graphic>
          <a:graphicData uri="http://schemas.openxmlformats.org/presentationml/2006/ole">
            <mc:AlternateContent xmlns:mc="http://schemas.openxmlformats.org/markup-compatibility/2006">
              <mc:Choice xmlns:v="urn:schemas-microsoft-com:vml" Requires="v">
                <p:oleObj name="Equation" r:id="rId11" imgW="672808" imgH="190417" progId="Equation.DSMT4">
                  <p:embed/>
                </p:oleObj>
              </mc:Choice>
              <mc:Fallback>
                <p:oleObj name="Equation" r:id="rId11" imgW="672808" imgH="190417"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8875" y="2686050"/>
                        <a:ext cx="1981200" cy="417513"/>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11271" name="Object 9">
            <a:extLst>
              <a:ext uri="{FF2B5EF4-FFF2-40B4-BE49-F238E27FC236}">
                <a16:creationId xmlns:a16="http://schemas.microsoft.com/office/drawing/2014/main" id="{98FDEAA8-483D-8DA5-EA1B-480D67960735}"/>
              </a:ext>
            </a:extLst>
          </p:cNvPr>
          <p:cNvGraphicFramePr>
            <a:graphicFrameLocks noChangeAspect="1"/>
          </p:cNvGraphicFramePr>
          <p:nvPr/>
        </p:nvGraphicFramePr>
        <p:xfrm>
          <a:off x="1009650" y="3390900"/>
          <a:ext cx="7702550" cy="763588"/>
        </p:xfrm>
        <a:graphic>
          <a:graphicData uri="http://schemas.openxmlformats.org/presentationml/2006/ole">
            <mc:AlternateContent xmlns:mc="http://schemas.openxmlformats.org/markup-compatibility/2006">
              <mc:Choice xmlns:v="urn:schemas-microsoft-com:vml" Requires="v">
                <p:oleObj name="Equation" r:id="rId13" imgW="3492360" imgH="457200" progId="Equation.DSMT4">
                  <p:embed/>
                </p:oleObj>
              </mc:Choice>
              <mc:Fallback>
                <p:oleObj name="Equation" r:id="rId13" imgW="3492360" imgH="4572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9650" y="3390900"/>
                        <a:ext cx="7702550" cy="7635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1273" name="Text Box 11">
            <a:extLst>
              <a:ext uri="{FF2B5EF4-FFF2-40B4-BE49-F238E27FC236}">
                <a16:creationId xmlns:a16="http://schemas.microsoft.com/office/drawing/2014/main" id="{9C76875E-97F5-2E41-8E17-4E896D21ACC8}"/>
              </a:ext>
            </a:extLst>
          </p:cNvPr>
          <p:cNvSpPr txBox="1">
            <a:spLocks noChangeArrowheads="1"/>
          </p:cNvSpPr>
          <p:nvPr/>
        </p:nvSpPr>
        <p:spPr bwMode="auto">
          <a:xfrm>
            <a:off x="992188" y="2725738"/>
            <a:ext cx="1449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800">
                <a:solidFill>
                  <a:srgbClr val="050FD5"/>
                </a:solidFill>
              </a:rPr>
              <a:t>据盖斯定律</a:t>
            </a:r>
            <a:r>
              <a:rPr kumimoji="1" lang="zh-CN" altLang="en-US" sz="1800" b="0">
                <a:solidFill>
                  <a:srgbClr val="050FD5"/>
                </a:solidFill>
              </a:rPr>
              <a:t> </a:t>
            </a:r>
          </a:p>
        </p:txBody>
      </p:sp>
      <p:sp>
        <p:nvSpPr>
          <p:cNvPr id="40977" name="Text Box 17">
            <a:extLst>
              <a:ext uri="{FF2B5EF4-FFF2-40B4-BE49-F238E27FC236}">
                <a16:creationId xmlns:a16="http://schemas.microsoft.com/office/drawing/2014/main" id="{7AA67E9F-B6CC-476A-2D9A-6B053AC3BF2C}"/>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盖斯定律</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sp>
        <p:nvSpPr>
          <p:cNvPr id="40978" name="Text Box 18">
            <a:extLst>
              <a:ext uri="{FF2B5EF4-FFF2-40B4-BE49-F238E27FC236}">
                <a16:creationId xmlns:a16="http://schemas.microsoft.com/office/drawing/2014/main" id="{324556B5-7731-C816-B6BC-D77141F39D11}"/>
              </a:ext>
            </a:extLst>
          </p:cNvPr>
          <p:cNvSpPr txBox="1">
            <a:spLocks noChangeArrowheads="1"/>
          </p:cNvSpPr>
          <p:nvPr/>
        </p:nvSpPr>
        <p:spPr bwMode="auto">
          <a:xfrm>
            <a:off x="3298825" y="987425"/>
            <a:ext cx="2141538" cy="366713"/>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sz="1800"/>
              <a:t> </a:t>
            </a:r>
            <a:r>
              <a:rPr lang="zh-CN" altLang="en-US" sz="1800">
                <a:solidFill>
                  <a:srgbClr val="050FD5"/>
                </a:solidFill>
              </a:rPr>
              <a:t>已知反应的热效应</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8" name="Object 10">
            <a:extLst>
              <a:ext uri="{FF2B5EF4-FFF2-40B4-BE49-F238E27FC236}">
                <a16:creationId xmlns:a16="http://schemas.microsoft.com/office/drawing/2014/main" id="{FEF0B83A-1DFA-7DAF-1BDE-8D7BAD2093CF}"/>
              </a:ext>
            </a:extLst>
          </p:cNvPr>
          <p:cNvGraphicFramePr>
            <a:graphicFrameLocks noChangeAspect="1"/>
          </p:cNvGraphicFramePr>
          <p:nvPr/>
        </p:nvGraphicFramePr>
        <p:xfrm>
          <a:off x="4300538" y="1552575"/>
          <a:ext cx="3871912" cy="425450"/>
        </p:xfrm>
        <a:graphic>
          <a:graphicData uri="http://schemas.openxmlformats.org/presentationml/2006/ole">
            <mc:AlternateContent xmlns:mc="http://schemas.openxmlformats.org/markup-compatibility/2006">
              <mc:Choice xmlns:v="urn:schemas-microsoft-com:vml" Requires="v">
                <p:oleObj name="Equation" r:id="rId2" imgW="1625400" imgH="241200" progId="Equation.DSMT4">
                  <p:embed/>
                </p:oleObj>
              </mc:Choice>
              <mc:Fallback>
                <p:oleObj name="Equation" r:id="rId2" imgW="1625400" imgH="241200"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538" y="1552575"/>
                        <a:ext cx="3871912" cy="4254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63500" name="Text Box 12">
            <a:extLst>
              <a:ext uri="{FF2B5EF4-FFF2-40B4-BE49-F238E27FC236}">
                <a16:creationId xmlns:a16="http://schemas.microsoft.com/office/drawing/2014/main" id="{042A054E-1B1D-A3CF-420E-53EBFF38DF7E}"/>
              </a:ext>
            </a:extLst>
          </p:cNvPr>
          <p:cNvSpPr txBox="1">
            <a:spLocks noChangeArrowheads="1"/>
          </p:cNvSpPr>
          <p:nvPr/>
        </p:nvSpPr>
        <p:spPr bwMode="auto">
          <a:xfrm>
            <a:off x="496888" y="1468438"/>
            <a:ext cx="3754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r>
              <a:rPr lang="zh-CN" altLang="en-US" sz="1600">
                <a:latin typeface="Plotter" charset="0"/>
              </a:rPr>
              <a:t>据热力学第一定律，反应的等压热效应</a:t>
            </a:r>
            <a:r>
              <a:rPr lang="zh-CN" altLang="en-US" sz="2800" b="0">
                <a:latin typeface="Times New Roman" panose="02020603050405020304" pitchFamily="18" charset="0"/>
                <a:ea typeface="宋体" panose="02010600030101010101" pitchFamily="2" charset="-122"/>
              </a:rPr>
              <a:t> </a:t>
            </a:r>
          </a:p>
        </p:txBody>
      </p:sp>
      <p:sp>
        <p:nvSpPr>
          <p:cNvPr id="63502" name="Rectangle 14">
            <a:extLst>
              <a:ext uri="{FF2B5EF4-FFF2-40B4-BE49-F238E27FC236}">
                <a16:creationId xmlns:a16="http://schemas.microsoft.com/office/drawing/2014/main" id="{97196910-5030-33FC-CB01-FDFCDDA17630}"/>
              </a:ext>
            </a:extLst>
          </p:cNvPr>
          <p:cNvSpPr>
            <a:spLocks noChangeArrowheads="1"/>
          </p:cNvSpPr>
          <p:nvPr/>
        </p:nvSpPr>
        <p:spPr bwMode="auto">
          <a:xfrm>
            <a:off x="6500813" y="1946275"/>
            <a:ext cx="798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600">
                <a:latin typeface="Arial" panose="020B0604020202020204" pitchFamily="34" charset="0"/>
              </a:rPr>
              <a:t>生成物</a:t>
            </a:r>
          </a:p>
        </p:txBody>
      </p:sp>
      <p:sp>
        <p:nvSpPr>
          <p:cNvPr id="63504" name="Rectangle 16">
            <a:extLst>
              <a:ext uri="{FF2B5EF4-FFF2-40B4-BE49-F238E27FC236}">
                <a16:creationId xmlns:a16="http://schemas.microsoft.com/office/drawing/2014/main" id="{181397C8-E880-962A-6C0B-CE66A8B77414}"/>
              </a:ext>
            </a:extLst>
          </p:cNvPr>
          <p:cNvSpPr>
            <a:spLocks noChangeArrowheads="1"/>
          </p:cNvSpPr>
          <p:nvPr/>
        </p:nvSpPr>
        <p:spPr bwMode="auto">
          <a:xfrm>
            <a:off x="7369175" y="1941513"/>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600">
                <a:latin typeface="Arial" panose="020B0604020202020204" pitchFamily="34" charset="0"/>
              </a:rPr>
              <a:t>反应物</a:t>
            </a:r>
          </a:p>
        </p:txBody>
      </p:sp>
      <p:sp>
        <p:nvSpPr>
          <p:cNvPr id="63505" name="Text Box 17">
            <a:extLst>
              <a:ext uri="{FF2B5EF4-FFF2-40B4-BE49-F238E27FC236}">
                <a16:creationId xmlns:a16="http://schemas.microsoft.com/office/drawing/2014/main" id="{D4AFE53E-2B8D-BE27-EFA9-E79E188169D4}"/>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盖斯定律</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sp>
        <p:nvSpPr>
          <p:cNvPr id="12297" name="Text Box 22">
            <a:extLst>
              <a:ext uri="{FF2B5EF4-FFF2-40B4-BE49-F238E27FC236}">
                <a16:creationId xmlns:a16="http://schemas.microsoft.com/office/drawing/2014/main" id="{E91FB12E-C95E-B47B-25CE-9C5BE703DC66}"/>
              </a:ext>
            </a:extLst>
          </p:cNvPr>
          <p:cNvSpPr txBox="1">
            <a:spLocks noChangeArrowheads="1"/>
          </p:cNvSpPr>
          <p:nvPr/>
        </p:nvSpPr>
        <p:spPr bwMode="auto">
          <a:xfrm>
            <a:off x="479425" y="868363"/>
            <a:ext cx="79279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r>
              <a:rPr kumimoji="1" lang="zh-CN" altLang="en-US" sz="1600">
                <a:solidFill>
                  <a:srgbClr val="050FD5"/>
                </a:solidFill>
              </a:rPr>
              <a:t>（</a:t>
            </a:r>
            <a:r>
              <a:rPr kumimoji="1" lang="en-US" altLang="zh-CN" sz="1600">
                <a:solidFill>
                  <a:srgbClr val="050FD5"/>
                </a:solidFill>
              </a:rPr>
              <a:t>2</a:t>
            </a:r>
            <a:r>
              <a:rPr kumimoji="1" lang="zh-CN" altLang="en-US" sz="1600">
                <a:solidFill>
                  <a:srgbClr val="050FD5"/>
                </a:solidFill>
              </a:rPr>
              <a:t>）盖斯定律也可用来根据标准生成焓的实验数据计算某些反应的热效应，例如燃料的燃烧热效应。（以定温定压反应为例）</a:t>
            </a:r>
          </a:p>
        </p:txBody>
      </p:sp>
      <p:sp>
        <p:nvSpPr>
          <p:cNvPr id="63511" name="Text Box 23">
            <a:extLst>
              <a:ext uri="{FF2B5EF4-FFF2-40B4-BE49-F238E27FC236}">
                <a16:creationId xmlns:a16="http://schemas.microsoft.com/office/drawing/2014/main" id="{62185F99-1165-F382-CA55-097F885558A9}"/>
              </a:ext>
            </a:extLst>
          </p:cNvPr>
          <p:cNvSpPr txBox="1">
            <a:spLocks noChangeArrowheads="1"/>
          </p:cNvSpPr>
          <p:nvPr/>
        </p:nvSpPr>
        <p:spPr bwMode="auto">
          <a:xfrm>
            <a:off x="465138" y="2408238"/>
            <a:ext cx="1208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r>
              <a:rPr lang="zh-CN" altLang="en-US" sz="1600">
                <a:solidFill>
                  <a:srgbClr val="050FD5"/>
                </a:solidFill>
                <a:latin typeface="Plotter" charset="0"/>
              </a:rPr>
              <a:t>标准状态下</a:t>
            </a:r>
            <a:endParaRPr lang="en-US" altLang="zh-CN" sz="1600">
              <a:solidFill>
                <a:srgbClr val="050FD5"/>
              </a:solidFill>
              <a:latin typeface="Times New Roman" panose="02020603050405020304" pitchFamily="18" charset="0"/>
            </a:endParaRPr>
          </a:p>
        </p:txBody>
      </p:sp>
      <p:graphicFrame>
        <p:nvGraphicFramePr>
          <p:cNvPr id="63512" name="Object 24">
            <a:extLst>
              <a:ext uri="{FF2B5EF4-FFF2-40B4-BE49-F238E27FC236}">
                <a16:creationId xmlns:a16="http://schemas.microsoft.com/office/drawing/2014/main" id="{A2A6B830-9C52-5512-5F75-A8C3AB23D24D}"/>
              </a:ext>
            </a:extLst>
          </p:cNvPr>
          <p:cNvGraphicFramePr>
            <a:graphicFrameLocks noChangeAspect="1"/>
          </p:cNvGraphicFramePr>
          <p:nvPr>
            <p:ph sz="half" idx="1"/>
          </p:nvPr>
        </p:nvGraphicFramePr>
        <p:xfrm>
          <a:off x="1625600" y="2325688"/>
          <a:ext cx="7223125" cy="663575"/>
        </p:xfrm>
        <a:graphic>
          <a:graphicData uri="http://schemas.openxmlformats.org/presentationml/2006/ole">
            <mc:AlternateContent xmlns:mc="http://schemas.openxmlformats.org/markup-compatibility/2006">
              <mc:Choice xmlns:v="urn:schemas-microsoft-com:vml" Requires="v">
                <p:oleObj name="Equation" r:id="rId4" imgW="3429000" imgH="355320" progId="Equation.DSMT4">
                  <p:embed/>
                </p:oleObj>
              </mc:Choice>
              <mc:Fallback>
                <p:oleObj name="Equation" r:id="rId4" imgW="3429000" imgH="355320" progId="Equation.DSMT4">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325688"/>
                        <a:ext cx="7223125" cy="663575"/>
                      </a:xfrm>
                      <a:prstGeom prst="rect">
                        <a:avLst/>
                      </a:prstGeom>
                      <a:solidFill>
                        <a:srgbClr val="FFFF99"/>
                      </a:solidFill>
                      <a:ln w="9525">
                        <a:solidFill>
                          <a:schemeClr val="tx1"/>
                        </a:solidFill>
                        <a:miter lim="800000"/>
                        <a:headEnd/>
                        <a:tailEnd/>
                      </a:ln>
                    </p:spPr>
                  </p:pic>
                </p:oleObj>
              </mc:Fallback>
            </mc:AlternateContent>
          </a:graphicData>
        </a:graphic>
      </p:graphicFrame>
      <p:pic>
        <p:nvPicPr>
          <p:cNvPr id="63525" name="Picture 37">
            <a:extLst>
              <a:ext uri="{FF2B5EF4-FFF2-40B4-BE49-F238E27FC236}">
                <a16:creationId xmlns:a16="http://schemas.microsoft.com/office/drawing/2014/main" id="{97476206-3BE5-56B8-95F7-073A88E0BC3B}"/>
              </a:ext>
            </a:extLst>
          </p:cNvPr>
          <p:cNvPicPr>
            <a:picLocks noChangeAspect="1" noChangeArrowheads="1"/>
          </p:cNvPicPr>
          <p:nvPr/>
        </p:nvPicPr>
        <p:blipFill>
          <a:blip r:embed="rId6"/>
          <a:srcRect/>
          <a:stretch>
            <a:fillRect/>
          </a:stretch>
        </p:blipFill>
        <p:spPr bwMode="auto">
          <a:xfrm>
            <a:off x="5222875" y="3211513"/>
            <a:ext cx="3049588" cy="1692275"/>
          </a:xfrm>
          <a:prstGeom prst="rect">
            <a:avLst/>
          </a:prstGeom>
          <a:noFill/>
          <a:ln w="22225">
            <a:solidFill>
              <a:schemeClr val="tx1"/>
            </a:solidFill>
            <a:miter lim="800000"/>
            <a:headEnd/>
            <a:tailEnd/>
          </a:ln>
          <a:effectLst>
            <a:outerShdw dist="35921" dir="2700000" algn="ctr" rotWithShape="0">
              <a:srgbClr val="808080"/>
            </a:outerShdw>
          </a:effectLst>
        </p:spPr>
      </p:pic>
      <p:sp>
        <p:nvSpPr>
          <p:cNvPr id="63537" name="Rectangle 49">
            <a:extLst>
              <a:ext uri="{FF2B5EF4-FFF2-40B4-BE49-F238E27FC236}">
                <a16:creationId xmlns:a16="http://schemas.microsoft.com/office/drawing/2014/main" id="{ED6D6C3A-8AA0-4B55-8F95-B8EFA2982DC8}"/>
              </a:ext>
            </a:extLst>
          </p:cNvPr>
          <p:cNvSpPr>
            <a:spLocks noChangeArrowheads="1"/>
          </p:cNvSpPr>
          <p:nvPr/>
        </p:nvSpPr>
        <p:spPr bwMode="auto">
          <a:xfrm>
            <a:off x="5002213" y="1958975"/>
            <a:ext cx="593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600">
                <a:latin typeface="Arial" panose="020B0604020202020204" pitchFamily="34" charset="0"/>
              </a:rPr>
              <a:t>终态</a:t>
            </a:r>
          </a:p>
        </p:txBody>
      </p:sp>
      <p:sp>
        <p:nvSpPr>
          <p:cNvPr id="63538" name="Rectangle 50">
            <a:extLst>
              <a:ext uri="{FF2B5EF4-FFF2-40B4-BE49-F238E27FC236}">
                <a16:creationId xmlns:a16="http://schemas.microsoft.com/office/drawing/2014/main" id="{F0B31BD7-C0B7-F575-3753-E918046E1122}"/>
              </a:ext>
            </a:extLst>
          </p:cNvPr>
          <p:cNvSpPr>
            <a:spLocks noChangeArrowheads="1"/>
          </p:cNvSpPr>
          <p:nvPr/>
        </p:nvSpPr>
        <p:spPr bwMode="auto">
          <a:xfrm>
            <a:off x="5819775" y="1954213"/>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600">
                <a:latin typeface="Arial" panose="020B0604020202020204" pitchFamily="34" charset="0"/>
              </a:rPr>
              <a:t>初态</a:t>
            </a:r>
          </a:p>
        </p:txBody>
      </p:sp>
      <p:sp>
        <p:nvSpPr>
          <p:cNvPr id="63539" name="Text Box 51">
            <a:extLst>
              <a:ext uri="{FF2B5EF4-FFF2-40B4-BE49-F238E27FC236}">
                <a16:creationId xmlns:a16="http://schemas.microsoft.com/office/drawing/2014/main" id="{78F8EC82-B100-CC6B-4268-2C8A130A091F}"/>
              </a:ext>
            </a:extLst>
          </p:cNvPr>
          <p:cNvSpPr txBox="1">
            <a:spLocks noChangeArrowheads="1"/>
          </p:cNvSpPr>
          <p:nvPr/>
        </p:nvSpPr>
        <p:spPr bwMode="auto">
          <a:xfrm>
            <a:off x="428625" y="3259138"/>
            <a:ext cx="428466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pPr>
            <a:r>
              <a:rPr lang="zh-CN" altLang="en-US" sz="1600"/>
              <a:t>其中：      为每一种物质的标准摩尔生成焓</a:t>
            </a:r>
          </a:p>
          <a:p>
            <a:pPr eaLnBrk="1" hangingPunct="1">
              <a:lnSpc>
                <a:spcPct val="120000"/>
              </a:lnSpc>
            </a:pPr>
            <a:r>
              <a:rPr lang="zh-CN" altLang="en-US" sz="1600"/>
              <a:t>（见附表</a:t>
            </a:r>
            <a:r>
              <a:rPr lang="en-US" altLang="zh-CN" sz="1600"/>
              <a:t>17</a:t>
            </a:r>
            <a:r>
              <a:rPr lang="zh-CN" altLang="en-US" sz="1600"/>
              <a:t>，一些物质的标准生成焓 ）</a:t>
            </a:r>
          </a:p>
        </p:txBody>
      </p:sp>
      <p:sp>
        <p:nvSpPr>
          <p:cNvPr id="12303" name="Text Box 56">
            <a:extLst>
              <a:ext uri="{FF2B5EF4-FFF2-40B4-BE49-F238E27FC236}">
                <a16:creationId xmlns:a16="http://schemas.microsoft.com/office/drawing/2014/main" id="{85E89E7C-B5CB-77DF-4B5F-311CA42FDC7C}"/>
              </a:ext>
            </a:extLst>
          </p:cNvPr>
          <p:cNvSpPr txBox="1">
            <a:spLocks noChangeArrowheads="1"/>
          </p:cNvSpPr>
          <p:nvPr/>
        </p:nvSpPr>
        <p:spPr bwMode="auto">
          <a:xfrm>
            <a:off x="5267325" y="2703513"/>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600"/>
              <a:t>生成物</a:t>
            </a:r>
          </a:p>
        </p:txBody>
      </p:sp>
      <p:sp>
        <p:nvSpPr>
          <p:cNvPr id="12304" name="Text Box 57">
            <a:extLst>
              <a:ext uri="{FF2B5EF4-FFF2-40B4-BE49-F238E27FC236}">
                <a16:creationId xmlns:a16="http://schemas.microsoft.com/office/drawing/2014/main" id="{5794CD9B-0793-BE57-E489-7F602948BA17}"/>
              </a:ext>
            </a:extLst>
          </p:cNvPr>
          <p:cNvSpPr txBox="1">
            <a:spLocks noChangeArrowheads="1"/>
          </p:cNvSpPr>
          <p:nvPr/>
        </p:nvSpPr>
        <p:spPr bwMode="auto">
          <a:xfrm>
            <a:off x="7400925" y="2703513"/>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600"/>
              <a:t>反应物</a:t>
            </a:r>
          </a:p>
        </p:txBody>
      </p:sp>
      <p:sp>
        <p:nvSpPr>
          <p:cNvPr id="63534" name="Rectangle 46">
            <a:extLst>
              <a:ext uri="{FF2B5EF4-FFF2-40B4-BE49-F238E27FC236}">
                <a16:creationId xmlns:a16="http://schemas.microsoft.com/office/drawing/2014/main" id="{22EC5339-E0E4-779D-8BA8-B7FDC521CFF9}"/>
              </a:ext>
            </a:extLst>
          </p:cNvPr>
          <p:cNvSpPr>
            <a:spLocks noChangeArrowheads="1"/>
          </p:cNvSpPr>
          <p:nvPr/>
        </p:nvSpPr>
        <p:spPr bwMode="auto">
          <a:xfrm>
            <a:off x="4610100" y="2273300"/>
            <a:ext cx="4533900" cy="26797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aphicFrame>
        <p:nvGraphicFramePr>
          <p:cNvPr id="63546" name="Object 58">
            <a:extLst>
              <a:ext uri="{FF2B5EF4-FFF2-40B4-BE49-F238E27FC236}">
                <a16:creationId xmlns:a16="http://schemas.microsoft.com/office/drawing/2014/main" id="{ED18B297-B7F6-E718-9B86-F2068DC36C75}"/>
              </a:ext>
            </a:extLst>
          </p:cNvPr>
          <p:cNvGraphicFramePr>
            <a:graphicFrameLocks noChangeAspect="1"/>
          </p:cNvGraphicFramePr>
          <p:nvPr>
            <p:ph sz="quarter" idx="2"/>
          </p:nvPr>
        </p:nvGraphicFramePr>
        <p:xfrm>
          <a:off x="1139825" y="3262313"/>
          <a:ext cx="528638" cy="381000"/>
        </p:xfrm>
        <a:graphic>
          <a:graphicData uri="http://schemas.openxmlformats.org/presentationml/2006/ole">
            <mc:AlternateContent xmlns:mc="http://schemas.openxmlformats.org/markup-compatibility/2006">
              <mc:Choice xmlns:v="urn:schemas-microsoft-com:vml" Requires="v">
                <p:oleObj name="Equation" r:id="rId7" imgW="317160" imgH="228600" progId="Equation.DSMT4">
                  <p:embed/>
                </p:oleObj>
              </mc:Choice>
              <mc:Fallback>
                <p:oleObj name="Equation" r:id="rId7" imgW="317160" imgH="228600" progId="Equation.DSMT4">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9825" y="3262313"/>
                        <a:ext cx="528638" cy="3810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5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5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5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5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5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5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5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63534"/>
                                        </p:tgtEl>
                                      </p:cBhvr>
                                    </p:animEffect>
                                    <p:set>
                                      <p:cBhvr>
                                        <p:cTn id="27" dur="1" fill="hold">
                                          <p:stCondLst>
                                            <p:cond delay="499"/>
                                          </p:stCondLst>
                                        </p:cTn>
                                        <p:tgtEl>
                                          <p:spTgt spid="63534"/>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35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354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3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p:bldP spid="63502" grpId="0"/>
      <p:bldP spid="63504" grpId="0"/>
      <p:bldP spid="63511" grpId="0"/>
      <p:bldP spid="63537" grpId="0"/>
      <p:bldP spid="63538" grpId="0"/>
      <p:bldP spid="63539" grpId="0"/>
      <p:bldP spid="635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 Box 4">
            <a:extLst>
              <a:ext uri="{FF2B5EF4-FFF2-40B4-BE49-F238E27FC236}">
                <a16:creationId xmlns:a16="http://schemas.microsoft.com/office/drawing/2014/main" id="{AE56D7A5-E499-535A-6BCE-E2C93355DBB1}"/>
              </a:ext>
            </a:extLst>
          </p:cNvPr>
          <p:cNvSpPr txBox="1">
            <a:spLocks noChangeArrowheads="1"/>
          </p:cNvSpPr>
          <p:nvPr/>
        </p:nvSpPr>
        <p:spPr bwMode="auto">
          <a:xfrm>
            <a:off x="889000" y="2052638"/>
            <a:ext cx="7366000" cy="1006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defRPr/>
            </a:pPr>
            <a:r>
              <a:rPr lang="zh-CN" altLang="en-US" sz="2000">
                <a:latin typeface="Times New Roman" pitchFamily="18" charset="0"/>
              </a:rPr>
              <a:t>通过盖斯定律，我们获得</a:t>
            </a:r>
            <a:r>
              <a:rPr lang="en-US" altLang="zh-CN" sz="2000" i="1">
                <a:latin typeface="Times New Roman" pitchFamily="18" charset="0"/>
              </a:rPr>
              <a:t>T</a:t>
            </a:r>
            <a:r>
              <a:rPr lang="en-US" altLang="zh-CN" sz="2000" baseline="-25000">
                <a:latin typeface="Times New Roman" pitchFamily="18" charset="0"/>
              </a:rPr>
              <a:t>0</a:t>
            </a:r>
            <a:r>
              <a:rPr lang="en-US" altLang="zh-CN" sz="2000">
                <a:latin typeface="Times New Roman" pitchFamily="18" charset="0"/>
              </a:rPr>
              <a:t>=298.15K</a:t>
            </a:r>
            <a:r>
              <a:rPr lang="zh-CN" altLang="en-US" sz="2000">
                <a:latin typeface="Times New Roman" pitchFamily="18" charset="0"/>
              </a:rPr>
              <a:t>时反应的定压热效应</a:t>
            </a:r>
          </a:p>
          <a:p>
            <a:pPr>
              <a:defRPr/>
            </a:pPr>
            <a:r>
              <a:rPr lang="zh-CN" altLang="en-US" sz="2000">
                <a:latin typeface="Times New Roman" pitchFamily="18" charset="0"/>
              </a:rPr>
              <a:t>如果</a:t>
            </a:r>
            <a:r>
              <a:rPr lang="zh-CN" altLang="en-US" sz="2000">
                <a:solidFill>
                  <a:srgbClr val="050FD5"/>
                </a:solidFill>
                <a:latin typeface="Times New Roman" pitchFamily="18" charset="0"/>
              </a:rPr>
              <a:t>反应不是在</a:t>
            </a:r>
            <a:r>
              <a:rPr lang="en-US" altLang="zh-CN" sz="2000">
                <a:solidFill>
                  <a:srgbClr val="050FD5"/>
                </a:solidFill>
                <a:latin typeface="Times New Roman" pitchFamily="18" charset="0"/>
              </a:rPr>
              <a:t>298.15K</a:t>
            </a:r>
            <a:r>
              <a:rPr lang="zh-CN" altLang="en-US" sz="2000">
                <a:solidFill>
                  <a:srgbClr val="050FD5"/>
                </a:solidFill>
                <a:latin typeface="Times New Roman" pitchFamily="18" charset="0"/>
              </a:rPr>
              <a:t>的温度下</a:t>
            </a:r>
            <a:r>
              <a:rPr lang="zh-CN" altLang="en-US" sz="2000">
                <a:latin typeface="Times New Roman" pitchFamily="18" charset="0"/>
              </a:rPr>
              <a:t>进行的，</a:t>
            </a:r>
            <a:r>
              <a:rPr lang="zh-CN" altLang="en-US" sz="2000">
                <a:solidFill>
                  <a:srgbClr val="050FD5"/>
                </a:solidFill>
                <a:latin typeface="Times New Roman" pitchFamily="18" charset="0"/>
              </a:rPr>
              <a:t>而是在任意温度</a:t>
            </a:r>
            <a:r>
              <a:rPr lang="en-US" altLang="zh-CN" sz="2000" i="1">
                <a:solidFill>
                  <a:srgbClr val="050FD5"/>
                </a:solidFill>
                <a:latin typeface="Times New Roman" pitchFamily="18" charset="0"/>
              </a:rPr>
              <a:t>T </a:t>
            </a:r>
            <a:r>
              <a:rPr lang="zh-CN" altLang="en-US" sz="2000">
                <a:solidFill>
                  <a:srgbClr val="050FD5"/>
                </a:solidFill>
                <a:latin typeface="Times New Roman" pitchFamily="18" charset="0"/>
              </a:rPr>
              <a:t>时</a:t>
            </a:r>
            <a:r>
              <a:rPr lang="zh-CN" altLang="en-US" sz="2000">
                <a:latin typeface="Times New Roman" pitchFamily="18" charset="0"/>
              </a:rPr>
              <a:t>，此时定压热效应</a:t>
            </a:r>
            <a:r>
              <a:rPr lang="en-US" altLang="zh-CN" sz="2000" i="1">
                <a:latin typeface="Times New Roman" pitchFamily="18" charset="0"/>
              </a:rPr>
              <a:t>Q</a:t>
            </a:r>
            <a:r>
              <a:rPr lang="en-US" altLang="zh-CN" sz="2000" baseline="-25000">
                <a:latin typeface="Times New Roman" pitchFamily="18" charset="0"/>
              </a:rPr>
              <a:t>T</a:t>
            </a:r>
            <a:r>
              <a:rPr lang="zh-CN" altLang="en-US" sz="2000">
                <a:latin typeface="Times New Roman" pitchFamily="18" charset="0"/>
              </a:rPr>
              <a:t>该如何计算呢？</a:t>
            </a:r>
          </a:p>
        </p:txBody>
      </p:sp>
      <p:graphicFrame>
        <p:nvGraphicFramePr>
          <p:cNvPr id="13314" name="Object 5">
            <a:extLst>
              <a:ext uri="{FF2B5EF4-FFF2-40B4-BE49-F238E27FC236}">
                <a16:creationId xmlns:a16="http://schemas.microsoft.com/office/drawing/2014/main" id="{A384ABBD-A919-C121-1A09-8DDF1A21E7CE}"/>
              </a:ext>
            </a:extLst>
          </p:cNvPr>
          <p:cNvGraphicFramePr>
            <a:graphicFrameLocks noGrp="1" noChangeAspect="1"/>
          </p:cNvGraphicFramePr>
          <p:nvPr>
            <p:ph/>
          </p:nvPr>
        </p:nvGraphicFramePr>
        <p:xfrm>
          <a:off x="7478713" y="1974850"/>
          <a:ext cx="395287" cy="465138"/>
        </p:xfrm>
        <a:graphic>
          <a:graphicData uri="http://schemas.openxmlformats.org/presentationml/2006/ole">
            <mc:AlternateContent xmlns:mc="http://schemas.openxmlformats.org/markup-compatibility/2006">
              <mc:Choice xmlns:v="urn:schemas-microsoft-com:vml" Requires="v">
                <p:oleObj name="Equation" r:id="rId2" imgW="215640" imgH="253800" progId="Equation.DSMT4">
                  <p:embed/>
                </p:oleObj>
              </mc:Choice>
              <mc:Fallback>
                <p:oleObj name="Equation" r:id="rId2" imgW="215640" imgH="253800" progId="Equation.DSMT4">
                  <p:embed/>
                  <p:pic>
                    <p:nvPicPr>
                      <p:cNvPr id="0" name="Object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8713" y="1974850"/>
                        <a:ext cx="3952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3">
            <a:extLst>
              <a:ext uri="{FF2B5EF4-FFF2-40B4-BE49-F238E27FC236}">
                <a16:creationId xmlns:a16="http://schemas.microsoft.com/office/drawing/2014/main" id="{08AF6E67-EF35-B655-006E-DA3F8137ADFD}"/>
              </a:ext>
            </a:extLst>
          </p:cNvPr>
          <p:cNvSpPr txBox="1">
            <a:spLocks noChangeArrowheads="1"/>
          </p:cNvSpPr>
          <p:nvPr/>
        </p:nvSpPr>
        <p:spPr bwMode="auto">
          <a:xfrm>
            <a:off x="465138" y="892175"/>
            <a:ext cx="437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t>三、基尔霍夫定律（</a:t>
            </a:r>
            <a:r>
              <a:rPr kumimoji="1" lang="en-US" altLang="zh-CN" sz="2000"/>
              <a:t>Kirchhof law</a:t>
            </a:r>
            <a:r>
              <a:rPr kumimoji="1" lang="zh-CN" altLang="en-US" sz="2000"/>
              <a:t>）</a:t>
            </a:r>
            <a:r>
              <a:rPr kumimoji="1" lang="zh-CN" altLang="en-US" sz="2800">
                <a:latin typeface="Times New Roman" panose="02020603050405020304" pitchFamily="18" charset="0"/>
                <a:ea typeface="宋体" panose="02010600030101010101" pitchFamily="2" charset="-122"/>
              </a:rPr>
              <a:t> </a:t>
            </a:r>
          </a:p>
        </p:txBody>
      </p:sp>
      <p:pic>
        <p:nvPicPr>
          <p:cNvPr id="14341" name="Picture 4">
            <a:extLst>
              <a:ext uri="{FF2B5EF4-FFF2-40B4-BE49-F238E27FC236}">
                <a16:creationId xmlns:a16="http://schemas.microsoft.com/office/drawing/2014/main" id="{C9B24385-74F7-C806-188A-AA12BB8B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163" y="1349375"/>
            <a:ext cx="4068762"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4342" name="Text Box 5">
            <a:extLst>
              <a:ext uri="{FF2B5EF4-FFF2-40B4-BE49-F238E27FC236}">
                <a16:creationId xmlns:a16="http://schemas.microsoft.com/office/drawing/2014/main" id="{166D6B57-246B-E8D2-B98D-3058AB89FA10}"/>
              </a:ext>
            </a:extLst>
          </p:cNvPr>
          <p:cNvSpPr txBox="1">
            <a:spLocks noChangeArrowheads="1"/>
          </p:cNvSpPr>
          <p:nvPr/>
        </p:nvSpPr>
        <p:spPr bwMode="auto">
          <a:xfrm>
            <a:off x="484188" y="1873250"/>
            <a:ext cx="417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solidFill>
                  <a:srgbClr val="050FD5"/>
                </a:solidFill>
              </a:rPr>
              <a:t>任意温度</a:t>
            </a:r>
            <a:r>
              <a:rPr kumimoji="1" lang="en-US" altLang="zh-CN" sz="1600" i="1">
                <a:solidFill>
                  <a:srgbClr val="050FD5"/>
                </a:solidFill>
              </a:rPr>
              <a:t>T </a:t>
            </a:r>
            <a:r>
              <a:rPr kumimoji="1" lang="zh-CN" altLang="en-US" sz="1600">
                <a:solidFill>
                  <a:srgbClr val="050FD5"/>
                </a:solidFill>
              </a:rPr>
              <a:t>时，反应的定压热效应可表示为</a:t>
            </a:r>
            <a:r>
              <a:rPr kumimoji="1" lang="zh-CN" altLang="en-US" sz="2400">
                <a:solidFill>
                  <a:srgbClr val="050FD5"/>
                </a:solidFill>
                <a:latin typeface="Times New Roman" panose="02020603050405020304" pitchFamily="18" charset="0"/>
                <a:ea typeface="楷体_GB2312" pitchFamily="49" charset="-122"/>
              </a:rPr>
              <a:t> </a:t>
            </a:r>
          </a:p>
        </p:txBody>
      </p:sp>
      <p:graphicFrame>
        <p:nvGraphicFramePr>
          <p:cNvPr id="14338" name="Object 7">
            <a:extLst>
              <a:ext uri="{FF2B5EF4-FFF2-40B4-BE49-F238E27FC236}">
                <a16:creationId xmlns:a16="http://schemas.microsoft.com/office/drawing/2014/main" id="{667B91BA-E246-5903-1B37-56C1FBF2406F}"/>
              </a:ext>
            </a:extLst>
          </p:cNvPr>
          <p:cNvGraphicFramePr>
            <a:graphicFrameLocks noChangeAspect="1"/>
          </p:cNvGraphicFramePr>
          <p:nvPr>
            <p:ph sz="quarter" idx="2"/>
          </p:nvPr>
        </p:nvGraphicFramePr>
        <p:xfrm>
          <a:off x="1412875" y="2828925"/>
          <a:ext cx="2235200" cy="1411288"/>
        </p:xfrm>
        <a:graphic>
          <a:graphicData uri="http://schemas.openxmlformats.org/presentationml/2006/ole">
            <mc:AlternateContent xmlns:mc="http://schemas.openxmlformats.org/markup-compatibility/2006">
              <mc:Choice xmlns:v="urn:schemas-microsoft-com:vml" Requires="v">
                <p:oleObj name="Equation" r:id="rId3" imgW="1104840" imgH="698400" progId="Equation.DSMT4">
                  <p:embed/>
                </p:oleObj>
              </mc:Choice>
              <mc:Fallback>
                <p:oleObj name="Equation" r:id="rId3" imgW="1104840" imgH="698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2875" y="2828925"/>
                        <a:ext cx="2235200" cy="1411288"/>
                      </a:xfrm>
                      <a:prstGeom prst="rect">
                        <a:avLst/>
                      </a:prstGeom>
                      <a:solidFill>
                        <a:srgbClr val="FFFF99"/>
                      </a:solidFill>
                      <a:ln w="9525">
                        <a:solidFill>
                          <a:schemeClr val="tx1"/>
                        </a:solidFill>
                        <a:miter lim="800000"/>
                        <a:headEnd/>
                        <a:tailEnd/>
                      </a:ln>
                    </p:spPr>
                  </p:pic>
                </p:oleObj>
              </mc:Fallback>
            </mc:AlternateContent>
          </a:graphicData>
        </a:graphic>
      </p:graphicFrame>
      <p:sp>
        <p:nvSpPr>
          <p:cNvPr id="43024" name="Text Box 16">
            <a:extLst>
              <a:ext uri="{FF2B5EF4-FFF2-40B4-BE49-F238E27FC236}">
                <a16:creationId xmlns:a16="http://schemas.microsoft.com/office/drawing/2014/main" id="{0660905C-20DC-0009-1FF1-FBB6572252DA}"/>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基尔霍夫定律</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sp>
        <p:nvSpPr>
          <p:cNvPr id="43040" name="Text Box 32">
            <a:extLst>
              <a:ext uri="{FF2B5EF4-FFF2-40B4-BE49-F238E27FC236}">
                <a16:creationId xmlns:a16="http://schemas.microsoft.com/office/drawing/2014/main" id="{3ECB36C3-70E6-B49A-DFED-9F7CF47BDD1E}"/>
              </a:ext>
            </a:extLst>
          </p:cNvPr>
          <p:cNvSpPr txBox="1">
            <a:spLocks noChangeArrowheads="1"/>
          </p:cNvSpPr>
          <p:nvPr/>
        </p:nvSpPr>
        <p:spPr bwMode="auto">
          <a:xfrm>
            <a:off x="2003425" y="4294188"/>
            <a:ext cx="6413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200">
                <a:latin typeface="Times New Roman" pitchFamily="18" charset="0"/>
                <a:ea typeface="华文琥珀" pitchFamily="2" charset="-122"/>
              </a:rPr>
              <a:t>生成物</a:t>
            </a:r>
          </a:p>
        </p:txBody>
      </p:sp>
      <p:sp>
        <p:nvSpPr>
          <p:cNvPr id="43041" name="Text Box 33">
            <a:extLst>
              <a:ext uri="{FF2B5EF4-FFF2-40B4-BE49-F238E27FC236}">
                <a16:creationId xmlns:a16="http://schemas.microsoft.com/office/drawing/2014/main" id="{61DF05B9-4F82-7DC7-976B-D79B00B453C1}"/>
              </a:ext>
            </a:extLst>
          </p:cNvPr>
          <p:cNvSpPr txBox="1">
            <a:spLocks noChangeArrowheads="1"/>
          </p:cNvSpPr>
          <p:nvPr/>
        </p:nvSpPr>
        <p:spPr bwMode="auto">
          <a:xfrm>
            <a:off x="2930525" y="4306888"/>
            <a:ext cx="6413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200">
                <a:latin typeface="Times New Roman" pitchFamily="18" charset="0"/>
                <a:ea typeface="华文琥珀" pitchFamily="2" charset="-122"/>
              </a:rPr>
              <a:t>反应物</a:t>
            </a:r>
          </a:p>
        </p:txBody>
      </p:sp>
      <p:sp>
        <p:nvSpPr>
          <p:cNvPr id="14346" name="Oval 34">
            <a:extLst>
              <a:ext uri="{FF2B5EF4-FFF2-40B4-BE49-F238E27FC236}">
                <a16:creationId xmlns:a16="http://schemas.microsoft.com/office/drawing/2014/main" id="{64A45FAE-BF7B-5D35-C405-6DD05EEFBBCB}"/>
              </a:ext>
            </a:extLst>
          </p:cNvPr>
          <p:cNvSpPr>
            <a:spLocks noChangeArrowheads="1"/>
          </p:cNvSpPr>
          <p:nvPr/>
        </p:nvSpPr>
        <p:spPr bwMode="auto">
          <a:xfrm>
            <a:off x="6743700" y="2032000"/>
            <a:ext cx="165100" cy="190500"/>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4347" name="Oval 35">
            <a:extLst>
              <a:ext uri="{FF2B5EF4-FFF2-40B4-BE49-F238E27FC236}">
                <a16:creationId xmlns:a16="http://schemas.microsoft.com/office/drawing/2014/main" id="{3EA4C4CF-9E6C-8DBB-84C1-4551E29C9122}"/>
              </a:ext>
            </a:extLst>
          </p:cNvPr>
          <p:cNvSpPr>
            <a:spLocks noChangeArrowheads="1"/>
          </p:cNvSpPr>
          <p:nvPr/>
        </p:nvSpPr>
        <p:spPr bwMode="auto">
          <a:xfrm>
            <a:off x="6743700" y="2654300"/>
            <a:ext cx="165100" cy="190500"/>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3044" name="Text Box 36">
            <a:extLst>
              <a:ext uri="{FF2B5EF4-FFF2-40B4-BE49-F238E27FC236}">
                <a16:creationId xmlns:a16="http://schemas.microsoft.com/office/drawing/2014/main" id="{28056BBD-F838-2C7B-8600-5B0709DDEE00}"/>
              </a:ext>
            </a:extLst>
          </p:cNvPr>
          <p:cNvSpPr txBox="1">
            <a:spLocks noChangeArrowheads="1"/>
          </p:cNvSpPr>
          <p:nvPr/>
        </p:nvSpPr>
        <p:spPr bwMode="auto">
          <a:xfrm>
            <a:off x="6308725" y="1754188"/>
            <a:ext cx="4889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200">
                <a:solidFill>
                  <a:srgbClr val="D31703"/>
                </a:solidFill>
                <a:latin typeface="Times New Roman" pitchFamily="18" charset="0"/>
                <a:ea typeface="华文琥珀" pitchFamily="2" charset="-122"/>
              </a:rPr>
              <a:t>初态</a:t>
            </a:r>
          </a:p>
        </p:txBody>
      </p:sp>
      <p:sp>
        <p:nvSpPr>
          <p:cNvPr id="43045" name="Text Box 37">
            <a:extLst>
              <a:ext uri="{FF2B5EF4-FFF2-40B4-BE49-F238E27FC236}">
                <a16:creationId xmlns:a16="http://schemas.microsoft.com/office/drawing/2014/main" id="{DD818C3A-0606-D3C0-BB9F-C3328C00ED63}"/>
              </a:ext>
            </a:extLst>
          </p:cNvPr>
          <p:cNvSpPr txBox="1">
            <a:spLocks noChangeArrowheads="1"/>
          </p:cNvSpPr>
          <p:nvPr/>
        </p:nvSpPr>
        <p:spPr bwMode="auto">
          <a:xfrm>
            <a:off x="6359525" y="2909888"/>
            <a:ext cx="4889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200">
                <a:solidFill>
                  <a:srgbClr val="D31703"/>
                </a:solidFill>
                <a:latin typeface="Times New Roman" pitchFamily="18" charset="0"/>
                <a:ea typeface="华文琥珀" pitchFamily="2" charset="-122"/>
              </a:rPr>
              <a:t>终态</a:t>
            </a:r>
          </a:p>
        </p:txBody>
      </p:sp>
      <p:sp>
        <p:nvSpPr>
          <p:cNvPr id="14350" name="Line 38">
            <a:extLst>
              <a:ext uri="{FF2B5EF4-FFF2-40B4-BE49-F238E27FC236}">
                <a16:creationId xmlns:a16="http://schemas.microsoft.com/office/drawing/2014/main" id="{0F36FDC0-E09F-E58B-EA85-99180EBC91B6}"/>
              </a:ext>
            </a:extLst>
          </p:cNvPr>
          <p:cNvSpPr>
            <a:spLocks noChangeShapeType="1"/>
          </p:cNvSpPr>
          <p:nvPr/>
        </p:nvSpPr>
        <p:spPr bwMode="auto">
          <a:xfrm flipH="1">
            <a:off x="6718300" y="2235200"/>
            <a:ext cx="12700" cy="4826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39" name="Object 41">
            <a:extLst>
              <a:ext uri="{FF2B5EF4-FFF2-40B4-BE49-F238E27FC236}">
                <a16:creationId xmlns:a16="http://schemas.microsoft.com/office/drawing/2014/main" id="{97038E69-41DE-5CFD-E1E4-33F836374698}"/>
              </a:ext>
            </a:extLst>
          </p:cNvPr>
          <p:cNvGraphicFramePr>
            <a:graphicFrameLocks noGrp="1" noChangeAspect="1"/>
          </p:cNvGraphicFramePr>
          <p:nvPr>
            <p:ph sz="half" idx="1"/>
          </p:nvPr>
        </p:nvGraphicFramePr>
        <p:xfrm>
          <a:off x="5472113" y="4129088"/>
          <a:ext cx="1455737" cy="420687"/>
        </p:xfrm>
        <a:graphic>
          <a:graphicData uri="http://schemas.openxmlformats.org/presentationml/2006/ole">
            <mc:AlternateContent xmlns:mc="http://schemas.openxmlformats.org/markup-compatibility/2006">
              <mc:Choice xmlns:v="urn:schemas-microsoft-com:vml" Requires="v">
                <p:oleObj name="Equation" r:id="rId5" imgW="876240" imgH="253800" progId="Equation.DSMT4">
                  <p:embed/>
                </p:oleObj>
              </mc:Choice>
              <mc:Fallback>
                <p:oleObj name="Equation" r:id="rId5" imgW="876240" imgH="253800" progId="Equation.DSMT4">
                  <p:embed/>
                  <p:pic>
                    <p:nvPicPr>
                      <p:cNvPr id="0" name="Object 4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2113" y="4129088"/>
                        <a:ext cx="1455737"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51" name="Text Box 44">
            <a:extLst>
              <a:ext uri="{FF2B5EF4-FFF2-40B4-BE49-F238E27FC236}">
                <a16:creationId xmlns:a16="http://schemas.microsoft.com/office/drawing/2014/main" id="{51207759-AD8D-260D-521D-81A7B1EBEB1C}"/>
              </a:ext>
            </a:extLst>
          </p:cNvPr>
          <p:cNvSpPr txBox="1">
            <a:spLocks noChangeArrowheads="1"/>
          </p:cNvSpPr>
          <p:nvPr/>
        </p:nvSpPr>
        <p:spPr bwMode="auto">
          <a:xfrm>
            <a:off x="6918325" y="4149725"/>
            <a:ext cx="874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800"/>
              <a:t>可获得</a:t>
            </a:r>
          </a:p>
        </p:txBody>
      </p:sp>
      <p:sp>
        <p:nvSpPr>
          <p:cNvPr id="14352" name="Line 46">
            <a:extLst>
              <a:ext uri="{FF2B5EF4-FFF2-40B4-BE49-F238E27FC236}">
                <a16:creationId xmlns:a16="http://schemas.microsoft.com/office/drawing/2014/main" id="{D0977E91-E496-BF0A-B964-44D23D406E81}"/>
              </a:ext>
            </a:extLst>
          </p:cNvPr>
          <p:cNvSpPr>
            <a:spLocks noChangeShapeType="1"/>
          </p:cNvSpPr>
          <p:nvPr/>
        </p:nvSpPr>
        <p:spPr bwMode="auto">
          <a:xfrm flipV="1">
            <a:off x="5842000" y="3975100"/>
            <a:ext cx="177800" cy="254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4">
            <a:extLst>
              <a:ext uri="{FF2B5EF4-FFF2-40B4-BE49-F238E27FC236}">
                <a16:creationId xmlns:a16="http://schemas.microsoft.com/office/drawing/2014/main" id="{A0122871-BC74-22EC-3B78-DA9D54E92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863" y="1146175"/>
            <a:ext cx="4445000"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5364" name="Oval 5">
            <a:extLst>
              <a:ext uri="{FF2B5EF4-FFF2-40B4-BE49-F238E27FC236}">
                <a16:creationId xmlns:a16="http://schemas.microsoft.com/office/drawing/2014/main" id="{5A4FEC22-4985-BE5D-B0C4-5E4CC0768E32}"/>
              </a:ext>
            </a:extLst>
          </p:cNvPr>
          <p:cNvSpPr>
            <a:spLocks noChangeArrowheads="1"/>
          </p:cNvSpPr>
          <p:nvPr/>
        </p:nvSpPr>
        <p:spPr bwMode="auto">
          <a:xfrm>
            <a:off x="4648200" y="1879600"/>
            <a:ext cx="165100" cy="190500"/>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5365" name="Oval 6">
            <a:extLst>
              <a:ext uri="{FF2B5EF4-FFF2-40B4-BE49-F238E27FC236}">
                <a16:creationId xmlns:a16="http://schemas.microsoft.com/office/drawing/2014/main" id="{FDE6216B-097B-D240-4FCD-3901EDA166FB}"/>
              </a:ext>
            </a:extLst>
          </p:cNvPr>
          <p:cNvSpPr>
            <a:spLocks noChangeArrowheads="1"/>
          </p:cNvSpPr>
          <p:nvPr/>
        </p:nvSpPr>
        <p:spPr bwMode="auto">
          <a:xfrm>
            <a:off x="4660900" y="2616200"/>
            <a:ext cx="165100" cy="190500"/>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92167" name="Text Box 7">
            <a:extLst>
              <a:ext uri="{FF2B5EF4-FFF2-40B4-BE49-F238E27FC236}">
                <a16:creationId xmlns:a16="http://schemas.microsoft.com/office/drawing/2014/main" id="{B6B49799-7620-6620-2571-2F29AC7AD17C}"/>
              </a:ext>
            </a:extLst>
          </p:cNvPr>
          <p:cNvSpPr txBox="1">
            <a:spLocks noChangeArrowheads="1"/>
          </p:cNvSpPr>
          <p:nvPr/>
        </p:nvSpPr>
        <p:spPr bwMode="auto">
          <a:xfrm>
            <a:off x="4441825" y="1398588"/>
            <a:ext cx="4889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200">
                <a:solidFill>
                  <a:srgbClr val="D31703"/>
                </a:solidFill>
                <a:latin typeface="Times New Roman" pitchFamily="18" charset="0"/>
                <a:ea typeface="华文琥珀" pitchFamily="2" charset="-122"/>
              </a:rPr>
              <a:t>初态</a:t>
            </a:r>
          </a:p>
        </p:txBody>
      </p:sp>
      <p:sp>
        <p:nvSpPr>
          <p:cNvPr id="92168" name="Text Box 8">
            <a:extLst>
              <a:ext uri="{FF2B5EF4-FFF2-40B4-BE49-F238E27FC236}">
                <a16:creationId xmlns:a16="http://schemas.microsoft.com/office/drawing/2014/main" id="{E1EB6B26-4870-BFD6-08D7-D3996014FB30}"/>
              </a:ext>
            </a:extLst>
          </p:cNvPr>
          <p:cNvSpPr txBox="1">
            <a:spLocks noChangeArrowheads="1"/>
          </p:cNvSpPr>
          <p:nvPr/>
        </p:nvSpPr>
        <p:spPr bwMode="auto">
          <a:xfrm>
            <a:off x="4314825" y="2960688"/>
            <a:ext cx="4889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200">
                <a:solidFill>
                  <a:srgbClr val="D31703"/>
                </a:solidFill>
                <a:latin typeface="Times New Roman" pitchFamily="18" charset="0"/>
                <a:ea typeface="华文琥珀" pitchFamily="2" charset="-122"/>
              </a:rPr>
              <a:t>终态</a:t>
            </a:r>
          </a:p>
        </p:txBody>
      </p:sp>
      <p:sp>
        <p:nvSpPr>
          <p:cNvPr id="92169" name="Rectangle 9">
            <a:extLst>
              <a:ext uri="{FF2B5EF4-FFF2-40B4-BE49-F238E27FC236}">
                <a16:creationId xmlns:a16="http://schemas.microsoft.com/office/drawing/2014/main" id="{CDE9171D-5850-2283-832A-1201A1287F59}"/>
              </a:ext>
            </a:extLst>
          </p:cNvPr>
          <p:cNvSpPr>
            <a:spLocks noChangeArrowheads="1"/>
          </p:cNvSpPr>
          <p:nvPr/>
        </p:nvSpPr>
        <p:spPr bwMode="auto">
          <a:xfrm>
            <a:off x="530225" y="869950"/>
            <a:ext cx="6635750"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kumimoji="1" lang="zh-CN" altLang="en-US" sz="1600">
                <a:solidFill>
                  <a:srgbClr val="050FD5"/>
                </a:solidFill>
              </a:rPr>
              <a:t>由于热效应是状态量， 只与初态与终态相关，与路径无关（盖斯定律）</a:t>
            </a:r>
          </a:p>
        </p:txBody>
      </p:sp>
      <p:sp>
        <p:nvSpPr>
          <p:cNvPr id="92170" name="Text Box 10">
            <a:extLst>
              <a:ext uri="{FF2B5EF4-FFF2-40B4-BE49-F238E27FC236}">
                <a16:creationId xmlns:a16="http://schemas.microsoft.com/office/drawing/2014/main" id="{449B1F2A-3645-CB3E-75B4-F49C52E16D4F}"/>
              </a:ext>
            </a:extLst>
          </p:cNvPr>
          <p:cNvSpPr txBox="1">
            <a:spLocks noChangeArrowheads="1"/>
          </p:cNvSpPr>
          <p:nvPr/>
        </p:nvSpPr>
        <p:spPr bwMode="auto">
          <a:xfrm>
            <a:off x="571500" y="2778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基尔霍夫定律</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sp>
        <p:nvSpPr>
          <p:cNvPr id="92171" name="Text Box 11">
            <a:extLst>
              <a:ext uri="{FF2B5EF4-FFF2-40B4-BE49-F238E27FC236}">
                <a16:creationId xmlns:a16="http://schemas.microsoft.com/office/drawing/2014/main" id="{E0431787-4BF6-ECEC-2E64-5E6F42640093}"/>
              </a:ext>
            </a:extLst>
          </p:cNvPr>
          <p:cNvSpPr txBox="1">
            <a:spLocks noChangeArrowheads="1"/>
          </p:cNvSpPr>
          <p:nvPr/>
        </p:nvSpPr>
        <p:spPr bwMode="auto">
          <a:xfrm>
            <a:off x="504825" y="3986213"/>
            <a:ext cx="6240463"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600">
                <a:latin typeface="Times New Roman" pitchFamily="18" charset="0"/>
              </a:rPr>
              <a:t>路径</a:t>
            </a:r>
            <a:r>
              <a:rPr lang="en-US" altLang="zh-CN" sz="1600">
                <a:latin typeface="Times New Roman" pitchFamily="18" charset="0"/>
              </a:rPr>
              <a:t>1</a:t>
            </a:r>
            <a:r>
              <a:rPr lang="zh-CN" altLang="en-US" sz="1600">
                <a:latin typeface="Times New Roman" pitchFamily="18" charset="0"/>
              </a:rPr>
              <a:t>： 在温度为</a:t>
            </a:r>
            <a:r>
              <a:rPr lang="en-US" altLang="zh-CN" sz="1600" i="1">
                <a:latin typeface="Times New Roman" pitchFamily="18" charset="0"/>
              </a:rPr>
              <a:t>T</a:t>
            </a:r>
            <a:r>
              <a:rPr lang="en-US" altLang="zh-CN" sz="1600">
                <a:latin typeface="Times New Roman" pitchFamily="18" charset="0"/>
              </a:rPr>
              <a:t> </a:t>
            </a:r>
            <a:r>
              <a:rPr lang="zh-CN" altLang="en-US" sz="1600">
                <a:latin typeface="Times New Roman" pitchFamily="18" charset="0"/>
              </a:rPr>
              <a:t>时，由 反应物 </a:t>
            </a:r>
            <a:r>
              <a:rPr lang="en-US" altLang="zh-CN" sz="1600">
                <a:latin typeface="Times New Roman" pitchFamily="18" charset="0"/>
              </a:rPr>
              <a:t>c </a:t>
            </a:r>
            <a:r>
              <a:rPr lang="zh-CN" altLang="en-US" sz="1600">
                <a:latin typeface="Times New Roman" pitchFamily="18" charset="0"/>
              </a:rPr>
              <a:t>（初态） 到 生成物 </a:t>
            </a:r>
            <a:r>
              <a:rPr lang="en-US" altLang="zh-CN" sz="1600">
                <a:latin typeface="Times New Roman" pitchFamily="18" charset="0"/>
              </a:rPr>
              <a:t>d </a:t>
            </a:r>
            <a:r>
              <a:rPr lang="zh-CN" altLang="en-US" sz="1600">
                <a:latin typeface="Times New Roman" pitchFamily="18" charset="0"/>
              </a:rPr>
              <a:t>（终态） </a:t>
            </a:r>
          </a:p>
        </p:txBody>
      </p:sp>
      <p:graphicFrame>
        <p:nvGraphicFramePr>
          <p:cNvPr id="92172" name="Object 12">
            <a:extLst>
              <a:ext uri="{FF2B5EF4-FFF2-40B4-BE49-F238E27FC236}">
                <a16:creationId xmlns:a16="http://schemas.microsoft.com/office/drawing/2014/main" id="{791A481C-636D-ECF3-BA2F-A05F283D50BA}"/>
              </a:ext>
            </a:extLst>
          </p:cNvPr>
          <p:cNvGraphicFramePr>
            <a:graphicFrameLocks noGrp="1" noChangeAspect="1"/>
          </p:cNvGraphicFramePr>
          <p:nvPr>
            <p:ph/>
          </p:nvPr>
        </p:nvGraphicFramePr>
        <p:xfrm>
          <a:off x="7080250" y="1987550"/>
          <a:ext cx="1747838" cy="1104900"/>
        </p:xfrm>
        <a:graphic>
          <a:graphicData uri="http://schemas.openxmlformats.org/presentationml/2006/ole">
            <mc:AlternateContent xmlns:mc="http://schemas.openxmlformats.org/markup-compatibility/2006">
              <mc:Choice xmlns:v="urn:schemas-microsoft-com:vml" Requires="v">
                <p:oleObj name="Equation" r:id="rId3" imgW="1104840" imgH="698400" progId="Equation.DSMT4">
                  <p:embed/>
                </p:oleObj>
              </mc:Choice>
              <mc:Fallback>
                <p:oleObj name="Equation" r:id="rId3" imgW="1104840" imgH="698400" progId="Equation.DSMT4">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0" y="1987550"/>
                        <a:ext cx="1747838" cy="11049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74" name="Line 14">
            <a:extLst>
              <a:ext uri="{FF2B5EF4-FFF2-40B4-BE49-F238E27FC236}">
                <a16:creationId xmlns:a16="http://schemas.microsoft.com/office/drawing/2014/main" id="{60D688EE-780F-B16D-2576-EEF807D57CDB}"/>
              </a:ext>
            </a:extLst>
          </p:cNvPr>
          <p:cNvSpPr>
            <a:spLocks noChangeShapeType="1"/>
          </p:cNvSpPr>
          <p:nvPr/>
        </p:nvSpPr>
        <p:spPr bwMode="auto">
          <a:xfrm>
            <a:off x="4648200" y="2146300"/>
            <a:ext cx="0" cy="482600"/>
          </a:xfrm>
          <a:prstGeom prst="line">
            <a:avLst/>
          </a:prstGeom>
          <a:noFill/>
          <a:ln w="50800">
            <a:solidFill>
              <a:srgbClr val="FF0000"/>
            </a:solidFill>
            <a:round/>
            <a:headEnd/>
            <a:tailEnd type="triangle" w="med" len="med"/>
          </a:ln>
          <a:effectLst>
            <a:outerShdw dist="35921" dir="2700000" algn="ctr" rotWithShape="0">
              <a:srgbClr val="808080"/>
            </a:outerShdw>
          </a:effectLst>
        </p:spPr>
        <p:txBody>
          <a:bodyPr/>
          <a:lstStyle/>
          <a:p>
            <a:pPr>
              <a:defRPr/>
            </a:pPr>
            <a:endParaRPr lang="zh-CN" altLang="en-US"/>
          </a:p>
        </p:txBody>
      </p:sp>
      <p:sp>
        <p:nvSpPr>
          <p:cNvPr id="92177" name="Line 17">
            <a:extLst>
              <a:ext uri="{FF2B5EF4-FFF2-40B4-BE49-F238E27FC236}">
                <a16:creationId xmlns:a16="http://schemas.microsoft.com/office/drawing/2014/main" id="{B11A29E6-4C6D-AE4B-9368-929B281C8375}"/>
              </a:ext>
            </a:extLst>
          </p:cNvPr>
          <p:cNvSpPr>
            <a:spLocks noChangeShapeType="1"/>
          </p:cNvSpPr>
          <p:nvPr/>
        </p:nvSpPr>
        <p:spPr bwMode="auto">
          <a:xfrm flipH="1">
            <a:off x="3911600" y="2146300"/>
            <a:ext cx="635000" cy="241300"/>
          </a:xfrm>
          <a:prstGeom prst="line">
            <a:avLst/>
          </a:prstGeom>
          <a:noFill/>
          <a:ln w="50800">
            <a:solidFill>
              <a:srgbClr val="0000FF"/>
            </a:solidFill>
            <a:round/>
            <a:headEnd/>
            <a:tailEnd type="triangle" w="med" len="med"/>
          </a:ln>
          <a:effectLst>
            <a:prstShdw prst="shdw17" dist="17961" dir="2700000">
              <a:srgbClr val="000099"/>
            </a:prstShdw>
          </a:effectLst>
          <a:extLst>
            <a:ext uri="{909E8E84-426E-40DD-AFC4-6F175D3DCCD1}">
              <a14:hiddenFill xmlns:a14="http://schemas.microsoft.com/office/drawing/2010/main">
                <a:noFill/>
              </a14:hiddenFill>
            </a:ext>
          </a:extLst>
        </p:spPr>
        <p:txBody>
          <a:bodyPr/>
          <a:lstStyle/>
          <a:p>
            <a:endParaRPr lang="zh-CN" altLang="en-US"/>
          </a:p>
        </p:txBody>
      </p:sp>
      <p:sp>
        <p:nvSpPr>
          <p:cNvPr id="92178" name="Line 18">
            <a:extLst>
              <a:ext uri="{FF2B5EF4-FFF2-40B4-BE49-F238E27FC236}">
                <a16:creationId xmlns:a16="http://schemas.microsoft.com/office/drawing/2014/main" id="{DFFFF3F9-1156-73EF-6221-52DD71AFEF04}"/>
              </a:ext>
            </a:extLst>
          </p:cNvPr>
          <p:cNvSpPr>
            <a:spLocks noChangeShapeType="1"/>
          </p:cNvSpPr>
          <p:nvPr/>
        </p:nvSpPr>
        <p:spPr bwMode="auto">
          <a:xfrm flipH="1">
            <a:off x="3898900" y="2438400"/>
            <a:ext cx="12700" cy="457200"/>
          </a:xfrm>
          <a:prstGeom prst="line">
            <a:avLst/>
          </a:prstGeom>
          <a:noFill/>
          <a:ln w="50800">
            <a:solidFill>
              <a:srgbClr val="0000FF"/>
            </a:solidFill>
            <a:round/>
            <a:headEnd/>
            <a:tailEnd type="triangle" w="med" len="med"/>
          </a:ln>
          <a:effectLst>
            <a:prstShdw prst="shdw17" dist="17961" dir="2700000">
              <a:srgbClr val="000099"/>
            </a:prstShdw>
          </a:effectLst>
          <a:extLst>
            <a:ext uri="{909E8E84-426E-40DD-AFC4-6F175D3DCCD1}">
              <a14:hiddenFill xmlns:a14="http://schemas.microsoft.com/office/drawing/2010/main">
                <a:noFill/>
              </a14:hiddenFill>
            </a:ext>
          </a:extLst>
        </p:spPr>
        <p:txBody>
          <a:bodyPr/>
          <a:lstStyle/>
          <a:p>
            <a:endParaRPr lang="zh-CN" altLang="en-US"/>
          </a:p>
        </p:txBody>
      </p:sp>
      <p:sp>
        <p:nvSpPr>
          <p:cNvPr id="92179" name="Line 19">
            <a:extLst>
              <a:ext uri="{FF2B5EF4-FFF2-40B4-BE49-F238E27FC236}">
                <a16:creationId xmlns:a16="http://schemas.microsoft.com/office/drawing/2014/main" id="{10E84296-75BB-4F2F-BCE0-3EFA7E25EBD2}"/>
              </a:ext>
            </a:extLst>
          </p:cNvPr>
          <p:cNvSpPr>
            <a:spLocks noChangeShapeType="1"/>
          </p:cNvSpPr>
          <p:nvPr/>
        </p:nvSpPr>
        <p:spPr bwMode="auto">
          <a:xfrm flipH="1">
            <a:off x="3962400" y="2667000"/>
            <a:ext cx="635000" cy="241300"/>
          </a:xfrm>
          <a:prstGeom prst="line">
            <a:avLst/>
          </a:prstGeom>
          <a:noFill/>
          <a:ln w="50800">
            <a:solidFill>
              <a:srgbClr val="0000FF"/>
            </a:solidFill>
            <a:round/>
            <a:headEnd type="triangle" w="med" len="med"/>
            <a:tailEnd/>
          </a:ln>
          <a:effectLst>
            <a:prstShdw prst="shdw17" dist="17961" dir="2700000">
              <a:srgbClr val="000099"/>
            </a:prstShdw>
          </a:effectLst>
          <a:extLst>
            <a:ext uri="{909E8E84-426E-40DD-AFC4-6F175D3DCCD1}">
              <a14:hiddenFill xmlns:a14="http://schemas.microsoft.com/office/drawing/2010/main">
                <a:noFill/>
              </a14:hiddenFill>
            </a:ext>
          </a:extLst>
        </p:spPr>
        <p:txBody>
          <a:bodyPr/>
          <a:lstStyle/>
          <a:p>
            <a:endParaRPr lang="zh-CN" altLang="en-US"/>
          </a:p>
        </p:txBody>
      </p:sp>
      <p:sp>
        <p:nvSpPr>
          <p:cNvPr id="92180" name="Text Box 20">
            <a:extLst>
              <a:ext uri="{FF2B5EF4-FFF2-40B4-BE49-F238E27FC236}">
                <a16:creationId xmlns:a16="http://schemas.microsoft.com/office/drawing/2014/main" id="{89513FD8-B2C2-C92B-C7CD-A8BF732AA212}"/>
              </a:ext>
            </a:extLst>
          </p:cNvPr>
          <p:cNvSpPr txBox="1">
            <a:spLocks noChangeArrowheads="1"/>
          </p:cNvSpPr>
          <p:nvPr/>
        </p:nvSpPr>
        <p:spPr bwMode="auto">
          <a:xfrm>
            <a:off x="504825" y="4354513"/>
            <a:ext cx="7651750" cy="5810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600">
                <a:latin typeface="Times New Roman" pitchFamily="18" charset="0"/>
              </a:rPr>
              <a:t>路径</a:t>
            </a:r>
            <a:r>
              <a:rPr lang="en-US" altLang="zh-CN" sz="1600">
                <a:latin typeface="Times New Roman" pitchFamily="18" charset="0"/>
              </a:rPr>
              <a:t>2</a:t>
            </a:r>
            <a:r>
              <a:rPr lang="zh-CN" altLang="en-US" sz="1600">
                <a:latin typeface="Times New Roman" pitchFamily="18" charset="0"/>
              </a:rPr>
              <a:t>： 反应物从温度</a:t>
            </a:r>
            <a:r>
              <a:rPr lang="en-US" altLang="zh-CN" sz="1600" i="1">
                <a:latin typeface="Times New Roman" pitchFamily="18" charset="0"/>
              </a:rPr>
              <a:t>T</a:t>
            </a:r>
            <a:r>
              <a:rPr lang="zh-CN" altLang="en-US" sz="1600">
                <a:latin typeface="Times New Roman" pitchFamily="18" charset="0"/>
              </a:rPr>
              <a:t>冷却至温度</a:t>
            </a:r>
            <a:r>
              <a:rPr lang="en-US" altLang="zh-CN" sz="1600" i="1">
                <a:latin typeface="Times New Roman" pitchFamily="18" charset="0"/>
              </a:rPr>
              <a:t>T</a:t>
            </a:r>
            <a:r>
              <a:rPr lang="en-US" altLang="zh-CN" sz="1600" baseline="-25000">
                <a:latin typeface="Times New Roman" pitchFamily="18" charset="0"/>
              </a:rPr>
              <a:t>0</a:t>
            </a:r>
            <a:r>
              <a:rPr lang="en-US" altLang="zh-CN" sz="1600">
                <a:latin typeface="Times New Roman" pitchFamily="18" charset="0"/>
              </a:rPr>
              <a:t> </a:t>
            </a:r>
            <a:r>
              <a:rPr lang="zh-CN" altLang="en-US" sz="1600">
                <a:latin typeface="Times New Roman" pitchFamily="18" charset="0"/>
              </a:rPr>
              <a:t>（</a:t>
            </a:r>
            <a:r>
              <a:rPr lang="en-US" altLang="zh-CN" sz="1600">
                <a:latin typeface="Times New Roman" pitchFamily="18" charset="0"/>
              </a:rPr>
              <a:t>c-a</a:t>
            </a:r>
            <a:r>
              <a:rPr lang="zh-CN" altLang="en-US" sz="1600">
                <a:latin typeface="Times New Roman" pitchFamily="18" charset="0"/>
              </a:rPr>
              <a:t>），在温度</a:t>
            </a:r>
            <a:r>
              <a:rPr lang="en-US" altLang="zh-CN" sz="1600" i="1">
                <a:latin typeface="Times New Roman" pitchFamily="18" charset="0"/>
              </a:rPr>
              <a:t>T</a:t>
            </a:r>
            <a:r>
              <a:rPr lang="en-US" altLang="zh-CN" sz="1600" baseline="-25000">
                <a:latin typeface="Times New Roman" pitchFamily="18" charset="0"/>
              </a:rPr>
              <a:t>0 </a:t>
            </a:r>
            <a:r>
              <a:rPr lang="zh-CN" altLang="en-US" sz="1600">
                <a:latin typeface="Times New Roman" pitchFamily="18" charset="0"/>
              </a:rPr>
              <a:t>由 反应物 </a:t>
            </a:r>
            <a:r>
              <a:rPr lang="en-US" altLang="zh-CN" sz="1600">
                <a:latin typeface="Times New Roman" pitchFamily="18" charset="0"/>
              </a:rPr>
              <a:t>a  </a:t>
            </a:r>
            <a:r>
              <a:rPr lang="zh-CN" altLang="en-US" sz="1600">
                <a:latin typeface="Times New Roman" pitchFamily="18" charset="0"/>
              </a:rPr>
              <a:t>到 生成物 </a:t>
            </a:r>
            <a:r>
              <a:rPr lang="en-US" altLang="zh-CN" sz="1600">
                <a:latin typeface="Times New Roman" pitchFamily="18" charset="0"/>
              </a:rPr>
              <a:t>b</a:t>
            </a:r>
            <a:r>
              <a:rPr lang="zh-CN" altLang="en-US" sz="1600">
                <a:latin typeface="Times New Roman" pitchFamily="18" charset="0"/>
              </a:rPr>
              <a:t>，</a:t>
            </a:r>
          </a:p>
          <a:p>
            <a:pPr>
              <a:defRPr/>
            </a:pPr>
            <a:r>
              <a:rPr lang="zh-CN" altLang="en-US" sz="1600">
                <a:latin typeface="Times New Roman" pitchFamily="18" charset="0"/>
              </a:rPr>
              <a:t>               生成物从温度</a:t>
            </a:r>
            <a:r>
              <a:rPr lang="en-US" altLang="zh-CN" sz="1600" i="1">
                <a:latin typeface="Times New Roman" pitchFamily="18" charset="0"/>
              </a:rPr>
              <a:t>T</a:t>
            </a:r>
            <a:r>
              <a:rPr lang="en-US" altLang="zh-CN" sz="1600" baseline="-25000">
                <a:latin typeface="Times New Roman" pitchFamily="18" charset="0"/>
              </a:rPr>
              <a:t>0</a:t>
            </a:r>
            <a:r>
              <a:rPr lang="zh-CN" altLang="en-US" sz="1600">
                <a:latin typeface="Times New Roman" pitchFamily="18" charset="0"/>
              </a:rPr>
              <a:t>加热至温度</a:t>
            </a:r>
            <a:r>
              <a:rPr lang="en-US" altLang="zh-CN" sz="1600" i="1">
                <a:latin typeface="Times New Roman" pitchFamily="18" charset="0"/>
              </a:rPr>
              <a:t>T</a:t>
            </a:r>
            <a:r>
              <a:rPr lang="en-US" altLang="zh-CN" sz="1600">
                <a:latin typeface="Times New Roman" pitchFamily="18" charset="0"/>
              </a:rPr>
              <a:t> </a:t>
            </a:r>
            <a:r>
              <a:rPr lang="zh-CN" altLang="en-US" sz="1600">
                <a:latin typeface="Times New Roman" pitchFamily="18" charset="0"/>
              </a:rPr>
              <a:t>（</a:t>
            </a:r>
            <a:r>
              <a:rPr lang="en-US" altLang="zh-CN" sz="1600">
                <a:latin typeface="Times New Roman" pitchFamily="18" charset="0"/>
              </a:rPr>
              <a:t>b-d</a:t>
            </a:r>
            <a:r>
              <a:rPr lang="zh-CN" altLang="en-US" sz="1600">
                <a:latin typeface="Times New Roman" pitchFamily="18" charset="0"/>
              </a:rPr>
              <a:t>）</a:t>
            </a:r>
            <a:endParaRPr lang="zh-CN" altLang="en-US" sz="1600" baseline="-250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2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77"/>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92178"/>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92179"/>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92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1" grpId="0"/>
      <p:bldP spid="92180" grpId="0"/>
      <p:bldP spid="9218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6" name="Text Box 8">
            <a:extLst>
              <a:ext uri="{FF2B5EF4-FFF2-40B4-BE49-F238E27FC236}">
                <a16:creationId xmlns:a16="http://schemas.microsoft.com/office/drawing/2014/main" id="{A23A80FE-2CF7-27CD-FBF2-D02367B43128}"/>
              </a:ext>
            </a:extLst>
          </p:cNvPr>
          <p:cNvSpPr txBox="1">
            <a:spLocks noChangeArrowheads="1"/>
          </p:cNvSpPr>
          <p:nvPr/>
        </p:nvSpPr>
        <p:spPr bwMode="auto">
          <a:xfrm>
            <a:off x="571500" y="2778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基尔霍夫定律</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graphicFrame>
        <p:nvGraphicFramePr>
          <p:cNvPr id="16386" name="Object 10">
            <a:extLst>
              <a:ext uri="{FF2B5EF4-FFF2-40B4-BE49-F238E27FC236}">
                <a16:creationId xmlns:a16="http://schemas.microsoft.com/office/drawing/2014/main" id="{CAAEB78D-8796-87A4-A0D1-9BD79C222830}"/>
              </a:ext>
            </a:extLst>
          </p:cNvPr>
          <p:cNvGraphicFramePr>
            <a:graphicFrameLocks noGrp="1" noChangeAspect="1"/>
          </p:cNvGraphicFramePr>
          <p:nvPr>
            <p:ph/>
          </p:nvPr>
        </p:nvGraphicFramePr>
        <p:xfrm>
          <a:off x="5797550" y="1828800"/>
          <a:ext cx="1747838" cy="303213"/>
        </p:xfrm>
        <a:graphic>
          <a:graphicData uri="http://schemas.openxmlformats.org/presentationml/2006/ole">
            <mc:AlternateContent xmlns:mc="http://schemas.openxmlformats.org/markup-compatibility/2006">
              <mc:Choice xmlns:v="urn:schemas-microsoft-com:vml" Requires="v">
                <p:oleObj name="Equation" r:id="rId2" imgW="1320480" imgH="228600" progId="Equation.DSMT4">
                  <p:embed/>
                </p:oleObj>
              </mc:Choice>
              <mc:Fallback>
                <p:oleObj name="Equation" r:id="rId2" imgW="1320480" imgH="228600" progId="Equation.DSMT4">
                  <p:embed/>
                  <p:pic>
                    <p:nvPicPr>
                      <p:cNvPr id="0" name="Object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550" y="1828800"/>
                        <a:ext cx="1747838" cy="3032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390" name="Picture 17">
            <a:extLst>
              <a:ext uri="{FF2B5EF4-FFF2-40B4-BE49-F238E27FC236}">
                <a16:creationId xmlns:a16="http://schemas.microsoft.com/office/drawing/2014/main" id="{97ECA2DF-131F-B38D-AAE0-1216BB05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965200"/>
            <a:ext cx="3038475"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4226" name="Object 18">
            <a:extLst>
              <a:ext uri="{FF2B5EF4-FFF2-40B4-BE49-F238E27FC236}">
                <a16:creationId xmlns:a16="http://schemas.microsoft.com/office/drawing/2014/main" id="{F0EA8527-3C68-2097-947A-B59F7F86F822}"/>
              </a:ext>
            </a:extLst>
          </p:cNvPr>
          <p:cNvGraphicFramePr>
            <a:graphicFrameLocks noChangeAspect="1"/>
          </p:cNvGraphicFramePr>
          <p:nvPr/>
        </p:nvGraphicFramePr>
        <p:xfrm>
          <a:off x="1028700" y="3665538"/>
          <a:ext cx="5530850" cy="381000"/>
        </p:xfrm>
        <a:graphic>
          <a:graphicData uri="http://schemas.openxmlformats.org/presentationml/2006/ole">
            <mc:AlternateContent xmlns:mc="http://schemas.openxmlformats.org/markup-compatibility/2006">
              <mc:Choice xmlns:v="urn:schemas-microsoft-com:vml" Requires="v">
                <p:oleObj name="Equation" r:id="rId5" imgW="2489040" imgH="228600" progId="Equation.DSMT4">
                  <p:embed/>
                </p:oleObj>
              </mc:Choice>
              <mc:Fallback>
                <p:oleObj name="Equation" r:id="rId5" imgW="2489040" imgH="2286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700" y="3665538"/>
                        <a:ext cx="5530850" cy="3810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94227" name="Text Box 19">
            <a:extLst>
              <a:ext uri="{FF2B5EF4-FFF2-40B4-BE49-F238E27FC236}">
                <a16:creationId xmlns:a16="http://schemas.microsoft.com/office/drawing/2014/main" id="{9164191A-EBF2-001C-A05F-DFAC75537C04}"/>
              </a:ext>
            </a:extLst>
          </p:cNvPr>
          <p:cNvSpPr txBox="1">
            <a:spLocks noChangeArrowheads="1"/>
          </p:cNvSpPr>
          <p:nvPr/>
        </p:nvSpPr>
        <p:spPr bwMode="auto">
          <a:xfrm>
            <a:off x="555625" y="2617788"/>
            <a:ext cx="1208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solidFill>
                  <a:srgbClr val="050FD5"/>
                </a:solidFill>
                <a:latin typeface="Plotter" charset="0"/>
              </a:rPr>
              <a:t>据盖斯定律</a:t>
            </a:r>
            <a:endParaRPr kumimoji="1" lang="zh-CN" altLang="en-US" sz="2800" b="0">
              <a:latin typeface="Times New Roman" panose="02020603050405020304" pitchFamily="18" charset="0"/>
              <a:ea typeface="宋体" panose="02010600030101010101" pitchFamily="2" charset="-122"/>
            </a:endParaRPr>
          </a:p>
        </p:txBody>
      </p:sp>
      <p:graphicFrame>
        <p:nvGraphicFramePr>
          <p:cNvPr id="94228" name="Object 20">
            <a:extLst>
              <a:ext uri="{FF2B5EF4-FFF2-40B4-BE49-F238E27FC236}">
                <a16:creationId xmlns:a16="http://schemas.microsoft.com/office/drawing/2014/main" id="{5264872F-4802-3088-3F5A-42109DBD5C37}"/>
              </a:ext>
            </a:extLst>
          </p:cNvPr>
          <p:cNvGraphicFramePr>
            <a:graphicFrameLocks noChangeAspect="1"/>
          </p:cNvGraphicFramePr>
          <p:nvPr/>
        </p:nvGraphicFramePr>
        <p:xfrm>
          <a:off x="2235200" y="4206875"/>
          <a:ext cx="4545013" cy="381000"/>
        </p:xfrm>
        <a:graphic>
          <a:graphicData uri="http://schemas.openxmlformats.org/presentationml/2006/ole">
            <mc:AlternateContent xmlns:mc="http://schemas.openxmlformats.org/markup-compatibility/2006">
              <mc:Choice xmlns:v="urn:schemas-microsoft-com:vml" Requires="v">
                <p:oleObj name="Equation" r:id="rId7" imgW="2158920" imgH="241200" progId="Equation.DSMT4">
                  <p:embed/>
                </p:oleObj>
              </mc:Choice>
              <mc:Fallback>
                <p:oleObj name="Equation" r:id="rId7" imgW="2158920" imgH="2412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5200" y="4206875"/>
                        <a:ext cx="4545013"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29" name="Text Box 21">
            <a:extLst>
              <a:ext uri="{FF2B5EF4-FFF2-40B4-BE49-F238E27FC236}">
                <a16:creationId xmlns:a16="http://schemas.microsoft.com/office/drawing/2014/main" id="{D19D851A-599C-B48B-9D34-AEED2213FAB5}"/>
              </a:ext>
            </a:extLst>
          </p:cNvPr>
          <p:cNvSpPr txBox="1">
            <a:spLocks noChangeArrowheads="1"/>
          </p:cNvSpPr>
          <p:nvPr/>
        </p:nvSpPr>
        <p:spPr bwMode="auto">
          <a:xfrm>
            <a:off x="1441450" y="3019425"/>
            <a:ext cx="4046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latin typeface="Times New Roman" panose="02020603050405020304" pitchFamily="18" charset="0"/>
              </a:rPr>
              <a:t>生成物系定压加热时的焓变</a:t>
            </a:r>
          </a:p>
        </p:txBody>
      </p:sp>
      <p:sp>
        <p:nvSpPr>
          <p:cNvPr id="94230" name="Text Box 22">
            <a:extLst>
              <a:ext uri="{FF2B5EF4-FFF2-40B4-BE49-F238E27FC236}">
                <a16:creationId xmlns:a16="http://schemas.microsoft.com/office/drawing/2014/main" id="{3D65930E-9A50-86AB-C497-9FEF5FE61706}"/>
              </a:ext>
            </a:extLst>
          </p:cNvPr>
          <p:cNvSpPr txBox="1">
            <a:spLocks noChangeArrowheads="1"/>
          </p:cNvSpPr>
          <p:nvPr/>
        </p:nvSpPr>
        <p:spPr bwMode="auto">
          <a:xfrm>
            <a:off x="3624263" y="4495800"/>
            <a:ext cx="3411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t>由标准生成焓数据计算（</a:t>
            </a:r>
            <a:r>
              <a:rPr kumimoji="1" lang="zh-CN" altLang="en-US" sz="1600">
                <a:solidFill>
                  <a:srgbClr val="050FD5"/>
                </a:solidFill>
              </a:rPr>
              <a:t>附表</a:t>
            </a:r>
            <a:r>
              <a:rPr kumimoji="1" lang="en-US" altLang="zh-CN" sz="1600">
                <a:solidFill>
                  <a:srgbClr val="050FD5"/>
                </a:solidFill>
              </a:rPr>
              <a:t>17</a:t>
            </a:r>
            <a:r>
              <a:rPr kumimoji="1" lang="zh-CN" altLang="en-US" sz="1600"/>
              <a:t>）</a:t>
            </a:r>
            <a:r>
              <a:rPr kumimoji="1" lang="zh-CN" altLang="en-US" sz="2400">
                <a:latin typeface="楷体_GB2312" pitchFamily="49" charset="-122"/>
                <a:ea typeface="楷体_GB2312" pitchFamily="49" charset="-122"/>
              </a:rPr>
              <a:t> </a:t>
            </a:r>
          </a:p>
        </p:txBody>
      </p:sp>
      <p:sp>
        <p:nvSpPr>
          <p:cNvPr id="94231" name="Rectangle 23">
            <a:extLst>
              <a:ext uri="{FF2B5EF4-FFF2-40B4-BE49-F238E27FC236}">
                <a16:creationId xmlns:a16="http://schemas.microsoft.com/office/drawing/2014/main" id="{09F9A822-084E-A900-8761-81A2AEC55A7C}"/>
              </a:ext>
            </a:extLst>
          </p:cNvPr>
          <p:cNvSpPr>
            <a:spLocks noChangeArrowheads="1"/>
          </p:cNvSpPr>
          <p:nvPr/>
        </p:nvSpPr>
        <p:spPr bwMode="auto">
          <a:xfrm>
            <a:off x="3987800" y="3028950"/>
            <a:ext cx="5207000"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defRPr/>
            </a:pPr>
            <a:r>
              <a:rPr kumimoji="1" lang="zh-CN" altLang="en-US" sz="1600">
                <a:latin typeface="Times New Roman" pitchFamily="18" charset="0"/>
              </a:rPr>
              <a:t>反应物系冷却时的焓变 </a:t>
            </a:r>
            <a:r>
              <a:rPr kumimoji="1" lang="zh-CN" altLang="en-US" sz="1600">
                <a:solidFill>
                  <a:srgbClr val="050FD5"/>
                </a:solidFill>
                <a:latin typeface="Times New Roman" pitchFamily="18" charset="0"/>
              </a:rPr>
              <a:t>与化学反应无关的量</a:t>
            </a:r>
            <a:endParaRPr kumimoji="1" lang="zh-CN" altLang="en-US" sz="1200">
              <a:solidFill>
                <a:srgbClr val="050FD5"/>
              </a:solidFill>
              <a:latin typeface="Times New Roman" pitchFamily="18" charset="0"/>
              <a:ea typeface="华文琥珀" pitchFamily="2" charset="-122"/>
            </a:endParaRPr>
          </a:p>
        </p:txBody>
      </p:sp>
      <p:sp>
        <p:nvSpPr>
          <p:cNvPr id="94232" name="Oval 24">
            <a:extLst>
              <a:ext uri="{FF2B5EF4-FFF2-40B4-BE49-F238E27FC236}">
                <a16:creationId xmlns:a16="http://schemas.microsoft.com/office/drawing/2014/main" id="{0A310D0C-B1E0-D8FE-F1EE-4A73D60DA17F}"/>
              </a:ext>
            </a:extLst>
          </p:cNvPr>
          <p:cNvSpPr>
            <a:spLocks noChangeArrowheads="1"/>
          </p:cNvSpPr>
          <p:nvPr/>
        </p:nvSpPr>
        <p:spPr bwMode="auto">
          <a:xfrm>
            <a:off x="1765300" y="3556000"/>
            <a:ext cx="1447800" cy="584200"/>
          </a:xfrm>
          <a:prstGeom prst="ellipse">
            <a:avLst/>
          </a:prstGeom>
          <a:noFill/>
          <a:ln w="952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94233" name="Oval 25">
            <a:extLst>
              <a:ext uri="{FF2B5EF4-FFF2-40B4-BE49-F238E27FC236}">
                <a16:creationId xmlns:a16="http://schemas.microsoft.com/office/drawing/2014/main" id="{21CDAA27-31AE-7BC8-2C51-9E3A5895FB00}"/>
              </a:ext>
            </a:extLst>
          </p:cNvPr>
          <p:cNvSpPr>
            <a:spLocks noChangeArrowheads="1"/>
          </p:cNvSpPr>
          <p:nvPr/>
        </p:nvSpPr>
        <p:spPr bwMode="auto">
          <a:xfrm>
            <a:off x="5105400" y="3568700"/>
            <a:ext cx="1447800" cy="584200"/>
          </a:xfrm>
          <a:prstGeom prst="ellipse">
            <a:avLst/>
          </a:prstGeom>
          <a:noFill/>
          <a:ln w="952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94234" name="Line 26">
            <a:extLst>
              <a:ext uri="{FF2B5EF4-FFF2-40B4-BE49-F238E27FC236}">
                <a16:creationId xmlns:a16="http://schemas.microsoft.com/office/drawing/2014/main" id="{4E4DB038-81FD-1BE7-C93F-BD2CA8EB2F54}"/>
              </a:ext>
            </a:extLst>
          </p:cNvPr>
          <p:cNvSpPr>
            <a:spLocks noChangeShapeType="1"/>
          </p:cNvSpPr>
          <p:nvPr/>
        </p:nvSpPr>
        <p:spPr bwMode="auto">
          <a:xfrm flipV="1">
            <a:off x="2501900" y="3340100"/>
            <a:ext cx="12700" cy="203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35" name="Line 27">
            <a:extLst>
              <a:ext uri="{FF2B5EF4-FFF2-40B4-BE49-F238E27FC236}">
                <a16:creationId xmlns:a16="http://schemas.microsoft.com/office/drawing/2014/main" id="{F36DDF41-F471-AA26-E0AF-415A760A75E8}"/>
              </a:ext>
            </a:extLst>
          </p:cNvPr>
          <p:cNvSpPr>
            <a:spLocks noChangeShapeType="1"/>
          </p:cNvSpPr>
          <p:nvPr/>
        </p:nvSpPr>
        <p:spPr bwMode="auto">
          <a:xfrm flipV="1">
            <a:off x="5778500" y="3352800"/>
            <a:ext cx="12700" cy="203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36" name="Oval 28">
            <a:extLst>
              <a:ext uri="{FF2B5EF4-FFF2-40B4-BE49-F238E27FC236}">
                <a16:creationId xmlns:a16="http://schemas.microsoft.com/office/drawing/2014/main" id="{C1E7CB33-9F8D-9CD0-155D-3B4B4B4B37F3}"/>
              </a:ext>
            </a:extLst>
          </p:cNvPr>
          <p:cNvSpPr>
            <a:spLocks noChangeArrowheads="1"/>
          </p:cNvSpPr>
          <p:nvPr/>
        </p:nvSpPr>
        <p:spPr bwMode="auto">
          <a:xfrm>
            <a:off x="2870200" y="4127500"/>
            <a:ext cx="736600" cy="584200"/>
          </a:xfrm>
          <a:prstGeom prst="ellipse">
            <a:avLst/>
          </a:prstGeom>
          <a:noFill/>
          <a:ln w="952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94237" name="Line 29">
            <a:extLst>
              <a:ext uri="{FF2B5EF4-FFF2-40B4-BE49-F238E27FC236}">
                <a16:creationId xmlns:a16="http://schemas.microsoft.com/office/drawing/2014/main" id="{F1A22E44-3C73-CC21-CCCC-2A7AEDD19BC1}"/>
              </a:ext>
            </a:extLst>
          </p:cNvPr>
          <p:cNvSpPr>
            <a:spLocks noChangeShapeType="1"/>
          </p:cNvSpPr>
          <p:nvPr/>
        </p:nvSpPr>
        <p:spPr bwMode="auto">
          <a:xfrm>
            <a:off x="3302000" y="4711700"/>
            <a:ext cx="342900" cy="1016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2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42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2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2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2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42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2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42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42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2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7" grpId="0"/>
      <p:bldP spid="94229" grpId="0"/>
      <p:bldP spid="94230" grpId="0"/>
      <p:bldP spid="94231" grpId="0"/>
      <p:bldP spid="94232" grpId="0" animBg="1"/>
      <p:bldP spid="94233" grpId="0" animBg="1"/>
      <p:bldP spid="942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3">
            <a:extLst>
              <a:ext uri="{FF2B5EF4-FFF2-40B4-BE49-F238E27FC236}">
                <a16:creationId xmlns:a16="http://schemas.microsoft.com/office/drawing/2014/main" id="{2F1D0B54-74CD-96A6-EECC-58D65ECD4ACA}"/>
              </a:ext>
            </a:extLst>
          </p:cNvPr>
          <p:cNvGraphicFramePr>
            <a:graphicFrameLocks noChangeAspect="1"/>
          </p:cNvGraphicFramePr>
          <p:nvPr>
            <p:ph sz="half" idx="1"/>
          </p:nvPr>
        </p:nvGraphicFramePr>
        <p:xfrm>
          <a:off x="1790700" y="1035050"/>
          <a:ext cx="5113338" cy="428625"/>
        </p:xfrm>
        <a:graphic>
          <a:graphicData uri="http://schemas.openxmlformats.org/presentationml/2006/ole">
            <mc:AlternateContent xmlns:mc="http://schemas.openxmlformats.org/markup-compatibility/2006">
              <mc:Choice xmlns:v="urn:schemas-microsoft-com:vml" Requires="v">
                <p:oleObj name="Equation" r:id="rId2" imgW="2158920" imgH="241200" progId="Equation.DSMT4">
                  <p:embed/>
                </p:oleObj>
              </mc:Choice>
              <mc:Fallback>
                <p:oleObj name="Equation" r:id="rId2" imgW="2158920" imgH="241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035050"/>
                        <a:ext cx="5113338" cy="4286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44036" name="Object 4">
            <a:extLst>
              <a:ext uri="{FF2B5EF4-FFF2-40B4-BE49-F238E27FC236}">
                <a16:creationId xmlns:a16="http://schemas.microsoft.com/office/drawing/2014/main" id="{B50652FF-0F13-2CA3-17C1-E7E9CFA199AF}"/>
              </a:ext>
            </a:extLst>
          </p:cNvPr>
          <p:cNvGraphicFramePr>
            <a:graphicFrameLocks noChangeAspect="1"/>
          </p:cNvGraphicFramePr>
          <p:nvPr>
            <p:ph sz="quarter" idx="2"/>
          </p:nvPr>
        </p:nvGraphicFramePr>
        <p:xfrm>
          <a:off x="444500" y="1693863"/>
          <a:ext cx="8547100" cy="496887"/>
        </p:xfrm>
        <a:graphic>
          <a:graphicData uri="http://schemas.openxmlformats.org/presentationml/2006/ole">
            <mc:AlternateContent xmlns:mc="http://schemas.openxmlformats.org/markup-compatibility/2006">
              <mc:Choice xmlns:v="urn:schemas-microsoft-com:vml" Requires="v">
                <p:oleObj name="Equation" r:id="rId4" imgW="2946400" imgH="228600" progId="Equation.DSMT4">
                  <p:embed/>
                </p:oleObj>
              </mc:Choice>
              <mc:Fallback>
                <p:oleObj name="Equation" r:id="rId4" imgW="29464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0" y="1693863"/>
                        <a:ext cx="8547100" cy="496887"/>
                      </a:xfrm>
                      <a:prstGeom prst="rect">
                        <a:avLst/>
                      </a:prstGeom>
                      <a:solidFill>
                        <a:srgbClr val="FFFF99"/>
                      </a:solidFill>
                      <a:ln w="9525">
                        <a:solidFill>
                          <a:schemeClr val="tx1"/>
                        </a:solidFill>
                        <a:miter lim="800000"/>
                        <a:headEnd/>
                        <a:tailEnd/>
                      </a:ln>
                    </p:spPr>
                  </p:pic>
                </p:oleObj>
              </mc:Fallback>
            </mc:AlternateContent>
          </a:graphicData>
        </a:graphic>
      </p:graphicFrame>
      <p:sp>
        <p:nvSpPr>
          <p:cNvPr id="44037" name="Text Box 5">
            <a:extLst>
              <a:ext uri="{FF2B5EF4-FFF2-40B4-BE49-F238E27FC236}">
                <a16:creationId xmlns:a16="http://schemas.microsoft.com/office/drawing/2014/main" id="{31CE223E-682C-A896-30B6-3DB434B1B545}"/>
              </a:ext>
            </a:extLst>
          </p:cNvPr>
          <p:cNvSpPr txBox="1">
            <a:spLocks noChangeArrowheads="1"/>
          </p:cNvSpPr>
          <p:nvPr/>
        </p:nvSpPr>
        <p:spPr bwMode="auto">
          <a:xfrm>
            <a:off x="407988" y="2686050"/>
            <a:ext cx="314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solidFill>
                  <a:srgbClr val="050FD5"/>
                </a:solidFill>
                <a:latin typeface="Plotter" charset="0"/>
              </a:rPr>
              <a:t>若反应物和生成物均为理想气体</a:t>
            </a:r>
            <a:r>
              <a:rPr kumimoji="1" lang="zh-CN" altLang="en-US" sz="2800" b="0">
                <a:solidFill>
                  <a:srgbClr val="050FD5"/>
                </a:solidFill>
                <a:latin typeface="Times New Roman" panose="02020603050405020304" pitchFamily="18" charset="0"/>
                <a:ea typeface="宋体" panose="02010600030101010101" pitchFamily="2" charset="-122"/>
              </a:rPr>
              <a:t> </a:t>
            </a:r>
          </a:p>
        </p:txBody>
      </p:sp>
      <p:graphicFrame>
        <p:nvGraphicFramePr>
          <p:cNvPr id="44038" name="Object 6">
            <a:extLst>
              <a:ext uri="{FF2B5EF4-FFF2-40B4-BE49-F238E27FC236}">
                <a16:creationId xmlns:a16="http://schemas.microsoft.com/office/drawing/2014/main" id="{701DC342-BEB0-F696-3E5C-C6FD7D6DEDC5}"/>
              </a:ext>
            </a:extLst>
          </p:cNvPr>
          <p:cNvGraphicFramePr>
            <a:graphicFrameLocks noChangeAspect="1"/>
          </p:cNvGraphicFramePr>
          <p:nvPr>
            <p:ph sz="quarter" idx="3"/>
          </p:nvPr>
        </p:nvGraphicFramePr>
        <p:xfrm>
          <a:off x="1752600" y="3236913"/>
          <a:ext cx="5622925" cy="1244600"/>
        </p:xfrm>
        <a:graphic>
          <a:graphicData uri="http://schemas.openxmlformats.org/presentationml/2006/ole">
            <mc:AlternateContent xmlns:mc="http://schemas.openxmlformats.org/markup-compatibility/2006">
              <mc:Choice xmlns:v="urn:schemas-microsoft-com:vml" Requires="v">
                <p:oleObj name="Equation" r:id="rId6" imgW="2234880" imgH="660240" progId="Equation.DSMT4">
                  <p:embed/>
                </p:oleObj>
              </mc:Choice>
              <mc:Fallback>
                <p:oleObj name="Equation" r:id="rId6" imgW="2234880" imgH="6602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236913"/>
                        <a:ext cx="5622925" cy="1244600"/>
                      </a:xfrm>
                      <a:prstGeom prst="rect">
                        <a:avLst/>
                      </a:prstGeom>
                      <a:solidFill>
                        <a:srgbClr val="FFFF99"/>
                      </a:solidFill>
                      <a:ln w="9525">
                        <a:solidFill>
                          <a:schemeClr val="tx1"/>
                        </a:solidFill>
                        <a:miter lim="800000"/>
                        <a:headEnd/>
                        <a:tailEnd/>
                      </a:ln>
                    </p:spPr>
                  </p:pic>
                </p:oleObj>
              </mc:Fallback>
            </mc:AlternateContent>
          </a:graphicData>
        </a:graphic>
      </p:graphicFrame>
      <p:sp>
        <p:nvSpPr>
          <p:cNvPr id="44039" name="Text Box 7">
            <a:extLst>
              <a:ext uri="{FF2B5EF4-FFF2-40B4-BE49-F238E27FC236}">
                <a16:creationId xmlns:a16="http://schemas.microsoft.com/office/drawing/2014/main" id="{4881139F-F32F-46B5-7B01-1F61D4DB8BE8}"/>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基尔霍夫定律</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graphicFrame>
        <p:nvGraphicFramePr>
          <p:cNvPr id="44040" name="Object 8">
            <a:extLst>
              <a:ext uri="{FF2B5EF4-FFF2-40B4-BE49-F238E27FC236}">
                <a16:creationId xmlns:a16="http://schemas.microsoft.com/office/drawing/2014/main" id="{DE69BF3C-49B0-84D6-DC05-6668311A990E}"/>
              </a:ext>
            </a:extLst>
          </p:cNvPr>
          <p:cNvGraphicFramePr>
            <a:graphicFrameLocks noGrp="1" noChangeAspect="1"/>
          </p:cNvGraphicFramePr>
          <p:nvPr/>
        </p:nvGraphicFramePr>
        <p:xfrm>
          <a:off x="2794000" y="4502150"/>
          <a:ext cx="736600" cy="492125"/>
        </p:xfrm>
        <a:graphic>
          <a:graphicData uri="http://schemas.openxmlformats.org/presentationml/2006/ole">
            <mc:AlternateContent xmlns:mc="http://schemas.openxmlformats.org/markup-compatibility/2006">
              <mc:Choice xmlns:v="urn:schemas-microsoft-com:vml" Requires="v">
                <p:oleObj name="Equation" r:id="rId8" imgW="368280" imgH="253800" progId="Equation.DSMT4">
                  <p:embed/>
                </p:oleObj>
              </mc:Choice>
              <mc:Fallback>
                <p:oleObj name="Equation" r:id="rId8" imgW="368280" imgH="253800" progId="Equation.DSMT4">
                  <p:embed/>
                  <p:pic>
                    <p:nvPicPr>
                      <p:cNvPr id="0" name="Object 8"/>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4000" y="4502150"/>
                        <a:ext cx="7366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4" name="Text Box 12">
            <a:extLst>
              <a:ext uri="{FF2B5EF4-FFF2-40B4-BE49-F238E27FC236}">
                <a16:creationId xmlns:a16="http://schemas.microsoft.com/office/drawing/2014/main" id="{C524616E-01B8-35B4-9117-2C3408DC6AA4}"/>
              </a:ext>
            </a:extLst>
          </p:cNvPr>
          <p:cNvSpPr txBox="1">
            <a:spLocks noChangeArrowheads="1"/>
          </p:cNvSpPr>
          <p:nvPr/>
        </p:nvSpPr>
        <p:spPr bwMode="auto">
          <a:xfrm>
            <a:off x="3578225" y="4570413"/>
            <a:ext cx="2511425"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600" b="0">
                <a:latin typeface="Times New Roman" pitchFamily="18" charset="0"/>
              </a:rPr>
              <a:t>表示</a:t>
            </a:r>
            <a:r>
              <a:rPr lang="en-US" altLang="zh-CN" sz="1600" b="0" i="1">
                <a:latin typeface="Times New Roman" pitchFamily="18" charset="0"/>
              </a:rPr>
              <a:t>T</a:t>
            </a:r>
            <a:r>
              <a:rPr lang="en-US" altLang="zh-CN" sz="1600" b="0" baseline="-25000">
                <a:latin typeface="Times New Roman" pitchFamily="18" charset="0"/>
              </a:rPr>
              <a:t>0</a:t>
            </a:r>
            <a:r>
              <a:rPr lang="zh-CN" altLang="en-US" sz="1600" b="0">
                <a:latin typeface="Times New Roman" pitchFamily="18" charset="0"/>
              </a:rPr>
              <a:t>到</a:t>
            </a:r>
            <a:r>
              <a:rPr lang="en-US" altLang="zh-CN" sz="1600" b="0" i="1">
                <a:latin typeface="Times New Roman" pitchFamily="18" charset="0"/>
              </a:rPr>
              <a:t>T</a:t>
            </a:r>
            <a:r>
              <a:rPr lang="zh-CN" altLang="en-US" sz="1600" b="0">
                <a:latin typeface="Times New Roman" pitchFamily="18" charset="0"/>
              </a:rPr>
              <a:t>的平均摩尔热容</a:t>
            </a:r>
          </a:p>
        </p:txBody>
      </p:sp>
      <p:sp>
        <p:nvSpPr>
          <p:cNvPr id="44045" name="Line 13">
            <a:extLst>
              <a:ext uri="{FF2B5EF4-FFF2-40B4-BE49-F238E27FC236}">
                <a16:creationId xmlns:a16="http://schemas.microsoft.com/office/drawing/2014/main" id="{24A2D5E9-1D33-B2C6-A3B0-DCB10E741174}"/>
              </a:ext>
            </a:extLst>
          </p:cNvPr>
          <p:cNvSpPr>
            <a:spLocks noChangeShapeType="1"/>
          </p:cNvSpPr>
          <p:nvPr/>
        </p:nvSpPr>
        <p:spPr bwMode="auto">
          <a:xfrm>
            <a:off x="1651000" y="2120900"/>
            <a:ext cx="203200" cy="254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6" name="Text Box 14">
            <a:extLst>
              <a:ext uri="{FF2B5EF4-FFF2-40B4-BE49-F238E27FC236}">
                <a16:creationId xmlns:a16="http://schemas.microsoft.com/office/drawing/2014/main" id="{12A4F9A4-A207-6BAC-64C8-0A2FF6CFDAD1}"/>
              </a:ext>
            </a:extLst>
          </p:cNvPr>
          <p:cNvSpPr txBox="1">
            <a:spLocks noChangeArrowheads="1"/>
          </p:cNvSpPr>
          <p:nvPr/>
        </p:nvSpPr>
        <p:spPr bwMode="auto">
          <a:xfrm>
            <a:off x="1812925" y="2157413"/>
            <a:ext cx="400050"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sz="1600" i="1">
                <a:latin typeface="Times New Roman" pitchFamily="18" charset="0"/>
                <a:ea typeface="华文琥珀" pitchFamily="2" charset="-122"/>
              </a:rPr>
              <a:t>Q</a:t>
            </a:r>
            <a:r>
              <a:rPr lang="en-US" altLang="zh-CN" sz="1600" baseline="30000">
                <a:latin typeface="Times New Roman" pitchFamily="18" charset="0"/>
                <a:ea typeface="华文琥珀" pitchFamily="2" charset="-122"/>
              </a:rPr>
              <a:t>0</a:t>
            </a:r>
          </a:p>
        </p:txBody>
      </p:sp>
      <p:sp>
        <p:nvSpPr>
          <p:cNvPr id="44047" name="Text Box 15">
            <a:extLst>
              <a:ext uri="{FF2B5EF4-FFF2-40B4-BE49-F238E27FC236}">
                <a16:creationId xmlns:a16="http://schemas.microsoft.com/office/drawing/2014/main" id="{B3629035-DB62-0BB8-5A92-3588E5AFA5CF}"/>
              </a:ext>
            </a:extLst>
          </p:cNvPr>
          <p:cNvSpPr txBox="1">
            <a:spLocks noChangeArrowheads="1"/>
          </p:cNvSpPr>
          <p:nvPr/>
        </p:nvSpPr>
        <p:spPr bwMode="auto">
          <a:xfrm>
            <a:off x="2511425" y="2170113"/>
            <a:ext cx="2846388"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600">
                <a:latin typeface="Times New Roman" pitchFamily="18" charset="0"/>
              </a:rPr>
              <a:t>温度变化引起的生成物系焓变</a:t>
            </a:r>
          </a:p>
        </p:txBody>
      </p:sp>
      <p:sp>
        <p:nvSpPr>
          <p:cNvPr id="44048" name="Text Box 16">
            <a:extLst>
              <a:ext uri="{FF2B5EF4-FFF2-40B4-BE49-F238E27FC236}">
                <a16:creationId xmlns:a16="http://schemas.microsoft.com/office/drawing/2014/main" id="{8643BC26-998E-C829-C088-904C55AEEDB4}"/>
              </a:ext>
            </a:extLst>
          </p:cNvPr>
          <p:cNvSpPr txBox="1">
            <a:spLocks noChangeArrowheads="1"/>
          </p:cNvSpPr>
          <p:nvPr/>
        </p:nvSpPr>
        <p:spPr bwMode="auto">
          <a:xfrm>
            <a:off x="5889625" y="2170113"/>
            <a:ext cx="2846388"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600">
                <a:latin typeface="Times New Roman" pitchFamily="18" charset="0"/>
              </a:rPr>
              <a:t>温度变化引起的反应物系焓变</a:t>
            </a:r>
          </a:p>
        </p:txBody>
      </p:sp>
      <p:sp>
        <p:nvSpPr>
          <p:cNvPr id="44049" name="Text Box 17">
            <a:extLst>
              <a:ext uri="{FF2B5EF4-FFF2-40B4-BE49-F238E27FC236}">
                <a16:creationId xmlns:a16="http://schemas.microsoft.com/office/drawing/2014/main" id="{9CEC75BC-E897-DB8F-1323-DC376456A173}"/>
              </a:ext>
            </a:extLst>
          </p:cNvPr>
          <p:cNvSpPr txBox="1">
            <a:spLocks noChangeArrowheads="1"/>
          </p:cNvSpPr>
          <p:nvPr/>
        </p:nvSpPr>
        <p:spPr bwMode="auto">
          <a:xfrm>
            <a:off x="2460625" y="2474913"/>
            <a:ext cx="4197350"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600" b="0">
                <a:solidFill>
                  <a:srgbClr val="050FD5"/>
                </a:solidFill>
                <a:latin typeface="Times New Roman" pitchFamily="18" charset="0"/>
              </a:rPr>
              <a:t>几种常见物质的不同温度时的</a:t>
            </a:r>
            <a:r>
              <a:rPr lang="en-US" altLang="zh-CN" sz="1600" b="0" i="1">
                <a:solidFill>
                  <a:srgbClr val="050FD5"/>
                </a:solidFill>
                <a:latin typeface="Times New Roman" pitchFamily="18" charset="0"/>
              </a:rPr>
              <a:t>H</a:t>
            </a:r>
            <a:r>
              <a:rPr lang="en-US" altLang="zh-CN" sz="1600" b="0" baseline="-25000">
                <a:solidFill>
                  <a:srgbClr val="050FD5"/>
                </a:solidFill>
                <a:latin typeface="Times New Roman" pitchFamily="18" charset="0"/>
              </a:rPr>
              <a:t>m</a:t>
            </a:r>
            <a:r>
              <a:rPr lang="zh-CN" altLang="en-US" sz="1600" b="0">
                <a:solidFill>
                  <a:srgbClr val="050FD5"/>
                </a:solidFill>
                <a:latin typeface="Times New Roman" pitchFamily="18" charset="0"/>
              </a:rPr>
              <a:t>可参见附表</a:t>
            </a:r>
            <a:r>
              <a:rPr lang="en-US" altLang="zh-CN" sz="1600" b="0">
                <a:solidFill>
                  <a:srgbClr val="050FD5"/>
                </a:solidFill>
                <a:latin typeface="Times New Roman" pitchFamily="18" charset="0"/>
              </a:rPr>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4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4037"/>
                                        </p:tgtEl>
                                        <p:attrNameLst>
                                          <p:attrName>style.visibility</p:attrName>
                                        </p:attrNameLst>
                                      </p:cBhvr>
                                      <p:to>
                                        <p:strVal val="visible"/>
                                      </p:to>
                                    </p:set>
                                    <p:animEffect transition="in" filter="dissolve">
                                      <p:cBhvr>
                                        <p:cTn id="21" dur="500"/>
                                        <p:tgtEl>
                                          <p:spTgt spid="44037"/>
                                        </p:tgtEl>
                                      </p:cBhvr>
                                    </p:animEffect>
                                  </p:childTnLst>
                                </p:cTn>
                              </p:par>
                              <p:par>
                                <p:cTn id="22" presetID="9" presetClass="entr" presetSubtype="0" fill="hold" nodeType="withEffect">
                                  <p:stCondLst>
                                    <p:cond delay="0"/>
                                  </p:stCondLst>
                                  <p:childTnLst>
                                    <p:set>
                                      <p:cBhvr>
                                        <p:cTn id="23" dur="1" fill="hold">
                                          <p:stCondLst>
                                            <p:cond delay="0"/>
                                          </p:stCondLst>
                                        </p:cTn>
                                        <p:tgtEl>
                                          <p:spTgt spid="44038"/>
                                        </p:tgtEl>
                                        <p:attrNameLst>
                                          <p:attrName>style.visibility</p:attrName>
                                        </p:attrNameLst>
                                      </p:cBhvr>
                                      <p:to>
                                        <p:strVal val="visible"/>
                                      </p:to>
                                    </p:set>
                                    <p:animEffect transition="in" filter="dissolve">
                                      <p:cBhvr>
                                        <p:cTn id="24" dur="500"/>
                                        <p:tgtEl>
                                          <p:spTgt spid="44038"/>
                                        </p:tgtEl>
                                      </p:cBhvr>
                                    </p:animEffect>
                                  </p:childTnLst>
                                </p:cTn>
                              </p:par>
                              <p:par>
                                <p:cTn id="25" presetID="9" presetClass="entr" presetSubtype="0" fill="hold" nodeType="withEffect">
                                  <p:stCondLst>
                                    <p:cond delay="0"/>
                                  </p:stCondLst>
                                  <p:childTnLst>
                                    <p:set>
                                      <p:cBhvr>
                                        <p:cTn id="26" dur="1" fill="hold">
                                          <p:stCondLst>
                                            <p:cond delay="0"/>
                                          </p:stCondLst>
                                        </p:cTn>
                                        <p:tgtEl>
                                          <p:spTgt spid="44040"/>
                                        </p:tgtEl>
                                        <p:attrNameLst>
                                          <p:attrName>style.visibility</p:attrName>
                                        </p:attrNameLst>
                                      </p:cBhvr>
                                      <p:to>
                                        <p:strVal val="visible"/>
                                      </p:to>
                                    </p:set>
                                    <p:animEffect transition="in" filter="dissolve">
                                      <p:cBhvr>
                                        <p:cTn id="27" dur="500"/>
                                        <p:tgtEl>
                                          <p:spTgt spid="4404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4044"/>
                                        </p:tgtEl>
                                        <p:attrNameLst>
                                          <p:attrName>style.visibility</p:attrName>
                                        </p:attrNameLst>
                                      </p:cBhvr>
                                      <p:to>
                                        <p:strVal val="visible"/>
                                      </p:to>
                                    </p:set>
                                    <p:animEffect transition="in" filter="dissolve">
                                      <p:cBhvr>
                                        <p:cTn id="30" dur="500"/>
                                        <p:tgtEl>
                                          <p:spTgt spid="4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p:bldP spid="44044" grpId="0"/>
      <p:bldP spid="44046" grpId="0"/>
      <p:bldP spid="44047" grpId="0"/>
      <p:bldP spid="44048" grpId="0"/>
      <p:bldP spid="440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8">
            <a:extLst>
              <a:ext uri="{FF2B5EF4-FFF2-40B4-BE49-F238E27FC236}">
                <a16:creationId xmlns:a16="http://schemas.microsoft.com/office/drawing/2014/main" id="{27B57FAA-851C-C09B-60C3-222B45D28942}"/>
              </a:ext>
            </a:extLst>
          </p:cNvPr>
          <p:cNvGraphicFramePr>
            <a:graphicFrameLocks noChangeAspect="1"/>
          </p:cNvGraphicFramePr>
          <p:nvPr>
            <p:ph sz="half" idx="1"/>
          </p:nvPr>
        </p:nvGraphicFramePr>
        <p:xfrm>
          <a:off x="1079500" y="2611438"/>
          <a:ext cx="5275263" cy="736600"/>
        </p:xfrm>
        <a:graphic>
          <a:graphicData uri="http://schemas.openxmlformats.org/presentationml/2006/ole">
            <mc:AlternateContent xmlns:mc="http://schemas.openxmlformats.org/markup-compatibility/2006">
              <mc:Choice xmlns:v="urn:schemas-microsoft-com:vml" Requires="v">
                <p:oleObj name="Equation" r:id="rId2" imgW="2819160" imgH="393480" progId="Equation.DSMT4">
                  <p:embed/>
                </p:oleObj>
              </mc:Choice>
              <mc:Fallback>
                <p:oleObj name="Equation" r:id="rId2" imgW="2819160" imgH="39348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2611438"/>
                        <a:ext cx="5275263" cy="736600"/>
                      </a:xfrm>
                      <a:prstGeom prst="rect">
                        <a:avLst/>
                      </a:prstGeom>
                      <a:solidFill>
                        <a:srgbClr val="FFFF99"/>
                      </a:solidFill>
                      <a:ln w="9525">
                        <a:solidFill>
                          <a:schemeClr val="tx1"/>
                        </a:solidFill>
                        <a:miter lim="800000"/>
                        <a:headEnd/>
                        <a:tailEnd/>
                      </a:ln>
                    </p:spPr>
                  </p:pic>
                </p:oleObj>
              </mc:Fallback>
            </mc:AlternateContent>
          </a:graphicData>
        </a:graphic>
      </p:graphicFrame>
      <p:sp>
        <p:nvSpPr>
          <p:cNvPr id="18436" name="Text Box 9">
            <a:extLst>
              <a:ext uri="{FF2B5EF4-FFF2-40B4-BE49-F238E27FC236}">
                <a16:creationId xmlns:a16="http://schemas.microsoft.com/office/drawing/2014/main" id="{B1820BE4-13A4-AED8-298A-569D021BA9F6}"/>
              </a:ext>
            </a:extLst>
          </p:cNvPr>
          <p:cNvSpPr txBox="1">
            <a:spLocks noChangeArrowheads="1"/>
          </p:cNvSpPr>
          <p:nvPr/>
        </p:nvSpPr>
        <p:spPr bwMode="auto">
          <a:xfrm>
            <a:off x="4613275" y="3609975"/>
            <a:ext cx="1412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latin typeface="Times New Roman" panose="02020603050405020304" pitchFamily="18" charset="0"/>
              </a:rPr>
              <a:t>生成物总热容</a:t>
            </a:r>
          </a:p>
        </p:txBody>
      </p:sp>
      <p:sp>
        <p:nvSpPr>
          <p:cNvPr id="18437" name="Text Box 10">
            <a:extLst>
              <a:ext uri="{FF2B5EF4-FFF2-40B4-BE49-F238E27FC236}">
                <a16:creationId xmlns:a16="http://schemas.microsoft.com/office/drawing/2014/main" id="{6D16F85B-37F8-D6D7-2548-6B8D1F5EE08B}"/>
              </a:ext>
            </a:extLst>
          </p:cNvPr>
          <p:cNvSpPr txBox="1">
            <a:spLocks noChangeArrowheads="1"/>
          </p:cNvSpPr>
          <p:nvPr/>
        </p:nvSpPr>
        <p:spPr bwMode="auto">
          <a:xfrm>
            <a:off x="6100763" y="2222500"/>
            <a:ext cx="1412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latin typeface="Times New Roman" panose="02020603050405020304" pitchFamily="18" charset="0"/>
              </a:rPr>
              <a:t>反应物总热容</a:t>
            </a:r>
          </a:p>
        </p:txBody>
      </p:sp>
      <p:sp>
        <p:nvSpPr>
          <p:cNvPr id="18438" name="Text Box 11">
            <a:extLst>
              <a:ext uri="{FF2B5EF4-FFF2-40B4-BE49-F238E27FC236}">
                <a16:creationId xmlns:a16="http://schemas.microsoft.com/office/drawing/2014/main" id="{51941F54-E351-600F-4E68-44F74593A161}"/>
              </a:ext>
            </a:extLst>
          </p:cNvPr>
          <p:cNvSpPr txBox="1">
            <a:spLocks noChangeArrowheads="1"/>
          </p:cNvSpPr>
          <p:nvPr/>
        </p:nvSpPr>
        <p:spPr bwMode="auto">
          <a:xfrm>
            <a:off x="901700" y="4159250"/>
            <a:ext cx="71485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80000"/>
              </a:lnSpc>
            </a:pPr>
            <a:r>
              <a:rPr kumimoji="1" lang="zh-CN" altLang="en-US" sz="1800">
                <a:solidFill>
                  <a:srgbClr val="D31703"/>
                </a:solidFill>
              </a:rPr>
              <a:t>基尔霍夫定律的一种表达式，表示反应热效应随温度变化的关系，即其只随生成物系和反应物系的总热容的差值而定。</a:t>
            </a:r>
            <a:r>
              <a:rPr kumimoji="1" lang="zh-CN" altLang="en-US" sz="2800">
                <a:solidFill>
                  <a:srgbClr val="D31703"/>
                </a:solidFill>
                <a:latin typeface="楷体_GB2312" pitchFamily="49" charset="-122"/>
                <a:ea typeface="楷体_GB2312" pitchFamily="49" charset="-122"/>
              </a:rPr>
              <a:t> </a:t>
            </a:r>
          </a:p>
        </p:txBody>
      </p:sp>
      <p:sp>
        <p:nvSpPr>
          <p:cNvPr id="18439" name="Line 14">
            <a:extLst>
              <a:ext uri="{FF2B5EF4-FFF2-40B4-BE49-F238E27FC236}">
                <a16:creationId xmlns:a16="http://schemas.microsoft.com/office/drawing/2014/main" id="{D5278420-2C30-35DD-36F3-0BA4AF8125E3}"/>
              </a:ext>
            </a:extLst>
          </p:cNvPr>
          <p:cNvSpPr>
            <a:spLocks noChangeShapeType="1"/>
          </p:cNvSpPr>
          <p:nvPr/>
        </p:nvSpPr>
        <p:spPr bwMode="auto">
          <a:xfrm flipH="1">
            <a:off x="5245100" y="3260725"/>
            <a:ext cx="203200" cy="365125"/>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0" name="Line 15">
            <a:extLst>
              <a:ext uri="{FF2B5EF4-FFF2-40B4-BE49-F238E27FC236}">
                <a16:creationId xmlns:a16="http://schemas.microsoft.com/office/drawing/2014/main" id="{D0CD30F9-357D-1E26-2CE1-66C0525884C8}"/>
              </a:ext>
            </a:extLst>
          </p:cNvPr>
          <p:cNvSpPr>
            <a:spLocks noChangeShapeType="1"/>
          </p:cNvSpPr>
          <p:nvPr/>
        </p:nvSpPr>
        <p:spPr bwMode="auto">
          <a:xfrm flipV="1">
            <a:off x="6311900" y="2527300"/>
            <a:ext cx="266700" cy="415925"/>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2" name="Text Box 16">
            <a:extLst>
              <a:ext uri="{FF2B5EF4-FFF2-40B4-BE49-F238E27FC236}">
                <a16:creationId xmlns:a16="http://schemas.microsoft.com/office/drawing/2014/main" id="{EA016ABB-828D-1F14-0E23-90302A6F1D1D}"/>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基尔霍夫定律</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graphicFrame>
        <p:nvGraphicFramePr>
          <p:cNvPr id="18435" name="Object 23">
            <a:extLst>
              <a:ext uri="{FF2B5EF4-FFF2-40B4-BE49-F238E27FC236}">
                <a16:creationId xmlns:a16="http://schemas.microsoft.com/office/drawing/2014/main" id="{EF31D573-DE59-235F-17F1-4A256A104047}"/>
              </a:ext>
            </a:extLst>
          </p:cNvPr>
          <p:cNvGraphicFramePr>
            <a:graphicFrameLocks noGrp="1" noChangeAspect="1"/>
          </p:cNvGraphicFramePr>
          <p:nvPr>
            <p:ph sz="half" idx="2"/>
          </p:nvPr>
        </p:nvGraphicFramePr>
        <p:xfrm>
          <a:off x="2324100" y="1004888"/>
          <a:ext cx="4054475" cy="1198562"/>
        </p:xfrm>
        <a:graphic>
          <a:graphicData uri="http://schemas.openxmlformats.org/presentationml/2006/ole">
            <mc:AlternateContent xmlns:mc="http://schemas.openxmlformats.org/markup-compatibility/2006">
              <mc:Choice xmlns:v="urn:schemas-microsoft-com:vml" Requires="v">
                <p:oleObj name="Equation" r:id="rId4" imgW="2234880" imgH="660240" progId="Equation.DSMT4">
                  <p:embed/>
                </p:oleObj>
              </mc:Choice>
              <mc:Fallback>
                <p:oleObj name="Equation" r:id="rId4" imgW="2234880" imgH="660240" progId="Equation.DSMT4">
                  <p:embed/>
                  <p:pic>
                    <p:nvPicPr>
                      <p:cNvPr id="0" name="Object 2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100" y="1004888"/>
                        <a:ext cx="4054475"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82" name="Rectangle 26">
            <a:extLst>
              <a:ext uri="{FF2B5EF4-FFF2-40B4-BE49-F238E27FC236}">
                <a16:creationId xmlns:a16="http://schemas.microsoft.com/office/drawing/2014/main" id="{F05D1C04-604C-B68B-0DEA-B31C0FD47FBF}"/>
              </a:ext>
            </a:extLst>
          </p:cNvPr>
          <p:cNvSpPr>
            <a:spLocks noChangeArrowheads="1"/>
          </p:cNvSpPr>
          <p:nvPr/>
        </p:nvSpPr>
        <p:spPr bwMode="auto">
          <a:xfrm>
            <a:off x="1000125" y="2178050"/>
            <a:ext cx="3255963"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kumimoji="1" lang="zh-CN" altLang="en-US" sz="1600">
                <a:solidFill>
                  <a:srgbClr val="050FD5"/>
                </a:solidFill>
                <a:latin typeface="Times New Roman" pitchFamily="18" charset="0"/>
              </a:rPr>
              <a:t>定压反应热效应随温度变化的关系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a:extLst>
              <a:ext uri="{FF2B5EF4-FFF2-40B4-BE49-F238E27FC236}">
                <a16:creationId xmlns:a16="http://schemas.microsoft.com/office/drawing/2014/main" id="{E92AEADD-3EDF-F966-EE37-6C91CAF36258}"/>
              </a:ext>
            </a:extLst>
          </p:cNvPr>
          <p:cNvSpPr>
            <a:spLocks noChangeArrowheads="1"/>
          </p:cNvSpPr>
          <p:nvPr/>
        </p:nvSpPr>
        <p:spPr bwMode="gray">
          <a:xfrm>
            <a:off x="1081088" y="4283075"/>
            <a:ext cx="49942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13-6  </a:t>
            </a:r>
            <a:r>
              <a:rPr kumimoji="1" lang="zh-CN" altLang="en-US" sz="2000">
                <a:latin typeface="Times New Roman" panose="02020603050405020304" pitchFamily="18" charset="0"/>
              </a:rPr>
              <a:t>化学反应方向判据及平衡条件</a:t>
            </a:r>
          </a:p>
        </p:txBody>
      </p:sp>
      <p:sp>
        <p:nvSpPr>
          <p:cNvPr id="26628" name="AutoShape 4">
            <a:extLst>
              <a:ext uri="{FF2B5EF4-FFF2-40B4-BE49-F238E27FC236}">
                <a16:creationId xmlns:a16="http://schemas.microsoft.com/office/drawing/2014/main" id="{43596D87-BF32-8023-7601-B75EF9A9300B}"/>
              </a:ext>
            </a:extLst>
          </p:cNvPr>
          <p:cNvSpPr>
            <a:spLocks noChangeArrowheads="1"/>
          </p:cNvSpPr>
          <p:nvPr/>
        </p:nvSpPr>
        <p:spPr bwMode="ltGray">
          <a:xfrm rot="5400000">
            <a:off x="-2074863" y="1208088"/>
            <a:ext cx="4090987" cy="33607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zh-CN" altLang="en-US"/>
          </a:p>
        </p:txBody>
      </p:sp>
      <p:sp>
        <p:nvSpPr>
          <p:cNvPr id="26629" name="AutoShape 5">
            <a:extLst>
              <a:ext uri="{FF2B5EF4-FFF2-40B4-BE49-F238E27FC236}">
                <a16:creationId xmlns:a16="http://schemas.microsoft.com/office/drawing/2014/main" id="{69007E27-3E43-AD59-39F0-35A07FCBD140}"/>
              </a:ext>
            </a:extLst>
          </p:cNvPr>
          <p:cNvSpPr>
            <a:spLocks noChangeArrowheads="1"/>
          </p:cNvSpPr>
          <p:nvPr/>
        </p:nvSpPr>
        <p:spPr bwMode="ltGray">
          <a:xfrm rot="5400000" flipH="1">
            <a:off x="-1845468" y="1396206"/>
            <a:ext cx="3689350" cy="29765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pPr>
              <a:defRPr/>
            </a:pPr>
            <a:endParaRPr lang="zh-CN" altLang="en-US"/>
          </a:p>
        </p:txBody>
      </p:sp>
      <p:sp>
        <p:nvSpPr>
          <p:cNvPr id="25605" name="AutoShape 6">
            <a:extLst>
              <a:ext uri="{FF2B5EF4-FFF2-40B4-BE49-F238E27FC236}">
                <a16:creationId xmlns:a16="http://schemas.microsoft.com/office/drawing/2014/main" id="{419B5A19-0B4A-45B9-EE4F-89F8D8BED598}"/>
              </a:ext>
            </a:extLst>
          </p:cNvPr>
          <p:cNvSpPr>
            <a:spLocks noChangeArrowheads="1"/>
          </p:cNvSpPr>
          <p:nvPr/>
        </p:nvSpPr>
        <p:spPr bwMode="gray">
          <a:xfrm>
            <a:off x="1741488" y="2251075"/>
            <a:ext cx="546735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13-3  </a:t>
            </a:r>
            <a:r>
              <a:rPr kumimoji="1" lang="zh-CN" altLang="en-US" sz="2000">
                <a:latin typeface="Times New Roman" panose="02020603050405020304" pitchFamily="18" charset="0"/>
              </a:rPr>
              <a:t>绝热理论燃烧温度</a:t>
            </a:r>
          </a:p>
        </p:txBody>
      </p:sp>
      <p:sp>
        <p:nvSpPr>
          <p:cNvPr id="25606" name="AutoShape 7">
            <a:extLst>
              <a:ext uri="{FF2B5EF4-FFF2-40B4-BE49-F238E27FC236}">
                <a16:creationId xmlns:a16="http://schemas.microsoft.com/office/drawing/2014/main" id="{C82AE31E-3ED2-49A8-5082-2D0DBB440890}"/>
              </a:ext>
            </a:extLst>
          </p:cNvPr>
          <p:cNvSpPr>
            <a:spLocks noChangeArrowheads="1"/>
          </p:cNvSpPr>
          <p:nvPr/>
        </p:nvSpPr>
        <p:spPr bwMode="gray">
          <a:xfrm>
            <a:off x="1538288" y="1598613"/>
            <a:ext cx="57054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13-2  </a:t>
            </a:r>
            <a:r>
              <a:rPr kumimoji="1" lang="zh-CN" altLang="en-US" sz="2000">
                <a:latin typeface="Times New Roman" panose="02020603050405020304" pitchFamily="18" charset="0"/>
              </a:rPr>
              <a:t>热力学第一定律在有化学反应系统内的应用</a:t>
            </a:r>
          </a:p>
        </p:txBody>
      </p:sp>
      <p:grpSp>
        <p:nvGrpSpPr>
          <p:cNvPr id="25607" name="Group 8">
            <a:extLst>
              <a:ext uri="{FF2B5EF4-FFF2-40B4-BE49-F238E27FC236}">
                <a16:creationId xmlns:a16="http://schemas.microsoft.com/office/drawing/2014/main" id="{77A9A4BA-F825-C147-E8B4-539F7D4A3F11}"/>
              </a:ext>
            </a:extLst>
          </p:cNvPr>
          <p:cNvGrpSpPr>
            <a:grpSpLocks/>
          </p:cNvGrpSpPr>
          <p:nvPr/>
        </p:nvGrpSpPr>
        <p:grpSpPr bwMode="auto">
          <a:xfrm>
            <a:off x="768350" y="1012825"/>
            <a:ext cx="381000" cy="381000"/>
            <a:chOff x="2078" y="1680"/>
            <a:chExt cx="1615" cy="1615"/>
          </a:xfrm>
        </p:grpSpPr>
        <p:sp>
          <p:nvSpPr>
            <p:cNvPr id="25647" name="Oval 9">
              <a:extLst>
                <a:ext uri="{FF2B5EF4-FFF2-40B4-BE49-F238E27FC236}">
                  <a16:creationId xmlns:a16="http://schemas.microsoft.com/office/drawing/2014/main" id="{9FEBF66E-C258-300F-241F-77533693439D}"/>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5648" name="Oval 10">
              <a:extLst>
                <a:ext uri="{FF2B5EF4-FFF2-40B4-BE49-F238E27FC236}">
                  <a16:creationId xmlns:a16="http://schemas.microsoft.com/office/drawing/2014/main" id="{2A063C40-29E1-E363-5E21-2C006BADE3C1}"/>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35" name="Oval 11">
              <a:extLst>
                <a:ext uri="{FF2B5EF4-FFF2-40B4-BE49-F238E27FC236}">
                  <a16:creationId xmlns:a16="http://schemas.microsoft.com/office/drawing/2014/main" id="{FC59C4A0-EACC-6B9F-1C01-57DDF4C8CBA0}"/>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5650" name="Oval 12">
              <a:extLst>
                <a:ext uri="{FF2B5EF4-FFF2-40B4-BE49-F238E27FC236}">
                  <a16:creationId xmlns:a16="http://schemas.microsoft.com/office/drawing/2014/main" id="{8107ECD2-4206-9185-6CE9-C4B26D579877}"/>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37" name="Oval 13">
              <a:extLst>
                <a:ext uri="{FF2B5EF4-FFF2-40B4-BE49-F238E27FC236}">
                  <a16:creationId xmlns:a16="http://schemas.microsoft.com/office/drawing/2014/main" id="{A0689C80-D660-9849-B73D-4DCD8142B768}"/>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5652" name="Oval 14">
              <a:extLst>
                <a:ext uri="{FF2B5EF4-FFF2-40B4-BE49-F238E27FC236}">
                  <a16:creationId xmlns:a16="http://schemas.microsoft.com/office/drawing/2014/main" id="{A94706C0-341A-7C65-07E2-62ECEBC283E8}"/>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25608" name="Group 15">
            <a:extLst>
              <a:ext uri="{FF2B5EF4-FFF2-40B4-BE49-F238E27FC236}">
                <a16:creationId xmlns:a16="http://schemas.microsoft.com/office/drawing/2014/main" id="{265145A0-1DEF-3537-4311-20FBD6381C7B}"/>
              </a:ext>
            </a:extLst>
          </p:cNvPr>
          <p:cNvGrpSpPr>
            <a:grpSpLocks/>
          </p:cNvGrpSpPr>
          <p:nvPr/>
        </p:nvGrpSpPr>
        <p:grpSpPr bwMode="auto">
          <a:xfrm>
            <a:off x="1233488" y="1704975"/>
            <a:ext cx="381000" cy="381000"/>
            <a:chOff x="2078" y="1680"/>
            <a:chExt cx="1615" cy="1615"/>
          </a:xfrm>
        </p:grpSpPr>
        <p:sp>
          <p:nvSpPr>
            <p:cNvPr id="25641" name="Oval 16">
              <a:extLst>
                <a:ext uri="{FF2B5EF4-FFF2-40B4-BE49-F238E27FC236}">
                  <a16:creationId xmlns:a16="http://schemas.microsoft.com/office/drawing/2014/main" id="{526A36B7-05B9-9188-EFD8-917766F159E0}"/>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5642" name="Oval 17">
              <a:extLst>
                <a:ext uri="{FF2B5EF4-FFF2-40B4-BE49-F238E27FC236}">
                  <a16:creationId xmlns:a16="http://schemas.microsoft.com/office/drawing/2014/main" id="{FB381AC0-EC0D-0CBB-7D6F-45AD75DFF0EC}"/>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42" name="Oval 18">
              <a:extLst>
                <a:ext uri="{FF2B5EF4-FFF2-40B4-BE49-F238E27FC236}">
                  <a16:creationId xmlns:a16="http://schemas.microsoft.com/office/drawing/2014/main" id="{85BB7140-8AD6-08BF-1C90-43CD2AA120CE}"/>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5644" name="Oval 19">
              <a:extLst>
                <a:ext uri="{FF2B5EF4-FFF2-40B4-BE49-F238E27FC236}">
                  <a16:creationId xmlns:a16="http://schemas.microsoft.com/office/drawing/2014/main" id="{F825BE0A-B586-A125-9D00-3D9FB77FA342}"/>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44" name="Oval 20">
              <a:extLst>
                <a:ext uri="{FF2B5EF4-FFF2-40B4-BE49-F238E27FC236}">
                  <a16:creationId xmlns:a16="http://schemas.microsoft.com/office/drawing/2014/main" id="{CAA994DF-CBBF-6E96-763E-FD7BB5767167}"/>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5646" name="Oval 21">
              <a:extLst>
                <a:ext uri="{FF2B5EF4-FFF2-40B4-BE49-F238E27FC236}">
                  <a16:creationId xmlns:a16="http://schemas.microsoft.com/office/drawing/2014/main" id="{A262E253-00A5-EEE5-4C27-4C76ACE56C13}"/>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25609" name="Group 22">
            <a:extLst>
              <a:ext uri="{FF2B5EF4-FFF2-40B4-BE49-F238E27FC236}">
                <a16:creationId xmlns:a16="http://schemas.microsoft.com/office/drawing/2014/main" id="{119E2653-2505-7274-C3E8-BA39A2B59CF5}"/>
              </a:ext>
            </a:extLst>
          </p:cNvPr>
          <p:cNvGrpSpPr>
            <a:grpSpLocks/>
          </p:cNvGrpSpPr>
          <p:nvPr/>
        </p:nvGrpSpPr>
        <p:grpSpPr bwMode="auto">
          <a:xfrm>
            <a:off x="1436688" y="2327275"/>
            <a:ext cx="381000" cy="381000"/>
            <a:chOff x="2078" y="1680"/>
            <a:chExt cx="1615" cy="1615"/>
          </a:xfrm>
        </p:grpSpPr>
        <p:sp>
          <p:nvSpPr>
            <p:cNvPr id="25635" name="Oval 23">
              <a:extLst>
                <a:ext uri="{FF2B5EF4-FFF2-40B4-BE49-F238E27FC236}">
                  <a16:creationId xmlns:a16="http://schemas.microsoft.com/office/drawing/2014/main" id="{1104ADE8-0FA2-4CD6-46B4-22589A618975}"/>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5636" name="Oval 24">
              <a:extLst>
                <a:ext uri="{FF2B5EF4-FFF2-40B4-BE49-F238E27FC236}">
                  <a16:creationId xmlns:a16="http://schemas.microsoft.com/office/drawing/2014/main" id="{74EA9DBF-5B2D-CBE7-AC7A-83CBD9E69E9C}"/>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49" name="Oval 25">
              <a:extLst>
                <a:ext uri="{FF2B5EF4-FFF2-40B4-BE49-F238E27FC236}">
                  <a16:creationId xmlns:a16="http://schemas.microsoft.com/office/drawing/2014/main" id="{BEE7FC64-ADFE-B75B-71F1-40277D128009}"/>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5638" name="Oval 26">
              <a:extLst>
                <a:ext uri="{FF2B5EF4-FFF2-40B4-BE49-F238E27FC236}">
                  <a16:creationId xmlns:a16="http://schemas.microsoft.com/office/drawing/2014/main" id="{C7500AB4-4F7A-30F3-9649-574AADD07F14}"/>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51" name="Oval 27">
              <a:extLst>
                <a:ext uri="{FF2B5EF4-FFF2-40B4-BE49-F238E27FC236}">
                  <a16:creationId xmlns:a16="http://schemas.microsoft.com/office/drawing/2014/main" id="{C154412D-0DE5-4B14-18C0-087FA8D530DE}"/>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5640" name="Oval 28">
              <a:extLst>
                <a:ext uri="{FF2B5EF4-FFF2-40B4-BE49-F238E27FC236}">
                  <a16:creationId xmlns:a16="http://schemas.microsoft.com/office/drawing/2014/main" id="{96609D3F-C64D-74C4-6819-2DBDB8F6EDA2}"/>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26653" name="AutoShape 29">
            <a:extLst>
              <a:ext uri="{FF2B5EF4-FFF2-40B4-BE49-F238E27FC236}">
                <a16:creationId xmlns:a16="http://schemas.microsoft.com/office/drawing/2014/main" id="{6FC0484E-1B76-51FC-25C2-5C266FB76774}"/>
              </a:ext>
            </a:extLst>
          </p:cNvPr>
          <p:cNvSpPr>
            <a:spLocks noChangeArrowheads="1"/>
          </p:cNvSpPr>
          <p:nvPr/>
        </p:nvSpPr>
        <p:spPr bwMode="gray">
          <a:xfrm>
            <a:off x="1125538" y="944563"/>
            <a:ext cx="49180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solidFill>
                  <a:srgbClr val="D31703"/>
                </a:solidFill>
                <a:latin typeface="Times New Roman" panose="02020603050405020304" pitchFamily="18" charset="0"/>
              </a:rPr>
              <a:t>13-1  </a:t>
            </a:r>
            <a:r>
              <a:rPr kumimoji="1" lang="zh-CN" altLang="en-US" sz="2000">
                <a:solidFill>
                  <a:srgbClr val="D31703"/>
                </a:solidFill>
                <a:latin typeface="Times New Roman" panose="02020603050405020304" pitchFamily="18" charset="0"/>
              </a:rPr>
              <a:t>概述</a:t>
            </a:r>
          </a:p>
        </p:txBody>
      </p:sp>
      <p:sp>
        <p:nvSpPr>
          <p:cNvPr id="25611" name="AutoShape 30">
            <a:extLst>
              <a:ext uri="{FF2B5EF4-FFF2-40B4-BE49-F238E27FC236}">
                <a16:creationId xmlns:a16="http://schemas.microsoft.com/office/drawing/2014/main" id="{45509CF9-6A7D-5AAE-72D2-7B6F18C62718}"/>
              </a:ext>
            </a:extLst>
          </p:cNvPr>
          <p:cNvSpPr>
            <a:spLocks noChangeArrowheads="1"/>
          </p:cNvSpPr>
          <p:nvPr/>
        </p:nvSpPr>
        <p:spPr bwMode="gray">
          <a:xfrm>
            <a:off x="1543050" y="3609975"/>
            <a:ext cx="563245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13-5  </a:t>
            </a:r>
            <a:r>
              <a:rPr kumimoji="1" lang="zh-CN" altLang="en-US" sz="2000">
                <a:latin typeface="Times New Roman" panose="02020603050405020304" pitchFamily="18" charset="0"/>
              </a:rPr>
              <a:t>离解与离解度，平衡移动原理</a:t>
            </a:r>
          </a:p>
        </p:txBody>
      </p:sp>
      <p:grpSp>
        <p:nvGrpSpPr>
          <p:cNvPr id="25612" name="Group 31">
            <a:extLst>
              <a:ext uri="{FF2B5EF4-FFF2-40B4-BE49-F238E27FC236}">
                <a16:creationId xmlns:a16="http://schemas.microsoft.com/office/drawing/2014/main" id="{440B3A15-9880-9753-215F-8CFAACC2CD8A}"/>
              </a:ext>
            </a:extLst>
          </p:cNvPr>
          <p:cNvGrpSpPr>
            <a:grpSpLocks/>
          </p:cNvGrpSpPr>
          <p:nvPr/>
        </p:nvGrpSpPr>
        <p:grpSpPr bwMode="auto">
          <a:xfrm>
            <a:off x="1238250" y="3716338"/>
            <a:ext cx="381000" cy="381000"/>
            <a:chOff x="2078" y="1680"/>
            <a:chExt cx="1615" cy="1615"/>
          </a:xfrm>
        </p:grpSpPr>
        <p:sp>
          <p:nvSpPr>
            <p:cNvPr id="25629" name="Oval 32">
              <a:extLst>
                <a:ext uri="{FF2B5EF4-FFF2-40B4-BE49-F238E27FC236}">
                  <a16:creationId xmlns:a16="http://schemas.microsoft.com/office/drawing/2014/main" id="{C93C0302-43B2-4A68-C20B-7A64CB27EE6B}"/>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5630" name="Oval 33">
              <a:extLst>
                <a:ext uri="{FF2B5EF4-FFF2-40B4-BE49-F238E27FC236}">
                  <a16:creationId xmlns:a16="http://schemas.microsoft.com/office/drawing/2014/main" id="{FE1375A8-6CF0-41A5-371E-5539C2FED8B4}"/>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58" name="Oval 34">
              <a:extLst>
                <a:ext uri="{FF2B5EF4-FFF2-40B4-BE49-F238E27FC236}">
                  <a16:creationId xmlns:a16="http://schemas.microsoft.com/office/drawing/2014/main" id="{33BF5EA0-7A3C-06A0-8F6B-4DD4AAF3390D}"/>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5632" name="Oval 35">
              <a:extLst>
                <a:ext uri="{FF2B5EF4-FFF2-40B4-BE49-F238E27FC236}">
                  <a16:creationId xmlns:a16="http://schemas.microsoft.com/office/drawing/2014/main" id="{898F1FF2-BAF2-6EF6-BAA6-180E08E75922}"/>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60" name="Oval 36">
              <a:extLst>
                <a:ext uri="{FF2B5EF4-FFF2-40B4-BE49-F238E27FC236}">
                  <a16:creationId xmlns:a16="http://schemas.microsoft.com/office/drawing/2014/main" id="{BBB1AAF1-D7B2-58B5-C015-C260632ECB68}"/>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5634" name="Oval 37">
              <a:extLst>
                <a:ext uri="{FF2B5EF4-FFF2-40B4-BE49-F238E27FC236}">
                  <a16:creationId xmlns:a16="http://schemas.microsoft.com/office/drawing/2014/main" id="{6E4EE198-95A6-A918-2872-9158028294BA}"/>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25613" name="Group 38">
            <a:extLst>
              <a:ext uri="{FF2B5EF4-FFF2-40B4-BE49-F238E27FC236}">
                <a16:creationId xmlns:a16="http://schemas.microsoft.com/office/drawing/2014/main" id="{9B88FAB4-5B2E-19B0-6477-1BF303ADCB85}"/>
              </a:ext>
            </a:extLst>
          </p:cNvPr>
          <p:cNvGrpSpPr>
            <a:grpSpLocks/>
          </p:cNvGrpSpPr>
          <p:nvPr/>
        </p:nvGrpSpPr>
        <p:grpSpPr bwMode="auto">
          <a:xfrm>
            <a:off x="742950" y="4341813"/>
            <a:ext cx="381000" cy="381000"/>
            <a:chOff x="2078" y="1680"/>
            <a:chExt cx="1615" cy="1615"/>
          </a:xfrm>
        </p:grpSpPr>
        <p:sp>
          <p:nvSpPr>
            <p:cNvPr id="25623" name="Oval 39">
              <a:extLst>
                <a:ext uri="{FF2B5EF4-FFF2-40B4-BE49-F238E27FC236}">
                  <a16:creationId xmlns:a16="http://schemas.microsoft.com/office/drawing/2014/main" id="{A0AF5220-9586-204F-6E40-E69244175C1F}"/>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5624" name="Oval 40">
              <a:extLst>
                <a:ext uri="{FF2B5EF4-FFF2-40B4-BE49-F238E27FC236}">
                  <a16:creationId xmlns:a16="http://schemas.microsoft.com/office/drawing/2014/main" id="{D976D302-758E-576E-091C-0F8EC9F829F0}"/>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65" name="Oval 41">
              <a:extLst>
                <a:ext uri="{FF2B5EF4-FFF2-40B4-BE49-F238E27FC236}">
                  <a16:creationId xmlns:a16="http://schemas.microsoft.com/office/drawing/2014/main" id="{7539CD9E-6318-F240-F657-115C97E4B5FB}"/>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5626" name="Oval 42">
              <a:extLst>
                <a:ext uri="{FF2B5EF4-FFF2-40B4-BE49-F238E27FC236}">
                  <a16:creationId xmlns:a16="http://schemas.microsoft.com/office/drawing/2014/main" id="{BC4A3890-4DC0-88D8-14FF-363B33C9C18C}"/>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67" name="Oval 43">
              <a:extLst>
                <a:ext uri="{FF2B5EF4-FFF2-40B4-BE49-F238E27FC236}">
                  <a16:creationId xmlns:a16="http://schemas.microsoft.com/office/drawing/2014/main" id="{B15659EC-2F7A-5F02-CAA3-F6681143F957}"/>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5628" name="Oval 44">
              <a:extLst>
                <a:ext uri="{FF2B5EF4-FFF2-40B4-BE49-F238E27FC236}">
                  <a16:creationId xmlns:a16="http://schemas.microsoft.com/office/drawing/2014/main" id="{F4E8104B-FCE3-C371-0339-57C74301455F}"/>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25614" name="AutoShape 45">
            <a:extLst>
              <a:ext uri="{FF2B5EF4-FFF2-40B4-BE49-F238E27FC236}">
                <a16:creationId xmlns:a16="http://schemas.microsoft.com/office/drawing/2014/main" id="{C990F626-1FAC-1B59-3A40-A0EF8509ED7F}"/>
              </a:ext>
            </a:extLst>
          </p:cNvPr>
          <p:cNvSpPr>
            <a:spLocks noChangeArrowheads="1"/>
          </p:cNvSpPr>
          <p:nvPr/>
        </p:nvSpPr>
        <p:spPr bwMode="gray">
          <a:xfrm>
            <a:off x="1743075" y="2935288"/>
            <a:ext cx="54483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13-4  </a:t>
            </a:r>
            <a:r>
              <a:rPr kumimoji="1" lang="zh-CN" altLang="en-US" sz="2000">
                <a:latin typeface="Times New Roman" panose="02020603050405020304" pitchFamily="18" charset="0"/>
              </a:rPr>
              <a:t>化学平衡与平衡常数</a:t>
            </a:r>
          </a:p>
        </p:txBody>
      </p:sp>
      <p:grpSp>
        <p:nvGrpSpPr>
          <p:cNvPr id="25615" name="Group 46">
            <a:extLst>
              <a:ext uri="{FF2B5EF4-FFF2-40B4-BE49-F238E27FC236}">
                <a16:creationId xmlns:a16="http://schemas.microsoft.com/office/drawing/2014/main" id="{FFEFB802-2BA6-36B9-4200-760BE324D5A4}"/>
              </a:ext>
            </a:extLst>
          </p:cNvPr>
          <p:cNvGrpSpPr>
            <a:grpSpLocks/>
          </p:cNvGrpSpPr>
          <p:nvPr/>
        </p:nvGrpSpPr>
        <p:grpSpPr bwMode="auto">
          <a:xfrm>
            <a:off x="1457325" y="2982913"/>
            <a:ext cx="381000" cy="381000"/>
            <a:chOff x="2078" y="1680"/>
            <a:chExt cx="1615" cy="1615"/>
          </a:xfrm>
        </p:grpSpPr>
        <p:sp>
          <p:nvSpPr>
            <p:cNvPr id="25617" name="Oval 47">
              <a:extLst>
                <a:ext uri="{FF2B5EF4-FFF2-40B4-BE49-F238E27FC236}">
                  <a16:creationId xmlns:a16="http://schemas.microsoft.com/office/drawing/2014/main" id="{98A793B9-F3A5-2CDF-7412-668247600FA7}"/>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5618" name="Oval 48">
              <a:extLst>
                <a:ext uri="{FF2B5EF4-FFF2-40B4-BE49-F238E27FC236}">
                  <a16:creationId xmlns:a16="http://schemas.microsoft.com/office/drawing/2014/main" id="{27412CC1-CA72-2CF1-B0B8-8994833F5861}"/>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73" name="Oval 49">
              <a:extLst>
                <a:ext uri="{FF2B5EF4-FFF2-40B4-BE49-F238E27FC236}">
                  <a16:creationId xmlns:a16="http://schemas.microsoft.com/office/drawing/2014/main" id="{B6B4882D-2B68-AF42-7DC2-378FBE6803B2}"/>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5620" name="Oval 50">
              <a:extLst>
                <a:ext uri="{FF2B5EF4-FFF2-40B4-BE49-F238E27FC236}">
                  <a16:creationId xmlns:a16="http://schemas.microsoft.com/office/drawing/2014/main" id="{93B40F75-DB11-8A20-94FF-D2E978068D87}"/>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675" name="Oval 51">
              <a:extLst>
                <a:ext uri="{FF2B5EF4-FFF2-40B4-BE49-F238E27FC236}">
                  <a16:creationId xmlns:a16="http://schemas.microsoft.com/office/drawing/2014/main" id="{FE068803-D4E0-6B68-B021-03F2D4E978AE}"/>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5622" name="Oval 52">
              <a:extLst>
                <a:ext uri="{FF2B5EF4-FFF2-40B4-BE49-F238E27FC236}">
                  <a16:creationId xmlns:a16="http://schemas.microsoft.com/office/drawing/2014/main" id="{047087A6-2FC2-8678-C2CC-74DE63B1BA0D}"/>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26677" name="Text Box 53">
            <a:extLst>
              <a:ext uri="{FF2B5EF4-FFF2-40B4-BE49-F238E27FC236}">
                <a16:creationId xmlns:a16="http://schemas.microsoft.com/office/drawing/2014/main" id="{520F4E80-C2E4-22B1-5ADC-B9B00F431E9C}"/>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第</a:t>
            </a: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章 化学热力学基础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6653"/>
                                        </p:tgtEl>
                                      </p:cBhvr>
                                    </p:animEffect>
                                    <p:animScale>
                                      <p:cBhvr>
                                        <p:cTn id="7" dur="250" autoRev="1" fill="hold"/>
                                        <p:tgtEl>
                                          <p:spTgt spid="266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2">
            <a:extLst>
              <a:ext uri="{FF2B5EF4-FFF2-40B4-BE49-F238E27FC236}">
                <a16:creationId xmlns:a16="http://schemas.microsoft.com/office/drawing/2014/main" id="{1AD4A1F3-9CD1-9954-8410-DC3AA21C4641}"/>
              </a:ext>
            </a:extLst>
          </p:cNvPr>
          <p:cNvSpPr txBox="1">
            <a:spLocks noChangeArrowheads="1"/>
          </p:cNvSpPr>
          <p:nvPr/>
        </p:nvSpPr>
        <p:spPr bwMode="auto">
          <a:xfrm>
            <a:off x="152400" y="958850"/>
            <a:ext cx="86677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5000"/>
              </a:lnSpc>
            </a:pPr>
            <a:r>
              <a:rPr kumimoji="1" lang="zh-CN" altLang="en-US" sz="2000"/>
              <a:t>   例题：试计算甲烷在 600 </a:t>
            </a:r>
            <a:r>
              <a:rPr kumimoji="1" lang="en-US" altLang="zh-CN" sz="2000"/>
              <a:t>K</a:t>
            </a:r>
            <a:r>
              <a:rPr kumimoji="1" lang="zh-CN" altLang="en-US" sz="2000"/>
              <a:t>和101 325 </a:t>
            </a:r>
            <a:r>
              <a:rPr kumimoji="1" lang="en-US" altLang="zh-CN" sz="2000"/>
              <a:t>Pa</a:t>
            </a:r>
            <a:r>
              <a:rPr kumimoji="1" lang="zh-CN" altLang="en-US" sz="2000"/>
              <a:t>时 的燃烧热。假设燃烧产物中</a:t>
            </a:r>
          </a:p>
          <a:p>
            <a:pPr eaLnBrk="1" hangingPunct="1">
              <a:lnSpc>
                <a:spcPct val="125000"/>
              </a:lnSpc>
            </a:pPr>
            <a:r>
              <a:rPr kumimoji="1" lang="zh-CN" altLang="en-US" sz="2000"/>
              <a:t>         的水是气相。 </a:t>
            </a:r>
          </a:p>
        </p:txBody>
      </p:sp>
      <p:sp>
        <p:nvSpPr>
          <p:cNvPr id="68611" name="Text Box 3">
            <a:extLst>
              <a:ext uri="{FF2B5EF4-FFF2-40B4-BE49-F238E27FC236}">
                <a16:creationId xmlns:a16="http://schemas.microsoft.com/office/drawing/2014/main" id="{F8F1EAE5-3F12-DA6A-38F8-227848B418C5}"/>
              </a:ext>
            </a:extLst>
          </p:cNvPr>
          <p:cNvSpPr txBox="1">
            <a:spLocks noChangeArrowheads="1"/>
          </p:cNvSpPr>
          <p:nvPr/>
        </p:nvSpPr>
        <p:spPr bwMode="auto">
          <a:xfrm>
            <a:off x="1000125" y="1863725"/>
            <a:ext cx="2613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t>该燃烧反应方程式为 </a:t>
            </a:r>
          </a:p>
        </p:txBody>
      </p:sp>
      <p:graphicFrame>
        <p:nvGraphicFramePr>
          <p:cNvPr id="68612" name="Object 4">
            <a:extLst>
              <a:ext uri="{FF2B5EF4-FFF2-40B4-BE49-F238E27FC236}">
                <a16:creationId xmlns:a16="http://schemas.microsoft.com/office/drawing/2014/main" id="{9E51041D-80D4-5FA2-6E28-EE2ECDAB3E85}"/>
              </a:ext>
            </a:extLst>
          </p:cNvPr>
          <p:cNvGraphicFramePr>
            <a:graphicFrameLocks noChangeAspect="1"/>
          </p:cNvGraphicFramePr>
          <p:nvPr/>
        </p:nvGraphicFramePr>
        <p:xfrm>
          <a:off x="3614738" y="1936750"/>
          <a:ext cx="3600450" cy="371475"/>
        </p:xfrm>
        <a:graphic>
          <a:graphicData uri="http://schemas.openxmlformats.org/presentationml/2006/ole">
            <mc:AlternateContent xmlns:mc="http://schemas.openxmlformats.org/markup-compatibility/2006">
              <mc:Choice xmlns:v="urn:schemas-microsoft-com:vml" Requires="v">
                <p:oleObj name="Equation" r:id="rId2" imgW="1726920" imgH="241200" progId="Equation.DSMT4">
                  <p:embed/>
                </p:oleObj>
              </mc:Choice>
              <mc:Fallback>
                <p:oleObj name="Equation" r:id="rId2" imgW="1726920" imgH="241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738" y="1936750"/>
                        <a:ext cx="3600450" cy="3714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68613" name="Text Box 5">
            <a:extLst>
              <a:ext uri="{FF2B5EF4-FFF2-40B4-BE49-F238E27FC236}">
                <a16:creationId xmlns:a16="http://schemas.microsoft.com/office/drawing/2014/main" id="{B69D5A04-E1DB-BCCB-AA81-077465EE8CC6}"/>
              </a:ext>
            </a:extLst>
          </p:cNvPr>
          <p:cNvSpPr txBox="1">
            <a:spLocks noChangeArrowheads="1"/>
          </p:cNvSpPr>
          <p:nvPr/>
        </p:nvSpPr>
        <p:spPr bwMode="auto">
          <a:xfrm>
            <a:off x="1028700" y="2827338"/>
            <a:ext cx="566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t>据</a:t>
            </a:r>
            <a:r>
              <a:rPr kumimoji="1" lang="zh-CN" altLang="en-US" sz="2000" b="0"/>
              <a:t> </a:t>
            </a:r>
          </a:p>
        </p:txBody>
      </p:sp>
      <p:graphicFrame>
        <p:nvGraphicFramePr>
          <p:cNvPr id="68614" name="Object 6">
            <a:extLst>
              <a:ext uri="{FF2B5EF4-FFF2-40B4-BE49-F238E27FC236}">
                <a16:creationId xmlns:a16="http://schemas.microsoft.com/office/drawing/2014/main" id="{323AE30F-4452-056B-7B94-446B87ECDAF0}"/>
              </a:ext>
            </a:extLst>
          </p:cNvPr>
          <p:cNvGraphicFramePr>
            <a:graphicFrameLocks noChangeAspect="1"/>
          </p:cNvGraphicFramePr>
          <p:nvPr/>
        </p:nvGraphicFramePr>
        <p:xfrm>
          <a:off x="1670050" y="2828925"/>
          <a:ext cx="6332538" cy="852488"/>
        </p:xfrm>
        <a:graphic>
          <a:graphicData uri="http://schemas.openxmlformats.org/presentationml/2006/ole">
            <mc:AlternateContent xmlns:mc="http://schemas.openxmlformats.org/markup-compatibility/2006">
              <mc:Choice xmlns:v="urn:schemas-microsoft-com:vml" Requires="v">
                <p:oleObj name="Equation" r:id="rId4" imgW="3136680" imgH="558720" progId="Equation.DSMT4">
                  <p:embed/>
                </p:oleObj>
              </mc:Choice>
              <mc:Fallback>
                <p:oleObj name="Equation" r:id="rId4" imgW="3136680" imgH="55872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50" y="2828925"/>
                        <a:ext cx="6332538" cy="8524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68615" name="Text Box 7">
            <a:extLst>
              <a:ext uri="{FF2B5EF4-FFF2-40B4-BE49-F238E27FC236}">
                <a16:creationId xmlns:a16="http://schemas.microsoft.com/office/drawing/2014/main" id="{2BD25B47-3DDA-6256-156C-6F17635FB59C}"/>
              </a:ext>
            </a:extLst>
          </p:cNvPr>
          <p:cNvSpPr txBox="1">
            <a:spLocks noChangeArrowheads="1"/>
          </p:cNvSpPr>
          <p:nvPr/>
        </p:nvSpPr>
        <p:spPr bwMode="auto">
          <a:xfrm>
            <a:off x="1033463" y="4114800"/>
            <a:ext cx="3895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t>查 </a:t>
            </a:r>
            <a:r>
              <a:rPr kumimoji="1" lang="zh-CN" altLang="en-US" sz="2000">
                <a:solidFill>
                  <a:srgbClr val="050FD5"/>
                </a:solidFill>
              </a:rPr>
              <a:t>附表</a:t>
            </a:r>
            <a:r>
              <a:rPr kumimoji="1" lang="en-US" altLang="zh-CN" sz="2000">
                <a:solidFill>
                  <a:srgbClr val="050FD5"/>
                </a:solidFill>
              </a:rPr>
              <a:t>16</a:t>
            </a:r>
            <a:r>
              <a:rPr kumimoji="1" lang="en-US" altLang="zh-CN" sz="2000"/>
              <a:t> </a:t>
            </a:r>
            <a:r>
              <a:rPr kumimoji="1" lang="zh-CN" altLang="en-US" sz="2000"/>
              <a:t>得在25℃时的燃烧焓 </a:t>
            </a:r>
          </a:p>
        </p:txBody>
      </p:sp>
      <p:graphicFrame>
        <p:nvGraphicFramePr>
          <p:cNvPr id="68616" name="Object 8">
            <a:extLst>
              <a:ext uri="{FF2B5EF4-FFF2-40B4-BE49-F238E27FC236}">
                <a16:creationId xmlns:a16="http://schemas.microsoft.com/office/drawing/2014/main" id="{08595F0C-6902-0F54-001C-477D832025B8}"/>
              </a:ext>
            </a:extLst>
          </p:cNvPr>
          <p:cNvGraphicFramePr>
            <a:graphicFrameLocks noChangeAspect="1"/>
          </p:cNvGraphicFramePr>
          <p:nvPr/>
        </p:nvGraphicFramePr>
        <p:xfrm>
          <a:off x="2182813" y="4522788"/>
          <a:ext cx="4964112" cy="342900"/>
        </p:xfrm>
        <a:graphic>
          <a:graphicData uri="http://schemas.openxmlformats.org/presentationml/2006/ole">
            <mc:AlternateContent xmlns:mc="http://schemas.openxmlformats.org/markup-compatibility/2006">
              <mc:Choice xmlns:v="urn:schemas-microsoft-com:vml" Requires="v">
                <p:oleObj name="Equation" r:id="rId6" imgW="2438280" imgH="228600" progId="Equation.DSMT4">
                  <p:embed/>
                </p:oleObj>
              </mc:Choice>
              <mc:Fallback>
                <p:oleObj name="Equation" r:id="rId6" imgW="2438280" imgH="228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2813" y="4522788"/>
                        <a:ext cx="4964112" cy="3429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68621" name="Rectangle 13">
            <a:extLst>
              <a:ext uri="{FF2B5EF4-FFF2-40B4-BE49-F238E27FC236}">
                <a16:creationId xmlns:a16="http://schemas.microsoft.com/office/drawing/2014/main" id="{B97EE21A-8A93-3C49-EA38-29E0ACAEE1E0}"/>
              </a:ext>
            </a:extLst>
          </p:cNvPr>
          <p:cNvSpPr>
            <a:spLocks noChangeArrowheads="1"/>
          </p:cNvSpPr>
          <p:nvPr/>
        </p:nvSpPr>
        <p:spPr bwMode="auto">
          <a:xfrm>
            <a:off x="542925" y="1874838"/>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t>解：</a:t>
            </a:r>
          </a:p>
        </p:txBody>
      </p:sp>
      <p:sp>
        <p:nvSpPr>
          <p:cNvPr id="68623" name="Text Box 15">
            <a:extLst>
              <a:ext uri="{FF2B5EF4-FFF2-40B4-BE49-F238E27FC236}">
                <a16:creationId xmlns:a16="http://schemas.microsoft.com/office/drawing/2014/main" id="{2F5AA866-080B-B88B-6197-B4B7090ACAFD}"/>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基尔霍夫定律</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sp>
        <p:nvSpPr>
          <p:cNvPr id="68625" name="AutoShape 17">
            <a:extLst>
              <a:ext uri="{FF2B5EF4-FFF2-40B4-BE49-F238E27FC236}">
                <a16:creationId xmlns:a16="http://schemas.microsoft.com/office/drawing/2014/main" id="{6D616E87-6DA7-4882-0945-8B527126178B}"/>
              </a:ext>
            </a:extLst>
          </p:cNvPr>
          <p:cNvSpPr>
            <a:spLocks/>
          </p:cNvSpPr>
          <p:nvPr/>
        </p:nvSpPr>
        <p:spPr bwMode="auto">
          <a:xfrm rot="5400000">
            <a:off x="5651500" y="1104900"/>
            <a:ext cx="292100" cy="3314700"/>
          </a:xfrm>
          <a:prstGeom prst="leftBrace">
            <a:avLst>
              <a:gd name="adj1" fmla="val 9456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8626" name="Text Box 18">
            <a:extLst>
              <a:ext uri="{FF2B5EF4-FFF2-40B4-BE49-F238E27FC236}">
                <a16:creationId xmlns:a16="http://schemas.microsoft.com/office/drawing/2014/main" id="{ED1AD284-FE97-27E2-DE7D-A1FD943B56B5}"/>
              </a:ext>
            </a:extLst>
          </p:cNvPr>
          <p:cNvSpPr txBox="1">
            <a:spLocks noChangeArrowheads="1"/>
          </p:cNvSpPr>
          <p:nvPr/>
        </p:nvSpPr>
        <p:spPr bwMode="auto">
          <a:xfrm>
            <a:off x="4645025" y="2336800"/>
            <a:ext cx="2317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温度不同引起的</a:t>
            </a:r>
            <a:r>
              <a:rPr lang="zh-CN" altLang="en-US">
                <a:solidFill>
                  <a:srgbClr val="050FD5"/>
                </a:solidFill>
              </a:rPr>
              <a:t>生成物焓差</a:t>
            </a:r>
          </a:p>
        </p:txBody>
      </p:sp>
      <p:sp>
        <p:nvSpPr>
          <p:cNvPr id="68627" name="Text Box 19">
            <a:extLst>
              <a:ext uri="{FF2B5EF4-FFF2-40B4-BE49-F238E27FC236}">
                <a16:creationId xmlns:a16="http://schemas.microsoft.com/office/drawing/2014/main" id="{3A8E43FB-ECA3-591F-8EEE-C6D5630E4BE4}"/>
              </a:ext>
            </a:extLst>
          </p:cNvPr>
          <p:cNvSpPr txBox="1">
            <a:spLocks noChangeArrowheads="1"/>
          </p:cNvSpPr>
          <p:nvPr/>
        </p:nvSpPr>
        <p:spPr bwMode="auto">
          <a:xfrm>
            <a:off x="4594225" y="3873500"/>
            <a:ext cx="2317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温度不同引起的</a:t>
            </a:r>
            <a:r>
              <a:rPr lang="zh-CN" altLang="en-US">
                <a:solidFill>
                  <a:srgbClr val="050FD5"/>
                </a:solidFill>
              </a:rPr>
              <a:t>反应物焓差</a:t>
            </a:r>
          </a:p>
        </p:txBody>
      </p:sp>
      <p:sp>
        <p:nvSpPr>
          <p:cNvPr id="68628" name="AutoShape 20">
            <a:extLst>
              <a:ext uri="{FF2B5EF4-FFF2-40B4-BE49-F238E27FC236}">
                <a16:creationId xmlns:a16="http://schemas.microsoft.com/office/drawing/2014/main" id="{4EB30559-E16D-00C4-0D16-4AB32A8592CF}"/>
              </a:ext>
            </a:extLst>
          </p:cNvPr>
          <p:cNvSpPr>
            <a:spLocks/>
          </p:cNvSpPr>
          <p:nvPr/>
        </p:nvSpPr>
        <p:spPr bwMode="auto">
          <a:xfrm rot="16200000" flipV="1">
            <a:off x="5651500" y="2133600"/>
            <a:ext cx="266700" cy="3314700"/>
          </a:xfrm>
          <a:prstGeom prst="leftBrace">
            <a:avLst>
              <a:gd name="adj1" fmla="val 10357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6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6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6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6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62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86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68613" grpId="0"/>
      <p:bldP spid="68615" grpId="0"/>
      <p:bldP spid="68621" grpId="0"/>
      <p:bldP spid="68625" grpId="0" animBg="1"/>
      <p:bldP spid="68626" grpId="0"/>
      <p:bldP spid="68627" grpId="0"/>
      <p:bldP spid="686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a:extLst>
              <a:ext uri="{FF2B5EF4-FFF2-40B4-BE49-F238E27FC236}">
                <a16:creationId xmlns:a16="http://schemas.microsoft.com/office/drawing/2014/main" id="{0E6F1B25-929B-DF43-2CE2-4911DC45D9C2}"/>
              </a:ext>
            </a:extLst>
          </p:cNvPr>
          <p:cNvGraphicFramePr>
            <a:graphicFrameLocks noChangeAspect="1"/>
          </p:cNvGraphicFramePr>
          <p:nvPr/>
        </p:nvGraphicFramePr>
        <p:xfrm>
          <a:off x="401638" y="2989263"/>
          <a:ext cx="8094662" cy="385762"/>
        </p:xfrm>
        <a:graphic>
          <a:graphicData uri="http://schemas.openxmlformats.org/presentationml/2006/ole">
            <mc:AlternateContent xmlns:mc="http://schemas.openxmlformats.org/markup-compatibility/2006">
              <mc:Choice xmlns:v="urn:schemas-microsoft-com:vml" Requires="v">
                <p:oleObj name="Equation" r:id="rId2" imgW="4063680" imgH="253800" progId="Equation.DSMT4">
                  <p:embed/>
                </p:oleObj>
              </mc:Choice>
              <mc:Fallback>
                <p:oleObj name="Equation" r:id="rId2" imgW="406368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2989263"/>
                        <a:ext cx="8094662" cy="38576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0483" name="Object 3">
            <a:extLst>
              <a:ext uri="{FF2B5EF4-FFF2-40B4-BE49-F238E27FC236}">
                <a16:creationId xmlns:a16="http://schemas.microsoft.com/office/drawing/2014/main" id="{B1AFF1ED-6E6D-AEFE-FA67-6B2BC349FAC3}"/>
              </a:ext>
            </a:extLst>
          </p:cNvPr>
          <p:cNvGraphicFramePr>
            <a:graphicFrameLocks noChangeAspect="1"/>
          </p:cNvGraphicFramePr>
          <p:nvPr/>
        </p:nvGraphicFramePr>
        <p:xfrm>
          <a:off x="638175" y="3886200"/>
          <a:ext cx="7847013" cy="742950"/>
        </p:xfrm>
        <a:graphic>
          <a:graphicData uri="http://schemas.openxmlformats.org/presentationml/2006/ole">
            <mc:AlternateContent xmlns:mc="http://schemas.openxmlformats.org/markup-compatibility/2006">
              <mc:Choice xmlns:v="urn:schemas-microsoft-com:vml" Requires="v">
                <p:oleObj name="Equation" r:id="rId4" imgW="3860640" imgH="482400" progId="Equation.DSMT4">
                  <p:embed/>
                </p:oleObj>
              </mc:Choice>
              <mc:Fallback>
                <p:oleObj name="Equation" r:id="rId4" imgW="3860640" imgH="482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3886200"/>
                        <a:ext cx="7847013" cy="742950"/>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20484" name="Object 4">
            <a:extLst>
              <a:ext uri="{FF2B5EF4-FFF2-40B4-BE49-F238E27FC236}">
                <a16:creationId xmlns:a16="http://schemas.microsoft.com/office/drawing/2014/main" id="{25BE1007-6C4F-7E9B-EE49-65CA063C84A4}"/>
              </a:ext>
            </a:extLst>
          </p:cNvPr>
          <p:cNvGraphicFramePr>
            <a:graphicFrameLocks noChangeAspect="1"/>
          </p:cNvGraphicFramePr>
          <p:nvPr/>
        </p:nvGraphicFramePr>
        <p:xfrm>
          <a:off x="407988" y="2506663"/>
          <a:ext cx="8451850" cy="382587"/>
        </p:xfrm>
        <a:graphic>
          <a:graphicData uri="http://schemas.openxmlformats.org/presentationml/2006/ole">
            <mc:AlternateContent xmlns:mc="http://schemas.openxmlformats.org/markup-compatibility/2006">
              <mc:Choice xmlns:v="urn:schemas-microsoft-com:vml" Requires="v">
                <p:oleObj name="Equation" r:id="rId6" imgW="4267080" imgH="253800" progId="Equation.DSMT4">
                  <p:embed/>
                </p:oleObj>
              </mc:Choice>
              <mc:Fallback>
                <p:oleObj name="Equation" r:id="rId6" imgW="426708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988" y="2506663"/>
                        <a:ext cx="8451850" cy="38258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20487" name="Text Box 7">
            <a:extLst>
              <a:ext uri="{FF2B5EF4-FFF2-40B4-BE49-F238E27FC236}">
                <a16:creationId xmlns:a16="http://schemas.microsoft.com/office/drawing/2014/main" id="{51DD30C0-8B44-D7E1-A3C6-C37632A3FF2F}"/>
              </a:ext>
            </a:extLst>
          </p:cNvPr>
          <p:cNvSpPr txBox="1">
            <a:spLocks noChangeArrowheads="1"/>
          </p:cNvSpPr>
          <p:nvPr/>
        </p:nvSpPr>
        <p:spPr bwMode="auto">
          <a:xfrm>
            <a:off x="368300" y="958850"/>
            <a:ext cx="491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t>查 </a:t>
            </a:r>
            <a:r>
              <a:rPr kumimoji="1" lang="zh-CN" altLang="en-US" sz="2000">
                <a:solidFill>
                  <a:srgbClr val="050FD5"/>
                </a:solidFill>
              </a:rPr>
              <a:t>附表</a:t>
            </a:r>
            <a:r>
              <a:rPr kumimoji="1" lang="en-US" altLang="zh-CN" sz="2000">
                <a:solidFill>
                  <a:srgbClr val="050FD5"/>
                </a:solidFill>
              </a:rPr>
              <a:t>9</a:t>
            </a:r>
            <a:r>
              <a:rPr kumimoji="1" lang="en-US" altLang="zh-CN" sz="2000"/>
              <a:t> </a:t>
            </a:r>
            <a:r>
              <a:rPr kumimoji="1" lang="zh-CN" altLang="en-US" sz="2000"/>
              <a:t>得各物质因温度不同引起的焓差</a:t>
            </a:r>
            <a:endParaRPr kumimoji="1" lang="zh-CN" altLang="en-US" sz="2400">
              <a:latin typeface="Times New Roman" panose="02020603050405020304" pitchFamily="18" charset="0"/>
              <a:ea typeface="宋体" panose="02010600030101010101" pitchFamily="2" charset="-122"/>
            </a:endParaRPr>
          </a:p>
        </p:txBody>
      </p:sp>
      <p:graphicFrame>
        <p:nvGraphicFramePr>
          <p:cNvPr id="20485" name="Object 8">
            <a:extLst>
              <a:ext uri="{FF2B5EF4-FFF2-40B4-BE49-F238E27FC236}">
                <a16:creationId xmlns:a16="http://schemas.microsoft.com/office/drawing/2014/main" id="{6890E605-46CB-A4EF-2017-C4516585C472}"/>
              </a:ext>
            </a:extLst>
          </p:cNvPr>
          <p:cNvGraphicFramePr>
            <a:graphicFrameLocks noChangeAspect="1"/>
          </p:cNvGraphicFramePr>
          <p:nvPr/>
        </p:nvGraphicFramePr>
        <p:xfrm>
          <a:off x="415925" y="1522413"/>
          <a:ext cx="7786688" cy="357187"/>
        </p:xfrm>
        <a:graphic>
          <a:graphicData uri="http://schemas.openxmlformats.org/presentationml/2006/ole">
            <mc:AlternateContent xmlns:mc="http://schemas.openxmlformats.org/markup-compatibility/2006">
              <mc:Choice xmlns:v="urn:schemas-microsoft-com:vml" Requires="v">
                <p:oleObj name="Equation" r:id="rId8" imgW="4216320" imgH="253800" progId="Equation.DSMT4">
                  <p:embed/>
                </p:oleObj>
              </mc:Choice>
              <mc:Fallback>
                <p:oleObj name="Equation" r:id="rId8" imgW="4216320" imgH="2538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925" y="1522413"/>
                        <a:ext cx="7786688" cy="35718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0486" name="Object 9">
            <a:extLst>
              <a:ext uri="{FF2B5EF4-FFF2-40B4-BE49-F238E27FC236}">
                <a16:creationId xmlns:a16="http://schemas.microsoft.com/office/drawing/2014/main" id="{5247152D-7B85-8FF1-327A-A6BAB903EA15}"/>
              </a:ext>
            </a:extLst>
          </p:cNvPr>
          <p:cNvGraphicFramePr>
            <a:graphicFrameLocks noChangeAspect="1"/>
          </p:cNvGraphicFramePr>
          <p:nvPr/>
        </p:nvGraphicFramePr>
        <p:xfrm>
          <a:off x="398463" y="2008188"/>
          <a:ext cx="8258175" cy="377825"/>
        </p:xfrm>
        <a:graphic>
          <a:graphicData uri="http://schemas.openxmlformats.org/presentationml/2006/ole">
            <mc:AlternateContent xmlns:mc="http://schemas.openxmlformats.org/markup-compatibility/2006">
              <mc:Choice xmlns:v="urn:schemas-microsoft-com:vml" Requires="v">
                <p:oleObj name="Equation" r:id="rId10" imgW="4228920" imgH="253800" progId="Equation.DSMT4">
                  <p:embed/>
                </p:oleObj>
              </mc:Choice>
              <mc:Fallback>
                <p:oleObj name="Equation" r:id="rId10" imgW="4228920" imgH="2538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463" y="2008188"/>
                        <a:ext cx="8258175" cy="3778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69643" name="Text Box 11">
            <a:extLst>
              <a:ext uri="{FF2B5EF4-FFF2-40B4-BE49-F238E27FC236}">
                <a16:creationId xmlns:a16="http://schemas.microsoft.com/office/drawing/2014/main" id="{657B118D-0A13-398D-36A8-52C73F911540}"/>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13-2-3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基尔霍夫定律</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sp>
        <p:nvSpPr>
          <p:cNvPr id="20489" name="Text Box 12">
            <a:extLst>
              <a:ext uri="{FF2B5EF4-FFF2-40B4-BE49-F238E27FC236}">
                <a16:creationId xmlns:a16="http://schemas.microsoft.com/office/drawing/2014/main" id="{3E764399-18DF-A537-B609-F44A1A910DE7}"/>
              </a:ext>
            </a:extLst>
          </p:cNvPr>
          <p:cNvSpPr txBox="1">
            <a:spLocks noChangeArrowheads="1"/>
          </p:cNvSpPr>
          <p:nvPr/>
        </p:nvSpPr>
        <p:spPr bwMode="auto">
          <a:xfrm>
            <a:off x="377825" y="3413125"/>
            <a:ext cx="197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2000"/>
              <a:t>600K</a:t>
            </a:r>
            <a:r>
              <a:rPr lang="zh-CN" altLang="en-US" sz="2000"/>
              <a:t>时的燃烧热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E235641B-7C9F-223E-3122-D6D36CBF1FDF}"/>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13-1-1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有化学反应的系统</a:t>
            </a:r>
          </a:p>
        </p:txBody>
      </p:sp>
      <p:sp>
        <p:nvSpPr>
          <p:cNvPr id="1028" name="Text Box 3">
            <a:extLst>
              <a:ext uri="{FF2B5EF4-FFF2-40B4-BE49-F238E27FC236}">
                <a16:creationId xmlns:a16="http://schemas.microsoft.com/office/drawing/2014/main" id="{08304E1A-4EAC-94A8-29EE-288A3118C915}"/>
              </a:ext>
            </a:extLst>
          </p:cNvPr>
          <p:cNvSpPr txBox="1">
            <a:spLocks noChangeArrowheads="1"/>
          </p:cNvSpPr>
          <p:nvPr/>
        </p:nvSpPr>
        <p:spPr bwMode="auto">
          <a:xfrm>
            <a:off x="465138" y="927100"/>
            <a:ext cx="2740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t>一、有化学反应的系统</a:t>
            </a:r>
          </a:p>
        </p:txBody>
      </p:sp>
      <p:sp>
        <p:nvSpPr>
          <p:cNvPr id="1029" name="Text Box 4">
            <a:extLst>
              <a:ext uri="{FF2B5EF4-FFF2-40B4-BE49-F238E27FC236}">
                <a16:creationId xmlns:a16="http://schemas.microsoft.com/office/drawing/2014/main" id="{F6F4AA90-F810-2058-528B-DCD04C91FB6D}"/>
              </a:ext>
            </a:extLst>
          </p:cNvPr>
          <p:cNvSpPr txBox="1">
            <a:spLocks noChangeArrowheads="1"/>
          </p:cNvSpPr>
          <p:nvPr/>
        </p:nvSpPr>
        <p:spPr bwMode="auto">
          <a:xfrm>
            <a:off x="625475" y="1349375"/>
            <a:ext cx="81216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buFont typeface="Wingdings" panose="05000000000000000000" pitchFamily="2" charset="2"/>
              <a:buChar char="l"/>
            </a:pPr>
            <a:r>
              <a:rPr kumimoji="1" lang="zh-CN" altLang="en-US" sz="1800" b="0">
                <a:solidFill>
                  <a:srgbClr val="D31703"/>
                </a:solidFill>
                <a:latin typeface="Arial" panose="020B0604020202020204" pitchFamily="34" charset="0"/>
              </a:rPr>
              <a:t>  研究化学反应过程的能量转换也需选择系统</a:t>
            </a:r>
            <a:r>
              <a:rPr kumimoji="1" lang="zh-CN" altLang="en-US" sz="1800" b="0">
                <a:latin typeface="Arial" panose="020B0604020202020204" pitchFamily="34" charset="0"/>
              </a:rPr>
              <a:t>，</a:t>
            </a:r>
            <a:r>
              <a:rPr kumimoji="1" lang="zh-CN" altLang="en-US" sz="1800" b="0">
                <a:solidFill>
                  <a:srgbClr val="050FD5"/>
                </a:solidFill>
                <a:latin typeface="Arial" panose="020B0604020202020204" pitchFamily="34" charset="0"/>
              </a:rPr>
              <a:t>除系统中包含有化学反应，其它概念与以前章节中一样</a:t>
            </a:r>
            <a:r>
              <a:rPr kumimoji="1" lang="zh-CN" altLang="en-US" sz="1800" b="0">
                <a:latin typeface="Arial" panose="020B0604020202020204" pitchFamily="34" charset="0"/>
              </a:rPr>
              <a:t>。</a:t>
            </a:r>
            <a:r>
              <a:rPr kumimoji="1" lang="zh-CN" altLang="en-US" sz="1800" b="0">
                <a:solidFill>
                  <a:srgbClr val="050FD5"/>
                </a:solidFill>
                <a:latin typeface="Arial" panose="020B0604020202020204" pitchFamily="34" charset="0"/>
              </a:rPr>
              <a:t>我们重点介绍以下几个的概念。</a:t>
            </a:r>
            <a:r>
              <a:rPr kumimoji="1" lang="en-US" altLang="zh-CN" sz="2000">
                <a:latin typeface="楷体_GB2312" pitchFamily="49" charset="-122"/>
                <a:ea typeface="楷体_GB2312" pitchFamily="49" charset="-122"/>
              </a:rPr>
              <a:t> </a:t>
            </a:r>
          </a:p>
        </p:txBody>
      </p:sp>
      <p:sp>
        <p:nvSpPr>
          <p:cNvPr id="51205" name="Text Box 5">
            <a:extLst>
              <a:ext uri="{FF2B5EF4-FFF2-40B4-BE49-F238E27FC236}">
                <a16:creationId xmlns:a16="http://schemas.microsoft.com/office/drawing/2014/main" id="{8389A7C2-FBD1-421D-0FFB-432652435D7D}"/>
              </a:ext>
            </a:extLst>
          </p:cNvPr>
          <p:cNvSpPr txBox="1">
            <a:spLocks noChangeArrowheads="1"/>
          </p:cNvSpPr>
          <p:nvPr/>
        </p:nvSpPr>
        <p:spPr bwMode="auto">
          <a:xfrm>
            <a:off x="495300" y="2190750"/>
            <a:ext cx="2254250" cy="396875"/>
          </a:xfrm>
          <a:prstGeom prst="rect">
            <a:avLst/>
          </a:prstGeom>
          <a:noFill/>
          <a:ln w="9525">
            <a:noFill/>
            <a:miter lim="800000"/>
            <a:headEnd/>
            <a:tailEnd/>
          </a:ln>
          <a:effectLst/>
        </p:spPr>
        <p:txBody>
          <a:bodyPr wrap="none">
            <a:spAutoFit/>
          </a:bodyPr>
          <a:lstStyle/>
          <a:p>
            <a:pPr>
              <a:defRPr/>
            </a:pPr>
            <a:r>
              <a:rPr kumimoji="1" lang="en-US" altLang="zh-CN" sz="2000">
                <a:effectLst>
                  <a:outerShdw blurRad="38100" dist="38100" dir="2700000" algn="tl">
                    <a:srgbClr val="C0C0C0"/>
                  </a:outerShdw>
                </a:effectLst>
                <a:latin typeface="Arial" pitchFamily="34" charset="0"/>
              </a:rPr>
              <a:t>1. </a:t>
            </a:r>
            <a:r>
              <a:rPr kumimoji="1" lang="zh-CN" altLang="en-US" sz="2000">
                <a:effectLst>
                  <a:outerShdw blurRad="38100" dist="38100" dir="2700000" algn="tl">
                    <a:srgbClr val="C0C0C0"/>
                  </a:outerShdw>
                </a:effectLst>
                <a:latin typeface="Arial" pitchFamily="34" charset="0"/>
              </a:rPr>
              <a:t>独立的状态参数</a:t>
            </a:r>
          </a:p>
        </p:txBody>
      </p:sp>
      <p:sp>
        <p:nvSpPr>
          <p:cNvPr id="51207" name="Rectangle 7">
            <a:extLst>
              <a:ext uri="{FF2B5EF4-FFF2-40B4-BE49-F238E27FC236}">
                <a16:creationId xmlns:a16="http://schemas.microsoft.com/office/drawing/2014/main" id="{22754891-501E-D4A2-FC95-FFACB86CFCE0}"/>
              </a:ext>
            </a:extLst>
          </p:cNvPr>
          <p:cNvSpPr>
            <a:spLocks noChangeArrowheads="1"/>
          </p:cNvSpPr>
          <p:nvPr/>
        </p:nvSpPr>
        <p:spPr bwMode="auto">
          <a:xfrm>
            <a:off x="641350" y="2589213"/>
            <a:ext cx="19653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30000"/>
              </a:lnSpc>
              <a:buFont typeface="Wingdings" panose="05000000000000000000" pitchFamily="2" charset="2"/>
              <a:buChar char="l"/>
            </a:pPr>
            <a:r>
              <a:rPr kumimoji="1" lang="zh-CN" altLang="en-US" sz="1800" b="0">
                <a:solidFill>
                  <a:srgbClr val="D31703"/>
                </a:solidFill>
                <a:latin typeface="Times New Roman" panose="02020603050405020304" pitchFamily="18" charset="0"/>
              </a:rPr>
              <a:t>  简单可压缩系</a:t>
            </a:r>
            <a:endParaRPr kumimoji="1" lang="en-US" altLang="zh-CN" sz="1800" b="0">
              <a:latin typeface="Times New Roman" panose="02020603050405020304" pitchFamily="18" charset="0"/>
            </a:endParaRPr>
          </a:p>
        </p:txBody>
      </p:sp>
      <p:sp>
        <p:nvSpPr>
          <p:cNvPr id="51208" name="Rectangle 8">
            <a:extLst>
              <a:ext uri="{FF2B5EF4-FFF2-40B4-BE49-F238E27FC236}">
                <a16:creationId xmlns:a16="http://schemas.microsoft.com/office/drawing/2014/main" id="{8E33D3B9-C649-A099-7125-01ED840AD118}"/>
              </a:ext>
            </a:extLst>
          </p:cNvPr>
          <p:cNvSpPr>
            <a:spLocks noChangeArrowheads="1"/>
          </p:cNvSpPr>
          <p:nvPr/>
        </p:nvSpPr>
        <p:spPr bwMode="auto">
          <a:xfrm>
            <a:off x="857250" y="3013075"/>
            <a:ext cx="32226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30000"/>
              </a:lnSpc>
              <a:buFont typeface="Wingdings" panose="05000000000000000000" pitchFamily="2" charset="2"/>
              <a:buNone/>
            </a:pPr>
            <a:r>
              <a:rPr kumimoji="1" lang="zh-CN" altLang="en-US" sz="1800" b="0">
                <a:solidFill>
                  <a:srgbClr val="050FD5"/>
                </a:solidFill>
                <a:latin typeface="Times New Roman" panose="02020603050405020304" pitchFamily="18" charset="0"/>
              </a:rPr>
              <a:t>物理变化过程</a:t>
            </a:r>
            <a:r>
              <a:rPr kumimoji="1" lang="zh-CN" altLang="en-US" sz="1800" b="0">
                <a:latin typeface="Times New Roman" panose="02020603050405020304" pitchFamily="18" charset="0"/>
              </a:rPr>
              <a:t>，确定系统平衡状态</a:t>
            </a:r>
            <a:r>
              <a:rPr kumimoji="1" lang="zh-CN" altLang="en-US" sz="1800" b="0">
                <a:solidFill>
                  <a:srgbClr val="050FD5"/>
                </a:solidFill>
                <a:latin typeface="Times New Roman" panose="02020603050405020304" pitchFamily="18" charset="0"/>
              </a:rPr>
              <a:t>独立状态参数只有两个。</a:t>
            </a:r>
          </a:p>
          <a:p>
            <a:pPr eaLnBrk="1" hangingPunct="1">
              <a:lnSpc>
                <a:spcPct val="130000"/>
              </a:lnSpc>
              <a:buFont typeface="Wingdings" panose="05000000000000000000" pitchFamily="2" charset="2"/>
              <a:buNone/>
            </a:pPr>
            <a:r>
              <a:rPr kumimoji="1" lang="zh-CN" altLang="en-US" sz="1800" b="0">
                <a:latin typeface="Times New Roman" panose="02020603050405020304" pitchFamily="18" charset="0"/>
              </a:rPr>
              <a:t>变化过程如等温过程、等压过程、等容过程等。</a:t>
            </a:r>
            <a:endParaRPr kumimoji="1" lang="en-US" altLang="zh-CN" sz="1800" b="0">
              <a:latin typeface="Times New Roman" panose="02020603050405020304" pitchFamily="18" charset="0"/>
            </a:endParaRPr>
          </a:p>
        </p:txBody>
      </p:sp>
      <p:graphicFrame>
        <p:nvGraphicFramePr>
          <p:cNvPr id="51215" name="Object 15">
            <a:extLst>
              <a:ext uri="{FF2B5EF4-FFF2-40B4-BE49-F238E27FC236}">
                <a16:creationId xmlns:a16="http://schemas.microsoft.com/office/drawing/2014/main" id="{3857AEAA-741B-E3FC-5918-805D9E2FE772}"/>
              </a:ext>
            </a:extLst>
          </p:cNvPr>
          <p:cNvGraphicFramePr>
            <a:graphicFrameLocks/>
          </p:cNvGraphicFramePr>
          <p:nvPr>
            <p:ph sz="half" idx="2"/>
          </p:nvPr>
        </p:nvGraphicFramePr>
        <p:xfrm>
          <a:off x="6418263" y="2520950"/>
          <a:ext cx="2187575" cy="2224088"/>
        </p:xfrm>
        <a:graphic>
          <a:graphicData uri="http://schemas.openxmlformats.org/presentationml/2006/ole">
            <mc:AlternateContent xmlns:mc="http://schemas.openxmlformats.org/markup-compatibility/2006">
              <mc:Choice xmlns:v="urn:schemas-microsoft-com:vml" Requires="v">
                <p:oleObj name="Visio" r:id="rId2" imgW="3608568" imgH="3671597" progId="Visio.Drawing.6">
                  <p:embed/>
                </p:oleObj>
              </mc:Choice>
              <mc:Fallback>
                <p:oleObj name="Visio" r:id="rId2" imgW="3608568" imgH="3671597" progId="Visio.Drawing.6">
                  <p:embed/>
                  <p:pic>
                    <p:nvPicPr>
                      <p:cNvPr id="0" name="Object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63" y="2520950"/>
                        <a:ext cx="2187575" cy="222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1223" name="Picture 23">
            <a:extLst>
              <a:ext uri="{FF2B5EF4-FFF2-40B4-BE49-F238E27FC236}">
                <a16:creationId xmlns:a16="http://schemas.microsoft.com/office/drawing/2014/main" id="{DDC2321F-5D8C-1281-A0AC-8A535628F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3713" y="2503488"/>
            <a:ext cx="147637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2" name="Text Box 22">
            <a:extLst>
              <a:ext uri="{FF2B5EF4-FFF2-40B4-BE49-F238E27FC236}">
                <a16:creationId xmlns:a16="http://schemas.microsoft.com/office/drawing/2014/main" id="{241CBAFF-4CAC-B0AF-3F82-DF17778A5905}"/>
              </a:ext>
            </a:extLst>
          </p:cNvPr>
          <p:cNvSpPr txBox="1">
            <a:spLocks noChangeArrowheads="1"/>
          </p:cNvSpPr>
          <p:nvPr/>
        </p:nvSpPr>
        <p:spPr bwMode="auto">
          <a:xfrm>
            <a:off x="5495925" y="4367213"/>
            <a:ext cx="593725"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600">
                <a:latin typeface="Times New Roman" pitchFamily="18" charset="0"/>
              </a:rPr>
              <a:t>定容</a:t>
            </a:r>
          </a:p>
        </p:txBody>
      </p:sp>
      <p:sp>
        <p:nvSpPr>
          <p:cNvPr id="51224" name="Text Box 24">
            <a:extLst>
              <a:ext uri="{FF2B5EF4-FFF2-40B4-BE49-F238E27FC236}">
                <a16:creationId xmlns:a16="http://schemas.microsoft.com/office/drawing/2014/main" id="{8B0F50B8-4F16-1089-C1C9-CF461DE40B85}"/>
              </a:ext>
            </a:extLst>
          </p:cNvPr>
          <p:cNvSpPr txBox="1">
            <a:spLocks noChangeArrowheads="1"/>
          </p:cNvSpPr>
          <p:nvPr/>
        </p:nvSpPr>
        <p:spPr bwMode="auto">
          <a:xfrm>
            <a:off x="7502525" y="4354513"/>
            <a:ext cx="593725" cy="3365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600">
                <a:latin typeface="Times New Roman" pitchFamily="18" charset="0"/>
              </a:rPr>
              <a:t>定压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linds(horizontal)">
                                      <p:cBhvr>
                                        <p:cTn id="7" dur="500"/>
                                        <p:tgtEl>
                                          <p:spTgt spid="51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8"/>
                                        </p:tgtEl>
                                        <p:attrNameLst>
                                          <p:attrName>style.visibility</p:attrName>
                                        </p:attrNameLst>
                                      </p:cBhvr>
                                      <p:to>
                                        <p:strVal val="visible"/>
                                      </p:to>
                                    </p:set>
                                    <p:animEffect transition="in" filter="dissolve">
                                      <p:cBhvr>
                                        <p:cTn id="12" dur="500"/>
                                        <p:tgtEl>
                                          <p:spTgt spid="5120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1207"/>
                                        </p:tgtEl>
                                        <p:attrNameLst>
                                          <p:attrName>style.visibility</p:attrName>
                                        </p:attrNameLst>
                                      </p:cBhvr>
                                      <p:to>
                                        <p:strVal val="visible"/>
                                      </p:to>
                                    </p:set>
                                    <p:animEffect transition="in" filter="dissolve">
                                      <p:cBhvr>
                                        <p:cTn id="15" dur="500"/>
                                        <p:tgtEl>
                                          <p:spTgt spid="51207"/>
                                        </p:tgtEl>
                                      </p:cBhvr>
                                    </p:animEffect>
                                  </p:childTnLst>
                                </p:cTn>
                              </p:par>
                              <p:par>
                                <p:cTn id="16" presetID="1" presetClass="entr" presetSubtype="0" fill="hold" nodeType="withEffect">
                                  <p:stCondLst>
                                    <p:cond delay="0"/>
                                  </p:stCondLst>
                                  <p:childTnLst>
                                    <p:set>
                                      <p:cBhvr>
                                        <p:cTn id="17" dur="1" fill="hold">
                                          <p:stCondLst>
                                            <p:cond delay="0"/>
                                          </p:stCondLst>
                                        </p:cTn>
                                        <p:tgtEl>
                                          <p:spTgt spid="5122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12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12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1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P spid="51207" grpId="0"/>
      <p:bldP spid="51208" grpId="0"/>
      <p:bldP spid="51222" grpId="0"/>
      <p:bldP spid="512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6A5324A9-D574-0A6C-F073-30EADE2EA38A}"/>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13-1-1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有化学反应的系统</a:t>
            </a:r>
          </a:p>
        </p:txBody>
      </p:sp>
      <p:sp>
        <p:nvSpPr>
          <p:cNvPr id="2052" name="Text Box 6">
            <a:extLst>
              <a:ext uri="{FF2B5EF4-FFF2-40B4-BE49-F238E27FC236}">
                <a16:creationId xmlns:a16="http://schemas.microsoft.com/office/drawing/2014/main" id="{58BE6D6F-3B3F-881F-5641-32AB2A1E9D5C}"/>
              </a:ext>
            </a:extLst>
          </p:cNvPr>
          <p:cNvSpPr txBox="1">
            <a:spLocks noChangeArrowheads="1"/>
          </p:cNvSpPr>
          <p:nvPr/>
        </p:nvSpPr>
        <p:spPr bwMode="auto">
          <a:xfrm>
            <a:off x="514350" y="866775"/>
            <a:ext cx="283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spcBef>
                <a:spcPct val="40000"/>
              </a:spcBef>
              <a:buFont typeface="Wingdings" panose="05000000000000000000" pitchFamily="2" charset="2"/>
              <a:buChar char="l"/>
            </a:pPr>
            <a:r>
              <a:rPr kumimoji="1" lang="zh-CN" altLang="en-US" sz="1800" b="0">
                <a:solidFill>
                  <a:srgbClr val="D31703"/>
                </a:solidFill>
                <a:latin typeface="Times New Roman" panose="02020603050405020304" pitchFamily="18" charset="0"/>
              </a:rPr>
              <a:t>  化学反应体系</a:t>
            </a:r>
            <a:endParaRPr kumimoji="1" lang="en-US" altLang="zh-CN" sz="1800" b="0">
              <a:latin typeface="Times New Roman" panose="02020603050405020304" pitchFamily="18" charset="0"/>
            </a:endParaRPr>
          </a:p>
        </p:txBody>
      </p:sp>
      <p:sp>
        <p:nvSpPr>
          <p:cNvPr id="2053" name="Text Box 9">
            <a:extLst>
              <a:ext uri="{FF2B5EF4-FFF2-40B4-BE49-F238E27FC236}">
                <a16:creationId xmlns:a16="http://schemas.microsoft.com/office/drawing/2014/main" id="{23254C79-E99A-D09B-1E09-1B236E015635}"/>
              </a:ext>
            </a:extLst>
          </p:cNvPr>
          <p:cNvSpPr txBox="1">
            <a:spLocks noChangeArrowheads="1"/>
          </p:cNvSpPr>
          <p:nvPr/>
        </p:nvSpPr>
        <p:spPr bwMode="auto">
          <a:xfrm>
            <a:off x="819150" y="1246188"/>
            <a:ext cx="7848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40000"/>
              </a:spcBef>
              <a:buFont typeface="Wingdings" panose="05000000000000000000" pitchFamily="2" charset="2"/>
              <a:buNone/>
            </a:pPr>
            <a:r>
              <a:rPr kumimoji="1" lang="zh-CN" altLang="en-US" sz="1800" b="0">
                <a:latin typeface="Times New Roman" panose="02020603050405020304" pitchFamily="18" charset="0"/>
              </a:rPr>
              <a:t>参与反应的物质的成分或浓度可变化，确定其平衡状态需要</a:t>
            </a:r>
            <a:r>
              <a:rPr kumimoji="1" lang="zh-CN" altLang="en-US" sz="1800" b="0">
                <a:solidFill>
                  <a:srgbClr val="050FD5"/>
                </a:solidFill>
                <a:latin typeface="Times New Roman" panose="02020603050405020304" pitchFamily="18" charset="0"/>
              </a:rPr>
              <a:t>两个以上的独立参数。</a:t>
            </a:r>
            <a:r>
              <a:rPr kumimoji="1" lang="zh-CN" altLang="en-US" sz="1800" b="0">
                <a:latin typeface="Times New Roman" panose="02020603050405020304" pitchFamily="18" charset="0"/>
              </a:rPr>
              <a:t>化学反应过程可在</a:t>
            </a:r>
            <a:r>
              <a:rPr kumimoji="1" lang="zh-CN" altLang="en-US" sz="1800" b="0">
                <a:solidFill>
                  <a:srgbClr val="050FD5"/>
                </a:solidFill>
                <a:latin typeface="Times New Roman" panose="02020603050405020304" pitchFamily="18" charset="0"/>
              </a:rPr>
              <a:t>定温定压</a:t>
            </a:r>
            <a:r>
              <a:rPr kumimoji="1" lang="zh-CN" altLang="en-US" sz="1800" b="0">
                <a:latin typeface="Times New Roman" panose="02020603050405020304" pitchFamily="18" charset="0"/>
              </a:rPr>
              <a:t>、</a:t>
            </a:r>
            <a:r>
              <a:rPr kumimoji="1" lang="zh-CN" altLang="en-US" sz="1800" b="0">
                <a:solidFill>
                  <a:srgbClr val="050FD5"/>
                </a:solidFill>
                <a:latin typeface="Times New Roman" panose="02020603050405020304" pitchFamily="18" charset="0"/>
              </a:rPr>
              <a:t>定温定容</a:t>
            </a:r>
            <a:r>
              <a:rPr kumimoji="1" lang="zh-CN" altLang="en-US" sz="1800" b="0">
                <a:latin typeface="Times New Roman" panose="02020603050405020304" pitchFamily="18" charset="0"/>
              </a:rPr>
              <a:t>等条件下进行。 </a:t>
            </a:r>
          </a:p>
        </p:txBody>
      </p:sp>
      <p:graphicFrame>
        <p:nvGraphicFramePr>
          <p:cNvPr id="52237" name="Object 13">
            <a:extLst>
              <a:ext uri="{FF2B5EF4-FFF2-40B4-BE49-F238E27FC236}">
                <a16:creationId xmlns:a16="http://schemas.microsoft.com/office/drawing/2014/main" id="{C8F21224-E8BF-1BE8-DD85-5C43EFFBA861}"/>
              </a:ext>
            </a:extLst>
          </p:cNvPr>
          <p:cNvGraphicFramePr>
            <a:graphicFrameLocks noChangeAspect="1"/>
          </p:cNvGraphicFramePr>
          <p:nvPr>
            <p:ph/>
          </p:nvPr>
        </p:nvGraphicFramePr>
        <p:xfrm>
          <a:off x="2698750" y="2446338"/>
          <a:ext cx="1876425" cy="2071687"/>
        </p:xfrm>
        <a:graphic>
          <a:graphicData uri="http://schemas.openxmlformats.org/presentationml/2006/ole">
            <mc:AlternateContent xmlns:mc="http://schemas.openxmlformats.org/markup-compatibility/2006">
              <mc:Choice xmlns:v="urn:schemas-microsoft-com:vml" Requires="v">
                <p:oleObj name="Visio" r:id="rId2" imgW="2444727" imgH="2699494" progId="Visio.Drawing.6">
                  <p:embed/>
                </p:oleObj>
              </mc:Choice>
              <mc:Fallback>
                <p:oleObj name="Visio" r:id="rId2" imgW="2444727" imgH="2699494" progId="Visio.Drawing.6">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0" y="2446338"/>
                        <a:ext cx="1876425"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51" name="Line 27">
            <a:extLst>
              <a:ext uri="{FF2B5EF4-FFF2-40B4-BE49-F238E27FC236}">
                <a16:creationId xmlns:a16="http://schemas.microsoft.com/office/drawing/2014/main" id="{1CEBEE43-ABD8-6C06-C818-A669AE20E426}"/>
              </a:ext>
            </a:extLst>
          </p:cNvPr>
          <p:cNvSpPr>
            <a:spLocks noChangeShapeType="1"/>
          </p:cNvSpPr>
          <p:nvPr/>
        </p:nvSpPr>
        <p:spPr bwMode="auto">
          <a:xfrm flipV="1">
            <a:off x="4324350" y="3133725"/>
            <a:ext cx="323850" cy="0"/>
          </a:xfrm>
          <a:prstGeom prst="line">
            <a:avLst/>
          </a:prstGeom>
          <a:noFill/>
          <a:ln w="254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2" name="Line 28">
            <a:extLst>
              <a:ext uri="{FF2B5EF4-FFF2-40B4-BE49-F238E27FC236}">
                <a16:creationId xmlns:a16="http://schemas.microsoft.com/office/drawing/2014/main" id="{E46FFC51-F5DE-A2B2-B4AB-3A5D5C5D77D8}"/>
              </a:ext>
            </a:extLst>
          </p:cNvPr>
          <p:cNvSpPr>
            <a:spLocks noChangeShapeType="1"/>
          </p:cNvSpPr>
          <p:nvPr/>
        </p:nvSpPr>
        <p:spPr bwMode="auto">
          <a:xfrm>
            <a:off x="4162425" y="3686175"/>
            <a:ext cx="361950" cy="0"/>
          </a:xfrm>
          <a:prstGeom prst="line">
            <a:avLst/>
          </a:prstGeom>
          <a:noFill/>
          <a:ln w="254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3" name="Text Box 29">
            <a:extLst>
              <a:ext uri="{FF2B5EF4-FFF2-40B4-BE49-F238E27FC236}">
                <a16:creationId xmlns:a16="http://schemas.microsoft.com/office/drawing/2014/main" id="{7095CD7E-4116-94B9-D62A-F3E15F11BCCA}"/>
              </a:ext>
            </a:extLst>
          </p:cNvPr>
          <p:cNvSpPr txBox="1">
            <a:spLocks noChangeArrowheads="1"/>
          </p:cNvSpPr>
          <p:nvPr/>
        </p:nvSpPr>
        <p:spPr bwMode="auto">
          <a:xfrm>
            <a:off x="4584700" y="3460750"/>
            <a:ext cx="1098550" cy="366713"/>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800" b="0">
                <a:solidFill>
                  <a:srgbClr val="050FD5"/>
                </a:solidFill>
                <a:latin typeface="Times New Roman" pitchFamily="18" charset="0"/>
              </a:rPr>
              <a:t>能量交换</a:t>
            </a:r>
          </a:p>
        </p:txBody>
      </p:sp>
      <p:sp>
        <p:nvSpPr>
          <p:cNvPr id="52254" name="Text Box 30">
            <a:extLst>
              <a:ext uri="{FF2B5EF4-FFF2-40B4-BE49-F238E27FC236}">
                <a16:creationId xmlns:a16="http://schemas.microsoft.com/office/drawing/2014/main" id="{D57982DC-12EE-888D-9BC6-944404F56D9B}"/>
              </a:ext>
            </a:extLst>
          </p:cNvPr>
          <p:cNvSpPr txBox="1">
            <a:spLocks noChangeArrowheads="1"/>
          </p:cNvSpPr>
          <p:nvPr/>
        </p:nvSpPr>
        <p:spPr bwMode="auto">
          <a:xfrm>
            <a:off x="4594225" y="2927350"/>
            <a:ext cx="1098550" cy="366713"/>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800" b="0">
                <a:solidFill>
                  <a:srgbClr val="050FD5"/>
                </a:solidFill>
                <a:latin typeface="Times New Roman" pitchFamily="18" charset="0"/>
              </a:rPr>
              <a:t>物质交换</a:t>
            </a:r>
          </a:p>
        </p:txBody>
      </p:sp>
      <p:sp>
        <p:nvSpPr>
          <p:cNvPr id="52256" name="Text Box 32">
            <a:extLst>
              <a:ext uri="{FF2B5EF4-FFF2-40B4-BE49-F238E27FC236}">
                <a16:creationId xmlns:a16="http://schemas.microsoft.com/office/drawing/2014/main" id="{64A6ECC2-0915-9AFD-A4A9-D7C28EBA9C97}"/>
              </a:ext>
            </a:extLst>
          </p:cNvPr>
          <p:cNvSpPr txBox="1">
            <a:spLocks noChangeArrowheads="1"/>
          </p:cNvSpPr>
          <p:nvPr/>
        </p:nvSpPr>
        <p:spPr bwMode="auto">
          <a:xfrm>
            <a:off x="5822950" y="3279775"/>
            <a:ext cx="1098550" cy="366713"/>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800" b="0">
                <a:solidFill>
                  <a:srgbClr val="D31703"/>
                </a:solidFill>
                <a:latin typeface="Times New Roman" pitchFamily="18" charset="0"/>
              </a:rPr>
              <a:t>热量交换</a:t>
            </a:r>
          </a:p>
        </p:txBody>
      </p:sp>
      <p:sp>
        <p:nvSpPr>
          <p:cNvPr id="52257" name="Text Box 33">
            <a:extLst>
              <a:ext uri="{FF2B5EF4-FFF2-40B4-BE49-F238E27FC236}">
                <a16:creationId xmlns:a16="http://schemas.microsoft.com/office/drawing/2014/main" id="{C3A0F66D-69B7-035C-AA1C-483838C1EDD8}"/>
              </a:ext>
            </a:extLst>
          </p:cNvPr>
          <p:cNvSpPr txBox="1">
            <a:spLocks noChangeArrowheads="1"/>
          </p:cNvSpPr>
          <p:nvPr/>
        </p:nvSpPr>
        <p:spPr bwMode="auto">
          <a:xfrm>
            <a:off x="5822950" y="3613150"/>
            <a:ext cx="1098550" cy="366713"/>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800" b="0">
                <a:solidFill>
                  <a:srgbClr val="D31703"/>
                </a:solidFill>
                <a:latin typeface="Times New Roman" pitchFamily="18" charset="0"/>
              </a:rPr>
              <a:t>功量交换</a:t>
            </a:r>
          </a:p>
        </p:txBody>
      </p:sp>
      <p:sp>
        <p:nvSpPr>
          <p:cNvPr id="52258" name="Line 34">
            <a:extLst>
              <a:ext uri="{FF2B5EF4-FFF2-40B4-BE49-F238E27FC236}">
                <a16:creationId xmlns:a16="http://schemas.microsoft.com/office/drawing/2014/main" id="{BBEEE96E-B5A5-4125-0D62-BA50CD4564AF}"/>
              </a:ext>
            </a:extLst>
          </p:cNvPr>
          <p:cNvSpPr>
            <a:spLocks noChangeShapeType="1"/>
          </p:cNvSpPr>
          <p:nvPr/>
        </p:nvSpPr>
        <p:spPr bwMode="auto">
          <a:xfrm flipV="1">
            <a:off x="5610225" y="3505200"/>
            <a:ext cx="209550" cy="104775"/>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9" name="Line 35">
            <a:extLst>
              <a:ext uri="{FF2B5EF4-FFF2-40B4-BE49-F238E27FC236}">
                <a16:creationId xmlns:a16="http://schemas.microsoft.com/office/drawing/2014/main" id="{D8F41D5C-DC6C-F5BE-5DE1-0F5CA9348196}"/>
              </a:ext>
            </a:extLst>
          </p:cNvPr>
          <p:cNvSpPr>
            <a:spLocks noChangeShapeType="1"/>
          </p:cNvSpPr>
          <p:nvPr/>
        </p:nvSpPr>
        <p:spPr bwMode="auto">
          <a:xfrm>
            <a:off x="5610225" y="3705225"/>
            <a:ext cx="219075" cy="114300"/>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0" name="Text Box 36">
            <a:extLst>
              <a:ext uri="{FF2B5EF4-FFF2-40B4-BE49-F238E27FC236}">
                <a16:creationId xmlns:a16="http://schemas.microsoft.com/office/drawing/2014/main" id="{0A8E5ACE-1333-9346-4213-41F41A3B255C}"/>
              </a:ext>
            </a:extLst>
          </p:cNvPr>
          <p:cNvSpPr txBox="1">
            <a:spLocks noChangeArrowheads="1"/>
          </p:cNvSpPr>
          <p:nvPr/>
        </p:nvSpPr>
        <p:spPr bwMode="auto">
          <a:xfrm>
            <a:off x="796925" y="2012950"/>
            <a:ext cx="3155950" cy="366713"/>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kumimoji="1" lang="zh-CN" altLang="en-US" sz="1800" b="0">
                <a:solidFill>
                  <a:srgbClr val="D31703"/>
                </a:solidFill>
                <a:latin typeface="Times New Roman" pitchFamily="18" charset="0"/>
              </a:rPr>
              <a:t>化学反应系统与环境间发生：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2237"/>
                                        </p:tgtEl>
                                        <p:attrNameLst>
                                          <p:attrName>style.visibility</p:attrName>
                                        </p:attrNameLst>
                                      </p:cBhvr>
                                      <p:to>
                                        <p:strVal val="visible"/>
                                      </p:to>
                                    </p:set>
                                    <p:animEffect transition="in" filter="dissolve">
                                      <p:cBhvr>
                                        <p:cTn id="7" dur="500"/>
                                        <p:tgtEl>
                                          <p:spTgt spid="52237"/>
                                        </p:tgtEl>
                                      </p:cBhvr>
                                    </p:animEffect>
                                  </p:childTnLst>
                                </p:cTn>
                              </p:par>
                              <p:par>
                                <p:cTn id="8" presetID="9" presetClass="entr" presetSubtype="0" fill="hold" nodeType="withEffect">
                                  <p:stCondLst>
                                    <p:cond delay="0"/>
                                  </p:stCondLst>
                                  <p:childTnLst>
                                    <p:set>
                                      <p:cBhvr>
                                        <p:cTn id="9" dur="1" fill="hold">
                                          <p:stCondLst>
                                            <p:cond delay="0"/>
                                          </p:stCondLst>
                                        </p:cTn>
                                        <p:tgtEl>
                                          <p:spTgt spid="52251"/>
                                        </p:tgtEl>
                                        <p:attrNameLst>
                                          <p:attrName>style.visibility</p:attrName>
                                        </p:attrNameLst>
                                      </p:cBhvr>
                                      <p:to>
                                        <p:strVal val="visible"/>
                                      </p:to>
                                    </p:set>
                                    <p:animEffect transition="in" filter="dissolve">
                                      <p:cBhvr>
                                        <p:cTn id="10" dur="500"/>
                                        <p:tgtEl>
                                          <p:spTgt spid="52251"/>
                                        </p:tgtEl>
                                      </p:cBhvr>
                                    </p:animEffect>
                                  </p:childTnLst>
                                </p:cTn>
                              </p:par>
                              <p:par>
                                <p:cTn id="11" presetID="9" presetClass="entr" presetSubtype="0" fill="hold" nodeType="withEffect">
                                  <p:stCondLst>
                                    <p:cond delay="0"/>
                                  </p:stCondLst>
                                  <p:childTnLst>
                                    <p:set>
                                      <p:cBhvr>
                                        <p:cTn id="12" dur="1" fill="hold">
                                          <p:stCondLst>
                                            <p:cond delay="0"/>
                                          </p:stCondLst>
                                        </p:cTn>
                                        <p:tgtEl>
                                          <p:spTgt spid="52252"/>
                                        </p:tgtEl>
                                        <p:attrNameLst>
                                          <p:attrName>style.visibility</p:attrName>
                                        </p:attrNameLst>
                                      </p:cBhvr>
                                      <p:to>
                                        <p:strVal val="visible"/>
                                      </p:to>
                                    </p:set>
                                    <p:animEffect transition="in" filter="dissolve">
                                      <p:cBhvr>
                                        <p:cTn id="13" dur="500"/>
                                        <p:tgtEl>
                                          <p:spTgt spid="522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2253"/>
                                        </p:tgtEl>
                                        <p:attrNameLst>
                                          <p:attrName>style.visibility</p:attrName>
                                        </p:attrNameLst>
                                      </p:cBhvr>
                                      <p:to>
                                        <p:strVal val="visible"/>
                                      </p:to>
                                    </p:set>
                                    <p:animEffect transition="in" filter="dissolve">
                                      <p:cBhvr>
                                        <p:cTn id="16" dur="500"/>
                                        <p:tgtEl>
                                          <p:spTgt spid="5225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2254"/>
                                        </p:tgtEl>
                                        <p:attrNameLst>
                                          <p:attrName>style.visibility</p:attrName>
                                        </p:attrNameLst>
                                      </p:cBhvr>
                                      <p:to>
                                        <p:strVal val="visible"/>
                                      </p:to>
                                    </p:set>
                                    <p:animEffect transition="in" filter="dissolve">
                                      <p:cBhvr>
                                        <p:cTn id="19" dur="500"/>
                                        <p:tgtEl>
                                          <p:spTgt spid="5225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2256"/>
                                        </p:tgtEl>
                                        <p:attrNameLst>
                                          <p:attrName>style.visibility</p:attrName>
                                        </p:attrNameLst>
                                      </p:cBhvr>
                                      <p:to>
                                        <p:strVal val="visible"/>
                                      </p:to>
                                    </p:set>
                                    <p:animEffect transition="in" filter="dissolve">
                                      <p:cBhvr>
                                        <p:cTn id="22" dur="500"/>
                                        <p:tgtEl>
                                          <p:spTgt spid="522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2257"/>
                                        </p:tgtEl>
                                        <p:attrNameLst>
                                          <p:attrName>style.visibility</p:attrName>
                                        </p:attrNameLst>
                                      </p:cBhvr>
                                      <p:to>
                                        <p:strVal val="visible"/>
                                      </p:to>
                                    </p:set>
                                    <p:animEffect transition="in" filter="dissolve">
                                      <p:cBhvr>
                                        <p:cTn id="25" dur="500"/>
                                        <p:tgtEl>
                                          <p:spTgt spid="52257"/>
                                        </p:tgtEl>
                                      </p:cBhvr>
                                    </p:animEffect>
                                  </p:childTnLst>
                                </p:cTn>
                              </p:par>
                              <p:par>
                                <p:cTn id="26" presetID="9" presetClass="entr" presetSubtype="0" fill="hold" nodeType="withEffect">
                                  <p:stCondLst>
                                    <p:cond delay="0"/>
                                  </p:stCondLst>
                                  <p:childTnLst>
                                    <p:set>
                                      <p:cBhvr>
                                        <p:cTn id="27" dur="1" fill="hold">
                                          <p:stCondLst>
                                            <p:cond delay="0"/>
                                          </p:stCondLst>
                                        </p:cTn>
                                        <p:tgtEl>
                                          <p:spTgt spid="52258"/>
                                        </p:tgtEl>
                                        <p:attrNameLst>
                                          <p:attrName>style.visibility</p:attrName>
                                        </p:attrNameLst>
                                      </p:cBhvr>
                                      <p:to>
                                        <p:strVal val="visible"/>
                                      </p:to>
                                    </p:set>
                                    <p:animEffect transition="in" filter="dissolve">
                                      <p:cBhvr>
                                        <p:cTn id="28" dur="500"/>
                                        <p:tgtEl>
                                          <p:spTgt spid="52258"/>
                                        </p:tgtEl>
                                      </p:cBhvr>
                                    </p:animEffect>
                                  </p:childTnLst>
                                </p:cTn>
                              </p:par>
                              <p:par>
                                <p:cTn id="29" presetID="9" presetClass="entr" presetSubtype="0" fill="hold" nodeType="withEffect">
                                  <p:stCondLst>
                                    <p:cond delay="0"/>
                                  </p:stCondLst>
                                  <p:childTnLst>
                                    <p:set>
                                      <p:cBhvr>
                                        <p:cTn id="30" dur="1" fill="hold">
                                          <p:stCondLst>
                                            <p:cond delay="0"/>
                                          </p:stCondLst>
                                        </p:cTn>
                                        <p:tgtEl>
                                          <p:spTgt spid="52259"/>
                                        </p:tgtEl>
                                        <p:attrNameLst>
                                          <p:attrName>style.visibility</p:attrName>
                                        </p:attrNameLst>
                                      </p:cBhvr>
                                      <p:to>
                                        <p:strVal val="visible"/>
                                      </p:to>
                                    </p:set>
                                    <p:animEffect transition="in" filter="dissolve">
                                      <p:cBhvr>
                                        <p:cTn id="31" dur="500"/>
                                        <p:tgtEl>
                                          <p:spTgt spid="5225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2260"/>
                                        </p:tgtEl>
                                        <p:attrNameLst>
                                          <p:attrName>style.visibility</p:attrName>
                                        </p:attrNameLst>
                                      </p:cBhvr>
                                      <p:to>
                                        <p:strVal val="visible"/>
                                      </p:to>
                                    </p:set>
                                    <p:animEffect transition="in" filter="dissolve">
                                      <p:cBhvr>
                                        <p:cTn id="34" dur="500"/>
                                        <p:tgtEl>
                                          <p:spTgt spid="52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53" grpId="0"/>
      <p:bldP spid="52254" grpId="0"/>
      <p:bldP spid="52256" grpId="0"/>
      <p:bldP spid="52257" grpId="0"/>
      <p:bldP spid="522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a:extLst>
              <a:ext uri="{FF2B5EF4-FFF2-40B4-BE49-F238E27FC236}">
                <a16:creationId xmlns:a16="http://schemas.microsoft.com/office/drawing/2014/main" id="{FCDD68C8-EE88-7333-3B77-A983DA3681F8}"/>
              </a:ext>
            </a:extLst>
          </p:cNvPr>
          <p:cNvSpPr txBox="1">
            <a:spLocks noChangeArrowheads="1"/>
          </p:cNvSpPr>
          <p:nvPr/>
        </p:nvSpPr>
        <p:spPr bwMode="auto">
          <a:xfrm>
            <a:off x="450850" y="873125"/>
            <a:ext cx="1743075" cy="396875"/>
          </a:xfrm>
          <a:prstGeom prst="rect">
            <a:avLst/>
          </a:prstGeom>
          <a:noFill/>
          <a:ln w="9525">
            <a:noFill/>
            <a:miter lim="800000"/>
            <a:headEnd/>
            <a:tailEnd/>
          </a:ln>
          <a:effectLst/>
        </p:spPr>
        <p:txBody>
          <a:bodyPr wrap="none">
            <a:spAutoFit/>
          </a:bodyPr>
          <a:lstStyle/>
          <a:p>
            <a:pPr>
              <a:defRPr/>
            </a:pPr>
            <a:r>
              <a:rPr kumimoji="1" lang="en-US" altLang="zh-CN" sz="2000">
                <a:effectLst>
                  <a:outerShdw blurRad="38100" dist="38100" dir="2700000" algn="tl">
                    <a:srgbClr val="C0C0C0"/>
                  </a:outerShdw>
                </a:effectLst>
                <a:latin typeface="Arial" pitchFamily="34" charset="0"/>
              </a:rPr>
              <a:t>2. </a:t>
            </a:r>
            <a:r>
              <a:rPr kumimoji="1" lang="zh-CN" altLang="en-US" sz="2000">
                <a:effectLst>
                  <a:outerShdw blurRad="38100" dist="38100" dir="2700000" algn="tl">
                    <a:srgbClr val="C0C0C0"/>
                  </a:outerShdw>
                </a:effectLst>
                <a:latin typeface="Arial" pitchFamily="34" charset="0"/>
              </a:rPr>
              <a:t>热量和功量</a:t>
            </a:r>
          </a:p>
        </p:txBody>
      </p:sp>
      <p:sp>
        <p:nvSpPr>
          <p:cNvPr id="26627" name="Text Box 4">
            <a:extLst>
              <a:ext uri="{FF2B5EF4-FFF2-40B4-BE49-F238E27FC236}">
                <a16:creationId xmlns:a16="http://schemas.microsoft.com/office/drawing/2014/main" id="{6D94DDDB-8D94-9D82-E7E9-55EDEE83502F}"/>
              </a:ext>
            </a:extLst>
          </p:cNvPr>
          <p:cNvSpPr txBox="1">
            <a:spLocks noChangeArrowheads="1"/>
          </p:cNvSpPr>
          <p:nvPr/>
        </p:nvSpPr>
        <p:spPr bwMode="auto">
          <a:xfrm>
            <a:off x="509588" y="1230313"/>
            <a:ext cx="8596312"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70000"/>
              </a:lnSpc>
              <a:buFont typeface="Wingdings" panose="05000000000000000000" pitchFamily="2" charset="2"/>
              <a:buChar char="l"/>
            </a:pPr>
            <a:r>
              <a:rPr kumimoji="1" lang="zh-CN" altLang="en-US" sz="1800" b="0">
                <a:solidFill>
                  <a:srgbClr val="D31703"/>
                </a:solidFill>
                <a:latin typeface="Times New Roman" panose="02020603050405020304" pitchFamily="18" charset="0"/>
              </a:rPr>
              <a:t>  热量  </a:t>
            </a:r>
            <a:r>
              <a:rPr kumimoji="1" lang="en-US" altLang="zh-CN" sz="1800">
                <a:latin typeface="Times New Roman" panose="02020603050405020304" pitchFamily="18" charset="0"/>
              </a:rPr>
              <a:t>—</a:t>
            </a:r>
            <a:r>
              <a:rPr kumimoji="1" lang="zh-CN" altLang="en-US" sz="1800">
                <a:solidFill>
                  <a:srgbClr val="050FD5"/>
                </a:solidFill>
              </a:rPr>
              <a:t>化学反应中物系与外界交换的热量，我们称之为</a:t>
            </a:r>
            <a:r>
              <a:rPr kumimoji="1" lang="zh-CN" altLang="en-US" sz="1800">
                <a:solidFill>
                  <a:srgbClr val="D31703"/>
                </a:solidFill>
              </a:rPr>
              <a:t>反应热</a:t>
            </a:r>
            <a:r>
              <a:rPr kumimoji="1" lang="zh-CN" altLang="en-US" sz="1800"/>
              <a:t>。</a:t>
            </a:r>
          </a:p>
          <a:p>
            <a:pPr eaLnBrk="1" hangingPunct="1">
              <a:lnSpc>
                <a:spcPct val="170000"/>
              </a:lnSpc>
              <a:buFont typeface="Wingdings" panose="05000000000000000000" pitchFamily="2" charset="2"/>
              <a:buNone/>
            </a:pPr>
            <a:r>
              <a:rPr kumimoji="1" lang="zh-CN" altLang="en-US" sz="1800"/>
              <a:t>      规定：向外界放出热量的反应过程称</a:t>
            </a:r>
            <a:r>
              <a:rPr kumimoji="1" lang="zh-CN" altLang="en-US" sz="1800">
                <a:solidFill>
                  <a:srgbClr val="0000D2"/>
                </a:solidFill>
              </a:rPr>
              <a:t>放热反应</a:t>
            </a:r>
            <a:r>
              <a:rPr kumimoji="1" lang="zh-CN" altLang="en-US" sz="1800"/>
              <a:t>，放热为</a:t>
            </a:r>
            <a:r>
              <a:rPr kumimoji="1" lang="zh-CN" altLang="en-US" sz="1800">
                <a:solidFill>
                  <a:srgbClr val="050FD5"/>
                </a:solidFill>
              </a:rPr>
              <a:t>负</a:t>
            </a:r>
            <a:r>
              <a:rPr kumimoji="1" lang="zh-CN" altLang="en-US" sz="1800"/>
              <a:t>；</a:t>
            </a:r>
          </a:p>
          <a:p>
            <a:pPr eaLnBrk="1" hangingPunct="1">
              <a:lnSpc>
                <a:spcPct val="170000"/>
              </a:lnSpc>
              <a:buFont typeface="Wingdings" panose="05000000000000000000" pitchFamily="2" charset="2"/>
              <a:buNone/>
            </a:pPr>
            <a:r>
              <a:rPr kumimoji="1" lang="zh-CN" altLang="en-US" sz="1800"/>
              <a:t>            从外界吸收热量的反应过程为</a:t>
            </a:r>
            <a:r>
              <a:rPr kumimoji="1" lang="zh-CN" altLang="en-US" sz="1800">
                <a:solidFill>
                  <a:srgbClr val="0000D2"/>
                </a:solidFill>
              </a:rPr>
              <a:t>吸热反应</a:t>
            </a:r>
            <a:r>
              <a:rPr kumimoji="1" lang="zh-CN" altLang="en-US" sz="1800"/>
              <a:t>，吸热为</a:t>
            </a:r>
            <a:r>
              <a:rPr kumimoji="1" lang="zh-CN" altLang="en-US" sz="1800">
                <a:solidFill>
                  <a:srgbClr val="050FD5"/>
                </a:solidFill>
              </a:rPr>
              <a:t>正</a:t>
            </a:r>
            <a:r>
              <a:rPr kumimoji="1" lang="zh-CN" altLang="en-US" sz="1800"/>
              <a:t>。</a:t>
            </a:r>
          </a:p>
        </p:txBody>
      </p:sp>
      <p:sp>
        <p:nvSpPr>
          <p:cNvPr id="29705" name="Text Box 9">
            <a:extLst>
              <a:ext uri="{FF2B5EF4-FFF2-40B4-BE49-F238E27FC236}">
                <a16:creationId xmlns:a16="http://schemas.microsoft.com/office/drawing/2014/main" id="{5E05E847-55D2-4DE7-2A0B-F006FBD69B59}"/>
              </a:ext>
            </a:extLst>
          </p:cNvPr>
          <p:cNvSpPr txBox="1">
            <a:spLocks noChangeArrowheads="1"/>
          </p:cNvSpPr>
          <p:nvPr/>
        </p:nvSpPr>
        <p:spPr bwMode="auto">
          <a:xfrm>
            <a:off x="684213" y="3116263"/>
            <a:ext cx="7351712" cy="1189037"/>
          </a:xfrm>
          <a:prstGeom prst="rect">
            <a:avLst/>
          </a:prstGeom>
          <a:solidFill>
            <a:srgbClr val="FFFF99"/>
          </a:solidFill>
          <a:ln w="25400">
            <a:solidFill>
              <a:srgbClr val="000080"/>
            </a:solidFill>
            <a:prstDash val="sysDot"/>
            <a:miter lim="800000"/>
            <a:headEnd/>
            <a:tailEnd/>
          </a:ln>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30000"/>
              </a:lnSpc>
            </a:pPr>
            <a:r>
              <a:rPr kumimoji="1" lang="zh-CN" altLang="en-US" sz="1800">
                <a:solidFill>
                  <a:srgbClr val="D31703"/>
                </a:solidFill>
              </a:rPr>
              <a:t>系统与外界的热量交换为过程量</a:t>
            </a:r>
            <a:r>
              <a:rPr kumimoji="1" lang="zh-CN" altLang="en-US" sz="1800">
                <a:solidFill>
                  <a:srgbClr val="050FD5"/>
                </a:solidFill>
              </a:rPr>
              <a:t>。化学反应系统与外界交换的热量即</a:t>
            </a:r>
          </a:p>
          <a:p>
            <a:pPr eaLnBrk="1" hangingPunct="1">
              <a:lnSpc>
                <a:spcPct val="130000"/>
              </a:lnSpc>
            </a:pPr>
            <a:r>
              <a:rPr kumimoji="1" lang="zh-CN" altLang="en-US" sz="1800">
                <a:solidFill>
                  <a:srgbClr val="D31703"/>
                </a:solidFill>
              </a:rPr>
              <a:t>反应热是过程量</a:t>
            </a:r>
            <a:r>
              <a:rPr kumimoji="1" lang="zh-CN" altLang="en-US" sz="1800">
                <a:solidFill>
                  <a:srgbClr val="050FD5"/>
                </a:solidFill>
              </a:rPr>
              <a:t>，它不仅与</a:t>
            </a:r>
            <a:r>
              <a:rPr kumimoji="1" lang="zh-CN" altLang="en-US" sz="1800">
                <a:solidFill>
                  <a:srgbClr val="050FD5"/>
                </a:solidFill>
                <a:latin typeface="Times New Roman" panose="02020603050405020304" pitchFamily="18" charset="0"/>
              </a:rPr>
              <a:t>反应物系的初态、终态有关，而且与系统经历的过程有关。</a:t>
            </a:r>
            <a:r>
              <a:rPr kumimoji="1" lang="zh-CN" altLang="en-US" sz="1800">
                <a:solidFill>
                  <a:srgbClr val="050FD5"/>
                </a:solidFill>
                <a:latin typeface="Times New Roman" panose="02020603050405020304" pitchFamily="18" charset="0"/>
                <a:ea typeface="楷体_GB2312" pitchFamily="49" charset="-122"/>
              </a:rPr>
              <a:t> </a:t>
            </a:r>
          </a:p>
        </p:txBody>
      </p:sp>
      <p:sp>
        <p:nvSpPr>
          <p:cNvPr id="29707" name="Text Box 11">
            <a:extLst>
              <a:ext uri="{FF2B5EF4-FFF2-40B4-BE49-F238E27FC236}">
                <a16:creationId xmlns:a16="http://schemas.microsoft.com/office/drawing/2014/main" id="{779387ED-0BE6-C660-E4A0-BF1303B34464}"/>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13-1-1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有化学反应的系统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8" name="AutoShape 30">
            <a:extLst>
              <a:ext uri="{FF2B5EF4-FFF2-40B4-BE49-F238E27FC236}">
                <a16:creationId xmlns:a16="http://schemas.microsoft.com/office/drawing/2014/main" id="{787AE964-F122-0DE6-3F07-DE7DA4DFD46A}"/>
              </a:ext>
            </a:extLst>
          </p:cNvPr>
          <p:cNvSpPr>
            <a:spLocks noChangeArrowheads="1"/>
          </p:cNvSpPr>
          <p:nvPr/>
        </p:nvSpPr>
        <p:spPr bwMode="auto">
          <a:xfrm>
            <a:off x="1838325" y="1774825"/>
            <a:ext cx="5734050" cy="1406525"/>
          </a:xfrm>
          <a:prstGeom prst="roundRect">
            <a:avLst>
              <a:gd name="adj" fmla="val 16667"/>
            </a:avLst>
          </a:prstGeom>
          <a:solidFill>
            <a:srgbClr val="FFFF99"/>
          </a:solidFill>
          <a:ln w="25400" algn="ctr">
            <a:solidFill>
              <a:srgbClr val="000080"/>
            </a:solidFill>
            <a:prstDash val="sysDot"/>
            <a:round/>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7652" name="Text Box 4">
            <a:extLst>
              <a:ext uri="{FF2B5EF4-FFF2-40B4-BE49-F238E27FC236}">
                <a16:creationId xmlns:a16="http://schemas.microsoft.com/office/drawing/2014/main" id="{62F1E033-80E9-931C-9A1E-E1D8BFF5BA7F}"/>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13-1-1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有化学反应的系统</a:t>
            </a:r>
          </a:p>
        </p:txBody>
      </p:sp>
      <p:sp>
        <p:nvSpPr>
          <p:cNvPr id="3077" name="Text Box 21">
            <a:extLst>
              <a:ext uri="{FF2B5EF4-FFF2-40B4-BE49-F238E27FC236}">
                <a16:creationId xmlns:a16="http://schemas.microsoft.com/office/drawing/2014/main" id="{87FA96F3-E372-B590-6F62-A3BD7213E3B7}"/>
              </a:ext>
            </a:extLst>
          </p:cNvPr>
          <p:cNvSpPr txBox="1">
            <a:spLocks noChangeArrowheads="1"/>
          </p:cNvSpPr>
          <p:nvPr/>
        </p:nvSpPr>
        <p:spPr bwMode="auto">
          <a:xfrm>
            <a:off x="509588" y="963613"/>
            <a:ext cx="85963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Char char="l"/>
            </a:pPr>
            <a:r>
              <a:rPr kumimoji="1" lang="zh-CN" altLang="en-US" sz="1800" b="0">
                <a:solidFill>
                  <a:srgbClr val="D31703"/>
                </a:solidFill>
                <a:latin typeface="Times New Roman" panose="02020603050405020304" pitchFamily="18" charset="0"/>
              </a:rPr>
              <a:t>  功量</a:t>
            </a:r>
            <a:r>
              <a:rPr kumimoji="1" lang="en-US" altLang="zh-CN" sz="1800">
                <a:latin typeface="Times New Roman" panose="02020603050405020304" pitchFamily="18" charset="0"/>
              </a:rPr>
              <a:t>—</a:t>
            </a:r>
            <a:r>
              <a:rPr kumimoji="1" lang="zh-CN" altLang="en-US" sz="1800"/>
              <a:t>反应物系与外界交换功包含</a:t>
            </a:r>
            <a:r>
              <a:rPr kumimoji="1" lang="zh-CN" altLang="en-US" sz="1800">
                <a:solidFill>
                  <a:srgbClr val="050FD5"/>
                </a:solidFill>
              </a:rPr>
              <a:t>体积变化功</a:t>
            </a:r>
            <a:r>
              <a:rPr kumimoji="1" lang="zh-CN" altLang="en-US" sz="1800"/>
              <a:t>、</a:t>
            </a:r>
            <a:r>
              <a:rPr kumimoji="1" lang="zh-CN" altLang="en-US" sz="1800">
                <a:solidFill>
                  <a:srgbClr val="050FD5"/>
                </a:solidFill>
              </a:rPr>
              <a:t>电功</a:t>
            </a:r>
            <a:r>
              <a:rPr kumimoji="1" lang="zh-CN" altLang="en-US" sz="1800"/>
              <a:t>及</a:t>
            </a:r>
            <a:r>
              <a:rPr kumimoji="1" lang="zh-CN" altLang="en-US" sz="1800">
                <a:solidFill>
                  <a:srgbClr val="050FD5"/>
                </a:solidFill>
              </a:rPr>
              <a:t>对磁力以及其它性质的力</a:t>
            </a:r>
            <a:r>
              <a:rPr kumimoji="1" lang="zh-CN" altLang="en-US" sz="1800"/>
              <a:t>作功。</a:t>
            </a:r>
          </a:p>
        </p:txBody>
      </p:sp>
      <p:graphicFrame>
        <p:nvGraphicFramePr>
          <p:cNvPr id="27671" name="Object 23">
            <a:extLst>
              <a:ext uri="{FF2B5EF4-FFF2-40B4-BE49-F238E27FC236}">
                <a16:creationId xmlns:a16="http://schemas.microsoft.com/office/drawing/2014/main" id="{FDE8B7DE-58CD-688A-1032-0EB65712429E}"/>
              </a:ext>
            </a:extLst>
          </p:cNvPr>
          <p:cNvGraphicFramePr>
            <a:graphicFrameLocks noChangeAspect="1"/>
          </p:cNvGraphicFramePr>
          <p:nvPr/>
        </p:nvGraphicFramePr>
        <p:xfrm>
          <a:off x="2946400" y="1905000"/>
          <a:ext cx="2190750" cy="441325"/>
        </p:xfrm>
        <a:graphic>
          <a:graphicData uri="http://schemas.openxmlformats.org/presentationml/2006/ole">
            <mc:AlternateContent xmlns:mc="http://schemas.openxmlformats.org/markup-compatibility/2006">
              <mc:Choice xmlns:v="urn:schemas-microsoft-com:vml" Requires="v">
                <p:oleObj name="Equation" r:id="rId2" imgW="850680" imgH="228600" progId="Equation.DSMT4">
                  <p:embed/>
                </p:oleObj>
              </mc:Choice>
              <mc:Fallback>
                <p:oleObj name="Equation" r:id="rId2" imgW="850680" imgH="228600" progId="Equation.DSMT4">
                  <p:embed/>
                  <p:pic>
                    <p:nvPicPr>
                      <p:cNvPr id="0"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00" y="1905000"/>
                        <a:ext cx="2190750" cy="4413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27672" name="Line 24">
            <a:extLst>
              <a:ext uri="{FF2B5EF4-FFF2-40B4-BE49-F238E27FC236}">
                <a16:creationId xmlns:a16="http://schemas.microsoft.com/office/drawing/2014/main" id="{97808731-C384-4BC6-4BF4-EC926B07FA8D}"/>
              </a:ext>
            </a:extLst>
          </p:cNvPr>
          <p:cNvSpPr>
            <a:spLocks noChangeShapeType="1"/>
          </p:cNvSpPr>
          <p:nvPr/>
        </p:nvSpPr>
        <p:spPr bwMode="auto">
          <a:xfrm flipH="1">
            <a:off x="2330450" y="2187575"/>
            <a:ext cx="5842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3" name="Text Box 25">
            <a:extLst>
              <a:ext uri="{FF2B5EF4-FFF2-40B4-BE49-F238E27FC236}">
                <a16:creationId xmlns:a16="http://schemas.microsoft.com/office/drawing/2014/main" id="{0F832A24-1B21-94AC-A6D5-3BAEB341CEB5}"/>
              </a:ext>
            </a:extLst>
          </p:cNvPr>
          <p:cNvSpPr txBox="1">
            <a:spLocks noChangeArrowheads="1"/>
          </p:cNvSpPr>
          <p:nvPr/>
        </p:nvSpPr>
        <p:spPr bwMode="auto">
          <a:xfrm>
            <a:off x="1968500" y="2466975"/>
            <a:ext cx="593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latin typeface="Times New Roman" panose="02020603050405020304" pitchFamily="18" charset="0"/>
              </a:rPr>
              <a:t>总功</a:t>
            </a:r>
          </a:p>
        </p:txBody>
      </p:sp>
      <p:sp>
        <p:nvSpPr>
          <p:cNvPr id="27674" name="Line 26">
            <a:extLst>
              <a:ext uri="{FF2B5EF4-FFF2-40B4-BE49-F238E27FC236}">
                <a16:creationId xmlns:a16="http://schemas.microsoft.com/office/drawing/2014/main" id="{12607ACE-1288-039E-85C5-E59149181F76}"/>
              </a:ext>
            </a:extLst>
          </p:cNvPr>
          <p:cNvSpPr>
            <a:spLocks noChangeShapeType="1"/>
          </p:cNvSpPr>
          <p:nvPr/>
        </p:nvSpPr>
        <p:spPr bwMode="auto">
          <a:xfrm>
            <a:off x="4035425" y="2225675"/>
            <a:ext cx="12700" cy="2952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Text Box 27">
            <a:extLst>
              <a:ext uri="{FF2B5EF4-FFF2-40B4-BE49-F238E27FC236}">
                <a16:creationId xmlns:a16="http://schemas.microsoft.com/office/drawing/2014/main" id="{4045D946-E65D-BAB2-EA3B-EA32D23B0140}"/>
              </a:ext>
            </a:extLst>
          </p:cNvPr>
          <p:cNvSpPr txBox="1">
            <a:spLocks noChangeArrowheads="1"/>
          </p:cNvSpPr>
          <p:nvPr/>
        </p:nvSpPr>
        <p:spPr bwMode="auto">
          <a:xfrm>
            <a:off x="2968625" y="2476500"/>
            <a:ext cx="1822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latin typeface="Times New Roman" panose="02020603050405020304" pitchFamily="18" charset="0"/>
              </a:rPr>
              <a:t>以化学反应为目的</a:t>
            </a:r>
          </a:p>
          <a:p>
            <a:pPr eaLnBrk="1" hangingPunct="1"/>
            <a:r>
              <a:rPr kumimoji="1" lang="zh-CN" altLang="en-US" sz="1600">
                <a:solidFill>
                  <a:srgbClr val="050FD5"/>
                </a:solidFill>
                <a:latin typeface="Times New Roman" panose="02020603050405020304" pitchFamily="18" charset="0"/>
              </a:rPr>
              <a:t>体积功不能利用</a:t>
            </a:r>
          </a:p>
        </p:txBody>
      </p:sp>
      <p:sp>
        <p:nvSpPr>
          <p:cNvPr id="27676" name="Line 28">
            <a:extLst>
              <a:ext uri="{FF2B5EF4-FFF2-40B4-BE49-F238E27FC236}">
                <a16:creationId xmlns:a16="http://schemas.microsoft.com/office/drawing/2014/main" id="{C17FB6E8-2D1A-3B7E-6583-CA9CF7252741}"/>
              </a:ext>
            </a:extLst>
          </p:cNvPr>
          <p:cNvSpPr>
            <a:spLocks noChangeShapeType="1"/>
          </p:cNvSpPr>
          <p:nvPr/>
        </p:nvSpPr>
        <p:spPr bwMode="auto">
          <a:xfrm>
            <a:off x="5197475" y="2149475"/>
            <a:ext cx="663575"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7" name="Text Box 29">
            <a:extLst>
              <a:ext uri="{FF2B5EF4-FFF2-40B4-BE49-F238E27FC236}">
                <a16:creationId xmlns:a16="http://schemas.microsoft.com/office/drawing/2014/main" id="{54A3A40A-69E4-2BEC-2A94-DD5EF2965318}"/>
              </a:ext>
            </a:extLst>
          </p:cNvPr>
          <p:cNvSpPr txBox="1">
            <a:spLocks noChangeArrowheads="1"/>
          </p:cNvSpPr>
          <p:nvPr/>
        </p:nvSpPr>
        <p:spPr bwMode="auto">
          <a:xfrm>
            <a:off x="5445125" y="2476500"/>
            <a:ext cx="2232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solidFill>
                  <a:srgbClr val="D31703"/>
                </a:solidFill>
                <a:latin typeface="Times New Roman" panose="02020603050405020304" pitchFamily="18" charset="0"/>
              </a:rPr>
              <a:t>有用功（不含体积功）</a:t>
            </a:r>
          </a:p>
        </p:txBody>
      </p:sp>
      <p:sp>
        <p:nvSpPr>
          <p:cNvPr id="3084" name="Text Box 36">
            <a:extLst>
              <a:ext uri="{FF2B5EF4-FFF2-40B4-BE49-F238E27FC236}">
                <a16:creationId xmlns:a16="http://schemas.microsoft.com/office/drawing/2014/main" id="{8AEEF525-4619-1679-080A-268E862E53B9}"/>
              </a:ext>
            </a:extLst>
          </p:cNvPr>
          <p:cNvSpPr txBox="1">
            <a:spLocks noChangeArrowheads="1"/>
          </p:cNvSpPr>
          <p:nvPr/>
        </p:nvSpPr>
        <p:spPr bwMode="auto">
          <a:xfrm>
            <a:off x="2560638" y="5018088"/>
            <a:ext cx="54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2400" b="0">
                <a:solidFill>
                  <a:schemeClr val="accent2"/>
                </a:solidFill>
                <a:latin typeface="Arial" panose="020B0604020202020204" pitchFamily="34" charset="0"/>
                <a:ea typeface="宋体" panose="02010600030101010101" pitchFamily="2" charset="-122"/>
              </a:rPr>
              <a:t>…</a:t>
            </a:r>
          </a:p>
        </p:txBody>
      </p:sp>
      <p:sp>
        <p:nvSpPr>
          <p:cNvPr id="27697" name="Rectangle 49">
            <a:extLst>
              <a:ext uri="{FF2B5EF4-FFF2-40B4-BE49-F238E27FC236}">
                <a16:creationId xmlns:a16="http://schemas.microsoft.com/office/drawing/2014/main" id="{3B8BF3E3-1D88-06E0-D580-BE2666B57C64}"/>
              </a:ext>
            </a:extLst>
          </p:cNvPr>
          <p:cNvSpPr>
            <a:spLocks noChangeArrowheads="1"/>
          </p:cNvSpPr>
          <p:nvPr/>
        </p:nvSpPr>
        <p:spPr bwMode="auto">
          <a:xfrm>
            <a:off x="860425" y="3640138"/>
            <a:ext cx="5364163" cy="366712"/>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buFont typeface="Wingdings" pitchFamily="2" charset="2"/>
              <a:buNone/>
              <a:defRPr/>
            </a:pPr>
            <a:r>
              <a:rPr kumimoji="1" lang="zh-CN" altLang="en-US" sz="1800"/>
              <a:t>规定：系统</a:t>
            </a:r>
            <a:r>
              <a:rPr kumimoji="1" lang="zh-CN" altLang="en-US" sz="1800">
                <a:solidFill>
                  <a:srgbClr val="050FD5"/>
                </a:solidFill>
              </a:rPr>
              <a:t>对外作功为正</a:t>
            </a:r>
            <a:r>
              <a:rPr kumimoji="1" lang="zh-CN" altLang="en-US" sz="1800"/>
              <a:t>，外界</a:t>
            </a:r>
            <a:r>
              <a:rPr kumimoji="1" lang="zh-CN" altLang="en-US" sz="1800">
                <a:solidFill>
                  <a:srgbClr val="050FD5"/>
                </a:solidFill>
              </a:rPr>
              <a:t>对系统作功为负。</a:t>
            </a:r>
            <a:r>
              <a:rPr kumimoji="1"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78"/>
                                        </p:tgtEl>
                                        <p:attrNameLst>
                                          <p:attrName>style.visibility</p:attrName>
                                        </p:attrNameLst>
                                      </p:cBhvr>
                                      <p:to>
                                        <p:strVal val="visible"/>
                                      </p:to>
                                    </p:set>
                                    <p:animEffect transition="in" filter="blinds(horizontal)">
                                      <p:cBhvr>
                                        <p:cTn id="7" dur="500"/>
                                        <p:tgtEl>
                                          <p:spTgt spid="27678"/>
                                        </p:tgtEl>
                                      </p:cBhvr>
                                    </p:animEffect>
                                  </p:childTnLst>
                                </p:cTn>
                              </p:par>
                              <p:par>
                                <p:cTn id="8" presetID="3" presetClass="entr" presetSubtype="10" fill="hold" nodeType="withEffect">
                                  <p:stCondLst>
                                    <p:cond delay="0"/>
                                  </p:stCondLst>
                                  <p:childTnLst>
                                    <p:set>
                                      <p:cBhvr>
                                        <p:cTn id="9" dur="1" fill="hold">
                                          <p:stCondLst>
                                            <p:cond delay="0"/>
                                          </p:stCondLst>
                                        </p:cTn>
                                        <p:tgtEl>
                                          <p:spTgt spid="27671"/>
                                        </p:tgtEl>
                                        <p:attrNameLst>
                                          <p:attrName>style.visibility</p:attrName>
                                        </p:attrNameLst>
                                      </p:cBhvr>
                                      <p:to>
                                        <p:strVal val="visible"/>
                                      </p:to>
                                    </p:set>
                                    <p:animEffect transition="in" filter="blinds(horizontal)">
                                      <p:cBhvr>
                                        <p:cTn id="10" dur="500"/>
                                        <p:tgtEl>
                                          <p:spTgt spid="27671"/>
                                        </p:tgtEl>
                                      </p:cBhvr>
                                    </p:animEffect>
                                  </p:childTnLst>
                                </p:cTn>
                              </p:par>
                              <p:par>
                                <p:cTn id="11" presetID="3" presetClass="entr" presetSubtype="10" fill="hold" nodeType="withEffect">
                                  <p:stCondLst>
                                    <p:cond delay="0"/>
                                  </p:stCondLst>
                                  <p:childTnLst>
                                    <p:set>
                                      <p:cBhvr>
                                        <p:cTn id="12" dur="1" fill="hold">
                                          <p:stCondLst>
                                            <p:cond delay="0"/>
                                          </p:stCondLst>
                                        </p:cTn>
                                        <p:tgtEl>
                                          <p:spTgt spid="27672"/>
                                        </p:tgtEl>
                                        <p:attrNameLst>
                                          <p:attrName>style.visibility</p:attrName>
                                        </p:attrNameLst>
                                      </p:cBhvr>
                                      <p:to>
                                        <p:strVal val="visible"/>
                                      </p:to>
                                    </p:set>
                                    <p:animEffect transition="in" filter="blinds(horizontal)">
                                      <p:cBhvr>
                                        <p:cTn id="13" dur="500"/>
                                        <p:tgtEl>
                                          <p:spTgt spid="2767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7673"/>
                                        </p:tgtEl>
                                        <p:attrNameLst>
                                          <p:attrName>style.visibility</p:attrName>
                                        </p:attrNameLst>
                                      </p:cBhvr>
                                      <p:to>
                                        <p:strVal val="visible"/>
                                      </p:to>
                                    </p:set>
                                    <p:animEffect transition="in" filter="blinds(horizontal)">
                                      <p:cBhvr>
                                        <p:cTn id="16" dur="500"/>
                                        <p:tgtEl>
                                          <p:spTgt spid="27673"/>
                                        </p:tgtEl>
                                      </p:cBhvr>
                                    </p:animEffect>
                                  </p:childTnLst>
                                </p:cTn>
                              </p:par>
                              <p:par>
                                <p:cTn id="17" presetID="3" presetClass="entr" presetSubtype="10" fill="hold" nodeType="withEffect">
                                  <p:stCondLst>
                                    <p:cond delay="0"/>
                                  </p:stCondLst>
                                  <p:childTnLst>
                                    <p:set>
                                      <p:cBhvr>
                                        <p:cTn id="18" dur="1" fill="hold">
                                          <p:stCondLst>
                                            <p:cond delay="0"/>
                                          </p:stCondLst>
                                        </p:cTn>
                                        <p:tgtEl>
                                          <p:spTgt spid="27674"/>
                                        </p:tgtEl>
                                        <p:attrNameLst>
                                          <p:attrName>style.visibility</p:attrName>
                                        </p:attrNameLst>
                                      </p:cBhvr>
                                      <p:to>
                                        <p:strVal val="visible"/>
                                      </p:to>
                                    </p:set>
                                    <p:animEffect transition="in" filter="blinds(horizontal)">
                                      <p:cBhvr>
                                        <p:cTn id="19" dur="500"/>
                                        <p:tgtEl>
                                          <p:spTgt spid="2767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7675"/>
                                        </p:tgtEl>
                                        <p:attrNameLst>
                                          <p:attrName>style.visibility</p:attrName>
                                        </p:attrNameLst>
                                      </p:cBhvr>
                                      <p:to>
                                        <p:strVal val="visible"/>
                                      </p:to>
                                    </p:set>
                                    <p:animEffect transition="in" filter="blinds(horizontal)">
                                      <p:cBhvr>
                                        <p:cTn id="22" dur="500"/>
                                        <p:tgtEl>
                                          <p:spTgt spid="27675"/>
                                        </p:tgtEl>
                                      </p:cBhvr>
                                    </p:animEffect>
                                  </p:childTnLst>
                                </p:cTn>
                              </p:par>
                              <p:par>
                                <p:cTn id="23" presetID="3" presetClass="entr" presetSubtype="10" fill="hold" nodeType="withEffect">
                                  <p:stCondLst>
                                    <p:cond delay="0"/>
                                  </p:stCondLst>
                                  <p:childTnLst>
                                    <p:set>
                                      <p:cBhvr>
                                        <p:cTn id="24" dur="1" fill="hold">
                                          <p:stCondLst>
                                            <p:cond delay="0"/>
                                          </p:stCondLst>
                                        </p:cTn>
                                        <p:tgtEl>
                                          <p:spTgt spid="27676"/>
                                        </p:tgtEl>
                                        <p:attrNameLst>
                                          <p:attrName>style.visibility</p:attrName>
                                        </p:attrNameLst>
                                      </p:cBhvr>
                                      <p:to>
                                        <p:strVal val="visible"/>
                                      </p:to>
                                    </p:set>
                                    <p:animEffect transition="in" filter="blinds(horizontal)">
                                      <p:cBhvr>
                                        <p:cTn id="25" dur="500"/>
                                        <p:tgtEl>
                                          <p:spTgt spid="2767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677"/>
                                        </p:tgtEl>
                                        <p:attrNameLst>
                                          <p:attrName>style.visibility</p:attrName>
                                        </p:attrNameLst>
                                      </p:cBhvr>
                                      <p:to>
                                        <p:strVal val="visible"/>
                                      </p:to>
                                    </p:set>
                                    <p:animEffect transition="in" filter="blinds(horizontal)">
                                      <p:cBhvr>
                                        <p:cTn id="28" dur="500"/>
                                        <p:tgtEl>
                                          <p:spTgt spid="2767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276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6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72"/>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76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674"/>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276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67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76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8" grpId="0" animBg="1"/>
      <p:bldP spid="27678" grpId="1" animBg="1"/>
      <p:bldP spid="27673" grpId="0"/>
      <p:bldP spid="27673" grpId="1"/>
      <p:bldP spid="27675" grpId="0"/>
      <p:bldP spid="27675" grpId="1"/>
      <p:bldP spid="27677" grpId="0"/>
      <p:bldP spid="27677" grpId="1"/>
      <p:bldP spid="276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a:extLst>
              <a:ext uri="{FF2B5EF4-FFF2-40B4-BE49-F238E27FC236}">
                <a16:creationId xmlns:a16="http://schemas.microsoft.com/office/drawing/2014/main" id="{DAE0D287-6292-AE6C-70CF-6BF1E8BD7876}"/>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13-1-1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有化学反应的系统</a:t>
            </a:r>
          </a:p>
        </p:txBody>
      </p:sp>
      <p:sp>
        <p:nvSpPr>
          <p:cNvPr id="95244" name="Text Box 12">
            <a:extLst>
              <a:ext uri="{FF2B5EF4-FFF2-40B4-BE49-F238E27FC236}">
                <a16:creationId xmlns:a16="http://schemas.microsoft.com/office/drawing/2014/main" id="{1EEF7C9E-0F17-384F-6771-A648A67BC870}"/>
              </a:ext>
            </a:extLst>
          </p:cNvPr>
          <p:cNvSpPr txBox="1">
            <a:spLocks noChangeArrowheads="1"/>
          </p:cNvSpPr>
          <p:nvPr/>
        </p:nvSpPr>
        <p:spPr bwMode="auto">
          <a:xfrm>
            <a:off x="476250" y="977900"/>
            <a:ext cx="3276600" cy="396875"/>
          </a:xfrm>
          <a:prstGeom prst="rect">
            <a:avLst/>
          </a:prstGeom>
          <a:noFill/>
          <a:ln w="9525">
            <a:noFill/>
            <a:miter lim="800000"/>
            <a:headEnd/>
            <a:tailEnd/>
          </a:ln>
          <a:effectLst/>
        </p:spPr>
        <p:txBody>
          <a:bodyPr wrap="none">
            <a:spAutoFit/>
          </a:bodyPr>
          <a:lstStyle/>
          <a:p>
            <a:pPr>
              <a:defRPr/>
            </a:pPr>
            <a:r>
              <a:rPr kumimoji="1" lang="en-US" altLang="zh-CN" sz="2000">
                <a:solidFill>
                  <a:srgbClr val="050FD5"/>
                </a:solidFill>
                <a:effectLst>
                  <a:outerShdw blurRad="38100" dist="38100" dir="2700000" algn="tl">
                    <a:srgbClr val="C0C0C0"/>
                  </a:outerShdw>
                </a:effectLst>
                <a:latin typeface="Arial" pitchFamily="34" charset="0"/>
              </a:rPr>
              <a:t>3. </a:t>
            </a:r>
            <a:r>
              <a:rPr kumimoji="1" lang="zh-CN" altLang="en-US" sz="2000">
                <a:solidFill>
                  <a:srgbClr val="050FD5"/>
                </a:solidFill>
                <a:effectLst>
                  <a:outerShdw blurRad="38100" dist="38100" dir="2700000" algn="tl">
                    <a:srgbClr val="C0C0C0"/>
                  </a:outerShdw>
                </a:effectLst>
                <a:latin typeface="Arial" pitchFamily="34" charset="0"/>
              </a:rPr>
              <a:t>化学反应系统的热力学能</a:t>
            </a:r>
            <a:endParaRPr kumimoji="1" lang="en-US" altLang="zh-CN" sz="2000">
              <a:solidFill>
                <a:srgbClr val="050FD5"/>
              </a:solidFill>
              <a:effectLst>
                <a:outerShdw blurRad="38100" dist="38100" dir="2700000" algn="tl">
                  <a:srgbClr val="C0C0C0"/>
                </a:outerShdw>
              </a:effectLst>
              <a:latin typeface="Arial" pitchFamily="34" charset="0"/>
            </a:endParaRPr>
          </a:p>
        </p:txBody>
      </p:sp>
      <p:sp>
        <p:nvSpPr>
          <p:cNvPr id="27652" name="Text Box 13">
            <a:extLst>
              <a:ext uri="{FF2B5EF4-FFF2-40B4-BE49-F238E27FC236}">
                <a16:creationId xmlns:a16="http://schemas.microsoft.com/office/drawing/2014/main" id="{4007DD78-D952-D5E5-787F-D0945A39DFFF}"/>
              </a:ext>
            </a:extLst>
          </p:cNvPr>
          <p:cNvSpPr txBox="1">
            <a:spLocks noChangeArrowheads="1"/>
          </p:cNvSpPr>
          <p:nvPr/>
        </p:nvSpPr>
        <p:spPr bwMode="auto">
          <a:xfrm>
            <a:off x="1963738" y="1979613"/>
            <a:ext cx="295275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30000"/>
              </a:lnSpc>
            </a:pPr>
            <a:r>
              <a:rPr lang="pt-BR" altLang="zh-CN" sz="1800" i="1">
                <a:latin typeface="Times New Roman" panose="02020603050405020304" pitchFamily="18" charset="0"/>
              </a:rPr>
              <a:t>U</a:t>
            </a:r>
            <a:r>
              <a:rPr lang="pt-BR" altLang="zh-CN" sz="1800" baseline="-25000">
                <a:latin typeface="Times New Roman" panose="02020603050405020304" pitchFamily="18" charset="0"/>
              </a:rPr>
              <a:t>k </a:t>
            </a:r>
            <a:r>
              <a:rPr lang="zh-CN" altLang="pt-BR" sz="1800">
                <a:latin typeface="Times New Roman" panose="02020603050405020304" pitchFamily="18" charset="0"/>
              </a:rPr>
              <a:t>内动能 </a:t>
            </a:r>
            <a:r>
              <a:rPr lang="pt-BR" altLang="zh-CN" sz="1800">
                <a:latin typeface="Times New Roman" panose="02020603050405020304" pitchFamily="18" charset="0"/>
              </a:rPr>
              <a:t>(kinetic energy)</a:t>
            </a:r>
            <a:endParaRPr lang="pt-BR" altLang="zh-CN" sz="1800" i="1">
              <a:latin typeface="Times New Roman" panose="02020603050405020304" pitchFamily="18" charset="0"/>
            </a:endParaRPr>
          </a:p>
          <a:p>
            <a:pPr eaLnBrk="1" hangingPunct="1">
              <a:lnSpc>
                <a:spcPct val="130000"/>
              </a:lnSpc>
            </a:pPr>
            <a:r>
              <a:rPr lang="pt-BR" altLang="zh-CN" sz="1800" i="1">
                <a:latin typeface="Times New Roman" panose="02020603050405020304" pitchFamily="18" charset="0"/>
              </a:rPr>
              <a:t>U</a:t>
            </a:r>
            <a:r>
              <a:rPr lang="pt-BR" altLang="zh-CN" sz="1800" baseline="-25000">
                <a:latin typeface="Times New Roman" panose="02020603050405020304" pitchFamily="18" charset="0"/>
              </a:rPr>
              <a:t>p </a:t>
            </a:r>
            <a:r>
              <a:rPr lang="zh-CN" altLang="pt-BR" sz="1800">
                <a:latin typeface="Times New Roman" panose="02020603050405020304" pitchFamily="18" charset="0"/>
              </a:rPr>
              <a:t>内势能 </a:t>
            </a:r>
            <a:r>
              <a:rPr lang="pt-BR" altLang="zh-CN" sz="1800">
                <a:latin typeface="Times New Roman" panose="02020603050405020304" pitchFamily="18" charset="0"/>
              </a:rPr>
              <a:t>(potential energy)</a:t>
            </a:r>
            <a:endParaRPr lang="pt-BR" altLang="zh-CN" sz="1800" i="1">
              <a:latin typeface="Times New Roman" panose="02020603050405020304" pitchFamily="18" charset="0"/>
            </a:endParaRPr>
          </a:p>
          <a:p>
            <a:pPr eaLnBrk="1" hangingPunct="1">
              <a:lnSpc>
                <a:spcPct val="130000"/>
              </a:lnSpc>
            </a:pPr>
            <a:r>
              <a:rPr lang="pt-BR" altLang="zh-CN" sz="1800" i="1">
                <a:solidFill>
                  <a:srgbClr val="D31703"/>
                </a:solidFill>
                <a:latin typeface="Times New Roman" panose="02020603050405020304" pitchFamily="18" charset="0"/>
              </a:rPr>
              <a:t>U</a:t>
            </a:r>
            <a:r>
              <a:rPr lang="pt-BR" altLang="zh-CN" sz="1800" baseline="-25000">
                <a:solidFill>
                  <a:srgbClr val="D31703"/>
                </a:solidFill>
                <a:latin typeface="Times New Roman" panose="02020603050405020304" pitchFamily="18" charset="0"/>
              </a:rPr>
              <a:t>r </a:t>
            </a:r>
            <a:r>
              <a:rPr lang="zh-CN" altLang="pt-BR" sz="1800">
                <a:solidFill>
                  <a:srgbClr val="D31703"/>
                </a:solidFill>
                <a:latin typeface="Times New Roman" panose="02020603050405020304" pitchFamily="18" charset="0"/>
              </a:rPr>
              <a:t>化学能 </a:t>
            </a:r>
            <a:r>
              <a:rPr lang="pt-BR" altLang="zh-CN" sz="1800">
                <a:solidFill>
                  <a:srgbClr val="D31703"/>
                </a:solidFill>
                <a:latin typeface="Times New Roman" panose="02020603050405020304" pitchFamily="18" charset="0"/>
              </a:rPr>
              <a:t>(chemical energy)</a:t>
            </a:r>
            <a:endParaRPr lang="pt-BR" altLang="zh-CN" sz="1800" i="1">
              <a:solidFill>
                <a:srgbClr val="D31703"/>
              </a:solidFill>
              <a:latin typeface="Times New Roman" panose="02020603050405020304" pitchFamily="18" charset="0"/>
            </a:endParaRPr>
          </a:p>
          <a:p>
            <a:pPr eaLnBrk="1" hangingPunct="1">
              <a:lnSpc>
                <a:spcPct val="130000"/>
              </a:lnSpc>
            </a:pPr>
            <a:r>
              <a:rPr lang="pt-BR" altLang="zh-CN" sz="1800" i="1">
                <a:latin typeface="Times New Roman" panose="02020603050405020304" pitchFamily="18" charset="0"/>
              </a:rPr>
              <a:t>U</a:t>
            </a:r>
            <a:r>
              <a:rPr lang="pt-BR" altLang="zh-CN" sz="1800" baseline="-25000">
                <a:latin typeface="Times New Roman" panose="02020603050405020304" pitchFamily="18" charset="0"/>
              </a:rPr>
              <a:t>e </a:t>
            </a:r>
            <a:r>
              <a:rPr lang="zh-CN" altLang="pt-BR" sz="1800">
                <a:latin typeface="Times New Roman" panose="02020603050405020304" pitchFamily="18" charset="0"/>
              </a:rPr>
              <a:t>原子能 </a:t>
            </a:r>
            <a:r>
              <a:rPr lang="pt-BR" altLang="zh-CN" sz="1800">
                <a:latin typeface="Times New Roman" panose="02020603050405020304" pitchFamily="18" charset="0"/>
              </a:rPr>
              <a:t>(nuclear energy)</a:t>
            </a:r>
            <a:endParaRPr lang="en-US" altLang="zh-CN" sz="1800">
              <a:latin typeface="Times New Roman" panose="02020603050405020304" pitchFamily="18" charset="0"/>
            </a:endParaRPr>
          </a:p>
        </p:txBody>
      </p:sp>
      <p:sp>
        <p:nvSpPr>
          <p:cNvPr id="27653" name="Text Box 14">
            <a:extLst>
              <a:ext uri="{FF2B5EF4-FFF2-40B4-BE49-F238E27FC236}">
                <a16:creationId xmlns:a16="http://schemas.microsoft.com/office/drawing/2014/main" id="{0338C9AC-76ED-B88A-1951-91B3FEC8A5F3}"/>
              </a:ext>
            </a:extLst>
          </p:cNvPr>
          <p:cNvSpPr txBox="1">
            <a:spLocks noChangeArrowheads="1"/>
          </p:cNvSpPr>
          <p:nvPr/>
        </p:nvSpPr>
        <p:spPr bwMode="auto">
          <a:xfrm>
            <a:off x="2560638" y="5018088"/>
            <a:ext cx="54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2400" b="0">
                <a:solidFill>
                  <a:schemeClr val="accent2"/>
                </a:solidFill>
                <a:latin typeface="Arial" panose="020B0604020202020204" pitchFamily="34" charset="0"/>
                <a:ea typeface="宋体" panose="02010600030101010101" pitchFamily="2" charset="-122"/>
              </a:rPr>
              <a:t>…</a:t>
            </a:r>
          </a:p>
        </p:txBody>
      </p:sp>
      <p:sp>
        <p:nvSpPr>
          <p:cNvPr id="27654" name="AutoShape 15">
            <a:extLst>
              <a:ext uri="{FF2B5EF4-FFF2-40B4-BE49-F238E27FC236}">
                <a16:creationId xmlns:a16="http://schemas.microsoft.com/office/drawing/2014/main" id="{38F53C30-CE3B-4C57-6FCA-2291BA78CB56}"/>
              </a:ext>
            </a:extLst>
          </p:cNvPr>
          <p:cNvSpPr>
            <a:spLocks/>
          </p:cNvSpPr>
          <p:nvPr/>
        </p:nvSpPr>
        <p:spPr bwMode="auto">
          <a:xfrm>
            <a:off x="1860550" y="2181225"/>
            <a:ext cx="103188" cy="441325"/>
          </a:xfrm>
          <a:prstGeom prst="leftBrace">
            <a:avLst>
              <a:gd name="adj1" fmla="val 35641"/>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95248" name="AutoShape 16">
            <a:extLst>
              <a:ext uri="{FF2B5EF4-FFF2-40B4-BE49-F238E27FC236}">
                <a16:creationId xmlns:a16="http://schemas.microsoft.com/office/drawing/2014/main" id="{14F43F72-A89C-B290-8C1D-C228CC2DA7AD}"/>
              </a:ext>
            </a:extLst>
          </p:cNvPr>
          <p:cNvSpPr>
            <a:spLocks/>
          </p:cNvSpPr>
          <p:nvPr/>
        </p:nvSpPr>
        <p:spPr bwMode="auto">
          <a:xfrm>
            <a:off x="7185025" y="2046288"/>
            <a:ext cx="76200" cy="995362"/>
          </a:xfrm>
          <a:prstGeom prst="rightBrace">
            <a:avLst>
              <a:gd name="adj1" fmla="val 108854"/>
              <a:gd name="adj2" fmla="val 50000"/>
            </a:avLst>
          </a:prstGeom>
          <a:noFill/>
          <a:ln w="28575">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7656" name="Line 17">
            <a:extLst>
              <a:ext uri="{FF2B5EF4-FFF2-40B4-BE49-F238E27FC236}">
                <a16:creationId xmlns:a16="http://schemas.microsoft.com/office/drawing/2014/main" id="{26E964E7-AB71-A46E-9856-57C09E6FBF5B}"/>
              </a:ext>
            </a:extLst>
          </p:cNvPr>
          <p:cNvSpPr>
            <a:spLocks noChangeShapeType="1"/>
          </p:cNvSpPr>
          <p:nvPr/>
        </p:nvSpPr>
        <p:spPr bwMode="auto">
          <a:xfrm>
            <a:off x="5091113" y="2409825"/>
            <a:ext cx="614362"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7" name="Line 18">
            <a:extLst>
              <a:ext uri="{FF2B5EF4-FFF2-40B4-BE49-F238E27FC236}">
                <a16:creationId xmlns:a16="http://schemas.microsoft.com/office/drawing/2014/main" id="{E8557899-3BDE-1C01-4983-DA66BF9E85D1}"/>
              </a:ext>
            </a:extLst>
          </p:cNvPr>
          <p:cNvSpPr>
            <a:spLocks noChangeShapeType="1"/>
          </p:cNvSpPr>
          <p:nvPr/>
        </p:nvSpPr>
        <p:spPr bwMode="auto">
          <a:xfrm>
            <a:off x="5078413" y="2952750"/>
            <a:ext cx="614362"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8" name="Line 19">
            <a:extLst>
              <a:ext uri="{FF2B5EF4-FFF2-40B4-BE49-F238E27FC236}">
                <a16:creationId xmlns:a16="http://schemas.microsoft.com/office/drawing/2014/main" id="{F6B3E606-872B-8AB0-9425-4F0325617B26}"/>
              </a:ext>
            </a:extLst>
          </p:cNvPr>
          <p:cNvSpPr>
            <a:spLocks noChangeShapeType="1"/>
          </p:cNvSpPr>
          <p:nvPr/>
        </p:nvSpPr>
        <p:spPr bwMode="auto">
          <a:xfrm>
            <a:off x="5091113" y="3308350"/>
            <a:ext cx="614362"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Text Box 20">
            <a:extLst>
              <a:ext uri="{FF2B5EF4-FFF2-40B4-BE49-F238E27FC236}">
                <a16:creationId xmlns:a16="http://schemas.microsoft.com/office/drawing/2014/main" id="{86D16179-9D5B-13F7-119E-0D210EDB8802}"/>
              </a:ext>
            </a:extLst>
          </p:cNvPr>
          <p:cNvSpPr txBox="1">
            <a:spLocks noChangeArrowheads="1"/>
          </p:cNvSpPr>
          <p:nvPr/>
        </p:nvSpPr>
        <p:spPr bwMode="auto">
          <a:xfrm>
            <a:off x="5688013" y="2201863"/>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800" b="0">
                <a:latin typeface="Arial" panose="020B0604020202020204" pitchFamily="34" charset="0"/>
              </a:rPr>
              <a:t>分子尺度上</a:t>
            </a:r>
          </a:p>
        </p:txBody>
      </p:sp>
      <p:sp>
        <p:nvSpPr>
          <p:cNvPr id="27660" name="Text Box 21">
            <a:extLst>
              <a:ext uri="{FF2B5EF4-FFF2-40B4-BE49-F238E27FC236}">
                <a16:creationId xmlns:a16="http://schemas.microsoft.com/office/drawing/2014/main" id="{C786EAAD-F318-7CDF-C44B-BD27B76BAE85}"/>
              </a:ext>
            </a:extLst>
          </p:cNvPr>
          <p:cNvSpPr txBox="1">
            <a:spLocks noChangeArrowheads="1"/>
          </p:cNvSpPr>
          <p:nvPr/>
        </p:nvSpPr>
        <p:spPr bwMode="auto">
          <a:xfrm>
            <a:off x="5688013" y="273685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800" b="0">
                <a:latin typeface="Arial" panose="020B0604020202020204" pitchFamily="34" charset="0"/>
              </a:rPr>
              <a:t>原子尺度上</a:t>
            </a:r>
          </a:p>
        </p:txBody>
      </p:sp>
      <p:sp>
        <p:nvSpPr>
          <p:cNvPr id="27661" name="Text Box 22">
            <a:extLst>
              <a:ext uri="{FF2B5EF4-FFF2-40B4-BE49-F238E27FC236}">
                <a16:creationId xmlns:a16="http://schemas.microsoft.com/office/drawing/2014/main" id="{970877D0-97CC-97E3-974B-335831192FF0}"/>
              </a:ext>
            </a:extLst>
          </p:cNvPr>
          <p:cNvSpPr txBox="1">
            <a:spLocks noChangeArrowheads="1"/>
          </p:cNvSpPr>
          <p:nvPr/>
        </p:nvSpPr>
        <p:spPr bwMode="auto">
          <a:xfrm>
            <a:off x="5688013" y="3117850"/>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1800" b="0">
                <a:latin typeface="Arial" panose="020B0604020202020204" pitchFamily="34" charset="0"/>
              </a:rPr>
              <a:t>原子尺度以下</a:t>
            </a:r>
          </a:p>
        </p:txBody>
      </p:sp>
      <p:sp>
        <p:nvSpPr>
          <p:cNvPr id="95255" name="Rectangle 23">
            <a:extLst>
              <a:ext uri="{FF2B5EF4-FFF2-40B4-BE49-F238E27FC236}">
                <a16:creationId xmlns:a16="http://schemas.microsoft.com/office/drawing/2014/main" id="{61DAB008-D3CF-D094-208C-0BE950EE4A1D}"/>
              </a:ext>
            </a:extLst>
          </p:cNvPr>
          <p:cNvSpPr>
            <a:spLocks noChangeArrowheads="1"/>
          </p:cNvSpPr>
          <p:nvPr/>
        </p:nvSpPr>
        <p:spPr bwMode="auto">
          <a:xfrm>
            <a:off x="466725" y="3702050"/>
            <a:ext cx="8066088" cy="80645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lnSpc>
                <a:spcPct val="130000"/>
              </a:lnSpc>
              <a:defRPr/>
            </a:pPr>
            <a:r>
              <a:rPr kumimoji="1" lang="zh-CN" altLang="en-US" sz="1800">
                <a:latin typeface="Times New Roman" pitchFamily="18" charset="0"/>
              </a:rPr>
              <a:t>     化学反应中原有的分子破坏，新的分子形成，物系的化学能发生变化，所以</a:t>
            </a:r>
          </a:p>
          <a:p>
            <a:pPr>
              <a:lnSpc>
                <a:spcPct val="130000"/>
              </a:lnSpc>
              <a:defRPr/>
            </a:pPr>
            <a:r>
              <a:rPr kumimoji="1" lang="zh-CN" altLang="en-US" sz="1800">
                <a:latin typeface="Times New Roman" pitchFamily="18" charset="0"/>
              </a:rPr>
              <a:t>化学反应物系</a:t>
            </a:r>
            <a:r>
              <a:rPr kumimoji="1" lang="zh-CN" altLang="en-US" sz="1800">
                <a:solidFill>
                  <a:srgbClr val="D31703"/>
                </a:solidFill>
                <a:latin typeface="Times New Roman" pitchFamily="18" charset="0"/>
              </a:rPr>
              <a:t>热力学能的变化包括化学能</a:t>
            </a:r>
            <a:r>
              <a:rPr kumimoji="1" lang="zh-CN" altLang="en-US" sz="1800">
                <a:latin typeface="Times New Roman" pitchFamily="18" charset="0"/>
              </a:rPr>
              <a:t>（也称</a:t>
            </a:r>
            <a:r>
              <a:rPr kumimoji="1" lang="zh-CN" altLang="en-US" sz="1800">
                <a:solidFill>
                  <a:srgbClr val="D31703"/>
                </a:solidFill>
                <a:latin typeface="Times New Roman" pitchFamily="18" charset="0"/>
              </a:rPr>
              <a:t>化学内能</a:t>
            </a:r>
            <a:r>
              <a:rPr kumimoji="1" lang="zh-CN" altLang="en-US" sz="1800">
                <a:latin typeface="Times New Roman" pitchFamily="18" charset="0"/>
              </a:rPr>
              <a:t>）</a:t>
            </a:r>
            <a:endParaRPr kumimoji="1" lang="en-US" altLang="zh-CN" sz="1800">
              <a:latin typeface="Times New Roman" pitchFamily="18" charset="0"/>
            </a:endParaRPr>
          </a:p>
        </p:txBody>
      </p:sp>
      <p:sp>
        <p:nvSpPr>
          <p:cNvPr id="95256" name="Text Box 24">
            <a:extLst>
              <a:ext uri="{FF2B5EF4-FFF2-40B4-BE49-F238E27FC236}">
                <a16:creationId xmlns:a16="http://schemas.microsoft.com/office/drawing/2014/main" id="{CEA749B8-700A-62EA-AB9E-64FE43F1BC14}"/>
              </a:ext>
            </a:extLst>
          </p:cNvPr>
          <p:cNvSpPr txBox="1">
            <a:spLocks noChangeArrowheads="1"/>
          </p:cNvSpPr>
          <p:nvPr/>
        </p:nvSpPr>
        <p:spPr bwMode="auto">
          <a:xfrm>
            <a:off x="784225" y="2236788"/>
            <a:ext cx="10985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1200">
                <a:solidFill>
                  <a:srgbClr val="050FD5"/>
                </a:solidFill>
                <a:latin typeface="Times New Roman" pitchFamily="18" charset="0"/>
              </a:rPr>
              <a:t>简单可压缩系</a:t>
            </a:r>
          </a:p>
        </p:txBody>
      </p:sp>
      <p:sp>
        <p:nvSpPr>
          <p:cNvPr id="95257" name="Text Box 25">
            <a:extLst>
              <a:ext uri="{FF2B5EF4-FFF2-40B4-BE49-F238E27FC236}">
                <a16:creationId xmlns:a16="http://schemas.microsoft.com/office/drawing/2014/main" id="{D58093FF-C547-6F29-2023-78FF9BE4FA74}"/>
              </a:ext>
            </a:extLst>
          </p:cNvPr>
          <p:cNvSpPr txBox="1">
            <a:spLocks noChangeArrowheads="1"/>
          </p:cNvSpPr>
          <p:nvPr/>
        </p:nvSpPr>
        <p:spPr bwMode="auto">
          <a:xfrm>
            <a:off x="7286625" y="2387600"/>
            <a:ext cx="1250950"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a:solidFill>
                  <a:srgbClr val="D31703"/>
                </a:solidFill>
                <a:latin typeface="Times New Roman" pitchFamily="18" charset="0"/>
              </a:rPr>
              <a:t>化学反应物系</a:t>
            </a:r>
          </a:p>
        </p:txBody>
      </p:sp>
      <p:sp>
        <p:nvSpPr>
          <p:cNvPr id="95259" name="Rectangle 27">
            <a:extLst>
              <a:ext uri="{FF2B5EF4-FFF2-40B4-BE49-F238E27FC236}">
                <a16:creationId xmlns:a16="http://schemas.microsoft.com/office/drawing/2014/main" id="{1ED8A7F3-1655-93A8-E5DC-77EBAD53B7DA}"/>
              </a:ext>
            </a:extLst>
          </p:cNvPr>
          <p:cNvSpPr>
            <a:spLocks noChangeArrowheads="1"/>
          </p:cNvSpPr>
          <p:nvPr/>
        </p:nvSpPr>
        <p:spPr bwMode="auto">
          <a:xfrm>
            <a:off x="765175" y="1471613"/>
            <a:ext cx="3846513" cy="366712"/>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kumimoji="1" lang="zh-CN" altLang="en-US" sz="1800">
                <a:latin typeface="Times New Roman" pitchFamily="18" charset="0"/>
              </a:rPr>
              <a:t>热力学能 </a:t>
            </a:r>
            <a:r>
              <a:rPr kumimoji="1" lang="en-US" altLang="zh-CN" sz="1800">
                <a:latin typeface="Times New Roman" pitchFamily="18" charset="0"/>
              </a:rPr>
              <a:t>(</a:t>
            </a:r>
            <a:r>
              <a:rPr kumimoji="1" lang="zh-CN" altLang="en-US" sz="1800">
                <a:latin typeface="Times New Roman" pitchFamily="18" charset="0"/>
              </a:rPr>
              <a:t>内部储存能</a:t>
            </a:r>
            <a:r>
              <a:rPr kumimoji="1" lang="en-US" altLang="zh-CN" sz="1800">
                <a:latin typeface="Times New Roman" pitchFamily="18" charset="0"/>
              </a:rPr>
              <a:t>)</a:t>
            </a:r>
            <a:r>
              <a:rPr kumimoji="1" lang="zh-CN" altLang="en-US" sz="1800">
                <a:latin typeface="Times New Roman" pitchFamily="18" charset="0"/>
              </a:rPr>
              <a:t>的构成如下：</a:t>
            </a:r>
          </a:p>
        </p:txBody>
      </p:sp>
      <p:sp>
        <p:nvSpPr>
          <p:cNvPr id="27666" name="AutoShape 28">
            <a:extLst>
              <a:ext uri="{FF2B5EF4-FFF2-40B4-BE49-F238E27FC236}">
                <a16:creationId xmlns:a16="http://schemas.microsoft.com/office/drawing/2014/main" id="{0D7C768F-122F-1238-D618-3942F2138EE1}"/>
              </a:ext>
            </a:extLst>
          </p:cNvPr>
          <p:cNvSpPr>
            <a:spLocks/>
          </p:cNvSpPr>
          <p:nvPr/>
        </p:nvSpPr>
        <p:spPr bwMode="auto">
          <a:xfrm>
            <a:off x="4886325" y="2198688"/>
            <a:ext cx="42863" cy="449262"/>
          </a:xfrm>
          <a:prstGeom prst="rightBrace">
            <a:avLst>
              <a:gd name="adj1" fmla="val 87345"/>
              <a:gd name="adj2" fmla="val 50000"/>
            </a:avLst>
          </a:prstGeom>
          <a:noFill/>
          <a:ln w="28575">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8" grpId="0" animBg="1"/>
      <p:bldP spid="952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96ECE390-D102-90F4-373D-8E45A100C313}"/>
              </a:ext>
            </a:extLst>
          </p:cNvPr>
          <p:cNvSpPr>
            <a:spLocks noChangeArrowheads="1"/>
          </p:cNvSpPr>
          <p:nvPr/>
        </p:nvSpPr>
        <p:spPr bwMode="auto">
          <a:xfrm>
            <a:off x="393700" y="863600"/>
            <a:ext cx="853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spcBef>
                <a:spcPct val="20000"/>
              </a:spcBef>
              <a:buClr>
                <a:schemeClr val="hlink"/>
              </a:buClr>
              <a:buFont typeface="Wingdings" panose="05000000000000000000" pitchFamily="2" charset="2"/>
              <a:buNone/>
            </a:pPr>
            <a:r>
              <a:rPr kumimoji="1" lang="zh-CN" altLang="en-US" sz="1800">
                <a:latin typeface="Times New Roman" panose="02020603050405020304" pitchFamily="18" charset="0"/>
              </a:rPr>
              <a:t>     </a:t>
            </a:r>
            <a:r>
              <a:rPr kumimoji="1" lang="zh-CN" altLang="en-US" sz="1800">
                <a:solidFill>
                  <a:srgbClr val="D31703"/>
                </a:solidFill>
                <a:latin typeface="Times New Roman" panose="02020603050405020304" pitchFamily="18" charset="0"/>
              </a:rPr>
              <a:t>化学能</a:t>
            </a:r>
            <a:r>
              <a:rPr kumimoji="1" lang="zh-CN" altLang="en-US" sz="1800">
                <a:latin typeface="Times New Roman" panose="02020603050405020304" pitchFamily="18" charset="0"/>
              </a:rPr>
              <a:t> 是</a:t>
            </a:r>
            <a:r>
              <a:rPr kumimoji="1" lang="zh-CN" altLang="en-US" sz="1800">
                <a:solidFill>
                  <a:srgbClr val="050FD5"/>
                </a:solidFill>
                <a:latin typeface="Times New Roman" panose="02020603050405020304" pitchFamily="18" charset="0"/>
              </a:rPr>
              <a:t>物体发生化学反应时所释放的能量</a:t>
            </a:r>
            <a:r>
              <a:rPr kumimoji="1" lang="zh-CN" altLang="en-US" sz="1800">
                <a:latin typeface="Times New Roman" panose="02020603050405020304" pitchFamily="18" charset="0"/>
              </a:rPr>
              <a:t>，是一种很</a:t>
            </a:r>
            <a:r>
              <a:rPr kumimoji="1" lang="zh-CN" altLang="en-US" sz="1800">
                <a:solidFill>
                  <a:srgbClr val="050FD5"/>
                </a:solidFill>
                <a:latin typeface="Times New Roman" panose="02020603050405020304" pitchFamily="18" charset="0"/>
              </a:rPr>
              <a:t>隐蔽的能量</a:t>
            </a:r>
            <a:r>
              <a:rPr kumimoji="1" lang="zh-CN" altLang="en-US" sz="1800">
                <a:latin typeface="Times New Roman" panose="02020603050405020304" pitchFamily="18" charset="0"/>
              </a:rPr>
              <a:t>。它</a:t>
            </a:r>
            <a:r>
              <a:rPr kumimoji="1" lang="zh-CN" altLang="en-US" sz="1800">
                <a:solidFill>
                  <a:srgbClr val="050FD5"/>
                </a:solidFill>
                <a:latin typeface="Times New Roman" panose="02020603050405020304" pitchFamily="18" charset="0"/>
              </a:rPr>
              <a:t>不能直</a:t>
            </a:r>
          </a:p>
          <a:p>
            <a:pPr>
              <a:spcBef>
                <a:spcPct val="20000"/>
              </a:spcBef>
              <a:buClr>
                <a:schemeClr val="hlink"/>
              </a:buClr>
              <a:buFont typeface="Wingdings" panose="05000000000000000000" pitchFamily="2" charset="2"/>
              <a:buNone/>
            </a:pPr>
            <a:r>
              <a:rPr kumimoji="1" lang="zh-CN" altLang="en-US" sz="1800">
                <a:solidFill>
                  <a:srgbClr val="050FD5"/>
                </a:solidFill>
                <a:latin typeface="Times New Roman" panose="02020603050405020304" pitchFamily="18" charset="0"/>
              </a:rPr>
              <a:t>接用来做功</a:t>
            </a:r>
            <a:r>
              <a:rPr kumimoji="1" lang="zh-CN" altLang="en-US" sz="1800">
                <a:latin typeface="Times New Roman" panose="02020603050405020304" pitchFamily="18" charset="0"/>
              </a:rPr>
              <a:t>，只有在发生化学变化的时候释放出来，</a:t>
            </a:r>
            <a:r>
              <a:rPr kumimoji="1" lang="zh-CN" altLang="en-US" sz="1800">
                <a:solidFill>
                  <a:srgbClr val="D31703"/>
                </a:solidFill>
                <a:latin typeface="Times New Roman" panose="02020603050405020304" pitchFamily="18" charset="0"/>
              </a:rPr>
              <a:t>变成热能或其他形式的能量</a:t>
            </a:r>
            <a:r>
              <a:rPr kumimoji="1" lang="zh-CN" altLang="en-US" sz="1800">
                <a:solidFill>
                  <a:srgbClr val="050FD5"/>
                </a:solidFill>
                <a:latin typeface="Times New Roman" panose="02020603050405020304" pitchFamily="18" charset="0"/>
              </a:rPr>
              <a:t>。</a:t>
            </a:r>
            <a:r>
              <a:rPr lang="zh-CN" altLang="en-US" sz="1800" b="0">
                <a:solidFill>
                  <a:schemeClr val="accent2"/>
                </a:solidFill>
                <a:latin typeface="华文新魏" panose="02010800040101010101" pitchFamily="2" charset="-122"/>
                <a:ea typeface="华文新魏" panose="02010800040101010101" pitchFamily="2" charset="-122"/>
              </a:rPr>
              <a:t> </a:t>
            </a:r>
          </a:p>
        </p:txBody>
      </p:sp>
      <p:grpSp>
        <p:nvGrpSpPr>
          <p:cNvPr id="28675" name="Group 5">
            <a:extLst>
              <a:ext uri="{FF2B5EF4-FFF2-40B4-BE49-F238E27FC236}">
                <a16:creationId xmlns:a16="http://schemas.microsoft.com/office/drawing/2014/main" id="{84D8A54B-35C8-AFF0-69CD-AA9EBB213D01}"/>
              </a:ext>
            </a:extLst>
          </p:cNvPr>
          <p:cNvGrpSpPr>
            <a:grpSpLocks/>
          </p:cNvGrpSpPr>
          <p:nvPr/>
        </p:nvGrpSpPr>
        <p:grpSpPr bwMode="auto">
          <a:xfrm>
            <a:off x="1981200" y="1790700"/>
            <a:ext cx="5092700" cy="2895600"/>
            <a:chOff x="288" y="640"/>
            <a:chExt cx="5376" cy="3523"/>
          </a:xfrm>
        </p:grpSpPr>
        <p:pic>
          <p:nvPicPr>
            <p:cNvPr id="28679" name="Picture 6" descr="energy_conversion">
              <a:extLst>
                <a:ext uri="{FF2B5EF4-FFF2-40B4-BE49-F238E27FC236}">
                  <a16:creationId xmlns:a16="http://schemas.microsoft.com/office/drawing/2014/main" id="{EFA773F5-4C61-5926-D58F-89B86498F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640"/>
              <a:ext cx="5232" cy="3523"/>
            </a:xfrm>
            <a:prstGeom prst="rect">
              <a:avLst/>
            </a:prstGeom>
            <a:noFill/>
            <a:ln w="15875">
              <a:solidFill>
                <a:srgbClr val="003300"/>
              </a:solidFill>
              <a:miter lim="800000"/>
              <a:headEnd/>
              <a:tailEnd/>
            </a:ln>
            <a:extLst>
              <a:ext uri="{909E8E84-426E-40DD-AFC4-6F175D3DCCD1}">
                <a14:hiddenFill xmlns:a14="http://schemas.microsoft.com/office/drawing/2010/main">
                  <a:solidFill>
                    <a:srgbClr val="FFFFFF"/>
                  </a:solidFill>
                </a14:hiddenFill>
              </a:ext>
            </a:extLst>
          </p:spPr>
        </p:pic>
        <p:sp>
          <p:nvSpPr>
            <p:cNvPr id="28680" name="Oval 7">
              <a:extLst>
                <a:ext uri="{FF2B5EF4-FFF2-40B4-BE49-F238E27FC236}">
                  <a16:creationId xmlns:a16="http://schemas.microsoft.com/office/drawing/2014/main" id="{DD91C637-2409-E644-B050-B8C086B1CBAB}"/>
                </a:ext>
              </a:extLst>
            </p:cNvPr>
            <p:cNvSpPr>
              <a:spLocks noChangeArrowheads="1"/>
            </p:cNvSpPr>
            <p:nvPr/>
          </p:nvSpPr>
          <p:spPr bwMode="auto">
            <a:xfrm>
              <a:off x="824" y="1336"/>
              <a:ext cx="816" cy="624"/>
            </a:xfrm>
            <a:prstGeom prst="ellipse">
              <a:avLst/>
            </a:prstGeom>
            <a:solidFill>
              <a:srgbClr val="FFFF00"/>
            </a:solidFill>
            <a:ln w="25400">
              <a:solidFill>
                <a:schemeClr val="tx1"/>
              </a:solidFill>
              <a:round/>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8681" name="Text Box 8">
              <a:extLst>
                <a:ext uri="{FF2B5EF4-FFF2-40B4-BE49-F238E27FC236}">
                  <a16:creationId xmlns:a16="http://schemas.microsoft.com/office/drawing/2014/main" id="{755E061E-C4A6-924E-C11D-5B464EB0DE0B}"/>
                </a:ext>
              </a:extLst>
            </p:cNvPr>
            <p:cNvSpPr txBox="1">
              <a:spLocks noChangeArrowheads="1"/>
            </p:cNvSpPr>
            <p:nvPr/>
          </p:nvSpPr>
          <p:spPr bwMode="auto">
            <a:xfrm>
              <a:off x="839" y="1457"/>
              <a:ext cx="113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化学能</a:t>
              </a:r>
            </a:p>
          </p:txBody>
        </p:sp>
        <p:sp>
          <p:nvSpPr>
            <p:cNvPr id="28682" name="Oval 9">
              <a:extLst>
                <a:ext uri="{FF2B5EF4-FFF2-40B4-BE49-F238E27FC236}">
                  <a16:creationId xmlns:a16="http://schemas.microsoft.com/office/drawing/2014/main" id="{4A58CA73-6EBD-EB67-3970-98524EA2AD6C}"/>
                </a:ext>
              </a:extLst>
            </p:cNvPr>
            <p:cNvSpPr>
              <a:spLocks noChangeArrowheads="1"/>
            </p:cNvSpPr>
            <p:nvPr/>
          </p:nvSpPr>
          <p:spPr bwMode="auto">
            <a:xfrm>
              <a:off x="2608" y="728"/>
              <a:ext cx="816" cy="624"/>
            </a:xfrm>
            <a:prstGeom prst="ellipse">
              <a:avLst/>
            </a:prstGeom>
            <a:solidFill>
              <a:srgbClr val="C0C0C0"/>
            </a:solidFill>
            <a:ln w="25400">
              <a:solidFill>
                <a:schemeClr val="tx1"/>
              </a:solidFill>
              <a:round/>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8683" name="Text Box 10">
              <a:extLst>
                <a:ext uri="{FF2B5EF4-FFF2-40B4-BE49-F238E27FC236}">
                  <a16:creationId xmlns:a16="http://schemas.microsoft.com/office/drawing/2014/main" id="{DA2C73AB-CA70-2BD3-D54A-F901CBF66E8D}"/>
                </a:ext>
              </a:extLst>
            </p:cNvPr>
            <p:cNvSpPr txBox="1">
              <a:spLocks noChangeArrowheads="1"/>
            </p:cNvSpPr>
            <p:nvPr/>
          </p:nvSpPr>
          <p:spPr bwMode="auto">
            <a:xfrm>
              <a:off x="2626" y="862"/>
              <a:ext cx="112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辐射能</a:t>
              </a:r>
            </a:p>
          </p:txBody>
        </p:sp>
        <p:sp>
          <p:nvSpPr>
            <p:cNvPr id="28684" name="Oval 11">
              <a:extLst>
                <a:ext uri="{FF2B5EF4-FFF2-40B4-BE49-F238E27FC236}">
                  <a16:creationId xmlns:a16="http://schemas.microsoft.com/office/drawing/2014/main" id="{80298917-B6C1-89AC-A505-07EFB0D152DA}"/>
                </a:ext>
              </a:extLst>
            </p:cNvPr>
            <p:cNvSpPr>
              <a:spLocks noChangeArrowheads="1"/>
            </p:cNvSpPr>
            <p:nvPr/>
          </p:nvSpPr>
          <p:spPr bwMode="auto">
            <a:xfrm>
              <a:off x="824" y="2784"/>
              <a:ext cx="816" cy="624"/>
            </a:xfrm>
            <a:prstGeom prst="ellipse">
              <a:avLst/>
            </a:prstGeom>
            <a:solidFill>
              <a:srgbClr val="FFCC99"/>
            </a:solidFill>
            <a:ln w="25400">
              <a:solidFill>
                <a:schemeClr val="tx1"/>
              </a:solidFill>
              <a:round/>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8685" name="Text Box 12">
              <a:extLst>
                <a:ext uri="{FF2B5EF4-FFF2-40B4-BE49-F238E27FC236}">
                  <a16:creationId xmlns:a16="http://schemas.microsoft.com/office/drawing/2014/main" id="{D267C7F0-C7F8-7E3C-A0CA-F32EA415CB8B}"/>
                </a:ext>
              </a:extLst>
            </p:cNvPr>
            <p:cNvSpPr txBox="1">
              <a:spLocks noChangeArrowheads="1"/>
            </p:cNvSpPr>
            <p:nvPr/>
          </p:nvSpPr>
          <p:spPr bwMode="auto">
            <a:xfrm>
              <a:off x="937" y="2919"/>
              <a:ext cx="1127"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热能</a:t>
              </a:r>
            </a:p>
          </p:txBody>
        </p:sp>
        <p:sp>
          <p:nvSpPr>
            <p:cNvPr id="28686" name="Oval 13">
              <a:extLst>
                <a:ext uri="{FF2B5EF4-FFF2-40B4-BE49-F238E27FC236}">
                  <a16:creationId xmlns:a16="http://schemas.microsoft.com/office/drawing/2014/main" id="{E90553C2-3F1F-69DF-3934-D45D317730AE}"/>
                </a:ext>
              </a:extLst>
            </p:cNvPr>
            <p:cNvSpPr>
              <a:spLocks noChangeArrowheads="1"/>
            </p:cNvSpPr>
            <p:nvPr/>
          </p:nvSpPr>
          <p:spPr bwMode="auto">
            <a:xfrm>
              <a:off x="2616" y="3416"/>
              <a:ext cx="816" cy="624"/>
            </a:xfrm>
            <a:prstGeom prst="ellipse">
              <a:avLst/>
            </a:prstGeom>
            <a:solidFill>
              <a:srgbClr val="FF99CC"/>
            </a:solidFill>
            <a:ln w="25400">
              <a:solidFill>
                <a:schemeClr val="tx1"/>
              </a:solidFill>
              <a:round/>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8687" name="Text Box 14">
              <a:extLst>
                <a:ext uri="{FF2B5EF4-FFF2-40B4-BE49-F238E27FC236}">
                  <a16:creationId xmlns:a16="http://schemas.microsoft.com/office/drawing/2014/main" id="{1ABECC41-11A0-FAE1-11E9-7AB0566BA070}"/>
                </a:ext>
              </a:extLst>
            </p:cNvPr>
            <p:cNvSpPr txBox="1">
              <a:spLocks noChangeArrowheads="1"/>
            </p:cNvSpPr>
            <p:nvPr/>
          </p:nvSpPr>
          <p:spPr bwMode="auto">
            <a:xfrm>
              <a:off x="2711" y="3553"/>
              <a:ext cx="113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电能</a:t>
              </a:r>
            </a:p>
          </p:txBody>
        </p:sp>
        <p:sp>
          <p:nvSpPr>
            <p:cNvPr id="28688" name="Oval 15">
              <a:extLst>
                <a:ext uri="{FF2B5EF4-FFF2-40B4-BE49-F238E27FC236}">
                  <a16:creationId xmlns:a16="http://schemas.microsoft.com/office/drawing/2014/main" id="{BFCE1590-2CBA-E5A9-F034-AFB8CC138649}"/>
                </a:ext>
              </a:extLst>
            </p:cNvPr>
            <p:cNvSpPr>
              <a:spLocks noChangeArrowheads="1"/>
            </p:cNvSpPr>
            <p:nvPr/>
          </p:nvSpPr>
          <p:spPr bwMode="auto">
            <a:xfrm>
              <a:off x="4416" y="1328"/>
              <a:ext cx="816" cy="624"/>
            </a:xfrm>
            <a:prstGeom prst="ellipse">
              <a:avLst/>
            </a:prstGeom>
            <a:solidFill>
              <a:srgbClr val="C0C0C0"/>
            </a:solidFill>
            <a:ln w="25400">
              <a:solidFill>
                <a:schemeClr val="tx1"/>
              </a:solidFill>
              <a:round/>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8689" name="Text Box 16">
              <a:extLst>
                <a:ext uri="{FF2B5EF4-FFF2-40B4-BE49-F238E27FC236}">
                  <a16:creationId xmlns:a16="http://schemas.microsoft.com/office/drawing/2014/main" id="{41CAF88B-AE1C-BDC9-C37F-C540CBFB4B62}"/>
                </a:ext>
              </a:extLst>
            </p:cNvPr>
            <p:cNvSpPr txBox="1">
              <a:spLocks noChangeArrowheads="1"/>
            </p:cNvSpPr>
            <p:nvPr/>
          </p:nvSpPr>
          <p:spPr bwMode="auto">
            <a:xfrm>
              <a:off x="4536" y="1434"/>
              <a:ext cx="112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动能</a:t>
              </a:r>
            </a:p>
          </p:txBody>
        </p:sp>
        <p:sp>
          <p:nvSpPr>
            <p:cNvPr id="28690" name="Oval 17">
              <a:extLst>
                <a:ext uri="{FF2B5EF4-FFF2-40B4-BE49-F238E27FC236}">
                  <a16:creationId xmlns:a16="http://schemas.microsoft.com/office/drawing/2014/main" id="{D65E4CCD-AEB9-DB4E-F550-1C2840B3DBD9}"/>
                </a:ext>
              </a:extLst>
            </p:cNvPr>
            <p:cNvSpPr>
              <a:spLocks noChangeArrowheads="1"/>
            </p:cNvSpPr>
            <p:nvPr/>
          </p:nvSpPr>
          <p:spPr bwMode="auto">
            <a:xfrm>
              <a:off x="4456" y="2784"/>
              <a:ext cx="816" cy="624"/>
            </a:xfrm>
            <a:prstGeom prst="ellipse">
              <a:avLst/>
            </a:prstGeom>
            <a:solidFill>
              <a:srgbClr val="C0C0C0"/>
            </a:solidFill>
            <a:ln w="25400">
              <a:solidFill>
                <a:schemeClr val="tx1"/>
              </a:solidFill>
              <a:round/>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8691" name="Text Box 18">
              <a:extLst>
                <a:ext uri="{FF2B5EF4-FFF2-40B4-BE49-F238E27FC236}">
                  <a16:creationId xmlns:a16="http://schemas.microsoft.com/office/drawing/2014/main" id="{8D588EF7-69D4-AE4F-0427-2B38D2DE3B03}"/>
                </a:ext>
              </a:extLst>
            </p:cNvPr>
            <p:cNvSpPr txBox="1">
              <a:spLocks noChangeArrowheads="1"/>
            </p:cNvSpPr>
            <p:nvPr/>
          </p:nvSpPr>
          <p:spPr bwMode="auto">
            <a:xfrm>
              <a:off x="4472" y="2919"/>
              <a:ext cx="112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机械能</a:t>
              </a:r>
            </a:p>
          </p:txBody>
        </p:sp>
      </p:grpSp>
      <p:grpSp>
        <p:nvGrpSpPr>
          <p:cNvPr id="28676" name="Group 19">
            <a:extLst>
              <a:ext uri="{FF2B5EF4-FFF2-40B4-BE49-F238E27FC236}">
                <a16:creationId xmlns:a16="http://schemas.microsoft.com/office/drawing/2014/main" id="{ABD6EAF6-BDAD-A79F-C80B-1F2B0E766519}"/>
              </a:ext>
            </a:extLst>
          </p:cNvPr>
          <p:cNvGrpSpPr>
            <a:grpSpLocks/>
          </p:cNvGrpSpPr>
          <p:nvPr/>
        </p:nvGrpSpPr>
        <p:grpSpPr bwMode="auto">
          <a:xfrm>
            <a:off x="3111500" y="2806700"/>
            <a:ext cx="1308100" cy="1277938"/>
            <a:chOff x="1544" y="1856"/>
            <a:chExt cx="1376" cy="1624"/>
          </a:xfrm>
        </p:grpSpPr>
        <p:sp>
          <p:nvSpPr>
            <p:cNvPr id="28677" name="Freeform 20">
              <a:extLst>
                <a:ext uri="{FF2B5EF4-FFF2-40B4-BE49-F238E27FC236}">
                  <a16:creationId xmlns:a16="http://schemas.microsoft.com/office/drawing/2014/main" id="{8A67A840-A3EE-EF38-D389-A830B6718CE0}"/>
                </a:ext>
              </a:extLst>
            </p:cNvPr>
            <p:cNvSpPr>
              <a:spLocks/>
            </p:cNvSpPr>
            <p:nvPr/>
          </p:nvSpPr>
          <p:spPr bwMode="auto">
            <a:xfrm>
              <a:off x="1624" y="1856"/>
              <a:ext cx="1296" cy="1584"/>
            </a:xfrm>
            <a:custGeom>
              <a:avLst/>
              <a:gdLst>
                <a:gd name="T0" fmla="*/ 0 w 1344"/>
                <a:gd name="T1" fmla="*/ 0 h 1632"/>
                <a:gd name="T2" fmla="*/ 864 w 1344"/>
                <a:gd name="T3" fmla="*/ 624 h 1632"/>
                <a:gd name="T4" fmla="*/ 1344 w 1344"/>
                <a:gd name="T5" fmla="*/ 1632 h 1632"/>
                <a:gd name="T6" fmla="*/ 0 60000 65536"/>
                <a:gd name="T7" fmla="*/ 0 60000 65536"/>
                <a:gd name="T8" fmla="*/ 0 60000 65536"/>
                <a:gd name="T9" fmla="*/ 0 w 1344"/>
                <a:gd name="T10" fmla="*/ 0 h 1632"/>
                <a:gd name="T11" fmla="*/ 1344 w 1344"/>
                <a:gd name="T12" fmla="*/ 1632 h 1632"/>
              </a:gdLst>
              <a:ahLst/>
              <a:cxnLst>
                <a:cxn ang="T6">
                  <a:pos x="T0" y="T1"/>
                </a:cxn>
                <a:cxn ang="T7">
                  <a:pos x="T2" y="T3"/>
                </a:cxn>
                <a:cxn ang="T8">
                  <a:pos x="T4" y="T5"/>
                </a:cxn>
              </a:cxnLst>
              <a:rect l="T9" t="T10" r="T11" b="T12"/>
              <a:pathLst>
                <a:path w="1344" h="1632">
                  <a:moveTo>
                    <a:pt x="0" y="0"/>
                  </a:moveTo>
                  <a:cubicBezTo>
                    <a:pt x="320" y="176"/>
                    <a:pt x="640" y="352"/>
                    <a:pt x="864" y="624"/>
                  </a:cubicBezTo>
                  <a:cubicBezTo>
                    <a:pt x="1088" y="896"/>
                    <a:pt x="1216" y="1264"/>
                    <a:pt x="1344" y="1632"/>
                  </a:cubicBezTo>
                </a:path>
              </a:pathLst>
            </a:custGeom>
            <a:noFill/>
            <a:ln w="38100">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8678" name="Freeform 21">
              <a:extLst>
                <a:ext uri="{FF2B5EF4-FFF2-40B4-BE49-F238E27FC236}">
                  <a16:creationId xmlns:a16="http://schemas.microsoft.com/office/drawing/2014/main" id="{512E8C32-CF5F-62CE-6685-15EB5A977261}"/>
                </a:ext>
              </a:extLst>
            </p:cNvPr>
            <p:cNvSpPr>
              <a:spLocks/>
            </p:cNvSpPr>
            <p:nvPr/>
          </p:nvSpPr>
          <p:spPr bwMode="auto">
            <a:xfrm>
              <a:off x="1544" y="1888"/>
              <a:ext cx="1296" cy="1592"/>
            </a:xfrm>
            <a:custGeom>
              <a:avLst/>
              <a:gdLst>
                <a:gd name="T0" fmla="*/ 1296 w 1296"/>
                <a:gd name="T1" fmla="*/ 1592 h 1592"/>
                <a:gd name="T2" fmla="*/ 532 w 1296"/>
                <a:gd name="T3" fmla="*/ 907 h 1592"/>
                <a:gd name="T4" fmla="*/ 0 w 1296"/>
                <a:gd name="T5" fmla="*/ 0 h 1592"/>
                <a:gd name="T6" fmla="*/ 0 60000 65536"/>
                <a:gd name="T7" fmla="*/ 0 60000 65536"/>
                <a:gd name="T8" fmla="*/ 0 60000 65536"/>
                <a:gd name="T9" fmla="*/ 0 w 1296"/>
                <a:gd name="T10" fmla="*/ 0 h 1592"/>
                <a:gd name="T11" fmla="*/ 1296 w 1296"/>
                <a:gd name="T12" fmla="*/ 1592 h 1592"/>
              </a:gdLst>
              <a:ahLst/>
              <a:cxnLst>
                <a:cxn ang="T6">
                  <a:pos x="T0" y="T1"/>
                </a:cxn>
                <a:cxn ang="T7">
                  <a:pos x="T2" y="T3"/>
                </a:cxn>
                <a:cxn ang="T8">
                  <a:pos x="T4" y="T5"/>
                </a:cxn>
              </a:cxnLst>
              <a:rect l="T9" t="T10" r="T11" b="T12"/>
              <a:pathLst>
                <a:path w="1296" h="1592">
                  <a:moveTo>
                    <a:pt x="1296" y="1592"/>
                  </a:moveTo>
                  <a:cubicBezTo>
                    <a:pt x="1169" y="1478"/>
                    <a:pt x="748" y="1172"/>
                    <a:pt x="532" y="907"/>
                  </a:cubicBezTo>
                  <a:cubicBezTo>
                    <a:pt x="316" y="642"/>
                    <a:pt x="111" y="189"/>
                    <a:pt x="0" y="0"/>
                  </a:cubicBezTo>
                </a:path>
              </a:pathLst>
            </a:custGeom>
            <a:noFill/>
            <a:ln w="38100">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Tree>
  </p:cSld>
  <p:clrMapOvr>
    <a:masterClrMapping/>
  </p:clrMapOvr>
</p:sld>
</file>

<file path=ppt/theme/theme1.xml><?xml version="1.0" encoding="utf-8"?>
<a:theme xmlns:a="http://schemas.openxmlformats.org/drawingml/2006/main" name="tempelate">
  <a:themeElements>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核能系介绍">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B0D13"/>
          </a:buClr>
          <a:buSzPct val="145000"/>
          <a:buFont typeface="Wingdings" pitchFamily="2" charset="2"/>
          <a:buNone/>
          <a:tabLst/>
          <a:defRPr kumimoji="0" sz="2400" b="0" i="0" u="none" strike="noStrike" cap="none" normalizeH="0" baseline="0" smtClean="0">
            <a:ln>
              <a:noFill/>
            </a:ln>
            <a:solidFill>
              <a:srgbClr val="FD450B"/>
            </a:solidFill>
            <a:effectLst/>
            <a:latin typeface="方正舒体" pitchFamily="2" charset="-122"/>
            <a:ea typeface="方正舒体" pitchFamily="2" charset="-122"/>
          </a:defRPr>
        </a:defPPr>
      </a:lstStyle>
    </a:spDef>
    <a:lnDef>
      <a:spPr bwMode="auto">
        <a:noFill/>
        <a:ln w="38100" cap="flat" cmpd="sng" algn="ctr">
          <a:solidFill>
            <a:srgbClr val="FF0000"/>
          </a:solidFill>
          <a:prstDash val="solid"/>
          <a:round/>
          <a:headEnd type="none" w="med" len="med"/>
          <a:tailEnd type="arrow"/>
        </a:ln>
        <a:effectLst/>
      </a:spPr>
      <a:bodyPr/>
      <a:lstStyle/>
    </a:lnDef>
  </a:objectDefaults>
  <a:extraClrSchemeLst>
    <a:extraClrScheme>
      <a:clrScheme name="核能系介绍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核能系介绍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tempelate</Template>
  <TotalTime>2676</TotalTime>
  <Words>2114</Words>
  <Application>Microsoft Office PowerPoint</Application>
  <PresentationFormat>全屏显示(16:9)</PresentationFormat>
  <Paragraphs>235</Paragraphs>
  <Slides>31</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51" baseType="lpstr">
      <vt:lpstr>黑体</vt:lpstr>
      <vt:lpstr>Arial</vt:lpstr>
      <vt:lpstr>Wingdings</vt:lpstr>
      <vt:lpstr>宋体</vt:lpstr>
      <vt:lpstr>方正舒体</vt:lpstr>
      <vt:lpstr>Blackoak Std</vt:lpstr>
      <vt:lpstr>Times New Roman</vt:lpstr>
      <vt:lpstr>华文中宋</vt:lpstr>
      <vt:lpstr>华文隶书</vt:lpstr>
      <vt:lpstr>华文仿宋</vt:lpstr>
      <vt:lpstr>Clarendon Extended</vt:lpstr>
      <vt:lpstr>华文琥珀</vt:lpstr>
      <vt:lpstr>楷体_GB2312</vt:lpstr>
      <vt:lpstr>华文新魏</vt:lpstr>
      <vt:lpstr>PMingLiU</vt:lpstr>
      <vt:lpstr>Plotter</vt:lpstr>
      <vt:lpstr>Symbol</vt:lpstr>
      <vt:lpstr>tempelate</vt:lpstr>
      <vt:lpstr>Microsoft Visio Drawing</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西安交通大学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第0章 绪论</dc:title>
  <dc:creator>何茂刚、张颖</dc:creator>
  <cp:lastModifiedBy>崇浩 唐</cp:lastModifiedBy>
  <cp:revision>681</cp:revision>
  <cp:lastPrinted>1601-01-01T00:00:00Z</cp:lastPrinted>
  <dcterms:created xsi:type="dcterms:W3CDTF">2011-05-02T08:11:20Z</dcterms:created>
  <dcterms:modified xsi:type="dcterms:W3CDTF">2025-08-21T09:21:19Z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