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4"/>
  </p:notesMasterIdLst>
  <p:handoutMasterIdLst>
    <p:handoutMasterId r:id="rId15"/>
  </p:handoutMasterIdLst>
  <p:sldIdLst>
    <p:sldId id="256" r:id="rId2"/>
    <p:sldId id="297" r:id="rId3"/>
    <p:sldId id="317" r:id="rId4"/>
    <p:sldId id="283" r:id="rId5"/>
    <p:sldId id="298" r:id="rId6"/>
    <p:sldId id="299" r:id="rId7"/>
    <p:sldId id="300" r:id="rId8"/>
    <p:sldId id="284" r:id="rId9"/>
    <p:sldId id="285" r:id="rId10"/>
    <p:sldId id="308" r:id="rId11"/>
    <p:sldId id="309" r:id="rId12"/>
    <p:sldId id="310" r:id="rId13"/>
  </p:sldIdLst>
  <p:sldSz cx="9144000" cy="5143500" type="screen16x9"/>
  <p:notesSz cx="10234613" cy="7099300"/>
  <p:defaultTextStyle>
    <a:defPPr>
      <a:defRPr lang="zh-CN"/>
    </a:defPPr>
    <a:lvl1pPr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1pPr>
    <a:lvl2pPr marL="457200"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2pPr>
    <a:lvl3pPr marL="914400"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3pPr>
    <a:lvl4pPr marL="1371600"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4pPr>
    <a:lvl5pPr marL="1828800" algn="l" rtl="0" fontAlgn="base">
      <a:spcBef>
        <a:spcPct val="0"/>
      </a:spcBef>
      <a:spcAft>
        <a:spcPct val="0"/>
      </a:spcAft>
      <a:defRPr sz="1400" b="1" kern="1200">
        <a:solidFill>
          <a:schemeClr val="tx1"/>
        </a:solidFill>
        <a:latin typeface="黑体" panose="02010609060101010101" pitchFamily="49" charset="-122"/>
        <a:ea typeface="黑体" panose="02010609060101010101" pitchFamily="49" charset="-122"/>
        <a:cs typeface="+mn-cs"/>
      </a:defRPr>
    </a:lvl5pPr>
    <a:lvl6pPr marL="2286000" algn="l" defTabSz="914400" rtl="0" eaLnBrk="1" latinLnBrk="0" hangingPunct="1">
      <a:defRPr sz="1400" b="1" kern="1200">
        <a:solidFill>
          <a:schemeClr val="tx1"/>
        </a:solidFill>
        <a:latin typeface="黑体" panose="02010609060101010101" pitchFamily="49" charset="-122"/>
        <a:ea typeface="黑体" panose="02010609060101010101" pitchFamily="49" charset="-122"/>
        <a:cs typeface="+mn-cs"/>
      </a:defRPr>
    </a:lvl6pPr>
    <a:lvl7pPr marL="2743200" algn="l" defTabSz="914400" rtl="0" eaLnBrk="1" latinLnBrk="0" hangingPunct="1">
      <a:defRPr sz="1400" b="1" kern="1200">
        <a:solidFill>
          <a:schemeClr val="tx1"/>
        </a:solidFill>
        <a:latin typeface="黑体" panose="02010609060101010101" pitchFamily="49" charset="-122"/>
        <a:ea typeface="黑体" panose="02010609060101010101" pitchFamily="49" charset="-122"/>
        <a:cs typeface="+mn-cs"/>
      </a:defRPr>
    </a:lvl7pPr>
    <a:lvl8pPr marL="3200400" algn="l" defTabSz="914400" rtl="0" eaLnBrk="1" latinLnBrk="0" hangingPunct="1">
      <a:defRPr sz="1400" b="1" kern="1200">
        <a:solidFill>
          <a:schemeClr val="tx1"/>
        </a:solidFill>
        <a:latin typeface="黑体" panose="02010609060101010101" pitchFamily="49" charset="-122"/>
        <a:ea typeface="黑体" panose="02010609060101010101" pitchFamily="49" charset="-122"/>
        <a:cs typeface="+mn-cs"/>
      </a:defRPr>
    </a:lvl8pPr>
    <a:lvl9pPr marL="3657600" algn="l" defTabSz="914400" rtl="0" eaLnBrk="1" latinLnBrk="0" hangingPunct="1">
      <a:defRPr sz="1400" b="1" kern="1200">
        <a:solidFill>
          <a:schemeClr val="tx1"/>
        </a:solidFill>
        <a:latin typeface="黑体" panose="02010609060101010101" pitchFamily="49" charset="-122"/>
        <a:ea typeface="黑体" panose="02010609060101010101" pitchFamily="49" charset="-122"/>
        <a:cs typeface="+mn-cs"/>
      </a:defRPr>
    </a:lvl9pPr>
  </p:defaultTextStyle>
  <p:extLst>
    <p:ext uri="{EFAFB233-063F-42B5-8137-9DF3F51BA10A}">
      <p15:sldGuideLst xmlns:p15="http://schemas.microsoft.com/office/powerpoint/2012/main">
        <p15:guide id="1" orient="horz" pos="1286">
          <p15:clr>
            <a:srgbClr val="A4A3A4"/>
          </p15:clr>
        </p15:guide>
        <p15:guide id="2" orient="horz" pos="567">
          <p15:clr>
            <a:srgbClr val="A4A3A4"/>
          </p15:clr>
        </p15:guide>
        <p15:guide id="3" orient="horz" pos="2946">
          <p15:clr>
            <a:srgbClr val="A4A3A4"/>
          </p15:clr>
        </p15:guide>
        <p15:guide id="4" orient="horz" pos="3196">
          <p15:clr>
            <a:srgbClr val="A4A3A4"/>
          </p15:clr>
        </p15:guide>
        <p15:guide id="5" orient="horz" pos="2077">
          <p15:clr>
            <a:srgbClr val="A4A3A4"/>
          </p15:clr>
        </p15:guide>
        <p15:guide id="6" orient="horz" pos="889">
          <p15:clr>
            <a:srgbClr val="A4A3A4"/>
          </p15:clr>
        </p15:guide>
        <p15:guide id="7" orient="horz" pos="1460">
          <p15:clr>
            <a:srgbClr val="A4A3A4"/>
          </p15:clr>
        </p15:guide>
        <p15:guide id="8" pos="588">
          <p15:clr>
            <a:srgbClr val="A4A3A4"/>
          </p15:clr>
        </p15:guide>
        <p15:guide id="9" pos="1125">
          <p15:clr>
            <a:srgbClr val="A4A3A4"/>
          </p15:clr>
        </p15:guide>
        <p15:guide id="10" pos="2817">
          <p15:clr>
            <a:srgbClr val="A4A3A4"/>
          </p15:clr>
        </p15:guide>
        <p15:guide id="11" pos="5512">
          <p15:clr>
            <a:srgbClr val="A4A3A4"/>
          </p15:clr>
        </p15:guide>
        <p15:guide id="12" pos="3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FF9933"/>
    <a:srgbClr val="DDDDDD"/>
    <a:srgbClr val="FFFF99"/>
    <a:srgbClr val="D31703"/>
    <a:srgbClr val="050FD5"/>
    <a:srgbClr val="990099"/>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EC20E35-A176-4012-BC5E-935CFFF8708E}" styleName="中度样式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407" autoAdjust="0"/>
    <p:restoredTop sz="97959" autoAdjust="0"/>
  </p:normalViewPr>
  <p:slideViewPr>
    <p:cSldViewPr snapToGrid="0">
      <p:cViewPr varScale="1">
        <p:scale>
          <a:sx n="112" d="100"/>
          <a:sy n="112" d="100"/>
        </p:scale>
        <p:origin x="989" y="86"/>
      </p:cViewPr>
      <p:guideLst>
        <p:guide orient="horz" pos="1286"/>
        <p:guide orient="horz" pos="567"/>
        <p:guide orient="horz" pos="2946"/>
        <p:guide orient="horz" pos="3196"/>
        <p:guide orient="horz" pos="2077"/>
        <p:guide orient="horz" pos="889"/>
        <p:guide orient="horz" pos="1460"/>
        <p:guide pos="588"/>
        <p:guide pos="1125"/>
        <p:guide pos="2817"/>
        <p:guide pos="5512"/>
        <p:guide pos="3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10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8DCD0516-F8A4-EC7F-8FF2-6BBD1C9F9A79}"/>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436227" name="Rectangle 3">
            <a:extLst>
              <a:ext uri="{FF2B5EF4-FFF2-40B4-BE49-F238E27FC236}">
                <a16:creationId xmlns:a16="http://schemas.microsoft.com/office/drawing/2014/main" id="{A851D37D-1305-9C54-FD3F-7703329C0EFD}"/>
              </a:ext>
            </a:extLst>
          </p:cNvPr>
          <p:cNvSpPr>
            <a:spLocks noGrp="1" noChangeArrowheads="1"/>
          </p:cNvSpPr>
          <p:nvPr>
            <p:ph type="dt" sz="quarter"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a:effectLst/>
                <a:latin typeface="Arial" pitchFamily="34" charset="0"/>
                <a:ea typeface="宋体" pitchFamily="2" charset="-122"/>
              </a:defRPr>
            </a:lvl1pPr>
          </a:lstStyle>
          <a:p>
            <a:pPr>
              <a:defRPr/>
            </a:pPr>
            <a:endParaRPr lang="en-US" altLang="zh-CN"/>
          </a:p>
        </p:txBody>
      </p:sp>
      <p:sp>
        <p:nvSpPr>
          <p:cNvPr id="436228" name="Rectangle 4">
            <a:extLst>
              <a:ext uri="{FF2B5EF4-FFF2-40B4-BE49-F238E27FC236}">
                <a16:creationId xmlns:a16="http://schemas.microsoft.com/office/drawing/2014/main" id="{7100634E-CF57-375D-9394-9A8E1DE2114E}"/>
              </a:ext>
            </a:extLst>
          </p:cNvPr>
          <p:cNvSpPr>
            <a:spLocks noGrp="1" noChangeArrowheads="1"/>
          </p:cNvSpPr>
          <p:nvPr>
            <p:ph type="ftr" sz="quarter" idx="2"/>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436229" name="Rectangle 5">
            <a:extLst>
              <a:ext uri="{FF2B5EF4-FFF2-40B4-BE49-F238E27FC236}">
                <a16:creationId xmlns:a16="http://schemas.microsoft.com/office/drawing/2014/main" id="{F442EE7F-BB56-EF17-44A9-27E3A00223E4}"/>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E87D563E-EACC-4DB5-9F5D-29F6331B55C1}"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B13AF32-E7D9-9563-273A-DD558C380D7D}"/>
              </a:ext>
            </a:extLst>
          </p:cNvPr>
          <p:cNvSpPr>
            <a:spLocks noGrp="1" noChangeArrowheads="1"/>
          </p:cNvSpPr>
          <p:nvPr>
            <p:ph type="hdr" sz="quarter"/>
          </p:nvPr>
        </p:nvSpPr>
        <p:spPr bwMode="auto">
          <a:xfrm>
            <a:off x="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6147" name="Rectangle 3">
            <a:extLst>
              <a:ext uri="{FF2B5EF4-FFF2-40B4-BE49-F238E27FC236}">
                <a16:creationId xmlns:a16="http://schemas.microsoft.com/office/drawing/2014/main" id="{25540019-B1D6-30B5-22AF-27992CC97FBF}"/>
              </a:ext>
            </a:extLst>
          </p:cNvPr>
          <p:cNvSpPr>
            <a:spLocks noGrp="1" noChangeArrowheads="1"/>
          </p:cNvSpPr>
          <p:nvPr>
            <p:ph type="dt" idx="1"/>
          </p:nvPr>
        </p:nvSpPr>
        <p:spPr bwMode="auto">
          <a:xfrm>
            <a:off x="5797550" y="0"/>
            <a:ext cx="4435475" cy="355600"/>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a:defRPr sz="1300" b="0">
                <a:effectLst/>
                <a:latin typeface="Arial" pitchFamily="34" charset="0"/>
                <a:ea typeface="宋体" pitchFamily="2" charset="-122"/>
              </a:defRPr>
            </a:lvl1pPr>
          </a:lstStyle>
          <a:p>
            <a:pPr>
              <a:defRPr/>
            </a:pPr>
            <a:endParaRPr lang="en-US" altLang="zh-CN"/>
          </a:p>
        </p:txBody>
      </p:sp>
      <p:sp>
        <p:nvSpPr>
          <p:cNvPr id="15364" name="Rectangle 4">
            <a:extLst>
              <a:ext uri="{FF2B5EF4-FFF2-40B4-BE49-F238E27FC236}">
                <a16:creationId xmlns:a16="http://schemas.microsoft.com/office/drawing/2014/main" id="{AA94C7B5-8878-C86C-EDC9-F9931CCD4D6E}"/>
              </a:ext>
            </a:extLst>
          </p:cNvPr>
          <p:cNvSpPr>
            <a:spLocks noGrp="1" noRot="1" noChangeAspect="1" noChangeArrowheads="1" noTextEdit="1"/>
          </p:cNvSpPr>
          <p:nvPr>
            <p:ph type="sldImg" idx="2"/>
          </p:nvPr>
        </p:nvSpPr>
        <p:spPr bwMode="auto">
          <a:xfrm>
            <a:off x="2751138" y="531813"/>
            <a:ext cx="4730750"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80069D72-1E24-515D-6903-69BA379CDE57}"/>
              </a:ext>
            </a:extLst>
          </p:cNvPr>
          <p:cNvSpPr>
            <a:spLocks noGrp="1" noChangeArrowheads="1"/>
          </p:cNvSpPr>
          <p:nvPr>
            <p:ph type="body" sz="quarter" idx="3"/>
          </p:nvPr>
        </p:nvSpPr>
        <p:spPr bwMode="auto">
          <a:xfrm>
            <a:off x="1023938" y="3371850"/>
            <a:ext cx="8186737" cy="3195638"/>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150" name="Rectangle 6">
            <a:extLst>
              <a:ext uri="{FF2B5EF4-FFF2-40B4-BE49-F238E27FC236}">
                <a16:creationId xmlns:a16="http://schemas.microsoft.com/office/drawing/2014/main" id="{66135D32-B613-A236-7828-6054558FF993}"/>
              </a:ext>
            </a:extLst>
          </p:cNvPr>
          <p:cNvSpPr>
            <a:spLocks noGrp="1" noChangeArrowheads="1"/>
          </p:cNvSpPr>
          <p:nvPr>
            <p:ph type="ftr" sz="quarter" idx="4"/>
          </p:nvPr>
        </p:nvSpPr>
        <p:spPr bwMode="auto">
          <a:xfrm>
            <a:off x="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a:defRPr sz="1300" b="0">
                <a:effectLst/>
                <a:latin typeface="Arial" pitchFamily="34" charset="0"/>
                <a:ea typeface="宋体" pitchFamily="2" charset="-122"/>
              </a:defRPr>
            </a:lvl1pPr>
          </a:lstStyle>
          <a:p>
            <a:pPr>
              <a:defRPr/>
            </a:pPr>
            <a:endParaRPr lang="en-US" altLang="zh-CN"/>
          </a:p>
        </p:txBody>
      </p:sp>
      <p:sp>
        <p:nvSpPr>
          <p:cNvPr id="6151" name="Rectangle 7">
            <a:extLst>
              <a:ext uri="{FF2B5EF4-FFF2-40B4-BE49-F238E27FC236}">
                <a16:creationId xmlns:a16="http://schemas.microsoft.com/office/drawing/2014/main" id="{D32AE390-A352-6DAC-8A9C-76E9E8DC66DE}"/>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a:defRPr sz="1300" b="0">
                <a:latin typeface="Arial" panose="020B0604020202020204" pitchFamily="34" charset="0"/>
                <a:ea typeface="宋体" panose="02010600030101010101" pitchFamily="2" charset="-122"/>
              </a:defRPr>
            </a:lvl1pPr>
          </a:lstStyle>
          <a:p>
            <a:fld id="{365AE0AD-E47E-4284-94CB-41AB6EB3DBBC}" type="slidenum">
              <a:rPr lang="en-US" altLang="zh-CN"/>
              <a:pPr/>
              <a:t>‹#›</a:t>
            </a:fld>
            <a:endParaRPr lang="en-US" altLang="zh-CN"/>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687558B-A51D-BA91-5936-5FA04CAF52A1}"/>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79C9E4A4-70A5-B7ED-BD18-8A0668E801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EE91D7D-2558-D3AD-0864-8F54ED7E9443}"/>
              </a:ext>
            </a:extLst>
          </p:cNvPr>
          <p:cNvSpPr>
            <a:spLocks noChangeArrowheads="1"/>
          </p:cNvSpPr>
          <p:nvPr/>
        </p:nvSpPr>
        <p:spPr bwMode="gray">
          <a:xfrm>
            <a:off x="1143000" y="2343150"/>
            <a:ext cx="8001000" cy="736600"/>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3" name="Rectangle 3">
            <a:extLst>
              <a:ext uri="{FF2B5EF4-FFF2-40B4-BE49-F238E27FC236}">
                <a16:creationId xmlns:a16="http://schemas.microsoft.com/office/drawing/2014/main" id="{044993AD-0864-6F31-DE2E-4EBE8639EA8D}"/>
              </a:ext>
            </a:extLst>
          </p:cNvPr>
          <p:cNvSpPr>
            <a:spLocks noChangeArrowheads="1"/>
          </p:cNvSpPr>
          <p:nvPr/>
        </p:nvSpPr>
        <p:spPr bwMode="gray">
          <a:xfrm>
            <a:off x="0" y="2343150"/>
            <a:ext cx="9144000" cy="114300"/>
          </a:xfrm>
          <a:prstGeom prst="rect">
            <a:avLst/>
          </a:prstGeom>
          <a:solidFill>
            <a:schemeClr val="tx1"/>
          </a:solidFill>
          <a:ln w="9525">
            <a:noFill/>
            <a:miter lim="800000"/>
            <a:headEnd/>
            <a:tailEnd/>
          </a:ln>
          <a:effectLst/>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4" name="Rectangle 8">
            <a:extLst>
              <a:ext uri="{FF2B5EF4-FFF2-40B4-BE49-F238E27FC236}">
                <a16:creationId xmlns:a16="http://schemas.microsoft.com/office/drawing/2014/main" id="{9EE58F53-9D9E-E535-253F-333CE72A7A9B}"/>
              </a:ext>
            </a:extLst>
          </p:cNvPr>
          <p:cNvSpPr>
            <a:spLocks noChangeArrowheads="1"/>
          </p:cNvSpPr>
          <p:nvPr userDrawn="1"/>
        </p:nvSpPr>
        <p:spPr bwMode="auto">
          <a:xfrm>
            <a:off x="146050" y="4421188"/>
            <a:ext cx="3438525" cy="722312"/>
          </a:xfrm>
          <a:prstGeom prst="rect">
            <a:avLst/>
          </a:prstGeom>
          <a:solidFill>
            <a:schemeClr val="bg1"/>
          </a:solidFill>
          <a:ln w="9525">
            <a:noFill/>
            <a:miter lim="800000"/>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Times New Roman" pitchFamily="18" charset="0"/>
              <a:ea typeface="黑体" pitchFamily="2" charset="-122"/>
            </a:endParaRPr>
          </a:p>
        </p:txBody>
      </p:sp>
      <p:sp>
        <p:nvSpPr>
          <p:cNvPr id="5" name="Rectangle 18">
            <a:extLst>
              <a:ext uri="{FF2B5EF4-FFF2-40B4-BE49-F238E27FC236}">
                <a16:creationId xmlns:a16="http://schemas.microsoft.com/office/drawing/2014/main" id="{F5E0C28E-E41E-7344-0106-52FBB0B75B2A}"/>
              </a:ext>
            </a:extLst>
          </p:cNvPr>
          <p:cNvSpPr>
            <a:spLocks noChangeArrowheads="1"/>
          </p:cNvSpPr>
          <p:nvPr userDrawn="1"/>
        </p:nvSpPr>
        <p:spPr bwMode="auto">
          <a:xfrm>
            <a:off x="3186113" y="4532313"/>
            <a:ext cx="698500" cy="523875"/>
          </a:xfrm>
          <a:prstGeom prst="rect">
            <a:avLst/>
          </a:prstGeom>
          <a:solidFill>
            <a:schemeClr val="bg1"/>
          </a:solidFill>
          <a:ln w="9525" algn="ctr">
            <a:noFill/>
            <a:miter lim="800000"/>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Times New Roman" pitchFamily="18" charset="0"/>
              <a:ea typeface="黑体" pitchFamily="2" charset="-122"/>
            </a:endParaRPr>
          </a:p>
        </p:txBody>
      </p:sp>
      <p:pic>
        <p:nvPicPr>
          <p:cNvPr id="6" name="Picture 21" descr="蓝色">
            <a:extLst>
              <a:ext uri="{FF2B5EF4-FFF2-40B4-BE49-F238E27FC236}">
                <a16:creationId xmlns:a16="http://schemas.microsoft.com/office/drawing/2014/main" id="{DDC6D635-ACAE-3BF5-D674-DE1BA7EEF586}"/>
              </a:ext>
            </a:extLst>
          </p:cNvPr>
          <p:cNvPicPr>
            <a:picLocks noChangeAspect="1" noChangeArrowheads="1"/>
          </p:cNvPicPr>
          <p:nvPr userDrawn="1"/>
        </p:nvPicPr>
        <p:blipFill>
          <a:blip r:embed="rId3"/>
          <a:srcRect r="70198"/>
          <a:stretch>
            <a:fillRect/>
          </a:stretch>
        </p:blipFill>
        <p:spPr bwMode="auto">
          <a:xfrm>
            <a:off x="496888" y="3705225"/>
            <a:ext cx="466725" cy="438150"/>
          </a:xfrm>
          <a:prstGeom prst="rect">
            <a:avLst/>
          </a:prstGeom>
          <a:noFill/>
          <a:effectLst>
            <a:outerShdw dist="17961" dir="2700000" algn="ctr" rotWithShape="0">
              <a:schemeClr val="bg2"/>
            </a:outerShdw>
          </a:effectLst>
        </p:spPr>
      </p:pic>
      <p:sp>
        <p:nvSpPr>
          <p:cNvPr id="7" name="Text Box 22">
            <a:extLst>
              <a:ext uri="{FF2B5EF4-FFF2-40B4-BE49-F238E27FC236}">
                <a16:creationId xmlns:a16="http://schemas.microsoft.com/office/drawing/2014/main" id="{EAA4BB7B-C0BD-B7B4-ADE9-7D6A9AD8F2FF}"/>
              </a:ext>
            </a:extLst>
          </p:cNvPr>
          <p:cNvSpPr txBox="1">
            <a:spLocks noChangeArrowheads="1"/>
          </p:cNvSpPr>
          <p:nvPr userDrawn="1"/>
        </p:nvSpPr>
        <p:spPr bwMode="auto">
          <a:xfrm>
            <a:off x="914400" y="3919538"/>
            <a:ext cx="2101850" cy="214312"/>
          </a:xfrm>
          <a:prstGeom prst="rect">
            <a:avLst/>
          </a:prstGeom>
          <a:noFill/>
          <a:ln w="9525">
            <a:noFill/>
            <a:miter lim="800000"/>
            <a:headEnd/>
            <a:tailEnd/>
          </a:ln>
          <a:effectLst/>
        </p:spPr>
        <p:txBody>
          <a:bodyPr>
            <a:spAutoFit/>
          </a:bodyPr>
          <a:lstStyle/>
          <a:p>
            <a:pPr>
              <a:spcBef>
                <a:spcPct val="50000"/>
              </a:spcBef>
              <a:defRPr/>
            </a:pPr>
            <a:r>
              <a:rPr lang="en-US" altLang="zh-CN" sz="800">
                <a:solidFill>
                  <a:srgbClr val="3366CC"/>
                </a:solidFill>
                <a:effectLst>
                  <a:outerShdw blurRad="38100" dist="38100" dir="2700000" algn="tl">
                    <a:srgbClr val="C0C0C0"/>
                  </a:outerShdw>
                </a:effectLst>
                <a:latin typeface="Arial" pitchFamily="34" charset="0"/>
                <a:ea typeface="宋体" pitchFamily="2" charset="-122"/>
              </a:rPr>
              <a:t>XI’AN JIAOTONG UNIVERSITY</a:t>
            </a:r>
          </a:p>
        </p:txBody>
      </p:sp>
      <p:pic>
        <p:nvPicPr>
          <p:cNvPr id="8" name="Picture 23">
            <a:extLst>
              <a:ext uri="{FF2B5EF4-FFF2-40B4-BE49-F238E27FC236}">
                <a16:creationId xmlns:a16="http://schemas.microsoft.com/office/drawing/2014/main" id="{40510B17-CF90-3A75-F0A2-FB79D38F5242}"/>
              </a:ext>
            </a:extLst>
          </p:cNvPr>
          <p:cNvPicPr>
            <a:picLocks noChangeAspect="1" noChangeArrowheads="1"/>
          </p:cNvPicPr>
          <p:nvPr userDrawn="1"/>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8950" y="4273550"/>
            <a:ext cx="441325"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4">
            <a:extLst>
              <a:ext uri="{FF2B5EF4-FFF2-40B4-BE49-F238E27FC236}">
                <a16:creationId xmlns:a16="http://schemas.microsoft.com/office/drawing/2014/main" id="{30278B1B-0A5E-6150-3769-822012B6893F}"/>
              </a:ext>
            </a:extLst>
          </p:cNvPr>
          <p:cNvSpPr txBox="1">
            <a:spLocks noChangeArrowheads="1"/>
          </p:cNvSpPr>
          <p:nvPr userDrawn="1"/>
        </p:nvSpPr>
        <p:spPr bwMode="auto">
          <a:xfrm>
            <a:off x="925513" y="3705225"/>
            <a:ext cx="1404937" cy="274638"/>
          </a:xfrm>
          <a:prstGeom prst="rect">
            <a:avLst/>
          </a:prstGeom>
          <a:noFill/>
          <a:ln w="9525">
            <a:noFill/>
            <a:miter lim="800000"/>
            <a:headEnd/>
            <a:tailEnd/>
          </a:ln>
          <a:effectLst/>
        </p:spPr>
        <p:txBody>
          <a:bodyPr>
            <a:spAutoFit/>
          </a:bodyPr>
          <a:lstStyle/>
          <a:p>
            <a:pPr>
              <a:spcBef>
                <a:spcPct val="50000"/>
              </a:spcBef>
              <a:defRPr/>
            </a:pPr>
            <a:r>
              <a:rPr lang="zh-CN" altLang="en-US" sz="1200">
                <a:effectLst>
                  <a:outerShdw blurRad="38100" dist="38100" dir="2700000" algn="tl">
                    <a:srgbClr val="C0C0C0"/>
                  </a:outerShdw>
                </a:effectLst>
                <a:latin typeface="华文中宋" pitchFamily="2" charset="-122"/>
                <a:ea typeface="华文中宋" pitchFamily="2" charset="-122"/>
              </a:rPr>
              <a:t>西安交通大学</a:t>
            </a:r>
          </a:p>
        </p:txBody>
      </p:sp>
      <p:sp>
        <p:nvSpPr>
          <p:cNvPr id="10" name="Text Box 25">
            <a:extLst>
              <a:ext uri="{FF2B5EF4-FFF2-40B4-BE49-F238E27FC236}">
                <a16:creationId xmlns:a16="http://schemas.microsoft.com/office/drawing/2014/main" id="{EED76D5B-5489-BE5E-510B-918AE1351A68}"/>
              </a:ext>
            </a:extLst>
          </p:cNvPr>
          <p:cNvSpPr txBox="1">
            <a:spLocks noChangeArrowheads="1"/>
          </p:cNvSpPr>
          <p:nvPr userDrawn="1"/>
        </p:nvSpPr>
        <p:spPr bwMode="auto">
          <a:xfrm>
            <a:off x="903288" y="4433888"/>
            <a:ext cx="3284537" cy="336550"/>
          </a:xfrm>
          <a:prstGeom prst="rect">
            <a:avLst/>
          </a:prstGeom>
          <a:noFill/>
          <a:ln w="9525" algn="ctr">
            <a:noFill/>
            <a:miter lim="800000"/>
            <a:headEnd/>
            <a:tailEnd/>
          </a:ln>
          <a:effectLst/>
        </p:spPr>
        <p:txBody>
          <a:bodyPr>
            <a:spAutoFit/>
          </a:bodyPr>
          <a:lstStyle/>
          <a:p>
            <a:pPr>
              <a:spcBef>
                <a:spcPct val="50000"/>
              </a:spcBef>
              <a:defRPr/>
            </a:pPr>
            <a:r>
              <a:rPr lang="en-US" altLang="ko-KR" sz="800">
                <a:solidFill>
                  <a:srgbClr val="3366CC"/>
                </a:solidFill>
                <a:effectLst>
                  <a:outerShdw blurRad="38100" dist="38100" dir="2700000" algn="tl">
                    <a:srgbClr val="C0C0C0"/>
                  </a:outerShdw>
                </a:effectLst>
                <a:latin typeface="Arial" pitchFamily="34" charset="0"/>
                <a:ea typeface="宋体" pitchFamily="2" charset="-122"/>
              </a:rPr>
              <a:t>KEY LABORATORY OF THERMO-FLUID SCIENCE </a:t>
            </a:r>
            <a:r>
              <a:rPr lang="en-US" altLang="zh-CN" sz="800">
                <a:solidFill>
                  <a:srgbClr val="3366CC"/>
                </a:solidFill>
                <a:effectLst>
                  <a:outerShdw blurRad="38100" dist="38100" dir="2700000" algn="tl">
                    <a:srgbClr val="C0C0C0"/>
                  </a:outerShdw>
                </a:effectLst>
                <a:latin typeface="Arial" pitchFamily="34" charset="0"/>
                <a:ea typeface="宋体" pitchFamily="2" charset="-122"/>
              </a:rPr>
              <a:t>&amp;</a:t>
            </a:r>
            <a:r>
              <a:rPr lang="en-US" altLang="ko-KR" sz="800">
                <a:solidFill>
                  <a:srgbClr val="3366CC"/>
                </a:solidFill>
                <a:effectLst>
                  <a:outerShdw blurRad="38100" dist="38100" dir="2700000" algn="tl">
                    <a:srgbClr val="C0C0C0"/>
                  </a:outerShdw>
                </a:effectLst>
                <a:latin typeface="Arial" pitchFamily="34" charset="0"/>
                <a:ea typeface="宋体" pitchFamily="2" charset="-122"/>
              </a:rPr>
              <a:t> ENGINEERING</a:t>
            </a:r>
            <a:r>
              <a:rPr lang="en-US" altLang="zh-CN" sz="800">
                <a:solidFill>
                  <a:srgbClr val="3366CC"/>
                </a:solidFill>
                <a:effectLst>
                  <a:outerShdw blurRad="38100" dist="38100" dir="2700000" algn="tl">
                    <a:srgbClr val="C0C0C0"/>
                  </a:outerShdw>
                </a:effectLst>
                <a:latin typeface="Arial" pitchFamily="34" charset="0"/>
                <a:ea typeface="宋体" pitchFamily="2" charset="-122"/>
              </a:rPr>
              <a:t>, MINISTRY OF EDUCATION </a:t>
            </a:r>
          </a:p>
        </p:txBody>
      </p:sp>
      <p:sp>
        <p:nvSpPr>
          <p:cNvPr id="11" name="Text Box 26">
            <a:extLst>
              <a:ext uri="{FF2B5EF4-FFF2-40B4-BE49-F238E27FC236}">
                <a16:creationId xmlns:a16="http://schemas.microsoft.com/office/drawing/2014/main" id="{BAFDB01E-9DB3-981C-EB45-294113711548}"/>
              </a:ext>
            </a:extLst>
          </p:cNvPr>
          <p:cNvSpPr txBox="1">
            <a:spLocks noChangeArrowheads="1"/>
          </p:cNvSpPr>
          <p:nvPr userDrawn="1"/>
        </p:nvSpPr>
        <p:spPr bwMode="auto">
          <a:xfrm>
            <a:off x="892175" y="4221163"/>
            <a:ext cx="3276600" cy="273050"/>
          </a:xfrm>
          <a:prstGeom prst="rect">
            <a:avLst/>
          </a:prstGeom>
          <a:noFill/>
          <a:ln w="9525" algn="ctr">
            <a:noFill/>
            <a:miter lim="800000"/>
            <a:headEnd/>
            <a:tailEnd/>
          </a:ln>
          <a:effectLst/>
        </p:spPr>
        <p:txBody>
          <a:bodyPr>
            <a:spAutoFit/>
          </a:bodyPr>
          <a:lstStyle/>
          <a:p>
            <a:pPr>
              <a:spcBef>
                <a:spcPct val="50000"/>
              </a:spcBef>
              <a:defRPr/>
            </a:pPr>
            <a:r>
              <a:rPr lang="zh-CN" altLang="en-US" sz="1200">
                <a:effectLst>
                  <a:outerShdw blurRad="38100" dist="38100" dir="2700000" algn="tl">
                    <a:srgbClr val="C0C0C0"/>
                  </a:outerShdw>
                </a:effectLst>
                <a:latin typeface="华文中宋" pitchFamily="2" charset="-122"/>
                <a:ea typeface="华文中宋" pitchFamily="2" charset="-122"/>
              </a:rPr>
              <a:t>热流科学与工程教育部重点实验室 </a:t>
            </a:r>
          </a:p>
        </p:txBody>
      </p:sp>
      <p:sp>
        <p:nvSpPr>
          <p:cNvPr id="12" name="Rectangle 6">
            <a:extLst>
              <a:ext uri="{FF2B5EF4-FFF2-40B4-BE49-F238E27FC236}">
                <a16:creationId xmlns:a16="http://schemas.microsoft.com/office/drawing/2014/main" id="{77ADD3FB-7B04-4634-26E3-864CA70D2624}"/>
              </a:ext>
            </a:extLst>
          </p:cNvPr>
          <p:cNvSpPr>
            <a:spLocks noGrp="1" noChangeArrowheads="1"/>
          </p:cNvSpPr>
          <p:nvPr>
            <p:ph type="sldNum" sz="quarter" idx="10"/>
          </p:nvPr>
        </p:nvSpPr>
        <p:spPr bwMode="gray">
          <a:xfrm>
            <a:off x="1627188" y="4827588"/>
            <a:ext cx="2514600" cy="315912"/>
          </a:xfrm>
        </p:spPr>
        <p:txBody>
          <a:bodyPr/>
          <a:lstStyle>
            <a:lvl1pPr>
              <a:defRPr sz="1200">
                <a:solidFill>
                  <a:schemeClr val="tx1"/>
                </a:solidFill>
                <a:effectLst/>
                <a:latin typeface="Arial" panose="020B0604020202020204" pitchFamily="34" charset="0"/>
              </a:defRPr>
            </a:lvl1pPr>
          </a:lstStyle>
          <a:p>
            <a:fld id="{8A562B3B-9372-40D6-989F-38FD9CD19111}" type="slidenum">
              <a:rPr lang="en-US" altLang="zh-CN"/>
              <a:pPr/>
              <a:t>‹#›</a:t>
            </a:fld>
            <a:endParaRPr lang="en-US" altLang="zh-CN"/>
          </a:p>
        </p:txBody>
      </p:sp>
    </p:spTree>
    <p:extLst>
      <p:ext uri="{BB962C8B-B14F-4D97-AF65-F5344CB8AC3E}">
        <p14:creationId xmlns:p14="http://schemas.microsoft.com/office/powerpoint/2010/main" val="1307312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竖排文字占位符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FFEAC5D9-AFD2-19C8-9E75-709AE6633037}"/>
              </a:ext>
            </a:extLst>
          </p:cNvPr>
          <p:cNvSpPr>
            <a:spLocks noGrp="1" noChangeArrowheads="1"/>
          </p:cNvSpPr>
          <p:nvPr>
            <p:ph type="sldNum" sz="quarter" idx="10"/>
          </p:nvPr>
        </p:nvSpPr>
        <p:spPr>
          <a:ln/>
        </p:spPr>
        <p:txBody>
          <a:bodyPr/>
          <a:lstStyle>
            <a:lvl1pPr>
              <a:defRPr/>
            </a:lvl1pPr>
          </a:lstStyle>
          <a:p>
            <a:fld id="{EB1C3DC5-A832-400A-8EAB-D45D36AF2643}" type="slidenum">
              <a:rPr lang="en-US" altLang="zh-CN"/>
              <a:pPr/>
              <a:t>‹#›</a:t>
            </a:fld>
            <a:endParaRPr lang="en-US" altLang="zh-CN"/>
          </a:p>
        </p:txBody>
      </p:sp>
    </p:spTree>
    <p:extLst>
      <p:ext uri="{BB962C8B-B14F-4D97-AF65-F5344CB8AC3E}">
        <p14:creationId xmlns:p14="http://schemas.microsoft.com/office/powerpoint/2010/main" val="4169916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161"/>
            <a:ext cx="2057400" cy="5562211"/>
          </a:xfrm>
        </p:spPr>
        <p:txBody>
          <a:bodyPr vert="eaVert"/>
          <a:lstStyle/>
          <a:p>
            <a:r>
              <a:rPr lang="en-US" altLang="zh-CN"/>
              <a:t>Click to edit Master title style</a:t>
            </a:r>
            <a:endParaRPr lang="zh-CN" altLang="en-US"/>
          </a:p>
        </p:txBody>
      </p:sp>
      <p:sp>
        <p:nvSpPr>
          <p:cNvPr id="3" name="竖排文字占位符 2"/>
          <p:cNvSpPr>
            <a:spLocks noGrp="1"/>
          </p:cNvSpPr>
          <p:nvPr>
            <p:ph type="body" orient="vert" idx="1"/>
          </p:nvPr>
        </p:nvSpPr>
        <p:spPr>
          <a:xfrm>
            <a:off x="457200" y="731161"/>
            <a:ext cx="6019800" cy="5562211"/>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A772DC64-5960-553A-EBF0-1E3BACB8AA66}"/>
              </a:ext>
            </a:extLst>
          </p:cNvPr>
          <p:cNvSpPr>
            <a:spLocks noGrp="1" noChangeArrowheads="1"/>
          </p:cNvSpPr>
          <p:nvPr>
            <p:ph type="sldNum" sz="quarter" idx="10"/>
          </p:nvPr>
        </p:nvSpPr>
        <p:spPr>
          <a:ln/>
        </p:spPr>
        <p:txBody>
          <a:bodyPr/>
          <a:lstStyle>
            <a:lvl1pPr>
              <a:defRPr/>
            </a:lvl1pPr>
          </a:lstStyle>
          <a:p>
            <a:fld id="{F10DE200-37B1-4356-97A7-14D01D608A3F}" type="slidenum">
              <a:rPr lang="en-US" altLang="zh-CN"/>
              <a:pPr/>
              <a:t>‹#›</a:t>
            </a:fld>
            <a:endParaRPr lang="en-US" altLang="zh-CN"/>
          </a:p>
        </p:txBody>
      </p:sp>
    </p:spTree>
    <p:extLst>
      <p:ext uri="{BB962C8B-B14F-4D97-AF65-F5344CB8AC3E}">
        <p14:creationId xmlns:p14="http://schemas.microsoft.com/office/powerpoint/2010/main" val="2002466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731161"/>
            <a:ext cx="8229600" cy="5562211"/>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3" name="Rectangle 9">
            <a:extLst>
              <a:ext uri="{FF2B5EF4-FFF2-40B4-BE49-F238E27FC236}">
                <a16:creationId xmlns:a16="http://schemas.microsoft.com/office/drawing/2014/main" id="{3A3F1818-2615-82A6-F6B3-5E706F4495FF}"/>
              </a:ext>
            </a:extLst>
          </p:cNvPr>
          <p:cNvSpPr>
            <a:spLocks noGrp="1" noChangeArrowheads="1"/>
          </p:cNvSpPr>
          <p:nvPr>
            <p:ph type="sldNum" sz="quarter" idx="10"/>
          </p:nvPr>
        </p:nvSpPr>
        <p:spPr>
          <a:ln/>
        </p:spPr>
        <p:txBody>
          <a:bodyPr/>
          <a:lstStyle>
            <a:lvl1pPr>
              <a:defRPr/>
            </a:lvl1pPr>
          </a:lstStyle>
          <a:p>
            <a:fld id="{698B5119-3D67-48E4-9C7D-6A4D528B8C62}" type="slidenum">
              <a:rPr lang="en-US" altLang="zh-CN"/>
              <a:pPr/>
              <a:t>‹#›</a:t>
            </a:fld>
            <a:endParaRPr lang="en-US" altLang="zh-CN"/>
          </a:p>
        </p:txBody>
      </p:sp>
    </p:spTree>
    <p:extLst>
      <p:ext uri="{BB962C8B-B14F-4D97-AF65-F5344CB8AC3E}">
        <p14:creationId xmlns:p14="http://schemas.microsoft.com/office/powerpoint/2010/main" val="34499621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0"/>
            <a:ext cx="4038600" cy="339407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00150"/>
            <a:ext cx="4038600" cy="1620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2973388"/>
            <a:ext cx="4038600" cy="1620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9">
            <a:extLst>
              <a:ext uri="{FF2B5EF4-FFF2-40B4-BE49-F238E27FC236}">
                <a16:creationId xmlns:a16="http://schemas.microsoft.com/office/drawing/2014/main" id="{892B1FEF-AAB4-08C9-1BB9-9C98D9CE0C38}"/>
              </a:ext>
            </a:extLst>
          </p:cNvPr>
          <p:cNvSpPr>
            <a:spLocks noGrp="1" noChangeArrowheads="1"/>
          </p:cNvSpPr>
          <p:nvPr>
            <p:ph type="sldNum" sz="quarter" idx="10"/>
          </p:nvPr>
        </p:nvSpPr>
        <p:spPr>
          <a:ln/>
        </p:spPr>
        <p:txBody>
          <a:bodyPr/>
          <a:lstStyle>
            <a:lvl1pPr>
              <a:defRPr/>
            </a:lvl1pPr>
          </a:lstStyle>
          <a:p>
            <a:fld id="{7A552242-5F00-42F9-B792-3E6898AD1B67}" type="slidenum">
              <a:rPr lang="en-US" altLang="zh-CN"/>
              <a:pPr/>
              <a:t>‹#›</a:t>
            </a:fld>
            <a:endParaRPr lang="en-US" altLang="zh-CN"/>
          </a:p>
        </p:txBody>
      </p:sp>
    </p:spTree>
    <p:extLst>
      <p:ext uri="{BB962C8B-B14F-4D97-AF65-F5344CB8AC3E}">
        <p14:creationId xmlns:p14="http://schemas.microsoft.com/office/powerpoint/2010/main" val="36819765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06375"/>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quarter" idx="1"/>
          </p:nvPr>
        </p:nvSpPr>
        <p:spPr>
          <a:xfrm>
            <a:off x="457200" y="1200150"/>
            <a:ext cx="4038600" cy="1620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200150"/>
            <a:ext cx="4038600" cy="16208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57200" y="2973388"/>
            <a:ext cx="4038600" cy="1620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2973388"/>
            <a:ext cx="4038600" cy="1620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9">
            <a:extLst>
              <a:ext uri="{FF2B5EF4-FFF2-40B4-BE49-F238E27FC236}">
                <a16:creationId xmlns:a16="http://schemas.microsoft.com/office/drawing/2014/main" id="{86176850-222F-A5F2-2201-6275FAE9D974}"/>
              </a:ext>
            </a:extLst>
          </p:cNvPr>
          <p:cNvSpPr>
            <a:spLocks noGrp="1" noChangeArrowheads="1"/>
          </p:cNvSpPr>
          <p:nvPr>
            <p:ph type="sldNum" sz="quarter" idx="10"/>
          </p:nvPr>
        </p:nvSpPr>
        <p:spPr>
          <a:ln/>
        </p:spPr>
        <p:txBody>
          <a:bodyPr/>
          <a:lstStyle>
            <a:lvl1pPr>
              <a:defRPr/>
            </a:lvl1pPr>
          </a:lstStyle>
          <a:p>
            <a:fld id="{89595992-AC59-4DD9-8D5E-296026486497}" type="slidenum">
              <a:rPr lang="en-US" altLang="zh-CN"/>
              <a:pPr/>
              <a:t>‹#›</a:t>
            </a:fld>
            <a:endParaRPr lang="en-US" altLang="zh-CN"/>
          </a:p>
        </p:txBody>
      </p:sp>
    </p:spTree>
    <p:extLst>
      <p:ext uri="{BB962C8B-B14F-4D97-AF65-F5344CB8AC3E}">
        <p14:creationId xmlns:p14="http://schemas.microsoft.com/office/powerpoint/2010/main" val="452929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Rectangle 9">
            <a:extLst>
              <a:ext uri="{FF2B5EF4-FFF2-40B4-BE49-F238E27FC236}">
                <a16:creationId xmlns:a16="http://schemas.microsoft.com/office/drawing/2014/main" id="{2EE9DB10-9893-80D4-2EEC-9A493FC4AB41}"/>
              </a:ext>
            </a:extLst>
          </p:cNvPr>
          <p:cNvSpPr>
            <a:spLocks noGrp="1" noChangeArrowheads="1"/>
          </p:cNvSpPr>
          <p:nvPr>
            <p:ph type="sldNum" sz="quarter" idx="10"/>
          </p:nvPr>
        </p:nvSpPr>
        <p:spPr>
          <a:ln/>
        </p:spPr>
        <p:txBody>
          <a:bodyPr/>
          <a:lstStyle>
            <a:lvl1pPr>
              <a:defRPr/>
            </a:lvl1pPr>
          </a:lstStyle>
          <a:p>
            <a:fld id="{9862DC67-B4AA-482B-B175-14FC731B38AC}" type="slidenum">
              <a:rPr lang="en-US" altLang="zh-CN"/>
              <a:pPr/>
              <a:t>‹#›</a:t>
            </a:fld>
            <a:endParaRPr lang="en-US" altLang="zh-CN"/>
          </a:p>
        </p:txBody>
      </p:sp>
    </p:spTree>
    <p:extLst>
      <p:ext uri="{BB962C8B-B14F-4D97-AF65-F5344CB8AC3E}">
        <p14:creationId xmlns:p14="http://schemas.microsoft.com/office/powerpoint/2010/main" val="132423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2823"/>
            <a:ext cx="7772400" cy="1360815"/>
          </a:xfrm>
        </p:spPr>
        <p:txBody>
          <a:bodyPr anchor="t"/>
          <a:lstStyle>
            <a:lvl1pPr algn="l">
              <a:defRPr sz="4000" b="1" cap="all"/>
            </a:lvl1pPr>
          </a:lstStyle>
          <a:p>
            <a:r>
              <a:rPr lang="en-US" altLang="zh-CN"/>
              <a:t>Click to edit Master title style</a:t>
            </a:r>
            <a:endParaRPr lang="zh-CN" altLang="en-US"/>
          </a:p>
        </p:txBody>
      </p:sp>
      <p:sp>
        <p:nvSpPr>
          <p:cNvPr id="3" name="文本占位符 2"/>
          <p:cNvSpPr>
            <a:spLocks noGrp="1"/>
          </p:cNvSpPr>
          <p:nvPr>
            <p:ph type="body" idx="1"/>
          </p:nvPr>
        </p:nvSpPr>
        <p:spPr>
          <a:xfrm>
            <a:off x="722313" y="2904024"/>
            <a:ext cx="7772400" cy="1498799"/>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zh-CN"/>
              <a:t>Click to edit Master text styles</a:t>
            </a:r>
          </a:p>
        </p:txBody>
      </p:sp>
      <p:sp>
        <p:nvSpPr>
          <p:cNvPr id="4" name="Rectangle 9">
            <a:extLst>
              <a:ext uri="{FF2B5EF4-FFF2-40B4-BE49-F238E27FC236}">
                <a16:creationId xmlns:a16="http://schemas.microsoft.com/office/drawing/2014/main" id="{90925F0A-A5CE-0B5D-1750-303BC6C50832}"/>
              </a:ext>
            </a:extLst>
          </p:cNvPr>
          <p:cNvSpPr>
            <a:spLocks noGrp="1" noChangeArrowheads="1"/>
          </p:cNvSpPr>
          <p:nvPr>
            <p:ph type="sldNum" sz="quarter" idx="10"/>
          </p:nvPr>
        </p:nvSpPr>
        <p:spPr>
          <a:ln/>
        </p:spPr>
        <p:txBody>
          <a:bodyPr/>
          <a:lstStyle>
            <a:lvl1pPr>
              <a:defRPr/>
            </a:lvl1pPr>
          </a:lstStyle>
          <a:p>
            <a:fld id="{C6CB2B5D-64E9-4F4C-B091-0250903C06CE}" type="slidenum">
              <a:rPr lang="en-US" altLang="zh-CN"/>
              <a:pPr/>
              <a:t>‹#›</a:t>
            </a:fld>
            <a:endParaRPr lang="en-US" altLang="zh-CN"/>
          </a:p>
        </p:txBody>
      </p:sp>
    </p:spTree>
    <p:extLst>
      <p:ext uri="{BB962C8B-B14F-4D97-AF65-F5344CB8AC3E}">
        <p14:creationId xmlns:p14="http://schemas.microsoft.com/office/powerpoint/2010/main" val="1344240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Click to edit Master title style</a:t>
            </a:r>
            <a:endParaRPr lang="zh-CN" altLang="en-US"/>
          </a:p>
        </p:txBody>
      </p:sp>
      <p:sp>
        <p:nvSpPr>
          <p:cNvPr id="3" name="内容占位符 2"/>
          <p:cNvSpPr>
            <a:spLocks noGrp="1"/>
          </p:cNvSpPr>
          <p:nvPr>
            <p:ph sz="half" idx="1"/>
          </p:nvPr>
        </p:nvSpPr>
        <p:spPr>
          <a:xfrm>
            <a:off x="457200" y="1417913"/>
            <a:ext cx="4038600" cy="4875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内容占位符 3"/>
          <p:cNvSpPr>
            <a:spLocks noGrp="1"/>
          </p:cNvSpPr>
          <p:nvPr>
            <p:ph sz="half" idx="2"/>
          </p:nvPr>
        </p:nvSpPr>
        <p:spPr>
          <a:xfrm>
            <a:off x="4648200" y="1417913"/>
            <a:ext cx="4038600" cy="487546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9">
            <a:extLst>
              <a:ext uri="{FF2B5EF4-FFF2-40B4-BE49-F238E27FC236}">
                <a16:creationId xmlns:a16="http://schemas.microsoft.com/office/drawing/2014/main" id="{BCC68F00-B09B-4C3E-231F-846214920BA8}"/>
              </a:ext>
            </a:extLst>
          </p:cNvPr>
          <p:cNvSpPr>
            <a:spLocks noGrp="1" noChangeArrowheads="1"/>
          </p:cNvSpPr>
          <p:nvPr>
            <p:ph type="sldNum" sz="quarter" idx="10"/>
          </p:nvPr>
        </p:nvSpPr>
        <p:spPr>
          <a:ln/>
        </p:spPr>
        <p:txBody>
          <a:bodyPr/>
          <a:lstStyle>
            <a:lvl1pPr>
              <a:defRPr/>
            </a:lvl1pPr>
          </a:lstStyle>
          <a:p>
            <a:fld id="{3708E140-953C-43DC-9181-53DF7ED9D120}" type="slidenum">
              <a:rPr lang="en-US" altLang="zh-CN"/>
              <a:pPr/>
              <a:t>‹#›</a:t>
            </a:fld>
            <a:endParaRPr lang="en-US" altLang="zh-CN"/>
          </a:p>
        </p:txBody>
      </p:sp>
    </p:spTree>
    <p:extLst>
      <p:ext uri="{BB962C8B-B14F-4D97-AF65-F5344CB8AC3E}">
        <p14:creationId xmlns:p14="http://schemas.microsoft.com/office/powerpoint/2010/main" val="3924690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84"/>
            <a:ext cx="8229600" cy="1141943"/>
          </a:xfrm>
        </p:spPr>
        <p:txBody>
          <a:bodyPr/>
          <a:lstStyle>
            <a:lvl1pPr>
              <a:defRPr/>
            </a:lvl1pPr>
          </a:lstStyle>
          <a:p>
            <a:r>
              <a:rPr lang="en-US" altLang="zh-CN"/>
              <a:t>Click to edit Master title style</a:t>
            </a:r>
            <a:endParaRPr lang="zh-CN" altLang="en-US"/>
          </a:p>
        </p:txBody>
      </p:sp>
      <p:sp>
        <p:nvSpPr>
          <p:cNvPr id="3" name="文本占位符 2"/>
          <p:cNvSpPr>
            <a:spLocks noGrp="1"/>
          </p:cNvSpPr>
          <p:nvPr>
            <p:ph type="body" idx="1"/>
          </p:nvPr>
        </p:nvSpPr>
        <p:spPr>
          <a:xfrm>
            <a:off x="457200" y="1533693"/>
            <a:ext cx="4040188" cy="6391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内容占位符 3"/>
          <p:cNvSpPr>
            <a:spLocks noGrp="1"/>
          </p:cNvSpPr>
          <p:nvPr>
            <p:ph sz="half" idx="2"/>
          </p:nvPr>
        </p:nvSpPr>
        <p:spPr>
          <a:xfrm>
            <a:off x="457200" y="2172863"/>
            <a:ext cx="4040188" cy="39476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文本占位符 4"/>
          <p:cNvSpPr>
            <a:spLocks noGrp="1"/>
          </p:cNvSpPr>
          <p:nvPr>
            <p:ph type="body" sz="quarter" idx="3"/>
          </p:nvPr>
        </p:nvSpPr>
        <p:spPr>
          <a:xfrm>
            <a:off x="4645026" y="1533693"/>
            <a:ext cx="4041775" cy="6391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内容占位符 5"/>
          <p:cNvSpPr>
            <a:spLocks noGrp="1"/>
          </p:cNvSpPr>
          <p:nvPr>
            <p:ph sz="quarter" idx="4"/>
          </p:nvPr>
        </p:nvSpPr>
        <p:spPr>
          <a:xfrm>
            <a:off x="4645026" y="2172863"/>
            <a:ext cx="4041775" cy="394763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Rectangle 9">
            <a:extLst>
              <a:ext uri="{FF2B5EF4-FFF2-40B4-BE49-F238E27FC236}">
                <a16:creationId xmlns:a16="http://schemas.microsoft.com/office/drawing/2014/main" id="{D057C248-0CAE-0472-2E83-856149354B2B}"/>
              </a:ext>
            </a:extLst>
          </p:cNvPr>
          <p:cNvSpPr>
            <a:spLocks noGrp="1" noChangeArrowheads="1"/>
          </p:cNvSpPr>
          <p:nvPr>
            <p:ph type="sldNum" sz="quarter" idx="10"/>
          </p:nvPr>
        </p:nvSpPr>
        <p:spPr>
          <a:ln/>
        </p:spPr>
        <p:txBody>
          <a:bodyPr/>
          <a:lstStyle>
            <a:lvl1pPr>
              <a:defRPr/>
            </a:lvl1pPr>
          </a:lstStyle>
          <a:p>
            <a:fld id="{00DD0C8A-F63A-46DB-894E-61BACF6B9220}" type="slidenum">
              <a:rPr lang="en-US" altLang="zh-CN"/>
              <a:pPr/>
              <a:t>‹#›</a:t>
            </a:fld>
            <a:endParaRPr lang="en-US" altLang="zh-CN"/>
          </a:p>
        </p:txBody>
      </p:sp>
    </p:spTree>
    <p:extLst>
      <p:ext uri="{BB962C8B-B14F-4D97-AF65-F5344CB8AC3E}">
        <p14:creationId xmlns:p14="http://schemas.microsoft.com/office/powerpoint/2010/main" val="169395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2800"/>
            </a:lvl1pPr>
          </a:lstStyle>
          <a:p>
            <a:r>
              <a:rPr lang="en-US" altLang="zh-CN"/>
              <a:t>Click to edit Master title style</a:t>
            </a:r>
            <a:endParaRPr lang="zh-CN" altLang="en-US" dirty="0"/>
          </a:p>
        </p:txBody>
      </p:sp>
      <p:sp>
        <p:nvSpPr>
          <p:cNvPr id="3" name="Rectangle 9">
            <a:extLst>
              <a:ext uri="{FF2B5EF4-FFF2-40B4-BE49-F238E27FC236}">
                <a16:creationId xmlns:a16="http://schemas.microsoft.com/office/drawing/2014/main" id="{D0A1C2D5-1EEB-E6C2-CD0D-D6148FEBE0D3}"/>
              </a:ext>
            </a:extLst>
          </p:cNvPr>
          <p:cNvSpPr>
            <a:spLocks noGrp="1" noChangeArrowheads="1"/>
          </p:cNvSpPr>
          <p:nvPr>
            <p:ph type="sldNum" sz="quarter" idx="10"/>
          </p:nvPr>
        </p:nvSpPr>
        <p:spPr>
          <a:ln/>
        </p:spPr>
        <p:txBody>
          <a:bodyPr/>
          <a:lstStyle>
            <a:lvl1pPr>
              <a:defRPr/>
            </a:lvl1pPr>
          </a:lstStyle>
          <a:p>
            <a:fld id="{EE9DB8A1-EC4B-4E9B-AC1A-EDD73233F2F0}" type="slidenum">
              <a:rPr lang="en-US" altLang="zh-CN"/>
              <a:pPr/>
              <a:t>‹#›</a:t>
            </a:fld>
            <a:endParaRPr lang="en-US" altLang="zh-CN"/>
          </a:p>
        </p:txBody>
      </p:sp>
    </p:spTree>
    <p:extLst>
      <p:ext uri="{BB962C8B-B14F-4D97-AF65-F5344CB8AC3E}">
        <p14:creationId xmlns:p14="http://schemas.microsoft.com/office/powerpoint/2010/main" val="1803530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ACFE34A7-7D4E-C0D0-A12A-8E22FAD25ED5}"/>
              </a:ext>
            </a:extLst>
          </p:cNvPr>
          <p:cNvSpPr>
            <a:spLocks noGrp="1" noChangeArrowheads="1"/>
          </p:cNvSpPr>
          <p:nvPr>
            <p:ph type="sldNum" sz="quarter" idx="10"/>
          </p:nvPr>
        </p:nvSpPr>
        <p:spPr>
          <a:ln/>
        </p:spPr>
        <p:txBody>
          <a:bodyPr/>
          <a:lstStyle>
            <a:lvl1pPr>
              <a:defRPr/>
            </a:lvl1pPr>
          </a:lstStyle>
          <a:p>
            <a:fld id="{11F5DDA3-FD18-4742-BCF9-E030DBD55866}" type="slidenum">
              <a:rPr lang="en-US" altLang="zh-CN"/>
              <a:pPr/>
              <a:t>‹#›</a:t>
            </a:fld>
            <a:endParaRPr lang="en-US" altLang="zh-CN"/>
          </a:p>
        </p:txBody>
      </p:sp>
    </p:spTree>
    <p:extLst>
      <p:ext uri="{BB962C8B-B14F-4D97-AF65-F5344CB8AC3E}">
        <p14:creationId xmlns:p14="http://schemas.microsoft.com/office/powerpoint/2010/main" val="12815501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2797"/>
            <a:ext cx="3008313" cy="1160975"/>
          </a:xfrm>
        </p:spPr>
        <p:txBody>
          <a:bodyPr anchor="b"/>
          <a:lstStyle>
            <a:lvl1pPr algn="l">
              <a:defRPr sz="2000" b="1"/>
            </a:lvl1pPr>
          </a:lstStyle>
          <a:p>
            <a:r>
              <a:rPr lang="en-US" altLang="zh-CN"/>
              <a:t>Click to edit Master title style</a:t>
            </a:r>
            <a:endParaRPr lang="zh-CN" altLang="en-US"/>
          </a:p>
        </p:txBody>
      </p:sp>
      <p:sp>
        <p:nvSpPr>
          <p:cNvPr id="3" name="内容占位符 2"/>
          <p:cNvSpPr>
            <a:spLocks noGrp="1"/>
          </p:cNvSpPr>
          <p:nvPr>
            <p:ph idx="1"/>
          </p:nvPr>
        </p:nvSpPr>
        <p:spPr>
          <a:xfrm>
            <a:off x="3575050" y="272798"/>
            <a:ext cx="5111750" cy="584769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占位符 3"/>
          <p:cNvSpPr>
            <a:spLocks noGrp="1"/>
          </p:cNvSpPr>
          <p:nvPr>
            <p:ph type="body" sz="half" idx="2"/>
          </p:nvPr>
        </p:nvSpPr>
        <p:spPr>
          <a:xfrm>
            <a:off x="457201" y="1433773"/>
            <a:ext cx="3008313" cy="46867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E41F36F0-B320-7D57-346A-D969CDF0D7B1}"/>
              </a:ext>
            </a:extLst>
          </p:cNvPr>
          <p:cNvSpPr>
            <a:spLocks noGrp="1" noChangeArrowheads="1"/>
          </p:cNvSpPr>
          <p:nvPr>
            <p:ph type="sldNum" sz="quarter" idx="10"/>
          </p:nvPr>
        </p:nvSpPr>
        <p:spPr>
          <a:ln/>
        </p:spPr>
        <p:txBody>
          <a:bodyPr/>
          <a:lstStyle>
            <a:lvl1pPr>
              <a:defRPr/>
            </a:lvl1pPr>
          </a:lstStyle>
          <a:p>
            <a:fld id="{E1B9A45E-7C0A-4D5C-BC5C-AEA601C2A7D8}" type="slidenum">
              <a:rPr lang="en-US" altLang="zh-CN"/>
              <a:pPr/>
              <a:t>‹#›</a:t>
            </a:fld>
            <a:endParaRPr lang="en-US" altLang="zh-CN"/>
          </a:p>
        </p:txBody>
      </p:sp>
    </p:spTree>
    <p:extLst>
      <p:ext uri="{BB962C8B-B14F-4D97-AF65-F5344CB8AC3E}">
        <p14:creationId xmlns:p14="http://schemas.microsoft.com/office/powerpoint/2010/main" val="109927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796158"/>
            <a:ext cx="5486400" cy="566214"/>
          </a:xfr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p:nvPr>
        </p:nvSpPr>
        <p:spPr>
          <a:xfrm>
            <a:off x="1792288" y="612208"/>
            <a:ext cx="5486400" cy="4110993"/>
          </a:xfrm>
        </p:spPr>
        <p:txBody>
          <a:bodyPr vert="horz" wrap="square" lIns="91440" tIns="45720" rIns="91440" bIns="45720" numCol="1" anchor="t" anchorCtr="0" compatLnSpc="1">
            <a:prstTxWarp prst="textNoShape">
              <a:avLst/>
            </a:prstTxWarp>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Click icon to add picture</a:t>
            </a:r>
            <a:endParaRPr lang="zh-CN" altLang="en-US" noProof="0"/>
          </a:p>
        </p:txBody>
      </p:sp>
      <p:sp>
        <p:nvSpPr>
          <p:cNvPr id="4" name="文本占位符 3"/>
          <p:cNvSpPr>
            <a:spLocks noGrp="1"/>
          </p:cNvSpPr>
          <p:nvPr>
            <p:ph type="body" sz="half" idx="2"/>
          </p:nvPr>
        </p:nvSpPr>
        <p:spPr>
          <a:xfrm>
            <a:off x="1792288" y="5362373"/>
            <a:ext cx="5486400" cy="80411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Rectangle 9">
            <a:extLst>
              <a:ext uri="{FF2B5EF4-FFF2-40B4-BE49-F238E27FC236}">
                <a16:creationId xmlns:a16="http://schemas.microsoft.com/office/drawing/2014/main" id="{21052176-B3C1-FD50-C50E-AA90266842DC}"/>
              </a:ext>
            </a:extLst>
          </p:cNvPr>
          <p:cNvSpPr>
            <a:spLocks noGrp="1" noChangeArrowheads="1"/>
          </p:cNvSpPr>
          <p:nvPr>
            <p:ph type="sldNum" sz="quarter" idx="10"/>
          </p:nvPr>
        </p:nvSpPr>
        <p:spPr>
          <a:ln/>
        </p:spPr>
        <p:txBody>
          <a:bodyPr/>
          <a:lstStyle>
            <a:lvl1pPr>
              <a:defRPr/>
            </a:lvl1pPr>
          </a:lstStyle>
          <a:p>
            <a:fld id="{EAC2EDC2-1DF3-4D25-A5D4-55CC9BE3B16F}" type="slidenum">
              <a:rPr lang="en-US" altLang="zh-CN"/>
              <a:pPr/>
              <a:t>‹#›</a:t>
            </a:fld>
            <a:endParaRPr lang="en-US" altLang="zh-CN"/>
          </a:p>
        </p:txBody>
      </p:sp>
    </p:spTree>
    <p:extLst>
      <p:ext uri="{BB962C8B-B14F-4D97-AF65-F5344CB8AC3E}">
        <p14:creationId xmlns:p14="http://schemas.microsoft.com/office/powerpoint/2010/main" val="3453817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8" name="Text Box 28">
            <a:extLst>
              <a:ext uri="{FF2B5EF4-FFF2-40B4-BE49-F238E27FC236}">
                <a16:creationId xmlns:a16="http://schemas.microsoft.com/office/drawing/2014/main" id="{51000501-FF08-D337-8506-097569FC5B28}"/>
              </a:ext>
            </a:extLst>
          </p:cNvPr>
          <p:cNvSpPr txBox="1">
            <a:spLocks noChangeArrowheads="1"/>
          </p:cNvSpPr>
          <p:nvPr userDrawn="1"/>
        </p:nvSpPr>
        <p:spPr bwMode="auto">
          <a:xfrm>
            <a:off x="0" y="4959350"/>
            <a:ext cx="9109075" cy="274638"/>
          </a:xfrm>
          <a:prstGeom prst="rect">
            <a:avLst/>
          </a:prstGeom>
          <a:gradFill rotWithShape="1">
            <a:gsLst>
              <a:gs pos="0">
                <a:srgbClr val="003366"/>
              </a:gs>
              <a:gs pos="100000">
                <a:srgbClr val="003366">
                  <a:gamma/>
                  <a:shade val="46275"/>
                  <a:invGamma/>
                </a:srgbClr>
              </a:gs>
            </a:gsLst>
            <a:lin ang="5400000" scaled="1"/>
          </a:gradFill>
          <a:ln w="9525">
            <a:noFill/>
            <a:miter lim="800000"/>
            <a:headEnd/>
            <a:tailEnd/>
          </a:ln>
          <a:effectLst>
            <a:outerShdw dist="107763" dir="18900000" algn="ctr" rotWithShape="0">
              <a:schemeClr val="bg2">
                <a:alpha val="50000"/>
              </a:schemeClr>
            </a:outerShdw>
          </a:effectLst>
        </p:spPr>
        <p:txBody>
          <a:bodyPr lIns="91453" tIns="45727" rIns="91453" bIns="45727">
            <a:spAutoFit/>
          </a:bodyPr>
          <a:lstStyle/>
          <a:p>
            <a:pPr algn="ctr">
              <a:defRPr/>
            </a:pPr>
            <a:r>
              <a:rPr kumimoji="1" lang="zh-CN" altLang="en-US" sz="1000">
                <a:solidFill>
                  <a:srgbClr val="00458A"/>
                </a:solidFill>
                <a:effectLst>
                  <a:outerShdw blurRad="38100" dist="38100" dir="2700000" algn="tl">
                    <a:srgbClr val="000000"/>
                  </a:outerShdw>
                </a:effectLst>
                <a:latin typeface="Arial" pitchFamily="34" charset="0"/>
                <a:ea typeface="黑体" pitchFamily="2" charset="-122"/>
              </a:rPr>
              <a:t>热流科学与工程教育部重点实验室</a:t>
            </a:r>
            <a:r>
              <a:rPr kumimoji="1" lang="zh-CN" altLang="en-US" sz="1200">
                <a:solidFill>
                  <a:srgbClr val="66CCFF"/>
                </a:solidFill>
                <a:effectLst>
                  <a:outerShdw blurRad="38100" dist="38100" dir="2700000" algn="tl">
                    <a:srgbClr val="000000"/>
                  </a:outerShdw>
                </a:effectLst>
                <a:latin typeface="Arial" pitchFamily="34" charset="0"/>
                <a:ea typeface="黑体" pitchFamily="2" charset="-122"/>
              </a:rPr>
              <a:t>  </a:t>
            </a:r>
            <a:r>
              <a:rPr kumimoji="1" lang="en-US" altLang="zh-CN" sz="1000" i="1">
                <a:solidFill>
                  <a:srgbClr val="3399FF"/>
                </a:solidFill>
                <a:effectLst>
                  <a:outerShdw blurRad="38100" dist="38100" dir="2700000" algn="tl">
                    <a:srgbClr val="000000"/>
                  </a:outerShdw>
                </a:effectLst>
                <a:latin typeface="Arial" pitchFamily="34" charset="0"/>
                <a:ea typeface="黑体" pitchFamily="2" charset="-122"/>
              </a:rPr>
              <a:t>Key Laboratory of Thermo-Fluid Science and Engineering of MOE</a:t>
            </a:r>
            <a:r>
              <a:rPr kumimoji="1" lang="en-US" altLang="zh-CN" sz="1200" i="1">
                <a:solidFill>
                  <a:srgbClr val="66CCFF"/>
                </a:solidFill>
                <a:effectLst>
                  <a:outerShdw blurRad="38100" dist="38100" dir="2700000" algn="tl">
                    <a:srgbClr val="000000"/>
                  </a:outerShdw>
                </a:effectLst>
                <a:latin typeface="Arial" pitchFamily="34" charset="0"/>
                <a:ea typeface="黑体" pitchFamily="2" charset="-122"/>
              </a:rPr>
              <a:t> </a:t>
            </a:r>
          </a:p>
        </p:txBody>
      </p:sp>
      <p:sp>
        <p:nvSpPr>
          <p:cNvPr id="8195" name="Rectangle 3">
            <a:extLst>
              <a:ext uri="{FF2B5EF4-FFF2-40B4-BE49-F238E27FC236}">
                <a16:creationId xmlns:a16="http://schemas.microsoft.com/office/drawing/2014/main" id="{FF9762F4-2BAA-30D0-51EC-6C9E77F56D76}"/>
              </a:ext>
            </a:extLst>
          </p:cNvPr>
          <p:cNvSpPr>
            <a:spLocks noChangeArrowheads="1"/>
          </p:cNvSpPr>
          <p:nvPr/>
        </p:nvSpPr>
        <p:spPr bwMode="gray">
          <a:xfrm>
            <a:off x="0" y="360363"/>
            <a:ext cx="9144000" cy="114300"/>
          </a:xfrm>
          <a:prstGeom prst="rect">
            <a:avLst/>
          </a:prstGeom>
          <a:solidFill>
            <a:schemeClr val="tx1"/>
          </a:solidFill>
          <a:ln w="9525">
            <a:noFill/>
            <a:miter lim="800000"/>
            <a:headEnd/>
            <a:tailEnd/>
          </a:ln>
          <a:effectLst/>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8196" name="Rectangle 4">
            <a:extLst>
              <a:ext uri="{FF2B5EF4-FFF2-40B4-BE49-F238E27FC236}">
                <a16:creationId xmlns:a16="http://schemas.microsoft.com/office/drawing/2014/main" id="{9E3D847D-844F-406B-69F2-661C525CADDF}"/>
              </a:ext>
            </a:extLst>
          </p:cNvPr>
          <p:cNvSpPr>
            <a:spLocks noChangeArrowheads="1"/>
          </p:cNvSpPr>
          <p:nvPr/>
        </p:nvSpPr>
        <p:spPr bwMode="gray">
          <a:xfrm>
            <a:off x="574675" y="360363"/>
            <a:ext cx="8569325" cy="457200"/>
          </a:xfrm>
          <a:prstGeom prst="rect">
            <a:avLst/>
          </a:prstGeom>
          <a:gradFill rotWithShape="1">
            <a:gsLst>
              <a:gs pos="0">
                <a:schemeClr val="tx1"/>
              </a:gs>
              <a:gs pos="100000">
                <a:schemeClr val="tx1">
                  <a:gamma/>
                  <a:shade val="46275"/>
                  <a:invGamma/>
                </a:schemeClr>
              </a:gs>
            </a:gsLst>
            <a:lin ang="5400000" scaled="1"/>
          </a:gradFill>
          <a:ln w="9525">
            <a:noFill/>
            <a:miter lim="800000"/>
            <a:headEnd/>
            <a:tailEnd/>
          </a:ln>
        </p:spPr>
        <p:txBody>
          <a:bodyPr wrap="none" anchor="ctr"/>
          <a:lstStyle/>
          <a:p>
            <a:pPr>
              <a:spcBef>
                <a:spcPct val="20000"/>
              </a:spcBef>
              <a:buClr>
                <a:srgbClr val="FB0D13"/>
              </a:buClr>
              <a:buSzPct val="145000"/>
              <a:buFont typeface="Wingdings" pitchFamily="2" charset="2"/>
              <a:buNone/>
              <a:defRPr/>
            </a:pPr>
            <a:endParaRPr lang="zh-CN" altLang="en-US" sz="2400" b="0">
              <a:solidFill>
                <a:srgbClr val="FD450B"/>
              </a:solidFill>
              <a:latin typeface="方正舒体" pitchFamily="2" charset="-122"/>
              <a:ea typeface="方正舒体" pitchFamily="2" charset="-122"/>
            </a:endParaRPr>
          </a:p>
        </p:txBody>
      </p:sp>
      <p:sp>
        <p:nvSpPr>
          <p:cNvPr id="8201" name="Rectangle 9">
            <a:extLst>
              <a:ext uri="{FF2B5EF4-FFF2-40B4-BE49-F238E27FC236}">
                <a16:creationId xmlns:a16="http://schemas.microsoft.com/office/drawing/2014/main" id="{34FD3DB5-FDBA-F7A5-2005-23FD6AC8042A}"/>
              </a:ext>
            </a:extLst>
          </p:cNvPr>
          <p:cNvSpPr>
            <a:spLocks noGrp="1" noChangeArrowheads="1"/>
          </p:cNvSpPr>
          <p:nvPr>
            <p:ph type="sldNum" sz="quarter" idx="4"/>
          </p:nvPr>
        </p:nvSpPr>
        <p:spPr bwMode="auto">
          <a:xfrm>
            <a:off x="6943725" y="4973638"/>
            <a:ext cx="2133600" cy="1397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b="0">
                <a:solidFill>
                  <a:srgbClr val="DDDDDD"/>
                </a:solidFill>
                <a:effectLst>
                  <a:outerShdw blurRad="38100" dist="38100" dir="2700000" algn="tl">
                    <a:srgbClr val="C0C0C0"/>
                  </a:outerShdw>
                </a:effectLst>
                <a:latin typeface="Blackoak Std" pitchFamily="82" charset="0"/>
                <a:ea typeface="宋体" panose="02010600030101010101" pitchFamily="2" charset="-122"/>
              </a:defRPr>
            </a:lvl1pPr>
          </a:lstStyle>
          <a:p>
            <a:fld id="{9BC7BE37-C3C4-42C5-BD58-2945208DEC63}" type="slidenum">
              <a:rPr lang="en-US" altLang="zh-CN"/>
              <a:pPr/>
              <a:t>‹#›</a:t>
            </a:fld>
            <a:endParaRPr lang="en-US" altLang="zh-CN"/>
          </a:p>
        </p:txBody>
      </p:sp>
      <p:sp>
        <p:nvSpPr>
          <p:cNvPr id="5147" name="Line 27">
            <a:extLst>
              <a:ext uri="{FF2B5EF4-FFF2-40B4-BE49-F238E27FC236}">
                <a16:creationId xmlns:a16="http://schemas.microsoft.com/office/drawing/2014/main" id="{9B829632-B6DE-DA56-657A-8F46FAC2E4BC}"/>
              </a:ext>
            </a:extLst>
          </p:cNvPr>
          <p:cNvSpPr>
            <a:spLocks noChangeShapeType="1"/>
          </p:cNvSpPr>
          <p:nvPr userDrawn="1"/>
        </p:nvSpPr>
        <p:spPr bwMode="auto">
          <a:xfrm>
            <a:off x="0" y="4948238"/>
            <a:ext cx="9145588" cy="0"/>
          </a:xfrm>
          <a:prstGeom prst="line">
            <a:avLst/>
          </a:prstGeom>
          <a:noFill/>
          <a:ln w="50800" cmpd="thickThin">
            <a:solidFill>
              <a:srgbClr val="336699"/>
            </a:solid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Times New Roman" pitchFamily="18" charset="0"/>
              <a:ea typeface="黑体" pitchFamily="2" charset="-122"/>
            </a:endParaRPr>
          </a:p>
        </p:txBody>
      </p:sp>
      <p:sp>
        <p:nvSpPr>
          <p:cNvPr id="9223" name="WordArt 33">
            <a:extLst>
              <a:ext uri="{FF2B5EF4-FFF2-40B4-BE49-F238E27FC236}">
                <a16:creationId xmlns:a16="http://schemas.microsoft.com/office/drawing/2014/main" id="{6C0CAEF4-1B5D-E89B-6312-771C8EE733FC}"/>
              </a:ext>
            </a:extLst>
          </p:cNvPr>
          <p:cNvSpPr>
            <a:spLocks noChangeArrowheads="1" noChangeShapeType="1" noTextEdit="1"/>
          </p:cNvSpPr>
          <p:nvPr userDrawn="1"/>
        </p:nvSpPr>
        <p:spPr bwMode="auto">
          <a:xfrm>
            <a:off x="7608888" y="19050"/>
            <a:ext cx="1422400" cy="182563"/>
          </a:xfrm>
          <a:prstGeom prst="rect">
            <a:avLst/>
          </a:prstGeom>
        </p:spPr>
        <p:txBody>
          <a:bodyPr wrap="none" fromWordArt="1">
            <a:prstTxWarp prst="textDeflateBottom">
              <a:avLst>
                <a:gd name="adj" fmla="val 73120"/>
              </a:avLst>
            </a:prstTxWarp>
          </a:bodyPr>
          <a:lstStyle/>
          <a:p>
            <a:pPr algn="ctr"/>
            <a:r>
              <a:rPr lang="zh-CN" altLang="en-US" sz="3600" kern="10" spc="720" normalizeH="1">
                <a:ln w="12700">
                  <a:solidFill>
                    <a:srgbClr val="EAEAEA"/>
                  </a:solidFill>
                  <a:round/>
                  <a:headEnd/>
                  <a:tailEnd/>
                </a:ln>
                <a:solidFill>
                  <a:srgbClr val="006FDE"/>
                </a:solidFill>
                <a:effectLst>
                  <a:outerShdw dist="35921" dir="2700000" sy="50000" kx="2115830" algn="bl" rotWithShape="0">
                    <a:srgbClr val="C0C0C0">
                      <a:alpha val="79999"/>
                    </a:srgbClr>
                  </a:outerShdw>
                </a:effectLst>
                <a:latin typeface="华文琥珀" panose="02010800040101010101" pitchFamily="2" charset="-122"/>
                <a:ea typeface="华文琥珀" panose="02010800040101010101" pitchFamily="2" charset="-122"/>
              </a:rPr>
              <a:t>工程热力学</a:t>
            </a:r>
          </a:p>
        </p:txBody>
      </p:sp>
      <p:sp>
        <p:nvSpPr>
          <p:cNvPr id="5154" name="Rectangle 34">
            <a:extLst>
              <a:ext uri="{FF2B5EF4-FFF2-40B4-BE49-F238E27FC236}">
                <a16:creationId xmlns:a16="http://schemas.microsoft.com/office/drawing/2014/main" id="{E9BC0183-ED0D-B15E-3E10-7E45F25930FF}"/>
              </a:ext>
            </a:extLst>
          </p:cNvPr>
          <p:cNvSpPr>
            <a:spLocks noChangeArrowheads="1"/>
          </p:cNvSpPr>
          <p:nvPr userDrawn="1"/>
        </p:nvSpPr>
        <p:spPr bwMode="auto">
          <a:xfrm>
            <a:off x="7497763" y="190500"/>
            <a:ext cx="1646237" cy="214313"/>
          </a:xfrm>
          <a:prstGeom prst="rect">
            <a:avLst/>
          </a:prstGeom>
          <a:noFill/>
          <a:ln w="9525" algn="ctr">
            <a:noFill/>
            <a:miter lim="800000"/>
            <a:headEnd/>
            <a:tailEnd/>
          </a:ln>
          <a:effectLst>
            <a:outerShdw dist="38100" dir="16200000" algn="ctr" rotWithShape="0">
              <a:schemeClr val="bg2">
                <a:alpha val="50000"/>
              </a:schemeClr>
            </a:outerShdw>
          </a:effectLst>
        </p:spPr>
        <p:txBody>
          <a:bodyPr wrap="none">
            <a:spAutoFit/>
          </a:bodyPr>
          <a:lstStyle/>
          <a:p>
            <a:pPr>
              <a:defRPr/>
            </a:pPr>
            <a:r>
              <a:rPr kumimoji="1" lang="en-US" altLang="zh-CN" sz="800" i="1">
                <a:solidFill>
                  <a:srgbClr val="77B7E7"/>
                </a:solidFill>
                <a:effectLst>
                  <a:outerShdw blurRad="38100" dist="38100" dir="2700000" algn="tl">
                    <a:srgbClr val="C0C0C0"/>
                  </a:outerShdw>
                </a:effectLst>
                <a:latin typeface="Arial" pitchFamily="34" charset="0"/>
                <a:ea typeface="黑体" pitchFamily="2" charset="-122"/>
              </a:rPr>
              <a:t>Engineering Thermodynamics</a:t>
            </a:r>
            <a:endParaRPr kumimoji="1" lang="zh-CN" altLang="en-US" sz="800" i="1">
              <a:solidFill>
                <a:srgbClr val="77B7E7"/>
              </a:solidFill>
              <a:effectLst>
                <a:outerShdw blurRad="38100" dist="38100" dir="2700000" algn="tl">
                  <a:srgbClr val="C0C0C0"/>
                </a:outerShdw>
              </a:effectLst>
              <a:latin typeface="Arial" pitchFamily="34" charset="0"/>
              <a:ea typeface="黑体" pitchFamily="2" charset="-122"/>
            </a:endParaRPr>
          </a:p>
        </p:txBody>
      </p:sp>
      <p:sp>
        <p:nvSpPr>
          <p:cNvPr id="5157" name="Oval 37">
            <a:extLst>
              <a:ext uri="{FF2B5EF4-FFF2-40B4-BE49-F238E27FC236}">
                <a16:creationId xmlns:a16="http://schemas.microsoft.com/office/drawing/2014/main" id="{8C26CB4D-1599-1137-6A9D-6C88AAD89D45}"/>
              </a:ext>
            </a:extLst>
          </p:cNvPr>
          <p:cNvSpPr>
            <a:spLocks noChangeArrowheads="1"/>
          </p:cNvSpPr>
          <p:nvPr userDrawn="1"/>
        </p:nvSpPr>
        <p:spPr bwMode="auto">
          <a:xfrm>
            <a:off x="207963" y="85725"/>
            <a:ext cx="319087" cy="306388"/>
          </a:xfrm>
          <a:prstGeom prst="ellipse">
            <a:avLst/>
          </a:prstGeom>
          <a:solidFill>
            <a:schemeClr val="bg1"/>
          </a:solidFill>
          <a:ln w="9525" algn="ctr">
            <a:noFill/>
            <a:round/>
            <a:headEnd/>
            <a:tailEnd/>
          </a:ln>
          <a:effectLst/>
        </p:spPr>
        <p:txBody>
          <a:bodyPr wrap="none" anchor="ctr"/>
          <a:lstStyle/>
          <a:p>
            <a:pPr>
              <a:defRPr/>
            </a:pPr>
            <a:endParaRPr lang="zh-CN" altLang="en-US" sz="1200">
              <a:effectLst>
                <a:outerShdw blurRad="38100" dist="38100" dir="2700000" algn="tl">
                  <a:srgbClr val="000000">
                    <a:alpha val="43137"/>
                  </a:srgbClr>
                </a:outerShdw>
              </a:effectLst>
              <a:latin typeface="Times New Roman" pitchFamily="18" charset="0"/>
              <a:ea typeface="黑体" pitchFamily="2" charset="-122"/>
            </a:endParaRPr>
          </a:p>
        </p:txBody>
      </p:sp>
      <p:pic>
        <p:nvPicPr>
          <p:cNvPr id="9226" name="Picture 25" descr="红色">
            <a:extLst>
              <a:ext uri="{FF2B5EF4-FFF2-40B4-BE49-F238E27FC236}">
                <a16:creationId xmlns:a16="http://schemas.microsoft.com/office/drawing/2014/main" id="{D3890F48-0DB5-BA0E-6B24-E083E45BAAB6}"/>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14313" y="88900"/>
            <a:ext cx="1069975" cy="306388"/>
          </a:xfrm>
          <a:prstGeom prst="rect">
            <a:avLst/>
          </a:prstGeom>
          <a:noFill/>
          <a:ln>
            <a:noFill/>
          </a:ln>
          <a:effectLst>
            <a:prstShdw prst="shdw17">
              <a:srgbClr val="003366">
                <a:alpha val="50000"/>
              </a:srgb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21"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 id="2147483818" r:id="rId12"/>
    <p:sldLayoutId id="2147483819" r:id="rId13"/>
    <p:sldLayoutId id="2147483820" r:id="rId14"/>
  </p:sldLayoutIdLst>
  <p:hf hdr="0" dt="0"/>
  <p:txStyles>
    <p:titleStyle>
      <a:lvl1pPr algn="l" rtl="0" eaLnBrk="0" fontAlgn="base" hangingPunct="0">
        <a:spcBef>
          <a:spcPct val="0"/>
        </a:spcBef>
        <a:spcAft>
          <a:spcPct val="0"/>
        </a:spcAft>
        <a:defRPr sz="3200" b="1">
          <a:solidFill>
            <a:schemeClr val="bg1"/>
          </a:solidFill>
          <a:latin typeface="+mj-lt"/>
          <a:ea typeface="+mj-ea"/>
          <a:cs typeface="+mj-cs"/>
        </a:defRPr>
      </a:lvl1pPr>
      <a:lvl2pPr algn="l" rtl="0" eaLnBrk="0" fontAlgn="base" hangingPunct="0">
        <a:spcBef>
          <a:spcPct val="0"/>
        </a:spcBef>
        <a:spcAft>
          <a:spcPct val="0"/>
        </a:spcAft>
        <a:defRPr sz="3200" b="1">
          <a:solidFill>
            <a:schemeClr val="bg1"/>
          </a:solidFill>
          <a:latin typeface="黑体" pitchFamily="2" charset="-122"/>
          <a:ea typeface="黑体" pitchFamily="2" charset="-122"/>
        </a:defRPr>
      </a:lvl2pPr>
      <a:lvl3pPr algn="l" rtl="0" eaLnBrk="0" fontAlgn="base" hangingPunct="0">
        <a:spcBef>
          <a:spcPct val="0"/>
        </a:spcBef>
        <a:spcAft>
          <a:spcPct val="0"/>
        </a:spcAft>
        <a:defRPr sz="3200" b="1">
          <a:solidFill>
            <a:schemeClr val="bg1"/>
          </a:solidFill>
          <a:latin typeface="黑体" pitchFamily="2" charset="-122"/>
          <a:ea typeface="黑体" pitchFamily="2" charset="-122"/>
        </a:defRPr>
      </a:lvl3pPr>
      <a:lvl4pPr algn="l" rtl="0" eaLnBrk="0" fontAlgn="base" hangingPunct="0">
        <a:spcBef>
          <a:spcPct val="0"/>
        </a:spcBef>
        <a:spcAft>
          <a:spcPct val="0"/>
        </a:spcAft>
        <a:defRPr sz="3200" b="1">
          <a:solidFill>
            <a:schemeClr val="bg1"/>
          </a:solidFill>
          <a:latin typeface="黑体" pitchFamily="2" charset="-122"/>
          <a:ea typeface="黑体" pitchFamily="2" charset="-122"/>
        </a:defRPr>
      </a:lvl4pPr>
      <a:lvl5pPr algn="l" rtl="0" eaLnBrk="0" fontAlgn="base" hangingPunct="0">
        <a:spcBef>
          <a:spcPct val="0"/>
        </a:spcBef>
        <a:spcAft>
          <a:spcPct val="0"/>
        </a:spcAft>
        <a:defRPr sz="3200" b="1">
          <a:solidFill>
            <a:schemeClr val="bg1"/>
          </a:solidFill>
          <a:latin typeface="黑体" pitchFamily="2" charset="-122"/>
          <a:ea typeface="黑体" pitchFamily="2" charset="-122"/>
        </a:defRPr>
      </a:lvl5pPr>
      <a:lvl6pPr marL="457200" algn="l" rtl="0" eaLnBrk="1" fontAlgn="base" hangingPunct="1">
        <a:spcBef>
          <a:spcPct val="0"/>
        </a:spcBef>
        <a:spcAft>
          <a:spcPct val="0"/>
        </a:spcAft>
        <a:defRPr sz="3200" b="1">
          <a:solidFill>
            <a:schemeClr val="bg1"/>
          </a:solidFill>
          <a:latin typeface="黑体" pitchFamily="2" charset="-122"/>
          <a:ea typeface="黑体" pitchFamily="2" charset="-122"/>
        </a:defRPr>
      </a:lvl6pPr>
      <a:lvl7pPr marL="914400" algn="l" rtl="0" eaLnBrk="1" fontAlgn="base" hangingPunct="1">
        <a:spcBef>
          <a:spcPct val="0"/>
        </a:spcBef>
        <a:spcAft>
          <a:spcPct val="0"/>
        </a:spcAft>
        <a:defRPr sz="3200" b="1">
          <a:solidFill>
            <a:schemeClr val="bg1"/>
          </a:solidFill>
          <a:latin typeface="黑体" pitchFamily="2" charset="-122"/>
          <a:ea typeface="黑体" pitchFamily="2" charset="-122"/>
        </a:defRPr>
      </a:lvl7pPr>
      <a:lvl8pPr marL="1371600" algn="l" rtl="0" eaLnBrk="1" fontAlgn="base" hangingPunct="1">
        <a:spcBef>
          <a:spcPct val="0"/>
        </a:spcBef>
        <a:spcAft>
          <a:spcPct val="0"/>
        </a:spcAft>
        <a:defRPr sz="3200" b="1">
          <a:solidFill>
            <a:schemeClr val="bg1"/>
          </a:solidFill>
          <a:latin typeface="黑体" pitchFamily="2" charset="-122"/>
          <a:ea typeface="黑体" pitchFamily="2" charset="-122"/>
        </a:defRPr>
      </a:lvl8pPr>
      <a:lvl9pPr marL="1828800" algn="l" rtl="0" eaLnBrk="1" fontAlgn="base" hangingPunct="1">
        <a:spcBef>
          <a:spcPct val="0"/>
        </a:spcBef>
        <a:spcAft>
          <a:spcPct val="0"/>
        </a:spcAft>
        <a:defRPr sz="3200" b="1">
          <a:solidFill>
            <a:schemeClr val="bg1"/>
          </a:solidFill>
          <a:latin typeface="黑体" pitchFamily="2" charset="-122"/>
          <a:ea typeface="黑体"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1.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8.bin"/><Relationship Id="rId1" Type="http://schemas.openxmlformats.org/officeDocument/2006/relationships/slideLayout" Target="../slideLayouts/slideLayout7.xml"/><Relationship Id="rId6" Type="http://schemas.openxmlformats.org/officeDocument/2006/relationships/oleObject" Target="../embeddings/oleObject20.bin"/><Relationship Id="rId5" Type="http://schemas.openxmlformats.org/officeDocument/2006/relationships/image" Target="../media/image27.wmf"/><Relationship Id="rId4" Type="http://schemas.openxmlformats.org/officeDocument/2006/relationships/oleObject" Target="../embeddings/oleObject19.bin"/><Relationship Id="rId9" Type="http://schemas.openxmlformats.org/officeDocument/2006/relationships/image" Target="../media/image2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22.bin"/><Relationship Id="rId1" Type="http://schemas.openxmlformats.org/officeDocument/2006/relationships/slideLayout" Target="../slideLayouts/slideLayout7.xml"/><Relationship Id="rId6" Type="http://schemas.openxmlformats.org/officeDocument/2006/relationships/oleObject" Target="../embeddings/oleObject24.bin"/><Relationship Id="rId11" Type="http://schemas.openxmlformats.org/officeDocument/2006/relationships/image" Target="../media/image35.png"/><Relationship Id="rId5" Type="http://schemas.openxmlformats.org/officeDocument/2006/relationships/image" Target="../media/image31.wmf"/><Relationship Id="rId10" Type="http://schemas.openxmlformats.org/officeDocument/2006/relationships/image" Target="../media/image34.png"/><Relationship Id="rId4" Type="http://schemas.openxmlformats.org/officeDocument/2006/relationships/oleObject" Target="../embeddings/oleObject23.bin"/><Relationship Id="rId9" Type="http://schemas.openxmlformats.org/officeDocument/2006/relationships/image" Target="../media/image3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image" Target="../media/image14.png"/><Relationship Id="rId2" Type="http://schemas.openxmlformats.org/officeDocument/2006/relationships/oleObject" Target="../embeddings/oleObject3.bin"/><Relationship Id="rId1" Type="http://schemas.openxmlformats.org/officeDocument/2006/relationships/slideLayout" Target="../slideLayouts/slideLayout7.xml"/><Relationship Id="rId6" Type="http://schemas.openxmlformats.org/officeDocument/2006/relationships/oleObject" Target="../embeddings/oleObject5.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1.bin"/><Relationship Id="rId3" Type="http://schemas.openxmlformats.org/officeDocument/2006/relationships/image" Target="../media/image15.wmf"/><Relationship Id="rId7" Type="http://schemas.openxmlformats.org/officeDocument/2006/relationships/image" Target="../media/image17.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oleObject" Target="../embeddings/oleObject10.bin"/><Relationship Id="rId5" Type="http://schemas.openxmlformats.org/officeDocument/2006/relationships/image" Target="../media/image16.wmf"/><Relationship Id="rId4" Type="http://schemas.openxmlformats.org/officeDocument/2006/relationships/oleObject" Target="../embeddings/oleObject9.bin"/><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19.wmf"/><Relationship Id="rId7" Type="http://schemas.openxmlformats.org/officeDocument/2006/relationships/image" Target="../media/image21.wmf"/><Relationship Id="rId2" Type="http://schemas.openxmlformats.org/officeDocument/2006/relationships/oleObject" Target="../embeddings/oleObject12.bin"/><Relationship Id="rId1" Type="http://schemas.openxmlformats.org/officeDocument/2006/relationships/slideLayout" Target="../slideLayouts/slideLayout7.xml"/><Relationship Id="rId6" Type="http://schemas.openxmlformats.org/officeDocument/2006/relationships/oleObject" Target="../embeddings/oleObject14.bin"/><Relationship Id="rId5" Type="http://schemas.openxmlformats.org/officeDocument/2006/relationships/image" Target="../media/image20.wmf"/><Relationship Id="rId10" Type="http://schemas.openxmlformats.org/officeDocument/2006/relationships/image" Target="../media/image14.png"/><Relationship Id="rId4" Type="http://schemas.openxmlformats.org/officeDocument/2006/relationships/oleObject" Target="../embeddings/oleObject13.bin"/><Relationship Id="rId9" Type="http://schemas.openxmlformats.org/officeDocument/2006/relationships/image" Target="../media/image22.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14.xml"/><Relationship Id="rId6" Type="http://schemas.openxmlformats.org/officeDocument/2006/relationships/image" Target="../media/image25.png"/><Relationship Id="rId5" Type="http://schemas.openxmlformats.org/officeDocument/2006/relationships/image" Target="../media/image24.w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3" name="Rectangle 19">
            <a:extLst>
              <a:ext uri="{FF2B5EF4-FFF2-40B4-BE49-F238E27FC236}">
                <a16:creationId xmlns:a16="http://schemas.microsoft.com/office/drawing/2014/main" id="{7ADA335F-3288-5003-6629-BB88C026BE44}"/>
              </a:ext>
            </a:extLst>
          </p:cNvPr>
          <p:cNvSpPr>
            <a:spLocks noChangeArrowheads="1"/>
          </p:cNvSpPr>
          <p:nvPr/>
        </p:nvSpPr>
        <p:spPr bwMode="auto">
          <a:xfrm>
            <a:off x="0" y="2290763"/>
            <a:ext cx="9145588" cy="1249362"/>
          </a:xfrm>
          <a:prstGeom prst="rect">
            <a:avLst/>
          </a:prstGeom>
          <a:noFill/>
          <a:ln w="9525">
            <a:noFill/>
            <a:miter lim="800000"/>
            <a:headEnd/>
            <a:tailEnd/>
          </a:ln>
          <a:effectLst/>
        </p:spPr>
        <p:txBody>
          <a:bodyPr lIns="91453" tIns="45727" rIns="91453" bIns="45727">
            <a:spAutoFit/>
          </a:bodyPr>
          <a:lstStyle/>
          <a:p>
            <a:pPr algn="ctr">
              <a:defRPr/>
            </a:pPr>
            <a:r>
              <a:rPr kumimoji="1" lang="zh-CN" altLang="en-US" sz="5000">
                <a:solidFill>
                  <a:schemeClr val="bg1"/>
                </a:solidFill>
                <a:effectLst>
                  <a:outerShdw blurRad="38100" dist="38100" dir="2700000" algn="tl">
                    <a:srgbClr val="C0C0C0"/>
                  </a:outerShdw>
                </a:effectLst>
                <a:latin typeface="华文隶书" pitchFamily="2" charset="-122"/>
                <a:ea typeface="华文隶书" pitchFamily="2" charset="-122"/>
              </a:rPr>
              <a:t>      </a:t>
            </a:r>
            <a:r>
              <a:rPr kumimoji="1" lang="zh-CN" altLang="en-US" sz="4800">
                <a:solidFill>
                  <a:srgbClr val="FFFF99"/>
                </a:solidFill>
                <a:effectLst>
                  <a:outerShdw blurRad="38100" dist="38100" dir="2700000" algn="tl">
                    <a:srgbClr val="C0C0C0"/>
                  </a:outerShdw>
                </a:effectLst>
                <a:latin typeface="华文隶书" pitchFamily="2" charset="-122"/>
                <a:ea typeface="华文隶书" pitchFamily="2" charset="-122"/>
              </a:rPr>
              <a:t>工 程 热 力 学</a:t>
            </a:r>
          </a:p>
          <a:p>
            <a:pPr algn="r">
              <a:lnSpc>
                <a:spcPct val="130000"/>
              </a:lnSpc>
              <a:defRPr/>
            </a:pPr>
            <a:r>
              <a:rPr kumimoji="1" lang="en-US" altLang="zh-CN" sz="2000" i="1">
                <a:solidFill>
                  <a:srgbClr val="FF0000"/>
                </a:solidFill>
                <a:effectLst>
                  <a:outerShdw blurRad="38100" dist="38100" dir="2700000" algn="tl">
                    <a:srgbClr val="C0C0C0"/>
                  </a:outerShdw>
                </a:effectLst>
                <a:latin typeface="Arial" pitchFamily="34" charset="0"/>
                <a:ea typeface="华文仿宋" pitchFamily="2" charset="-122"/>
              </a:rPr>
              <a:t>Engineering Thermodynamics</a:t>
            </a:r>
          </a:p>
        </p:txBody>
      </p:sp>
      <p:pic>
        <p:nvPicPr>
          <p:cNvPr id="11267" name="Picture 21" descr="2011331161428">
            <a:extLst>
              <a:ext uri="{FF2B5EF4-FFF2-40B4-BE49-F238E27FC236}">
                <a16:creationId xmlns:a16="http://schemas.microsoft.com/office/drawing/2014/main" id="{478CC71A-F412-1E43-4171-113CC6E5C0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13329" r="13753"/>
          <a:stretch>
            <a:fillRect/>
          </a:stretch>
        </p:blipFill>
        <p:spPr bwMode="auto">
          <a:xfrm>
            <a:off x="7769225" y="2341563"/>
            <a:ext cx="573088"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cmpd="thickThin">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41966519-5274-7660-0593-DC050A5C9401}"/>
              </a:ext>
            </a:extLst>
          </p:cNvPr>
          <p:cNvSpPr>
            <a:spLocks noChangeArrowheads="1"/>
          </p:cNvSpPr>
          <p:nvPr/>
        </p:nvSpPr>
        <p:spPr bwMode="auto">
          <a:xfrm>
            <a:off x="0" y="0"/>
            <a:ext cx="9144000" cy="5295900"/>
          </a:xfrm>
          <a:prstGeom prst="rect">
            <a:avLst/>
          </a:prstGeom>
          <a:solidFill>
            <a:schemeClr val="bg1"/>
          </a:solidFill>
          <a:ln w="9525" algn="ctr">
            <a:noFill/>
            <a:miter lim="800000"/>
            <a:headEnd/>
            <a:tailEnd/>
          </a:ln>
          <a:effectLst>
            <a:prstShdw prst="shdw17" dist="17961" dir="2700000">
              <a:schemeClr val="bg1">
                <a:gamma/>
                <a:shade val="60000"/>
                <a:invGamma/>
              </a:schemeClr>
            </a:prstShdw>
          </a:effectLst>
        </p:spPr>
        <p:txBody>
          <a:bodyPr wrap="none" anchor="ctr"/>
          <a:lstStyle/>
          <a:p>
            <a:pPr>
              <a:defRPr/>
            </a:pPr>
            <a:endParaRPr lang="zh-CN" altLang="en-US"/>
          </a:p>
        </p:txBody>
      </p:sp>
      <p:sp>
        <p:nvSpPr>
          <p:cNvPr id="6151" name="Text Box 3">
            <a:extLst>
              <a:ext uri="{FF2B5EF4-FFF2-40B4-BE49-F238E27FC236}">
                <a16:creationId xmlns:a16="http://schemas.microsoft.com/office/drawing/2014/main" id="{8EB9B9B1-C236-A5F1-9952-07D4086DA547}"/>
              </a:ext>
            </a:extLst>
          </p:cNvPr>
          <p:cNvSpPr txBox="1">
            <a:spLocks noChangeArrowheads="1"/>
          </p:cNvSpPr>
          <p:nvPr/>
        </p:nvSpPr>
        <p:spPr bwMode="auto">
          <a:xfrm>
            <a:off x="306388" y="461963"/>
            <a:ext cx="855821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10000"/>
              </a:lnSpc>
            </a:pPr>
            <a:r>
              <a:rPr kumimoji="1" lang="zh-CN" altLang="en-US" sz="2000" b="0">
                <a:solidFill>
                  <a:srgbClr val="050FD5"/>
                </a:solidFill>
                <a:latin typeface="Times New Roman" panose="02020603050405020304" pitchFamily="18" charset="0"/>
              </a:rPr>
              <a:t>例：</a:t>
            </a:r>
            <a:r>
              <a:rPr kumimoji="1" lang="zh-CN" altLang="en-US" sz="2000">
                <a:solidFill>
                  <a:srgbClr val="050FD5"/>
                </a:solidFill>
                <a:latin typeface="Times New Roman" panose="02020603050405020304" pitchFamily="18" charset="0"/>
              </a:rPr>
              <a:t>甲烷在标准大气压下完全燃烧，若过量空气系数</a:t>
            </a:r>
            <a:r>
              <a:rPr kumimoji="1" lang="zh-CN" altLang="en-US" sz="2000">
                <a:solidFill>
                  <a:srgbClr val="050FD5"/>
                </a:solidFill>
                <a:latin typeface="Times New Roman" panose="02020603050405020304" pitchFamily="18" charset="0"/>
                <a:sym typeface="Symbol" panose="05050102010706020507" pitchFamily="18" charset="2"/>
              </a:rPr>
              <a:t></a:t>
            </a:r>
            <a:r>
              <a:rPr kumimoji="1" lang="en-US" altLang="zh-CN" sz="2000">
                <a:solidFill>
                  <a:srgbClr val="050FD5"/>
                </a:solidFill>
                <a:latin typeface="Times New Roman" panose="02020603050405020304" pitchFamily="18" charset="0"/>
              </a:rPr>
              <a:t>=2</a:t>
            </a:r>
            <a:r>
              <a:rPr kumimoji="1" lang="zh-CN" altLang="en-US" sz="2000">
                <a:solidFill>
                  <a:srgbClr val="050FD5"/>
                </a:solidFill>
                <a:latin typeface="Times New Roman" panose="02020603050405020304" pitchFamily="18" charset="0"/>
              </a:rPr>
              <a:t>，燃烧前燃料和空气都是298.15 </a:t>
            </a:r>
            <a:r>
              <a:rPr kumimoji="1" lang="en-US" altLang="zh-CN" sz="2000">
                <a:solidFill>
                  <a:srgbClr val="050FD5"/>
                </a:solidFill>
                <a:latin typeface="Times New Roman" panose="02020603050405020304" pitchFamily="18" charset="0"/>
              </a:rPr>
              <a:t>K，</a:t>
            </a:r>
            <a:r>
              <a:rPr kumimoji="1" lang="zh-CN" altLang="en-US" sz="2000">
                <a:solidFill>
                  <a:srgbClr val="050FD5"/>
                </a:solidFill>
                <a:latin typeface="Times New Roman" panose="02020603050405020304" pitchFamily="18" charset="0"/>
              </a:rPr>
              <a:t>试求绝热理论燃烧温度。 </a:t>
            </a:r>
          </a:p>
        </p:txBody>
      </p:sp>
      <p:sp>
        <p:nvSpPr>
          <p:cNvPr id="87044" name="Text Box 4">
            <a:extLst>
              <a:ext uri="{FF2B5EF4-FFF2-40B4-BE49-F238E27FC236}">
                <a16:creationId xmlns:a16="http://schemas.microsoft.com/office/drawing/2014/main" id="{BCA26546-4707-E6DB-5F4D-BB9A84114462}"/>
              </a:ext>
            </a:extLst>
          </p:cNvPr>
          <p:cNvSpPr txBox="1">
            <a:spLocks noChangeArrowheads="1"/>
          </p:cNvSpPr>
          <p:nvPr/>
        </p:nvSpPr>
        <p:spPr bwMode="auto">
          <a:xfrm>
            <a:off x="849313" y="1319213"/>
            <a:ext cx="3314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该燃烧反应的化学方程式为</a:t>
            </a:r>
            <a:r>
              <a:rPr kumimoji="1" lang="zh-CN" altLang="en-US" sz="2000" b="0">
                <a:solidFill>
                  <a:srgbClr val="050FD5"/>
                </a:solidFill>
                <a:latin typeface="Times New Roman" panose="02020603050405020304" pitchFamily="18" charset="0"/>
              </a:rPr>
              <a:t> </a:t>
            </a:r>
          </a:p>
        </p:txBody>
      </p:sp>
      <p:graphicFrame>
        <p:nvGraphicFramePr>
          <p:cNvPr id="87045" name="Object 5">
            <a:extLst>
              <a:ext uri="{FF2B5EF4-FFF2-40B4-BE49-F238E27FC236}">
                <a16:creationId xmlns:a16="http://schemas.microsoft.com/office/drawing/2014/main" id="{2DE4DC7E-BDD5-83BA-0090-4E025FF54E79}"/>
              </a:ext>
            </a:extLst>
          </p:cNvPr>
          <p:cNvGraphicFramePr>
            <a:graphicFrameLocks noChangeAspect="1"/>
          </p:cNvGraphicFramePr>
          <p:nvPr/>
        </p:nvGraphicFramePr>
        <p:xfrm>
          <a:off x="755650" y="1765300"/>
          <a:ext cx="7612063" cy="354013"/>
        </p:xfrm>
        <a:graphic>
          <a:graphicData uri="http://schemas.openxmlformats.org/presentationml/2006/ole">
            <mc:AlternateContent xmlns:mc="http://schemas.openxmlformats.org/markup-compatibility/2006">
              <mc:Choice xmlns:v="urn:schemas-microsoft-com:vml" Requires="v">
                <p:oleObj name="Equation" r:id="rId2" imgW="3835080" imgH="241200" progId="Equation.DSMT4">
                  <p:embed/>
                </p:oleObj>
              </mc:Choice>
              <mc:Fallback>
                <p:oleObj name="Equation" r:id="rId2" imgW="3835080" imgH="241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1765300"/>
                        <a:ext cx="7612063" cy="3540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87046" name="Object 6">
            <a:extLst>
              <a:ext uri="{FF2B5EF4-FFF2-40B4-BE49-F238E27FC236}">
                <a16:creationId xmlns:a16="http://schemas.microsoft.com/office/drawing/2014/main" id="{2173706F-4837-4B4C-5313-6770BC9534D1}"/>
              </a:ext>
            </a:extLst>
          </p:cNvPr>
          <p:cNvGraphicFramePr>
            <a:graphicFrameLocks noChangeAspect="1"/>
          </p:cNvGraphicFramePr>
          <p:nvPr/>
        </p:nvGraphicFramePr>
        <p:xfrm>
          <a:off x="2046288" y="2347913"/>
          <a:ext cx="6557962" cy="384175"/>
        </p:xfrm>
        <a:graphic>
          <a:graphicData uri="http://schemas.openxmlformats.org/presentationml/2006/ole">
            <mc:AlternateContent xmlns:mc="http://schemas.openxmlformats.org/markup-compatibility/2006">
              <mc:Choice xmlns:v="urn:schemas-microsoft-com:vml" Requires="v">
                <p:oleObj name="Equation" r:id="rId4" imgW="3301920" imgH="253800" progId="Equation.DSMT4">
                  <p:embed/>
                </p:oleObj>
              </mc:Choice>
              <mc:Fallback>
                <p:oleObj name="Equation" r:id="rId4" imgW="3301920" imgH="253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6288" y="2347913"/>
                        <a:ext cx="6557962" cy="38417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87047" name="Object 7">
            <a:extLst>
              <a:ext uri="{FF2B5EF4-FFF2-40B4-BE49-F238E27FC236}">
                <a16:creationId xmlns:a16="http://schemas.microsoft.com/office/drawing/2014/main" id="{EDC25E55-A3DF-1171-6F61-7E77CE4994C6}"/>
              </a:ext>
            </a:extLst>
          </p:cNvPr>
          <p:cNvGraphicFramePr>
            <a:graphicFrameLocks noChangeAspect="1"/>
          </p:cNvGraphicFramePr>
          <p:nvPr/>
        </p:nvGraphicFramePr>
        <p:xfrm>
          <a:off x="3563938" y="2822575"/>
          <a:ext cx="4392612" cy="395288"/>
        </p:xfrm>
        <a:graphic>
          <a:graphicData uri="http://schemas.openxmlformats.org/presentationml/2006/ole">
            <mc:AlternateContent xmlns:mc="http://schemas.openxmlformats.org/markup-compatibility/2006">
              <mc:Choice xmlns:v="urn:schemas-microsoft-com:vml" Requires="v">
                <p:oleObj name="Equation" r:id="rId6" imgW="2158920" imgH="253800" progId="Equation.DSMT4">
                  <p:embed/>
                </p:oleObj>
              </mc:Choice>
              <mc:Fallback>
                <p:oleObj name="Equation" r:id="rId6" imgW="2158920" imgH="2538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63938" y="2822575"/>
                        <a:ext cx="4392612" cy="395288"/>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87048" name="Text Box 8">
            <a:extLst>
              <a:ext uri="{FF2B5EF4-FFF2-40B4-BE49-F238E27FC236}">
                <a16:creationId xmlns:a16="http://schemas.microsoft.com/office/drawing/2014/main" id="{AE48D550-AC27-CF61-8D34-38A1BF5B3FBF}"/>
              </a:ext>
            </a:extLst>
          </p:cNvPr>
          <p:cNvSpPr txBox="1">
            <a:spLocks noChangeArrowheads="1"/>
          </p:cNvSpPr>
          <p:nvPr/>
        </p:nvSpPr>
        <p:spPr bwMode="auto">
          <a:xfrm>
            <a:off x="377825" y="3444875"/>
            <a:ext cx="6126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从附表可查得生成焓数据，并考虑到单质生成焓为零 </a:t>
            </a:r>
          </a:p>
        </p:txBody>
      </p:sp>
      <p:graphicFrame>
        <p:nvGraphicFramePr>
          <p:cNvPr id="87049" name="Object 9">
            <a:extLst>
              <a:ext uri="{FF2B5EF4-FFF2-40B4-BE49-F238E27FC236}">
                <a16:creationId xmlns:a16="http://schemas.microsoft.com/office/drawing/2014/main" id="{BEB5936E-952E-1566-5BBC-2D5DEDE5E511}"/>
              </a:ext>
            </a:extLst>
          </p:cNvPr>
          <p:cNvGraphicFramePr>
            <a:graphicFrameLocks noChangeAspect="1"/>
          </p:cNvGraphicFramePr>
          <p:nvPr/>
        </p:nvGraphicFramePr>
        <p:xfrm>
          <a:off x="684213" y="3846513"/>
          <a:ext cx="8220075" cy="319087"/>
        </p:xfrm>
        <a:graphic>
          <a:graphicData uri="http://schemas.openxmlformats.org/presentationml/2006/ole">
            <mc:AlternateContent xmlns:mc="http://schemas.openxmlformats.org/markup-compatibility/2006">
              <mc:Choice xmlns:v="urn:schemas-microsoft-com:vml" Requires="v">
                <p:oleObj name="Equation" r:id="rId8" imgW="4470120" imgH="228600" progId="Equation.DSMT4">
                  <p:embed/>
                </p:oleObj>
              </mc:Choice>
              <mc:Fallback>
                <p:oleObj name="Equation" r:id="rId8" imgW="4470120" imgH="2286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213" y="3846513"/>
                        <a:ext cx="8220075" cy="31908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87051" name="Text Box 11">
            <a:extLst>
              <a:ext uri="{FF2B5EF4-FFF2-40B4-BE49-F238E27FC236}">
                <a16:creationId xmlns:a16="http://schemas.microsoft.com/office/drawing/2014/main" id="{D8C788A6-7615-BC2F-9332-0D9C65F0D01F}"/>
              </a:ext>
            </a:extLst>
          </p:cNvPr>
          <p:cNvSpPr txBox="1">
            <a:spLocks noChangeArrowheads="1"/>
          </p:cNvSpPr>
          <p:nvPr/>
        </p:nvSpPr>
        <p:spPr bwMode="auto">
          <a:xfrm>
            <a:off x="365125" y="2314575"/>
            <a:ext cx="2124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标准反应焓</a:t>
            </a:r>
          </a:p>
        </p:txBody>
      </p:sp>
      <p:sp>
        <p:nvSpPr>
          <p:cNvPr id="87052" name="Line 12">
            <a:extLst>
              <a:ext uri="{FF2B5EF4-FFF2-40B4-BE49-F238E27FC236}">
                <a16:creationId xmlns:a16="http://schemas.microsoft.com/office/drawing/2014/main" id="{9D0AF15A-F519-FAAE-1F8F-2C26FED9FC4C}"/>
              </a:ext>
            </a:extLst>
          </p:cNvPr>
          <p:cNvSpPr>
            <a:spLocks noChangeShapeType="1"/>
          </p:cNvSpPr>
          <p:nvPr/>
        </p:nvSpPr>
        <p:spPr bwMode="auto">
          <a:xfrm flipH="1">
            <a:off x="7810500" y="4081463"/>
            <a:ext cx="433388" cy="234950"/>
          </a:xfrm>
          <a:prstGeom prst="line">
            <a:avLst/>
          </a:prstGeom>
          <a:noFill/>
          <a:ln w="38100">
            <a:solidFill>
              <a:srgbClr val="510ED6"/>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87053" name="Text Box 13">
            <a:extLst>
              <a:ext uri="{FF2B5EF4-FFF2-40B4-BE49-F238E27FC236}">
                <a16:creationId xmlns:a16="http://schemas.microsoft.com/office/drawing/2014/main" id="{FC200573-A28C-9215-1EC3-58FA054FF446}"/>
              </a:ext>
            </a:extLst>
          </p:cNvPr>
          <p:cNvSpPr txBox="1">
            <a:spLocks noChangeArrowheads="1"/>
          </p:cNvSpPr>
          <p:nvPr/>
        </p:nvSpPr>
        <p:spPr bwMode="auto">
          <a:xfrm>
            <a:off x="3851275" y="4335463"/>
            <a:ext cx="51133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此值也可直接由燃烧焓数据表查得 </a:t>
            </a:r>
          </a:p>
        </p:txBody>
      </p:sp>
      <p:sp>
        <p:nvSpPr>
          <p:cNvPr id="87054" name="Rectangle 14">
            <a:extLst>
              <a:ext uri="{FF2B5EF4-FFF2-40B4-BE49-F238E27FC236}">
                <a16:creationId xmlns:a16="http://schemas.microsoft.com/office/drawing/2014/main" id="{FF9690C3-5D9A-8D1A-E8CD-BA33FC0AD1BC}"/>
              </a:ext>
            </a:extLst>
          </p:cNvPr>
          <p:cNvSpPr>
            <a:spLocks noChangeArrowheads="1"/>
          </p:cNvSpPr>
          <p:nvPr/>
        </p:nvSpPr>
        <p:spPr bwMode="auto">
          <a:xfrm>
            <a:off x="323850" y="1290638"/>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解：</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704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704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705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70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70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705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704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70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70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70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4" grpId="0"/>
      <p:bldP spid="87048" grpId="0"/>
      <p:bldP spid="87051" grpId="0"/>
      <p:bldP spid="87053" grpId="0"/>
      <p:bldP spid="870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0DC7BF51-63CE-2D4A-3254-0B2649004315}"/>
              </a:ext>
            </a:extLst>
          </p:cNvPr>
          <p:cNvSpPr>
            <a:spLocks noChangeArrowheads="1"/>
          </p:cNvSpPr>
          <p:nvPr/>
        </p:nvSpPr>
        <p:spPr bwMode="auto">
          <a:xfrm>
            <a:off x="0" y="0"/>
            <a:ext cx="9144000" cy="5295900"/>
          </a:xfrm>
          <a:prstGeom prst="rect">
            <a:avLst/>
          </a:prstGeom>
          <a:solidFill>
            <a:schemeClr val="bg1"/>
          </a:solidFill>
          <a:ln w="9525" algn="ctr">
            <a:noFill/>
            <a:miter lim="800000"/>
            <a:headEnd/>
            <a:tailEnd/>
          </a:ln>
          <a:effectLst>
            <a:prstShdw prst="shdw17" dist="17961" dir="2700000">
              <a:schemeClr val="bg1">
                <a:gamma/>
                <a:shade val="60000"/>
                <a:invGamma/>
              </a:schemeClr>
            </a:prstShdw>
          </a:effectLst>
        </p:spPr>
        <p:txBody>
          <a:bodyPr wrap="none" anchor="ctr"/>
          <a:lstStyle/>
          <a:p>
            <a:pPr algn="ctr">
              <a:defRPr/>
            </a:pPr>
            <a:endParaRPr lang="zh-CN" altLang="en-US" sz="1200">
              <a:latin typeface="Times New Roman" pitchFamily="18" charset="0"/>
              <a:ea typeface="华文琥珀" pitchFamily="2" charset="-122"/>
            </a:endParaRPr>
          </a:p>
        </p:txBody>
      </p:sp>
      <p:graphicFrame>
        <p:nvGraphicFramePr>
          <p:cNvPr id="88068" name="Object 4">
            <a:extLst>
              <a:ext uri="{FF2B5EF4-FFF2-40B4-BE49-F238E27FC236}">
                <a16:creationId xmlns:a16="http://schemas.microsoft.com/office/drawing/2014/main" id="{C91AADFB-E11A-5D77-FFA1-D9C25ACF37B0}"/>
              </a:ext>
            </a:extLst>
          </p:cNvPr>
          <p:cNvGraphicFramePr>
            <a:graphicFrameLocks noChangeAspect="1"/>
          </p:cNvGraphicFramePr>
          <p:nvPr/>
        </p:nvGraphicFramePr>
        <p:xfrm>
          <a:off x="468313" y="1976438"/>
          <a:ext cx="8197850" cy="792162"/>
        </p:xfrm>
        <a:graphic>
          <a:graphicData uri="http://schemas.openxmlformats.org/presentationml/2006/ole">
            <mc:AlternateContent xmlns:mc="http://schemas.openxmlformats.org/markup-compatibility/2006">
              <mc:Choice xmlns:v="urn:schemas-microsoft-com:vml" Requires="v">
                <p:oleObj name="Equation" r:id="rId2" imgW="3949560" imgH="507960" progId="Equation.DSMT4">
                  <p:embed/>
                </p:oleObj>
              </mc:Choice>
              <mc:Fallback>
                <p:oleObj name="Equation" r:id="rId2" imgW="3949560" imgH="50796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976438"/>
                        <a:ext cx="8197850" cy="7921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88070" name="Text Box 6">
            <a:extLst>
              <a:ext uri="{FF2B5EF4-FFF2-40B4-BE49-F238E27FC236}">
                <a16:creationId xmlns:a16="http://schemas.microsoft.com/office/drawing/2014/main" id="{6227D5BF-61EF-9C53-26A1-B3E3AE9D7265}"/>
              </a:ext>
            </a:extLst>
          </p:cNvPr>
          <p:cNvSpPr txBox="1">
            <a:spLocks noChangeArrowheads="1"/>
          </p:cNvSpPr>
          <p:nvPr/>
        </p:nvSpPr>
        <p:spPr bwMode="auto">
          <a:xfrm>
            <a:off x="5164138" y="2867025"/>
            <a:ext cx="15255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标准摩尔焓</a:t>
            </a:r>
            <a:r>
              <a:rPr kumimoji="1" lang="zh-CN" altLang="en-US" sz="2000" b="0">
                <a:solidFill>
                  <a:srgbClr val="050FD5"/>
                </a:solidFill>
                <a:latin typeface="Times New Roman" panose="02020603050405020304" pitchFamily="18" charset="0"/>
              </a:rPr>
              <a:t> </a:t>
            </a:r>
          </a:p>
        </p:txBody>
      </p:sp>
      <p:sp>
        <p:nvSpPr>
          <p:cNvPr id="88073" name="Text Box 9">
            <a:extLst>
              <a:ext uri="{FF2B5EF4-FFF2-40B4-BE49-F238E27FC236}">
                <a16:creationId xmlns:a16="http://schemas.microsoft.com/office/drawing/2014/main" id="{9CB78D8A-283E-E5C4-4853-06B8B81631C9}"/>
              </a:ext>
            </a:extLst>
          </p:cNvPr>
          <p:cNvSpPr txBox="1">
            <a:spLocks noChangeArrowheads="1"/>
          </p:cNvSpPr>
          <p:nvPr/>
        </p:nvSpPr>
        <p:spPr bwMode="auto">
          <a:xfrm>
            <a:off x="619125" y="2867025"/>
            <a:ext cx="2636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温度为</a:t>
            </a:r>
            <a:r>
              <a:rPr kumimoji="1" lang="en-US" altLang="zh-CN" sz="2000">
                <a:solidFill>
                  <a:srgbClr val="050FD5"/>
                </a:solidFill>
                <a:latin typeface="Times New Roman" panose="02020603050405020304" pitchFamily="18" charset="0"/>
              </a:rPr>
              <a:t>T</a:t>
            </a:r>
            <a:r>
              <a:rPr kumimoji="1" lang="en-US" altLang="zh-CN" sz="2000" baseline="-25000">
                <a:solidFill>
                  <a:srgbClr val="050FD5"/>
                </a:solidFill>
                <a:latin typeface="Times New Roman" panose="02020603050405020304" pitchFamily="18" charset="0"/>
              </a:rPr>
              <a:t>ad</a:t>
            </a:r>
            <a:r>
              <a:rPr kumimoji="1" lang="zh-CN" altLang="en-US" sz="2000">
                <a:solidFill>
                  <a:srgbClr val="050FD5"/>
                </a:solidFill>
                <a:latin typeface="Times New Roman" panose="02020603050405020304" pitchFamily="18" charset="0"/>
              </a:rPr>
              <a:t>时的摩尔焓</a:t>
            </a:r>
            <a:r>
              <a:rPr kumimoji="1" lang="zh-CN" altLang="en-US" sz="2000" b="0">
                <a:solidFill>
                  <a:srgbClr val="050FD5"/>
                </a:solidFill>
                <a:latin typeface="Times New Roman" panose="02020603050405020304" pitchFamily="18" charset="0"/>
              </a:rPr>
              <a:t> </a:t>
            </a:r>
          </a:p>
        </p:txBody>
      </p:sp>
      <p:sp>
        <p:nvSpPr>
          <p:cNvPr id="88074" name="Text Box 10">
            <a:extLst>
              <a:ext uri="{FF2B5EF4-FFF2-40B4-BE49-F238E27FC236}">
                <a16:creationId xmlns:a16="http://schemas.microsoft.com/office/drawing/2014/main" id="{8340E4DD-869D-1A3F-6F87-E9AC6CB0EA90}"/>
              </a:ext>
            </a:extLst>
          </p:cNvPr>
          <p:cNvSpPr txBox="1">
            <a:spLocks noChangeArrowheads="1"/>
          </p:cNvSpPr>
          <p:nvPr/>
        </p:nvSpPr>
        <p:spPr bwMode="auto">
          <a:xfrm>
            <a:off x="365125" y="3287713"/>
            <a:ext cx="4848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从附表查出各物质的标准摩尔焓分别为： </a:t>
            </a:r>
          </a:p>
        </p:txBody>
      </p:sp>
      <p:graphicFrame>
        <p:nvGraphicFramePr>
          <p:cNvPr id="88075" name="Object 11">
            <a:extLst>
              <a:ext uri="{FF2B5EF4-FFF2-40B4-BE49-F238E27FC236}">
                <a16:creationId xmlns:a16="http://schemas.microsoft.com/office/drawing/2014/main" id="{B0E93BCE-2154-DBCC-B233-62E3A2BC8B92}"/>
              </a:ext>
            </a:extLst>
          </p:cNvPr>
          <p:cNvGraphicFramePr>
            <a:graphicFrameLocks noChangeAspect="1"/>
          </p:cNvGraphicFramePr>
          <p:nvPr/>
        </p:nvGraphicFramePr>
        <p:xfrm>
          <a:off x="468313" y="3700463"/>
          <a:ext cx="5546725" cy="700087"/>
        </p:xfrm>
        <a:graphic>
          <a:graphicData uri="http://schemas.openxmlformats.org/presentationml/2006/ole">
            <mc:AlternateContent xmlns:mc="http://schemas.openxmlformats.org/markup-compatibility/2006">
              <mc:Choice xmlns:v="urn:schemas-microsoft-com:vml" Requires="v">
                <p:oleObj name="Equation" r:id="rId4" imgW="3187440" imgH="533160" progId="Equation.DSMT4">
                  <p:embed/>
                </p:oleObj>
              </mc:Choice>
              <mc:Fallback>
                <p:oleObj name="Equation" r:id="rId4" imgW="3187440" imgH="53316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313" y="3700463"/>
                        <a:ext cx="5546725" cy="700087"/>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88076" name="Object 12">
            <a:extLst>
              <a:ext uri="{FF2B5EF4-FFF2-40B4-BE49-F238E27FC236}">
                <a16:creationId xmlns:a16="http://schemas.microsoft.com/office/drawing/2014/main" id="{E2D83CF5-1C2B-D350-7D58-643E4F3F6E26}"/>
              </a:ext>
            </a:extLst>
          </p:cNvPr>
          <p:cNvGraphicFramePr>
            <a:graphicFrameLocks noChangeAspect="1"/>
          </p:cNvGraphicFramePr>
          <p:nvPr/>
        </p:nvGraphicFramePr>
        <p:xfrm>
          <a:off x="3419475" y="4567238"/>
          <a:ext cx="2762250" cy="347662"/>
        </p:xfrm>
        <a:graphic>
          <a:graphicData uri="http://schemas.openxmlformats.org/presentationml/2006/ole">
            <mc:AlternateContent xmlns:mc="http://schemas.openxmlformats.org/markup-compatibility/2006">
              <mc:Choice xmlns:v="urn:schemas-microsoft-com:vml" Requires="v">
                <p:oleObj name="Equation" r:id="rId6" imgW="1460160" imgH="241200" progId="Equation.DSMT4">
                  <p:embed/>
                </p:oleObj>
              </mc:Choice>
              <mc:Fallback>
                <p:oleObj name="Equation" r:id="rId6" imgW="1460160" imgH="2412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4567238"/>
                        <a:ext cx="2762250" cy="3476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88077" name="AutoShape 13">
            <a:extLst>
              <a:ext uri="{FF2B5EF4-FFF2-40B4-BE49-F238E27FC236}">
                <a16:creationId xmlns:a16="http://schemas.microsoft.com/office/drawing/2014/main" id="{72FB6DC0-9606-86A1-6AA4-6E645ED20B0E}"/>
              </a:ext>
            </a:extLst>
          </p:cNvPr>
          <p:cNvSpPr>
            <a:spLocks/>
          </p:cNvSpPr>
          <p:nvPr/>
        </p:nvSpPr>
        <p:spPr bwMode="auto">
          <a:xfrm>
            <a:off x="6156325" y="3811588"/>
            <a:ext cx="320675" cy="968375"/>
          </a:xfrm>
          <a:prstGeom prst="rightBrace">
            <a:avLst>
              <a:gd name="adj1" fmla="val 25165"/>
              <a:gd name="adj2" fmla="val 50000"/>
            </a:avLst>
          </a:prstGeom>
          <a:noFill/>
          <a:ln w="28575">
            <a:solidFill>
              <a:srgbClr val="510ED6"/>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88078" name="AutoShape 14">
            <a:extLst>
              <a:ext uri="{FF2B5EF4-FFF2-40B4-BE49-F238E27FC236}">
                <a16:creationId xmlns:a16="http://schemas.microsoft.com/office/drawing/2014/main" id="{4C7353C1-AA7D-8B30-5929-546E951415D8}"/>
              </a:ext>
            </a:extLst>
          </p:cNvPr>
          <p:cNvSpPr>
            <a:spLocks noChangeArrowheads="1"/>
          </p:cNvSpPr>
          <p:nvPr/>
        </p:nvSpPr>
        <p:spPr bwMode="auto">
          <a:xfrm rot="5400000">
            <a:off x="6719094" y="3975894"/>
            <a:ext cx="611187" cy="866775"/>
          </a:xfrm>
          <a:custGeom>
            <a:avLst/>
            <a:gdLst>
              <a:gd name="T0" fmla="*/ 428001 w 21600"/>
              <a:gd name="T1" fmla="*/ 0 h 21600"/>
              <a:gd name="T2" fmla="*/ 428001 w 21600"/>
              <a:gd name="T3" fmla="*/ 487882 h 21600"/>
              <a:gd name="T4" fmla="*/ 91593 w 21600"/>
              <a:gd name="T5" fmla="*/ 866775 h 21600"/>
              <a:gd name="T6" fmla="*/ 611187 w 21600"/>
              <a:gd name="T7" fmla="*/ 243941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headEnd/>
            <a:tailEnd/>
          </a:ln>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180" name="Text Box 15">
            <a:extLst>
              <a:ext uri="{FF2B5EF4-FFF2-40B4-BE49-F238E27FC236}">
                <a16:creationId xmlns:a16="http://schemas.microsoft.com/office/drawing/2014/main" id="{FBB07F85-DFD9-FDD1-966A-14FCC3A60DDD}"/>
              </a:ext>
            </a:extLst>
          </p:cNvPr>
          <p:cNvSpPr txBox="1">
            <a:spLocks noChangeArrowheads="1"/>
          </p:cNvSpPr>
          <p:nvPr/>
        </p:nvSpPr>
        <p:spPr bwMode="auto">
          <a:xfrm>
            <a:off x="176213" y="635000"/>
            <a:ext cx="18272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设</a:t>
            </a:r>
            <a:r>
              <a:rPr kumimoji="1" lang="en-US" altLang="zh-CN" sz="2000" i="1">
                <a:solidFill>
                  <a:srgbClr val="050FD5"/>
                </a:solidFill>
                <a:latin typeface="Times New Roman" panose="02020603050405020304" pitchFamily="18" charset="0"/>
              </a:rPr>
              <a:t>T</a:t>
            </a:r>
            <a:r>
              <a:rPr kumimoji="1" lang="en-US" altLang="zh-CN" sz="2000" baseline="-25000">
                <a:solidFill>
                  <a:srgbClr val="050FD5"/>
                </a:solidFill>
                <a:latin typeface="Times New Roman" panose="02020603050405020304" pitchFamily="18" charset="0"/>
              </a:rPr>
              <a:t>1</a:t>
            </a:r>
            <a:r>
              <a:rPr kumimoji="1" lang="en-US" altLang="zh-CN" sz="2000">
                <a:solidFill>
                  <a:srgbClr val="050FD5"/>
                </a:solidFill>
                <a:latin typeface="Times New Roman" panose="02020603050405020304" pitchFamily="18" charset="0"/>
              </a:rPr>
              <a:t>=</a:t>
            </a:r>
            <a:r>
              <a:rPr kumimoji="1" lang="en-US" altLang="zh-CN" sz="2000" i="1">
                <a:solidFill>
                  <a:srgbClr val="050FD5"/>
                </a:solidFill>
                <a:latin typeface="Times New Roman" panose="02020603050405020304" pitchFamily="18" charset="0"/>
              </a:rPr>
              <a:t>T</a:t>
            </a:r>
            <a:r>
              <a:rPr kumimoji="1" lang="en-US" altLang="zh-CN" sz="2000" baseline="-25000">
                <a:solidFill>
                  <a:srgbClr val="050FD5"/>
                </a:solidFill>
                <a:latin typeface="Times New Roman" panose="02020603050405020304" pitchFamily="18" charset="0"/>
              </a:rPr>
              <a:t>0</a:t>
            </a:r>
            <a:r>
              <a:rPr kumimoji="1" lang="en-US" altLang="zh-CN" sz="2000">
                <a:solidFill>
                  <a:srgbClr val="050FD5"/>
                </a:solidFill>
                <a:latin typeface="Times New Roman" panose="02020603050405020304" pitchFamily="18" charset="0"/>
              </a:rPr>
              <a:t>，</a:t>
            </a:r>
            <a:r>
              <a:rPr kumimoji="1" lang="zh-CN" altLang="en-US" sz="2000">
                <a:solidFill>
                  <a:srgbClr val="050FD5"/>
                </a:solidFill>
                <a:latin typeface="Times New Roman" panose="02020603050405020304" pitchFamily="18" charset="0"/>
              </a:rPr>
              <a:t>所以</a:t>
            </a:r>
          </a:p>
        </p:txBody>
      </p:sp>
      <p:graphicFrame>
        <p:nvGraphicFramePr>
          <p:cNvPr id="7173" name="Object 16">
            <a:extLst>
              <a:ext uri="{FF2B5EF4-FFF2-40B4-BE49-F238E27FC236}">
                <a16:creationId xmlns:a16="http://schemas.microsoft.com/office/drawing/2014/main" id="{70F4E13A-442A-AB92-E8C9-7579A77BCD31}"/>
              </a:ext>
            </a:extLst>
          </p:cNvPr>
          <p:cNvGraphicFramePr>
            <a:graphicFrameLocks noChangeAspect="1"/>
          </p:cNvGraphicFramePr>
          <p:nvPr/>
        </p:nvGraphicFramePr>
        <p:xfrm>
          <a:off x="1160463" y="190500"/>
          <a:ext cx="5303837" cy="412750"/>
        </p:xfrm>
        <a:graphic>
          <a:graphicData uri="http://schemas.openxmlformats.org/presentationml/2006/ole">
            <mc:AlternateContent xmlns:mc="http://schemas.openxmlformats.org/markup-compatibility/2006">
              <mc:Choice xmlns:v="urn:schemas-microsoft-com:vml" Requires="v">
                <p:oleObj name="Equation" r:id="rId8" imgW="1955520" imgH="241200" progId="Equation.DSMT4">
                  <p:embed/>
                </p:oleObj>
              </mc:Choice>
              <mc:Fallback>
                <p:oleObj name="Equation" r:id="rId8" imgW="1955520" imgH="2412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60463" y="190500"/>
                        <a:ext cx="5303837" cy="412750"/>
                      </a:xfrm>
                      <a:prstGeom prst="rect">
                        <a:avLst/>
                      </a:prstGeom>
                      <a:solidFill>
                        <a:srgbClr val="FFFF99"/>
                      </a:solidFill>
                      <a:ln w="9525">
                        <a:solidFill>
                          <a:schemeClr val="tx1"/>
                        </a:solidFill>
                        <a:miter lim="800000"/>
                        <a:headEnd/>
                        <a:tailEnd/>
                      </a:ln>
                    </p:spPr>
                  </p:pic>
                </p:oleObj>
              </mc:Fallback>
            </mc:AlternateContent>
          </a:graphicData>
        </a:graphic>
      </p:graphicFrame>
      <p:pic>
        <p:nvPicPr>
          <p:cNvPr id="7181" name="Picture 17" descr="1407">
            <a:extLst>
              <a:ext uri="{FF2B5EF4-FFF2-40B4-BE49-F238E27FC236}">
                <a16:creationId xmlns:a16="http://schemas.microsoft.com/office/drawing/2014/main" id="{337F0EAD-2FB3-07B5-A7E6-C3FFA32469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889750" y="0"/>
            <a:ext cx="225425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Group 19">
            <a:extLst>
              <a:ext uri="{FF2B5EF4-FFF2-40B4-BE49-F238E27FC236}">
                <a16:creationId xmlns:a16="http://schemas.microsoft.com/office/drawing/2014/main" id="{F7E6CDC3-7640-7626-A77F-56C232424E14}"/>
              </a:ext>
            </a:extLst>
          </p:cNvPr>
          <p:cNvGrpSpPr>
            <a:grpSpLocks/>
          </p:cNvGrpSpPr>
          <p:nvPr/>
        </p:nvGrpSpPr>
        <p:grpSpPr bwMode="auto">
          <a:xfrm>
            <a:off x="508000" y="2349500"/>
            <a:ext cx="5334000" cy="495300"/>
            <a:chOff x="320" y="1480"/>
            <a:chExt cx="3360" cy="312"/>
          </a:xfrm>
        </p:grpSpPr>
        <p:sp>
          <p:nvSpPr>
            <p:cNvPr id="7188" name="Line 8">
              <a:extLst>
                <a:ext uri="{FF2B5EF4-FFF2-40B4-BE49-F238E27FC236}">
                  <a16:creationId xmlns:a16="http://schemas.microsoft.com/office/drawing/2014/main" id="{4ADAB821-0EA8-CA48-2D31-76C164195248}"/>
                </a:ext>
              </a:extLst>
            </p:cNvPr>
            <p:cNvSpPr>
              <a:spLocks noChangeShapeType="1"/>
            </p:cNvSpPr>
            <p:nvPr/>
          </p:nvSpPr>
          <p:spPr bwMode="auto">
            <a:xfrm flipH="1">
              <a:off x="912" y="1504"/>
              <a:ext cx="480" cy="28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7189" name="Line 18">
              <a:extLst>
                <a:ext uri="{FF2B5EF4-FFF2-40B4-BE49-F238E27FC236}">
                  <a16:creationId xmlns:a16="http://schemas.microsoft.com/office/drawing/2014/main" id="{8FAFC7B9-B14B-166E-68C5-481DA4A8BEE5}"/>
                </a:ext>
              </a:extLst>
            </p:cNvPr>
            <p:cNvSpPr>
              <a:spLocks noChangeShapeType="1"/>
            </p:cNvSpPr>
            <p:nvPr/>
          </p:nvSpPr>
          <p:spPr bwMode="auto">
            <a:xfrm>
              <a:off x="320" y="1480"/>
              <a:ext cx="3360" cy="0"/>
            </a:xfrm>
            <a:prstGeom prst="line">
              <a:avLst/>
            </a:prstGeom>
            <a:noFill/>
            <a:ln w="254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8084" name="Line 20">
            <a:extLst>
              <a:ext uri="{FF2B5EF4-FFF2-40B4-BE49-F238E27FC236}">
                <a16:creationId xmlns:a16="http://schemas.microsoft.com/office/drawing/2014/main" id="{13364C5C-99D0-022D-910D-0AB75F01AD39}"/>
              </a:ext>
            </a:extLst>
          </p:cNvPr>
          <p:cNvSpPr>
            <a:spLocks noChangeShapeType="1"/>
          </p:cNvSpPr>
          <p:nvPr/>
        </p:nvSpPr>
        <p:spPr bwMode="auto">
          <a:xfrm>
            <a:off x="3378200" y="2755900"/>
            <a:ext cx="5181600" cy="0"/>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7184" name="Picture 22">
            <a:extLst>
              <a:ext uri="{FF2B5EF4-FFF2-40B4-BE49-F238E27FC236}">
                <a16:creationId xmlns:a16="http://schemas.microsoft.com/office/drawing/2014/main" id="{496D5DB4-E51E-560F-C85C-550E373D93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050" y="1216025"/>
            <a:ext cx="6707188" cy="74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5" name="Line 23">
            <a:extLst>
              <a:ext uri="{FF2B5EF4-FFF2-40B4-BE49-F238E27FC236}">
                <a16:creationId xmlns:a16="http://schemas.microsoft.com/office/drawing/2014/main" id="{4F52A427-3C16-2747-C68C-446FDC2B7245}"/>
              </a:ext>
            </a:extLst>
          </p:cNvPr>
          <p:cNvSpPr>
            <a:spLocks noChangeShapeType="1"/>
          </p:cNvSpPr>
          <p:nvPr/>
        </p:nvSpPr>
        <p:spPr bwMode="auto">
          <a:xfrm flipH="1">
            <a:off x="5245100" y="0"/>
            <a:ext cx="508000" cy="7874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8089" name="Text Box 25">
            <a:extLst>
              <a:ext uri="{FF2B5EF4-FFF2-40B4-BE49-F238E27FC236}">
                <a16:creationId xmlns:a16="http://schemas.microsoft.com/office/drawing/2014/main" id="{979D96AB-12A5-8864-A3F0-F5789D5027A6}"/>
              </a:ext>
            </a:extLst>
          </p:cNvPr>
          <p:cNvSpPr txBox="1">
            <a:spLocks noChangeArrowheads="1"/>
          </p:cNvSpPr>
          <p:nvPr/>
        </p:nvSpPr>
        <p:spPr bwMode="auto">
          <a:xfrm>
            <a:off x="5356225" y="709613"/>
            <a:ext cx="260350" cy="274637"/>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1200">
                <a:latin typeface="Times New Roman" panose="02020603050405020304" pitchFamily="18" charset="0"/>
                <a:ea typeface="华文琥珀" panose="02010800040101010101" pitchFamily="2" charset="-122"/>
              </a:rPr>
              <a:t>0</a:t>
            </a:r>
          </a:p>
        </p:txBody>
      </p:sp>
      <p:sp>
        <p:nvSpPr>
          <p:cNvPr id="7187" name="Text Box 26">
            <a:extLst>
              <a:ext uri="{FF2B5EF4-FFF2-40B4-BE49-F238E27FC236}">
                <a16:creationId xmlns:a16="http://schemas.microsoft.com/office/drawing/2014/main" id="{DF1CB187-001B-3D57-FAF7-E904E946EF23}"/>
              </a:ext>
            </a:extLst>
          </p:cNvPr>
          <p:cNvSpPr txBox="1">
            <a:spLocks noChangeArrowheads="1"/>
          </p:cNvSpPr>
          <p:nvPr/>
        </p:nvSpPr>
        <p:spPr bwMode="auto">
          <a:xfrm>
            <a:off x="3121025" y="889000"/>
            <a:ext cx="2673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zh-CN" altLang="en-US"/>
              <a:t>温度不同引起的生成物系的焓变</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0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807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80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807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807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80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807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80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80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0" grpId="0"/>
      <p:bldP spid="88073" grpId="0"/>
      <p:bldP spid="88074" grpId="0"/>
      <p:bldP spid="88077" grpId="0" animBg="1"/>
      <p:bldP spid="8807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1858E100-A3E6-2773-6661-E57CF4AB9D8D}"/>
              </a:ext>
            </a:extLst>
          </p:cNvPr>
          <p:cNvSpPr>
            <a:spLocks noChangeArrowheads="1"/>
          </p:cNvSpPr>
          <p:nvPr/>
        </p:nvSpPr>
        <p:spPr bwMode="auto">
          <a:xfrm>
            <a:off x="0" y="0"/>
            <a:ext cx="9144000" cy="5295900"/>
          </a:xfrm>
          <a:prstGeom prst="rect">
            <a:avLst/>
          </a:prstGeom>
          <a:solidFill>
            <a:schemeClr val="bg1"/>
          </a:solidFill>
          <a:ln w="9525" algn="ctr">
            <a:noFill/>
            <a:miter lim="800000"/>
            <a:headEnd/>
            <a:tailEnd/>
          </a:ln>
          <a:effectLst>
            <a:prstShdw prst="shdw17" dist="17961" dir="2700000">
              <a:schemeClr val="bg1">
                <a:gamma/>
                <a:shade val="60000"/>
                <a:invGamma/>
              </a:schemeClr>
            </a:prstShdw>
          </a:effectLst>
        </p:spPr>
        <p:txBody>
          <a:bodyPr wrap="none" anchor="ctr"/>
          <a:lstStyle/>
          <a:p>
            <a:pPr>
              <a:defRPr/>
            </a:pPr>
            <a:endParaRPr lang="zh-CN" altLang="en-US"/>
          </a:p>
        </p:txBody>
      </p:sp>
      <p:sp>
        <p:nvSpPr>
          <p:cNvPr id="8196" name="Text Box 3">
            <a:extLst>
              <a:ext uri="{FF2B5EF4-FFF2-40B4-BE49-F238E27FC236}">
                <a16:creationId xmlns:a16="http://schemas.microsoft.com/office/drawing/2014/main" id="{0490EB9D-134D-0A03-3777-DCF13502B805}"/>
              </a:ext>
            </a:extLst>
          </p:cNvPr>
          <p:cNvSpPr txBox="1">
            <a:spLocks noChangeArrowheads="1"/>
          </p:cNvSpPr>
          <p:nvPr/>
        </p:nvSpPr>
        <p:spPr bwMode="auto">
          <a:xfrm>
            <a:off x="577850" y="1463675"/>
            <a:ext cx="8064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rPr>
              <a:t>用试算法</a:t>
            </a:r>
          </a:p>
        </p:txBody>
      </p:sp>
      <p:pic>
        <p:nvPicPr>
          <p:cNvPr id="8197" name="Picture 4" descr="msotw9_temp0">
            <a:extLst>
              <a:ext uri="{FF2B5EF4-FFF2-40B4-BE49-F238E27FC236}">
                <a16:creationId xmlns:a16="http://schemas.microsoft.com/office/drawing/2014/main" id="{7E45593A-B2CF-4008-1012-EB4D58EDC4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36775"/>
            <a:ext cx="88392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194" name="Object 5">
            <a:extLst>
              <a:ext uri="{FF2B5EF4-FFF2-40B4-BE49-F238E27FC236}">
                <a16:creationId xmlns:a16="http://schemas.microsoft.com/office/drawing/2014/main" id="{A03631A4-E6BA-C5B3-9AD6-73C3E1735B03}"/>
              </a:ext>
            </a:extLst>
          </p:cNvPr>
          <p:cNvGraphicFramePr>
            <a:graphicFrameLocks noChangeAspect="1"/>
          </p:cNvGraphicFramePr>
          <p:nvPr/>
        </p:nvGraphicFramePr>
        <p:xfrm>
          <a:off x="673100" y="835025"/>
          <a:ext cx="7981950" cy="398463"/>
        </p:xfrm>
        <a:graphic>
          <a:graphicData uri="http://schemas.openxmlformats.org/presentationml/2006/ole">
            <mc:AlternateContent xmlns:mc="http://schemas.openxmlformats.org/markup-compatibility/2006">
              <mc:Choice xmlns:v="urn:schemas-microsoft-com:vml" Requires="v">
                <p:oleObj name="Equation" r:id="rId3" imgW="3746160" imgH="253800" progId="Equation.DSMT4">
                  <p:embed/>
                </p:oleObj>
              </mc:Choice>
              <mc:Fallback>
                <p:oleObj name="Equation" r:id="rId3" imgW="3746160" imgH="253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100" y="835025"/>
                        <a:ext cx="7981950" cy="398463"/>
                      </a:xfrm>
                      <a:prstGeom prst="rect">
                        <a:avLst/>
                      </a:prstGeom>
                      <a:solidFill>
                        <a:srgbClr val="FFFF99"/>
                      </a:solidFill>
                      <a:ln w="9525">
                        <a:solidFill>
                          <a:schemeClr val="tx1"/>
                        </a:solidFill>
                        <a:miter lim="800000"/>
                        <a:headEnd/>
                        <a:tailEnd/>
                      </a:ln>
                    </p:spPr>
                  </p:pic>
                </p:oleObj>
              </mc:Fallback>
            </mc:AlternateContent>
          </a:graphicData>
        </a:graphic>
      </p:graphicFrame>
      <p:sp>
        <p:nvSpPr>
          <p:cNvPr id="89095" name="Text Box 7">
            <a:extLst>
              <a:ext uri="{FF2B5EF4-FFF2-40B4-BE49-F238E27FC236}">
                <a16:creationId xmlns:a16="http://schemas.microsoft.com/office/drawing/2014/main" id="{8884145A-B201-8D63-1771-59AA6F0C79C2}"/>
              </a:ext>
            </a:extLst>
          </p:cNvPr>
          <p:cNvSpPr txBox="1">
            <a:spLocks noChangeArrowheads="1"/>
          </p:cNvSpPr>
          <p:nvPr/>
        </p:nvSpPr>
        <p:spPr bwMode="auto">
          <a:xfrm>
            <a:off x="606425" y="314325"/>
            <a:ext cx="26368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温度为</a:t>
            </a:r>
            <a:r>
              <a:rPr kumimoji="1" lang="en-US" altLang="zh-CN" sz="2000">
                <a:solidFill>
                  <a:srgbClr val="050FD5"/>
                </a:solidFill>
                <a:latin typeface="Times New Roman" panose="02020603050405020304" pitchFamily="18" charset="0"/>
              </a:rPr>
              <a:t>T</a:t>
            </a:r>
            <a:r>
              <a:rPr kumimoji="1" lang="en-US" altLang="zh-CN" sz="2000" baseline="-25000">
                <a:solidFill>
                  <a:srgbClr val="050FD5"/>
                </a:solidFill>
                <a:latin typeface="Times New Roman" panose="02020603050405020304" pitchFamily="18" charset="0"/>
              </a:rPr>
              <a:t>ad</a:t>
            </a:r>
            <a:r>
              <a:rPr kumimoji="1" lang="zh-CN" altLang="en-US" sz="2000">
                <a:solidFill>
                  <a:srgbClr val="050FD5"/>
                </a:solidFill>
                <a:latin typeface="Times New Roman" panose="02020603050405020304" pitchFamily="18" charset="0"/>
              </a:rPr>
              <a:t>时的摩尔焓</a:t>
            </a:r>
            <a:r>
              <a:rPr kumimoji="1" lang="zh-CN" altLang="en-US" sz="2000" b="0">
                <a:solidFill>
                  <a:srgbClr val="050FD5"/>
                </a:solidFill>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90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AutoShape 2">
            <a:extLst>
              <a:ext uri="{FF2B5EF4-FFF2-40B4-BE49-F238E27FC236}">
                <a16:creationId xmlns:a16="http://schemas.microsoft.com/office/drawing/2014/main" id="{AAF88B93-CDDD-73DB-8D26-CF9F69724DA0}"/>
              </a:ext>
            </a:extLst>
          </p:cNvPr>
          <p:cNvSpPr>
            <a:spLocks noChangeArrowheads="1"/>
          </p:cNvSpPr>
          <p:nvPr/>
        </p:nvSpPr>
        <p:spPr bwMode="gray">
          <a:xfrm>
            <a:off x="1081088" y="4283075"/>
            <a:ext cx="49180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13-6  </a:t>
            </a:r>
            <a:r>
              <a:rPr kumimoji="1" lang="zh-CN" altLang="en-US" sz="2000">
                <a:latin typeface="Times New Roman" panose="02020603050405020304" pitchFamily="18" charset="0"/>
              </a:rPr>
              <a:t>化学反应方向判据及平衡条件</a:t>
            </a:r>
          </a:p>
        </p:txBody>
      </p:sp>
      <p:sp>
        <p:nvSpPr>
          <p:cNvPr id="70660" name="AutoShape 4">
            <a:extLst>
              <a:ext uri="{FF2B5EF4-FFF2-40B4-BE49-F238E27FC236}">
                <a16:creationId xmlns:a16="http://schemas.microsoft.com/office/drawing/2014/main" id="{E63239DE-F313-AFAF-40A3-C9E3F8D065CE}"/>
              </a:ext>
            </a:extLst>
          </p:cNvPr>
          <p:cNvSpPr>
            <a:spLocks noChangeArrowheads="1"/>
          </p:cNvSpPr>
          <p:nvPr/>
        </p:nvSpPr>
        <p:spPr bwMode="ltGray">
          <a:xfrm rot="5400000">
            <a:off x="-2074863" y="1208088"/>
            <a:ext cx="4090987" cy="3360738"/>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zh-CN" altLang="en-US"/>
          </a:p>
        </p:txBody>
      </p:sp>
      <p:sp>
        <p:nvSpPr>
          <p:cNvPr id="70661" name="AutoShape 5">
            <a:extLst>
              <a:ext uri="{FF2B5EF4-FFF2-40B4-BE49-F238E27FC236}">
                <a16:creationId xmlns:a16="http://schemas.microsoft.com/office/drawing/2014/main" id="{5928141A-9934-4231-3DAE-ADC7991004E9}"/>
              </a:ext>
            </a:extLst>
          </p:cNvPr>
          <p:cNvSpPr>
            <a:spLocks noChangeArrowheads="1"/>
          </p:cNvSpPr>
          <p:nvPr/>
        </p:nvSpPr>
        <p:spPr bwMode="ltGray">
          <a:xfrm rot="5400000" flipH="1">
            <a:off x="-1845468" y="1396206"/>
            <a:ext cx="3689350" cy="29765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pPr>
              <a:defRPr/>
            </a:pPr>
            <a:endParaRPr lang="zh-CN" altLang="en-US"/>
          </a:p>
        </p:txBody>
      </p:sp>
      <p:sp>
        <p:nvSpPr>
          <p:cNvPr id="12293" name="AutoShape 6">
            <a:extLst>
              <a:ext uri="{FF2B5EF4-FFF2-40B4-BE49-F238E27FC236}">
                <a16:creationId xmlns:a16="http://schemas.microsoft.com/office/drawing/2014/main" id="{80A9D52B-6271-2D31-D4C4-67EEA5A61919}"/>
              </a:ext>
            </a:extLst>
          </p:cNvPr>
          <p:cNvSpPr>
            <a:spLocks noChangeArrowheads="1"/>
          </p:cNvSpPr>
          <p:nvPr/>
        </p:nvSpPr>
        <p:spPr bwMode="gray">
          <a:xfrm>
            <a:off x="1741488" y="2251075"/>
            <a:ext cx="546735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solidFill>
                  <a:srgbClr val="D31703"/>
                </a:solidFill>
                <a:latin typeface="Times New Roman" panose="02020603050405020304" pitchFamily="18" charset="0"/>
              </a:rPr>
              <a:t>13-3  </a:t>
            </a:r>
            <a:r>
              <a:rPr kumimoji="1" lang="zh-CN" altLang="en-US" sz="2000">
                <a:solidFill>
                  <a:srgbClr val="D31703"/>
                </a:solidFill>
                <a:latin typeface="Times New Roman" panose="02020603050405020304" pitchFamily="18" charset="0"/>
              </a:rPr>
              <a:t>绝热理论燃烧温度</a:t>
            </a:r>
          </a:p>
        </p:txBody>
      </p:sp>
      <p:sp>
        <p:nvSpPr>
          <p:cNvPr id="12294" name="AutoShape 7">
            <a:extLst>
              <a:ext uri="{FF2B5EF4-FFF2-40B4-BE49-F238E27FC236}">
                <a16:creationId xmlns:a16="http://schemas.microsoft.com/office/drawing/2014/main" id="{CAD49313-B1EE-CF18-8CF8-0F3AF748A7D0}"/>
              </a:ext>
            </a:extLst>
          </p:cNvPr>
          <p:cNvSpPr>
            <a:spLocks noChangeArrowheads="1"/>
          </p:cNvSpPr>
          <p:nvPr/>
        </p:nvSpPr>
        <p:spPr bwMode="gray">
          <a:xfrm>
            <a:off x="1538288" y="1598613"/>
            <a:ext cx="57054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13-2  </a:t>
            </a:r>
            <a:r>
              <a:rPr kumimoji="1" lang="zh-CN" altLang="en-US" sz="2000">
                <a:latin typeface="Times New Roman" panose="02020603050405020304" pitchFamily="18" charset="0"/>
              </a:rPr>
              <a:t>热力学第一定律在有化学反应系统内的应用</a:t>
            </a:r>
          </a:p>
        </p:txBody>
      </p:sp>
      <p:grpSp>
        <p:nvGrpSpPr>
          <p:cNvPr id="12295" name="Group 8">
            <a:extLst>
              <a:ext uri="{FF2B5EF4-FFF2-40B4-BE49-F238E27FC236}">
                <a16:creationId xmlns:a16="http://schemas.microsoft.com/office/drawing/2014/main" id="{5269411C-5C57-77B4-D22A-4F232D5D7D65}"/>
              </a:ext>
            </a:extLst>
          </p:cNvPr>
          <p:cNvGrpSpPr>
            <a:grpSpLocks/>
          </p:cNvGrpSpPr>
          <p:nvPr/>
        </p:nvGrpSpPr>
        <p:grpSpPr bwMode="auto">
          <a:xfrm>
            <a:off x="768350" y="1012825"/>
            <a:ext cx="381000" cy="381000"/>
            <a:chOff x="2078" y="1680"/>
            <a:chExt cx="1615" cy="1615"/>
          </a:xfrm>
        </p:grpSpPr>
        <p:sp>
          <p:nvSpPr>
            <p:cNvPr id="12335" name="Oval 9">
              <a:extLst>
                <a:ext uri="{FF2B5EF4-FFF2-40B4-BE49-F238E27FC236}">
                  <a16:creationId xmlns:a16="http://schemas.microsoft.com/office/drawing/2014/main" id="{9C6F5DB9-5483-EEBF-9879-AF44FD2F8B10}"/>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2336" name="Oval 10">
              <a:extLst>
                <a:ext uri="{FF2B5EF4-FFF2-40B4-BE49-F238E27FC236}">
                  <a16:creationId xmlns:a16="http://schemas.microsoft.com/office/drawing/2014/main" id="{1D294FEA-3035-0847-CB6D-71826EB6A9CE}"/>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67" name="Oval 11">
              <a:extLst>
                <a:ext uri="{FF2B5EF4-FFF2-40B4-BE49-F238E27FC236}">
                  <a16:creationId xmlns:a16="http://schemas.microsoft.com/office/drawing/2014/main" id="{7CE2DDC8-C564-CA25-9050-8EBDC792DC09}"/>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12338" name="Oval 12">
              <a:extLst>
                <a:ext uri="{FF2B5EF4-FFF2-40B4-BE49-F238E27FC236}">
                  <a16:creationId xmlns:a16="http://schemas.microsoft.com/office/drawing/2014/main" id="{0E33A0D3-093D-8ACE-4474-7CBC395AECA1}"/>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69" name="Oval 13">
              <a:extLst>
                <a:ext uri="{FF2B5EF4-FFF2-40B4-BE49-F238E27FC236}">
                  <a16:creationId xmlns:a16="http://schemas.microsoft.com/office/drawing/2014/main" id="{CFE715D0-AABC-6F1B-6F46-D3D2E037B9CA}"/>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12340" name="Oval 14">
              <a:extLst>
                <a:ext uri="{FF2B5EF4-FFF2-40B4-BE49-F238E27FC236}">
                  <a16:creationId xmlns:a16="http://schemas.microsoft.com/office/drawing/2014/main" id="{481348AC-7752-5EDE-D994-DDF3B3C3EC14}"/>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12296" name="Group 15">
            <a:extLst>
              <a:ext uri="{FF2B5EF4-FFF2-40B4-BE49-F238E27FC236}">
                <a16:creationId xmlns:a16="http://schemas.microsoft.com/office/drawing/2014/main" id="{E1192F5D-BE20-348C-C033-F6133FB4294A}"/>
              </a:ext>
            </a:extLst>
          </p:cNvPr>
          <p:cNvGrpSpPr>
            <a:grpSpLocks/>
          </p:cNvGrpSpPr>
          <p:nvPr/>
        </p:nvGrpSpPr>
        <p:grpSpPr bwMode="auto">
          <a:xfrm>
            <a:off x="1233488" y="1704975"/>
            <a:ext cx="381000" cy="381000"/>
            <a:chOff x="2078" y="1680"/>
            <a:chExt cx="1615" cy="1615"/>
          </a:xfrm>
        </p:grpSpPr>
        <p:sp>
          <p:nvSpPr>
            <p:cNvPr id="12329" name="Oval 16">
              <a:extLst>
                <a:ext uri="{FF2B5EF4-FFF2-40B4-BE49-F238E27FC236}">
                  <a16:creationId xmlns:a16="http://schemas.microsoft.com/office/drawing/2014/main" id="{D8B24F1E-D881-1F72-CFF9-77DB2F28DC33}"/>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2330" name="Oval 17">
              <a:extLst>
                <a:ext uri="{FF2B5EF4-FFF2-40B4-BE49-F238E27FC236}">
                  <a16:creationId xmlns:a16="http://schemas.microsoft.com/office/drawing/2014/main" id="{443B1E55-A41A-F9AD-375A-AFABABC562FF}"/>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74" name="Oval 18">
              <a:extLst>
                <a:ext uri="{FF2B5EF4-FFF2-40B4-BE49-F238E27FC236}">
                  <a16:creationId xmlns:a16="http://schemas.microsoft.com/office/drawing/2014/main" id="{5D32DA66-4783-6B77-4D65-FA5CA170488F}"/>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12332" name="Oval 19">
              <a:extLst>
                <a:ext uri="{FF2B5EF4-FFF2-40B4-BE49-F238E27FC236}">
                  <a16:creationId xmlns:a16="http://schemas.microsoft.com/office/drawing/2014/main" id="{0C6E1EDA-844C-A989-E003-E963E17E9716}"/>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76" name="Oval 20">
              <a:extLst>
                <a:ext uri="{FF2B5EF4-FFF2-40B4-BE49-F238E27FC236}">
                  <a16:creationId xmlns:a16="http://schemas.microsoft.com/office/drawing/2014/main" id="{A8A40780-96B5-134D-E6D6-FB1539C589A0}"/>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12334" name="Oval 21">
              <a:extLst>
                <a:ext uri="{FF2B5EF4-FFF2-40B4-BE49-F238E27FC236}">
                  <a16:creationId xmlns:a16="http://schemas.microsoft.com/office/drawing/2014/main" id="{B1A1ACEF-1481-873F-49B9-BBDD044EAE7C}"/>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12297" name="Group 22">
            <a:extLst>
              <a:ext uri="{FF2B5EF4-FFF2-40B4-BE49-F238E27FC236}">
                <a16:creationId xmlns:a16="http://schemas.microsoft.com/office/drawing/2014/main" id="{3932380D-EFB0-90FA-0541-2196014C0ACC}"/>
              </a:ext>
            </a:extLst>
          </p:cNvPr>
          <p:cNvGrpSpPr>
            <a:grpSpLocks/>
          </p:cNvGrpSpPr>
          <p:nvPr/>
        </p:nvGrpSpPr>
        <p:grpSpPr bwMode="auto">
          <a:xfrm>
            <a:off x="1436688" y="2327275"/>
            <a:ext cx="381000" cy="381000"/>
            <a:chOff x="2078" y="1680"/>
            <a:chExt cx="1615" cy="1615"/>
          </a:xfrm>
        </p:grpSpPr>
        <p:sp>
          <p:nvSpPr>
            <p:cNvPr id="12323" name="Oval 23">
              <a:extLst>
                <a:ext uri="{FF2B5EF4-FFF2-40B4-BE49-F238E27FC236}">
                  <a16:creationId xmlns:a16="http://schemas.microsoft.com/office/drawing/2014/main" id="{2ECD0004-817C-06C4-4D28-1EFCF46B9451}"/>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2324" name="Oval 24">
              <a:extLst>
                <a:ext uri="{FF2B5EF4-FFF2-40B4-BE49-F238E27FC236}">
                  <a16:creationId xmlns:a16="http://schemas.microsoft.com/office/drawing/2014/main" id="{514FBF56-925D-A6C5-0A5D-BDE0B637967C}"/>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81" name="Oval 25">
              <a:extLst>
                <a:ext uri="{FF2B5EF4-FFF2-40B4-BE49-F238E27FC236}">
                  <a16:creationId xmlns:a16="http://schemas.microsoft.com/office/drawing/2014/main" id="{993AB27F-AFDB-AE48-172C-BB75D0EFA686}"/>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12326" name="Oval 26">
              <a:extLst>
                <a:ext uri="{FF2B5EF4-FFF2-40B4-BE49-F238E27FC236}">
                  <a16:creationId xmlns:a16="http://schemas.microsoft.com/office/drawing/2014/main" id="{B3D856FD-B33B-D92F-346B-60681B485A4F}"/>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83" name="Oval 27">
              <a:extLst>
                <a:ext uri="{FF2B5EF4-FFF2-40B4-BE49-F238E27FC236}">
                  <a16:creationId xmlns:a16="http://schemas.microsoft.com/office/drawing/2014/main" id="{B1D379CA-F08B-BCDA-13DA-90347074213D}"/>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12328" name="Oval 28">
              <a:extLst>
                <a:ext uri="{FF2B5EF4-FFF2-40B4-BE49-F238E27FC236}">
                  <a16:creationId xmlns:a16="http://schemas.microsoft.com/office/drawing/2014/main" id="{4C7ECCAE-1EA2-A8A0-54FC-59C366DC0D69}"/>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12298" name="AutoShape 29">
            <a:extLst>
              <a:ext uri="{FF2B5EF4-FFF2-40B4-BE49-F238E27FC236}">
                <a16:creationId xmlns:a16="http://schemas.microsoft.com/office/drawing/2014/main" id="{128BEF19-8C8B-C3AE-A1E6-090E0B5BD400}"/>
              </a:ext>
            </a:extLst>
          </p:cNvPr>
          <p:cNvSpPr>
            <a:spLocks noChangeArrowheads="1"/>
          </p:cNvSpPr>
          <p:nvPr/>
        </p:nvSpPr>
        <p:spPr bwMode="gray">
          <a:xfrm>
            <a:off x="1125538" y="944563"/>
            <a:ext cx="4918075"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13-1  </a:t>
            </a:r>
            <a:r>
              <a:rPr kumimoji="1" lang="zh-CN" altLang="en-US" sz="2000">
                <a:latin typeface="Times New Roman" panose="02020603050405020304" pitchFamily="18" charset="0"/>
              </a:rPr>
              <a:t>概述</a:t>
            </a:r>
          </a:p>
        </p:txBody>
      </p:sp>
      <p:sp>
        <p:nvSpPr>
          <p:cNvPr id="12299" name="AutoShape 30">
            <a:extLst>
              <a:ext uri="{FF2B5EF4-FFF2-40B4-BE49-F238E27FC236}">
                <a16:creationId xmlns:a16="http://schemas.microsoft.com/office/drawing/2014/main" id="{F96829AB-ACC4-A1F1-3342-3B9B809141B3}"/>
              </a:ext>
            </a:extLst>
          </p:cNvPr>
          <p:cNvSpPr>
            <a:spLocks noChangeArrowheads="1"/>
          </p:cNvSpPr>
          <p:nvPr/>
        </p:nvSpPr>
        <p:spPr bwMode="gray">
          <a:xfrm>
            <a:off x="1543050" y="3609975"/>
            <a:ext cx="563245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13-5  </a:t>
            </a:r>
            <a:r>
              <a:rPr kumimoji="1" lang="zh-CN" altLang="en-US" sz="2000">
                <a:latin typeface="Times New Roman" panose="02020603050405020304" pitchFamily="18" charset="0"/>
              </a:rPr>
              <a:t>离解与离解度，平衡移动原理</a:t>
            </a:r>
          </a:p>
        </p:txBody>
      </p:sp>
      <p:grpSp>
        <p:nvGrpSpPr>
          <p:cNvPr id="12300" name="Group 31">
            <a:extLst>
              <a:ext uri="{FF2B5EF4-FFF2-40B4-BE49-F238E27FC236}">
                <a16:creationId xmlns:a16="http://schemas.microsoft.com/office/drawing/2014/main" id="{117E87AF-F64B-F6D0-A35E-ACD67BF4E92B}"/>
              </a:ext>
            </a:extLst>
          </p:cNvPr>
          <p:cNvGrpSpPr>
            <a:grpSpLocks/>
          </p:cNvGrpSpPr>
          <p:nvPr/>
        </p:nvGrpSpPr>
        <p:grpSpPr bwMode="auto">
          <a:xfrm>
            <a:off x="1238250" y="3716338"/>
            <a:ext cx="381000" cy="381000"/>
            <a:chOff x="2078" y="1680"/>
            <a:chExt cx="1615" cy="1615"/>
          </a:xfrm>
        </p:grpSpPr>
        <p:sp>
          <p:nvSpPr>
            <p:cNvPr id="12317" name="Oval 32">
              <a:extLst>
                <a:ext uri="{FF2B5EF4-FFF2-40B4-BE49-F238E27FC236}">
                  <a16:creationId xmlns:a16="http://schemas.microsoft.com/office/drawing/2014/main" id="{A17116C1-3711-6167-A521-6ED50A9EF437}"/>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2318" name="Oval 33">
              <a:extLst>
                <a:ext uri="{FF2B5EF4-FFF2-40B4-BE49-F238E27FC236}">
                  <a16:creationId xmlns:a16="http://schemas.microsoft.com/office/drawing/2014/main" id="{EE40217A-ECFB-74EA-8722-896DC154C2A1}"/>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90" name="Oval 34">
              <a:extLst>
                <a:ext uri="{FF2B5EF4-FFF2-40B4-BE49-F238E27FC236}">
                  <a16:creationId xmlns:a16="http://schemas.microsoft.com/office/drawing/2014/main" id="{528FA2A4-333F-DDAD-15C1-2E24065A72C5}"/>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12320" name="Oval 35">
              <a:extLst>
                <a:ext uri="{FF2B5EF4-FFF2-40B4-BE49-F238E27FC236}">
                  <a16:creationId xmlns:a16="http://schemas.microsoft.com/office/drawing/2014/main" id="{E96CE2C7-3DFB-5ABB-BE1E-08E454733615}"/>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92" name="Oval 36">
              <a:extLst>
                <a:ext uri="{FF2B5EF4-FFF2-40B4-BE49-F238E27FC236}">
                  <a16:creationId xmlns:a16="http://schemas.microsoft.com/office/drawing/2014/main" id="{8DF8B577-16C9-8F3A-ACE0-1C66A974C1EE}"/>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12322" name="Oval 37">
              <a:extLst>
                <a:ext uri="{FF2B5EF4-FFF2-40B4-BE49-F238E27FC236}">
                  <a16:creationId xmlns:a16="http://schemas.microsoft.com/office/drawing/2014/main" id="{2FC2431E-C992-79C5-8911-AE9BEA0C3149}"/>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grpSp>
        <p:nvGrpSpPr>
          <p:cNvPr id="12301" name="Group 38">
            <a:extLst>
              <a:ext uri="{FF2B5EF4-FFF2-40B4-BE49-F238E27FC236}">
                <a16:creationId xmlns:a16="http://schemas.microsoft.com/office/drawing/2014/main" id="{4FFF9373-E3D4-53F7-E206-A0BE953035E7}"/>
              </a:ext>
            </a:extLst>
          </p:cNvPr>
          <p:cNvGrpSpPr>
            <a:grpSpLocks/>
          </p:cNvGrpSpPr>
          <p:nvPr/>
        </p:nvGrpSpPr>
        <p:grpSpPr bwMode="auto">
          <a:xfrm>
            <a:off x="742950" y="4341813"/>
            <a:ext cx="381000" cy="381000"/>
            <a:chOff x="2078" y="1680"/>
            <a:chExt cx="1615" cy="1615"/>
          </a:xfrm>
        </p:grpSpPr>
        <p:sp>
          <p:nvSpPr>
            <p:cNvPr id="12311" name="Oval 39">
              <a:extLst>
                <a:ext uri="{FF2B5EF4-FFF2-40B4-BE49-F238E27FC236}">
                  <a16:creationId xmlns:a16="http://schemas.microsoft.com/office/drawing/2014/main" id="{3D870CB8-EE92-7572-D877-48B20B7B2C9E}"/>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2312" name="Oval 40">
              <a:extLst>
                <a:ext uri="{FF2B5EF4-FFF2-40B4-BE49-F238E27FC236}">
                  <a16:creationId xmlns:a16="http://schemas.microsoft.com/office/drawing/2014/main" id="{C020C23A-A06D-002F-0D29-7E6F324095DA}"/>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97" name="Oval 41">
              <a:extLst>
                <a:ext uri="{FF2B5EF4-FFF2-40B4-BE49-F238E27FC236}">
                  <a16:creationId xmlns:a16="http://schemas.microsoft.com/office/drawing/2014/main" id="{1F0F7BBF-B89F-CA5E-6AE1-83DDB5ACE20D}"/>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12314" name="Oval 42">
              <a:extLst>
                <a:ext uri="{FF2B5EF4-FFF2-40B4-BE49-F238E27FC236}">
                  <a16:creationId xmlns:a16="http://schemas.microsoft.com/office/drawing/2014/main" id="{7A8651A6-1B23-C2BB-5F0B-BD14E289115B}"/>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699" name="Oval 43">
              <a:extLst>
                <a:ext uri="{FF2B5EF4-FFF2-40B4-BE49-F238E27FC236}">
                  <a16:creationId xmlns:a16="http://schemas.microsoft.com/office/drawing/2014/main" id="{25A31710-8C6B-9286-0D2B-8D5CFFA12822}"/>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12316" name="Oval 44">
              <a:extLst>
                <a:ext uri="{FF2B5EF4-FFF2-40B4-BE49-F238E27FC236}">
                  <a16:creationId xmlns:a16="http://schemas.microsoft.com/office/drawing/2014/main" id="{AC0E6752-F49B-E457-B9D4-65FE969402A1}"/>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12302" name="AutoShape 45">
            <a:extLst>
              <a:ext uri="{FF2B5EF4-FFF2-40B4-BE49-F238E27FC236}">
                <a16:creationId xmlns:a16="http://schemas.microsoft.com/office/drawing/2014/main" id="{BFC4442A-CE0B-5967-9729-DB1A0B7DCD81}"/>
              </a:ext>
            </a:extLst>
          </p:cNvPr>
          <p:cNvSpPr>
            <a:spLocks noChangeArrowheads="1"/>
          </p:cNvSpPr>
          <p:nvPr/>
        </p:nvSpPr>
        <p:spPr bwMode="gray">
          <a:xfrm>
            <a:off x="1743075" y="2935288"/>
            <a:ext cx="5448300" cy="508000"/>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000">
                <a:latin typeface="Times New Roman" panose="02020603050405020304" pitchFamily="18" charset="0"/>
              </a:rPr>
              <a:t>13-4  </a:t>
            </a:r>
            <a:r>
              <a:rPr kumimoji="1" lang="zh-CN" altLang="en-US" sz="2000">
                <a:latin typeface="Times New Roman" panose="02020603050405020304" pitchFamily="18" charset="0"/>
              </a:rPr>
              <a:t>化学平衡与平衡常数</a:t>
            </a:r>
          </a:p>
        </p:txBody>
      </p:sp>
      <p:grpSp>
        <p:nvGrpSpPr>
          <p:cNvPr id="12303" name="Group 46">
            <a:extLst>
              <a:ext uri="{FF2B5EF4-FFF2-40B4-BE49-F238E27FC236}">
                <a16:creationId xmlns:a16="http://schemas.microsoft.com/office/drawing/2014/main" id="{E70137D8-B590-1908-7A04-04640B023E98}"/>
              </a:ext>
            </a:extLst>
          </p:cNvPr>
          <p:cNvGrpSpPr>
            <a:grpSpLocks/>
          </p:cNvGrpSpPr>
          <p:nvPr/>
        </p:nvGrpSpPr>
        <p:grpSpPr bwMode="auto">
          <a:xfrm>
            <a:off x="1457325" y="2982913"/>
            <a:ext cx="381000" cy="381000"/>
            <a:chOff x="2078" y="1680"/>
            <a:chExt cx="1615" cy="1615"/>
          </a:xfrm>
        </p:grpSpPr>
        <p:sp>
          <p:nvSpPr>
            <p:cNvPr id="12305" name="Oval 47">
              <a:extLst>
                <a:ext uri="{FF2B5EF4-FFF2-40B4-BE49-F238E27FC236}">
                  <a16:creationId xmlns:a16="http://schemas.microsoft.com/office/drawing/2014/main" id="{EFE90CC4-C65C-1F6D-F214-DC7E22F3471B}"/>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12306" name="Oval 48">
              <a:extLst>
                <a:ext uri="{FF2B5EF4-FFF2-40B4-BE49-F238E27FC236}">
                  <a16:creationId xmlns:a16="http://schemas.microsoft.com/office/drawing/2014/main" id="{6A3147F4-0941-E7F8-9DF1-5D92386E9D95}"/>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705" name="Oval 49">
              <a:extLst>
                <a:ext uri="{FF2B5EF4-FFF2-40B4-BE49-F238E27FC236}">
                  <a16:creationId xmlns:a16="http://schemas.microsoft.com/office/drawing/2014/main" id="{CDC92487-20F2-7F6E-12B1-705EAB4C71B0}"/>
                </a:ext>
              </a:extLst>
            </p:cNvPr>
            <p:cNvSpPr>
              <a:spLocks noChangeArrowheads="1"/>
            </p:cNvSpPr>
            <p:nvPr/>
          </p:nvSpPr>
          <p:spPr bwMode="gray">
            <a:xfrm>
              <a:off x="2253" y="1855"/>
              <a:ext cx="1265" cy="1265"/>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p>
          </p:txBody>
        </p:sp>
        <p:sp>
          <p:nvSpPr>
            <p:cNvPr id="12308" name="Oval 50">
              <a:extLst>
                <a:ext uri="{FF2B5EF4-FFF2-40B4-BE49-F238E27FC236}">
                  <a16:creationId xmlns:a16="http://schemas.microsoft.com/office/drawing/2014/main" id="{1368E246-E3D6-A45F-BA35-F7F4332E1CCE}"/>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70707" name="Oval 51">
              <a:extLst>
                <a:ext uri="{FF2B5EF4-FFF2-40B4-BE49-F238E27FC236}">
                  <a16:creationId xmlns:a16="http://schemas.microsoft.com/office/drawing/2014/main" id="{977B7A65-46B9-D2D0-1212-A4BABC0662F8}"/>
                </a:ext>
              </a:extLst>
            </p:cNvPr>
            <p:cNvSpPr>
              <a:spLocks noChangeArrowheads="1"/>
            </p:cNvSpPr>
            <p:nvPr/>
          </p:nvSpPr>
          <p:spPr bwMode="gray">
            <a:xfrm>
              <a:off x="2334" y="1936"/>
              <a:ext cx="1097" cy="1104"/>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p>
          </p:txBody>
        </p:sp>
        <p:sp>
          <p:nvSpPr>
            <p:cNvPr id="12310" name="Oval 52">
              <a:extLst>
                <a:ext uri="{FF2B5EF4-FFF2-40B4-BE49-F238E27FC236}">
                  <a16:creationId xmlns:a16="http://schemas.microsoft.com/office/drawing/2014/main" id="{7ACE0449-9FE8-4E6C-1C48-DB0076399B98}"/>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grpSp>
      <p:sp>
        <p:nvSpPr>
          <p:cNvPr id="70709" name="Text Box 53">
            <a:extLst>
              <a:ext uri="{FF2B5EF4-FFF2-40B4-BE49-F238E27FC236}">
                <a16:creationId xmlns:a16="http://schemas.microsoft.com/office/drawing/2014/main" id="{FFD79A4D-6C32-C553-EE22-272BD532665D}"/>
              </a:ext>
            </a:extLst>
          </p:cNvPr>
          <p:cNvSpPr txBox="1">
            <a:spLocks noChangeArrowheads="1"/>
          </p:cNvSpPr>
          <p:nvPr/>
        </p:nvSpPr>
        <p:spPr bwMode="auto">
          <a:xfrm>
            <a:off x="571500" y="314325"/>
            <a:ext cx="8572500" cy="549275"/>
          </a:xfrm>
          <a:prstGeom prst="rect">
            <a:avLst/>
          </a:prstGeom>
          <a:noFill/>
          <a:ln w="9525">
            <a:noFill/>
            <a:miter lim="800000"/>
            <a:headEnd/>
            <a:tailEnd/>
          </a:ln>
          <a:effectLst/>
        </p:spPr>
        <p:txBody>
          <a:bodyPr>
            <a:spAutoFit/>
          </a:bodyPr>
          <a:lstStyle/>
          <a:p>
            <a:pPr algn="ctr">
              <a:spcBef>
                <a:spcPct val="50000"/>
              </a:spcBef>
              <a:defRPr/>
            </a:pP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第</a:t>
            </a: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章 化学热力学基础</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4">
            <a:extLst>
              <a:ext uri="{FF2B5EF4-FFF2-40B4-BE49-F238E27FC236}">
                <a16:creationId xmlns:a16="http://schemas.microsoft.com/office/drawing/2014/main" id="{9C780E25-EFF3-1AE4-B96A-4D61CBA96F6F}"/>
              </a:ext>
            </a:extLst>
          </p:cNvPr>
          <p:cNvSpPr txBox="1">
            <a:spLocks noChangeArrowheads="1"/>
          </p:cNvSpPr>
          <p:nvPr/>
        </p:nvSpPr>
        <p:spPr bwMode="auto">
          <a:xfrm>
            <a:off x="1017588" y="920750"/>
            <a:ext cx="4468812" cy="204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60000"/>
              </a:lnSpc>
              <a:buFont typeface="Wingdings" panose="05000000000000000000" pitchFamily="2" charset="2"/>
              <a:buNone/>
            </a:pPr>
            <a:r>
              <a:rPr kumimoji="1" lang="zh-CN" altLang="en-US" sz="1600"/>
              <a:t>    燃烧过程大多使用空气作为氧化剂，为保证充分燃烧通常使用过量空气量。助燃空气中的氮气及没有参与反应的过量氧气以与燃烧产物相同的温度离开燃烧设备，尽管它们没有参与燃烧反应，也会对燃烧过程产生影响。   </a:t>
            </a:r>
          </a:p>
        </p:txBody>
      </p:sp>
      <p:sp>
        <p:nvSpPr>
          <p:cNvPr id="105478" name="Text Box 6">
            <a:extLst>
              <a:ext uri="{FF2B5EF4-FFF2-40B4-BE49-F238E27FC236}">
                <a16:creationId xmlns:a16="http://schemas.microsoft.com/office/drawing/2014/main" id="{7D3D397D-0EBE-5212-970D-A6437F4D0598}"/>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13-3-1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理论空气量与过量空气系数</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105479" name="Text Box 7">
            <a:extLst>
              <a:ext uri="{FF2B5EF4-FFF2-40B4-BE49-F238E27FC236}">
                <a16:creationId xmlns:a16="http://schemas.microsoft.com/office/drawing/2014/main" id="{88D672FC-D332-CE25-C880-8F5C50DE1BC7}"/>
              </a:ext>
            </a:extLst>
          </p:cNvPr>
          <p:cNvSpPr txBox="1">
            <a:spLocks noChangeArrowheads="1"/>
          </p:cNvSpPr>
          <p:nvPr/>
        </p:nvSpPr>
        <p:spPr bwMode="auto">
          <a:xfrm>
            <a:off x="393700" y="3141663"/>
            <a:ext cx="40179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t>一、 理论空气量和过量空气系数</a:t>
            </a:r>
            <a:r>
              <a:rPr kumimoji="1" lang="zh-CN" altLang="en-US" sz="2000" b="0">
                <a:latin typeface="楷体_GB2312" pitchFamily="49" charset="-122"/>
                <a:ea typeface="楷体_GB2312" pitchFamily="49" charset="-122"/>
              </a:rPr>
              <a:t> </a:t>
            </a:r>
          </a:p>
        </p:txBody>
      </p:sp>
      <p:sp>
        <p:nvSpPr>
          <p:cNvPr id="105480" name="Text Box 8">
            <a:extLst>
              <a:ext uri="{FF2B5EF4-FFF2-40B4-BE49-F238E27FC236}">
                <a16:creationId xmlns:a16="http://schemas.microsoft.com/office/drawing/2014/main" id="{0824C7F8-A2CD-0086-5653-3A89565C6115}"/>
              </a:ext>
            </a:extLst>
          </p:cNvPr>
          <p:cNvSpPr txBox="1">
            <a:spLocks noChangeArrowheads="1"/>
          </p:cNvSpPr>
          <p:nvPr/>
        </p:nvSpPr>
        <p:spPr bwMode="auto">
          <a:xfrm>
            <a:off x="1050925" y="3490913"/>
            <a:ext cx="6762750" cy="133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50000"/>
              </a:lnSpc>
            </a:pPr>
            <a:r>
              <a:rPr kumimoji="1" lang="zh-CN" altLang="en-US" sz="1800">
                <a:solidFill>
                  <a:srgbClr val="D31703"/>
                </a:solidFill>
              </a:rPr>
              <a:t>理论空气量</a:t>
            </a:r>
            <a:r>
              <a:rPr kumimoji="1" lang="zh-CN" altLang="en-US" sz="1800">
                <a:solidFill>
                  <a:srgbClr val="FF0000"/>
                </a:solidFill>
              </a:rPr>
              <a:t>   </a:t>
            </a:r>
            <a:r>
              <a:rPr kumimoji="1" lang="en-US" altLang="zh-CN" sz="1800"/>
              <a:t>---- </a:t>
            </a:r>
            <a:r>
              <a:rPr kumimoji="1" lang="zh-CN" altLang="en-US" sz="1800"/>
              <a:t>完全燃烧理论上需要的空气量；</a:t>
            </a:r>
          </a:p>
          <a:p>
            <a:pPr eaLnBrk="1" hangingPunct="1">
              <a:lnSpc>
                <a:spcPct val="150000"/>
              </a:lnSpc>
            </a:pPr>
            <a:r>
              <a:rPr kumimoji="1" lang="zh-CN" altLang="en-US" sz="1800">
                <a:solidFill>
                  <a:srgbClr val="D31703"/>
                </a:solidFill>
              </a:rPr>
              <a:t>过量空气</a:t>
            </a:r>
            <a:r>
              <a:rPr kumimoji="1" lang="zh-CN" altLang="en-US" sz="1800">
                <a:solidFill>
                  <a:srgbClr val="FF0000"/>
                </a:solidFill>
              </a:rPr>
              <a:t>     </a:t>
            </a:r>
            <a:r>
              <a:rPr kumimoji="1" lang="en-US" altLang="zh-CN" sz="1800"/>
              <a:t>---- </a:t>
            </a:r>
            <a:r>
              <a:rPr kumimoji="1" lang="zh-CN" altLang="en-US" sz="1800"/>
              <a:t>超出理论空气量的部分；</a:t>
            </a:r>
          </a:p>
          <a:p>
            <a:pPr eaLnBrk="1" hangingPunct="1">
              <a:lnSpc>
                <a:spcPct val="150000"/>
              </a:lnSpc>
            </a:pPr>
            <a:r>
              <a:rPr kumimoji="1" lang="zh-CN" altLang="en-US" sz="1800">
                <a:solidFill>
                  <a:srgbClr val="D31703"/>
                </a:solidFill>
              </a:rPr>
              <a:t>过量空气系数</a:t>
            </a:r>
            <a:r>
              <a:rPr kumimoji="1" lang="zh-CN" altLang="en-US" sz="1800">
                <a:solidFill>
                  <a:srgbClr val="FF0000"/>
                </a:solidFill>
              </a:rPr>
              <a:t> </a:t>
            </a:r>
            <a:r>
              <a:rPr kumimoji="1" lang="en-US" altLang="zh-CN" sz="1800"/>
              <a:t>---- </a:t>
            </a:r>
            <a:r>
              <a:rPr kumimoji="1" lang="zh-CN" altLang="en-US" sz="1800">
                <a:solidFill>
                  <a:srgbClr val="050FD5"/>
                </a:solidFill>
              </a:rPr>
              <a:t>实际空气量与理论空气量之比</a:t>
            </a:r>
            <a:r>
              <a:rPr kumimoji="1" lang="zh-CN" altLang="en-US" sz="1800"/>
              <a:t>。</a:t>
            </a:r>
            <a:r>
              <a:rPr kumimoji="1" lang="zh-CN" altLang="en-US" sz="1800" b="0">
                <a:latin typeface="Times New Roman" panose="02020603050405020304" pitchFamily="18" charset="0"/>
                <a:ea typeface="宋体" panose="02010600030101010101" pitchFamily="2" charset="-122"/>
              </a:rPr>
              <a:t> </a:t>
            </a:r>
          </a:p>
        </p:txBody>
      </p:sp>
      <p:pic>
        <p:nvPicPr>
          <p:cNvPr id="13318" name="Picture 9" descr="jm1_ht9">
            <a:extLst>
              <a:ext uri="{FF2B5EF4-FFF2-40B4-BE49-F238E27FC236}">
                <a16:creationId xmlns:a16="http://schemas.microsoft.com/office/drawing/2014/main" id="{D6A4A815-3147-A21A-501A-B45ABA30FD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7188" y="1122363"/>
            <a:ext cx="2930525" cy="195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54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9" grpId="0"/>
      <p:bldP spid="10548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ext Box 3">
            <a:extLst>
              <a:ext uri="{FF2B5EF4-FFF2-40B4-BE49-F238E27FC236}">
                <a16:creationId xmlns:a16="http://schemas.microsoft.com/office/drawing/2014/main" id="{31A6AC45-05C3-74A4-6E9F-17C9D772497E}"/>
              </a:ext>
            </a:extLst>
          </p:cNvPr>
          <p:cNvSpPr txBox="1">
            <a:spLocks noChangeArrowheads="1"/>
          </p:cNvSpPr>
          <p:nvPr/>
        </p:nvSpPr>
        <p:spPr bwMode="auto">
          <a:xfrm>
            <a:off x="506413" y="1028700"/>
            <a:ext cx="83073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None/>
            </a:pPr>
            <a:r>
              <a:rPr kumimoji="1" lang="zh-CN" altLang="en-US" sz="2000"/>
              <a:t>空气近似由摩尔分数</a:t>
            </a:r>
            <a:r>
              <a:rPr kumimoji="1" lang="en-US" altLang="zh-CN" sz="2000"/>
              <a:t>21</a:t>
            </a:r>
            <a:r>
              <a:rPr kumimoji="1" lang="zh-CN" altLang="en-US" sz="2000"/>
              <a:t>％氧气和</a:t>
            </a:r>
            <a:r>
              <a:rPr kumimoji="1" lang="en-US" altLang="zh-CN" sz="2000"/>
              <a:t>79</a:t>
            </a:r>
            <a:r>
              <a:rPr kumimoji="1" lang="zh-CN" altLang="en-US" sz="2000"/>
              <a:t>％氮气组成，即就是</a:t>
            </a:r>
            <a:r>
              <a:rPr kumimoji="1" lang="en-US" altLang="zh-CN" sz="2000">
                <a:solidFill>
                  <a:srgbClr val="050FD5"/>
                </a:solidFill>
              </a:rPr>
              <a:t>1mol</a:t>
            </a:r>
            <a:r>
              <a:rPr kumimoji="1" lang="zh-CN" altLang="en-US" sz="2000">
                <a:solidFill>
                  <a:srgbClr val="050FD5"/>
                </a:solidFill>
              </a:rPr>
              <a:t>氧和</a:t>
            </a:r>
            <a:r>
              <a:rPr kumimoji="1" lang="en-US" altLang="zh-CN" sz="2000">
                <a:solidFill>
                  <a:srgbClr val="050FD5"/>
                </a:solidFill>
              </a:rPr>
              <a:t>3.76mol</a:t>
            </a:r>
            <a:r>
              <a:rPr kumimoji="1" lang="zh-CN" altLang="en-US" sz="2000">
                <a:solidFill>
                  <a:srgbClr val="050FD5"/>
                </a:solidFill>
              </a:rPr>
              <a:t>氮组成</a:t>
            </a:r>
            <a:r>
              <a:rPr kumimoji="1" lang="en-US" altLang="zh-CN" sz="2000">
                <a:solidFill>
                  <a:srgbClr val="050FD5"/>
                </a:solidFill>
              </a:rPr>
              <a:t>4.76mol</a:t>
            </a:r>
            <a:r>
              <a:rPr kumimoji="1" lang="zh-CN" altLang="en-US" sz="2000">
                <a:solidFill>
                  <a:srgbClr val="050FD5"/>
                </a:solidFill>
              </a:rPr>
              <a:t>空气</a:t>
            </a:r>
            <a:endParaRPr kumimoji="1" lang="zh-CN" altLang="en-US" sz="2000">
              <a:latin typeface="Times New Roman" panose="02020603050405020304" pitchFamily="18" charset="0"/>
              <a:ea typeface="楷体_GB2312" pitchFamily="49" charset="-122"/>
            </a:endParaRPr>
          </a:p>
        </p:txBody>
      </p:sp>
      <p:sp>
        <p:nvSpPr>
          <p:cNvPr id="46087" name="Text Box 7">
            <a:extLst>
              <a:ext uri="{FF2B5EF4-FFF2-40B4-BE49-F238E27FC236}">
                <a16:creationId xmlns:a16="http://schemas.microsoft.com/office/drawing/2014/main" id="{D2B7C0F7-BBB9-0266-CCCE-F059E92A33E1}"/>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13-3-1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理论空气量与过量空气系数</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1030" name="Text Box 8">
            <a:extLst>
              <a:ext uri="{FF2B5EF4-FFF2-40B4-BE49-F238E27FC236}">
                <a16:creationId xmlns:a16="http://schemas.microsoft.com/office/drawing/2014/main" id="{F6566AE9-CF75-45FD-1EA5-D0FFF096A25C}"/>
              </a:ext>
            </a:extLst>
          </p:cNvPr>
          <p:cNvSpPr txBox="1">
            <a:spLocks noChangeArrowheads="1"/>
          </p:cNvSpPr>
          <p:nvPr/>
        </p:nvSpPr>
        <p:spPr bwMode="auto">
          <a:xfrm>
            <a:off x="508000" y="1863725"/>
            <a:ext cx="5741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Char char="l"/>
            </a:pPr>
            <a:r>
              <a:rPr kumimoji="1" lang="zh-CN" altLang="en-US" sz="2000">
                <a:solidFill>
                  <a:srgbClr val="050FD5"/>
                </a:solidFill>
              </a:rPr>
              <a:t>  采用空气为氧化剂时，甲烷的理论燃烧反应式</a:t>
            </a:r>
          </a:p>
        </p:txBody>
      </p:sp>
      <p:graphicFrame>
        <p:nvGraphicFramePr>
          <p:cNvPr id="1026" name="Object 9">
            <a:extLst>
              <a:ext uri="{FF2B5EF4-FFF2-40B4-BE49-F238E27FC236}">
                <a16:creationId xmlns:a16="http://schemas.microsoft.com/office/drawing/2014/main" id="{95C8054A-3D0A-4FD6-8D40-69B4BF9D6192}"/>
              </a:ext>
            </a:extLst>
          </p:cNvPr>
          <p:cNvGraphicFramePr>
            <a:graphicFrameLocks noChangeAspect="1"/>
          </p:cNvGraphicFramePr>
          <p:nvPr/>
        </p:nvGraphicFramePr>
        <p:xfrm>
          <a:off x="1403350" y="2478088"/>
          <a:ext cx="6221413" cy="377825"/>
        </p:xfrm>
        <a:graphic>
          <a:graphicData uri="http://schemas.openxmlformats.org/presentationml/2006/ole">
            <mc:AlternateContent xmlns:mc="http://schemas.openxmlformats.org/markup-compatibility/2006">
              <mc:Choice xmlns:v="urn:schemas-microsoft-com:vml" Requires="v">
                <p:oleObj name="Equation" r:id="rId2" imgW="2831760" imgH="228600" progId="Equation.DSMT4">
                  <p:embed/>
                </p:oleObj>
              </mc:Choice>
              <mc:Fallback>
                <p:oleObj name="Equation" r:id="rId2" imgW="2831760" imgH="228600" progId="Equation.DSMT4">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478088"/>
                        <a:ext cx="6221413" cy="377825"/>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1031" name="Text Box 10">
            <a:extLst>
              <a:ext uri="{FF2B5EF4-FFF2-40B4-BE49-F238E27FC236}">
                <a16:creationId xmlns:a16="http://schemas.microsoft.com/office/drawing/2014/main" id="{0FA9691E-A610-17A1-27DF-B5D1348A4382}"/>
              </a:ext>
            </a:extLst>
          </p:cNvPr>
          <p:cNvSpPr txBox="1">
            <a:spLocks noChangeArrowheads="1"/>
          </p:cNvSpPr>
          <p:nvPr/>
        </p:nvSpPr>
        <p:spPr bwMode="auto">
          <a:xfrm>
            <a:off x="546100" y="2846388"/>
            <a:ext cx="57483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buFont typeface="Wingdings" panose="05000000000000000000" pitchFamily="2" charset="2"/>
              <a:buChar char="l"/>
            </a:pPr>
            <a:r>
              <a:rPr kumimoji="1" lang="zh-CN" altLang="en-US" sz="2000">
                <a:solidFill>
                  <a:srgbClr val="050FD5"/>
                </a:solidFill>
              </a:rPr>
              <a:t>  过量空气系数为</a:t>
            </a:r>
            <a:r>
              <a:rPr kumimoji="1" lang="zh-CN" altLang="en-US" sz="2000">
                <a:solidFill>
                  <a:srgbClr val="050FD5"/>
                </a:solidFill>
                <a:sym typeface="Symbol" panose="05050102010706020507" pitchFamily="18" charset="2"/>
              </a:rPr>
              <a:t></a:t>
            </a:r>
            <a:r>
              <a:rPr kumimoji="1" lang="zh-CN" altLang="en-US" sz="2000">
                <a:solidFill>
                  <a:srgbClr val="050FD5"/>
                </a:solidFill>
              </a:rPr>
              <a:t>时，甲烷的完全燃烧反应式</a:t>
            </a:r>
            <a:r>
              <a:rPr kumimoji="1" lang="zh-CN" altLang="en-US" sz="3200">
                <a:solidFill>
                  <a:srgbClr val="050FD5"/>
                </a:solidFill>
                <a:latin typeface="Times New Roman" panose="02020603050405020304" pitchFamily="18" charset="0"/>
                <a:ea typeface="楷体_GB2312" pitchFamily="49" charset="-122"/>
              </a:rPr>
              <a:t> </a:t>
            </a:r>
          </a:p>
        </p:txBody>
      </p:sp>
      <p:graphicFrame>
        <p:nvGraphicFramePr>
          <p:cNvPr id="1027" name="Object 11">
            <a:extLst>
              <a:ext uri="{FF2B5EF4-FFF2-40B4-BE49-F238E27FC236}">
                <a16:creationId xmlns:a16="http://schemas.microsoft.com/office/drawing/2014/main" id="{4A731012-55FE-E142-951D-32CCDE20042B}"/>
              </a:ext>
            </a:extLst>
          </p:cNvPr>
          <p:cNvGraphicFramePr>
            <a:graphicFrameLocks noChangeAspect="1"/>
          </p:cNvGraphicFramePr>
          <p:nvPr/>
        </p:nvGraphicFramePr>
        <p:xfrm>
          <a:off x="977900" y="3598863"/>
          <a:ext cx="7273925" cy="779462"/>
        </p:xfrm>
        <a:graphic>
          <a:graphicData uri="http://schemas.openxmlformats.org/presentationml/2006/ole">
            <mc:AlternateContent xmlns:mc="http://schemas.openxmlformats.org/markup-compatibility/2006">
              <mc:Choice xmlns:v="urn:schemas-microsoft-com:vml" Requires="v">
                <p:oleObj name="Equation" r:id="rId4" imgW="3225600" imgH="457200" progId="Equation.DSMT4">
                  <p:embed/>
                </p:oleObj>
              </mc:Choice>
              <mc:Fallback>
                <p:oleObj name="Equation" r:id="rId4" imgW="3225600" imgH="4572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7900" y="3598863"/>
                        <a:ext cx="7273925" cy="77946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5" name="Rectangle 15">
            <a:extLst>
              <a:ext uri="{FF2B5EF4-FFF2-40B4-BE49-F238E27FC236}">
                <a16:creationId xmlns:a16="http://schemas.microsoft.com/office/drawing/2014/main" id="{51029C57-4F72-B699-5126-4BAA057E0C4D}"/>
              </a:ext>
            </a:extLst>
          </p:cNvPr>
          <p:cNvSpPr>
            <a:spLocks noChangeArrowheads="1"/>
          </p:cNvSpPr>
          <p:nvPr/>
        </p:nvSpPr>
        <p:spPr bwMode="auto">
          <a:xfrm>
            <a:off x="0" y="0"/>
            <a:ext cx="9144000" cy="5295900"/>
          </a:xfrm>
          <a:prstGeom prst="rect">
            <a:avLst/>
          </a:prstGeom>
          <a:solidFill>
            <a:schemeClr val="bg1"/>
          </a:solidFill>
          <a:ln w="9525" algn="ctr">
            <a:noFill/>
            <a:miter lim="800000"/>
            <a:headEnd/>
            <a:tailEnd/>
          </a:ln>
          <a:effectLst>
            <a:prstShdw prst="shdw17" dist="17961" dir="2700000">
              <a:schemeClr val="bg1">
                <a:gamma/>
                <a:shade val="60000"/>
                <a:invGamma/>
              </a:schemeClr>
            </a:prstShdw>
          </a:effectLst>
        </p:spPr>
        <p:txBody>
          <a:bodyPr wrap="none" anchor="ctr"/>
          <a:lstStyle/>
          <a:p>
            <a:pPr>
              <a:defRPr/>
            </a:pPr>
            <a:endParaRPr lang="zh-CN" altLang="en-US"/>
          </a:p>
        </p:txBody>
      </p:sp>
      <p:sp>
        <p:nvSpPr>
          <p:cNvPr id="2056" name="Text Box 2">
            <a:extLst>
              <a:ext uri="{FF2B5EF4-FFF2-40B4-BE49-F238E27FC236}">
                <a16:creationId xmlns:a16="http://schemas.microsoft.com/office/drawing/2014/main" id="{45DB20F3-D2C3-ACC7-3F0C-B66E9621BBF5}"/>
              </a:ext>
            </a:extLst>
          </p:cNvPr>
          <p:cNvSpPr txBox="1">
            <a:spLocks noChangeArrowheads="1"/>
          </p:cNvSpPr>
          <p:nvPr/>
        </p:nvSpPr>
        <p:spPr bwMode="auto">
          <a:xfrm>
            <a:off x="241300" y="523875"/>
            <a:ext cx="87122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5000"/>
              </a:lnSpc>
            </a:pPr>
            <a:r>
              <a:rPr kumimoji="1" lang="zh-CN" altLang="en-US" sz="2000">
                <a:latin typeface="Times New Roman" panose="02020603050405020304" pitchFamily="18" charset="0"/>
              </a:rPr>
              <a:t>例：小型燃气轮机装置以液态正辛烷Ｃ</a:t>
            </a:r>
            <a:r>
              <a:rPr kumimoji="1" lang="zh-CN" altLang="en-US" sz="2000" baseline="-30000">
                <a:latin typeface="Times New Roman" panose="02020603050405020304" pitchFamily="18" charset="0"/>
              </a:rPr>
              <a:t>８</a:t>
            </a:r>
            <a:r>
              <a:rPr kumimoji="1" lang="zh-CN" altLang="en-US" sz="2000">
                <a:latin typeface="Times New Roman" panose="02020603050405020304" pitchFamily="18" charset="0"/>
              </a:rPr>
              <a:t>Ｈ</a:t>
            </a:r>
            <a:r>
              <a:rPr kumimoji="1" lang="zh-CN" altLang="en-US" sz="2000" baseline="-30000">
                <a:latin typeface="Times New Roman" panose="02020603050405020304" pitchFamily="18" charset="0"/>
              </a:rPr>
              <a:t>１８(</a:t>
            </a:r>
            <a:r>
              <a:rPr kumimoji="1" lang="en-US" altLang="zh-CN" sz="2000" baseline="-30000">
                <a:latin typeface="Times New Roman" panose="02020603050405020304" pitchFamily="18" charset="0"/>
              </a:rPr>
              <a:t>l)</a:t>
            </a:r>
            <a:r>
              <a:rPr kumimoji="1" lang="zh-CN" altLang="en-US" sz="2000">
                <a:latin typeface="Times New Roman" panose="02020603050405020304" pitchFamily="18" charset="0"/>
              </a:rPr>
              <a:t>为燃料，进入装置的燃料与空气均为25℃，</a:t>
            </a:r>
            <a:r>
              <a:rPr kumimoji="1" lang="zh-CN" altLang="en-US" sz="2000">
                <a:solidFill>
                  <a:srgbClr val="050FD5"/>
                </a:solidFill>
                <a:latin typeface="Times New Roman" panose="02020603050405020304" pitchFamily="18" charset="0"/>
              </a:rPr>
              <a:t>过量空气系数</a:t>
            </a:r>
            <a:r>
              <a:rPr kumimoji="1" lang="en-US" altLang="zh-CN" sz="2000">
                <a:solidFill>
                  <a:srgbClr val="050FD5"/>
                </a:solidFill>
                <a:latin typeface="Times New Roman" panose="02020603050405020304" pitchFamily="18" charset="0"/>
                <a:sym typeface="Symbol" panose="05050102010706020507" pitchFamily="18" charset="2"/>
              </a:rPr>
              <a:t></a:t>
            </a:r>
            <a:r>
              <a:rPr kumimoji="1" lang="en-US" altLang="zh-CN" sz="2000">
                <a:solidFill>
                  <a:srgbClr val="050FD5"/>
                </a:solidFill>
                <a:latin typeface="Times New Roman" panose="02020603050405020304" pitchFamily="18" charset="0"/>
              </a:rPr>
              <a:t>=</a:t>
            </a:r>
            <a:r>
              <a:rPr kumimoji="1" lang="zh-CN" altLang="en-US" sz="2000">
                <a:solidFill>
                  <a:srgbClr val="050FD5"/>
                </a:solidFill>
                <a:latin typeface="Times New Roman" panose="02020603050405020304" pitchFamily="18" charset="0"/>
              </a:rPr>
              <a:t>4</a:t>
            </a:r>
            <a:r>
              <a:rPr kumimoji="1" lang="zh-CN" altLang="en-US" sz="2000">
                <a:latin typeface="Times New Roman" panose="02020603050405020304" pitchFamily="18" charset="0"/>
              </a:rPr>
              <a:t>，燃烧产物排出温度为800 </a:t>
            </a:r>
            <a:r>
              <a:rPr kumimoji="1" lang="en-US" altLang="zh-CN" sz="2000">
                <a:latin typeface="Times New Roman" panose="02020603050405020304" pitchFamily="18" charset="0"/>
              </a:rPr>
              <a:t>K，</a:t>
            </a:r>
            <a:r>
              <a:rPr kumimoji="1" lang="zh-CN" altLang="en-US" sz="2000">
                <a:latin typeface="Times New Roman" panose="02020603050405020304" pitchFamily="18" charset="0"/>
              </a:rPr>
              <a:t>且已知每消耗1</a:t>
            </a:r>
            <a:r>
              <a:rPr kumimoji="1" lang="en-US" altLang="zh-CN" sz="2000">
                <a:latin typeface="Times New Roman" panose="02020603050405020304" pitchFamily="18" charset="0"/>
              </a:rPr>
              <a:t>mol</a:t>
            </a:r>
            <a:r>
              <a:rPr kumimoji="1" lang="zh-CN" altLang="en-US" sz="2000">
                <a:latin typeface="Times New Roman" panose="02020603050405020304" pitchFamily="18" charset="0"/>
              </a:rPr>
              <a:t>燃料发动机输出的功为676 000</a:t>
            </a:r>
            <a:r>
              <a:rPr kumimoji="1" lang="en-US" altLang="zh-CN" sz="2000">
                <a:latin typeface="Times New Roman" panose="02020603050405020304" pitchFamily="18" charset="0"/>
              </a:rPr>
              <a:t>J。</a:t>
            </a:r>
            <a:r>
              <a:rPr kumimoji="1" lang="zh-CN" altLang="en-US" sz="2000">
                <a:latin typeface="Times New Roman" panose="02020603050405020304" pitchFamily="18" charset="0"/>
              </a:rPr>
              <a:t>假设燃料完全燃烧，求发动机向外的传热量。已知从298.15 </a:t>
            </a:r>
            <a:r>
              <a:rPr kumimoji="1" lang="en-US" altLang="zh-CN" sz="2000">
                <a:latin typeface="Times New Roman" panose="02020603050405020304" pitchFamily="18" charset="0"/>
              </a:rPr>
              <a:t>K</a:t>
            </a:r>
            <a:r>
              <a:rPr kumimoji="1" lang="zh-CN" altLang="en-US" sz="2000">
                <a:latin typeface="Times New Roman" panose="02020603050405020304" pitchFamily="18" charset="0"/>
              </a:rPr>
              <a:t>到800 </a:t>
            </a:r>
            <a:r>
              <a:rPr kumimoji="1" lang="en-US" altLang="zh-CN" sz="2000">
                <a:latin typeface="Times New Roman" panose="02020603050405020304" pitchFamily="18" charset="0"/>
              </a:rPr>
              <a:t>K </a:t>
            </a:r>
            <a:r>
              <a:rPr kumimoji="1" lang="zh-CN" altLang="en-US" sz="2000">
                <a:latin typeface="Times New Roman" panose="02020603050405020304" pitchFamily="18" charset="0"/>
              </a:rPr>
              <a:t>时，             </a:t>
            </a:r>
          </a:p>
          <a:p>
            <a:pPr eaLnBrk="1" hangingPunct="1">
              <a:lnSpc>
                <a:spcPct val="125000"/>
              </a:lnSpc>
            </a:pPr>
            <a:r>
              <a:rPr kumimoji="1" lang="zh-CN" altLang="en-US" sz="2000">
                <a:latin typeface="Times New Roman" panose="02020603050405020304" pitchFamily="18" charset="0"/>
              </a:rPr>
              <a:t>                  =22808.6</a:t>
            </a:r>
            <a:r>
              <a:rPr kumimoji="1" lang="en-US" altLang="zh-CN" sz="2000">
                <a:latin typeface="Times New Roman" panose="02020603050405020304" pitchFamily="18" charset="0"/>
              </a:rPr>
              <a:t>J/mol；                            =18003.2J/mol； </a:t>
            </a:r>
          </a:p>
          <a:p>
            <a:pPr eaLnBrk="1" hangingPunct="1">
              <a:lnSpc>
                <a:spcPct val="125000"/>
              </a:lnSpc>
            </a:pPr>
            <a:r>
              <a:rPr kumimoji="1" lang="en-US" altLang="zh-CN" sz="2000">
                <a:latin typeface="Times New Roman" panose="02020603050405020304" pitchFamily="18" charset="0"/>
              </a:rPr>
              <a:t>                  =15836.3J/mol；                            =15045.2J/mol。 </a:t>
            </a:r>
            <a:endParaRPr kumimoji="1" lang="zh-CN" altLang="en-US" sz="2000">
              <a:latin typeface="Times New Roman" panose="02020603050405020304" pitchFamily="18" charset="0"/>
            </a:endParaRPr>
          </a:p>
        </p:txBody>
      </p:sp>
      <p:graphicFrame>
        <p:nvGraphicFramePr>
          <p:cNvPr id="2050" name="Object 3">
            <a:extLst>
              <a:ext uri="{FF2B5EF4-FFF2-40B4-BE49-F238E27FC236}">
                <a16:creationId xmlns:a16="http://schemas.microsoft.com/office/drawing/2014/main" id="{E028C4A6-CC0A-DE46-AC2D-C53DAE0EB7C5}"/>
              </a:ext>
            </a:extLst>
          </p:cNvPr>
          <p:cNvGraphicFramePr>
            <a:graphicFrameLocks noChangeAspect="1"/>
          </p:cNvGraphicFramePr>
          <p:nvPr/>
        </p:nvGraphicFramePr>
        <p:xfrm>
          <a:off x="311150" y="2108200"/>
          <a:ext cx="1177925" cy="414338"/>
        </p:xfrm>
        <a:graphic>
          <a:graphicData uri="http://schemas.openxmlformats.org/presentationml/2006/ole">
            <mc:AlternateContent xmlns:mc="http://schemas.openxmlformats.org/markup-compatibility/2006">
              <mc:Choice xmlns:v="urn:schemas-microsoft-com:vml" Requires="v">
                <p:oleObj name="Equation" r:id="rId2" imgW="533160" imgH="241200" progId="Equation.DSMT4">
                  <p:embed/>
                </p:oleObj>
              </mc:Choice>
              <mc:Fallback>
                <p:oleObj name="Equation" r:id="rId2" imgW="533160" imgH="241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50" y="2108200"/>
                        <a:ext cx="1177925"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a:extLst>
              <a:ext uri="{FF2B5EF4-FFF2-40B4-BE49-F238E27FC236}">
                <a16:creationId xmlns:a16="http://schemas.microsoft.com/office/drawing/2014/main" id="{BBA79E27-D544-4DE7-BCFF-E4CA7954E7FD}"/>
              </a:ext>
            </a:extLst>
          </p:cNvPr>
          <p:cNvGraphicFramePr>
            <a:graphicFrameLocks noChangeAspect="1"/>
          </p:cNvGraphicFramePr>
          <p:nvPr/>
        </p:nvGraphicFramePr>
        <p:xfrm>
          <a:off x="3605213" y="2120900"/>
          <a:ext cx="1398587" cy="434975"/>
        </p:xfrm>
        <a:graphic>
          <a:graphicData uri="http://schemas.openxmlformats.org/presentationml/2006/ole">
            <mc:AlternateContent xmlns:mc="http://schemas.openxmlformats.org/markup-compatibility/2006">
              <mc:Choice xmlns:v="urn:schemas-microsoft-com:vml" Requires="v">
                <p:oleObj name="Equation" r:id="rId4" imgW="647640" imgH="253800" progId="Equation.DSMT4">
                  <p:embed/>
                </p:oleObj>
              </mc:Choice>
              <mc:Fallback>
                <p:oleObj name="Equation" r:id="rId4" imgW="647640" imgH="2538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5213" y="2120900"/>
                        <a:ext cx="1398587"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a:extLst>
              <a:ext uri="{FF2B5EF4-FFF2-40B4-BE49-F238E27FC236}">
                <a16:creationId xmlns:a16="http://schemas.microsoft.com/office/drawing/2014/main" id="{1DD16912-CE87-E497-329D-DF4D2EDB763F}"/>
              </a:ext>
            </a:extLst>
          </p:cNvPr>
          <p:cNvGraphicFramePr>
            <a:graphicFrameLocks noChangeAspect="1"/>
          </p:cNvGraphicFramePr>
          <p:nvPr/>
        </p:nvGraphicFramePr>
        <p:xfrm>
          <a:off x="301625" y="2444750"/>
          <a:ext cx="1120775" cy="461963"/>
        </p:xfrm>
        <a:graphic>
          <a:graphicData uri="http://schemas.openxmlformats.org/presentationml/2006/ole">
            <mc:AlternateContent xmlns:mc="http://schemas.openxmlformats.org/markup-compatibility/2006">
              <mc:Choice xmlns:v="urn:schemas-microsoft-com:vml" Requires="v">
                <p:oleObj name="Equation" r:id="rId6" imgW="457200" imgH="241200" progId="Equation.DSMT4">
                  <p:embed/>
                </p:oleObj>
              </mc:Choice>
              <mc:Fallback>
                <p:oleObj name="Equation" r:id="rId6" imgW="457200" imgH="2412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1625" y="2444750"/>
                        <a:ext cx="1120775"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a:extLst>
              <a:ext uri="{FF2B5EF4-FFF2-40B4-BE49-F238E27FC236}">
                <a16:creationId xmlns:a16="http://schemas.microsoft.com/office/drawing/2014/main" id="{2EB7CC1B-47C7-FE6A-5411-C1AB34CEE792}"/>
              </a:ext>
            </a:extLst>
          </p:cNvPr>
          <p:cNvGraphicFramePr>
            <a:graphicFrameLocks noChangeAspect="1"/>
          </p:cNvGraphicFramePr>
          <p:nvPr/>
        </p:nvGraphicFramePr>
        <p:xfrm>
          <a:off x="3641725" y="2447925"/>
          <a:ext cx="1084263" cy="422275"/>
        </p:xfrm>
        <a:graphic>
          <a:graphicData uri="http://schemas.openxmlformats.org/presentationml/2006/ole">
            <mc:AlternateContent xmlns:mc="http://schemas.openxmlformats.org/markup-compatibility/2006">
              <mc:Choice xmlns:v="urn:schemas-microsoft-com:vml" Requires="v">
                <p:oleObj name="Equation" r:id="rId8" imgW="482400" imgH="241200" progId="Equation.DSMT4">
                  <p:embed/>
                </p:oleObj>
              </mc:Choice>
              <mc:Fallback>
                <p:oleObj name="Equation" r:id="rId8" imgW="482400" imgH="24120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41725" y="2447925"/>
                        <a:ext cx="1084263" cy="422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7" name="Object 7">
            <a:extLst>
              <a:ext uri="{FF2B5EF4-FFF2-40B4-BE49-F238E27FC236}">
                <a16:creationId xmlns:a16="http://schemas.microsoft.com/office/drawing/2014/main" id="{73E45A04-ADC1-56E8-033A-F613E3B556A3}"/>
              </a:ext>
            </a:extLst>
          </p:cNvPr>
          <p:cNvGraphicFramePr>
            <a:graphicFrameLocks noChangeAspect="1"/>
          </p:cNvGraphicFramePr>
          <p:nvPr/>
        </p:nvGraphicFramePr>
        <p:xfrm>
          <a:off x="466725" y="4094163"/>
          <a:ext cx="8451850" cy="379412"/>
        </p:xfrm>
        <a:graphic>
          <a:graphicData uri="http://schemas.openxmlformats.org/presentationml/2006/ole">
            <mc:AlternateContent xmlns:mc="http://schemas.openxmlformats.org/markup-compatibility/2006">
              <mc:Choice xmlns:v="urn:schemas-microsoft-com:vml" Requires="v">
                <p:oleObj name="Equation" r:id="rId10" imgW="3962160" imgH="241200" progId="Equation.DSMT4">
                  <p:embed/>
                </p:oleObj>
              </mc:Choice>
              <mc:Fallback>
                <p:oleObj name="Equation" r:id="rId10" imgW="3962160" imgH="24120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725" y="4094163"/>
                        <a:ext cx="8451850" cy="379412"/>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71688" name="Text Box 8">
            <a:extLst>
              <a:ext uri="{FF2B5EF4-FFF2-40B4-BE49-F238E27FC236}">
                <a16:creationId xmlns:a16="http://schemas.microsoft.com/office/drawing/2014/main" id="{CD630C6C-06A2-2EDA-B027-2EA20C4DA45D}"/>
              </a:ext>
            </a:extLst>
          </p:cNvPr>
          <p:cNvSpPr txBox="1">
            <a:spLocks noChangeArrowheads="1"/>
          </p:cNvSpPr>
          <p:nvPr/>
        </p:nvSpPr>
        <p:spPr bwMode="auto">
          <a:xfrm>
            <a:off x="603250" y="3019425"/>
            <a:ext cx="337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b="0">
                <a:solidFill>
                  <a:srgbClr val="050FD5"/>
                </a:solidFill>
              </a:rPr>
              <a:t>　</a:t>
            </a:r>
            <a:r>
              <a:rPr kumimoji="1" lang="zh-CN" altLang="en-US" sz="2000">
                <a:solidFill>
                  <a:srgbClr val="050FD5"/>
                </a:solidFill>
              </a:rPr>
              <a:t>理论空气量时的反应式为 </a:t>
            </a:r>
          </a:p>
        </p:txBody>
      </p:sp>
      <p:sp>
        <p:nvSpPr>
          <p:cNvPr id="71690" name="Rectangle 10">
            <a:extLst>
              <a:ext uri="{FF2B5EF4-FFF2-40B4-BE49-F238E27FC236}">
                <a16:creationId xmlns:a16="http://schemas.microsoft.com/office/drawing/2014/main" id="{BB057394-1DBC-DED8-A11E-5C50288684F0}"/>
              </a:ext>
            </a:extLst>
          </p:cNvPr>
          <p:cNvSpPr>
            <a:spLocks noChangeArrowheads="1"/>
          </p:cNvSpPr>
          <p:nvPr/>
        </p:nvSpPr>
        <p:spPr bwMode="auto">
          <a:xfrm>
            <a:off x="269875" y="3014663"/>
            <a:ext cx="6953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latin typeface="Times New Roman" panose="02020603050405020304" pitchFamily="18" charset="0"/>
              </a:rPr>
              <a:t>解：</a:t>
            </a:r>
          </a:p>
        </p:txBody>
      </p:sp>
      <p:pic>
        <p:nvPicPr>
          <p:cNvPr id="71691" name="Picture 11">
            <a:extLst>
              <a:ext uri="{FF2B5EF4-FFF2-40B4-BE49-F238E27FC236}">
                <a16:creationId xmlns:a16="http://schemas.microsoft.com/office/drawing/2014/main" id="{A44F8892-06D8-2983-AE8B-40760B08B55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38750" y="2876550"/>
            <a:ext cx="338455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687"/>
                                        </p:tgtEl>
                                        <p:attrNameLst>
                                          <p:attrName>style.visibility</p:attrName>
                                        </p:attrNameLst>
                                      </p:cBhvr>
                                      <p:to>
                                        <p:strVal val="visible"/>
                                      </p:to>
                                    </p:set>
                                    <p:animEffect transition="in" filter="blinds(horizontal)">
                                      <p:cBhvr>
                                        <p:cTn id="7" dur="500"/>
                                        <p:tgtEl>
                                          <p:spTgt spid="716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1688"/>
                                        </p:tgtEl>
                                        <p:attrNameLst>
                                          <p:attrName>style.visibility</p:attrName>
                                        </p:attrNameLst>
                                      </p:cBhvr>
                                      <p:to>
                                        <p:strVal val="visible"/>
                                      </p:to>
                                    </p:set>
                                    <p:animEffect transition="in" filter="blinds(horizontal)">
                                      <p:cBhvr>
                                        <p:cTn id="10" dur="500"/>
                                        <p:tgtEl>
                                          <p:spTgt spid="7168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1690"/>
                                        </p:tgtEl>
                                        <p:attrNameLst>
                                          <p:attrName>style.visibility</p:attrName>
                                        </p:attrNameLst>
                                      </p:cBhvr>
                                      <p:to>
                                        <p:strVal val="visible"/>
                                      </p:to>
                                    </p:set>
                                    <p:animEffect transition="in" filter="blinds(horizontal)">
                                      <p:cBhvr>
                                        <p:cTn id="13" dur="500"/>
                                        <p:tgtEl>
                                          <p:spTgt spid="71690"/>
                                        </p:tgtEl>
                                      </p:cBhvr>
                                    </p:animEffect>
                                  </p:childTnLst>
                                </p:cTn>
                              </p:par>
                              <p:par>
                                <p:cTn id="14" presetID="3" presetClass="entr" presetSubtype="10" fill="hold" nodeType="withEffect">
                                  <p:stCondLst>
                                    <p:cond delay="0"/>
                                  </p:stCondLst>
                                  <p:childTnLst>
                                    <p:set>
                                      <p:cBhvr>
                                        <p:cTn id="15" dur="1" fill="hold">
                                          <p:stCondLst>
                                            <p:cond delay="0"/>
                                          </p:stCondLst>
                                        </p:cTn>
                                        <p:tgtEl>
                                          <p:spTgt spid="71691"/>
                                        </p:tgtEl>
                                        <p:attrNameLst>
                                          <p:attrName>style.visibility</p:attrName>
                                        </p:attrNameLst>
                                      </p:cBhvr>
                                      <p:to>
                                        <p:strVal val="visible"/>
                                      </p:to>
                                    </p:set>
                                    <p:animEffect transition="in" filter="blinds(horizontal)">
                                      <p:cBhvr>
                                        <p:cTn id="16" dur="500"/>
                                        <p:tgtEl>
                                          <p:spTgt spid="71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8" grpId="0"/>
      <p:bldP spid="716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15" name="Rectangle 11">
            <a:extLst>
              <a:ext uri="{FF2B5EF4-FFF2-40B4-BE49-F238E27FC236}">
                <a16:creationId xmlns:a16="http://schemas.microsoft.com/office/drawing/2014/main" id="{F35396EC-8F8E-D6C2-7200-9439DE138513}"/>
              </a:ext>
            </a:extLst>
          </p:cNvPr>
          <p:cNvSpPr>
            <a:spLocks noChangeArrowheads="1"/>
          </p:cNvSpPr>
          <p:nvPr/>
        </p:nvSpPr>
        <p:spPr bwMode="auto">
          <a:xfrm>
            <a:off x="0" y="0"/>
            <a:ext cx="9144000" cy="5295900"/>
          </a:xfrm>
          <a:prstGeom prst="rect">
            <a:avLst/>
          </a:prstGeom>
          <a:solidFill>
            <a:schemeClr val="bg1"/>
          </a:solidFill>
          <a:ln w="9525" algn="ctr">
            <a:noFill/>
            <a:miter lim="800000"/>
            <a:headEnd/>
            <a:tailEnd/>
          </a:ln>
          <a:effectLst>
            <a:prstShdw prst="shdw17" dist="17961" dir="2700000">
              <a:schemeClr val="bg1">
                <a:gamma/>
                <a:shade val="60000"/>
                <a:invGamma/>
              </a:schemeClr>
            </a:prstShdw>
          </a:effectLst>
        </p:spPr>
        <p:txBody>
          <a:bodyPr wrap="none" anchor="ctr"/>
          <a:lstStyle/>
          <a:p>
            <a:pPr>
              <a:defRPr/>
            </a:pPr>
            <a:endParaRPr lang="zh-CN" altLang="en-US"/>
          </a:p>
        </p:txBody>
      </p:sp>
      <p:sp>
        <p:nvSpPr>
          <p:cNvPr id="72706" name="Text Box 2">
            <a:extLst>
              <a:ext uri="{FF2B5EF4-FFF2-40B4-BE49-F238E27FC236}">
                <a16:creationId xmlns:a16="http://schemas.microsoft.com/office/drawing/2014/main" id="{A60CC41C-8F48-0490-F6DD-7F6D97EE2A4C}"/>
              </a:ext>
            </a:extLst>
          </p:cNvPr>
          <p:cNvSpPr txBox="1">
            <a:spLocks noChangeArrowheads="1"/>
          </p:cNvSpPr>
          <p:nvPr/>
        </p:nvSpPr>
        <p:spPr bwMode="auto">
          <a:xfrm>
            <a:off x="581025" y="2625725"/>
            <a:ext cx="4516438"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10000"/>
              </a:lnSpc>
            </a:pPr>
            <a:r>
              <a:rPr kumimoji="1" lang="zh-CN" altLang="en-US" sz="2000">
                <a:solidFill>
                  <a:srgbClr val="050FD5"/>
                </a:solidFill>
              </a:rPr>
              <a:t>取燃气轮机装置为控制容积，对于</a:t>
            </a:r>
          </a:p>
          <a:p>
            <a:pPr eaLnBrk="1" hangingPunct="1">
              <a:lnSpc>
                <a:spcPct val="110000"/>
              </a:lnSpc>
            </a:pPr>
            <a:r>
              <a:rPr kumimoji="1" lang="zh-CN" altLang="en-US" sz="2000">
                <a:solidFill>
                  <a:srgbClr val="050FD5"/>
                </a:solidFill>
              </a:rPr>
              <a:t>有化学反应的稳流开系列能量方程，</a:t>
            </a:r>
          </a:p>
          <a:p>
            <a:pPr eaLnBrk="1" hangingPunct="1">
              <a:lnSpc>
                <a:spcPct val="110000"/>
              </a:lnSpc>
            </a:pPr>
            <a:r>
              <a:rPr kumimoji="1" lang="zh-CN" altLang="en-US" sz="2000">
                <a:solidFill>
                  <a:srgbClr val="050FD5"/>
                </a:solidFill>
              </a:rPr>
              <a:t>忽略动能和位能</a:t>
            </a:r>
          </a:p>
        </p:txBody>
      </p:sp>
      <p:graphicFrame>
        <p:nvGraphicFramePr>
          <p:cNvPr id="72707" name="Object 3">
            <a:extLst>
              <a:ext uri="{FF2B5EF4-FFF2-40B4-BE49-F238E27FC236}">
                <a16:creationId xmlns:a16="http://schemas.microsoft.com/office/drawing/2014/main" id="{9B116451-A36A-311E-6537-4FBF39356BA7}"/>
              </a:ext>
            </a:extLst>
          </p:cNvPr>
          <p:cNvGraphicFramePr>
            <a:graphicFrameLocks noChangeAspect="1"/>
          </p:cNvGraphicFramePr>
          <p:nvPr/>
        </p:nvGraphicFramePr>
        <p:xfrm>
          <a:off x="1039813" y="4003675"/>
          <a:ext cx="6923087" cy="844550"/>
        </p:xfrm>
        <a:graphic>
          <a:graphicData uri="http://schemas.openxmlformats.org/presentationml/2006/ole">
            <mc:AlternateContent xmlns:mc="http://schemas.openxmlformats.org/markup-compatibility/2006">
              <mc:Choice xmlns:v="urn:schemas-microsoft-com:vml" Requires="v">
                <p:oleObj name="Equation" r:id="rId2" imgW="3581280" imgH="507960" progId="Equation.DSMT4">
                  <p:embed/>
                </p:oleObj>
              </mc:Choice>
              <mc:Fallback>
                <p:oleObj name="Equation" r:id="rId2" imgW="3581280" imgH="50796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9813" y="4003675"/>
                        <a:ext cx="6923087" cy="844550"/>
                      </a:xfrm>
                      <a:prstGeom prst="rect">
                        <a:avLst/>
                      </a:prstGeom>
                      <a:solidFill>
                        <a:srgbClr val="FFFF99"/>
                      </a:solidFill>
                      <a:ln w="9525">
                        <a:solidFill>
                          <a:schemeClr val="tx1"/>
                        </a:solidFill>
                        <a:miter lim="800000"/>
                        <a:headEnd/>
                        <a:tailEnd/>
                      </a:ln>
                    </p:spPr>
                  </p:pic>
                </p:oleObj>
              </mc:Fallback>
            </mc:AlternateContent>
          </a:graphicData>
        </a:graphic>
      </p:graphicFrame>
      <p:sp>
        <p:nvSpPr>
          <p:cNvPr id="3080" name="Text Box 4">
            <a:extLst>
              <a:ext uri="{FF2B5EF4-FFF2-40B4-BE49-F238E27FC236}">
                <a16:creationId xmlns:a16="http://schemas.microsoft.com/office/drawing/2014/main" id="{F0010FF7-A824-D789-045A-3CBE97C9B130}"/>
              </a:ext>
            </a:extLst>
          </p:cNvPr>
          <p:cNvSpPr txBox="1">
            <a:spLocks noChangeArrowheads="1"/>
          </p:cNvSpPr>
          <p:nvPr/>
        </p:nvSpPr>
        <p:spPr bwMode="auto">
          <a:xfrm>
            <a:off x="581025" y="522288"/>
            <a:ext cx="55530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rPr>
              <a:t>当过量空气系数为4时，则其完全反应方程式为 </a:t>
            </a:r>
          </a:p>
        </p:txBody>
      </p:sp>
      <p:graphicFrame>
        <p:nvGraphicFramePr>
          <p:cNvPr id="3075" name="Object 5">
            <a:extLst>
              <a:ext uri="{FF2B5EF4-FFF2-40B4-BE49-F238E27FC236}">
                <a16:creationId xmlns:a16="http://schemas.microsoft.com/office/drawing/2014/main" id="{0401A566-F989-9420-F9E3-9DB63A49F46F}"/>
              </a:ext>
            </a:extLst>
          </p:cNvPr>
          <p:cNvGraphicFramePr>
            <a:graphicFrameLocks noChangeAspect="1"/>
          </p:cNvGraphicFramePr>
          <p:nvPr/>
        </p:nvGraphicFramePr>
        <p:xfrm>
          <a:off x="649288" y="1036638"/>
          <a:ext cx="8137525" cy="781050"/>
        </p:xfrm>
        <a:graphic>
          <a:graphicData uri="http://schemas.openxmlformats.org/presentationml/2006/ole">
            <mc:AlternateContent xmlns:mc="http://schemas.openxmlformats.org/markup-compatibility/2006">
              <mc:Choice xmlns:v="urn:schemas-microsoft-com:vml" Requires="v">
                <p:oleObj name="Equation" r:id="rId4" imgW="3733560" imgH="482400" progId="Equation.DSMT4">
                  <p:embed/>
                </p:oleObj>
              </mc:Choice>
              <mc:Fallback>
                <p:oleObj name="Equation" r:id="rId4" imgW="3733560" imgH="482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9288" y="1036638"/>
                        <a:ext cx="8137525" cy="78105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graphicFrame>
        <p:nvGraphicFramePr>
          <p:cNvPr id="3076" name="Object 6">
            <a:extLst>
              <a:ext uri="{FF2B5EF4-FFF2-40B4-BE49-F238E27FC236}">
                <a16:creationId xmlns:a16="http://schemas.microsoft.com/office/drawing/2014/main" id="{8D95789C-2E17-FFD2-CE10-0219DF5BA86B}"/>
              </a:ext>
            </a:extLst>
          </p:cNvPr>
          <p:cNvGraphicFramePr>
            <a:graphicFrameLocks noChangeAspect="1"/>
          </p:cNvGraphicFramePr>
          <p:nvPr/>
        </p:nvGraphicFramePr>
        <p:xfrm>
          <a:off x="661988" y="2032000"/>
          <a:ext cx="7485062" cy="379413"/>
        </p:xfrm>
        <a:graphic>
          <a:graphicData uri="http://schemas.openxmlformats.org/presentationml/2006/ole">
            <mc:AlternateContent xmlns:mc="http://schemas.openxmlformats.org/markup-compatibility/2006">
              <mc:Choice xmlns:v="urn:schemas-microsoft-com:vml" Requires="v">
                <p:oleObj name="Equation" r:id="rId6" imgW="3517560" imgH="241200" progId="Equation.DSMT4">
                  <p:embed/>
                </p:oleObj>
              </mc:Choice>
              <mc:Fallback>
                <p:oleObj name="Equation" r:id="rId6" imgW="3517560" imgH="24120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1988" y="2032000"/>
                        <a:ext cx="7485062" cy="379413"/>
                      </a:xfrm>
                      <a:prstGeom prst="rect">
                        <a:avLst/>
                      </a:prstGeom>
                      <a:solidFill>
                        <a:srgbClr val="FFFF99"/>
                      </a:solidFill>
                      <a:ln w="9525">
                        <a:solidFill>
                          <a:schemeClr val="tx1"/>
                        </a:solidFill>
                        <a:miter lim="800000"/>
                        <a:headEnd/>
                        <a:tailEnd/>
                      </a:ln>
                    </p:spPr>
                  </p:pic>
                </p:oleObj>
              </mc:Fallback>
            </mc:AlternateContent>
          </a:graphicData>
        </a:graphic>
      </p:graphicFrame>
      <p:graphicFrame>
        <p:nvGraphicFramePr>
          <p:cNvPr id="72711" name="Object 7">
            <a:extLst>
              <a:ext uri="{FF2B5EF4-FFF2-40B4-BE49-F238E27FC236}">
                <a16:creationId xmlns:a16="http://schemas.microsoft.com/office/drawing/2014/main" id="{D64A65E1-AB35-63BA-8C42-F647106D077E}"/>
              </a:ext>
            </a:extLst>
          </p:cNvPr>
          <p:cNvGraphicFramePr>
            <a:graphicFrameLocks noChangeAspect="1"/>
          </p:cNvGraphicFramePr>
          <p:nvPr/>
        </p:nvGraphicFramePr>
        <p:xfrm>
          <a:off x="5051425" y="2565400"/>
          <a:ext cx="3914775" cy="1312863"/>
        </p:xfrm>
        <a:graphic>
          <a:graphicData uri="http://schemas.openxmlformats.org/presentationml/2006/ole">
            <mc:AlternateContent xmlns:mc="http://schemas.openxmlformats.org/markup-compatibility/2006">
              <mc:Choice xmlns:v="urn:schemas-microsoft-com:vml" Requires="v">
                <p:oleObj name="位图图像" r:id="rId8" imgW="3495238" imgH="1561905" progId="Paint.Picture">
                  <p:embed/>
                </p:oleObj>
              </mc:Choice>
              <mc:Fallback>
                <p:oleObj name="位图图像" r:id="rId8" imgW="3495238" imgH="1561905" progId="Paint.Picture">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51425" y="2565400"/>
                        <a:ext cx="3914775" cy="1312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7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1" name="Rectangle 13">
            <a:extLst>
              <a:ext uri="{FF2B5EF4-FFF2-40B4-BE49-F238E27FC236}">
                <a16:creationId xmlns:a16="http://schemas.microsoft.com/office/drawing/2014/main" id="{F55B8D89-9570-10D6-BD4C-EC98D025EE51}"/>
              </a:ext>
            </a:extLst>
          </p:cNvPr>
          <p:cNvSpPr>
            <a:spLocks noChangeArrowheads="1"/>
          </p:cNvSpPr>
          <p:nvPr/>
        </p:nvSpPr>
        <p:spPr bwMode="auto">
          <a:xfrm>
            <a:off x="0" y="0"/>
            <a:ext cx="9144000" cy="5295900"/>
          </a:xfrm>
          <a:prstGeom prst="rect">
            <a:avLst/>
          </a:prstGeom>
          <a:solidFill>
            <a:schemeClr val="bg1"/>
          </a:solidFill>
          <a:ln w="9525" algn="ctr">
            <a:noFill/>
            <a:miter lim="800000"/>
            <a:headEnd/>
            <a:tailEnd/>
          </a:ln>
          <a:effectLst>
            <a:prstShdw prst="shdw17" dist="17961" dir="2700000">
              <a:schemeClr val="bg1">
                <a:gamma/>
                <a:shade val="60000"/>
                <a:invGamma/>
              </a:schemeClr>
            </a:prstShdw>
          </a:effectLst>
        </p:spPr>
        <p:txBody>
          <a:bodyPr wrap="none" anchor="ctr"/>
          <a:lstStyle/>
          <a:p>
            <a:pPr>
              <a:defRPr/>
            </a:pPr>
            <a:endParaRPr lang="zh-CN" altLang="en-US"/>
          </a:p>
        </p:txBody>
      </p:sp>
      <p:graphicFrame>
        <p:nvGraphicFramePr>
          <p:cNvPr id="73730" name="Object 2">
            <a:extLst>
              <a:ext uri="{FF2B5EF4-FFF2-40B4-BE49-F238E27FC236}">
                <a16:creationId xmlns:a16="http://schemas.microsoft.com/office/drawing/2014/main" id="{0BD6EE32-258D-9018-D894-35AB2B91F01D}"/>
              </a:ext>
            </a:extLst>
          </p:cNvPr>
          <p:cNvGraphicFramePr>
            <a:graphicFrameLocks noChangeAspect="1"/>
          </p:cNvGraphicFramePr>
          <p:nvPr/>
        </p:nvGraphicFramePr>
        <p:xfrm>
          <a:off x="441325" y="2673350"/>
          <a:ext cx="8308975" cy="1903413"/>
        </p:xfrm>
        <a:graphic>
          <a:graphicData uri="http://schemas.openxmlformats.org/presentationml/2006/ole">
            <mc:AlternateContent xmlns:mc="http://schemas.openxmlformats.org/markup-compatibility/2006">
              <mc:Choice xmlns:v="urn:schemas-microsoft-com:vml" Requires="v">
                <p:oleObj name="Equation" r:id="rId2" imgW="4216320" imgH="1282680" progId="Equation.DSMT4">
                  <p:embed/>
                </p:oleObj>
              </mc:Choice>
              <mc:Fallback>
                <p:oleObj name="Equation" r:id="rId2" imgW="4216320" imgH="128268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325" y="2673350"/>
                        <a:ext cx="8308975" cy="1903413"/>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73731" name="Text Box 3">
            <a:extLst>
              <a:ext uri="{FF2B5EF4-FFF2-40B4-BE49-F238E27FC236}">
                <a16:creationId xmlns:a16="http://schemas.microsoft.com/office/drawing/2014/main" id="{B40075C1-135D-AD59-6EEC-D86AF328A076}"/>
              </a:ext>
            </a:extLst>
          </p:cNvPr>
          <p:cNvSpPr txBox="1">
            <a:spLocks noChangeArrowheads="1"/>
          </p:cNvSpPr>
          <p:nvPr/>
        </p:nvSpPr>
        <p:spPr bwMode="auto">
          <a:xfrm>
            <a:off x="25400" y="4365625"/>
            <a:ext cx="8239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rPr>
              <a:t>所以 </a:t>
            </a:r>
          </a:p>
        </p:txBody>
      </p:sp>
      <p:graphicFrame>
        <p:nvGraphicFramePr>
          <p:cNvPr id="73732" name="Object 4">
            <a:extLst>
              <a:ext uri="{FF2B5EF4-FFF2-40B4-BE49-F238E27FC236}">
                <a16:creationId xmlns:a16="http://schemas.microsoft.com/office/drawing/2014/main" id="{3511E0F6-6DFB-B0C7-93BC-D0E3CCED59B4}"/>
              </a:ext>
            </a:extLst>
          </p:cNvPr>
          <p:cNvGraphicFramePr>
            <a:graphicFrameLocks noChangeAspect="1"/>
          </p:cNvGraphicFramePr>
          <p:nvPr/>
        </p:nvGraphicFramePr>
        <p:xfrm>
          <a:off x="147638" y="4792663"/>
          <a:ext cx="8820150" cy="330200"/>
        </p:xfrm>
        <a:graphic>
          <a:graphicData uri="http://schemas.openxmlformats.org/presentationml/2006/ole">
            <mc:AlternateContent xmlns:mc="http://schemas.openxmlformats.org/markup-compatibility/2006">
              <mc:Choice xmlns:v="urn:schemas-microsoft-com:vml" Requires="v">
                <p:oleObj name="Equation" r:id="rId4" imgW="4902120" imgH="241200" progId="Equation.DSMT4">
                  <p:embed/>
                </p:oleObj>
              </mc:Choice>
              <mc:Fallback>
                <p:oleObj name="Equation" r:id="rId4" imgW="4902120" imgH="24120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8" y="4792663"/>
                        <a:ext cx="8820150" cy="3302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4104" name="Text Box 5">
            <a:extLst>
              <a:ext uri="{FF2B5EF4-FFF2-40B4-BE49-F238E27FC236}">
                <a16:creationId xmlns:a16="http://schemas.microsoft.com/office/drawing/2014/main" id="{7C0B923E-FA31-1986-0272-947ABFE278BC}"/>
              </a:ext>
            </a:extLst>
          </p:cNvPr>
          <p:cNvSpPr txBox="1">
            <a:spLocks noChangeArrowheads="1"/>
          </p:cNvSpPr>
          <p:nvPr/>
        </p:nvSpPr>
        <p:spPr bwMode="auto">
          <a:xfrm>
            <a:off x="96838" y="282575"/>
            <a:ext cx="159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rPr>
              <a:t>查附表</a:t>
            </a:r>
            <a:r>
              <a:rPr kumimoji="1" lang="en-US" altLang="zh-CN" sz="2000">
                <a:solidFill>
                  <a:srgbClr val="050FD5"/>
                </a:solidFill>
              </a:rPr>
              <a:t>17</a:t>
            </a:r>
            <a:r>
              <a:rPr kumimoji="1" lang="zh-CN" altLang="en-US" sz="2000">
                <a:solidFill>
                  <a:srgbClr val="050FD5"/>
                </a:solidFill>
              </a:rPr>
              <a:t>得 </a:t>
            </a:r>
          </a:p>
        </p:txBody>
      </p:sp>
      <p:graphicFrame>
        <p:nvGraphicFramePr>
          <p:cNvPr id="4100" name="Object 6">
            <a:extLst>
              <a:ext uri="{FF2B5EF4-FFF2-40B4-BE49-F238E27FC236}">
                <a16:creationId xmlns:a16="http://schemas.microsoft.com/office/drawing/2014/main" id="{051C8A86-EE8D-705F-CDD6-00D88ECB3306}"/>
              </a:ext>
            </a:extLst>
          </p:cNvPr>
          <p:cNvGraphicFramePr>
            <a:graphicFrameLocks noChangeAspect="1"/>
          </p:cNvGraphicFramePr>
          <p:nvPr/>
        </p:nvGraphicFramePr>
        <p:xfrm>
          <a:off x="1681163" y="284163"/>
          <a:ext cx="3457575" cy="1219200"/>
        </p:xfrm>
        <a:graphic>
          <a:graphicData uri="http://schemas.openxmlformats.org/presentationml/2006/ole">
            <mc:AlternateContent xmlns:mc="http://schemas.openxmlformats.org/markup-compatibility/2006">
              <mc:Choice xmlns:v="urn:schemas-microsoft-com:vml" Requires="v">
                <p:oleObj name="Equation" r:id="rId6" imgW="1765080" imgH="825480" progId="Equation.DSMT4">
                  <p:embed/>
                </p:oleObj>
              </mc:Choice>
              <mc:Fallback>
                <p:oleObj name="Equation" r:id="rId6" imgW="1765080" imgH="825480" progId="Equation.DSMT4">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1163" y="284163"/>
                        <a:ext cx="3457575" cy="1219200"/>
                      </a:xfrm>
                      <a:prstGeom prst="rect">
                        <a:avLst/>
                      </a:prstGeom>
                      <a:noFill/>
                      <a:extLst>
                        <a:ext uri="{909E8E84-426E-40DD-AFC4-6F175D3DCCD1}">
                          <a14:hiddenFill xmlns:a14="http://schemas.microsoft.com/office/drawing/2010/main">
                            <a:solidFill>
                              <a:schemeClr val="tx2"/>
                            </a:solidFill>
                          </a14:hiddenFill>
                        </a:ext>
                      </a:extLst>
                    </p:spPr>
                  </p:pic>
                </p:oleObj>
              </mc:Fallback>
            </mc:AlternateContent>
          </a:graphicData>
        </a:graphic>
      </p:graphicFrame>
      <p:sp>
        <p:nvSpPr>
          <p:cNvPr id="73735" name="Text Box 7">
            <a:extLst>
              <a:ext uri="{FF2B5EF4-FFF2-40B4-BE49-F238E27FC236}">
                <a16:creationId xmlns:a16="http://schemas.microsoft.com/office/drawing/2014/main" id="{1AB4EB74-6ECF-3B67-4C0A-6E6DE36D3B8C}"/>
              </a:ext>
            </a:extLst>
          </p:cNvPr>
          <p:cNvSpPr txBox="1">
            <a:spLocks noChangeArrowheads="1"/>
          </p:cNvSpPr>
          <p:nvPr/>
        </p:nvSpPr>
        <p:spPr bwMode="auto">
          <a:xfrm>
            <a:off x="69850" y="1460500"/>
            <a:ext cx="86677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solidFill>
                  <a:srgbClr val="050FD5"/>
                </a:solidFill>
              </a:rPr>
              <a:t>氧、氮为稳定单质，故其生成焓均为零，且流入温度为标准温度。同时，考虑到正辛烷完全燃烧，所以 </a:t>
            </a:r>
          </a:p>
        </p:txBody>
      </p:sp>
      <p:graphicFrame>
        <p:nvGraphicFramePr>
          <p:cNvPr id="73736" name="Object 8">
            <a:extLst>
              <a:ext uri="{FF2B5EF4-FFF2-40B4-BE49-F238E27FC236}">
                <a16:creationId xmlns:a16="http://schemas.microsoft.com/office/drawing/2014/main" id="{AA77353F-C139-2751-539B-6DAD39E327F1}"/>
              </a:ext>
            </a:extLst>
          </p:cNvPr>
          <p:cNvGraphicFramePr>
            <a:graphicFrameLocks noChangeAspect="1"/>
          </p:cNvGraphicFramePr>
          <p:nvPr/>
        </p:nvGraphicFramePr>
        <p:xfrm>
          <a:off x="385763" y="2200275"/>
          <a:ext cx="6753225" cy="423863"/>
        </p:xfrm>
        <a:graphic>
          <a:graphicData uri="http://schemas.openxmlformats.org/presentationml/2006/ole">
            <mc:AlternateContent xmlns:mc="http://schemas.openxmlformats.org/markup-compatibility/2006">
              <mc:Choice xmlns:v="urn:schemas-microsoft-com:vml" Requires="v">
                <p:oleObj name="Equation" r:id="rId8" imgW="3174840" imgH="266400" progId="Equation.DSMT4">
                  <p:embed/>
                </p:oleObj>
              </mc:Choice>
              <mc:Fallback>
                <p:oleObj name="Equation" r:id="rId8" imgW="3174840" imgH="2664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5763" y="2200275"/>
                        <a:ext cx="67532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106" name="Picture 9">
            <a:extLst>
              <a:ext uri="{FF2B5EF4-FFF2-40B4-BE49-F238E27FC236}">
                <a16:creationId xmlns:a16="http://schemas.microsoft.com/office/drawing/2014/main" id="{97C6B610-B823-3E87-621D-6F69694C2A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97513" y="315913"/>
            <a:ext cx="3384550" cy="113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73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7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7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7">
            <a:extLst>
              <a:ext uri="{FF2B5EF4-FFF2-40B4-BE49-F238E27FC236}">
                <a16:creationId xmlns:a16="http://schemas.microsoft.com/office/drawing/2014/main" id="{9F588C68-DB54-4C12-6E07-01B140E657B9}"/>
              </a:ext>
            </a:extLst>
          </p:cNvPr>
          <p:cNvSpPr txBox="1">
            <a:spLocks noChangeArrowheads="1"/>
          </p:cNvSpPr>
          <p:nvPr/>
        </p:nvSpPr>
        <p:spPr bwMode="auto">
          <a:xfrm>
            <a:off x="481013" y="1117600"/>
            <a:ext cx="2828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2000">
                <a:latin typeface="Plotter" charset="0"/>
              </a:rPr>
              <a:t>二、绝热理论燃烧温度</a:t>
            </a:r>
            <a:r>
              <a:rPr kumimoji="1" lang="zh-CN" altLang="en-US" sz="2800">
                <a:latin typeface="Times New Roman" panose="02020603050405020304" pitchFamily="18" charset="0"/>
                <a:ea typeface="宋体" panose="02010600030101010101" pitchFamily="2" charset="-122"/>
              </a:rPr>
              <a:t> </a:t>
            </a:r>
          </a:p>
        </p:txBody>
      </p:sp>
      <p:sp>
        <p:nvSpPr>
          <p:cNvPr id="14339" name="Text Box 8">
            <a:extLst>
              <a:ext uri="{FF2B5EF4-FFF2-40B4-BE49-F238E27FC236}">
                <a16:creationId xmlns:a16="http://schemas.microsoft.com/office/drawing/2014/main" id="{9C88B785-9B23-B356-8E24-5BA8A87ACC30}"/>
              </a:ext>
            </a:extLst>
          </p:cNvPr>
          <p:cNvSpPr txBox="1">
            <a:spLocks noChangeArrowheads="1"/>
          </p:cNvSpPr>
          <p:nvPr/>
        </p:nvSpPr>
        <p:spPr bwMode="auto">
          <a:xfrm>
            <a:off x="508000" y="1712913"/>
            <a:ext cx="8367713" cy="185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80000"/>
              </a:lnSpc>
            </a:pPr>
            <a:r>
              <a:rPr kumimoji="1" lang="zh-CN" altLang="en-US" sz="1600"/>
              <a:t>    通常燃烧反应放出热量的同时也使燃烧产物温度升高。若</a:t>
            </a:r>
            <a:r>
              <a:rPr kumimoji="1" lang="zh-CN" altLang="en-US" sz="1600">
                <a:solidFill>
                  <a:srgbClr val="050FD5"/>
                </a:solidFill>
              </a:rPr>
              <a:t>燃烧反应在接近绝热的条件下进行</a:t>
            </a:r>
            <a:r>
              <a:rPr kumimoji="1" lang="zh-CN" altLang="en-US" sz="1600"/>
              <a:t>，物系的动能及位能变化可忽略不计且对外不作有用功，并且</a:t>
            </a:r>
            <a:r>
              <a:rPr kumimoji="1" lang="zh-CN" altLang="en-US" sz="1600">
                <a:solidFill>
                  <a:srgbClr val="050FD5"/>
                </a:solidFill>
              </a:rPr>
              <a:t>假定燃烧是完全的</a:t>
            </a:r>
            <a:r>
              <a:rPr kumimoji="1" lang="zh-CN" altLang="en-US" sz="1600"/>
              <a:t>，则</a:t>
            </a:r>
            <a:r>
              <a:rPr kumimoji="1" lang="zh-CN" altLang="en-US" sz="1600">
                <a:solidFill>
                  <a:srgbClr val="050FD5"/>
                </a:solidFill>
              </a:rPr>
              <a:t>燃烧所产生的热能全部用于加热燃烧产物本身，这时燃烧产物所能达到的</a:t>
            </a:r>
            <a:r>
              <a:rPr kumimoji="1" lang="zh-CN" altLang="en-US" sz="1600">
                <a:solidFill>
                  <a:srgbClr val="D31703"/>
                </a:solidFill>
              </a:rPr>
              <a:t>最高温度</a:t>
            </a:r>
            <a:r>
              <a:rPr kumimoji="1" lang="zh-CN" altLang="en-US" sz="1600">
                <a:solidFill>
                  <a:srgbClr val="050FD5"/>
                </a:solidFill>
              </a:rPr>
              <a:t>称作</a:t>
            </a:r>
            <a:r>
              <a:rPr kumimoji="1" lang="en-US" altLang="zh-CN" sz="1600">
                <a:solidFill>
                  <a:srgbClr val="050FD5"/>
                </a:solidFill>
              </a:rPr>
              <a:t>:</a:t>
            </a:r>
            <a:r>
              <a:rPr kumimoji="1" lang="en-US" altLang="zh-CN" sz="1600">
                <a:solidFill>
                  <a:srgbClr val="050FD5"/>
                </a:solidFill>
                <a:latin typeface="Plotter" charset="0"/>
              </a:rPr>
              <a:t>“</a:t>
            </a:r>
            <a:r>
              <a:rPr kumimoji="1" lang="zh-CN" altLang="en-US" sz="1600">
                <a:solidFill>
                  <a:srgbClr val="D31703"/>
                </a:solidFill>
              </a:rPr>
              <a:t>绝热理论燃烧温度</a:t>
            </a:r>
            <a:r>
              <a:rPr kumimoji="1" lang="zh-CN" altLang="en-US" sz="1600">
                <a:solidFill>
                  <a:srgbClr val="050FD5"/>
                </a:solidFill>
                <a:latin typeface="Plotter" charset="0"/>
              </a:rPr>
              <a:t>”</a:t>
            </a:r>
            <a:r>
              <a:rPr kumimoji="1" lang="zh-CN" altLang="en-US" sz="1600">
                <a:solidFill>
                  <a:srgbClr val="050FD5"/>
                </a:solidFill>
              </a:rPr>
              <a:t>，用 </a:t>
            </a:r>
            <a:r>
              <a:rPr kumimoji="1" lang="en-US" altLang="zh-CN" sz="1600" i="1">
                <a:solidFill>
                  <a:srgbClr val="050FD5"/>
                </a:solidFill>
              </a:rPr>
              <a:t>T</a:t>
            </a:r>
            <a:r>
              <a:rPr kumimoji="1" lang="en-US" altLang="zh-CN" sz="1600" baseline="-25000">
                <a:solidFill>
                  <a:srgbClr val="050FD5"/>
                </a:solidFill>
              </a:rPr>
              <a:t>ad </a:t>
            </a:r>
            <a:r>
              <a:rPr kumimoji="1" lang="zh-CN" altLang="en-US" sz="1600">
                <a:solidFill>
                  <a:srgbClr val="050FD5"/>
                </a:solidFill>
              </a:rPr>
              <a:t>表示</a:t>
            </a:r>
            <a:r>
              <a:rPr kumimoji="1" lang="zh-CN" altLang="en-US" sz="1600"/>
              <a:t>。</a:t>
            </a:r>
            <a:r>
              <a:rPr kumimoji="1" lang="zh-CN" altLang="en-US" sz="1600" b="0"/>
              <a:t> </a:t>
            </a:r>
          </a:p>
        </p:txBody>
      </p:sp>
      <p:sp>
        <p:nvSpPr>
          <p:cNvPr id="47113" name="Text Box 9">
            <a:extLst>
              <a:ext uri="{FF2B5EF4-FFF2-40B4-BE49-F238E27FC236}">
                <a16:creationId xmlns:a16="http://schemas.microsoft.com/office/drawing/2014/main" id="{A58EF418-59A2-DD1B-EDC4-557F70559D1F}"/>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13-3-2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绝热理论燃烧温度</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3">
            <a:extLst>
              <a:ext uri="{FF2B5EF4-FFF2-40B4-BE49-F238E27FC236}">
                <a16:creationId xmlns:a16="http://schemas.microsoft.com/office/drawing/2014/main" id="{629CB3BB-696C-B6DE-F0C7-5F9D975C44CF}"/>
              </a:ext>
            </a:extLst>
          </p:cNvPr>
          <p:cNvSpPr>
            <a:spLocks noChangeArrowheads="1"/>
          </p:cNvSpPr>
          <p:nvPr/>
        </p:nvSpPr>
        <p:spPr bwMode="auto">
          <a:xfrm>
            <a:off x="501650" y="882650"/>
            <a:ext cx="22939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800">
                <a:solidFill>
                  <a:srgbClr val="050FD5"/>
                </a:solidFill>
              </a:rPr>
              <a:t>绝热理论燃烧温度</a:t>
            </a:r>
            <a:r>
              <a:rPr kumimoji="1" lang="en-US" altLang="zh-CN" sz="1800" i="1">
                <a:solidFill>
                  <a:srgbClr val="050FD5"/>
                </a:solidFill>
              </a:rPr>
              <a:t>T</a:t>
            </a:r>
            <a:r>
              <a:rPr kumimoji="1" lang="en-US" altLang="zh-CN" sz="1800" baseline="-25000">
                <a:solidFill>
                  <a:srgbClr val="050FD5"/>
                </a:solidFill>
              </a:rPr>
              <a:t>ad</a:t>
            </a:r>
          </a:p>
        </p:txBody>
      </p:sp>
      <p:sp>
        <p:nvSpPr>
          <p:cNvPr id="5125" name="Text Box 5">
            <a:extLst>
              <a:ext uri="{FF2B5EF4-FFF2-40B4-BE49-F238E27FC236}">
                <a16:creationId xmlns:a16="http://schemas.microsoft.com/office/drawing/2014/main" id="{4B519050-01F4-F64F-A6BB-0ECFCB20AD17}"/>
              </a:ext>
            </a:extLst>
          </p:cNvPr>
          <p:cNvSpPr txBox="1">
            <a:spLocks noChangeArrowheads="1"/>
          </p:cNvSpPr>
          <p:nvPr/>
        </p:nvSpPr>
        <p:spPr bwMode="auto">
          <a:xfrm>
            <a:off x="3702050" y="1319213"/>
            <a:ext cx="4905375"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pPr>
            <a:endParaRPr kumimoji="1" lang="zh-CN" altLang="en-US" sz="1600"/>
          </a:p>
        </p:txBody>
      </p:sp>
      <p:graphicFrame>
        <p:nvGraphicFramePr>
          <p:cNvPr id="48135" name="Object 7">
            <a:extLst>
              <a:ext uri="{FF2B5EF4-FFF2-40B4-BE49-F238E27FC236}">
                <a16:creationId xmlns:a16="http://schemas.microsoft.com/office/drawing/2014/main" id="{CDA82513-41D8-3D18-2560-592123EE92DC}"/>
              </a:ext>
            </a:extLst>
          </p:cNvPr>
          <p:cNvGraphicFramePr>
            <a:graphicFrameLocks noChangeAspect="1"/>
          </p:cNvGraphicFramePr>
          <p:nvPr>
            <p:ph sz="quarter" idx="2"/>
          </p:nvPr>
        </p:nvGraphicFramePr>
        <p:xfrm>
          <a:off x="3759200" y="2940050"/>
          <a:ext cx="5384800" cy="352425"/>
        </p:xfrm>
        <a:graphic>
          <a:graphicData uri="http://schemas.openxmlformats.org/presentationml/2006/ole">
            <mc:AlternateContent xmlns:mc="http://schemas.openxmlformats.org/markup-compatibility/2006">
              <mc:Choice xmlns:v="urn:schemas-microsoft-com:vml" Requires="v">
                <p:oleObj name="Equation" r:id="rId2" imgW="2768400" imgH="241200" progId="Equation.DSMT4">
                  <p:embed/>
                </p:oleObj>
              </mc:Choice>
              <mc:Fallback>
                <p:oleObj name="Equation" r:id="rId2" imgW="2768400" imgH="2412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9200" y="2940050"/>
                        <a:ext cx="5384800" cy="352425"/>
                      </a:xfrm>
                      <a:prstGeom prst="rect">
                        <a:avLst/>
                      </a:prstGeom>
                      <a:noFill/>
                      <a:ln>
                        <a:noFill/>
                      </a:ln>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graphicFrame>
        <p:nvGraphicFramePr>
          <p:cNvPr id="48136" name="Object 8">
            <a:extLst>
              <a:ext uri="{FF2B5EF4-FFF2-40B4-BE49-F238E27FC236}">
                <a16:creationId xmlns:a16="http://schemas.microsoft.com/office/drawing/2014/main" id="{454C5A2F-1956-67B7-9B60-E3F251D4B497}"/>
              </a:ext>
            </a:extLst>
          </p:cNvPr>
          <p:cNvGraphicFramePr>
            <a:graphicFrameLocks noChangeAspect="1"/>
          </p:cNvGraphicFramePr>
          <p:nvPr>
            <p:ph sz="quarter" idx="3"/>
          </p:nvPr>
        </p:nvGraphicFramePr>
        <p:xfrm>
          <a:off x="4292600" y="3446463"/>
          <a:ext cx="4375150" cy="404812"/>
        </p:xfrm>
        <a:graphic>
          <a:graphicData uri="http://schemas.openxmlformats.org/presentationml/2006/ole">
            <mc:AlternateContent xmlns:mc="http://schemas.openxmlformats.org/markup-compatibility/2006">
              <mc:Choice xmlns:v="urn:schemas-microsoft-com:vml" Requires="v">
                <p:oleObj name="Equation" r:id="rId4" imgW="1955520" imgH="241200" progId="Equation.DSMT4">
                  <p:embed/>
                </p:oleObj>
              </mc:Choice>
              <mc:Fallback>
                <p:oleObj name="Equation" r:id="rId4" imgW="1955520" imgH="241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92600" y="3446463"/>
                        <a:ext cx="4375150" cy="404812"/>
                      </a:xfrm>
                      <a:prstGeom prst="rect">
                        <a:avLst/>
                      </a:prstGeom>
                      <a:solidFill>
                        <a:srgbClr val="FFFF99"/>
                      </a:solidFill>
                      <a:ln w="9525">
                        <a:solidFill>
                          <a:schemeClr val="tx1"/>
                        </a:solidFill>
                        <a:miter lim="800000"/>
                        <a:headEnd/>
                        <a:tailEnd/>
                      </a:ln>
                    </p:spPr>
                  </p:pic>
                </p:oleObj>
              </mc:Fallback>
            </mc:AlternateContent>
          </a:graphicData>
        </a:graphic>
      </p:graphicFrame>
      <p:sp>
        <p:nvSpPr>
          <p:cNvPr id="48137" name="Text Box 9">
            <a:extLst>
              <a:ext uri="{FF2B5EF4-FFF2-40B4-BE49-F238E27FC236}">
                <a16:creationId xmlns:a16="http://schemas.microsoft.com/office/drawing/2014/main" id="{D0B94BBC-5DB4-A533-BD6B-4CBA4CA9DBE3}"/>
              </a:ext>
            </a:extLst>
          </p:cNvPr>
          <p:cNvSpPr txBox="1">
            <a:spLocks noChangeArrowheads="1"/>
          </p:cNvSpPr>
          <p:nvPr/>
        </p:nvSpPr>
        <p:spPr bwMode="auto">
          <a:xfrm>
            <a:off x="3708400" y="2362200"/>
            <a:ext cx="1296988"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10000"/>
              </a:lnSpc>
            </a:pPr>
            <a:r>
              <a:rPr kumimoji="1" lang="zh-CN" altLang="en-US" sz="1600">
                <a:solidFill>
                  <a:srgbClr val="050FD5"/>
                </a:solidFill>
                <a:latin typeface="Plotter" charset="0"/>
              </a:rPr>
              <a:t>据盖斯定律</a:t>
            </a:r>
            <a:r>
              <a:rPr kumimoji="1" lang="zh-CN" altLang="en-US" sz="2800" b="0">
                <a:solidFill>
                  <a:srgbClr val="050FD5"/>
                </a:solidFill>
                <a:latin typeface="Times New Roman" panose="02020603050405020304" pitchFamily="18" charset="0"/>
                <a:ea typeface="宋体" panose="02010600030101010101" pitchFamily="2" charset="-122"/>
              </a:rPr>
              <a:t> </a:t>
            </a:r>
          </a:p>
        </p:txBody>
      </p:sp>
      <p:sp>
        <p:nvSpPr>
          <p:cNvPr id="48141" name="Text Box 13">
            <a:extLst>
              <a:ext uri="{FF2B5EF4-FFF2-40B4-BE49-F238E27FC236}">
                <a16:creationId xmlns:a16="http://schemas.microsoft.com/office/drawing/2014/main" id="{F1EC5E29-33C5-1900-AFAB-1F4C04240398}"/>
              </a:ext>
            </a:extLst>
          </p:cNvPr>
          <p:cNvSpPr txBox="1">
            <a:spLocks noChangeArrowheads="1"/>
          </p:cNvSpPr>
          <p:nvPr/>
        </p:nvSpPr>
        <p:spPr bwMode="auto">
          <a:xfrm>
            <a:off x="3149600" y="4017963"/>
            <a:ext cx="259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t>标准状态下的反应热效应</a:t>
            </a:r>
            <a:r>
              <a:rPr kumimoji="1" lang="zh-CN" altLang="en-US" sz="2400">
                <a:latin typeface="楷体_GB2312" pitchFamily="49" charset="-122"/>
                <a:ea typeface="楷体_GB2312" pitchFamily="49" charset="-122"/>
              </a:rPr>
              <a:t> </a:t>
            </a:r>
          </a:p>
        </p:txBody>
      </p:sp>
      <p:sp>
        <p:nvSpPr>
          <p:cNvPr id="48142" name="Text Box 14">
            <a:extLst>
              <a:ext uri="{FF2B5EF4-FFF2-40B4-BE49-F238E27FC236}">
                <a16:creationId xmlns:a16="http://schemas.microsoft.com/office/drawing/2014/main" id="{B5F93891-62E1-DAF9-9191-D1A5E5BD8DA5}"/>
              </a:ext>
            </a:extLst>
          </p:cNvPr>
          <p:cNvSpPr txBox="1">
            <a:spLocks noChangeArrowheads="1"/>
          </p:cNvSpPr>
          <p:nvPr/>
        </p:nvSpPr>
        <p:spPr bwMode="auto">
          <a:xfrm>
            <a:off x="5607050" y="4133850"/>
            <a:ext cx="1719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t>生成物系的焓变</a:t>
            </a:r>
            <a:r>
              <a:rPr kumimoji="1" lang="zh-CN" altLang="en-US" sz="1600" b="0"/>
              <a:t> </a:t>
            </a:r>
          </a:p>
        </p:txBody>
      </p:sp>
      <p:sp>
        <p:nvSpPr>
          <p:cNvPr id="48143" name="Text Box 15">
            <a:extLst>
              <a:ext uri="{FF2B5EF4-FFF2-40B4-BE49-F238E27FC236}">
                <a16:creationId xmlns:a16="http://schemas.microsoft.com/office/drawing/2014/main" id="{064EC3A1-70A6-9AC8-AE2B-5EB0DF14FE44}"/>
              </a:ext>
            </a:extLst>
          </p:cNvPr>
          <p:cNvSpPr txBox="1">
            <a:spLocks noChangeArrowheads="1"/>
          </p:cNvSpPr>
          <p:nvPr/>
        </p:nvSpPr>
        <p:spPr bwMode="auto">
          <a:xfrm>
            <a:off x="7286625" y="4033838"/>
            <a:ext cx="1693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kumimoji="1" lang="zh-CN" altLang="en-US" sz="1600">
                <a:latin typeface="Plotter" charset="0"/>
              </a:rPr>
              <a:t>反应物系的焓变</a:t>
            </a:r>
            <a:r>
              <a:rPr kumimoji="1" lang="zh-CN" altLang="en-US" sz="2400" b="0">
                <a:latin typeface="Times New Roman" panose="02020603050405020304" pitchFamily="18" charset="0"/>
                <a:ea typeface="宋体" panose="02010600030101010101" pitchFamily="2" charset="-122"/>
              </a:rPr>
              <a:t> </a:t>
            </a:r>
          </a:p>
        </p:txBody>
      </p:sp>
      <p:sp>
        <p:nvSpPr>
          <p:cNvPr id="48144" name="Text Box 16">
            <a:extLst>
              <a:ext uri="{FF2B5EF4-FFF2-40B4-BE49-F238E27FC236}">
                <a16:creationId xmlns:a16="http://schemas.microsoft.com/office/drawing/2014/main" id="{34798A6B-AD3B-8128-58BB-C6DA24959746}"/>
              </a:ext>
            </a:extLst>
          </p:cNvPr>
          <p:cNvSpPr txBox="1">
            <a:spLocks noChangeArrowheads="1"/>
          </p:cNvSpPr>
          <p:nvPr/>
        </p:nvSpPr>
        <p:spPr bwMode="auto">
          <a:xfrm>
            <a:off x="417513" y="4467225"/>
            <a:ext cx="8243887"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algn="ctr" eaLnBrk="1" hangingPunct="1">
              <a:lnSpc>
                <a:spcPct val="110000"/>
              </a:lnSpc>
            </a:pPr>
            <a:r>
              <a:rPr kumimoji="1" lang="zh-CN" altLang="en-US" sz="2000">
                <a:solidFill>
                  <a:srgbClr val="050FD5"/>
                </a:solidFill>
              </a:rPr>
              <a:t>当</a:t>
            </a:r>
            <a:r>
              <a:rPr kumimoji="1" lang="en-US" altLang="zh-CN" sz="2000" i="1">
                <a:solidFill>
                  <a:srgbClr val="050FD5"/>
                </a:solidFill>
              </a:rPr>
              <a:t>T</a:t>
            </a:r>
            <a:r>
              <a:rPr kumimoji="1" lang="en-US" altLang="zh-CN" sz="2000" baseline="-25000">
                <a:solidFill>
                  <a:srgbClr val="050FD5"/>
                </a:solidFill>
              </a:rPr>
              <a:t>1</a:t>
            </a:r>
            <a:r>
              <a:rPr kumimoji="1" lang="zh-CN" altLang="en-US" sz="2000">
                <a:solidFill>
                  <a:srgbClr val="050FD5"/>
                </a:solidFill>
              </a:rPr>
              <a:t>已知时，可求得</a:t>
            </a:r>
            <a:r>
              <a:rPr kumimoji="1" lang="en-US" altLang="zh-CN" sz="2000" i="1">
                <a:solidFill>
                  <a:srgbClr val="050FD5"/>
                </a:solidFill>
              </a:rPr>
              <a:t>T</a:t>
            </a:r>
            <a:r>
              <a:rPr kumimoji="1" lang="en-US" altLang="zh-CN" sz="2000" baseline="-25000">
                <a:solidFill>
                  <a:srgbClr val="050FD5"/>
                </a:solidFill>
              </a:rPr>
              <a:t>ad</a:t>
            </a:r>
            <a:r>
              <a:rPr kumimoji="1" lang="zh-CN" altLang="en-US" sz="2000">
                <a:solidFill>
                  <a:srgbClr val="050FD5"/>
                </a:solidFill>
              </a:rPr>
              <a:t>，计算中可能需要应用试算法。</a:t>
            </a:r>
            <a:endParaRPr kumimoji="1" lang="zh-CN" altLang="en-US" sz="3200">
              <a:solidFill>
                <a:srgbClr val="050FD5"/>
              </a:solidFill>
              <a:latin typeface="Times New Roman" panose="02020603050405020304" pitchFamily="18" charset="0"/>
              <a:ea typeface="楷体_GB2312" pitchFamily="49" charset="-122"/>
            </a:endParaRPr>
          </a:p>
        </p:txBody>
      </p:sp>
      <p:sp>
        <p:nvSpPr>
          <p:cNvPr id="48145" name="Text Box 17">
            <a:extLst>
              <a:ext uri="{FF2B5EF4-FFF2-40B4-BE49-F238E27FC236}">
                <a16:creationId xmlns:a16="http://schemas.microsoft.com/office/drawing/2014/main" id="{EFFFC22C-0711-FAE6-A5F4-22D193862046}"/>
              </a:ext>
            </a:extLst>
          </p:cNvPr>
          <p:cNvSpPr txBox="1">
            <a:spLocks noChangeArrowheads="1"/>
          </p:cNvSpPr>
          <p:nvPr/>
        </p:nvSpPr>
        <p:spPr bwMode="auto">
          <a:xfrm>
            <a:off x="571500" y="303213"/>
            <a:ext cx="8572500" cy="549275"/>
          </a:xfrm>
          <a:prstGeom prst="rect">
            <a:avLst/>
          </a:prstGeom>
          <a:noFill/>
          <a:ln w="9525">
            <a:noFill/>
            <a:miter lim="800000"/>
            <a:headEnd/>
            <a:tailEnd/>
          </a:ln>
          <a:effectLst/>
        </p:spPr>
        <p:txBody>
          <a:bodyPr>
            <a:spAutoFit/>
          </a:bodyPr>
          <a:lstStyle/>
          <a:p>
            <a:pPr algn="ctr">
              <a:spcBef>
                <a:spcPct val="50000"/>
              </a:spcBef>
              <a:defRPr/>
            </a:pPr>
            <a:r>
              <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rPr>
              <a:t>13-3-2 </a:t>
            </a:r>
            <a:r>
              <a:rPr lang="zh-CN" altLang="en-US" sz="3000" b="0">
                <a:solidFill>
                  <a:schemeClr val="bg1"/>
                </a:solidFill>
                <a:effectLst>
                  <a:outerShdw blurRad="38100" dist="38100" dir="2700000" algn="tl">
                    <a:srgbClr val="C0C0C0"/>
                  </a:outerShdw>
                </a:effectLst>
                <a:latin typeface="华文琥珀" pitchFamily="2" charset="-122"/>
                <a:ea typeface="华文琥珀" pitchFamily="2" charset="-122"/>
              </a:rPr>
              <a:t>绝热理论燃烧温度</a:t>
            </a:r>
            <a:endParaRPr lang="en-US" altLang="zh-CN" sz="3000" b="0">
              <a:solidFill>
                <a:schemeClr val="bg1"/>
              </a:solidFill>
              <a:effectLst>
                <a:outerShdw blurRad="38100" dist="38100" dir="2700000" algn="tl">
                  <a:srgbClr val="C0C0C0"/>
                </a:outerShdw>
              </a:effectLst>
              <a:latin typeface="华文琥珀" pitchFamily="2" charset="-122"/>
              <a:ea typeface="华文琥珀" pitchFamily="2" charset="-122"/>
            </a:endParaRPr>
          </a:p>
        </p:txBody>
      </p:sp>
      <p:sp>
        <p:nvSpPr>
          <p:cNvPr id="5132" name="Text Box 18">
            <a:extLst>
              <a:ext uri="{FF2B5EF4-FFF2-40B4-BE49-F238E27FC236}">
                <a16:creationId xmlns:a16="http://schemas.microsoft.com/office/drawing/2014/main" id="{97F03D50-51A6-DD08-02DF-D3FB803C8D9D}"/>
              </a:ext>
            </a:extLst>
          </p:cNvPr>
          <p:cNvSpPr txBox="1">
            <a:spLocks noChangeArrowheads="1"/>
          </p:cNvSpPr>
          <p:nvPr/>
        </p:nvSpPr>
        <p:spPr bwMode="auto">
          <a:xfrm>
            <a:off x="3702050" y="862013"/>
            <a:ext cx="5235575"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lnSpc>
                <a:spcPct val="120000"/>
              </a:lnSpc>
            </a:pPr>
            <a:r>
              <a:rPr kumimoji="1" lang="zh-CN" altLang="en-US" sz="1600">
                <a:solidFill>
                  <a:srgbClr val="050FD5"/>
                </a:solidFill>
              </a:rPr>
              <a:t>假设在反应在</a:t>
            </a:r>
            <a:r>
              <a:rPr kumimoji="1" lang="en-US" altLang="zh-CN" sz="1600" i="1">
                <a:solidFill>
                  <a:srgbClr val="050FD5"/>
                </a:solidFill>
              </a:rPr>
              <a:t>T</a:t>
            </a:r>
            <a:r>
              <a:rPr kumimoji="1" lang="en-US" altLang="zh-CN" sz="1600" baseline="-25000">
                <a:solidFill>
                  <a:srgbClr val="050FD5"/>
                </a:solidFill>
              </a:rPr>
              <a:t>1 </a:t>
            </a:r>
            <a:r>
              <a:rPr kumimoji="1" lang="zh-CN" altLang="en-US" sz="1600">
                <a:solidFill>
                  <a:srgbClr val="050FD5"/>
                </a:solidFill>
              </a:rPr>
              <a:t>燃烧，反应产生的产生热量全部用来加热燃烧产物，使物系温度变为</a:t>
            </a:r>
            <a:r>
              <a:rPr kumimoji="1" lang="en-US" altLang="zh-CN" sz="1600" i="1">
                <a:solidFill>
                  <a:srgbClr val="050FD5"/>
                </a:solidFill>
              </a:rPr>
              <a:t>T</a:t>
            </a:r>
            <a:r>
              <a:rPr kumimoji="1" lang="en-US" altLang="zh-CN" sz="1600" baseline="-25000">
                <a:solidFill>
                  <a:srgbClr val="050FD5"/>
                </a:solidFill>
              </a:rPr>
              <a:t>ad</a:t>
            </a:r>
            <a:r>
              <a:rPr kumimoji="1" lang="zh-CN" altLang="en-US" sz="1600">
                <a:solidFill>
                  <a:srgbClr val="050FD5"/>
                </a:solidFill>
              </a:rPr>
              <a:t>。</a:t>
            </a:r>
          </a:p>
          <a:p>
            <a:pPr eaLnBrk="1" hangingPunct="1">
              <a:lnSpc>
                <a:spcPct val="120000"/>
              </a:lnSpc>
            </a:pPr>
            <a:r>
              <a:rPr kumimoji="1" lang="zh-CN" altLang="en-US" sz="1600">
                <a:solidFill>
                  <a:srgbClr val="050FD5"/>
                </a:solidFill>
              </a:rPr>
              <a:t>点 </a:t>
            </a:r>
            <a:r>
              <a:rPr kumimoji="1" lang="en-US" altLang="zh-CN" sz="1600">
                <a:solidFill>
                  <a:srgbClr val="050FD5"/>
                </a:solidFill>
              </a:rPr>
              <a:t>A </a:t>
            </a:r>
            <a:r>
              <a:rPr kumimoji="1" lang="zh-CN" altLang="en-US" sz="1600">
                <a:solidFill>
                  <a:srgbClr val="050FD5"/>
                </a:solidFill>
              </a:rPr>
              <a:t>的生成物系物系总焓</a:t>
            </a:r>
            <a:r>
              <a:rPr lang="en-US" altLang="zh-CN" sz="1600" i="1">
                <a:solidFill>
                  <a:srgbClr val="050FD5"/>
                </a:solidFill>
              </a:rPr>
              <a:t>H</a:t>
            </a:r>
            <a:r>
              <a:rPr lang="en-US" altLang="zh-CN" sz="1600" baseline="-25000">
                <a:solidFill>
                  <a:srgbClr val="050FD5"/>
                </a:solidFill>
              </a:rPr>
              <a:t>ad</a:t>
            </a:r>
            <a:r>
              <a:rPr kumimoji="1" lang="en-US" altLang="zh-CN" sz="1800" baseline="-25000">
                <a:solidFill>
                  <a:srgbClr val="050FD5"/>
                </a:solidFill>
              </a:rPr>
              <a:t> </a:t>
            </a:r>
            <a:r>
              <a:rPr kumimoji="1" lang="zh-CN" altLang="en-US" sz="1600">
                <a:solidFill>
                  <a:srgbClr val="050FD5"/>
                </a:solidFill>
              </a:rPr>
              <a:t>与</a:t>
            </a:r>
            <a:r>
              <a:rPr kumimoji="1" lang="en-US" altLang="zh-CN" sz="1600" i="1">
                <a:solidFill>
                  <a:srgbClr val="050FD5"/>
                </a:solidFill>
              </a:rPr>
              <a:t>T</a:t>
            </a:r>
            <a:r>
              <a:rPr kumimoji="1" lang="en-US" altLang="zh-CN" sz="1600" baseline="-25000">
                <a:solidFill>
                  <a:srgbClr val="050FD5"/>
                </a:solidFill>
              </a:rPr>
              <a:t>ad </a:t>
            </a:r>
            <a:r>
              <a:rPr kumimoji="1" lang="zh-CN" altLang="en-US" sz="1600">
                <a:solidFill>
                  <a:srgbClr val="050FD5"/>
                </a:solidFill>
              </a:rPr>
              <a:t>有关，数值上等于反应物在点</a:t>
            </a:r>
            <a:r>
              <a:rPr kumimoji="1" lang="en-US" altLang="zh-CN" sz="1600">
                <a:solidFill>
                  <a:srgbClr val="050FD5"/>
                </a:solidFill>
              </a:rPr>
              <a:t>1</a:t>
            </a:r>
            <a:r>
              <a:rPr kumimoji="1" lang="zh-CN" altLang="en-US" sz="1600">
                <a:solidFill>
                  <a:srgbClr val="050FD5"/>
                </a:solidFill>
              </a:rPr>
              <a:t>的总焓。</a:t>
            </a:r>
          </a:p>
        </p:txBody>
      </p:sp>
      <p:sp>
        <p:nvSpPr>
          <p:cNvPr id="48148" name="Text Box 20">
            <a:extLst>
              <a:ext uri="{FF2B5EF4-FFF2-40B4-BE49-F238E27FC236}">
                <a16:creationId xmlns:a16="http://schemas.microsoft.com/office/drawing/2014/main" id="{B1F8C81A-1186-80E8-4553-9B63CC48238A}"/>
              </a:ext>
            </a:extLst>
          </p:cNvPr>
          <p:cNvSpPr txBox="1">
            <a:spLocks noChangeArrowheads="1"/>
          </p:cNvSpPr>
          <p:nvPr/>
        </p:nvSpPr>
        <p:spPr bwMode="auto">
          <a:xfrm>
            <a:off x="6994525" y="2678113"/>
            <a:ext cx="639763" cy="304800"/>
          </a:xfrm>
          <a:prstGeom prst="rect">
            <a:avLst/>
          </a:prstGeom>
          <a:noFill/>
          <a:ln w="9525" algn="ctr">
            <a:noFill/>
            <a:miter lim="800000"/>
            <a:headEnd/>
            <a:tailEnd/>
          </a:ln>
          <a:effectLst>
            <a:prstShdw prst="shdw17" dist="17961" dir="2700000">
              <a:schemeClr val="accent1">
                <a:gamma/>
                <a:shade val="60000"/>
                <a:invGamma/>
              </a:schemeClr>
            </a:prstShdw>
          </a:effectLst>
        </p:spPr>
        <p:txBody>
          <a:bodyPr wrap="none">
            <a:spAutoFit/>
          </a:bodyPr>
          <a:lstStyle/>
          <a:p>
            <a:pPr>
              <a:defRPr/>
            </a:pPr>
            <a:r>
              <a:rPr lang="en-US" altLang="zh-CN" i="1">
                <a:latin typeface="Times New Roman" pitchFamily="18" charset="0"/>
                <a:ea typeface="华文琥珀" pitchFamily="2" charset="-122"/>
              </a:rPr>
              <a:t>H</a:t>
            </a:r>
            <a:r>
              <a:rPr lang="en-US" altLang="zh-CN" baseline="-25000">
                <a:latin typeface="Times New Roman" pitchFamily="18" charset="0"/>
                <a:ea typeface="华文琥珀" pitchFamily="2" charset="-122"/>
              </a:rPr>
              <a:t>b</a:t>
            </a:r>
            <a:r>
              <a:rPr lang="en-US" altLang="zh-CN">
                <a:latin typeface="Times New Roman" pitchFamily="18" charset="0"/>
                <a:ea typeface="华文琥珀" pitchFamily="2" charset="-122"/>
              </a:rPr>
              <a:t>-</a:t>
            </a:r>
            <a:r>
              <a:rPr lang="en-US" altLang="zh-CN" i="1">
                <a:latin typeface="Times New Roman" pitchFamily="18" charset="0"/>
                <a:ea typeface="华文琥珀" pitchFamily="2" charset="-122"/>
              </a:rPr>
              <a:t>H</a:t>
            </a:r>
            <a:r>
              <a:rPr lang="en-US" altLang="zh-CN" baseline="-25000">
                <a:latin typeface="Times New Roman" pitchFamily="18" charset="0"/>
                <a:ea typeface="华文琥珀" pitchFamily="2" charset="-122"/>
              </a:rPr>
              <a:t>a</a:t>
            </a:r>
          </a:p>
        </p:txBody>
      </p:sp>
      <p:sp>
        <p:nvSpPr>
          <p:cNvPr id="48149" name="Oval 21">
            <a:extLst>
              <a:ext uri="{FF2B5EF4-FFF2-40B4-BE49-F238E27FC236}">
                <a16:creationId xmlns:a16="http://schemas.microsoft.com/office/drawing/2014/main" id="{1A60BF83-4FCC-E26B-5D0B-AD00DD0DCD48}"/>
              </a:ext>
            </a:extLst>
          </p:cNvPr>
          <p:cNvSpPr>
            <a:spLocks noChangeArrowheads="1"/>
          </p:cNvSpPr>
          <p:nvPr/>
        </p:nvSpPr>
        <p:spPr bwMode="auto">
          <a:xfrm>
            <a:off x="4305300" y="3314700"/>
            <a:ext cx="889000" cy="660400"/>
          </a:xfrm>
          <a:prstGeom prst="ellipse">
            <a:avLst/>
          </a:prstGeom>
          <a:noFill/>
          <a:ln w="952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8150" name="Line 22">
            <a:extLst>
              <a:ext uri="{FF2B5EF4-FFF2-40B4-BE49-F238E27FC236}">
                <a16:creationId xmlns:a16="http://schemas.microsoft.com/office/drawing/2014/main" id="{7F949E30-3B5B-2E4F-B5E6-AA29D0042B65}"/>
              </a:ext>
            </a:extLst>
          </p:cNvPr>
          <p:cNvSpPr>
            <a:spLocks noChangeShapeType="1"/>
          </p:cNvSpPr>
          <p:nvPr/>
        </p:nvSpPr>
        <p:spPr bwMode="auto">
          <a:xfrm>
            <a:off x="4660900" y="3962400"/>
            <a:ext cx="12700" cy="1905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1" name="Oval 23">
            <a:extLst>
              <a:ext uri="{FF2B5EF4-FFF2-40B4-BE49-F238E27FC236}">
                <a16:creationId xmlns:a16="http://schemas.microsoft.com/office/drawing/2014/main" id="{5F145F9D-A754-B0DD-60BF-49AB06408337}"/>
              </a:ext>
            </a:extLst>
          </p:cNvPr>
          <p:cNvSpPr>
            <a:spLocks noChangeArrowheads="1"/>
          </p:cNvSpPr>
          <p:nvPr/>
        </p:nvSpPr>
        <p:spPr bwMode="auto">
          <a:xfrm>
            <a:off x="5473700" y="3302000"/>
            <a:ext cx="1511300" cy="660400"/>
          </a:xfrm>
          <a:prstGeom prst="ellipse">
            <a:avLst/>
          </a:prstGeom>
          <a:noFill/>
          <a:ln w="952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8152" name="Oval 24">
            <a:extLst>
              <a:ext uri="{FF2B5EF4-FFF2-40B4-BE49-F238E27FC236}">
                <a16:creationId xmlns:a16="http://schemas.microsoft.com/office/drawing/2014/main" id="{C9791932-31E0-2C08-A413-C3646E4F7395}"/>
              </a:ext>
            </a:extLst>
          </p:cNvPr>
          <p:cNvSpPr>
            <a:spLocks noChangeArrowheads="1"/>
          </p:cNvSpPr>
          <p:nvPr/>
        </p:nvSpPr>
        <p:spPr bwMode="auto">
          <a:xfrm>
            <a:off x="7213600" y="3314700"/>
            <a:ext cx="1511300" cy="660400"/>
          </a:xfrm>
          <a:prstGeom prst="ellipse">
            <a:avLst/>
          </a:prstGeom>
          <a:noFill/>
          <a:ln w="952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8153" name="Line 25">
            <a:extLst>
              <a:ext uri="{FF2B5EF4-FFF2-40B4-BE49-F238E27FC236}">
                <a16:creationId xmlns:a16="http://schemas.microsoft.com/office/drawing/2014/main" id="{10E279BD-4F6D-5922-56AF-2C201BAFEAF4}"/>
              </a:ext>
            </a:extLst>
          </p:cNvPr>
          <p:cNvSpPr>
            <a:spLocks noChangeShapeType="1"/>
          </p:cNvSpPr>
          <p:nvPr/>
        </p:nvSpPr>
        <p:spPr bwMode="auto">
          <a:xfrm>
            <a:off x="6324600" y="3975100"/>
            <a:ext cx="25400" cy="1905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4" name="Line 26">
            <a:extLst>
              <a:ext uri="{FF2B5EF4-FFF2-40B4-BE49-F238E27FC236}">
                <a16:creationId xmlns:a16="http://schemas.microsoft.com/office/drawing/2014/main" id="{F6364ABC-F860-1285-2DEC-F5E44D1402EC}"/>
              </a:ext>
            </a:extLst>
          </p:cNvPr>
          <p:cNvSpPr>
            <a:spLocks noChangeShapeType="1"/>
          </p:cNvSpPr>
          <p:nvPr/>
        </p:nvSpPr>
        <p:spPr bwMode="auto">
          <a:xfrm>
            <a:off x="8077200" y="3975100"/>
            <a:ext cx="25400" cy="215900"/>
          </a:xfrm>
          <a:prstGeom prst="line">
            <a:avLst/>
          </a:prstGeom>
          <a:noFill/>
          <a:ln w="952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pic>
        <p:nvPicPr>
          <p:cNvPr id="5140" name="Picture 4" descr="1407">
            <a:extLst>
              <a:ext uri="{FF2B5EF4-FFF2-40B4-BE49-F238E27FC236}">
                <a16:creationId xmlns:a16="http://schemas.microsoft.com/office/drawing/2014/main" id="{CCBD360C-A57E-2FEE-3451-1C2A2EB9EF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 y="1416050"/>
            <a:ext cx="3168650"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56" name="Line 28">
            <a:extLst>
              <a:ext uri="{FF2B5EF4-FFF2-40B4-BE49-F238E27FC236}">
                <a16:creationId xmlns:a16="http://schemas.microsoft.com/office/drawing/2014/main" id="{350EBAE0-BDEA-118B-F8B1-FF50F1275CD6}"/>
              </a:ext>
            </a:extLst>
          </p:cNvPr>
          <p:cNvSpPr>
            <a:spLocks noChangeShapeType="1"/>
          </p:cNvSpPr>
          <p:nvPr/>
        </p:nvSpPr>
        <p:spPr bwMode="auto">
          <a:xfrm>
            <a:off x="1485900" y="2349500"/>
            <a:ext cx="12700" cy="5334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57" name="Freeform 29">
            <a:extLst>
              <a:ext uri="{FF2B5EF4-FFF2-40B4-BE49-F238E27FC236}">
                <a16:creationId xmlns:a16="http://schemas.microsoft.com/office/drawing/2014/main" id="{224149AB-602D-AA56-7EF5-BBBBE79F0900}"/>
              </a:ext>
            </a:extLst>
          </p:cNvPr>
          <p:cNvSpPr>
            <a:spLocks/>
          </p:cNvSpPr>
          <p:nvPr/>
        </p:nvSpPr>
        <p:spPr bwMode="auto">
          <a:xfrm>
            <a:off x="1498600" y="2349500"/>
            <a:ext cx="1358900" cy="571500"/>
          </a:xfrm>
          <a:custGeom>
            <a:avLst/>
            <a:gdLst>
              <a:gd name="T0" fmla="*/ 0 w 856"/>
              <a:gd name="T1" fmla="*/ 360 h 360"/>
              <a:gd name="T2" fmla="*/ 400 w 856"/>
              <a:gd name="T3" fmla="*/ 232 h 360"/>
              <a:gd name="T4" fmla="*/ 856 w 856"/>
              <a:gd name="T5" fmla="*/ 0 h 360"/>
              <a:gd name="T6" fmla="*/ 0 60000 65536"/>
              <a:gd name="T7" fmla="*/ 0 60000 65536"/>
              <a:gd name="T8" fmla="*/ 0 60000 65536"/>
              <a:gd name="T9" fmla="*/ 0 w 856"/>
              <a:gd name="T10" fmla="*/ 0 h 360"/>
              <a:gd name="T11" fmla="*/ 856 w 856"/>
              <a:gd name="T12" fmla="*/ 360 h 360"/>
            </a:gdLst>
            <a:ahLst/>
            <a:cxnLst>
              <a:cxn ang="T6">
                <a:pos x="T0" y="T1"/>
              </a:cxn>
              <a:cxn ang="T7">
                <a:pos x="T2" y="T3"/>
              </a:cxn>
              <a:cxn ang="T8">
                <a:pos x="T4" y="T5"/>
              </a:cxn>
            </a:cxnLst>
            <a:rect l="T9" t="T10" r="T11" b="T12"/>
            <a:pathLst>
              <a:path w="856" h="360">
                <a:moveTo>
                  <a:pt x="0" y="360"/>
                </a:moveTo>
                <a:cubicBezTo>
                  <a:pt x="128" y="326"/>
                  <a:pt x="257" y="292"/>
                  <a:pt x="400" y="232"/>
                </a:cubicBezTo>
                <a:cubicBezTo>
                  <a:pt x="543" y="172"/>
                  <a:pt x="699" y="86"/>
                  <a:pt x="856" y="0"/>
                </a:cubicBezTo>
              </a:path>
            </a:pathLst>
          </a:custGeom>
          <a:noFill/>
          <a:ln w="508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
        <p:nvSpPr>
          <p:cNvPr id="48161" name="Text Box 33">
            <a:extLst>
              <a:ext uri="{FF2B5EF4-FFF2-40B4-BE49-F238E27FC236}">
                <a16:creationId xmlns:a16="http://schemas.microsoft.com/office/drawing/2014/main" id="{A3F51015-1720-C1AC-A394-D0400BECB7AE}"/>
              </a:ext>
            </a:extLst>
          </p:cNvPr>
          <p:cNvSpPr txBox="1">
            <a:spLocks noChangeArrowheads="1"/>
          </p:cNvSpPr>
          <p:nvPr/>
        </p:nvSpPr>
        <p:spPr bwMode="auto">
          <a:xfrm>
            <a:off x="1000125" y="3786188"/>
            <a:ext cx="16700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2000" i="1">
                <a:latin typeface="Times New Roman" panose="02020603050405020304" pitchFamily="18" charset="0"/>
              </a:rPr>
              <a:t>H</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H</a:t>
            </a:r>
            <a:r>
              <a:rPr lang="en-US" altLang="zh-CN" sz="2000" baseline="-25000">
                <a:latin typeface="Times New Roman" panose="02020603050405020304" pitchFamily="18" charset="0"/>
              </a:rPr>
              <a:t>d</a:t>
            </a:r>
            <a:r>
              <a:rPr lang="en-US" altLang="zh-CN" sz="2000">
                <a:latin typeface="Times New Roman" panose="02020603050405020304" pitchFamily="18" charset="0"/>
              </a:rPr>
              <a:t>=</a:t>
            </a:r>
            <a:r>
              <a:rPr lang="en-US" altLang="zh-CN" sz="2000" i="1">
                <a:latin typeface="Times New Roman" panose="02020603050405020304" pitchFamily="18" charset="0"/>
              </a:rPr>
              <a:t>H</a:t>
            </a:r>
            <a:r>
              <a:rPr lang="en-US" altLang="zh-CN" sz="2000" baseline="-25000">
                <a:latin typeface="Times New Roman" panose="02020603050405020304" pitchFamily="18" charset="0"/>
              </a:rPr>
              <a:t>A</a:t>
            </a:r>
            <a:r>
              <a:rPr lang="en-US" altLang="zh-CN" sz="2000">
                <a:latin typeface="Times New Roman" panose="02020603050405020304" pitchFamily="18" charset="0"/>
              </a:rPr>
              <a:t>-</a:t>
            </a:r>
            <a:r>
              <a:rPr lang="en-US" altLang="zh-CN" sz="2000" i="1">
                <a:latin typeface="Times New Roman" panose="02020603050405020304" pitchFamily="18" charset="0"/>
              </a:rPr>
              <a:t>H</a:t>
            </a:r>
            <a:r>
              <a:rPr lang="en-US" altLang="zh-CN" sz="2000" baseline="-25000">
                <a:latin typeface="Times New Roman" panose="02020603050405020304" pitchFamily="18" charset="0"/>
              </a:rPr>
              <a:t>d</a:t>
            </a:r>
          </a:p>
        </p:txBody>
      </p:sp>
      <p:sp>
        <p:nvSpPr>
          <p:cNvPr id="5144" name="Text Box 35">
            <a:extLst>
              <a:ext uri="{FF2B5EF4-FFF2-40B4-BE49-F238E27FC236}">
                <a16:creationId xmlns:a16="http://schemas.microsoft.com/office/drawing/2014/main" id="{75AC843C-D3F7-9CFA-25FC-FDD619DB22C6}"/>
              </a:ext>
            </a:extLst>
          </p:cNvPr>
          <p:cNvSpPr txBox="1">
            <a:spLocks noChangeArrowheads="1"/>
          </p:cNvSpPr>
          <p:nvPr/>
        </p:nvSpPr>
        <p:spPr bwMode="auto">
          <a:xfrm>
            <a:off x="5686425" y="2084388"/>
            <a:ext cx="9794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r>
              <a:rPr lang="en-US" altLang="zh-CN" sz="2000" i="1">
                <a:latin typeface="Times New Roman" panose="02020603050405020304" pitchFamily="18" charset="0"/>
              </a:rPr>
              <a:t>H</a:t>
            </a:r>
            <a:r>
              <a:rPr lang="en-US" altLang="zh-CN" sz="2000" baseline="-25000">
                <a:latin typeface="Times New Roman" panose="02020603050405020304" pitchFamily="18" charset="0"/>
              </a:rPr>
              <a:t>1</a:t>
            </a:r>
            <a:r>
              <a:rPr lang="en-US" altLang="zh-CN" sz="2000">
                <a:latin typeface="Times New Roman" panose="02020603050405020304" pitchFamily="18" charset="0"/>
              </a:rPr>
              <a:t>=</a:t>
            </a:r>
            <a:r>
              <a:rPr lang="en-US" altLang="zh-CN" sz="2000" i="1">
                <a:latin typeface="Times New Roman" panose="02020603050405020304" pitchFamily="18" charset="0"/>
              </a:rPr>
              <a:t>H</a:t>
            </a:r>
            <a:r>
              <a:rPr lang="en-US" altLang="zh-CN" sz="2000" baseline="-25000">
                <a:latin typeface="Times New Roman" panose="02020603050405020304" pitchFamily="18" charset="0"/>
              </a:rPr>
              <a:t>ad</a:t>
            </a:r>
          </a:p>
        </p:txBody>
      </p:sp>
      <p:sp>
        <p:nvSpPr>
          <p:cNvPr id="48164" name="Line 36">
            <a:extLst>
              <a:ext uri="{FF2B5EF4-FFF2-40B4-BE49-F238E27FC236}">
                <a16:creationId xmlns:a16="http://schemas.microsoft.com/office/drawing/2014/main" id="{3BB1FF61-CBCF-FE67-6C0C-04175315CBB2}"/>
              </a:ext>
            </a:extLst>
          </p:cNvPr>
          <p:cNvSpPr>
            <a:spLocks noChangeShapeType="1"/>
          </p:cNvSpPr>
          <p:nvPr/>
        </p:nvSpPr>
        <p:spPr bwMode="auto">
          <a:xfrm>
            <a:off x="1485900" y="2336800"/>
            <a:ext cx="1346200" cy="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8165" name="Freeform 37">
            <a:extLst>
              <a:ext uri="{FF2B5EF4-FFF2-40B4-BE49-F238E27FC236}">
                <a16:creationId xmlns:a16="http://schemas.microsoft.com/office/drawing/2014/main" id="{37EC76DD-1A4D-ECCE-0B8F-8E7D6033FC2F}"/>
              </a:ext>
            </a:extLst>
          </p:cNvPr>
          <p:cNvSpPr>
            <a:spLocks/>
          </p:cNvSpPr>
          <p:nvPr/>
        </p:nvSpPr>
        <p:spPr bwMode="auto">
          <a:xfrm>
            <a:off x="1155700" y="2349500"/>
            <a:ext cx="1676400" cy="673100"/>
          </a:xfrm>
          <a:custGeom>
            <a:avLst/>
            <a:gdLst>
              <a:gd name="T0" fmla="*/ 200 w 1056"/>
              <a:gd name="T1" fmla="*/ 0 h 424"/>
              <a:gd name="T2" fmla="*/ 0 w 1056"/>
              <a:gd name="T3" fmla="*/ 56 h 424"/>
              <a:gd name="T4" fmla="*/ 8 w 1056"/>
              <a:gd name="T5" fmla="*/ 424 h 424"/>
              <a:gd name="T6" fmla="*/ 232 w 1056"/>
              <a:gd name="T7" fmla="*/ 360 h 424"/>
              <a:gd name="T8" fmla="*/ 624 w 1056"/>
              <a:gd name="T9" fmla="*/ 248 h 424"/>
              <a:gd name="T10" fmla="*/ 1056 w 1056"/>
              <a:gd name="T11" fmla="*/ 16 h 424"/>
              <a:gd name="T12" fmla="*/ 0 60000 65536"/>
              <a:gd name="T13" fmla="*/ 0 60000 65536"/>
              <a:gd name="T14" fmla="*/ 0 60000 65536"/>
              <a:gd name="T15" fmla="*/ 0 60000 65536"/>
              <a:gd name="T16" fmla="*/ 0 60000 65536"/>
              <a:gd name="T17" fmla="*/ 0 60000 65536"/>
              <a:gd name="T18" fmla="*/ 0 w 1056"/>
              <a:gd name="T19" fmla="*/ 0 h 424"/>
              <a:gd name="T20" fmla="*/ 1056 w 1056"/>
              <a:gd name="T21" fmla="*/ 424 h 424"/>
            </a:gdLst>
            <a:ahLst/>
            <a:cxnLst>
              <a:cxn ang="T12">
                <a:pos x="T0" y="T1"/>
              </a:cxn>
              <a:cxn ang="T13">
                <a:pos x="T2" y="T3"/>
              </a:cxn>
              <a:cxn ang="T14">
                <a:pos x="T4" y="T5"/>
              </a:cxn>
              <a:cxn ang="T15">
                <a:pos x="T6" y="T7"/>
              </a:cxn>
              <a:cxn ang="T16">
                <a:pos x="T8" y="T9"/>
              </a:cxn>
              <a:cxn ang="T17">
                <a:pos x="T10" y="T11"/>
              </a:cxn>
            </a:cxnLst>
            <a:rect l="T18" t="T19" r="T20" b="T21"/>
            <a:pathLst>
              <a:path w="1056" h="424">
                <a:moveTo>
                  <a:pt x="200" y="0"/>
                </a:moveTo>
                <a:lnTo>
                  <a:pt x="0" y="56"/>
                </a:lnTo>
                <a:lnTo>
                  <a:pt x="8" y="424"/>
                </a:lnTo>
                <a:lnTo>
                  <a:pt x="232" y="360"/>
                </a:lnTo>
                <a:lnTo>
                  <a:pt x="624" y="248"/>
                </a:lnTo>
                <a:lnTo>
                  <a:pt x="1056" y="16"/>
                </a:lnTo>
              </a:path>
            </a:pathLst>
          </a:custGeom>
          <a:noFill/>
          <a:ln w="508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lvl1pPr eaLnBrk="0" hangingPunct="0">
              <a:defRPr sz="1400" b="1">
                <a:solidFill>
                  <a:schemeClr val="tx1"/>
                </a:solidFill>
                <a:latin typeface="黑体" panose="02010609060101010101" pitchFamily="49" charset="-122"/>
                <a:ea typeface="黑体" panose="02010609060101010101" pitchFamily="49" charset="-122"/>
              </a:defRPr>
            </a:lvl1pPr>
            <a:lvl2pPr marL="742950" indent="-285750" eaLnBrk="0" hangingPunct="0">
              <a:defRPr sz="1400" b="1">
                <a:solidFill>
                  <a:schemeClr val="tx1"/>
                </a:solidFill>
                <a:latin typeface="黑体" panose="02010609060101010101" pitchFamily="49" charset="-122"/>
                <a:ea typeface="黑体" panose="02010609060101010101" pitchFamily="49" charset="-122"/>
              </a:defRPr>
            </a:lvl2pPr>
            <a:lvl3pPr marL="1143000" indent="-228600" eaLnBrk="0" hangingPunct="0">
              <a:defRPr sz="1400" b="1">
                <a:solidFill>
                  <a:schemeClr val="tx1"/>
                </a:solidFill>
                <a:latin typeface="黑体" panose="02010609060101010101" pitchFamily="49" charset="-122"/>
                <a:ea typeface="黑体" panose="02010609060101010101" pitchFamily="49" charset="-122"/>
              </a:defRPr>
            </a:lvl3pPr>
            <a:lvl4pPr marL="1600200" indent="-228600" eaLnBrk="0" hangingPunct="0">
              <a:defRPr sz="1400" b="1">
                <a:solidFill>
                  <a:schemeClr val="tx1"/>
                </a:solidFill>
                <a:latin typeface="黑体" panose="02010609060101010101" pitchFamily="49" charset="-122"/>
                <a:ea typeface="黑体" panose="02010609060101010101" pitchFamily="49" charset="-122"/>
              </a:defRPr>
            </a:lvl4pPr>
            <a:lvl5pPr marL="2057400" indent="-228600" eaLnBrk="0" hangingPunct="0">
              <a:defRPr sz="1400" b="1">
                <a:solidFill>
                  <a:schemeClr val="tx1"/>
                </a:solidFill>
                <a:latin typeface="黑体" panose="02010609060101010101" pitchFamily="49" charset="-122"/>
                <a:ea typeface="黑体" panose="02010609060101010101" pitchFamily="49" charset="-122"/>
              </a:defRPr>
            </a:lvl5pPr>
            <a:lvl6pPr marL="25146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6pPr>
            <a:lvl7pPr marL="29718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7pPr>
            <a:lvl8pPr marL="34290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8pPr>
            <a:lvl9pPr marL="3886200" indent="-228600" eaLnBrk="0" fontAlgn="base" hangingPunct="0">
              <a:spcBef>
                <a:spcPct val="0"/>
              </a:spcBef>
              <a:spcAft>
                <a:spcPct val="0"/>
              </a:spcAft>
              <a:defRPr sz="1400" b="1">
                <a:solidFill>
                  <a:schemeClr val="tx1"/>
                </a:solidFill>
                <a:latin typeface="黑体" panose="02010609060101010101" pitchFamily="49" charset="-122"/>
                <a:ea typeface="黑体" panose="02010609060101010101" pitchFamily="49" charset="-122"/>
              </a:defRPr>
            </a:lvl9pPr>
          </a:lstStyle>
          <a:p>
            <a:pPr eaLnBrk="1" hangingPunct="1"/>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13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1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81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64"/>
                                        </p:tgtEl>
                                        <p:attrNameLst>
                                          <p:attrName>style.visibility</p:attrName>
                                        </p:attrNameLst>
                                      </p:cBhvr>
                                      <p:to>
                                        <p:strVal val="visible"/>
                                      </p:to>
                                    </p:set>
                                  </p:childTnLst>
                                </p:cTn>
                              </p:par>
                              <p:par>
                                <p:cTn id="15" presetID="22" presetClass="exit" presetSubtype="4" fill="hold" nodeType="withEffect">
                                  <p:stCondLst>
                                    <p:cond delay="0"/>
                                  </p:stCondLst>
                                  <p:childTnLst>
                                    <p:animEffect transition="out" filter="wipe(down)">
                                      <p:cBhvr>
                                        <p:cTn id="16" dur="500"/>
                                        <p:tgtEl>
                                          <p:spTgt spid="48156"/>
                                        </p:tgtEl>
                                      </p:cBhvr>
                                    </p:animEffect>
                                    <p:set>
                                      <p:cBhvr>
                                        <p:cTn id="17" dur="1" fill="hold">
                                          <p:stCondLst>
                                            <p:cond delay="499"/>
                                          </p:stCondLst>
                                        </p:cTn>
                                        <p:tgtEl>
                                          <p:spTgt spid="48156"/>
                                        </p:tgtEl>
                                        <p:attrNameLst>
                                          <p:attrName>style.visibility</p:attrName>
                                        </p:attrNameLst>
                                      </p:cBhvr>
                                      <p:to>
                                        <p:strVal val="hidden"/>
                                      </p:to>
                                    </p:set>
                                  </p:childTnLst>
                                </p:cTn>
                              </p:par>
                              <p:par>
                                <p:cTn id="18" presetID="22" presetClass="exit" presetSubtype="4" fill="hold" grpId="0" nodeType="withEffect">
                                  <p:stCondLst>
                                    <p:cond delay="0"/>
                                  </p:stCondLst>
                                  <p:childTnLst>
                                    <p:animEffect transition="out" filter="wipe(down)">
                                      <p:cBhvr>
                                        <p:cTn id="19" dur="500"/>
                                        <p:tgtEl>
                                          <p:spTgt spid="48157"/>
                                        </p:tgtEl>
                                      </p:cBhvr>
                                    </p:animEffect>
                                    <p:set>
                                      <p:cBhvr>
                                        <p:cTn id="20" dur="1" fill="hold">
                                          <p:stCondLst>
                                            <p:cond delay="499"/>
                                          </p:stCondLst>
                                        </p:cTn>
                                        <p:tgtEl>
                                          <p:spTgt spid="48157"/>
                                        </p:tgtEl>
                                        <p:attrNameLst>
                                          <p:attrName>style.visibility</p:attrName>
                                        </p:attrNameLst>
                                      </p:cBhvr>
                                      <p:to>
                                        <p:strVal val="hidden"/>
                                      </p:to>
                                    </p:set>
                                  </p:childTnLst>
                                </p:cTn>
                              </p:par>
                              <p:par>
                                <p:cTn id="21" presetID="22" presetClass="exit" presetSubtype="4" fill="hold" grpId="0" nodeType="withEffect">
                                  <p:stCondLst>
                                    <p:cond delay="0"/>
                                  </p:stCondLst>
                                  <p:childTnLst>
                                    <p:animEffect transition="out" filter="wipe(down)">
                                      <p:cBhvr>
                                        <p:cTn id="22" dur="500"/>
                                        <p:tgtEl>
                                          <p:spTgt spid="48161"/>
                                        </p:tgtEl>
                                      </p:cBhvr>
                                    </p:animEffect>
                                    <p:set>
                                      <p:cBhvr>
                                        <p:cTn id="23" dur="1" fill="hold">
                                          <p:stCondLst>
                                            <p:cond delay="499"/>
                                          </p:stCondLst>
                                        </p:cTn>
                                        <p:tgtEl>
                                          <p:spTgt spid="48161"/>
                                        </p:tgtEl>
                                        <p:attrNameLst>
                                          <p:attrName>style.visibility</p:attrName>
                                        </p:attrNameLst>
                                      </p:cBhvr>
                                      <p:to>
                                        <p:strVal val="hidden"/>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nodeType="clickEffect">
                                  <p:stCondLst>
                                    <p:cond delay="0"/>
                                  </p:stCondLst>
                                  <p:childTnLst>
                                    <p:set>
                                      <p:cBhvr>
                                        <p:cTn id="27" dur="1" fill="hold">
                                          <p:stCondLst>
                                            <p:cond delay="0"/>
                                          </p:stCondLst>
                                        </p:cTn>
                                        <p:tgtEl>
                                          <p:spTgt spid="48136"/>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814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815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48152"/>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48150"/>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48153"/>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81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8141"/>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814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48143"/>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8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7" grpId="0"/>
      <p:bldP spid="48141" grpId="0"/>
      <p:bldP spid="48142" grpId="0"/>
      <p:bldP spid="48143" grpId="0"/>
      <p:bldP spid="48144" grpId="0"/>
      <p:bldP spid="48148" grpId="0"/>
      <p:bldP spid="48149" grpId="0" animBg="1"/>
      <p:bldP spid="48151" grpId="0" animBg="1"/>
      <p:bldP spid="48152" grpId="0" animBg="1"/>
      <p:bldP spid="48157" grpId="0" animBg="1"/>
      <p:bldP spid="48161" grpId="0"/>
      <p:bldP spid="48165" grpId="0" animBg="1"/>
    </p:bldLst>
  </p:timing>
</p:sld>
</file>

<file path=ppt/theme/theme1.xml><?xml version="1.0" encoding="utf-8"?>
<a:theme xmlns:a="http://schemas.openxmlformats.org/drawingml/2006/main" name="tempelate">
  <a:themeElements>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核能系介绍">
      <a:majorFont>
        <a:latin typeface="黑体"/>
        <a:ea typeface="黑体"/>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57150" cap="flat" cmpd="sng" algn="ctr">
          <a:solidFill>
            <a:srgbClr val="FF0000"/>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B0D13"/>
          </a:buClr>
          <a:buSzPct val="145000"/>
          <a:buFont typeface="Wingdings" pitchFamily="2" charset="2"/>
          <a:buNone/>
          <a:tabLst/>
          <a:defRPr kumimoji="0" sz="2400" b="0" i="0" u="none" strike="noStrike" cap="none" normalizeH="0" baseline="0" smtClean="0">
            <a:ln>
              <a:noFill/>
            </a:ln>
            <a:solidFill>
              <a:srgbClr val="FD450B"/>
            </a:solidFill>
            <a:effectLst/>
            <a:latin typeface="方正舒体" pitchFamily="2" charset="-122"/>
            <a:ea typeface="方正舒体" pitchFamily="2" charset="-122"/>
          </a:defRPr>
        </a:defPPr>
      </a:lstStyle>
    </a:spDef>
    <a:lnDef>
      <a:spPr bwMode="auto">
        <a:noFill/>
        <a:ln w="38100" cap="flat" cmpd="sng" algn="ctr">
          <a:solidFill>
            <a:srgbClr val="FF0000"/>
          </a:solidFill>
          <a:prstDash val="solid"/>
          <a:round/>
          <a:headEnd type="none" w="med" len="med"/>
          <a:tailEnd type="arrow"/>
        </a:ln>
        <a:effectLst/>
      </a:spPr>
      <a:bodyPr/>
      <a:lstStyle/>
    </a:lnDef>
  </a:objectDefaults>
  <a:extraClrSchemeLst>
    <a:extraClrScheme>
      <a:clrScheme name="核能系介绍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核能系介绍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核能系介绍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tempelate</Template>
  <TotalTime>2675</TotalTime>
  <Words>688</Words>
  <Application>Microsoft Office PowerPoint</Application>
  <PresentationFormat>全屏显示(16:9)</PresentationFormat>
  <Paragraphs>60</Paragraphs>
  <Slides>12</Slides>
  <Notes>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9" baseType="lpstr">
      <vt:lpstr>黑体</vt:lpstr>
      <vt:lpstr>Arial</vt:lpstr>
      <vt:lpstr>Wingdings</vt:lpstr>
      <vt:lpstr>宋体</vt:lpstr>
      <vt:lpstr>方正舒体</vt:lpstr>
      <vt:lpstr>Blackoak Std</vt:lpstr>
      <vt:lpstr>Times New Roman</vt:lpstr>
      <vt:lpstr>华文中宋</vt:lpstr>
      <vt:lpstr>华文隶书</vt:lpstr>
      <vt:lpstr>华文仿宋</vt:lpstr>
      <vt:lpstr>华文琥珀</vt:lpstr>
      <vt:lpstr>楷体_GB2312</vt:lpstr>
      <vt:lpstr>Symbol</vt:lpstr>
      <vt:lpstr>Plotter</vt:lpstr>
      <vt:lpstr>tempelate</vt:lpstr>
      <vt:lpstr>MathType 7.0 Equation</vt:lpstr>
      <vt:lpstr>位图图像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西安交通大学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第0章 绪论</dc:title>
  <dc:creator>何茂刚、张颖</dc:creator>
  <cp:lastModifiedBy>崇浩 唐</cp:lastModifiedBy>
  <cp:revision>681</cp:revision>
  <cp:lastPrinted>1601-01-01T00:00:00Z</cp:lastPrinted>
  <dcterms:created xsi:type="dcterms:W3CDTF">2011-05-02T08:11:20Z</dcterms:created>
  <dcterms:modified xsi:type="dcterms:W3CDTF">2025-08-21T09:21:07Z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