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86" r:id="rId4"/>
    <p:sldId id="287" r:id="rId5"/>
    <p:sldId id="288" r:id="rId6"/>
    <p:sldId id="318" r:id="rId7"/>
    <p:sldId id="290" r:id="rId8"/>
    <p:sldId id="291" r:id="rId9"/>
    <p:sldId id="320" r:id="rId10"/>
    <p:sldId id="321" r:id="rId11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6">
          <p15:clr>
            <a:srgbClr val="A4A3A4"/>
          </p15:clr>
        </p15:guide>
        <p15:guide id="2" orient="horz" pos="567">
          <p15:clr>
            <a:srgbClr val="A4A3A4"/>
          </p15:clr>
        </p15:guide>
        <p15:guide id="3" orient="horz" pos="2946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2077">
          <p15:clr>
            <a:srgbClr val="A4A3A4"/>
          </p15:clr>
        </p15:guide>
        <p15:guide id="6" orient="horz" pos="889">
          <p15:clr>
            <a:srgbClr val="A4A3A4"/>
          </p15:clr>
        </p15:guide>
        <p15:guide id="7" orient="horz" pos="1460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D31703"/>
    <a:srgbClr val="050FD5"/>
    <a:srgbClr val="990099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7959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6"/>
        <p:guide orient="horz" pos="567"/>
        <p:guide orient="horz" pos="2946"/>
        <p:guide orient="horz" pos="3196"/>
        <p:guide orient="horz" pos="2077"/>
        <p:guide orient="horz" pos="889"/>
        <p:guide orient="horz" pos="1460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1AAE5BDB-7EF6-C29C-0372-31F1DA440C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48374C3B-0DA6-4E95-F23E-BCF5F618D5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40CF7F4D-36D5-3785-D1D1-957D192507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133A421A-0E84-510B-FFF6-85823B5C06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8189B98-9634-4698-8866-A19C1C3A28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F6DD7C0-B969-051B-8FBB-8C69F62AE3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D19AEA-E698-CB8D-C8BC-219956E09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22E4D04-F5F8-E0FF-9CE4-CA91D72E6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D3EFFE-FA94-BAD7-31C2-60DAB54046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89014EB-2B15-DE88-3878-CA9AE004BF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D990456-E8BE-F2CA-5A7A-F432E933E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79FC91-E308-400B-940A-84F7F63663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72AAF6A-D4E5-3275-120C-451B06478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683168B-4E79-A49A-DFE0-5D1620887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78EB50-68CD-6A19-592F-05A864A0D7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3150"/>
            <a:ext cx="8001000" cy="736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D1D6147-1C68-6C87-3BC6-37BB907D17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3150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7F8CD1B-6254-201F-8C05-3073D38787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1188"/>
            <a:ext cx="3438525" cy="722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FEC25EE-B9B1-16D3-7F45-0DAB408178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2313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0D637FA3-58CA-314C-EB1D-F58CD07EF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5225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C6E0BCA5-1CB5-5BF1-0185-FEADEF87DA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19538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6E699D79-42E3-DF1A-76A3-812ACA2981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3550"/>
            <a:ext cx="4413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59AAA0E0-1776-7D8C-6605-4C63DE6604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5225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C5E0D937-56CB-67BC-DE2C-9CD10AE5A9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3888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79A04F53-BC19-82A7-8531-B9D1E9931B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1163"/>
            <a:ext cx="3276600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6C95F5-66EB-87B1-1F7D-BA662F6C8C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27588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8E11CD11-A277-41D4-98A2-1E396EF7E3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2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ADFA2C-13A5-2372-6C85-9B9AA1C967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5D2B1-1DD8-4722-B4C1-C1291373DC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8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161"/>
            <a:ext cx="2057400" cy="556221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161"/>
            <a:ext cx="6019800" cy="5562211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43AC190-07C2-6C7F-EF73-1CC05A08D9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1D0EF-6C08-4708-ACB2-0C12ADBE99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41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161"/>
            <a:ext cx="8229600" cy="556221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DDE90F5-F26B-06B8-F3E4-33AE5D9FFC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FDE23-92AE-47CD-B25C-3258E210A1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58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20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3388"/>
            <a:ext cx="4038600" cy="1620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C1C0069-F3A5-7559-7292-DF30071756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40583-6517-4EEC-94EA-F89E992AA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0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20F5390-EFB2-EBCD-65F4-3C587281FB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85418-3ED9-46B5-89C6-8E53D3D3C7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0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2823"/>
            <a:ext cx="7772400" cy="13608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4024"/>
            <a:ext cx="7772400" cy="14987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672E44-77A9-7B81-B1E9-E4A3C717B3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15DF1-5E89-4079-8EA6-7A0390811B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4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7913"/>
            <a:ext cx="4038600" cy="4875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7913"/>
            <a:ext cx="4038600" cy="4875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2C85176-FE91-3118-5305-7B5BC6810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4446F-4F28-4D2F-9E47-7AFBB09077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67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84"/>
            <a:ext cx="8229600" cy="114194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3693"/>
            <a:ext cx="4040188" cy="6391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2863"/>
            <a:ext cx="4040188" cy="3947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3693"/>
            <a:ext cx="4041775" cy="6391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2863"/>
            <a:ext cx="4041775" cy="3947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6C12031-294E-13FE-0A90-8A336478EF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4E9F1-785C-4887-95DD-B52B07D929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84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3EFC20B-E959-BBF4-0502-F9743058E4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CB933-5861-4B92-ABB1-4688C203C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38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E74B8D5-7F0C-B617-9374-A504875C69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D6253-93EA-4213-BCDE-5DFB89EEB4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08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2797"/>
            <a:ext cx="3008313" cy="116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2798"/>
            <a:ext cx="5111750" cy="5847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3773"/>
            <a:ext cx="3008313" cy="46867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B97A4FA-D5B1-D8A0-111C-D9F04785ED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73A36-8C96-48AB-9662-711371416E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796158"/>
            <a:ext cx="5486400" cy="566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208"/>
            <a:ext cx="5486400" cy="411099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2373"/>
            <a:ext cx="5486400" cy="8041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E7E177B-41E7-423A-AB24-AF5815F05D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58ABE-AE01-4B89-8310-0BEA8E4A4A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54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5155E2A9-2595-A306-4FEA-CD44CFCCE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59350"/>
            <a:ext cx="9109075" cy="274638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2" charset="-122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2" charset="-122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2" charset="-122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2" charset="-122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5C375CC-31E9-A917-7359-61162C8BBF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67EDD7C-B2ED-76C9-5974-78EAD685C6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B2621ACB-8D9A-DCA8-9F39-8586EF0AAF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3638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B09DAE03-9E1C-438C-97E8-56C17A74D5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A14A16B7-9390-C4DC-96E7-0AAA7E1C4DC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48238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223" name="WordArt 33">
            <a:extLst>
              <a:ext uri="{FF2B5EF4-FFF2-40B4-BE49-F238E27FC236}">
                <a16:creationId xmlns:a16="http://schemas.microsoft.com/office/drawing/2014/main" id="{32D6B1D0-C0AA-2A43-5F3C-DF026C54440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15504352-820F-0E3A-4262-A598376266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Engineering Thermodynamics</a:t>
            </a:r>
            <a:endParaRPr kumimoji="1"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2" charset="-122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2512F601-E676-76D4-C20E-CE758E973F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pic>
        <p:nvPicPr>
          <p:cNvPr id="9226" name="Picture 25" descr="红色">
            <a:extLst>
              <a:ext uri="{FF2B5EF4-FFF2-40B4-BE49-F238E27FC236}">
                <a16:creationId xmlns:a16="http://schemas.microsoft.com/office/drawing/2014/main" id="{A8F8D57C-AA59-70E7-3657-4A6B1E7589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7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1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Rectangle 19">
            <a:extLst>
              <a:ext uri="{FF2B5EF4-FFF2-40B4-BE49-F238E27FC236}">
                <a16:creationId xmlns:a16="http://schemas.microsoft.com/office/drawing/2014/main" id="{D23852DA-EC8B-583B-5C62-DF9266D6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0763"/>
            <a:ext cx="91455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     </a:t>
            </a:r>
            <a:r>
              <a:rPr kumimoji="1" lang="zh-CN" altLang="en-US" sz="4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工 程 热 力 学</a:t>
            </a:r>
          </a:p>
          <a:p>
            <a:pPr algn="r">
              <a:lnSpc>
                <a:spcPct val="130000"/>
              </a:lnSpc>
              <a:defRPr/>
            </a:pPr>
            <a:r>
              <a:rPr kumimoji="1"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华文仿宋" pitchFamily="2" charset="-122"/>
              </a:rPr>
              <a:t>Engineering Thermodynamics</a:t>
            </a:r>
          </a:p>
        </p:txBody>
      </p:sp>
      <p:pic>
        <p:nvPicPr>
          <p:cNvPr id="11267" name="Picture 21" descr="2011331161428">
            <a:extLst>
              <a:ext uri="{FF2B5EF4-FFF2-40B4-BE49-F238E27FC236}">
                <a16:creationId xmlns:a16="http://schemas.microsoft.com/office/drawing/2014/main" id="{E6712BD9-ACB4-5D93-5564-7AE8EB1F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r="13753"/>
          <a:stretch>
            <a:fillRect/>
          </a:stretch>
        </p:blipFill>
        <p:spPr bwMode="auto">
          <a:xfrm>
            <a:off x="7121525" y="2341563"/>
            <a:ext cx="5730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4965CAA3-AAA4-6494-4A69-E46A22945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863600"/>
          <a:ext cx="3352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419100" progId="Equation.DSMT4">
                  <p:embed/>
                </p:oleObj>
              </mc:Choice>
              <mc:Fallback>
                <p:oleObj name="Equation" r:id="rId2" imgW="1435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863600"/>
                        <a:ext cx="33528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Text Box 3">
            <a:extLst>
              <a:ext uri="{FF2B5EF4-FFF2-40B4-BE49-F238E27FC236}">
                <a16:creationId xmlns:a16="http://schemas.microsoft.com/office/drawing/2014/main" id="{14BBE9E4-2054-4E52-A933-2053E8EC8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784350"/>
            <a:ext cx="325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/>
              <a:t>根据碳原子和氧原子的平衡</a:t>
            </a:r>
          </a:p>
        </p:txBody>
      </p:sp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9029E1B4-11DB-2A34-2D4D-6E3D00325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2305050"/>
          <a:ext cx="2057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355446" progId="Equation.DSMT4">
                  <p:embed/>
                </p:oleObj>
              </mc:Choice>
              <mc:Fallback>
                <p:oleObj name="Equation" r:id="rId4" imgW="774364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305050"/>
                        <a:ext cx="2057400" cy="7048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58A205AE-5549-13E6-D14F-F5346E3B0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0" y="2292350"/>
          <a:ext cx="2514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6000" imgH="330200" progId="Equation.DSMT4">
                  <p:embed/>
                </p:oleObj>
              </mc:Choice>
              <mc:Fallback>
                <p:oleObj name="Equation" r:id="rId6" imgW="10160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292350"/>
                        <a:ext cx="25146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>
            <a:extLst>
              <a:ext uri="{FF2B5EF4-FFF2-40B4-BE49-F238E27FC236}">
                <a16:creationId xmlns:a16="http://schemas.microsoft.com/office/drawing/2014/main" id="{50C241B7-220F-C4AA-9E30-0636EBD39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559050"/>
            <a:ext cx="457200" cy="1143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2" name="AutoShape 8">
            <a:extLst>
              <a:ext uri="{FF2B5EF4-FFF2-40B4-BE49-F238E27FC236}">
                <a16:creationId xmlns:a16="http://schemas.microsoft.com/office/drawing/2014/main" id="{4F964EB4-EB58-1DAC-F197-E76B5BA9A7CB}"/>
              </a:ext>
            </a:extLst>
          </p:cNvPr>
          <p:cNvSpPr>
            <a:spLocks noChangeArrowheads="1"/>
          </p:cNvSpPr>
          <p:nvPr/>
        </p:nvSpPr>
        <p:spPr bwMode="auto">
          <a:xfrm rot="-6534127">
            <a:off x="4451350" y="1803400"/>
            <a:ext cx="815975" cy="269875"/>
          </a:xfrm>
          <a:prstGeom prst="curvedUpArrow">
            <a:avLst>
              <a:gd name="adj1" fmla="val 56691"/>
              <a:gd name="adj2" fmla="val 116882"/>
              <a:gd name="adj3" fmla="val 33079"/>
            </a:avLst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BD4B9B68-EACA-EC75-8521-906B1929E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306763"/>
            <a:ext cx="75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/>
              <a:t>解得</a:t>
            </a:r>
            <a:r>
              <a:rPr kumimoji="1" lang="zh-CN" altLang="en-US" sz="2000" b="0"/>
              <a:t> </a:t>
            </a:r>
          </a:p>
        </p:txBody>
      </p:sp>
      <p:graphicFrame>
        <p:nvGraphicFramePr>
          <p:cNvPr id="113674" name="Object 10">
            <a:extLst>
              <a:ext uri="{FF2B5EF4-FFF2-40B4-BE49-F238E27FC236}">
                <a16:creationId xmlns:a16="http://schemas.microsoft.com/office/drawing/2014/main" id="{C3C0C5DC-5082-7B88-3C79-F0992BFD2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2050" y="1998663"/>
          <a:ext cx="29019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888840" progId="Equation.DSMT4">
                  <p:embed/>
                </p:oleObj>
              </mc:Choice>
              <mc:Fallback>
                <p:oleObj name="Equation" r:id="rId8" imgW="1460160" imgH="8888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998663"/>
                        <a:ext cx="2901950" cy="1317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AutoShape 11">
            <a:extLst>
              <a:ext uri="{FF2B5EF4-FFF2-40B4-BE49-F238E27FC236}">
                <a16:creationId xmlns:a16="http://schemas.microsoft.com/office/drawing/2014/main" id="{3D625DFB-A52F-2E46-DACA-B2C32640C94E}"/>
              </a:ext>
            </a:extLst>
          </p:cNvPr>
          <p:cNvSpPr>
            <a:spLocks noChangeArrowheads="1"/>
          </p:cNvSpPr>
          <p:nvPr/>
        </p:nvSpPr>
        <p:spPr bwMode="auto">
          <a:xfrm rot="3410248">
            <a:off x="5912644" y="1402556"/>
            <a:ext cx="1019175" cy="347663"/>
          </a:xfrm>
          <a:prstGeom prst="curvedDownArrow">
            <a:avLst>
              <a:gd name="adj1" fmla="val 58630"/>
              <a:gd name="adj2" fmla="val 117260"/>
              <a:gd name="adj3" fmla="val 33333"/>
            </a:avLst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3676" name="Object 12">
            <a:extLst>
              <a:ext uri="{FF2B5EF4-FFF2-40B4-BE49-F238E27FC236}">
                <a16:creationId xmlns:a16="http://schemas.microsoft.com/office/drawing/2014/main" id="{5A9F0525-5824-3CA3-7DF9-BD2A3FD76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3330575"/>
          <a:ext cx="426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255" imgH="177723" progId="Equation.DSMT4">
                  <p:embed/>
                </p:oleObj>
              </mc:Choice>
              <mc:Fallback>
                <p:oleObj name="Equation" r:id="rId10" imgW="1485255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330575"/>
                        <a:ext cx="4267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Text Box 13">
            <a:extLst>
              <a:ext uri="{FF2B5EF4-FFF2-40B4-BE49-F238E27FC236}">
                <a16:creationId xmlns:a16="http://schemas.microsoft.com/office/drawing/2014/main" id="{234872E0-8A1C-262C-1753-C7DEE735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878263"/>
            <a:ext cx="578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/>
              <a:t>所以平衡时（1 </a:t>
            </a:r>
            <a:r>
              <a:rPr kumimoji="1" lang="en-US" altLang="zh-CN" sz="2000"/>
              <a:t>atm、3 000 K）</a:t>
            </a:r>
            <a:r>
              <a:rPr kumimoji="1" lang="zh-CN" altLang="en-US" sz="2000"/>
              <a:t>的化学反应方程为 </a:t>
            </a:r>
          </a:p>
        </p:txBody>
      </p:sp>
      <p:graphicFrame>
        <p:nvGraphicFramePr>
          <p:cNvPr id="113678" name="Object 14">
            <a:extLst>
              <a:ext uri="{FF2B5EF4-FFF2-40B4-BE49-F238E27FC236}">
                <a16:creationId xmlns:a16="http://schemas.microsoft.com/office/drawing/2014/main" id="{E802B8CA-A6EF-6357-C698-951E6993A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4443413"/>
          <a:ext cx="5472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61960" imgH="228600" progId="Equation.DSMT4">
                  <p:embed/>
                </p:oleObj>
              </mc:Choice>
              <mc:Fallback>
                <p:oleObj name="Equation" r:id="rId12" imgW="236196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443413"/>
                        <a:ext cx="54721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1" name="Text Box 17">
            <a:extLst>
              <a:ext uri="{FF2B5EF4-FFF2-40B4-BE49-F238E27FC236}">
                <a16:creationId xmlns:a16="http://schemas.microsoft.com/office/drawing/2014/main" id="{75610A8F-1426-2B2B-10E4-D1BB0CDC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琥珀" pitchFamily="2" charset="-122"/>
              </a:rPr>
              <a:t>化学平衡与平衡常数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71" grpId="0" animBg="1"/>
      <p:bldP spid="113672" grpId="0" animBg="1"/>
      <p:bldP spid="113673" grpId="0"/>
      <p:bldP spid="113675" grpId="0" animBg="1"/>
      <p:bldP spid="1136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extLst>
              <a:ext uri="{FF2B5EF4-FFF2-40B4-BE49-F238E27FC236}">
                <a16:creationId xmlns:a16="http://schemas.microsoft.com/office/drawing/2014/main" id="{CD42162F-0AAB-5B27-23EC-9D34AFC108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1088" y="4283075"/>
            <a:ext cx="49180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000"/>
              <a:t>13-6  </a:t>
            </a:r>
            <a:r>
              <a:rPr kumimoji="1" lang="zh-CN" altLang="en-US" sz="2000"/>
              <a:t>化学反应方向判据及平衡条件</a:t>
            </a:r>
          </a:p>
        </p:txBody>
      </p:sp>
      <p:sp>
        <p:nvSpPr>
          <p:cNvPr id="26628" name="AutoShape 4">
            <a:extLst>
              <a:ext uri="{FF2B5EF4-FFF2-40B4-BE49-F238E27FC236}">
                <a16:creationId xmlns:a16="http://schemas.microsoft.com/office/drawing/2014/main" id="{82E1D8C1-C2A4-D2A2-7EF5-3BB6660AD04E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074863" y="1208088"/>
            <a:ext cx="4090987" cy="33607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925926F5-FACF-3C7C-29DF-4FFE1EE02880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845468" y="1396206"/>
            <a:ext cx="3689350" cy="29765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93" name="AutoShape 6">
            <a:extLst>
              <a:ext uri="{FF2B5EF4-FFF2-40B4-BE49-F238E27FC236}">
                <a16:creationId xmlns:a16="http://schemas.microsoft.com/office/drawing/2014/main" id="{B7E970EB-FE4D-F50E-991E-57E977DF5C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1488" y="2251075"/>
            <a:ext cx="54673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000"/>
              <a:t>13-3  </a:t>
            </a:r>
            <a:r>
              <a:rPr kumimoji="1" lang="zh-CN" altLang="en-US" sz="2000"/>
              <a:t>绝热理论燃烧温度</a:t>
            </a:r>
          </a:p>
        </p:txBody>
      </p:sp>
      <p:sp>
        <p:nvSpPr>
          <p:cNvPr id="12294" name="AutoShape 7">
            <a:extLst>
              <a:ext uri="{FF2B5EF4-FFF2-40B4-BE49-F238E27FC236}">
                <a16:creationId xmlns:a16="http://schemas.microsoft.com/office/drawing/2014/main" id="{FF259CB6-EF0B-16E3-F25E-6DAC4E6272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8288" y="1598613"/>
            <a:ext cx="57054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000"/>
              <a:t>13-2  </a:t>
            </a:r>
            <a:r>
              <a:rPr kumimoji="1" lang="zh-CN" altLang="en-US" sz="2000"/>
              <a:t>热力学第一定律在有化学反应系统内的应用</a:t>
            </a:r>
          </a:p>
        </p:txBody>
      </p:sp>
      <p:grpSp>
        <p:nvGrpSpPr>
          <p:cNvPr id="12295" name="Group 8">
            <a:extLst>
              <a:ext uri="{FF2B5EF4-FFF2-40B4-BE49-F238E27FC236}">
                <a16:creationId xmlns:a16="http://schemas.microsoft.com/office/drawing/2014/main" id="{BE7E230D-BD6C-E94F-3CAE-92FAEAA0EE3F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1012825"/>
            <a:ext cx="381000" cy="381000"/>
            <a:chOff x="2078" y="1680"/>
            <a:chExt cx="1615" cy="1615"/>
          </a:xfrm>
        </p:grpSpPr>
        <p:sp>
          <p:nvSpPr>
            <p:cNvPr id="12335" name="Oval 9">
              <a:extLst>
                <a:ext uri="{FF2B5EF4-FFF2-40B4-BE49-F238E27FC236}">
                  <a16:creationId xmlns:a16="http://schemas.microsoft.com/office/drawing/2014/main" id="{3C614181-6025-2F6E-A767-44D582FDFB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6" name="Oval 10">
              <a:extLst>
                <a:ext uri="{FF2B5EF4-FFF2-40B4-BE49-F238E27FC236}">
                  <a16:creationId xmlns:a16="http://schemas.microsoft.com/office/drawing/2014/main" id="{2DE3F297-7680-E85F-1D9E-E9DA79112E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5" name="Oval 11">
              <a:extLst>
                <a:ext uri="{FF2B5EF4-FFF2-40B4-BE49-F238E27FC236}">
                  <a16:creationId xmlns:a16="http://schemas.microsoft.com/office/drawing/2014/main" id="{64A195A8-3673-5A66-AF63-D7D4823C7D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8" name="Oval 12">
              <a:extLst>
                <a:ext uri="{FF2B5EF4-FFF2-40B4-BE49-F238E27FC236}">
                  <a16:creationId xmlns:a16="http://schemas.microsoft.com/office/drawing/2014/main" id="{B69BBB75-D8E1-DE12-6FCF-197D00057F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7" name="Oval 13">
              <a:extLst>
                <a:ext uri="{FF2B5EF4-FFF2-40B4-BE49-F238E27FC236}">
                  <a16:creationId xmlns:a16="http://schemas.microsoft.com/office/drawing/2014/main" id="{67257D82-A0A4-586D-2AA5-D2F727CC41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0" name="Oval 14">
              <a:extLst>
                <a:ext uri="{FF2B5EF4-FFF2-40B4-BE49-F238E27FC236}">
                  <a16:creationId xmlns:a16="http://schemas.microsoft.com/office/drawing/2014/main" id="{56D426FB-547E-9E80-E0CE-CD5B7C9855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6" name="Group 15">
            <a:extLst>
              <a:ext uri="{FF2B5EF4-FFF2-40B4-BE49-F238E27FC236}">
                <a16:creationId xmlns:a16="http://schemas.microsoft.com/office/drawing/2014/main" id="{9C88B793-5EF9-6796-78EC-1A6EE7A4BC54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1704975"/>
            <a:ext cx="381000" cy="381000"/>
            <a:chOff x="2078" y="1680"/>
            <a:chExt cx="1615" cy="1615"/>
          </a:xfrm>
        </p:grpSpPr>
        <p:sp>
          <p:nvSpPr>
            <p:cNvPr id="12329" name="Oval 16">
              <a:extLst>
                <a:ext uri="{FF2B5EF4-FFF2-40B4-BE49-F238E27FC236}">
                  <a16:creationId xmlns:a16="http://schemas.microsoft.com/office/drawing/2014/main" id="{CAD86798-616E-011A-E41D-4799F4B302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0" name="Oval 17">
              <a:extLst>
                <a:ext uri="{FF2B5EF4-FFF2-40B4-BE49-F238E27FC236}">
                  <a16:creationId xmlns:a16="http://schemas.microsoft.com/office/drawing/2014/main" id="{2BCF9110-33F8-4C7A-BB37-CA0D790ACB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2" name="Oval 18">
              <a:extLst>
                <a:ext uri="{FF2B5EF4-FFF2-40B4-BE49-F238E27FC236}">
                  <a16:creationId xmlns:a16="http://schemas.microsoft.com/office/drawing/2014/main" id="{6F7EF746-3694-0D61-A863-CC1DED3158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2" name="Oval 19">
              <a:extLst>
                <a:ext uri="{FF2B5EF4-FFF2-40B4-BE49-F238E27FC236}">
                  <a16:creationId xmlns:a16="http://schemas.microsoft.com/office/drawing/2014/main" id="{6C0ACA39-F883-8413-5A57-021DAD89EB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4" name="Oval 20">
              <a:extLst>
                <a:ext uri="{FF2B5EF4-FFF2-40B4-BE49-F238E27FC236}">
                  <a16:creationId xmlns:a16="http://schemas.microsoft.com/office/drawing/2014/main" id="{69259676-3033-6FC5-DD46-EECBE3A0FA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4" name="Oval 21">
              <a:extLst>
                <a:ext uri="{FF2B5EF4-FFF2-40B4-BE49-F238E27FC236}">
                  <a16:creationId xmlns:a16="http://schemas.microsoft.com/office/drawing/2014/main" id="{BACE3CEB-4466-A3C9-E2F1-3B2C5728B3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7" name="Group 22">
            <a:extLst>
              <a:ext uri="{FF2B5EF4-FFF2-40B4-BE49-F238E27FC236}">
                <a16:creationId xmlns:a16="http://schemas.microsoft.com/office/drawing/2014/main" id="{694E2010-6372-5ABF-C796-ADB4063BFFA6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2327275"/>
            <a:ext cx="381000" cy="381000"/>
            <a:chOff x="2078" y="1680"/>
            <a:chExt cx="1615" cy="1615"/>
          </a:xfrm>
        </p:grpSpPr>
        <p:sp>
          <p:nvSpPr>
            <p:cNvPr id="12323" name="Oval 23">
              <a:extLst>
                <a:ext uri="{FF2B5EF4-FFF2-40B4-BE49-F238E27FC236}">
                  <a16:creationId xmlns:a16="http://schemas.microsoft.com/office/drawing/2014/main" id="{90EA9DAD-AD2D-63DD-9B04-3041E26092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4" name="Oval 24">
              <a:extLst>
                <a:ext uri="{FF2B5EF4-FFF2-40B4-BE49-F238E27FC236}">
                  <a16:creationId xmlns:a16="http://schemas.microsoft.com/office/drawing/2014/main" id="{87B63D32-A810-2ECC-5A05-0C9AE12FBF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Oval 25">
              <a:extLst>
                <a:ext uri="{FF2B5EF4-FFF2-40B4-BE49-F238E27FC236}">
                  <a16:creationId xmlns:a16="http://schemas.microsoft.com/office/drawing/2014/main" id="{83F8A937-15FC-D067-5DAA-42E6025735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6" name="Oval 26">
              <a:extLst>
                <a:ext uri="{FF2B5EF4-FFF2-40B4-BE49-F238E27FC236}">
                  <a16:creationId xmlns:a16="http://schemas.microsoft.com/office/drawing/2014/main" id="{CB80F571-5E1F-6452-AD68-29C1A57E14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1" name="Oval 27">
              <a:extLst>
                <a:ext uri="{FF2B5EF4-FFF2-40B4-BE49-F238E27FC236}">
                  <a16:creationId xmlns:a16="http://schemas.microsoft.com/office/drawing/2014/main" id="{0317C019-1241-FA60-3657-CC6856B355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8" name="Oval 28">
              <a:extLst>
                <a:ext uri="{FF2B5EF4-FFF2-40B4-BE49-F238E27FC236}">
                  <a16:creationId xmlns:a16="http://schemas.microsoft.com/office/drawing/2014/main" id="{B3868B39-A881-1B28-0B4A-3DBD3C9686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8" name="AutoShape 29">
            <a:extLst>
              <a:ext uri="{FF2B5EF4-FFF2-40B4-BE49-F238E27FC236}">
                <a16:creationId xmlns:a16="http://schemas.microsoft.com/office/drawing/2014/main" id="{BAFD0DE8-07D1-EA21-83CE-457DB143D8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5538" y="944563"/>
            <a:ext cx="49180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000"/>
              <a:t>13-1  </a:t>
            </a:r>
            <a:r>
              <a:rPr kumimoji="1" lang="zh-CN" altLang="en-US" sz="2000"/>
              <a:t>概述</a:t>
            </a:r>
          </a:p>
        </p:txBody>
      </p:sp>
      <p:sp>
        <p:nvSpPr>
          <p:cNvPr id="12299" name="AutoShape 30">
            <a:extLst>
              <a:ext uri="{FF2B5EF4-FFF2-40B4-BE49-F238E27FC236}">
                <a16:creationId xmlns:a16="http://schemas.microsoft.com/office/drawing/2014/main" id="{84C635D5-8E0E-B857-8D51-90F7C2B3CC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43050" y="3609975"/>
            <a:ext cx="5632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000"/>
              <a:t>13-5  </a:t>
            </a:r>
            <a:r>
              <a:rPr kumimoji="1" lang="zh-CN" altLang="en-US" sz="2000"/>
              <a:t>离解与离解度，平衡移动原理</a:t>
            </a:r>
          </a:p>
        </p:txBody>
      </p:sp>
      <p:grpSp>
        <p:nvGrpSpPr>
          <p:cNvPr id="12300" name="Group 31">
            <a:extLst>
              <a:ext uri="{FF2B5EF4-FFF2-40B4-BE49-F238E27FC236}">
                <a16:creationId xmlns:a16="http://schemas.microsoft.com/office/drawing/2014/main" id="{6DE68A5A-971C-8849-AB58-EC0BFFF7FC0E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3716338"/>
            <a:ext cx="381000" cy="381000"/>
            <a:chOff x="2078" y="1680"/>
            <a:chExt cx="1615" cy="1615"/>
          </a:xfrm>
        </p:grpSpPr>
        <p:sp>
          <p:nvSpPr>
            <p:cNvPr id="12317" name="Oval 32">
              <a:extLst>
                <a:ext uri="{FF2B5EF4-FFF2-40B4-BE49-F238E27FC236}">
                  <a16:creationId xmlns:a16="http://schemas.microsoft.com/office/drawing/2014/main" id="{2BF0C3AE-ABDB-0868-0052-6BD86EFE2F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8" name="Oval 33">
              <a:extLst>
                <a:ext uri="{FF2B5EF4-FFF2-40B4-BE49-F238E27FC236}">
                  <a16:creationId xmlns:a16="http://schemas.microsoft.com/office/drawing/2014/main" id="{B5AFFAC6-D2B2-57BC-C8DE-E13B7EAF44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8" name="Oval 34">
              <a:extLst>
                <a:ext uri="{FF2B5EF4-FFF2-40B4-BE49-F238E27FC236}">
                  <a16:creationId xmlns:a16="http://schemas.microsoft.com/office/drawing/2014/main" id="{E4BD47DA-00A3-DF45-898E-A85FB33F3B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0" name="Oval 35">
              <a:extLst>
                <a:ext uri="{FF2B5EF4-FFF2-40B4-BE49-F238E27FC236}">
                  <a16:creationId xmlns:a16="http://schemas.microsoft.com/office/drawing/2014/main" id="{73F17789-F200-EBAA-65A1-0E5A02C51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0" name="Oval 36">
              <a:extLst>
                <a:ext uri="{FF2B5EF4-FFF2-40B4-BE49-F238E27FC236}">
                  <a16:creationId xmlns:a16="http://schemas.microsoft.com/office/drawing/2014/main" id="{F5E7B567-0877-E121-53B6-5BCA4B9108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2" name="Oval 37">
              <a:extLst>
                <a:ext uri="{FF2B5EF4-FFF2-40B4-BE49-F238E27FC236}">
                  <a16:creationId xmlns:a16="http://schemas.microsoft.com/office/drawing/2014/main" id="{2FEAB427-60E4-CBAF-84FF-9E23D048F5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301" name="Group 38">
            <a:extLst>
              <a:ext uri="{FF2B5EF4-FFF2-40B4-BE49-F238E27FC236}">
                <a16:creationId xmlns:a16="http://schemas.microsoft.com/office/drawing/2014/main" id="{C13AE77E-4EA0-7595-F35C-522508D96D2B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341813"/>
            <a:ext cx="381000" cy="381000"/>
            <a:chOff x="2078" y="1680"/>
            <a:chExt cx="1615" cy="1615"/>
          </a:xfrm>
        </p:grpSpPr>
        <p:sp>
          <p:nvSpPr>
            <p:cNvPr id="12311" name="Oval 39">
              <a:extLst>
                <a:ext uri="{FF2B5EF4-FFF2-40B4-BE49-F238E27FC236}">
                  <a16:creationId xmlns:a16="http://schemas.microsoft.com/office/drawing/2014/main" id="{E8BAFDD1-6595-E42F-446A-BBA9A50007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2" name="Oval 40">
              <a:extLst>
                <a:ext uri="{FF2B5EF4-FFF2-40B4-BE49-F238E27FC236}">
                  <a16:creationId xmlns:a16="http://schemas.microsoft.com/office/drawing/2014/main" id="{05118D2F-59C9-72F1-5CE7-03AC4E09D2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5" name="Oval 41">
              <a:extLst>
                <a:ext uri="{FF2B5EF4-FFF2-40B4-BE49-F238E27FC236}">
                  <a16:creationId xmlns:a16="http://schemas.microsoft.com/office/drawing/2014/main" id="{B6ED99B8-5479-7FDB-6EC8-0885123709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4" name="Oval 42">
              <a:extLst>
                <a:ext uri="{FF2B5EF4-FFF2-40B4-BE49-F238E27FC236}">
                  <a16:creationId xmlns:a16="http://schemas.microsoft.com/office/drawing/2014/main" id="{98B8460C-3CAC-CC99-D49A-E611D89303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7" name="Oval 43">
              <a:extLst>
                <a:ext uri="{FF2B5EF4-FFF2-40B4-BE49-F238E27FC236}">
                  <a16:creationId xmlns:a16="http://schemas.microsoft.com/office/drawing/2014/main" id="{6C1D1856-CE12-BF95-E0EF-7DC2893499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6" name="Oval 44">
              <a:extLst>
                <a:ext uri="{FF2B5EF4-FFF2-40B4-BE49-F238E27FC236}">
                  <a16:creationId xmlns:a16="http://schemas.microsoft.com/office/drawing/2014/main" id="{1BE86291-8D36-DECE-DCEC-7366FC2D24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69" name="AutoShape 45">
            <a:extLst>
              <a:ext uri="{FF2B5EF4-FFF2-40B4-BE49-F238E27FC236}">
                <a16:creationId xmlns:a16="http://schemas.microsoft.com/office/drawing/2014/main" id="{3A7B28D6-F303-9398-B855-69AC8B6AF8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3075" y="2935288"/>
            <a:ext cx="5448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D31703"/>
                </a:solidFill>
              </a:rPr>
              <a:t>13-4  </a:t>
            </a:r>
            <a:r>
              <a:rPr kumimoji="1" lang="zh-CN" altLang="en-US" sz="2000">
                <a:solidFill>
                  <a:srgbClr val="D31703"/>
                </a:solidFill>
              </a:rPr>
              <a:t>化学平衡与平衡常数</a:t>
            </a:r>
          </a:p>
        </p:txBody>
      </p:sp>
      <p:grpSp>
        <p:nvGrpSpPr>
          <p:cNvPr id="12303" name="Group 46">
            <a:extLst>
              <a:ext uri="{FF2B5EF4-FFF2-40B4-BE49-F238E27FC236}">
                <a16:creationId xmlns:a16="http://schemas.microsoft.com/office/drawing/2014/main" id="{70224C01-A970-49FB-4B47-DF52DD066EC0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2982913"/>
            <a:ext cx="381000" cy="381000"/>
            <a:chOff x="2078" y="1680"/>
            <a:chExt cx="1615" cy="1615"/>
          </a:xfrm>
        </p:grpSpPr>
        <p:sp>
          <p:nvSpPr>
            <p:cNvPr id="12305" name="Oval 47">
              <a:extLst>
                <a:ext uri="{FF2B5EF4-FFF2-40B4-BE49-F238E27FC236}">
                  <a16:creationId xmlns:a16="http://schemas.microsoft.com/office/drawing/2014/main" id="{FB81BCAF-5C62-FCE4-CE9F-A3537AA45F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6" name="Oval 48">
              <a:extLst>
                <a:ext uri="{FF2B5EF4-FFF2-40B4-BE49-F238E27FC236}">
                  <a16:creationId xmlns:a16="http://schemas.microsoft.com/office/drawing/2014/main" id="{D96A73F6-54C4-F58E-B967-8721666473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3" name="Oval 49">
              <a:extLst>
                <a:ext uri="{FF2B5EF4-FFF2-40B4-BE49-F238E27FC236}">
                  <a16:creationId xmlns:a16="http://schemas.microsoft.com/office/drawing/2014/main" id="{A28C4870-E913-16C3-C0CD-2C927ECF57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8" name="Oval 50">
              <a:extLst>
                <a:ext uri="{FF2B5EF4-FFF2-40B4-BE49-F238E27FC236}">
                  <a16:creationId xmlns:a16="http://schemas.microsoft.com/office/drawing/2014/main" id="{7B53771C-7D40-9FDA-F77F-C642DF6DF2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5" name="Oval 51">
              <a:extLst>
                <a:ext uri="{FF2B5EF4-FFF2-40B4-BE49-F238E27FC236}">
                  <a16:creationId xmlns:a16="http://schemas.microsoft.com/office/drawing/2014/main" id="{D08169A4-D1EF-AA13-B365-39DC912AA1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0" name="Oval 52">
              <a:extLst>
                <a:ext uri="{FF2B5EF4-FFF2-40B4-BE49-F238E27FC236}">
                  <a16:creationId xmlns:a16="http://schemas.microsoft.com/office/drawing/2014/main" id="{291AF952-E58A-9664-FDA9-EE04EBF7C1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77" name="Text Box 53">
            <a:extLst>
              <a:ext uri="{FF2B5EF4-FFF2-40B4-BE49-F238E27FC236}">
                <a16:creationId xmlns:a16="http://schemas.microsoft.com/office/drawing/2014/main" id="{AFBC9C12-51C0-F8D8-1FD1-64D07958C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13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章 化学热力学基础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6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2C69B327-EBD2-0109-D868-E308755E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琥珀" pitchFamily="2" charset="-122"/>
              </a:rPr>
              <a:t>化学平衡与平衡常数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197B043B-7CD5-B89D-6476-90A22DCE7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868363"/>
            <a:ext cx="2163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1.</a:t>
            </a:r>
            <a:r>
              <a:rPr kumimoji="1" lang="zh-CN" altLang="en-US" sz="2000"/>
              <a:t>化学反应的表达</a:t>
            </a:r>
          </a:p>
        </p:txBody>
      </p:sp>
      <p:graphicFrame>
        <p:nvGraphicFramePr>
          <p:cNvPr id="51223" name="Object 23">
            <a:extLst>
              <a:ext uri="{FF2B5EF4-FFF2-40B4-BE49-F238E27FC236}">
                <a16:creationId xmlns:a16="http://schemas.microsoft.com/office/drawing/2014/main" id="{32D9C55B-6972-E7D3-B1C6-4DE62225258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819400" y="2479675"/>
          <a:ext cx="33797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203040" progId="Equation.DSMT4">
                  <p:embed/>
                </p:oleObj>
              </mc:Choice>
              <mc:Fallback>
                <p:oleObj name="Equation" r:id="rId3" imgW="126972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79675"/>
                        <a:ext cx="337978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24">
            <a:extLst>
              <a:ext uri="{FF2B5EF4-FFF2-40B4-BE49-F238E27FC236}">
                <a16:creationId xmlns:a16="http://schemas.microsoft.com/office/drawing/2014/main" id="{D2EB7547-DD28-B51D-D2F0-C2B08D33F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327150"/>
            <a:ext cx="8534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050FD5"/>
                </a:solidFill>
              </a:rPr>
              <a:t> </a:t>
            </a:r>
            <a:r>
              <a:rPr lang="zh-CN" altLang="en-US" sz="1600"/>
              <a:t>化学反应中，原有分子破坏而产生新的生成物分子的同时，也会发生生成物分子间重新生成原有反应物分子的过程；即就是，</a:t>
            </a:r>
            <a:r>
              <a:rPr lang="zh-CN" altLang="en-US" sz="1600">
                <a:solidFill>
                  <a:srgbClr val="050FD5"/>
                </a:solidFill>
              </a:rPr>
              <a:t>正向反应和逆向反应同时进行</a:t>
            </a:r>
            <a:r>
              <a:rPr lang="zh-CN" altLang="en-US" sz="1600"/>
              <a:t>，而不会沿一个方向进行到某些反应物全部消失。</a:t>
            </a:r>
            <a:endParaRPr lang="en-US" altLang="zh-CN" sz="1600"/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51261FBC-9FEB-5165-51E0-34309B38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2765425"/>
            <a:ext cx="631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/>
              <a:t>式中</a:t>
            </a:r>
            <a:r>
              <a:rPr lang="en-US" altLang="zh-CN" sz="1600"/>
              <a:t>B</a:t>
            </a:r>
            <a:r>
              <a:rPr lang="zh-CN" altLang="en-US" sz="1600"/>
              <a:t>、</a:t>
            </a:r>
            <a:r>
              <a:rPr lang="en-US" altLang="zh-CN" sz="1600"/>
              <a:t>D</a:t>
            </a:r>
            <a:r>
              <a:rPr lang="zh-CN" altLang="en-US" sz="1600"/>
              <a:t>代表反应物，</a:t>
            </a:r>
            <a:r>
              <a:rPr lang="en-US" altLang="zh-CN" sz="1600"/>
              <a:t>G</a:t>
            </a:r>
            <a:r>
              <a:rPr lang="zh-CN" altLang="en-US" sz="1600"/>
              <a:t>、</a:t>
            </a:r>
            <a:r>
              <a:rPr lang="en-US" altLang="zh-CN" sz="1600"/>
              <a:t>R</a:t>
            </a:r>
            <a:r>
              <a:rPr lang="zh-CN" altLang="en-US" sz="1600"/>
              <a:t>代表生成物；</a:t>
            </a:r>
            <a:r>
              <a:rPr lang="en-US" altLang="zh-CN" sz="1600" i="1"/>
              <a:t>b 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 sz="1600" i="1"/>
              <a:t>d 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 sz="1600" i="1"/>
              <a:t>g 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 sz="1600" i="1"/>
              <a:t>r </a:t>
            </a:r>
            <a:r>
              <a:rPr lang="zh-CN" altLang="en-US" sz="1600"/>
              <a:t>为计量系数</a:t>
            </a:r>
            <a:r>
              <a:rPr lang="zh-CN" altLang="en-US" sz="28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37" name="Text Box 37">
            <a:extLst>
              <a:ext uri="{FF2B5EF4-FFF2-40B4-BE49-F238E27FC236}">
                <a16:creationId xmlns:a16="http://schemas.microsoft.com/office/drawing/2014/main" id="{FA451FF2-43B5-941F-20F2-7EDD417B4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3370263"/>
            <a:ext cx="83439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 反应开始时</a:t>
            </a:r>
            <a:r>
              <a:rPr lang="en-US" altLang="zh-CN" sz="1600"/>
              <a:t>B</a:t>
            </a:r>
            <a:r>
              <a:rPr lang="zh-CN" altLang="en-US" sz="1600"/>
              <a:t>、</a:t>
            </a:r>
            <a:r>
              <a:rPr lang="en-US" altLang="zh-CN" sz="1600"/>
              <a:t>D</a:t>
            </a:r>
            <a:r>
              <a:rPr lang="zh-CN" altLang="en-US" sz="1600"/>
              <a:t>、</a:t>
            </a:r>
            <a:r>
              <a:rPr lang="en-US" altLang="zh-CN" sz="1600"/>
              <a:t>G</a:t>
            </a:r>
            <a:r>
              <a:rPr lang="zh-CN" altLang="en-US" sz="1600"/>
              <a:t>、</a:t>
            </a:r>
            <a:r>
              <a:rPr lang="en-US" altLang="zh-CN" sz="1600"/>
              <a:t>R </a:t>
            </a:r>
            <a:r>
              <a:rPr lang="zh-CN" altLang="en-US" sz="1600"/>
              <a:t>已各有一定的量存在</a:t>
            </a:r>
            <a:r>
              <a:rPr lang="en-US" altLang="zh-CN" sz="1600"/>
              <a:t>( </a:t>
            </a:r>
            <a:r>
              <a:rPr lang="zh-CN" altLang="en-US" sz="1600"/>
              <a:t>即各有一定的浓度</a:t>
            </a:r>
            <a:r>
              <a:rPr lang="en-US" altLang="zh-CN" sz="1600"/>
              <a:t>)</a:t>
            </a:r>
            <a:r>
              <a:rPr lang="zh-CN" altLang="en-US" sz="1600"/>
              <a:t>。设</a:t>
            </a:r>
            <a:r>
              <a:rPr lang="zh-CN" altLang="en-US" sz="1600">
                <a:solidFill>
                  <a:srgbClr val="0000D2"/>
                </a:solidFill>
              </a:rPr>
              <a:t>自左向右的反应</a:t>
            </a:r>
            <a:r>
              <a:rPr lang="zh-CN" altLang="en-US" sz="1600">
                <a:solidFill>
                  <a:srgbClr val="050FD5"/>
                </a:solidFill>
              </a:rPr>
              <a:t>（正向反应）</a:t>
            </a:r>
            <a:r>
              <a:rPr lang="zh-CN" altLang="en-US" sz="1600"/>
              <a:t>的速度大于相反方向反应的速度，总的结果是反应自左向右进行的。</a:t>
            </a:r>
            <a:endParaRPr lang="zh-CN" altLang="en-US" sz="1600" b="0">
              <a:ea typeface="宋体" panose="02010600030101010101" pitchFamily="2" charset="-122"/>
            </a:endParaRPr>
          </a:p>
        </p:txBody>
      </p:sp>
      <p:sp>
        <p:nvSpPr>
          <p:cNvPr id="51238" name="Text Box 38">
            <a:extLst>
              <a:ext uri="{FF2B5EF4-FFF2-40B4-BE49-F238E27FC236}">
                <a16:creationId xmlns:a16="http://schemas.microsoft.com/office/drawing/2014/main" id="{986F1A01-7EEE-A60F-5139-09D9683B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264025"/>
            <a:ext cx="4017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u="sng">
                <a:solidFill>
                  <a:srgbClr val="050FD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此时，化学反应的速度如何表达？</a:t>
            </a:r>
          </a:p>
        </p:txBody>
      </p:sp>
      <p:sp>
        <p:nvSpPr>
          <p:cNvPr id="51239" name="Rectangle 39">
            <a:extLst>
              <a:ext uri="{FF2B5EF4-FFF2-40B4-BE49-F238E27FC236}">
                <a16:creationId xmlns:a16="http://schemas.microsoft.com/office/drawing/2014/main" id="{8DD0412C-AD62-6873-FC7A-17F526D0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032000"/>
            <a:ext cx="1822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rgbClr val="050FD5"/>
                </a:solidFill>
              </a:rPr>
              <a:t>用化学式可写成</a:t>
            </a:r>
            <a:r>
              <a:rPr lang="zh-CN" altLang="en-US" sz="1600"/>
              <a:t>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5" grpId="0"/>
      <p:bldP spid="51237" grpId="0"/>
      <p:bldP spid="51238" grpId="0"/>
      <p:bldP spid="512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">
            <a:extLst>
              <a:ext uri="{FF2B5EF4-FFF2-40B4-BE49-F238E27FC236}">
                <a16:creationId xmlns:a16="http://schemas.microsoft.com/office/drawing/2014/main" id="{DBC35D7F-63BC-5230-6406-D3F80201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895350"/>
            <a:ext cx="597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50FD5"/>
                </a:solidFill>
              </a:rPr>
              <a:t>化学反应的速度</a:t>
            </a:r>
            <a:r>
              <a:rPr kumimoji="1" lang="en-US" altLang="zh-CN" sz="2000"/>
              <a:t>--</a:t>
            </a:r>
            <a:r>
              <a:rPr kumimoji="1" lang="zh-CN" altLang="en-US" sz="2000"/>
              <a:t>单位时间内反应物质浓度的变化率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D6FEC184-56BE-6DDD-5EAE-6013DA2BB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7238" y="1690688"/>
          <a:ext cx="1111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393480" progId="Equation.DSMT4">
                  <p:embed/>
                </p:oleObj>
              </mc:Choice>
              <mc:Fallback>
                <p:oleObj name="Equation" r:id="rId2" imgW="5079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1690688"/>
                        <a:ext cx="11112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Line 6">
            <a:extLst>
              <a:ext uri="{FF2B5EF4-FFF2-40B4-BE49-F238E27FC236}">
                <a16:creationId xmlns:a16="http://schemas.microsoft.com/office/drawing/2014/main" id="{6DB8FAAA-E8F1-05BF-8268-1A434BC344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4000" y="1814513"/>
            <a:ext cx="525463" cy="19685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2F975084-5B7A-431C-8128-640C24EC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1382713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Plotter" charset="0"/>
              </a:rPr>
              <a:t>化学反应的速度</a:t>
            </a:r>
            <a:r>
              <a:rPr kumimoji="1" lang="zh-CN" altLang="en-US" sz="24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C1C398F7-33AF-6D60-45BA-FE6020F7A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857375"/>
            <a:ext cx="850900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Text Box 9">
            <a:extLst>
              <a:ext uri="{FF2B5EF4-FFF2-40B4-BE49-F238E27FC236}">
                <a16:creationId xmlns:a16="http://schemas.microsoft.com/office/drawing/2014/main" id="{7B022DB8-E014-EE71-3634-01980980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1587500"/>
            <a:ext cx="210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Plotter" charset="0"/>
              </a:rPr>
              <a:t>某一反应物质的浓度</a:t>
            </a:r>
            <a:r>
              <a:rPr kumimoji="1" lang="zh-CN" altLang="en-US" sz="24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36CFA0AD-5944-3E2F-022C-43174B8AB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2216150"/>
            <a:ext cx="838200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9" name="Text Box 11">
            <a:extLst>
              <a:ext uri="{FF2B5EF4-FFF2-40B4-BE49-F238E27FC236}">
                <a16:creationId xmlns:a16="http://schemas.microsoft.com/office/drawing/2014/main" id="{DBF20E1F-3411-EADE-D2FE-4CB2312FF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1933575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黑体" panose="02010609060101010101" pitchFamily="49" charset="-122"/>
              </a:rPr>
              <a:t>时间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8860" name="AutoShape 12">
            <a:extLst>
              <a:ext uri="{FF2B5EF4-FFF2-40B4-BE49-F238E27FC236}">
                <a16:creationId xmlns:a16="http://schemas.microsoft.com/office/drawing/2014/main" id="{BCBD498F-5CF9-8FE4-EE98-4639FF64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349500"/>
            <a:ext cx="228600" cy="40005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3AD586DF-6CFA-46F1-70AC-1775126D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613025"/>
            <a:ext cx="7265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D31703"/>
                </a:solidFill>
                <a:ea typeface="楷体_GB2312" pitchFamily="49" charset="-122"/>
              </a:rPr>
              <a:t>        </a:t>
            </a:r>
            <a:r>
              <a:rPr kumimoji="1" lang="zh-CN" altLang="en-US" sz="1800">
                <a:solidFill>
                  <a:srgbClr val="050FD5"/>
                </a:solidFill>
              </a:rPr>
              <a:t>化学反应的速度主要与发生反应时的</a:t>
            </a:r>
            <a:r>
              <a:rPr kumimoji="1" lang="zh-CN" altLang="en-US" sz="1800">
                <a:solidFill>
                  <a:srgbClr val="D31703"/>
                </a:solidFill>
              </a:rPr>
              <a:t>温度</a:t>
            </a:r>
            <a:r>
              <a:rPr kumimoji="1" lang="zh-CN" altLang="en-US" sz="1800">
                <a:solidFill>
                  <a:srgbClr val="050FD5"/>
                </a:solidFill>
              </a:rPr>
              <a:t>及</a:t>
            </a:r>
            <a:r>
              <a:rPr kumimoji="1" lang="zh-CN" altLang="en-US" sz="1800">
                <a:solidFill>
                  <a:srgbClr val="D31703"/>
                </a:solidFill>
              </a:rPr>
              <a:t>反应物质的浓度</a:t>
            </a:r>
            <a:r>
              <a:rPr kumimoji="1" lang="zh-CN" altLang="en-US" sz="1800">
                <a:solidFill>
                  <a:srgbClr val="050FD5"/>
                </a:solidFill>
              </a:rPr>
              <a:t>有关</a:t>
            </a:r>
            <a:r>
              <a:rPr kumimoji="1" lang="zh-CN" altLang="en-US" sz="2400">
                <a:solidFill>
                  <a:srgbClr val="D31703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FBA8896C-3EE5-9ACF-C49E-26A8CCAE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3263900"/>
            <a:ext cx="534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050FD5"/>
                </a:solidFill>
              </a:rPr>
              <a:t>浓度</a:t>
            </a:r>
            <a:r>
              <a:rPr kumimoji="1" lang="en-US" altLang="zh-CN" sz="1800"/>
              <a:t>— </a:t>
            </a:r>
            <a:r>
              <a:rPr kumimoji="1" lang="zh-CN" altLang="en-US" sz="1800"/>
              <a:t>单位体积内各物质的物质的量，以</a:t>
            </a:r>
            <a:r>
              <a:rPr kumimoji="1" lang="en-US" altLang="zh-CN" sz="1800" i="1"/>
              <a:t>C </a:t>
            </a:r>
            <a:r>
              <a:rPr kumimoji="1" lang="zh-CN" altLang="en-US" sz="1800"/>
              <a:t>表示 。</a:t>
            </a:r>
          </a:p>
        </p:txBody>
      </p:sp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948E3475-A565-683A-9AF3-DD2A958C2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3611563"/>
          <a:ext cx="1143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330057" progId="Equation.DSMT4">
                  <p:embed/>
                </p:oleObj>
              </mc:Choice>
              <mc:Fallback>
                <p:oleObj name="Equation" r:id="rId4" imgW="380835" imgH="3300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611563"/>
                        <a:ext cx="11430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Line 16">
            <a:extLst>
              <a:ext uri="{FF2B5EF4-FFF2-40B4-BE49-F238E27FC236}">
                <a16:creationId xmlns:a16="http://schemas.microsoft.com/office/drawing/2014/main" id="{231D07D3-1CD2-4F25-5777-0B9B5E3AEB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1238" y="3840163"/>
            <a:ext cx="889000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5" name="Text Box 17">
            <a:extLst>
              <a:ext uri="{FF2B5EF4-FFF2-40B4-BE49-F238E27FC236}">
                <a16:creationId xmlns:a16="http://schemas.microsoft.com/office/drawing/2014/main" id="{6F8627DB-746A-44F8-7CDB-3BB8165B5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3727450"/>
            <a:ext cx="157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/>
              <a:t>物质的量</a:t>
            </a:r>
            <a:r>
              <a:rPr kumimoji="1" lang="zh-CN" altLang="en-US" sz="1600" b="0"/>
              <a:t> ，</a:t>
            </a:r>
            <a:r>
              <a:rPr kumimoji="1" lang="en-US" altLang="zh-CN" sz="1600" b="0"/>
              <a:t>mol</a:t>
            </a:r>
          </a:p>
        </p:txBody>
      </p:sp>
      <p:sp>
        <p:nvSpPr>
          <p:cNvPr id="78866" name="Line 18">
            <a:extLst>
              <a:ext uri="{FF2B5EF4-FFF2-40B4-BE49-F238E27FC236}">
                <a16:creationId xmlns:a16="http://schemas.microsoft.com/office/drawing/2014/main" id="{0B8E2667-1A0D-C00E-669D-3989FB6E6D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538" y="4187825"/>
            <a:ext cx="896937" cy="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67" name="Text Box 19">
            <a:extLst>
              <a:ext uri="{FF2B5EF4-FFF2-40B4-BE49-F238E27FC236}">
                <a16:creationId xmlns:a16="http://schemas.microsoft.com/office/drawing/2014/main" id="{26EF65A2-D74C-4C7B-9694-3D08D411B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4064000"/>
            <a:ext cx="4127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/>
              <a:t>物质的体积，</a:t>
            </a:r>
            <a:r>
              <a:rPr kumimoji="1" lang="en-US" altLang="zh-CN" sz="1600"/>
              <a:t>m</a:t>
            </a:r>
            <a:r>
              <a:rPr kumimoji="1" lang="en-US" altLang="zh-CN" sz="1600" baseline="30000"/>
              <a:t>3</a:t>
            </a:r>
            <a:r>
              <a:rPr kumimoji="1" lang="zh-CN" altLang="en-US" sz="1600"/>
              <a:t>。反应物与生成物都为</a:t>
            </a:r>
          </a:p>
          <a:p>
            <a:pPr eaLnBrk="1" hangingPunct="1"/>
            <a:r>
              <a:rPr kumimoji="1" lang="zh-CN" altLang="en-US" sz="1600"/>
              <a:t>气态物质，即物系的总体积。</a:t>
            </a:r>
            <a:r>
              <a:rPr kumimoji="1" lang="zh-CN" altLang="en-US" sz="24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8868" name="Text Box 20">
            <a:extLst>
              <a:ext uri="{FF2B5EF4-FFF2-40B4-BE49-F238E27FC236}">
                <a16:creationId xmlns:a16="http://schemas.microsoft.com/office/drawing/2014/main" id="{87BB0307-4DD4-C04D-0BE1-43E298325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化学平衡与平衡常数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  <p:bldP spid="78857" grpId="0"/>
      <p:bldP spid="78859" grpId="0"/>
      <p:bldP spid="78860" grpId="0" animBg="1"/>
      <p:bldP spid="78861" grpId="0"/>
      <p:bldP spid="78862" grpId="0"/>
      <p:bldP spid="78865" grpId="0"/>
      <p:bldP spid="788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8">
            <a:extLst>
              <a:ext uri="{FF2B5EF4-FFF2-40B4-BE49-F238E27FC236}">
                <a16:creationId xmlns:a16="http://schemas.microsoft.com/office/drawing/2014/main" id="{75A2E850-7A2C-765F-63B4-592217582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844550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2. </a:t>
            </a:r>
            <a:r>
              <a:rPr kumimoji="1" lang="zh-CN" altLang="en-US" sz="2000"/>
              <a:t>化学反应的平衡</a:t>
            </a:r>
            <a:endParaRPr kumimoji="1" lang="en-US" altLang="zh-CN" sz="2000"/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CD2EBB0D-C26E-2C63-3837-A3308309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化学平衡与平衡常数</a:t>
            </a:r>
          </a:p>
        </p:txBody>
      </p:sp>
      <p:graphicFrame>
        <p:nvGraphicFramePr>
          <p:cNvPr id="3074" name="Object 22">
            <a:extLst>
              <a:ext uri="{FF2B5EF4-FFF2-40B4-BE49-F238E27FC236}">
                <a16:creationId xmlns:a16="http://schemas.microsoft.com/office/drawing/2014/main" id="{9874ACDD-B3C4-1EBA-A71D-7F5845B39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0" y="865188"/>
          <a:ext cx="33496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3643" imgH="177723" progId="Equation.DSMT4">
                  <p:embed/>
                </p:oleObj>
              </mc:Choice>
              <mc:Fallback>
                <p:oleObj name="Equation" r:id="rId2" imgW="1053643" imgH="17772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865188"/>
                        <a:ext cx="33496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5" name="Text Box 23">
            <a:extLst>
              <a:ext uri="{FF2B5EF4-FFF2-40B4-BE49-F238E27FC236}">
                <a16:creationId xmlns:a16="http://schemas.microsoft.com/office/drawing/2014/main" id="{AFACBB80-A6E6-4087-DF14-A4AFF4A0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76350"/>
            <a:ext cx="86868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1600"/>
              <a:t>     设正向反应和逆向反应的速度分别为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1</a:t>
            </a:r>
            <a:r>
              <a:rPr kumimoji="1" lang="en-US" altLang="zh-CN" sz="1600"/>
              <a:t> </a:t>
            </a:r>
            <a:r>
              <a:rPr kumimoji="1" lang="zh-CN" altLang="en-US" sz="1600"/>
              <a:t>和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2</a:t>
            </a:r>
            <a:r>
              <a:rPr kumimoji="1" lang="en-US" altLang="zh-CN" sz="1600"/>
              <a:t> </a:t>
            </a:r>
            <a:r>
              <a:rPr kumimoji="1" lang="zh-CN" altLang="en-US" sz="1600"/>
              <a:t>，反应初始时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1</a:t>
            </a:r>
            <a:r>
              <a:rPr kumimoji="1" lang="en-US" altLang="zh-CN" sz="1600"/>
              <a:t> &gt;&gt; 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2</a:t>
            </a:r>
            <a:r>
              <a:rPr kumimoji="1" lang="zh-CN" altLang="en-US" sz="1600"/>
              <a:t>，总的结果，反应是自左向右进行。随着过程的进行，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1 </a:t>
            </a:r>
            <a:r>
              <a:rPr kumimoji="1" lang="zh-CN" altLang="en-US" sz="1600"/>
              <a:t>逐渐减小而 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2 </a:t>
            </a:r>
            <a:r>
              <a:rPr kumimoji="1" lang="zh-CN" altLang="en-US" sz="1600"/>
              <a:t>逐渐增大。</a:t>
            </a:r>
          </a:p>
        </p:txBody>
      </p:sp>
      <p:graphicFrame>
        <p:nvGraphicFramePr>
          <p:cNvPr id="79898" name="Object 26">
            <a:extLst>
              <a:ext uri="{FF2B5EF4-FFF2-40B4-BE49-F238E27FC236}">
                <a16:creationId xmlns:a16="http://schemas.microsoft.com/office/drawing/2014/main" id="{43AA3B8E-CFD7-34EB-A3B6-D9F326F2261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343150" y="3281363"/>
          <a:ext cx="18510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203112" progId="Equation.DSMT4">
                  <p:embed/>
                </p:oleObj>
              </mc:Choice>
              <mc:Fallback>
                <p:oleObj name="Equation" r:id="rId4" imgW="672808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281363"/>
                        <a:ext cx="18510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9" name="Text Box 27">
            <a:extLst>
              <a:ext uri="{FF2B5EF4-FFF2-40B4-BE49-F238E27FC236}">
                <a16:creationId xmlns:a16="http://schemas.microsoft.com/office/drawing/2014/main" id="{73531B00-59F1-8A88-CE8B-493730229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660650"/>
            <a:ext cx="8750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1600">
                <a:latin typeface="黑体" panose="02010609060101010101" pitchFamily="49" charset="-122"/>
              </a:rPr>
              <a:t>   我们以</a:t>
            </a:r>
            <a:r>
              <a:rPr kumimoji="1" lang="en-US" altLang="zh-CN" sz="1600" i="1">
                <a:latin typeface="黑体" panose="02010609060101010101" pitchFamily="49" charset="-122"/>
              </a:rPr>
              <a:t>C</a:t>
            </a:r>
            <a:r>
              <a:rPr kumimoji="1" lang="en-US" altLang="zh-CN" sz="1600" baseline="-25000">
                <a:latin typeface="黑体" panose="02010609060101010101" pitchFamily="49" charset="-122"/>
              </a:rPr>
              <a:t>B</a:t>
            </a:r>
            <a:r>
              <a:rPr kumimoji="1" lang="en-US" altLang="zh-CN" sz="1600">
                <a:latin typeface="黑体" panose="02010609060101010101" pitchFamily="49" charset="-122"/>
              </a:rPr>
              <a:t>、</a:t>
            </a:r>
            <a:r>
              <a:rPr kumimoji="1" lang="en-US" altLang="zh-CN" sz="1600" i="1">
                <a:latin typeface="黑体" panose="02010609060101010101" pitchFamily="49" charset="-122"/>
              </a:rPr>
              <a:t>C</a:t>
            </a:r>
            <a:r>
              <a:rPr kumimoji="1" lang="en-US" altLang="zh-CN" sz="1600" baseline="-25000">
                <a:latin typeface="黑体" panose="02010609060101010101" pitchFamily="49" charset="-122"/>
              </a:rPr>
              <a:t>D</a:t>
            </a:r>
            <a:r>
              <a:rPr kumimoji="1" lang="en-US" altLang="zh-CN" sz="1600">
                <a:latin typeface="黑体" panose="02010609060101010101" pitchFamily="49" charset="-122"/>
              </a:rPr>
              <a:t>、</a:t>
            </a:r>
            <a:r>
              <a:rPr kumimoji="1" lang="en-US" altLang="zh-CN" sz="1600" i="1">
                <a:latin typeface="黑体" panose="02010609060101010101" pitchFamily="49" charset="-122"/>
              </a:rPr>
              <a:t>C</a:t>
            </a:r>
            <a:r>
              <a:rPr kumimoji="1" lang="en-US" altLang="zh-CN" sz="1600" baseline="-25000">
                <a:latin typeface="黑体" panose="02010609060101010101" pitchFamily="49" charset="-122"/>
              </a:rPr>
              <a:t>R</a:t>
            </a:r>
            <a:r>
              <a:rPr kumimoji="1" lang="en-US" altLang="zh-CN" sz="1600">
                <a:latin typeface="黑体" panose="02010609060101010101" pitchFamily="49" charset="-122"/>
              </a:rPr>
              <a:t>、</a:t>
            </a:r>
            <a:r>
              <a:rPr kumimoji="1" lang="en-US" altLang="zh-CN" sz="1600" i="1">
                <a:latin typeface="黑体" panose="02010609060101010101" pitchFamily="49" charset="-122"/>
              </a:rPr>
              <a:t>C</a:t>
            </a:r>
            <a:r>
              <a:rPr kumimoji="1" lang="en-US" altLang="zh-CN" sz="1600" baseline="-25000">
                <a:latin typeface="黑体" panose="02010609060101010101" pitchFamily="49" charset="-122"/>
              </a:rPr>
              <a:t>G</a:t>
            </a:r>
            <a:r>
              <a:rPr kumimoji="1" lang="zh-CN" altLang="en-US" sz="1600">
                <a:latin typeface="黑体" panose="02010609060101010101" pitchFamily="49" charset="-122"/>
              </a:rPr>
              <a:t>表示达到平衡时各种物质的浓度，据化学反应速度的</a:t>
            </a:r>
            <a:r>
              <a:rPr kumimoji="1" lang="zh-CN" altLang="en-US" sz="1600">
                <a:solidFill>
                  <a:srgbClr val="D31703"/>
                </a:solidFill>
                <a:latin typeface="黑体" panose="02010609060101010101" pitchFamily="49" charset="-122"/>
              </a:rPr>
              <a:t>质量作用定律（温度一定时，化学反应的速度与发生反应的所有反应物的浓度的乘积成正比），</a:t>
            </a:r>
            <a:r>
              <a:rPr kumimoji="1" lang="zh-CN" altLang="en-US" sz="1600">
                <a:latin typeface="黑体" panose="02010609060101010101" pitchFamily="49" charset="-122"/>
              </a:rPr>
              <a:t>则有：</a:t>
            </a: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DBE67451-E4BF-C975-4BC2-9C53B4FE7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856038"/>
            <a:ext cx="210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Plotter" charset="0"/>
              </a:rPr>
              <a:t>正向反应的速度常数</a:t>
            </a:r>
            <a:r>
              <a:rPr kumimoji="1" lang="zh-CN" altLang="en-US" sz="2400" b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79902" name="Object 30">
            <a:extLst>
              <a:ext uri="{FF2B5EF4-FFF2-40B4-BE49-F238E27FC236}">
                <a16:creationId xmlns:a16="http://schemas.microsoft.com/office/drawing/2014/main" id="{40322500-2EFA-D5C4-5109-74C11088D49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679950" y="3287713"/>
          <a:ext cx="18351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197" imgH="203112" progId="Equation.DSMT4">
                  <p:embed/>
                </p:oleObj>
              </mc:Choice>
              <mc:Fallback>
                <p:oleObj name="Equation" r:id="rId6" imgW="698197" imgH="203112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287713"/>
                        <a:ext cx="18351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3" name="Line 31">
            <a:extLst>
              <a:ext uri="{FF2B5EF4-FFF2-40B4-BE49-F238E27FC236}">
                <a16:creationId xmlns:a16="http://schemas.microsoft.com/office/drawing/2014/main" id="{AF6B8DD8-64DB-CBE8-2AE2-CCFC47DF5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188" y="3651250"/>
            <a:ext cx="7937" cy="3143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58DD7D49-7990-8B80-0F1E-68489CFA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3929063"/>
            <a:ext cx="2149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黑体" panose="02010609060101010101" pitchFamily="49" charset="-122"/>
              </a:rPr>
              <a:t>逆向反应的速度常数</a:t>
            </a:r>
            <a:r>
              <a:rPr kumimoji="1" lang="zh-CN" altLang="en-US" sz="1600" b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79905" name="AutoShape 33">
            <a:extLst>
              <a:ext uri="{FF2B5EF4-FFF2-40B4-BE49-F238E27FC236}">
                <a16:creationId xmlns:a16="http://schemas.microsoft.com/office/drawing/2014/main" id="{8560A8E9-B9DD-033E-9369-FE3E0B505BC2}"/>
              </a:ext>
            </a:extLst>
          </p:cNvPr>
          <p:cNvSpPr>
            <a:spLocks/>
          </p:cNvSpPr>
          <p:nvPr/>
        </p:nvSpPr>
        <p:spPr bwMode="auto">
          <a:xfrm rot="-5484531">
            <a:off x="4289425" y="3471863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906" name="Text Box 34">
            <a:extLst>
              <a:ext uri="{FF2B5EF4-FFF2-40B4-BE49-F238E27FC236}">
                <a16:creationId xmlns:a16="http://schemas.microsoft.com/office/drawing/2014/main" id="{E10CB921-A0F5-355C-9AC5-E490D4AA7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4562475"/>
            <a:ext cx="6221412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rgbClr val="D31703"/>
                </a:solidFill>
              </a:rPr>
              <a:t>理想气体物系的化学反应 速度常数 </a:t>
            </a:r>
            <a:r>
              <a:rPr kumimoji="1" lang="en-US" altLang="zh-CN" sz="1600" i="1">
                <a:solidFill>
                  <a:srgbClr val="D31703"/>
                </a:solidFill>
              </a:rPr>
              <a:t>k </a:t>
            </a:r>
            <a:r>
              <a:rPr kumimoji="1" lang="zh-CN" altLang="en-US" sz="1600">
                <a:solidFill>
                  <a:srgbClr val="D31703"/>
                </a:solidFill>
              </a:rPr>
              <a:t>只与反应时物系的温度相关</a:t>
            </a:r>
            <a:endParaRPr kumimoji="1" lang="zh-CN" altLang="en-US" sz="2400">
              <a:solidFill>
                <a:srgbClr val="D31703"/>
              </a:solidFill>
              <a:ea typeface="楷体_GB2312" pitchFamily="49" charset="-122"/>
            </a:endParaRPr>
          </a:p>
        </p:txBody>
      </p:sp>
      <p:sp>
        <p:nvSpPr>
          <p:cNvPr id="79908" name="Line 36">
            <a:extLst>
              <a:ext uri="{FF2B5EF4-FFF2-40B4-BE49-F238E27FC236}">
                <a16:creationId xmlns:a16="http://schemas.microsoft.com/office/drawing/2014/main" id="{F70573F2-F62C-39B4-E5E1-A360FCD6B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3651250"/>
            <a:ext cx="7937" cy="3143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909" name="Rectangle 37">
            <a:extLst>
              <a:ext uri="{FF2B5EF4-FFF2-40B4-BE49-F238E27FC236}">
                <a16:creationId xmlns:a16="http://schemas.microsoft.com/office/drawing/2014/main" id="{34B127FD-5C85-E62F-7929-52CEA5C1A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003425"/>
            <a:ext cx="8539162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sz="1600"/>
              <a:t>     当 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1</a:t>
            </a:r>
            <a:r>
              <a:rPr kumimoji="1" lang="en-US" altLang="zh-CN" sz="1600"/>
              <a:t> = </a:t>
            </a:r>
            <a:r>
              <a:rPr kumimoji="1" lang="en-US" altLang="zh-CN" sz="1600" i="1"/>
              <a:t>w</a:t>
            </a:r>
            <a:r>
              <a:rPr kumimoji="1" lang="en-US" altLang="zh-CN" sz="1600" baseline="-25000"/>
              <a:t>2</a:t>
            </a:r>
            <a:r>
              <a:rPr kumimoji="1" lang="en-US" altLang="zh-CN" sz="1600" b="0" baseline="-25000"/>
              <a:t> </a:t>
            </a:r>
            <a:r>
              <a:rPr kumimoji="1" lang="zh-CN" altLang="en-US" sz="1600"/>
              <a:t>，达到化学平衡。化学平衡的物系中反应物和生成物的浓度不再随时间变化，保持恒定。</a:t>
            </a:r>
            <a:r>
              <a:rPr kumimoji="1" lang="zh-CN" altLang="en-US" sz="1600">
                <a:solidFill>
                  <a:srgbClr val="050FD5"/>
                </a:solidFill>
              </a:rPr>
              <a:t>化学平衡是动态平衡， 此时正、逆方向的反应并未停止，只是双方的速度相等</a:t>
            </a:r>
            <a:r>
              <a:rPr kumimoji="1" lang="zh-CN" altLang="en-US" sz="16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5" grpId="0"/>
      <p:bldP spid="79899" grpId="0"/>
      <p:bldP spid="79901" grpId="0"/>
      <p:bldP spid="79904" grpId="0"/>
      <p:bldP spid="79905" grpId="0" animBg="1"/>
      <p:bldP spid="79906" grpId="0" animBg="1"/>
      <p:bldP spid="799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3">
            <a:extLst>
              <a:ext uri="{FF2B5EF4-FFF2-40B4-BE49-F238E27FC236}">
                <a16:creationId xmlns:a16="http://schemas.microsoft.com/office/drawing/2014/main" id="{4AB76C81-3BC5-2887-0FBF-76B96BCE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化学平衡与平衡常数</a:t>
            </a:r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31470256-6C59-9BAF-6103-24F70636732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203450" y="1465263"/>
          <a:ext cx="19716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03112" progId="Equation.DSMT4">
                  <p:embed/>
                </p:oleObj>
              </mc:Choice>
              <mc:Fallback>
                <p:oleObj name="Equation" r:id="rId2" imgW="67280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465263"/>
                        <a:ext cx="19716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9">
            <a:extLst>
              <a:ext uri="{FF2B5EF4-FFF2-40B4-BE49-F238E27FC236}">
                <a16:creationId xmlns:a16="http://schemas.microsoft.com/office/drawing/2014/main" id="{49A957A9-187E-BA3A-FA06-7D46F951BD1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540250" y="1446213"/>
          <a:ext cx="2135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197" imgH="203112" progId="Equation.DSMT4">
                  <p:embed/>
                </p:oleObj>
              </mc:Choice>
              <mc:Fallback>
                <p:oleObj name="Equation" r:id="rId4" imgW="69819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1446213"/>
                        <a:ext cx="21351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7">
            <a:extLst>
              <a:ext uri="{FF2B5EF4-FFF2-40B4-BE49-F238E27FC236}">
                <a16:creationId xmlns:a16="http://schemas.microsoft.com/office/drawing/2014/main" id="{9FC944E8-11F7-77FE-81A1-7E25F65F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33450"/>
            <a:ext cx="732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/>
              <a:t>    当</a:t>
            </a:r>
            <a:r>
              <a:rPr kumimoji="1" lang="zh-CN" altLang="en-US" sz="1800">
                <a:solidFill>
                  <a:srgbClr val="050FD5"/>
                </a:solidFill>
              </a:rPr>
              <a:t>反应达到平衡时，有 </a:t>
            </a:r>
            <a:r>
              <a:rPr kumimoji="1" lang="en-US" altLang="zh-CN" sz="1800" i="1">
                <a:solidFill>
                  <a:srgbClr val="050FD5"/>
                </a:solidFill>
              </a:rPr>
              <a:t>w</a:t>
            </a:r>
            <a:r>
              <a:rPr kumimoji="1" lang="en-US" altLang="zh-CN" sz="1800" baseline="-25000">
                <a:solidFill>
                  <a:srgbClr val="050FD5"/>
                </a:solidFill>
              </a:rPr>
              <a:t>1</a:t>
            </a:r>
            <a:r>
              <a:rPr kumimoji="1" lang="en-US" altLang="zh-CN" sz="1800">
                <a:solidFill>
                  <a:srgbClr val="050FD5"/>
                </a:solidFill>
              </a:rPr>
              <a:t>=</a:t>
            </a:r>
            <a:r>
              <a:rPr kumimoji="1" lang="en-US" altLang="zh-CN" sz="1800" i="1">
                <a:solidFill>
                  <a:srgbClr val="050FD5"/>
                </a:solidFill>
              </a:rPr>
              <a:t>w</a:t>
            </a:r>
            <a:r>
              <a:rPr kumimoji="1" lang="en-US" altLang="zh-CN" sz="1800" baseline="-25000">
                <a:solidFill>
                  <a:srgbClr val="050FD5"/>
                </a:solidFill>
              </a:rPr>
              <a:t>2</a:t>
            </a:r>
            <a:r>
              <a:rPr kumimoji="1" lang="zh-CN" altLang="en-US" sz="1800">
                <a:solidFill>
                  <a:srgbClr val="050FD5"/>
                </a:solidFill>
              </a:rPr>
              <a:t> </a:t>
            </a:r>
          </a:p>
        </p:txBody>
      </p:sp>
      <p:sp>
        <p:nvSpPr>
          <p:cNvPr id="110608" name="Text Box 16">
            <a:extLst>
              <a:ext uri="{FF2B5EF4-FFF2-40B4-BE49-F238E27FC236}">
                <a16:creationId xmlns:a16="http://schemas.microsoft.com/office/drawing/2014/main" id="{DCFDF2EF-60A9-82FB-43F4-3210AECC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474788"/>
            <a:ext cx="327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80808"/>
                </a:solidFill>
              </a:rPr>
              <a:t>=</a:t>
            </a:r>
          </a:p>
        </p:txBody>
      </p:sp>
      <p:graphicFrame>
        <p:nvGraphicFramePr>
          <p:cNvPr id="110609" name="Object 17">
            <a:extLst>
              <a:ext uri="{FF2B5EF4-FFF2-40B4-BE49-F238E27FC236}">
                <a16:creationId xmlns:a16="http://schemas.microsoft.com/office/drawing/2014/main" id="{CCC1E74C-0AC7-8172-CD6E-699A82EA8E4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24225" y="2363788"/>
          <a:ext cx="22479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457200" progId="Equation.DSMT4">
                  <p:embed/>
                </p:oleObj>
              </mc:Choice>
              <mc:Fallback>
                <p:oleObj name="Equation" r:id="rId6" imgW="1066680" imgH="457200" progId="Equation.DSMT4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363788"/>
                        <a:ext cx="2247900" cy="963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2" name="Text Box 20">
            <a:extLst>
              <a:ext uri="{FF2B5EF4-FFF2-40B4-BE49-F238E27FC236}">
                <a16:creationId xmlns:a16="http://schemas.microsoft.com/office/drawing/2014/main" id="{98143861-4A3C-AE00-DDCB-EE029475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2625725"/>
            <a:ext cx="1104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>
                <a:solidFill>
                  <a:srgbClr val="D31703"/>
                </a:solidFill>
              </a:rPr>
              <a:t>平衡常数</a:t>
            </a:r>
          </a:p>
        </p:txBody>
      </p:sp>
      <p:sp>
        <p:nvSpPr>
          <p:cNvPr id="110613" name="AutoShape 21">
            <a:extLst>
              <a:ext uri="{FF2B5EF4-FFF2-40B4-BE49-F238E27FC236}">
                <a16:creationId xmlns:a16="http://schemas.microsoft.com/office/drawing/2014/main" id="{59F48D0C-5750-F8F3-EE94-B37EBA279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993900"/>
            <a:ext cx="228600" cy="260350"/>
          </a:xfrm>
          <a:prstGeom prst="downArrow">
            <a:avLst>
              <a:gd name="adj1" fmla="val 50000"/>
              <a:gd name="adj2" fmla="val 46552"/>
            </a:avLst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14" name="Rectangle 22">
            <a:extLst>
              <a:ext uri="{FF2B5EF4-FFF2-40B4-BE49-F238E27FC236}">
                <a16:creationId xmlns:a16="http://schemas.microsoft.com/office/drawing/2014/main" id="{26796B0E-2DAC-3BBF-D719-86FFE759F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508375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/>
              <a:t>      当</a:t>
            </a:r>
            <a:r>
              <a:rPr kumimoji="1" lang="en-US" altLang="zh-CN" sz="1600"/>
              <a:t>k</a:t>
            </a:r>
            <a:r>
              <a:rPr kumimoji="1" lang="en-US" altLang="zh-CN" sz="1600" baseline="-25000"/>
              <a:t>1</a:t>
            </a:r>
            <a:r>
              <a:rPr kumimoji="1" lang="en-US" altLang="zh-CN" sz="1600"/>
              <a:t>&gt;&gt;k</a:t>
            </a:r>
            <a:r>
              <a:rPr kumimoji="1" lang="en-US" altLang="zh-CN" sz="1600" baseline="-25000"/>
              <a:t>2</a:t>
            </a:r>
            <a:r>
              <a:rPr kumimoji="1" lang="en-US" altLang="zh-CN" sz="1600"/>
              <a:t>，</a:t>
            </a:r>
            <a:r>
              <a:rPr kumimoji="1" lang="zh-CN" altLang="en-US" sz="1600"/>
              <a:t>即平衡常数</a:t>
            </a:r>
            <a:r>
              <a:rPr kumimoji="1" lang="en-US" altLang="zh-CN" sz="1600" i="1"/>
              <a:t>Kc</a:t>
            </a:r>
            <a:r>
              <a:rPr kumimoji="1" lang="zh-CN" altLang="en-US" sz="1600"/>
              <a:t>很大时，则自左向右的反应可以接近完全，平衡时只留下少量</a:t>
            </a:r>
            <a:r>
              <a:rPr kumimoji="1" lang="en-US" altLang="zh-CN" sz="1600"/>
              <a:t>B</a:t>
            </a:r>
            <a:r>
              <a:rPr kumimoji="1" lang="zh-CN" altLang="en-US" sz="1600"/>
              <a:t>和</a:t>
            </a:r>
            <a:r>
              <a:rPr kumimoji="1" lang="en-US" altLang="zh-CN" sz="1600"/>
              <a:t>D</a:t>
            </a:r>
            <a:endParaRPr kumimoji="1" lang="zh-CN" altLang="en-US" sz="1600"/>
          </a:p>
        </p:txBody>
      </p:sp>
      <p:sp>
        <p:nvSpPr>
          <p:cNvPr id="110615" name="Rectangle 23">
            <a:extLst>
              <a:ext uri="{FF2B5EF4-FFF2-40B4-BE49-F238E27FC236}">
                <a16:creationId xmlns:a16="http://schemas.microsoft.com/office/drawing/2014/main" id="{FC351C6E-8429-724A-C432-D833FEF0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4003675"/>
            <a:ext cx="8478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/>
              <a:t>当</a:t>
            </a:r>
            <a:r>
              <a:rPr kumimoji="1" lang="en-US" altLang="zh-CN" sz="1600"/>
              <a:t>k</a:t>
            </a:r>
            <a:r>
              <a:rPr kumimoji="1" lang="en-US" altLang="zh-CN" sz="1600" baseline="-25000"/>
              <a:t>1</a:t>
            </a:r>
            <a:r>
              <a:rPr kumimoji="1" lang="en-US" altLang="zh-CN" sz="1600"/>
              <a:t>&lt;&lt;k</a:t>
            </a:r>
            <a:r>
              <a:rPr kumimoji="1" lang="en-US" altLang="zh-CN" sz="1600" baseline="-25000"/>
              <a:t>2</a:t>
            </a:r>
            <a:r>
              <a:rPr kumimoji="1" lang="en-US" altLang="zh-CN" sz="1600"/>
              <a:t>，</a:t>
            </a:r>
            <a:r>
              <a:rPr kumimoji="1" lang="zh-CN" altLang="en-US" sz="1600"/>
              <a:t>即平衡常数</a:t>
            </a:r>
            <a:r>
              <a:rPr kumimoji="1" lang="en-US" altLang="zh-CN" sz="1600" i="1"/>
              <a:t>Kc</a:t>
            </a:r>
            <a:r>
              <a:rPr kumimoji="1" lang="zh-CN" altLang="en-US" sz="1600"/>
              <a:t>很小时，则自右向左的反应可以接近完全，平衡时只留下少量</a:t>
            </a:r>
            <a:r>
              <a:rPr kumimoji="1" lang="en-US" altLang="zh-CN" sz="1600"/>
              <a:t>G</a:t>
            </a:r>
            <a:r>
              <a:rPr kumimoji="1" lang="zh-CN" altLang="en-US" sz="1600"/>
              <a:t>和</a:t>
            </a:r>
            <a:r>
              <a:rPr kumimoji="1" lang="en-US" altLang="zh-CN" sz="1600"/>
              <a:t>R</a:t>
            </a:r>
            <a:endParaRPr kumimoji="1" lang="zh-CN" altLang="en-US" sz="1600"/>
          </a:p>
        </p:txBody>
      </p:sp>
      <p:sp>
        <p:nvSpPr>
          <p:cNvPr id="110616" name="Text Box 24">
            <a:extLst>
              <a:ext uri="{FF2B5EF4-FFF2-40B4-BE49-F238E27FC236}">
                <a16:creationId xmlns:a16="http://schemas.microsoft.com/office/drawing/2014/main" id="{1C87E759-CC79-14B6-87B5-E76DE3C3B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4435475"/>
            <a:ext cx="74533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1800">
                <a:solidFill>
                  <a:srgbClr val="D31703"/>
                </a:solidFill>
              </a:rPr>
              <a:t>理想气体物系的化学反应，其平衡常数</a:t>
            </a:r>
            <a:r>
              <a:rPr kumimoji="1" lang="en-US" altLang="zh-CN" sz="1800" i="1">
                <a:solidFill>
                  <a:srgbClr val="D31703"/>
                </a:solidFill>
              </a:rPr>
              <a:t>K</a:t>
            </a:r>
            <a:r>
              <a:rPr kumimoji="1" lang="en-US" altLang="zh-CN" sz="1800" i="1" baseline="-25000">
                <a:solidFill>
                  <a:srgbClr val="D31703"/>
                </a:solidFill>
              </a:rPr>
              <a:t>c</a:t>
            </a:r>
            <a:r>
              <a:rPr kumimoji="1" lang="en-US" altLang="zh-CN" sz="1800" i="1">
                <a:solidFill>
                  <a:srgbClr val="D31703"/>
                </a:solidFill>
              </a:rPr>
              <a:t> </a:t>
            </a:r>
            <a:r>
              <a:rPr kumimoji="1" lang="zh-CN" altLang="en-US" sz="1800">
                <a:solidFill>
                  <a:srgbClr val="D31703"/>
                </a:solidFill>
              </a:rPr>
              <a:t>只与反应时物系的温度有关 </a:t>
            </a:r>
          </a:p>
        </p:txBody>
      </p:sp>
      <p:sp>
        <p:nvSpPr>
          <p:cNvPr id="110617" name="Line 25">
            <a:extLst>
              <a:ext uri="{FF2B5EF4-FFF2-40B4-BE49-F238E27FC236}">
                <a16:creationId xmlns:a16="http://schemas.microsoft.com/office/drawing/2014/main" id="{82E184E3-F46A-069B-A110-192EA797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2590800"/>
            <a:ext cx="520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8" name="Line 26">
            <a:extLst>
              <a:ext uri="{FF2B5EF4-FFF2-40B4-BE49-F238E27FC236}">
                <a16:creationId xmlns:a16="http://schemas.microsoft.com/office/drawing/2014/main" id="{3CC5D967-A1B5-C9B0-BDE7-CBB5F187C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3073400"/>
            <a:ext cx="520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2" name="Text Box 30">
            <a:extLst>
              <a:ext uri="{FF2B5EF4-FFF2-40B4-BE49-F238E27FC236}">
                <a16:creationId xmlns:a16="http://schemas.microsoft.com/office/drawing/2014/main" id="{1B2D3E86-FD41-46F9-5A35-C794CC7BF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2436813"/>
            <a:ext cx="14128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产物浓度乘积</a:t>
            </a:r>
          </a:p>
        </p:txBody>
      </p:sp>
      <p:sp>
        <p:nvSpPr>
          <p:cNvPr id="110623" name="Text Box 31">
            <a:extLst>
              <a:ext uri="{FF2B5EF4-FFF2-40B4-BE49-F238E27FC236}">
                <a16:creationId xmlns:a16="http://schemas.microsoft.com/office/drawing/2014/main" id="{A248EC79-A580-D5CB-9A86-AE051B34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2906713"/>
            <a:ext cx="16176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/>
              <a:t>反应物浓度乘积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2" grpId="0"/>
      <p:bldP spid="110613" grpId="0" animBg="1"/>
      <p:bldP spid="110614" grpId="0"/>
      <p:bldP spid="110615" grpId="0"/>
      <p:bldP spid="110616" grpId="0" animBg="1"/>
      <p:bldP spid="110622" grpId="0"/>
      <p:bldP spid="1106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5">
            <a:extLst>
              <a:ext uri="{FF2B5EF4-FFF2-40B4-BE49-F238E27FC236}">
                <a16:creationId xmlns:a16="http://schemas.microsoft.com/office/drawing/2014/main" id="{17B33C50-7D6B-F981-2EC2-30D892F15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812800"/>
            <a:ext cx="86788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600"/>
              <a:t>若反应物系中的物质都是理想气体，考虑到气体的浓度与气体的分压力成正比，所以</a:t>
            </a:r>
            <a:r>
              <a:rPr kumimoji="1" lang="zh-CN" altLang="en-US" sz="1600">
                <a:solidFill>
                  <a:srgbClr val="050FD5"/>
                </a:solidFill>
              </a:rPr>
              <a:t>平衡常数也可以用分压力表示</a:t>
            </a:r>
            <a:r>
              <a:rPr kumimoji="1" lang="en-US" altLang="zh-CN" sz="1600"/>
              <a:t>:</a:t>
            </a:r>
            <a:endParaRPr kumimoji="1" lang="zh-CN" altLang="en-US" sz="1600">
              <a:solidFill>
                <a:srgbClr val="0000D2"/>
              </a:solidFill>
            </a:endParaRPr>
          </a:p>
        </p:txBody>
      </p:sp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2A1BB9E0-0935-D7B7-1AE1-2ED92D1FD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1311275"/>
          <a:ext cx="1828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457200" progId="Equation.DSMT4">
                  <p:embed/>
                </p:oleObj>
              </mc:Choice>
              <mc:Fallback>
                <p:oleObj name="Equation" r:id="rId2" imgW="8001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311275"/>
                        <a:ext cx="1828800" cy="7826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FCC680CF-E018-05FA-63AA-A83D17DD7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082925"/>
          <a:ext cx="79041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457200" progId="Equation.DSMT4">
                  <p:embed/>
                </p:oleObj>
              </mc:Choice>
              <mc:Fallback>
                <p:oleObj name="Equation" r:id="rId4" imgW="29336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082925"/>
                        <a:ext cx="7904163" cy="938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Text Box 12">
            <a:extLst>
              <a:ext uri="{FF2B5EF4-FFF2-40B4-BE49-F238E27FC236}">
                <a16:creationId xmlns:a16="http://schemas.microsoft.com/office/drawing/2014/main" id="{B29AEE4E-F4E9-DB5E-A0F0-B442E21F1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183063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ym typeface="Symbol" panose="05050102010706020507" pitchFamily="18" charset="2"/>
              </a:rPr>
              <a:t></a:t>
            </a:r>
            <a:r>
              <a:rPr kumimoji="1" lang="en-US" altLang="zh-CN" sz="2000" i="1">
                <a:sym typeface="Symbol" panose="05050102010706020507" pitchFamily="18" charset="2"/>
              </a:rPr>
              <a:t>n </a:t>
            </a:r>
            <a:r>
              <a:rPr kumimoji="1" lang="en-US" altLang="zh-CN" sz="2000" i="1"/>
              <a:t>= </a:t>
            </a:r>
            <a:r>
              <a:rPr kumimoji="1" lang="en-US" altLang="zh-CN" sz="2000"/>
              <a:t>0</a:t>
            </a:r>
            <a:r>
              <a:rPr kumimoji="1" lang="zh-CN" altLang="en-US" sz="2000"/>
              <a:t>时，</a:t>
            </a:r>
            <a:r>
              <a:rPr kumimoji="1" lang="en-US" altLang="zh-CN" sz="2000" i="1"/>
              <a:t>K</a:t>
            </a:r>
            <a:r>
              <a:rPr kumimoji="1" lang="en-US" altLang="zh-CN" sz="2000" i="1" baseline="-25000"/>
              <a:t>c </a:t>
            </a:r>
            <a:r>
              <a:rPr kumimoji="1" lang="en-US" altLang="zh-CN" sz="2000"/>
              <a:t>= </a:t>
            </a:r>
            <a:r>
              <a:rPr kumimoji="1" lang="en-US" altLang="zh-CN" sz="2000" i="1"/>
              <a:t>K</a:t>
            </a:r>
            <a:r>
              <a:rPr kumimoji="1" lang="en-US" altLang="zh-CN" sz="2000" i="1" baseline="-25000"/>
              <a:t>p</a:t>
            </a:r>
            <a:endParaRPr kumimoji="1" lang="zh-CN" altLang="en-US" sz="2000"/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E663FF2F-B764-AD84-08E4-BA4B1ED85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2065338"/>
            <a:ext cx="440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D31703"/>
                </a:solidFill>
              </a:rPr>
              <a:t>对同一化学反应，</a:t>
            </a:r>
            <a:r>
              <a:rPr kumimoji="1" lang="en-US" altLang="zh-CN" sz="1800" i="1">
                <a:solidFill>
                  <a:srgbClr val="D31703"/>
                </a:solidFill>
              </a:rPr>
              <a:t>K</a:t>
            </a:r>
            <a:r>
              <a:rPr kumimoji="1" lang="en-US" altLang="zh-CN" sz="1800" i="1" baseline="-25000">
                <a:solidFill>
                  <a:srgbClr val="D31703"/>
                </a:solidFill>
              </a:rPr>
              <a:t>C</a:t>
            </a:r>
            <a:r>
              <a:rPr kumimoji="1" lang="en-US" altLang="zh-CN" sz="1800" i="1">
                <a:solidFill>
                  <a:srgbClr val="D31703"/>
                </a:solidFill>
              </a:rPr>
              <a:t> </a:t>
            </a:r>
            <a:r>
              <a:rPr kumimoji="1" lang="zh-CN" altLang="en-US" sz="1800">
                <a:solidFill>
                  <a:srgbClr val="D31703"/>
                </a:solidFill>
              </a:rPr>
              <a:t>与</a:t>
            </a:r>
            <a:r>
              <a:rPr kumimoji="1" lang="en-US" altLang="zh-CN" sz="1800" i="1">
                <a:solidFill>
                  <a:srgbClr val="D31703"/>
                </a:solidFill>
              </a:rPr>
              <a:t>K</a:t>
            </a:r>
            <a:r>
              <a:rPr kumimoji="1" lang="en-US" altLang="zh-CN" sz="1800" i="1" baseline="-25000">
                <a:solidFill>
                  <a:srgbClr val="D31703"/>
                </a:solidFill>
              </a:rPr>
              <a:t>p</a:t>
            </a:r>
            <a:r>
              <a:rPr kumimoji="1" lang="zh-CN" altLang="en-US" sz="1800">
                <a:solidFill>
                  <a:srgbClr val="D31703"/>
                </a:solidFill>
              </a:rPr>
              <a:t>之间有何联系？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E8B6775-5FEE-AFD2-B8F3-4A5AFEC4E486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284413"/>
            <a:ext cx="1800225" cy="781050"/>
            <a:chOff x="806" y="1479"/>
            <a:chExt cx="1134" cy="492"/>
          </a:xfrm>
        </p:grpSpPr>
        <p:sp>
          <p:nvSpPr>
            <p:cNvPr id="5136" name="Line 15">
              <a:extLst>
                <a:ext uri="{FF2B5EF4-FFF2-40B4-BE49-F238E27FC236}">
                  <a16:creationId xmlns:a16="http://schemas.microsoft.com/office/drawing/2014/main" id="{83F626B5-EA63-7A80-6EBF-63B83BA74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" y="1816"/>
              <a:ext cx="1" cy="155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5" name="Object 8">
              <a:extLst>
                <a:ext uri="{FF2B5EF4-FFF2-40B4-BE49-F238E27FC236}">
                  <a16:creationId xmlns:a16="http://schemas.microsoft.com/office/drawing/2014/main" id="{9E555605-5BB7-C894-0DAE-C1327CF03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6" y="1479"/>
            <a:ext cx="113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36600" imgH="330200" progId="Equation.DSMT4">
                    <p:embed/>
                  </p:oleObj>
                </mc:Choice>
                <mc:Fallback>
                  <p:oleObj name="Equation" r:id="rId6" imgW="736600" imgH="330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1479"/>
                          <a:ext cx="1134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40" name="Text Box 20">
            <a:extLst>
              <a:ext uri="{FF2B5EF4-FFF2-40B4-BE49-F238E27FC236}">
                <a16:creationId xmlns:a16="http://schemas.microsoft.com/office/drawing/2014/main" id="{88B86D5B-61BB-D457-D0BF-4DAA1201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化学平衡与平衡常数</a:t>
            </a: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D9C1BFC7-8DA5-7B85-74EE-AF91A433834F}"/>
              </a:ext>
            </a:extLst>
          </p:cNvPr>
          <p:cNvGrpSpPr>
            <a:grpSpLocks/>
          </p:cNvGrpSpPr>
          <p:nvPr/>
        </p:nvGrpSpPr>
        <p:grpSpPr bwMode="auto">
          <a:xfrm>
            <a:off x="3683000" y="3686175"/>
            <a:ext cx="3140075" cy="1255713"/>
            <a:chOff x="2288" y="2218"/>
            <a:chExt cx="1978" cy="791"/>
          </a:xfrm>
        </p:grpSpPr>
        <p:graphicFrame>
          <p:nvGraphicFramePr>
            <p:cNvPr id="5124" name="Object 10">
              <a:extLst>
                <a:ext uri="{FF2B5EF4-FFF2-40B4-BE49-F238E27FC236}">
                  <a16:creationId xmlns:a16="http://schemas.microsoft.com/office/drawing/2014/main" id="{CC302E36-ACB2-0CBD-C6B4-2F4D95B760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5" y="2561"/>
            <a:ext cx="148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26698" imgH="177723" progId="Equation.DSMT4">
                    <p:embed/>
                  </p:oleObj>
                </mc:Choice>
                <mc:Fallback>
                  <p:oleObj name="Equation" r:id="rId8" imgW="926698" imgH="177723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2561"/>
                          <a:ext cx="1488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11">
              <a:extLst>
                <a:ext uri="{FF2B5EF4-FFF2-40B4-BE49-F238E27FC236}">
                  <a16:creationId xmlns:a16="http://schemas.microsoft.com/office/drawing/2014/main" id="{4BD00C5F-6966-44B9-8AF4-DD878C165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682"/>
              <a:ext cx="19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latin typeface="黑体" panose="02010609060101010101" pitchFamily="49" charset="-122"/>
                </a:rPr>
                <a:t>反应前后物系物质的量的变化值</a:t>
              </a:r>
              <a:r>
                <a:rPr kumimoji="1" lang="zh-CN" altLang="en-US" sz="2800" b="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135" name="Line 21">
              <a:extLst>
                <a:ext uri="{FF2B5EF4-FFF2-40B4-BE49-F238E27FC236}">
                  <a16:creationId xmlns:a16="http://schemas.microsoft.com/office/drawing/2014/main" id="{791BDB2E-74EF-8118-2316-24D9DDAEF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218"/>
              <a:ext cx="2" cy="371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947" name="Rectangle 27">
            <a:extLst>
              <a:ext uri="{FF2B5EF4-FFF2-40B4-BE49-F238E27FC236}">
                <a16:creationId xmlns:a16="http://schemas.microsoft.com/office/drawing/2014/main" id="{FAB85F04-E933-4CF1-E33E-7E295322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3060700"/>
            <a:ext cx="6134100" cy="1003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34F59636-C24D-5564-D80F-CC74A4BD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1527175"/>
            <a:ext cx="374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1800">
                <a:solidFill>
                  <a:srgbClr val="050FD5"/>
                </a:solidFill>
              </a:rPr>
              <a:t>理想气体物系，</a:t>
            </a:r>
            <a:r>
              <a:rPr kumimoji="1" lang="en-US" altLang="zh-CN" sz="1800" i="1">
                <a:solidFill>
                  <a:srgbClr val="050FD5"/>
                </a:solidFill>
              </a:rPr>
              <a:t>K</a:t>
            </a:r>
            <a:r>
              <a:rPr kumimoji="1" lang="en-US" altLang="zh-CN" sz="1800" i="1" baseline="-25000">
                <a:solidFill>
                  <a:srgbClr val="050FD5"/>
                </a:solidFill>
              </a:rPr>
              <a:t>p</a:t>
            </a:r>
            <a:r>
              <a:rPr kumimoji="1" lang="en-US" altLang="zh-CN" sz="1800" i="1">
                <a:solidFill>
                  <a:srgbClr val="050FD5"/>
                </a:solidFill>
              </a:rPr>
              <a:t> </a:t>
            </a:r>
            <a:r>
              <a:rPr kumimoji="1" lang="zh-CN" altLang="en-US" sz="1800">
                <a:solidFill>
                  <a:srgbClr val="050FD5"/>
                </a:solidFill>
              </a:rPr>
              <a:t>只与温度有关</a:t>
            </a:r>
            <a:r>
              <a:rPr kumimoji="1" lang="zh-CN" altLang="en-US" sz="1800">
                <a:solidFill>
                  <a:srgbClr val="D3170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82716E-6 L 0.40486 3.8271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2" grpId="0"/>
      <p:bldP spid="81933" grpId="0"/>
      <p:bldP spid="81947" grpId="0" animBg="1"/>
      <p:bldP spid="81947" grpId="1" animBg="1"/>
      <p:bldP spid="819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6F4F9090-1F3E-BBEA-986E-D2AF9FFD3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1016000"/>
          <a:ext cx="2209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330057" progId="Equation.DSMT4">
                  <p:embed/>
                </p:oleObj>
              </mc:Choice>
              <mc:Fallback>
                <p:oleObj name="Equation" r:id="rId2" imgW="799753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016000"/>
                        <a:ext cx="22098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">
            <a:extLst>
              <a:ext uri="{FF2B5EF4-FFF2-40B4-BE49-F238E27FC236}">
                <a16:creationId xmlns:a16="http://schemas.microsoft.com/office/drawing/2014/main" id="{D600453E-8C8C-19D1-2E9C-32AC90B3B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420813"/>
            <a:ext cx="2317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 b="0">
                <a:latin typeface="黑体" panose="02010609060101010101" pitchFamily="49" charset="-122"/>
              </a:rPr>
              <a:t>反应物系的总物质的量 </a:t>
            </a:r>
          </a:p>
        </p:txBody>
      </p:sp>
      <p:sp>
        <p:nvSpPr>
          <p:cNvPr id="6152" name="Line 5">
            <a:extLst>
              <a:ext uri="{FF2B5EF4-FFF2-40B4-BE49-F238E27FC236}">
                <a16:creationId xmlns:a16="http://schemas.microsoft.com/office/drawing/2014/main" id="{94202A0A-7861-59BF-01F4-BCBE8365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244600"/>
            <a:ext cx="6096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3" name="Text Box 6">
            <a:extLst>
              <a:ext uri="{FF2B5EF4-FFF2-40B4-BE49-F238E27FC236}">
                <a16:creationId xmlns:a16="http://schemas.microsoft.com/office/drawing/2014/main" id="{C9F02631-0D12-A1F2-C9AA-CA11B702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1077913"/>
            <a:ext cx="227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 b="0"/>
              <a:t>第</a:t>
            </a:r>
            <a:r>
              <a:rPr kumimoji="1" lang="zh-CN" altLang="en-US" sz="1600" b="0" i="1"/>
              <a:t> </a:t>
            </a:r>
            <a:r>
              <a:rPr kumimoji="1" lang="en-US" altLang="zh-CN" sz="1600" b="0" i="1"/>
              <a:t>i</a:t>
            </a:r>
            <a:r>
              <a:rPr kumimoji="1" lang="en-US" altLang="zh-CN" sz="1600" b="0"/>
              <a:t>  </a:t>
            </a:r>
            <a:r>
              <a:rPr kumimoji="1" lang="zh-CN" altLang="en-US" sz="1600" b="0"/>
              <a:t>种物质的物质的量</a:t>
            </a:r>
            <a:r>
              <a:rPr kumimoji="1" lang="zh-CN" altLang="en-US" sz="1600" b="0">
                <a:ea typeface="楷体_GB2312" pitchFamily="49" charset="-122"/>
              </a:rPr>
              <a:t> </a:t>
            </a:r>
          </a:p>
        </p:txBody>
      </p:sp>
      <p:sp>
        <p:nvSpPr>
          <p:cNvPr id="6154" name="Text Box 7">
            <a:extLst>
              <a:ext uri="{FF2B5EF4-FFF2-40B4-BE49-F238E27FC236}">
                <a16:creationId xmlns:a16="http://schemas.microsoft.com/office/drawing/2014/main" id="{E9E7C698-5CF0-198D-3281-9C2AEA7FF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852488"/>
            <a:ext cx="5149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rgbClr val="050FD5"/>
                </a:solidFill>
              </a:rPr>
              <a:t>理想气体的物系，气体分压力与气体摩尔分数的关系为 </a:t>
            </a:r>
          </a:p>
        </p:txBody>
      </p:sp>
      <p:sp>
        <p:nvSpPr>
          <p:cNvPr id="82952" name="AutoShape 8">
            <a:extLst>
              <a:ext uri="{FF2B5EF4-FFF2-40B4-BE49-F238E27FC236}">
                <a16:creationId xmlns:a16="http://schemas.microsoft.com/office/drawing/2014/main" id="{9DA60355-CC12-3478-7F2F-F3E96580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517650"/>
            <a:ext cx="381000" cy="971550"/>
          </a:xfrm>
          <a:prstGeom prst="curvedLeftArrow">
            <a:avLst>
              <a:gd name="adj1" fmla="val 51000"/>
              <a:gd name="adj2" fmla="val 102000"/>
              <a:gd name="adj3" fmla="val 33333"/>
            </a:avLst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B12C7037-F991-AFD7-CD95-EA0CA579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325" y="1955800"/>
          <a:ext cx="312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199" imgH="406224" progId="Equation.DSMT4">
                  <p:embed/>
                </p:oleObj>
              </mc:Choice>
              <mc:Fallback>
                <p:oleObj name="Equation" r:id="rId4" imgW="1155199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1955800"/>
                        <a:ext cx="3124200" cy="831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AutoShape 10">
            <a:extLst>
              <a:ext uri="{FF2B5EF4-FFF2-40B4-BE49-F238E27FC236}">
                <a16:creationId xmlns:a16="http://schemas.microsoft.com/office/drawing/2014/main" id="{2B4D3D2A-D9FF-DE7B-7717-6BD6350F6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235200"/>
            <a:ext cx="1147763" cy="285750"/>
          </a:xfrm>
          <a:prstGeom prst="rightArrow">
            <a:avLst>
              <a:gd name="adj1" fmla="val 50000"/>
              <a:gd name="adj2" fmla="val 100417"/>
            </a:avLst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65AD2DEE-6331-E848-D66D-BC0A78FDD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74850"/>
          <a:ext cx="1828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0100" imgH="457200" progId="Equation.DSMT4">
                  <p:embed/>
                </p:oleObj>
              </mc:Choice>
              <mc:Fallback>
                <p:oleObj name="Equation" r:id="rId6" imgW="8001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74850"/>
                        <a:ext cx="18288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12">
            <a:extLst>
              <a:ext uri="{FF2B5EF4-FFF2-40B4-BE49-F238E27FC236}">
                <a16:creationId xmlns:a16="http://schemas.microsoft.com/office/drawing/2014/main" id="{EC566FEE-A664-E7C1-BE38-2C53612E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676525"/>
            <a:ext cx="8474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黑体" panose="02010609060101010101" pitchFamily="49" charset="-122"/>
              </a:rPr>
              <a:t>注意：</a:t>
            </a:r>
          </a:p>
          <a:p>
            <a:pPr eaLnBrk="1" hangingPunct="1"/>
            <a:r>
              <a:rPr kumimoji="1" lang="en-US" altLang="zh-CN" sz="1600">
                <a:latin typeface="黑体" panose="02010609060101010101" pitchFamily="49" charset="-122"/>
              </a:rPr>
              <a:t>(1) </a:t>
            </a:r>
            <a:r>
              <a:rPr kumimoji="1" lang="zh-CN" altLang="en-US" sz="1600">
                <a:latin typeface="黑体" panose="02010609060101010101" pitchFamily="49" charset="-122"/>
              </a:rPr>
              <a:t>反应物系中有惰性气体存在时，如燃烧物系中有氮气，总物质的量中应包括惰性气体</a:t>
            </a:r>
            <a:r>
              <a:rPr kumimoji="1" lang="zh-CN" altLang="en-US" sz="1600">
                <a:ea typeface="楷体_GB2312" pitchFamily="49" charset="-122"/>
              </a:rPr>
              <a:t> 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862CCB4D-5A90-186C-4450-F9EC1BCB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341688"/>
            <a:ext cx="330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600">
                <a:latin typeface="黑体" panose="02010609060101010101" pitchFamily="49" charset="-122"/>
              </a:rPr>
              <a:t>(2) </a:t>
            </a:r>
            <a:r>
              <a:rPr kumimoji="1" lang="zh-CN" altLang="en-US" sz="1600">
                <a:latin typeface="黑体" panose="02010609060101010101" pitchFamily="49" charset="-122"/>
              </a:rPr>
              <a:t>若反应中有固体和液体，例如</a:t>
            </a:r>
            <a:r>
              <a:rPr kumimoji="1" lang="zh-CN" altLang="en-US" sz="1600">
                <a:ea typeface="楷体_GB2312" pitchFamily="49" charset="-122"/>
              </a:rPr>
              <a:t> 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1DDAA42D-BCC3-0D63-112A-61DFCCFD6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3740150"/>
            <a:ext cx="7969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rgbClr val="050FD5"/>
                </a:solidFill>
                <a:latin typeface="黑体" panose="02010609060101010101" pitchFamily="49" charset="-122"/>
              </a:rPr>
              <a:t>反应过程中只要固体（或液体）没有耗尽，可以认为固体（或液体）挥发的蒸气的浓度为定值，反应平衡常数为</a:t>
            </a:r>
            <a:r>
              <a:rPr kumimoji="1" lang="zh-CN" altLang="en-US" sz="1600">
                <a:latin typeface="黑体" panose="02010609060101010101" pitchFamily="49" charset="-122"/>
              </a:rPr>
              <a:t> </a:t>
            </a:r>
          </a:p>
        </p:txBody>
      </p:sp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2BE61987-24E3-A3C6-553F-6E21D5D2B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2363" y="4176713"/>
          <a:ext cx="152558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482400" progId="Equation.DSMT4">
                  <p:embed/>
                </p:oleObj>
              </mc:Choice>
              <mc:Fallback>
                <p:oleObj name="Equation" r:id="rId8" imgW="67284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4176713"/>
                        <a:ext cx="152558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3A681F8F-152F-9E37-CD94-7E087509905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651250" y="3360738"/>
          <a:ext cx="18176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520" imgH="228600" progId="Equation.DSMT4">
                  <p:embed/>
                </p:oleObj>
              </mc:Choice>
              <mc:Fallback>
                <p:oleObj name="Equation" r:id="rId10" imgW="102852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360738"/>
                        <a:ext cx="18176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1" name="Text Box 17">
            <a:extLst>
              <a:ext uri="{FF2B5EF4-FFF2-40B4-BE49-F238E27FC236}">
                <a16:creationId xmlns:a16="http://schemas.microsoft.com/office/drawing/2014/main" id="{96FE21F9-0514-C636-B213-F700BF52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化学平衡与平衡常数</a:t>
            </a:r>
          </a:p>
        </p:txBody>
      </p:sp>
      <p:sp>
        <p:nvSpPr>
          <p:cNvPr id="6161" name="Line 18">
            <a:extLst>
              <a:ext uri="{FF2B5EF4-FFF2-40B4-BE49-F238E27FC236}">
                <a16:creationId xmlns:a16="http://schemas.microsoft.com/office/drawing/2014/main" id="{752C1415-D3D5-2767-0F8A-F06C7E105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0" y="1600200"/>
            <a:ext cx="6096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 animBg="1"/>
      <p:bldP spid="82954" grpId="0" animBg="1"/>
      <p:bldP spid="82956" grpId="0"/>
      <p:bldP spid="82957" grpId="0"/>
      <p:bldP spid="829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2">
            <a:extLst>
              <a:ext uri="{FF2B5EF4-FFF2-40B4-BE49-F238E27FC236}">
                <a16:creationId xmlns:a16="http://schemas.microsoft.com/office/drawing/2014/main" id="{11483A7C-F405-8FDB-18C2-E3D71EDA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827088"/>
            <a:ext cx="8601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 b="0"/>
              <a:t>例：</a:t>
            </a:r>
            <a:r>
              <a:rPr kumimoji="1" lang="en-US" altLang="zh-CN" sz="2000"/>
              <a:t>1mol</a:t>
            </a:r>
            <a:r>
              <a:rPr kumimoji="1" lang="zh-CN" altLang="en-US" sz="2000"/>
              <a:t>的</a:t>
            </a:r>
            <a:r>
              <a:rPr kumimoji="1" lang="en-US" altLang="zh-CN" sz="2000"/>
              <a:t>CO</a:t>
            </a:r>
            <a:r>
              <a:rPr kumimoji="1" lang="zh-CN" altLang="en-US" sz="2000"/>
              <a:t>和1</a:t>
            </a:r>
            <a:r>
              <a:rPr kumimoji="1" lang="en-US" altLang="zh-CN" sz="2000"/>
              <a:t>mol</a:t>
            </a:r>
            <a:r>
              <a:rPr kumimoji="1" lang="zh-CN" altLang="en-US" sz="2000"/>
              <a:t>的</a:t>
            </a:r>
            <a:r>
              <a:rPr kumimoji="1" lang="en-US" altLang="zh-CN" sz="2000"/>
              <a:t>O</a:t>
            </a:r>
            <a:r>
              <a:rPr kumimoji="1" lang="en-US" altLang="zh-CN" sz="2000" baseline="-30000"/>
              <a:t>2</a:t>
            </a:r>
            <a:r>
              <a:rPr kumimoji="1" lang="zh-CN" altLang="en-US" sz="2000"/>
              <a:t>反应，求在1</a:t>
            </a:r>
            <a:r>
              <a:rPr kumimoji="1" lang="en-US" altLang="zh-CN" sz="2000"/>
              <a:t>atm、3000K</a:t>
            </a:r>
            <a:r>
              <a:rPr kumimoji="1" lang="zh-CN" altLang="en-US" sz="2000"/>
              <a:t>下达到化学平衡时各种气体的组成。已知3000</a:t>
            </a:r>
            <a:r>
              <a:rPr kumimoji="1" lang="en-US" altLang="zh-CN" sz="2000"/>
              <a:t>K</a:t>
            </a:r>
            <a:r>
              <a:rPr kumimoji="1" lang="zh-CN" altLang="en-US" sz="2000"/>
              <a:t>时，该反应平衡常数</a:t>
            </a:r>
            <a:r>
              <a:rPr kumimoji="1" lang="en-US" altLang="zh-CN" sz="2000" i="1"/>
              <a:t>K</a:t>
            </a:r>
            <a:r>
              <a:rPr kumimoji="1" lang="en-US" altLang="zh-CN" sz="2000" i="1" baseline="-30000"/>
              <a:t>p</a:t>
            </a:r>
            <a:r>
              <a:rPr kumimoji="1" lang="en-US" altLang="zh-CN" sz="2000" baseline="-30000"/>
              <a:t> </a:t>
            </a:r>
            <a:r>
              <a:rPr kumimoji="1" lang="en-US" altLang="zh-CN" sz="2000"/>
              <a:t>=3.06。   </a:t>
            </a:r>
            <a:endParaRPr kumimoji="1" lang="zh-CN" altLang="en-US" sz="2000"/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AD44AA5C-0F79-776B-890F-63E08DB9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1595438"/>
            <a:ext cx="448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CO</a:t>
            </a:r>
            <a:r>
              <a:rPr kumimoji="1" lang="zh-CN" altLang="en-US" sz="2000"/>
              <a:t>和</a:t>
            </a:r>
            <a:r>
              <a:rPr kumimoji="1" lang="en-US" altLang="zh-CN" sz="2000"/>
              <a:t>O</a:t>
            </a:r>
            <a:r>
              <a:rPr kumimoji="1" lang="en-US" altLang="zh-CN" sz="2000" baseline="-30000"/>
              <a:t>2</a:t>
            </a:r>
            <a:r>
              <a:rPr kumimoji="1" lang="zh-CN" altLang="en-US" sz="2000"/>
              <a:t>的按化学计量系数的反应式是 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52D5B6A0-3F08-7D0A-727D-7BFB2FA4D4C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208338" y="1936750"/>
          <a:ext cx="2070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393480" progId="Equation.DSMT4">
                  <p:embed/>
                </p:oleObj>
              </mc:Choice>
              <mc:Fallback>
                <p:oleObj name="Equation" r:id="rId2" imgW="1155600" imgH="39348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1936750"/>
                        <a:ext cx="2070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>
            <a:extLst>
              <a:ext uri="{FF2B5EF4-FFF2-40B4-BE49-F238E27FC236}">
                <a16:creationId xmlns:a16="http://schemas.microsoft.com/office/drawing/2014/main" id="{6B1728B6-5143-6A2A-8DF5-C94C5517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436813"/>
            <a:ext cx="305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/>
              <a:t>因此，平衡常数可表达为</a:t>
            </a:r>
            <a:r>
              <a:rPr kumimoji="1" lang="en-US" altLang="zh-CN" sz="2000" b="0"/>
              <a:t> </a:t>
            </a:r>
          </a:p>
        </p:txBody>
      </p:sp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96853A69-FE22-53F8-75AA-1B8D52BF5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662238"/>
          <a:ext cx="3022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507960" progId="Equation.DSMT4">
                  <p:embed/>
                </p:oleObj>
              </mc:Choice>
              <mc:Fallback>
                <p:oleObj name="Equation" r:id="rId4" imgW="142236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2238"/>
                        <a:ext cx="3022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Text Box 7">
            <a:extLst>
              <a:ext uri="{FF2B5EF4-FFF2-40B4-BE49-F238E27FC236}">
                <a16:creationId xmlns:a16="http://schemas.microsoft.com/office/drawing/2014/main" id="{F5D12EF1-4042-2DA3-F107-66B743756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3406775"/>
            <a:ext cx="7999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设1</a:t>
            </a:r>
            <a:r>
              <a:rPr kumimoji="1" lang="en-US" altLang="zh-CN" sz="2000"/>
              <a:t>mol</a:t>
            </a:r>
            <a:r>
              <a:rPr kumimoji="1" lang="zh-CN" altLang="en-US" sz="2000"/>
              <a:t>的</a:t>
            </a:r>
            <a:r>
              <a:rPr kumimoji="1" lang="en-US" altLang="zh-CN" sz="2000"/>
              <a:t>CO</a:t>
            </a:r>
            <a:r>
              <a:rPr kumimoji="1" lang="zh-CN" altLang="en-US" sz="2000"/>
              <a:t>和1</a:t>
            </a:r>
            <a:r>
              <a:rPr kumimoji="1" lang="en-US" altLang="zh-CN" sz="2000"/>
              <a:t>mol</a:t>
            </a:r>
            <a:r>
              <a:rPr kumimoji="1" lang="zh-CN" altLang="en-US" sz="2000"/>
              <a:t>的</a:t>
            </a:r>
            <a:r>
              <a:rPr kumimoji="1" lang="en-US" altLang="zh-CN" sz="2000"/>
              <a:t>O</a:t>
            </a:r>
            <a:r>
              <a:rPr kumimoji="1" lang="en-US" altLang="zh-CN" sz="2000" baseline="-30000"/>
              <a:t>2</a:t>
            </a:r>
            <a:r>
              <a:rPr kumimoji="1" lang="zh-CN" altLang="en-US" sz="2000"/>
              <a:t>反应在3000 </a:t>
            </a:r>
            <a:r>
              <a:rPr kumimoji="1" lang="en-US" altLang="zh-CN" sz="2000"/>
              <a:t>K</a:t>
            </a:r>
            <a:r>
              <a:rPr kumimoji="1" lang="zh-CN" altLang="en-US" sz="2000"/>
              <a:t>时平衡组成为</a:t>
            </a:r>
            <a:r>
              <a:rPr kumimoji="1" lang="en-US" altLang="zh-CN" sz="2000" i="1">
                <a:solidFill>
                  <a:srgbClr val="050FD5"/>
                </a:solidFill>
              </a:rPr>
              <a:t>x</a:t>
            </a:r>
            <a:r>
              <a:rPr kumimoji="1" lang="en-US" altLang="zh-CN" sz="2000">
                <a:solidFill>
                  <a:srgbClr val="050FD5"/>
                </a:solidFill>
              </a:rPr>
              <a:t> molCO、</a:t>
            </a:r>
            <a:r>
              <a:rPr kumimoji="1" lang="en-US" altLang="zh-CN" sz="2000" i="1">
                <a:solidFill>
                  <a:srgbClr val="050FD5"/>
                </a:solidFill>
              </a:rPr>
              <a:t>y</a:t>
            </a:r>
            <a:r>
              <a:rPr kumimoji="1" lang="en-US" altLang="zh-CN" sz="2000">
                <a:solidFill>
                  <a:srgbClr val="050FD5"/>
                </a:solidFill>
              </a:rPr>
              <a:t> mol O</a:t>
            </a:r>
            <a:r>
              <a:rPr kumimoji="1" lang="en-US" altLang="zh-CN" sz="2000" baseline="-30000">
                <a:solidFill>
                  <a:srgbClr val="050FD5"/>
                </a:solidFill>
              </a:rPr>
              <a:t>2</a:t>
            </a:r>
            <a:r>
              <a:rPr kumimoji="1" lang="zh-CN" altLang="en-US" sz="2000">
                <a:solidFill>
                  <a:srgbClr val="050FD5"/>
                </a:solidFill>
              </a:rPr>
              <a:t>和</a:t>
            </a:r>
            <a:r>
              <a:rPr kumimoji="1" lang="en-US" altLang="zh-CN" sz="2000" i="1">
                <a:solidFill>
                  <a:srgbClr val="050FD5"/>
                </a:solidFill>
              </a:rPr>
              <a:t>z</a:t>
            </a:r>
            <a:r>
              <a:rPr kumimoji="1" lang="en-US" altLang="zh-CN" sz="2000">
                <a:solidFill>
                  <a:srgbClr val="050FD5"/>
                </a:solidFill>
              </a:rPr>
              <a:t> mol</a:t>
            </a:r>
            <a:r>
              <a:rPr kumimoji="1" lang="zh-CN" altLang="en-US" sz="2000">
                <a:solidFill>
                  <a:srgbClr val="050FD5"/>
                </a:solidFill>
              </a:rPr>
              <a:t>的</a:t>
            </a:r>
            <a:r>
              <a:rPr kumimoji="1" lang="en-US" altLang="zh-CN" sz="2000">
                <a:solidFill>
                  <a:srgbClr val="050FD5"/>
                </a:solidFill>
              </a:rPr>
              <a:t>CO</a:t>
            </a:r>
            <a:r>
              <a:rPr kumimoji="1" lang="en-US" altLang="zh-CN" sz="2000" baseline="-30000">
                <a:solidFill>
                  <a:srgbClr val="050FD5"/>
                </a:solidFill>
              </a:rPr>
              <a:t>2</a:t>
            </a:r>
            <a:r>
              <a:rPr kumimoji="1" lang="zh-CN" altLang="en-US" sz="2000" baseline="-30000"/>
              <a:t>，</a:t>
            </a:r>
            <a:r>
              <a:rPr kumimoji="1" lang="zh-CN" altLang="en-US" sz="2000"/>
              <a:t>则有</a:t>
            </a:r>
          </a:p>
        </p:txBody>
      </p:sp>
      <p:sp>
        <p:nvSpPr>
          <p:cNvPr id="112651" name="Rectangle 11">
            <a:extLst>
              <a:ext uri="{FF2B5EF4-FFF2-40B4-BE49-F238E27FC236}">
                <a16:creationId xmlns:a16="http://schemas.microsoft.com/office/drawing/2014/main" id="{C546E8A1-038D-6149-225F-524B19B6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5636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/>
              <a:t>解：</a:t>
            </a:r>
          </a:p>
        </p:txBody>
      </p:sp>
      <p:sp>
        <p:nvSpPr>
          <p:cNvPr id="112653" name="Text Box 13">
            <a:extLst>
              <a:ext uri="{FF2B5EF4-FFF2-40B4-BE49-F238E27FC236}">
                <a16:creationId xmlns:a16="http://schemas.microsoft.com/office/drawing/2014/main" id="{3407E83E-1B67-2198-7D9C-B3F52E547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4325"/>
            <a:ext cx="857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13-4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化学平衡与平衡常数</a:t>
            </a:r>
          </a:p>
        </p:txBody>
      </p:sp>
      <p:graphicFrame>
        <p:nvGraphicFramePr>
          <p:cNvPr id="112657" name="Object 17">
            <a:extLst>
              <a:ext uri="{FF2B5EF4-FFF2-40B4-BE49-F238E27FC236}">
                <a16:creationId xmlns:a16="http://schemas.microsoft.com/office/drawing/2014/main" id="{396F238A-12DC-BEA3-B750-60A94F074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4225" y="1943100"/>
          <a:ext cx="312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199" imgH="406224" progId="Equation.DSMT4">
                  <p:embed/>
                </p:oleObj>
              </mc:Choice>
              <mc:Fallback>
                <p:oleObj name="Equation" r:id="rId6" imgW="1155199" imgH="4062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1943100"/>
                        <a:ext cx="3124200" cy="831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>
            <a:extLst>
              <a:ext uri="{FF2B5EF4-FFF2-40B4-BE49-F238E27FC236}">
                <a16:creationId xmlns:a16="http://schemas.microsoft.com/office/drawing/2014/main" id="{1FA0FE8E-5C39-8C7D-21DF-ACC1E2A80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4127500"/>
          <a:ext cx="34861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5100" imgH="419100" progId="Equation.DSMT4">
                  <p:embed/>
                </p:oleObj>
              </mc:Choice>
              <mc:Fallback>
                <p:oleObj name="Equation" r:id="rId8" imgW="14351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127500"/>
                        <a:ext cx="34861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  <p:bldP spid="112645" grpId="0"/>
      <p:bldP spid="112647" grpId="0"/>
      <p:bldP spid="1126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8"/>
</p:tagLst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3112</TotalTime>
  <Words>862</Words>
  <Application>Microsoft Office PowerPoint</Application>
  <PresentationFormat>全屏显示(16:9)</PresentationFormat>
  <Paragraphs>67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华文中宋</vt:lpstr>
      <vt:lpstr>华文隶书</vt:lpstr>
      <vt:lpstr>华文仿宋</vt:lpstr>
      <vt:lpstr>华文琥珀</vt:lpstr>
      <vt:lpstr>Plotter</vt:lpstr>
      <vt:lpstr>楷体_GB2312</vt:lpstr>
      <vt:lpstr>Symbol</vt:lpstr>
      <vt:lpstr>Verdana</vt:lpstr>
      <vt:lpstr>tempelate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741</cp:revision>
  <cp:lastPrinted>1601-01-01T00:00:00Z</cp:lastPrinted>
  <dcterms:created xsi:type="dcterms:W3CDTF">2011-05-02T08:11:20Z</dcterms:created>
  <dcterms:modified xsi:type="dcterms:W3CDTF">2025-08-21T09:20:55Z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