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256" r:id="rId2"/>
    <p:sldId id="324" r:id="rId3"/>
    <p:sldId id="339" r:id="rId4"/>
    <p:sldId id="341" r:id="rId5"/>
    <p:sldId id="342" r:id="rId6"/>
    <p:sldId id="299" r:id="rId7"/>
    <p:sldId id="300" r:id="rId8"/>
    <p:sldId id="343" r:id="rId9"/>
    <p:sldId id="301" r:id="rId10"/>
    <p:sldId id="302" r:id="rId11"/>
    <p:sldId id="303" r:id="rId12"/>
    <p:sldId id="334" r:id="rId13"/>
    <p:sldId id="304" r:id="rId14"/>
    <p:sldId id="305" r:id="rId15"/>
    <p:sldId id="333" r:id="rId16"/>
    <p:sldId id="327" r:id="rId17"/>
    <p:sldId id="328" r:id="rId18"/>
    <p:sldId id="306" r:id="rId19"/>
    <p:sldId id="307" r:id="rId20"/>
    <p:sldId id="308" r:id="rId21"/>
    <p:sldId id="345" r:id="rId22"/>
    <p:sldId id="346" r:id="rId23"/>
    <p:sldId id="309" r:id="rId24"/>
    <p:sldId id="347" r:id="rId25"/>
    <p:sldId id="348" r:id="rId26"/>
  </p:sldIdLst>
  <p:sldSz cx="9144000" cy="5143500" type="screen16x9"/>
  <p:notesSz cx="10234613" cy="7099300"/>
  <p:defaultTextStyle>
    <a:defPPr>
      <a:defRPr lang="zh-CN"/>
    </a:defPPr>
    <a:lvl1pPr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1286">
          <p15:clr>
            <a:srgbClr val="A4A3A4"/>
          </p15:clr>
        </p15:guide>
        <p15:guide id="2" orient="horz" pos="567">
          <p15:clr>
            <a:srgbClr val="A4A3A4"/>
          </p15:clr>
        </p15:guide>
        <p15:guide id="3" orient="horz" pos="2946">
          <p15:clr>
            <a:srgbClr val="A4A3A4"/>
          </p15:clr>
        </p15:guide>
        <p15:guide id="4" orient="horz" pos="3196">
          <p15:clr>
            <a:srgbClr val="A4A3A4"/>
          </p15:clr>
        </p15:guide>
        <p15:guide id="5" orient="horz" pos="2077">
          <p15:clr>
            <a:srgbClr val="A4A3A4"/>
          </p15:clr>
        </p15:guide>
        <p15:guide id="6" orient="horz" pos="889">
          <p15:clr>
            <a:srgbClr val="A4A3A4"/>
          </p15:clr>
        </p15:guide>
        <p15:guide id="7" orient="horz" pos="1460">
          <p15:clr>
            <a:srgbClr val="A4A3A4"/>
          </p15:clr>
        </p15:guide>
        <p15:guide id="8" pos="588">
          <p15:clr>
            <a:srgbClr val="A4A3A4"/>
          </p15:clr>
        </p15:guide>
        <p15:guide id="9" pos="1125">
          <p15:clr>
            <a:srgbClr val="A4A3A4"/>
          </p15:clr>
        </p15:guide>
        <p15:guide id="10" pos="2817">
          <p15:clr>
            <a:srgbClr val="A4A3A4"/>
          </p15:clr>
        </p15:guide>
        <p15:guide id="11" pos="5512">
          <p15:clr>
            <a:srgbClr val="A4A3A4"/>
          </p15:clr>
        </p15:guide>
        <p15:guide id="1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9933"/>
    <a:srgbClr val="DDDDDD"/>
    <a:srgbClr val="FFFF99"/>
    <a:srgbClr val="D31703"/>
    <a:srgbClr val="050FD5"/>
    <a:srgbClr val="990099"/>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7959" autoAdjust="0"/>
  </p:normalViewPr>
  <p:slideViewPr>
    <p:cSldViewPr snapToGrid="0">
      <p:cViewPr varScale="1">
        <p:scale>
          <a:sx n="112" d="100"/>
          <a:sy n="112" d="100"/>
        </p:scale>
        <p:origin x="989" y="86"/>
      </p:cViewPr>
      <p:guideLst>
        <p:guide orient="horz" pos="1286"/>
        <p:guide orient="horz" pos="567"/>
        <p:guide orient="horz" pos="2946"/>
        <p:guide orient="horz" pos="3196"/>
        <p:guide orient="horz" pos="2077"/>
        <p:guide orient="horz" pos="889"/>
        <p:guide orient="horz" pos="1460"/>
        <p:guide pos="588"/>
        <p:guide pos="1125"/>
        <p:guide pos="2817"/>
        <p:guide pos="5512"/>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D4D2325-484A-DE37-F22C-3D3A0AB125E1}"/>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436227" name="Rectangle 3">
            <a:extLst>
              <a:ext uri="{FF2B5EF4-FFF2-40B4-BE49-F238E27FC236}">
                <a16:creationId xmlns:a16="http://schemas.microsoft.com/office/drawing/2014/main" id="{BEEEF817-11DD-8189-9D5B-027A3F0FEDCC}"/>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pitchFamily="34" charset="0"/>
                <a:ea typeface="宋体" pitchFamily="2" charset="-122"/>
              </a:defRPr>
            </a:lvl1pPr>
          </a:lstStyle>
          <a:p>
            <a:pPr>
              <a:defRPr/>
            </a:pPr>
            <a:endParaRPr lang="en-US" altLang="zh-CN"/>
          </a:p>
        </p:txBody>
      </p:sp>
      <p:sp>
        <p:nvSpPr>
          <p:cNvPr id="436228" name="Rectangle 4">
            <a:extLst>
              <a:ext uri="{FF2B5EF4-FFF2-40B4-BE49-F238E27FC236}">
                <a16:creationId xmlns:a16="http://schemas.microsoft.com/office/drawing/2014/main" id="{81A74962-91E2-0CA7-EF05-9425750B88CA}"/>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436229" name="Rectangle 5">
            <a:extLst>
              <a:ext uri="{FF2B5EF4-FFF2-40B4-BE49-F238E27FC236}">
                <a16:creationId xmlns:a16="http://schemas.microsoft.com/office/drawing/2014/main" id="{3012F86D-E5DD-4323-8981-06935E9B7CF8}"/>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BF1AACFB-1518-424F-9FF6-7CFF19E2FD46}"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C69CA2-73A6-74EF-29E8-F1B96F2A5BB2}"/>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66CE5ED8-9919-0DCA-6897-F163A2457B91}"/>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pitchFamily="34" charset="0"/>
                <a:ea typeface="宋体" pitchFamily="2" charset="-122"/>
              </a:defRPr>
            </a:lvl1pPr>
          </a:lstStyle>
          <a:p>
            <a:pPr>
              <a:defRPr/>
            </a:pPr>
            <a:endParaRPr lang="en-US" altLang="zh-CN"/>
          </a:p>
        </p:txBody>
      </p:sp>
      <p:sp>
        <p:nvSpPr>
          <p:cNvPr id="28676" name="Rectangle 4">
            <a:extLst>
              <a:ext uri="{FF2B5EF4-FFF2-40B4-BE49-F238E27FC236}">
                <a16:creationId xmlns:a16="http://schemas.microsoft.com/office/drawing/2014/main" id="{B81D2A3C-19BC-81BF-23CF-114F9F30D84F}"/>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93DDF52-892A-D60C-32F9-14F0D37C4556}"/>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1346059D-1462-E5EA-4EC5-054021D7575E}"/>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738DA22B-1537-0423-7AB0-D372D378AA2A}"/>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CC09DE06-18CE-4CD0-BE3E-2680BF76BD30}"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04632B7-CF02-DCDA-E9E5-3271380FBF78}"/>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4EA494C9-EDD2-A70F-3AF9-8734D2A372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4BD949-F252-971C-E289-5243C1773CB6}"/>
              </a:ext>
            </a:extLst>
          </p:cNvPr>
          <p:cNvSpPr>
            <a:spLocks noChangeArrowheads="1"/>
          </p:cNvSpPr>
          <p:nvPr/>
        </p:nvSpPr>
        <p:spPr bwMode="gray">
          <a:xfrm>
            <a:off x="1143000" y="2343150"/>
            <a:ext cx="8001000" cy="7366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3" name="Rectangle 3">
            <a:extLst>
              <a:ext uri="{FF2B5EF4-FFF2-40B4-BE49-F238E27FC236}">
                <a16:creationId xmlns:a16="http://schemas.microsoft.com/office/drawing/2014/main" id="{9FAD146D-557B-B6C9-BA27-25C04BF1F33B}"/>
              </a:ext>
            </a:extLst>
          </p:cNvPr>
          <p:cNvSpPr>
            <a:spLocks noChangeArrowheads="1"/>
          </p:cNvSpPr>
          <p:nvPr/>
        </p:nvSpPr>
        <p:spPr bwMode="gray">
          <a:xfrm>
            <a:off x="0" y="2343150"/>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4" name="Rectangle 8">
            <a:extLst>
              <a:ext uri="{FF2B5EF4-FFF2-40B4-BE49-F238E27FC236}">
                <a16:creationId xmlns:a16="http://schemas.microsoft.com/office/drawing/2014/main" id="{8D62318E-874C-6685-53D0-ADF24F898C14}"/>
              </a:ext>
            </a:extLst>
          </p:cNvPr>
          <p:cNvSpPr>
            <a:spLocks noChangeArrowheads="1"/>
          </p:cNvSpPr>
          <p:nvPr userDrawn="1"/>
        </p:nvSpPr>
        <p:spPr bwMode="auto">
          <a:xfrm>
            <a:off x="146050" y="4421188"/>
            <a:ext cx="3438525" cy="722312"/>
          </a:xfrm>
          <a:prstGeom prst="rect">
            <a:avLst/>
          </a:prstGeom>
          <a:solidFill>
            <a:schemeClr val="bg1"/>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sp>
        <p:nvSpPr>
          <p:cNvPr id="5" name="Rectangle 18">
            <a:extLst>
              <a:ext uri="{FF2B5EF4-FFF2-40B4-BE49-F238E27FC236}">
                <a16:creationId xmlns:a16="http://schemas.microsoft.com/office/drawing/2014/main" id="{D1B06944-1815-CF41-60A0-5CD20C290BE7}"/>
              </a:ext>
            </a:extLst>
          </p:cNvPr>
          <p:cNvSpPr>
            <a:spLocks noChangeArrowheads="1"/>
          </p:cNvSpPr>
          <p:nvPr userDrawn="1"/>
        </p:nvSpPr>
        <p:spPr bwMode="auto">
          <a:xfrm>
            <a:off x="3186113" y="4532313"/>
            <a:ext cx="698500" cy="523875"/>
          </a:xfrm>
          <a:prstGeom prst="rect">
            <a:avLst/>
          </a:prstGeom>
          <a:solidFill>
            <a:schemeClr val="bg1"/>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pic>
        <p:nvPicPr>
          <p:cNvPr id="6" name="Picture 21" descr="蓝色">
            <a:extLst>
              <a:ext uri="{FF2B5EF4-FFF2-40B4-BE49-F238E27FC236}">
                <a16:creationId xmlns:a16="http://schemas.microsoft.com/office/drawing/2014/main" id="{40CD3C2E-9E39-053E-7867-D5198C9BC059}"/>
              </a:ext>
            </a:extLst>
          </p:cNvPr>
          <p:cNvPicPr>
            <a:picLocks noChangeAspect="1" noChangeArrowheads="1"/>
          </p:cNvPicPr>
          <p:nvPr userDrawn="1"/>
        </p:nvPicPr>
        <p:blipFill>
          <a:blip r:embed="rId3"/>
          <a:srcRect r="70198"/>
          <a:stretch>
            <a:fillRect/>
          </a:stretch>
        </p:blipFill>
        <p:spPr bwMode="auto">
          <a:xfrm>
            <a:off x="496888" y="3705225"/>
            <a:ext cx="466725" cy="438150"/>
          </a:xfrm>
          <a:prstGeom prst="rect">
            <a:avLst/>
          </a:prstGeom>
          <a:noFill/>
          <a:effectLst>
            <a:outerShdw dist="17961" dir="2700000" algn="ctr" rotWithShape="0">
              <a:schemeClr val="bg2"/>
            </a:outerShdw>
          </a:effectLst>
        </p:spPr>
      </p:pic>
      <p:sp>
        <p:nvSpPr>
          <p:cNvPr id="7" name="Text Box 22">
            <a:extLst>
              <a:ext uri="{FF2B5EF4-FFF2-40B4-BE49-F238E27FC236}">
                <a16:creationId xmlns:a16="http://schemas.microsoft.com/office/drawing/2014/main" id="{1305C483-D3E0-D4CA-432F-4A1B07CAE04A}"/>
              </a:ext>
            </a:extLst>
          </p:cNvPr>
          <p:cNvSpPr txBox="1">
            <a:spLocks noChangeArrowheads="1"/>
          </p:cNvSpPr>
          <p:nvPr userDrawn="1"/>
        </p:nvSpPr>
        <p:spPr bwMode="auto">
          <a:xfrm>
            <a:off x="914400" y="3919538"/>
            <a:ext cx="2101850" cy="214312"/>
          </a:xfrm>
          <a:prstGeom prst="rect">
            <a:avLst/>
          </a:prstGeom>
          <a:noFill/>
          <a:ln w="9525">
            <a:noFill/>
            <a:miter lim="800000"/>
            <a:headEnd/>
            <a:tailEnd/>
          </a:ln>
          <a:effectLst/>
        </p:spPr>
        <p:txBody>
          <a:bodyPr>
            <a:spAutoFit/>
          </a:bodyPr>
          <a:lstStyle/>
          <a:p>
            <a:pPr>
              <a:spcBef>
                <a:spcPct val="50000"/>
              </a:spcBef>
              <a:defRPr/>
            </a:pPr>
            <a:r>
              <a:rPr lang="en-US" altLang="zh-CN" sz="800">
                <a:solidFill>
                  <a:srgbClr val="3366CC"/>
                </a:solidFill>
                <a:effectLst>
                  <a:outerShdw blurRad="38100" dist="38100" dir="2700000" algn="tl">
                    <a:srgbClr val="C0C0C0"/>
                  </a:outerShdw>
                </a:effectLst>
                <a:latin typeface="Arial" pitchFamily="34" charset="0"/>
                <a:ea typeface="宋体" pitchFamily="2" charset="-122"/>
              </a:rPr>
              <a:t>XI’AN JIAOTONG UNIVERSITY</a:t>
            </a:r>
          </a:p>
        </p:txBody>
      </p:sp>
      <p:pic>
        <p:nvPicPr>
          <p:cNvPr id="8" name="Picture 23">
            <a:extLst>
              <a:ext uri="{FF2B5EF4-FFF2-40B4-BE49-F238E27FC236}">
                <a16:creationId xmlns:a16="http://schemas.microsoft.com/office/drawing/2014/main" id="{F2CD3EDF-B96E-949F-B237-FADF3F58C1C0}"/>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 y="4273550"/>
            <a:ext cx="4413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a:extLst>
              <a:ext uri="{FF2B5EF4-FFF2-40B4-BE49-F238E27FC236}">
                <a16:creationId xmlns:a16="http://schemas.microsoft.com/office/drawing/2014/main" id="{F882FC12-3A61-A1E8-031E-EC0E899DA590}"/>
              </a:ext>
            </a:extLst>
          </p:cNvPr>
          <p:cNvSpPr txBox="1">
            <a:spLocks noChangeArrowheads="1"/>
          </p:cNvSpPr>
          <p:nvPr userDrawn="1"/>
        </p:nvSpPr>
        <p:spPr bwMode="auto">
          <a:xfrm>
            <a:off x="925513" y="3705225"/>
            <a:ext cx="1404937" cy="274638"/>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C0C0C0"/>
                  </a:outerShdw>
                </a:effectLst>
                <a:latin typeface="华文中宋" pitchFamily="2" charset="-122"/>
                <a:ea typeface="华文中宋" pitchFamily="2" charset="-122"/>
              </a:rPr>
              <a:t>西安交通大学</a:t>
            </a:r>
          </a:p>
        </p:txBody>
      </p:sp>
      <p:sp>
        <p:nvSpPr>
          <p:cNvPr id="10" name="Text Box 25">
            <a:extLst>
              <a:ext uri="{FF2B5EF4-FFF2-40B4-BE49-F238E27FC236}">
                <a16:creationId xmlns:a16="http://schemas.microsoft.com/office/drawing/2014/main" id="{E5E24BDD-80ED-824D-44C6-E6CCDF88B4E2}"/>
              </a:ext>
            </a:extLst>
          </p:cNvPr>
          <p:cNvSpPr txBox="1">
            <a:spLocks noChangeArrowheads="1"/>
          </p:cNvSpPr>
          <p:nvPr userDrawn="1"/>
        </p:nvSpPr>
        <p:spPr bwMode="auto">
          <a:xfrm>
            <a:off x="903288" y="4433888"/>
            <a:ext cx="3284537" cy="336550"/>
          </a:xfrm>
          <a:prstGeom prst="rect">
            <a:avLst/>
          </a:prstGeom>
          <a:noFill/>
          <a:ln w="9525" algn="ctr">
            <a:noFill/>
            <a:miter lim="800000"/>
            <a:headEnd/>
            <a:tailEnd/>
          </a:ln>
          <a:effectLst/>
        </p:spPr>
        <p:txBody>
          <a:bodyPr>
            <a:spAutoFit/>
          </a:bodyPr>
          <a:lstStyle/>
          <a:p>
            <a:pPr>
              <a:spcBef>
                <a:spcPct val="50000"/>
              </a:spcBef>
              <a:defRPr/>
            </a:pPr>
            <a:r>
              <a:rPr lang="en-US" altLang="ko-KR" sz="800">
                <a:solidFill>
                  <a:srgbClr val="3366CC"/>
                </a:solidFill>
                <a:effectLst>
                  <a:outerShdw blurRad="38100" dist="38100" dir="2700000" algn="tl">
                    <a:srgbClr val="C0C0C0"/>
                  </a:outerShdw>
                </a:effectLst>
                <a:latin typeface="Arial" pitchFamily="34" charset="0"/>
                <a:ea typeface="宋体" pitchFamily="2" charset="-122"/>
              </a:rPr>
              <a:t>KEY LABORATORY OF THERMO-FLUID SCIENCE </a:t>
            </a:r>
            <a:r>
              <a:rPr lang="en-US" altLang="zh-CN" sz="800">
                <a:solidFill>
                  <a:srgbClr val="3366CC"/>
                </a:solidFill>
                <a:effectLst>
                  <a:outerShdw blurRad="38100" dist="38100" dir="2700000" algn="tl">
                    <a:srgbClr val="C0C0C0"/>
                  </a:outerShdw>
                </a:effectLst>
                <a:latin typeface="Arial" pitchFamily="34" charset="0"/>
                <a:ea typeface="宋体" pitchFamily="2" charset="-122"/>
              </a:rPr>
              <a:t>&amp;</a:t>
            </a:r>
            <a:r>
              <a:rPr lang="en-US" altLang="ko-KR" sz="800">
                <a:solidFill>
                  <a:srgbClr val="3366CC"/>
                </a:solidFill>
                <a:effectLst>
                  <a:outerShdw blurRad="38100" dist="38100" dir="2700000" algn="tl">
                    <a:srgbClr val="C0C0C0"/>
                  </a:outerShdw>
                </a:effectLst>
                <a:latin typeface="Arial" pitchFamily="34" charset="0"/>
                <a:ea typeface="宋体" pitchFamily="2" charset="-122"/>
              </a:rPr>
              <a:t> ENGINEERING</a:t>
            </a:r>
            <a:r>
              <a:rPr lang="en-US" altLang="zh-CN" sz="800">
                <a:solidFill>
                  <a:srgbClr val="3366CC"/>
                </a:solidFill>
                <a:effectLst>
                  <a:outerShdw blurRad="38100" dist="38100" dir="2700000" algn="tl">
                    <a:srgbClr val="C0C0C0"/>
                  </a:outerShdw>
                </a:effectLst>
                <a:latin typeface="Arial" pitchFamily="34" charset="0"/>
                <a:ea typeface="宋体" pitchFamily="2" charset="-122"/>
              </a:rPr>
              <a:t>, MINISTRY OF EDUCATION </a:t>
            </a:r>
          </a:p>
        </p:txBody>
      </p:sp>
      <p:sp>
        <p:nvSpPr>
          <p:cNvPr id="11" name="Text Box 26">
            <a:extLst>
              <a:ext uri="{FF2B5EF4-FFF2-40B4-BE49-F238E27FC236}">
                <a16:creationId xmlns:a16="http://schemas.microsoft.com/office/drawing/2014/main" id="{8D20D383-1A17-33A6-DD49-4A883AF72916}"/>
              </a:ext>
            </a:extLst>
          </p:cNvPr>
          <p:cNvSpPr txBox="1">
            <a:spLocks noChangeArrowheads="1"/>
          </p:cNvSpPr>
          <p:nvPr userDrawn="1"/>
        </p:nvSpPr>
        <p:spPr bwMode="auto">
          <a:xfrm>
            <a:off x="892175" y="4221163"/>
            <a:ext cx="3276600" cy="273050"/>
          </a:xfrm>
          <a:prstGeom prst="rect">
            <a:avLst/>
          </a:prstGeom>
          <a:noFill/>
          <a:ln w="9525" algn="ctr">
            <a:noFill/>
            <a:miter lim="800000"/>
            <a:headEnd/>
            <a:tailEnd/>
          </a:ln>
          <a:effectLst/>
        </p:spPr>
        <p:txBody>
          <a:bodyPr>
            <a:spAutoFit/>
          </a:bodyPr>
          <a:lstStyle/>
          <a:p>
            <a:pPr>
              <a:spcBef>
                <a:spcPct val="50000"/>
              </a:spcBef>
              <a:defRPr/>
            </a:pPr>
            <a:r>
              <a:rPr lang="zh-CN" altLang="en-US">
                <a:effectLst>
                  <a:outerShdw blurRad="38100" dist="38100" dir="2700000" algn="tl">
                    <a:srgbClr val="C0C0C0"/>
                  </a:outerShdw>
                </a:effectLst>
                <a:latin typeface="华文中宋" pitchFamily="2" charset="-122"/>
                <a:ea typeface="华文中宋" pitchFamily="2" charset="-122"/>
              </a:rPr>
              <a:t>热流科学与工程教育部重点实验室 </a:t>
            </a:r>
          </a:p>
        </p:txBody>
      </p:sp>
      <p:sp>
        <p:nvSpPr>
          <p:cNvPr id="12" name="Rectangle 6">
            <a:extLst>
              <a:ext uri="{FF2B5EF4-FFF2-40B4-BE49-F238E27FC236}">
                <a16:creationId xmlns:a16="http://schemas.microsoft.com/office/drawing/2014/main" id="{C5AC9FEC-C801-19A8-B319-F3D1B46EA650}"/>
              </a:ext>
            </a:extLst>
          </p:cNvPr>
          <p:cNvSpPr>
            <a:spLocks noGrp="1" noChangeArrowheads="1"/>
          </p:cNvSpPr>
          <p:nvPr>
            <p:ph type="sldNum" sz="quarter" idx="10"/>
          </p:nvPr>
        </p:nvSpPr>
        <p:spPr bwMode="gray">
          <a:xfrm>
            <a:off x="1627188" y="4827588"/>
            <a:ext cx="2133600" cy="127000"/>
          </a:xfrm>
        </p:spPr>
        <p:txBody>
          <a:bodyPr/>
          <a:lstStyle>
            <a:lvl1pPr>
              <a:defRPr sz="1200">
                <a:solidFill>
                  <a:schemeClr val="tx1"/>
                </a:solidFill>
                <a:effectLst/>
                <a:latin typeface="Arial" panose="020B0604020202020204" pitchFamily="34" charset="0"/>
              </a:defRPr>
            </a:lvl1pPr>
          </a:lstStyle>
          <a:p>
            <a:fld id="{EFDADAF1-8771-4053-81DD-72F1EE3AFE2E}" type="slidenum">
              <a:rPr lang="en-US" altLang="zh-CN"/>
              <a:pPr/>
              <a:t>‹#›</a:t>
            </a:fld>
            <a:endParaRPr lang="en-US" altLang="zh-CN"/>
          </a:p>
        </p:txBody>
      </p:sp>
    </p:spTree>
    <p:extLst>
      <p:ext uri="{BB962C8B-B14F-4D97-AF65-F5344CB8AC3E}">
        <p14:creationId xmlns:p14="http://schemas.microsoft.com/office/powerpoint/2010/main" val="244026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F006815D-D505-AD49-EC4A-5D792253199A}"/>
              </a:ext>
            </a:extLst>
          </p:cNvPr>
          <p:cNvSpPr>
            <a:spLocks noGrp="1" noChangeArrowheads="1"/>
          </p:cNvSpPr>
          <p:nvPr>
            <p:ph type="sldNum" sz="quarter" idx="10"/>
          </p:nvPr>
        </p:nvSpPr>
        <p:spPr>
          <a:ln/>
        </p:spPr>
        <p:txBody>
          <a:bodyPr/>
          <a:lstStyle>
            <a:lvl1pPr>
              <a:defRPr/>
            </a:lvl1pPr>
          </a:lstStyle>
          <a:p>
            <a:fld id="{9D93DF55-7C5C-47C5-A6E3-0919390E73BF}" type="slidenum">
              <a:rPr lang="en-US" altLang="zh-CN"/>
              <a:pPr/>
              <a:t>‹#›</a:t>
            </a:fld>
            <a:endParaRPr lang="en-US" altLang="zh-CN"/>
          </a:p>
        </p:txBody>
      </p:sp>
    </p:spTree>
    <p:extLst>
      <p:ext uri="{BB962C8B-B14F-4D97-AF65-F5344CB8AC3E}">
        <p14:creationId xmlns:p14="http://schemas.microsoft.com/office/powerpoint/2010/main" val="373777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161"/>
            <a:ext cx="2057400" cy="5562211"/>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731161"/>
            <a:ext cx="6019800" cy="5562211"/>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66BECBEF-7F42-0341-B629-6CCB4875859B}"/>
              </a:ext>
            </a:extLst>
          </p:cNvPr>
          <p:cNvSpPr>
            <a:spLocks noGrp="1" noChangeArrowheads="1"/>
          </p:cNvSpPr>
          <p:nvPr>
            <p:ph type="sldNum" sz="quarter" idx="10"/>
          </p:nvPr>
        </p:nvSpPr>
        <p:spPr>
          <a:ln/>
        </p:spPr>
        <p:txBody>
          <a:bodyPr/>
          <a:lstStyle>
            <a:lvl1pPr>
              <a:defRPr/>
            </a:lvl1pPr>
          </a:lstStyle>
          <a:p>
            <a:fld id="{64E5C3E6-D60A-446D-81CD-89CB7849EE83}" type="slidenum">
              <a:rPr lang="en-US" altLang="zh-CN"/>
              <a:pPr/>
              <a:t>‹#›</a:t>
            </a:fld>
            <a:endParaRPr lang="en-US" altLang="zh-CN"/>
          </a:p>
        </p:txBody>
      </p:sp>
    </p:spTree>
    <p:extLst>
      <p:ext uri="{BB962C8B-B14F-4D97-AF65-F5344CB8AC3E}">
        <p14:creationId xmlns:p14="http://schemas.microsoft.com/office/powerpoint/2010/main" val="201215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731161"/>
            <a:ext cx="8229600" cy="556221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Rectangle 9">
            <a:extLst>
              <a:ext uri="{FF2B5EF4-FFF2-40B4-BE49-F238E27FC236}">
                <a16:creationId xmlns:a16="http://schemas.microsoft.com/office/drawing/2014/main" id="{E2683F6C-812B-936F-5408-B067B425CD4D}"/>
              </a:ext>
            </a:extLst>
          </p:cNvPr>
          <p:cNvSpPr>
            <a:spLocks noGrp="1" noChangeArrowheads="1"/>
          </p:cNvSpPr>
          <p:nvPr>
            <p:ph type="sldNum" sz="quarter" idx="10"/>
          </p:nvPr>
        </p:nvSpPr>
        <p:spPr>
          <a:ln/>
        </p:spPr>
        <p:txBody>
          <a:bodyPr/>
          <a:lstStyle>
            <a:lvl1pPr>
              <a:defRPr/>
            </a:lvl1pPr>
          </a:lstStyle>
          <a:p>
            <a:fld id="{D3AFAE00-541C-4ACE-BB74-77A921F3912B}" type="slidenum">
              <a:rPr lang="en-US" altLang="zh-CN"/>
              <a:pPr/>
              <a:t>‹#›</a:t>
            </a:fld>
            <a:endParaRPr lang="en-US" altLang="zh-CN"/>
          </a:p>
        </p:txBody>
      </p:sp>
    </p:spTree>
    <p:extLst>
      <p:ext uri="{BB962C8B-B14F-4D97-AF65-F5344CB8AC3E}">
        <p14:creationId xmlns:p14="http://schemas.microsoft.com/office/powerpoint/2010/main" val="2217858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40144F61-7974-F383-0D1D-41F86D652EDF}"/>
              </a:ext>
            </a:extLst>
          </p:cNvPr>
          <p:cNvSpPr>
            <a:spLocks noGrp="1" noChangeArrowheads="1"/>
          </p:cNvSpPr>
          <p:nvPr>
            <p:ph type="sldNum" sz="quarter" idx="10"/>
          </p:nvPr>
        </p:nvSpPr>
        <p:spPr>
          <a:ln/>
        </p:spPr>
        <p:txBody>
          <a:bodyPr/>
          <a:lstStyle>
            <a:lvl1pPr>
              <a:defRPr/>
            </a:lvl1pPr>
          </a:lstStyle>
          <a:p>
            <a:fld id="{D1AC4CC7-7E60-44A4-8C25-A91E9FC7D068}" type="slidenum">
              <a:rPr lang="en-US" altLang="zh-CN"/>
              <a:pPr/>
              <a:t>‹#›</a:t>
            </a:fld>
            <a:endParaRPr lang="en-US" altLang="zh-CN"/>
          </a:p>
        </p:txBody>
      </p:sp>
    </p:spTree>
    <p:extLst>
      <p:ext uri="{BB962C8B-B14F-4D97-AF65-F5344CB8AC3E}">
        <p14:creationId xmlns:p14="http://schemas.microsoft.com/office/powerpoint/2010/main" val="85636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EC4D93B2-036A-3794-CD9E-05320A61C70C}"/>
              </a:ext>
            </a:extLst>
          </p:cNvPr>
          <p:cNvSpPr>
            <a:spLocks noGrp="1" noChangeArrowheads="1"/>
          </p:cNvSpPr>
          <p:nvPr>
            <p:ph type="sldNum" sz="quarter" idx="10"/>
          </p:nvPr>
        </p:nvSpPr>
        <p:spPr>
          <a:ln/>
        </p:spPr>
        <p:txBody>
          <a:bodyPr/>
          <a:lstStyle>
            <a:lvl1pPr>
              <a:defRPr/>
            </a:lvl1pPr>
          </a:lstStyle>
          <a:p>
            <a:fld id="{B270D5C6-4EDE-4C80-9FB8-8A3C5AE43AD3}" type="slidenum">
              <a:rPr lang="en-US" altLang="zh-CN"/>
              <a:pPr/>
              <a:t>‹#›</a:t>
            </a:fld>
            <a:endParaRPr lang="en-US" altLang="zh-CN"/>
          </a:p>
        </p:txBody>
      </p:sp>
    </p:spTree>
    <p:extLst>
      <p:ext uri="{BB962C8B-B14F-4D97-AF65-F5344CB8AC3E}">
        <p14:creationId xmlns:p14="http://schemas.microsoft.com/office/powerpoint/2010/main" val="286592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2823"/>
            <a:ext cx="7772400" cy="136081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4024"/>
            <a:ext cx="7772400" cy="149879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
            <a:extLst>
              <a:ext uri="{FF2B5EF4-FFF2-40B4-BE49-F238E27FC236}">
                <a16:creationId xmlns:a16="http://schemas.microsoft.com/office/drawing/2014/main" id="{3347E702-89A3-B16D-D39A-A4ABB441224F}"/>
              </a:ext>
            </a:extLst>
          </p:cNvPr>
          <p:cNvSpPr>
            <a:spLocks noGrp="1" noChangeArrowheads="1"/>
          </p:cNvSpPr>
          <p:nvPr>
            <p:ph type="sldNum" sz="quarter" idx="10"/>
          </p:nvPr>
        </p:nvSpPr>
        <p:spPr>
          <a:ln/>
        </p:spPr>
        <p:txBody>
          <a:bodyPr/>
          <a:lstStyle>
            <a:lvl1pPr>
              <a:defRPr/>
            </a:lvl1pPr>
          </a:lstStyle>
          <a:p>
            <a:fld id="{07DC00F5-2A17-4A2E-A797-ECDDC098FCBF}" type="slidenum">
              <a:rPr lang="en-US" altLang="zh-CN"/>
              <a:pPr/>
              <a:t>‹#›</a:t>
            </a:fld>
            <a:endParaRPr lang="en-US" altLang="zh-CN"/>
          </a:p>
        </p:txBody>
      </p:sp>
    </p:spTree>
    <p:extLst>
      <p:ext uri="{BB962C8B-B14F-4D97-AF65-F5344CB8AC3E}">
        <p14:creationId xmlns:p14="http://schemas.microsoft.com/office/powerpoint/2010/main" val="418336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417913"/>
            <a:ext cx="4038600" cy="4875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417913"/>
            <a:ext cx="4038600" cy="4875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a:extLst>
              <a:ext uri="{FF2B5EF4-FFF2-40B4-BE49-F238E27FC236}">
                <a16:creationId xmlns:a16="http://schemas.microsoft.com/office/drawing/2014/main" id="{33B69174-CC61-8FBF-AEA3-4DB57EED6AE6}"/>
              </a:ext>
            </a:extLst>
          </p:cNvPr>
          <p:cNvSpPr>
            <a:spLocks noGrp="1" noChangeArrowheads="1"/>
          </p:cNvSpPr>
          <p:nvPr>
            <p:ph type="sldNum" sz="quarter" idx="10"/>
          </p:nvPr>
        </p:nvSpPr>
        <p:spPr>
          <a:ln/>
        </p:spPr>
        <p:txBody>
          <a:bodyPr/>
          <a:lstStyle>
            <a:lvl1pPr>
              <a:defRPr/>
            </a:lvl1pPr>
          </a:lstStyle>
          <a:p>
            <a:fld id="{76271F45-5309-435C-A26C-32895CB7CC5D}" type="slidenum">
              <a:rPr lang="en-US" altLang="zh-CN"/>
              <a:pPr/>
              <a:t>‹#›</a:t>
            </a:fld>
            <a:endParaRPr lang="en-US" altLang="zh-CN"/>
          </a:p>
        </p:txBody>
      </p:sp>
    </p:spTree>
    <p:extLst>
      <p:ext uri="{BB962C8B-B14F-4D97-AF65-F5344CB8AC3E}">
        <p14:creationId xmlns:p14="http://schemas.microsoft.com/office/powerpoint/2010/main" val="77462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84"/>
            <a:ext cx="8229600" cy="1141943"/>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3693"/>
            <a:ext cx="4040188" cy="6391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2863"/>
            <a:ext cx="4040188" cy="3947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6" y="1533693"/>
            <a:ext cx="4041775" cy="6391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6" y="2172863"/>
            <a:ext cx="4041775" cy="3947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
            <a:extLst>
              <a:ext uri="{FF2B5EF4-FFF2-40B4-BE49-F238E27FC236}">
                <a16:creationId xmlns:a16="http://schemas.microsoft.com/office/drawing/2014/main" id="{5C3CA720-78C4-9CF2-ED41-0184BA22F75C}"/>
              </a:ext>
            </a:extLst>
          </p:cNvPr>
          <p:cNvSpPr>
            <a:spLocks noGrp="1" noChangeArrowheads="1"/>
          </p:cNvSpPr>
          <p:nvPr>
            <p:ph type="sldNum" sz="quarter" idx="10"/>
          </p:nvPr>
        </p:nvSpPr>
        <p:spPr>
          <a:ln/>
        </p:spPr>
        <p:txBody>
          <a:bodyPr/>
          <a:lstStyle>
            <a:lvl1pPr>
              <a:defRPr/>
            </a:lvl1pPr>
          </a:lstStyle>
          <a:p>
            <a:fld id="{3469D250-93F8-480C-B1A0-299B439EFBFC}" type="slidenum">
              <a:rPr lang="en-US" altLang="zh-CN"/>
              <a:pPr/>
              <a:t>‹#›</a:t>
            </a:fld>
            <a:endParaRPr lang="en-US" altLang="zh-CN"/>
          </a:p>
        </p:txBody>
      </p:sp>
    </p:spTree>
    <p:extLst>
      <p:ext uri="{BB962C8B-B14F-4D97-AF65-F5344CB8AC3E}">
        <p14:creationId xmlns:p14="http://schemas.microsoft.com/office/powerpoint/2010/main" val="377672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a:t>Click to edit Master title style</a:t>
            </a:r>
            <a:endParaRPr lang="zh-CN" altLang="en-US" dirty="0"/>
          </a:p>
        </p:txBody>
      </p:sp>
      <p:sp>
        <p:nvSpPr>
          <p:cNvPr id="3" name="Rectangle 9">
            <a:extLst>
              <a:ext uri="{FF2B5EF4-FFF2-40B4-BE49-F238E27FC236}">
                <a16:creationId xmlns:a16="http://schemas.microsoft.com/office/drawing/2014/main" id="{DDF1626A-A60B-DA75-2C39-C585F5AC479E}"/>
              </a:ext>
            </a:extLst>
          </p:cNvPr>
          <p:cNvSpPr>
            <a:spLocks noGrp="1" noChangeArrowheads="1"/>
          </p:cNvSpPr>
          <p:nvPr>
            <p:ph type="sldNum" sz="quarter" idx="10"/>
          </p:nvPr>
        </p:nvSpPr>
        <p:spPr>
          <a:ln/>
        </p:spPr>
        <p:txBody>
          <a:bodyPr/>
          <a:lstStyle>
            <a:lvl1pPr>
              <a:defRPr/>
            </a:lvl1pPr>
          </a:lstStyle>
          <a:p>
            <a:fld id="{1FF6D999-7779-407E-90F0-18628905026D}" type="slidenum">
              <a:rPr lang="en-US" altLang="zh-CN"/>
              <a:pPr/>
              <a:t>‹#›</a:t>
            </a:fld>
            <a:endParaRPr lang="en-US" altLang="zh-CN"/>
          </a:p>
        </p:txBody>
      </p:sp>
    </p:spTree>
    <p:extLst>
      <p:ext uri="{BB962C8B-B14F-4D97-AF65-F5344CB8AC3E}">
        <p14:creationId xmlns:p14="http://schemas.microsoft.com/office/powerpoint/2010/main" val="1430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6856FF3-D629-89E5-DEB8-07263749ECBF}"/>
              </a:ext>
            </a:extLst>
          </p:cNvPr>
          <p:cNvSpPr>
            <a:spLocks noGrp="1" noChangeArrowheads="1"/>
          </p:cNvSpPr>
          <p:nvPr>
            <p:ph type="sldNum" sz="quarter" idx="10"/>
          </p:nvPr>
        </p:nvSpPr>
        <p:spPr>
          <a:ln/>
        </p:spPr>
        <p:txBody>
          <a:bodyPr/>
          <a:lstStyle>
            <a:lvl1pPr>
              <a:defRPr/>
            </a:lvl1pPr>
          </a:lstStyle>
          <a:p>
            <a:fld id="{C5A1F352-AF65-4B93-B96A-351BF39DDCF3}" type="slidenum">
              <a:rPr lang="en-US" altLang="zh-CN"/>
              <a:pPr/>
              <a:t>‹#›</a:t>
            </a:fld>
            <a:endParaRPr lang="en-US" altLang="zh-CN"/>
          </a:p>
        </p:txBody>
      </p:sp>
    </p:spTree>
    <p:extLst>
      <p:ext uri="{BB962C8B-B14F-4D97-AF65-F5344CB8AC3E}">
        <p14:creationId xmlns:p14="http://schemas.microsoft.com/office/powerpoint/2010/main" val="282945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797"/>
            <a:ext cx="3008313" cy="1160975"/>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2798"/>
            <a:ext cx="5111750" cy="58476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1" y="1433773"/>
            <a:ext cx="3008313" cy="46867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C2EF4913-A8B1-87AA-3F62-FD657499C16D}"/>
              </a:ext>
            </a:extLst>
          </p:cNvPr>
          <p:cNvSpPr>
            <a:spLocks noGrp="1" noChangeArrowheads="1"/>
          </p:cNvSpPr>
          <p:nvPr>
            <p:ph type="sldNum" sz="quarter" idx="10"/>
          </p:nvPr>
        </p:nvSpPr>
        <p:spPr>
          <a:ln/>
        </p:spPr>
        <p:txBody>
          <a:bodyPr/>
          <a:lstStyle>
            <a:lvl1pPr>
              <a:defRPr/>
            </a:lvl1pPr>
          </a:lstStyle>
          <a:p>
            <a:fld id="{AD30BDEF-9411-40F7-B542-8A622BC8A86B}" type="slidenum">
              <a:rPr lang="en-US" altLang="zh-CN"/>
              <a:pPr/>
              <a:t>‹#›</a:t>
            </a:fld>
            <a:endParaRPr lang="en-US" altLang="zh-CN"/>
          </a:p>
        </p:txBody>
      </p:sp>
    </p:spTree>
    <p:extLst>
      <p:ext uri="{BB962C8B-B14F-4D97-AF65-F5344CB8AC3E}">
        <p14:creationId xmlns:p14="http://schemas.microsoft.com/office/powerpoint/2010/main" val="272394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796158"/>
            <a:ext cx="5486400" cy="566214"/>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208"/>
            <a:ext cx="5486400" cy="4110993"/>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2373"/>
            <a:ext cx="5486400" cy="8041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B7CEA6F6-424E-1E08-BB57-1EB810FA1785}"/>
              </a:ext>
            </a:extLst>
          </p:cNvPr>
          <p:cNvSpPr>
            <a:spLocks noGrp="1" noChangeArrowheads="1"/>
          </p:cNvSpPr>
          <p:nvPr>
            <p:ph type="sldNum" sz="quarter" idx="10"/>
          </p:nvPr>
        </p:nvSpPr>
        <p:spPr>
          <a:ln/>
        </p:spPr>
        <p:txBody>
          <a:bodyPr/>
          <a:lstStyle>
            <a:lvl1pPr>
              <a:defRPr/>
            </a:lvl1pPr>
          </a:lstStyle>
          <a:p>
            <a:fld id="{477E6399-2380-41F7-B936-611C5CF53A7D}" type="slidenum">
              <a:rPr lang="en-US" altLang="zh-CN"/>
              <a:pPr/>
              <a:t>‹#›</a:t>
            </a:fld>
            <a:endParaRPr lang="en-US" altLang="zh-CN"/>
          </a:p>
        </p:txBody>
      </p:sp>
    </p:spTree>
    <p:extLst>
      <p:ext uri="{BB962C8B-B14F-4D97-AF65-F5344CB8AC3E}">
        <p14:creationId xmlns:p14="http://schemas.microsoft.com/office/powerpoint/2010/main" val="72855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 name="Text Box 28">
            <a:extLst>
              <a:ext uri="{FF2B5EF4-FFF2-40B4-BE49-F238E27FC236}">
                <a16:creationId xmlns:a16="http://schemas.microsoft.com/office/drawing/2014/main" id="{C5957823-0251-3C19-E222-D67E06A6CE7A}"/>
              </a:ext>
            </a:extLst>
          </p:cNvPr>
          <p:cNvSpPr txBox="1">
            <a:spLocks noChangeArrowheads="1"/>
          </p:cNvSpPr>
          <p:nvPr userDrawn="1"/>
        </p:nvSpPr>
        <p:spPr bwMode="auto">
          <a:xfrm>
            <a:off x="0" y="4959350"/>
            <a:ext cx="9109075" cy="274638"/>
          </a:xfrm>
          <a:prstGeom prst="rect">
            <a:avLst/>
          </a:prstGeom>
          <a:gradFill rotWithShape="1">
            <a:gsLst>
              <a:gs pos="0">
                <a:srgbClr val="003366"/>
              </a:gs>
              <a:gs pos="100000">
                <a:srgbClr val="003366">
                  <a:gamma/>
                  <a:shade val="46275"/>
                  <a:invGamma/>
                </a:srgbClr>
              </a:gs>
            </a:gsLst>
            <a:lin ang="5400000" scaled="1"/>
          </a:gradFill>
          <a:ln w="9525">
            <a:noFill/>
            <a:miter lim="800000"/>
            <a:headEnd/>
            <a:tailEnd/>
          </a:ln>
          <a:effectLst>
            <a:outerShdw dist="107763" dir="18900000" algn="ctr" rotWithShape="0">
              <a:schemeClr val="bg2">
                <a:alpha val="50000"/>
              </a:schemeClr>
            </a:outerShdw>
          </a:effectLst>
        </p:spPr>
        <p:txBody>
          <a:bodyPr lIns="91453" tIns="45727" rIns="91453" bIns="45727">
            <a:spAutoFit/>
          </a:bodyPr>
          <a:lstStyle/>
          <a:p>
            <a:pPr algn="ctr">
              <a:defRPr/>
            </a:pPr>
            <a:r>
              <a:rPr kumimoji="1" lang="zh-CN" altLang="en-US" sz="1000">
                <a:solidFill>
                  <a:srgbClr val="00458A"/>
                </a:solidFill>
                <a:effectLst>
                  <a:outerShdw blurRad="38100" dist="38100" dir="2700000" algn="tl">
                    <a:srgbClr val="000000"/>
                  </a:outerShdw>
                </a:effectLst>
                <a:latin typeface="Arial" pitchFamily="34" charset="0"/>
                <a:ea typeface="黑体" pitchFamily="2" charset="-122"/>
              </a:rPr>
              <a:t>热流科学与工程教育部重点实验室</a:t>
            </a:r>
            <a:r>
              <a:rPr kumimoji="1" lang="zh-CN" altLang="en-US">
                <a:solidFill>
                  <a:srgbClr val="66CCFF"/>
                </a:solidFill>
                <a:effectLst>
                  <a:outerShdw blurRad="38100" dist="38100" dir="2700000" algn="tl">
                    <a:srgbClr val="000000"/>
                  </a:outerShdw>
                </a:effectLst>
                <a:latin typeface="Arial" pitchFamily="34" charset="0"/>
                <a:ea typeface="黑体" pitchFamily="2" charset="-122"/>
              </a:rPr>
              <a:t>  </a:t>
            </a:r>
            <a:r>
              <a:rPr kumimoji="1" lang="en-US" altLang="zh-CN" sz="1000" i="1">
                <a:solidFill>
                  <a:srgbClr val="3399FF"/>
                </a:solidFill>
                <a:effectLst>
                  <a:outerShdw blurRad="38100" dist="38100" dir="2700000" algn="tl">
                    <a:srgbClr val="000000"/>
                  </a:outerShdw>
                </a:effectLst>
                <a:latin typeface="Arial" pitchFamily="34" charset="0"/>
                <a:ea typeface="黑体" pitchFamily="2" charset="-122"/>
              </a:rPr>
              <a:t>Key Laboratory of Thermo-Fluid Science and Engineering of MOE</a:t>
            </a:r>
            <a:r>
              <a:rPr kumimoji="1" lang="en-US" altLang="zh-CN" i="1">
                <a:solidFill>
                  <a:srgbClr val="66CCFF"/>
                </a:solidFill>
                <a:effectLst>
                  <a:outerShdw blurRad="38100" dist="38100" dir="2700000" algn="tl">
                    <a:srgbClr val="000000"/>
                  </a:outerShdw>
                </a:effectLst>
                <a:latin typeface="Arial" pitchFamily="34" charset="0"/>
                <a:ea typeface="黑体" pitchFamily="2" charset="-122"/>
              </a:rPr>
              <a:t> </a:t>
            </a:r>
          </a:p>
        </p:txBody>
      </p:sp>
      <p:sp>
        <p:nvSpPr>
          <p:cNvPr id="8195" name="Rectangle 3">
            <a:extLst>
              <a:ext uri="{FF2B5EF4-FFF2-40B4-BE49-F238E27FC236}">
                <a16:creationId xmlns:a16="http://schemas.microsoft.com/office/drawing/2014/main" id="{FFDBC722-92B0-01BA-EDDD-CA672FB66ABC}"/>
              </a:ext>
            </a:extLst>
          </p:cNvPr>
          <p:cNvSpPr>
            <a:spLocks noChangeArrowheads="1"/>
          </p:cNvSpPr>
          <p:nvPr/>
        </p:nvSpPr>
        <p:spPr bwMode="gray">
          <a:xfrm>
            <a:off x="0" y="360363"/>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196" name="Rectangle 4">
            <a:extLst>
              <a:ext uri="{FF2B5EF4-FFF2-40B4-BE49-F238E27FC236}">
                <a16:creationId xmlns:a16="http://schemas.microsoft.com/office/drawing/2014/main" id="{3015F417-D381-18B5-3134-0A567AA616A4}"/>
              </a:ext>
            </a:extLst>
          </p:cNvPr>
          <p:cNvSpPr>
            <a:spLocks noChangeArrowheads="1"/>
          </p:cNvSpPr>
          <p:nvPr/>
        </p:nvSpPr>
        <p:spPr bwMode="gray">
          <a:xfrm>
            <a:off x="574675" y="360363"/>
            <a:ext cx="8569325" cy="4572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201" name="Rectangle 9">
            <a:extLst>
              <a:ext uri="{FF2B5EF4-FFF2-40B4-BE49-F238E27FC236}">
                <a16:creationId xmlns:a16="http://schemas.microsoft.com/office/drawing/2014/main" id="{63CCE4DE-EA1A-1B70-FD4C-AA497B76F9C8}"/>
              </a:ext>
            </a:extLst>
          </p:cNvPr>
          <p:cNvSpPr>
            <a:spLocks noGrp="1" noChangeArrowheads="1"/>
          </p:cNvSpPr>
          <p:nvPr>
            <p:ph type="sldNum" sz="quarter" idx="4"/>
          </p:nvPr>
        </p:nvSpPr>
        <p:spPr bwMode="auto">
          <a:xfrm>
            <a:off x="6943725" y="4973638"/>
            <a:ext cx="2133600" cy="139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DDDDDD"/>
                </a:solidFill>
                <a:effectLst>
                  <a:outerShdw blurRad="38100" dist="38100" dir="2700000" algn="tl">
                    <a:srgbClr val="C0C0C0"/>
                  </a:outerShdw>
                </a:effectLst>
                <a:latin typeface="Blackoak Std" pitchFamily="82" charset="0"/>
                <a:ea typeface="宋体" panose="02010600030101010101" pitchFamily="2" charset="-122"/>
              </a:defRPr>
            </a:lvl1pPr>
          </a:lstStyle>
          <a:p>
            <a:fld id="{93C4CFE2-962E-49C8-95F2-10FA7BA8FAFE}" type="slidenum">
              <a:rPr lang="en-US" altLang="zh-CN"/>
              <a:pPr/>
              <a:t>‹#›</a:t>
            </a:fld>
            <a:endParaRPr lang="en-US" altLang="zh-CN"/>
          </a:p>
        </p:txBody>
      </p:sp>
      <p:sp>
        <p:nvSpPr>
          <p:cNvPr id="5147" name="Line 27">
            <a:extLst>
              <a:ext uri="{FF2B5EF4-FFF2-40B4-BE49-F238E27FC236}">
                <a16:creationId xmlns:a16="http://schemas.microsoft.com/office/drawing/2014/main" id="{113ED24E-5229-9E1D-AB2E-FD0E9E82C3BE}"/>
              </a:ext>
            </a:extLst>
          </p:cNvPr>
          <p:cNvSpPr>
            <a:spLocks noChangeShapeType="1"/>
          </p:cNvSpPr>
          <p:nvPr userDrawn="1"/>
        </p:nvSpPr>
        <p:spPr bwMode="auto">
          <a:xfrm>
            <a:off x="0" y="4948238"/>
            <a:ext cx="9145588" cy="0"/>
          </a:xfrm>
          <a:prstGeom prst="line">
            <a:avLst/>
          </a:prstGeom>
          <a:noFill/>
          <a:ln w="50800" cmpd="thickThin">
            <a:solidFill>
              <a:srgbClr val="3366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sp>
        <p:nvSpPr>
          <p:cNvPr id="21511" name="WordArt 33">
            <a:extLst>
              <a:ext uri="{FF2B5EF4-FFF2-40B4-BE49-F238E27FC236}">
                <a16:creationId xmlns:a16="http://schemas.microsoft.com/office/drawing/2014/main" id="{2EBEF478-4C22-4B06-80B4-E6FE214780D1}"/>
              </a:ext>
            </a:extLst>
          </p:cNvPr>
          <p:cNvSpPr>
            <a:spLocks noChangeArrowheads="1" noChangeShapeType="1" noTextEdit="1"/>
          </p:cNvSpPr>
          <p:nvPr userDrawn="1"/>
        </p:nvSpPr>
        <p:spPr bwMode="auto">
          <a:xfrm>
            <a:off x="7608888" y="19050"/>
            <a:ext cx="1422400" cy="182563"/>
          </a:xfrm>
          <a:prstGeom prst="rect">
            <a:avLst/>
          </a:prstGeom>
        </p:spPr>
        <p:txBody>
          <a:bodyPr wrap="none" fromWordArt="1">
            <a:prstTxWarp prst="textDeflateBottom">
              <a:avLst>
                <a:gd name="adj" fmla="val 73120"/>
              </a:avLst>
            </a:prstTxWarp>
          </a:bodyPr>
          <a:lstStyle/>
          <a:p>
            <a:pPr algn="ctr"/>
            <a:r>
              <a:rPr lang="zh-CN" altLang="en-US" sz="3600" kern="10" spc="720" normalizeH="1">
                <a:ln w="12700">
                  <a:solidFill>
                    <a:srgbClr val="EAEAEA"/>
                  </a:solidFill>
                  <a:round/>
                  <a:headEnd/>
                  <a:tailEnd/>
                </a:ln>
                <a:solidFill>
                  <a:srgbClr val="006FDE"/>
                </a:solidFill>
                <a:effectLst>
                  <a:outerShdw dist="35921" dir="2700000" sy="50000" kx="2115830" algn="bl" rotWithShape="0">
                    <a:srgbClr val="C0C0C0">
                      <a:alpha val="79999"/>
                    </a:srgbClr>
                  </a:outerShdw>
                </a:effectLst>
                <a:latin typeface="华文琥珀" panose="02010800040101010101" pitchFamily="2" charset="-122"/>
                <a:ea typeface="华文琥珀" panose="02010800040101010101" pitchFamily="2" charset="-122"/>
              </a:rPr>
              <a:t>工程热力学</a:t>
            </a:r>
          </a:p>
        </p:txBody>
      </p:sp>
      <p:sp>
        <p:nvSpPr>
          <p:cNvPr id="5154" name="Rectangle 34">
            <a:extLst>
              <a:ext uri="{FF2B5EF4-FFF2-40B4-BE49-F238E27FC236}">
                <a16:creationId xmlns:a16="http://schemas.microsoft.com/office/drawing/2014/main" id="{9088DB4C-2ECB-882D-62D7-A36B006FC58E}"/>
              </a:ext>
            </a:extLst>
          </p:cNvPr>
          <p:cNvSpPr>
            <a:spLocks noChangeArrowheads="1"/>
          </p:cNvSpPr>
          <p:nvPr userDrawn="1"/>
        </p:nvSpPr>
        <p:spPr bwMode="auto">
          <a:xfrm>
            <a:off x="7497763" y="190500"/>
            <a:ext cx="1646237" cy="214313"/>
          </a:xfrm>
          <a:prstGeom prst="rect">
            <a:avLst/>
          </a:prstGeom>
          <a:noFill/>
          <a:ln w="9525" algn="ctr">
            <a:noFill/>
            <a:miter lim="800000"/>
            <a:headEnd/>
            <a:tailEnd/>
          </a:ln>
          <a:effectLst>
            <a:outerShdw dist="38100" dir="16200000" algn="ctr" rotWithShape="0">
              <a:schemeClr val="bg2">
                <a:alpha val="50000"/>
              </a:schemeClr>
            </a:outerShdw>
          </a:effectLst>
        </p:spPr>
        <p:txBody>
          <a:bodyPr wrap="none">
            <a:spAutoFit/>
          </a:bodyPr>
          <a:lstStyle/>
          <a:p>
            <a:pPr>
              <a:defRPr/>
            </a:pPr>
            <a:r>
              <a:rPr kumimoji="1" lang="en-US" altLang="zh-CN" sz="800" i="1">
                <a:solidFill>
                  <a:srgbClr val="77B7E7"/>
                </a:solidFill>
                <a:effectLst>
                  <a:outerShdw blurRad="38100" dist="38100" dir="2700000" algn="tl">
                    <a:srgbClr val="C0C0C0"/>
                  </a:outerShdw>
                </a:effectLst>
                <a:latin typeface="Arial" pitchFamily="34" charset="0"/>
                <a:ea typeface="黑体" pitchFamily="2" charset="-122"/>
              </a:rPr>
              <a:t>Engineering Thermodynamics</a:t>
            </a:r>
            <a:endParaRPr kumimoji="1" lang="zh-CN" altLang="en-US" sz="800" i="1">
              <a:solidFill>
                <a:srgbClr val="77B7E7"/>
              </a:solidFill>
              <a:effectLst>
                <a:outerShdw blurRad="38100" dist="38100" dir="2700000" algn="tl">
                  <a:srgbClr val="C0C0C0"/>
                </a:outerShdw>
              </a:effectLst>
              <a:latin typeface="Arial" pitchFamily="34" charset="0"/>
              <a:ea typeface="黑体" pitchFamily="2" charset="-122"/>
            </a:endParaRPr>
          </a:p>
        </p:txBody>
      </p:sp>
      <p:sp>
        <p:nvSpPr>
          <p:cNvPr id="5157" name="Oval 37">
            <a:extLst>
              <a:ext uri="{FF2B5EF4-FFF2-40B4-BE49-F238E27FC236}">
                <a16:creationId xmlns:a16="http://schemas.microsoft.com/office/drawing/2014/main" id="{816DB266-597B-F5AE-3ED0-85F0B0B292D8}"/>
              </a:ext>
            </a:extLst>
          </p:cNvPr>
          <p:cNvSpPr>
            <a:spLocks noChangeArrowheads="1"/>
          </p:cNvSpPr>
          <p:nvPr userDrawn="1"/>
        </p:nvSpPr>
        <p:spPr bwMode="auto">
          <a:xfrm>
            <a:off x="207963" y="85725"/>
            <a:ext cx="319087" cy="306388"/>
          </a:xfrm>
          <a:prstGeom prst="ellipse">
            <a:avLst/>
          </a:prstGeom>
          <a:solidFill>
            <a:schemeClr val="bg1"/>
          </a:solidFill>
          <a:ln w="9525" algn="ctr">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pic>
        <p:nvPicPr>
          <p:cNvPr id="21514" name="Picture 25" descr="红色">
            <a:extLst>
              <a:ext uri="{FF2B5EF4-FFF2-40B4-BE49-F238E27FC236}">
                <a16:creationId xmlns:a16="http://schemas.microsoft.com/office/drawing/2014/main" id="{9567C01F-6D8A-D405-9B71-2780F61B3B0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14313" y="88900"/>
            <a:ext cx="1069975" cy="306388"/>
          </a:xfrm>
          <a:prstGeom prst="rect">
            <a:avLst/>
          </a:prstGeom>
          <a:noFill/>
          <a:ln>
            <a:noFill/>
          </a:ln>
          <a:effectLst>
            <a:prstShdw prst="shdw17">
              <a:srgbClr val="003366">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9"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Lst>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32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32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12.xml"/><Relationship Id="rId6" Type="http://schemas.openxmlformats.org/officeDocument/2006/relationships/oleObject" Target="../embeddings/oleObject20.bin"/><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1.bin"/><Relationship Id="rId1" Type="http://schemas.openxmlformats.org/officeDocument/2006/relationships/slideLayout" Target="../slideLayouts/slideLayout12.x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3.bin"/><Relationship Id="rId1" Type="http://schemas.openxmlformats.org/officeDocument/2006/relationships/slideLayout" Target="../slideLayouts/slideLayout12.x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4.xml"/><Relationship Id="rId6" Type="http://schemas.openxmlformats.org/officeDocument/2006/relationships/oleObject" Target="../embeddings/oleObject27.bin"/><Relationship Id="rId5" Type="http://schemas.openxmlformats.org/officeDocument/2006/relationships/image" Target="../media/image32.w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8.bin"/><Relationship Id="rId1" Type="http://schemas.openxmlformats.org/officeDocument/2006/relationships/slideLayout" Target="../slideLayouts/slideLayout12.xml"/><Relationship Id="rId5" Type="http://schemas.openxmlformats.org/officeDocument/2006/relationships/image" Target="../media/image34.wmf"/><Relationship Id="rId4"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6.wmf"/><Relationship Id="rId2" Type="http://schemas.openxmlformats.org/officeDocument/2006/relationships/oleObject" Target="../embeddings/oleObject30.bin"/><Relationship Id="rId1" Type="http://schemas.openxmlformats.org/officeDocument/2006/relationships/slideLayout" Target="../slideLayouts/slideLayout4.xml"/><Relationship Id="rId6" Type="http://schemas.openxmlformats.org/officeDocument/2006/relationships/oleObject" Target="../embeddings/oleObject32.bin"/><Relationship Id="rId5" Type="http://schemas.openxmlformats.org/officeDocument/2006/relationships/image" Target="../media/image24.wmf"/><Relationship Id="rId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33.bin"/><Relationship Id="rId1" Type="http://schemas.openxmlformats.org/officeDocument/2006/relationships/slideLayout" Target="../slideLayouts/slideLayout7.xml"/><Relationship Id="rId6" Type="http://schemas.openxmlformats.org/officeDocument/2006/relationships/oleObject" Target="../embeddings/oleObject35.bin"/><Relationship Id="rId5" Type="http://schemas.openxmlformats.org/officeDocument/2006/relationships/image" Target="../media/image38.wmf"/><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37.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5" Type="http://schemas.openxmlformats.org/officeDocument/2006/relationships/image" Target="../media/image41.wmf"/><Relationship Id="rId4"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12.xml"/><Relationship Id="rId6" Type="http://schemas.openxmlformats.org/officeDocument/2006/relationships/oleObject" Target="../embeddings/oleObject41.bin"/><Relationship Id="rId5" Type="http://schemas.openxmlformats.org/officeDocument/2006/relationships/image" Target="../media/image43.wmf"/><Relationship Id="rId4" Type="http://schemas.openxmlformats.org/officeDocument/2006/relationships/oleObject" Target="../embeddings/oleObject40.bin"/><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5.wmf"/><Relationship Id="rId3" Type="http://schemas.openxmlformats.org/officeDocument/2006/relationships/image" Target="../media/image46.wmf"/><Relationship Id="rId7" Type="http://schemas.openxmlformats.org/officeDocument/2006/relationships/image" Target="../media/image48.wmf"/><Relationship Id="rId12" Type="http://schemas.openxmlformats.org/officeDocument/2006/relationships/oleObject" Target="../embeddings/oleObject42.bin"/><Relationship Id="rId17" Type="http://schemas.openxmlformats.org/officeDocument/2006/relationships/image" Target="../media/image51.wmf"/><Relationship Id="rId2" Type="http://schemas.openxmlformats.org/officeDocument/2006/relationships/oleObject" Target="../embeddings/oleObject43.bin"/><Relationship Id="rId16" Type="http://schemas.openxmlformats.org/officeDocument/2006/relationships/oleObject" Target="../embeddings/oleObject48.bin"/><Relationship Id="rId1" Type="http://schemas.openxmlformats.org/officeDocument/2006/relationships/slideLayout" Target="../slideLayouts/slideLayout12.xml"/><Relationship Id="rId6" Type="http://schemas.openxmlformats.org/officeDocument/2006/relationships/oleObject" Target="../embeddings/oleObject45.bin"/><Relationship Id="rId11" Type="http://schemas.openxmlformats.org/officeDocument/2006/relationships/image" Target="../media/image44.wmf"/><Relationship Id="rId5" Type="http://schemas.openxmlformats.org/officeDocument/2006/relationships/image" Target="../media/image47.wmf"/><Relationship Id="rId15" Type="http://schemas.openxmlformats.org/officeDocument/2006/relationships/image" Target="../media/image50.wmf"/><Relationship Id="rId10" Type="http://schemas.openxmlformats.org/officeDocument/2006/relationships/oleObject" Target="../embeddings/oleObject41.bin"/><Relationship Id="rId4" Type="http://schemas.openxmlformats.org/officeDocument/2006/relationships/oleObject" Target="../embeddings/oleObject44.bin"/><Relationship Id="rId9" Type="http://schemas.openxmlformats.org/officeDocument/2006/relationships/image" Target="../media/image49.wmf"/><Relationship Id="rId14" Type="http://schemas.openxmlformats.org/officeDocument/2006/relationships/oleObject" Target="../embeddings/oleObject4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54.bin"/><Relationship Id="rId2" Type="http://schemas.openxmlformats.org/officeDocument/2006/relationships/oleObject" Target="../embeddings/oleObject49.bin"/><Relationship Id="rId1" Type="http://schemas.openxmlformats.org/officeDocument/2006/relationships/slideLayout" Target="../slideLayouts/slideLayout12.xml"/><Relationship Id="rId6" Type="http://schemas.openxmlformats.org/officeDocument/2006/relationships/oleObject" Target="../embeddings/oleObject51.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5.wmf"/><Relationship Id="rId14" Type="http://schemas.openxmlformats.org/officeDocument/2006/relationships/oleObject" Target="../embeddings/oleObject55.bin"/></Relationships>
</file>

<file path=ppt/slides/_rels/slide21.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6.bin"/><Relationship Id="rId1" Type="http://schemas.openxmlformats.org/officeDocument/2006/relationships/slideLayout" Target="../slideLayouts/slideLayout12.xml"/><Relationship Id="rId6" Type="http://schemas.openxmlformats.org/officeDocument/2006/relationships/oleObject" Target="../embeddings/oleObject58.bin"/><Relationship Id="rId5" Type="http://schemas.openxmlformats.org/officeDocument/2006/relationships/image" Target="../media/image60.wmf"/><Relationship Id="rId4"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9.bin"/><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12.xml"/><Relationship Id="rId6" Type="http://schemas.openxmlformats.org/officeDocument/2006/relationships/oleObject" Target="../embeddings/oleObject62.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2.wmf"/><Relationship Id="rId3" Type="http://schemas.openxmlformats.org/officeDocument/2006/relationships/image" Target="../media/image68.wmf"/><Relationship Id="rId7" Type="http://schemas.openxmlformats.org/officeDocument/2006/relationships/image" Target="../media/image70.wmf"/><Relationship Id="rId12" Type="http://schemas.openxmlformats.org/officeDocument/2006/relationships/oleObject" Target="../embeddings/oleObject69.bin"/><Relationship Id="rId2" Type="http://schemas.openxmlformats.org/officeDocument/2006/relationships/oleObject" Target="../embeddings/oleObject65.bin"/><Relationship Id="rId1" Type="http://schemas.openxmlformats.org/officeDocument/2006/relationships/slideLayout" Target="../slideLayouts/slideLayout12.xml"/><Relationship Id="rId6" Type="http://schemas.openxmlformats.org/officeDocument/2006/relationships/oleObject" Target="../embeddings/oleObject67.bin"/><Relationship Id="rId11" Type="http://schemas.openxmlformats.org/officeDocument/2006/relationships/image" Target="../media/image71.wmf"/><Relationship Id="rId5" Type="http://schemas.openxmlformats.org/officeDocument/2006/relationships/image" Target="../media/image69.wmf"/><Relationship Id="rId10" Type="http://schemas.openxmlformats.org/officeDocument/2006/relationships/oleObject" Target="../embeddings/oleObject68.bin"/><Relationship Id="rId4" Type="http://schemas.openxmlformats.org/officeDocument/2006/relationships/oleObject" Target="../embeddings/oleObject66.bin"/><Relationship Id="rId9" Type="http://schemas.openxmlformats.org/officeDocument/2006/relationships/image" Target="../media/image6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70.bin"/><Relationship Id="rId1" Type="http://schemas.openxmlformats.org/officeDocument/2006/relationships/slideLayout" Target="../slideLayouts/slideLayout4.xml"/><Relationship Id="rId6" Type="http://schemas.openxmlformats.org/officeDocument/2006/relationships/oleObject" Target="../embeddings/oleObject72.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7.bin"/><Relationship Id="rId1" Type="http://schemas.openxmlformats.org/officeDocument/2006/relationships/slideLayout" Target="../slideLayouts/slideLayout4.x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oleObject" Target="../embeddings/oleObject13.bin"/><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4.bin"/><Relationship Id="rId1" Type="http://schemas.openxmlformats.org/officeDocument/2006/relationships/slideLayout" Target="../slideLayouts/slideLayout12.x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3" name="Rectangle 19">
            <a:extLst>
              <a:ext uri="{FF2B5EF4-FFF2-40B4-BE49-F238E27FC236}">
                <a16:creationId xmlns:a16="http://schemas.microsoft.com/office/drawing/2014/main" id="{AB49C2BC-5330-B7B4-B6DC-E678005B8048}"/>
              </a:ext>
            </a:extLst>
          </p:cNvPr>
          <p:cNvSpPr>
            <a:spLocks noChangeArrowheads="1"/>
          </p:cNvSpPr>
          <p:nvPr/>
        </p:nvSpPr>
        <p:spPr bwMode="auto">
          <a:xfrm>
            <a:off x="0" y="2290763"/>
            <a:ext cx="9145588" cy="1249362"/>
          </a:xfrm>
          <a:prstGeom prst="rect">
            <a:avLst/>
          </a:prstGeom>
          <a:noFill/>
          <a:ln w="9525">
            <a:noFill/>
            <a:miter lim="800000"/>
            <a:headEnd/>
            <a:tailEnd/>
          </a:ln>
          <a:effectLst/>
        </p:spPr>
        <p:txBody>
          <a:bodyPr lIns="91453" tIns="45727" rIns="91453" bIns="45727">
            <a:spAutoFit/>
          </a:bodyPr>
          <a:lstStyle/>
          <a:p>
            <a:pPr algn="ctr">
              <a:defRPr/>
            </a:pPr>
            <a:r>
              <a:rPr kumimoji="1" lang="zh-CN" altLang="en-US" sz="5000">
                <a:solidFill>
                  <a:schemeClr val="bg1"/>
                </a:solidFill>
                <a:effectLst>
                  <a:outerShdw blurRad="38100" dist="38100" dir="2700000" algn="tl">
                    <a:srgbClr val="C0C0C0"/>
                  </a:outerShdw>
                </a:effectLst>
                <a:latin typeface="华文隶书" pitchFamily="2" charset="-122"/>
                <a:ea typeface="华文隶书" pitchFamily="2" charset="-122"/>
              </a:rPr>
              <a:t>      </a:t>
            </a:r>
            <a:r>
              <a:rPr kumimoji="1" lang="zh-CN" altLang="en-US" sz="4800">
                <a:solidFill>
                  <a:srgbClr val="FFFF99"/>
                </a:solidFill>
                <a:effectLst>
                  <a:outerShdw blurRad="38100" dist="38100" dir="2700000" algn="tl">
                    <a:srgbClr val="C0C0C0"/>
                  </a:outerShdw>
                </a:effectLst>
                <a:latin typeface="华文隶书" pitchFamily="2" charset="-122"/>
                <a:ea typeface="华文隶书" pitchFamily="2" charset="-122"/>
              </a:rPr>
              <a:t>工 程 热 力 学</a:t>
            </a:r>
          </a:p>
          <a:p>
            <a:pPr algn="r">
              <a:lnSpc>
                <a:spcPct val="130000"/>
              </a:lnSpc>
              <a:defRPr/>
            </a:pPr>
            <a:r>
              <a:rPr kumimoji="1" lang="en-US" altLang="zh-CN" sz="2000" i="1">
                <a:solidFill>
                  <a:srgbClr val="FF0000"/>
                </a:solidFill>
                <a:effectLst>
                  <a:outerShdw blurRad="38100" dist="38100" dir="2700000" algn="tl">
                    <a:srgbClr val="C0C0C0"/>
                  </a:outerShdw>
                </a:effectLst>
                <a:latin typeface="Arial" pitchFamily="34" charset="0"/>
                <a:ea typeface="华文仿宋" pitchFamily="2" charset="-122"/>
              </a:rPr>
              <a:t>Engineering Thermodynamics</a:t>
            </a:r>
          </a:p>
        </p:txBody>
      </p:sp>
      <p:pic>
        <p:nvPicPr>
          <p:cNvPr id="23555" name="Picture 21" descr="2011331161428">
            <a:extLst>
              <a:ext uri="{FF2B5EF4-FFF2-40B4-BE49-F238E27FC236}">
                <a16:creationId xmlns:a16="http://schemas.microsoft.com/office/drawing/2014/main" id="{95EC3EE7-6DD3-32E8-D34B-142BC3B7D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329" r="13753"/>
          <a:stretch>
            <a:fillRect/>
          </a:stretch>
        </p:blipFill>
        <p:spPr bwMode="auto">
          <a:xfrm>
            <a:off x="7121525" y="2341563"/>
            <a:ext cx="5730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9" name="Text Box 11">
            <a:extLst>
              <a:ext uri="{FF2B5EF4-FFF2-40B4-BE49-F238E27FC236}">
                <a16:creationId xmlns:a16="http://schemas.microsoft.com/office/drawing/2014/main" id="{673B438A-6790-2EA1-77F8-E0FB724C3E49}"/>
              </a:ext>
            </a:extLst>
          </p:cNvPr>
          <p:cNvSpPr txBox="1">
            <a:spLocks noChangeArrowheads="1"/>
          </p:cNvSpPr>
          <p:nvPr/>
        </p:nvSpPr>
        <p:spPr bwMode="auto">
          <a:xfrm>
            <a:off x="377825" y="860425"/>
            <a:ext cx="344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1600">
                <a:solidFill>
                  <a:srgbClr val="D31703"/>
                </a:solidFill>
                <a:latin typeface="黑体" panose="02010609060101010101" pitchFamily="49" charset="-122"/>
              </a:rPr>
              <a:t>★ </a:t>
            </a:r>
            <a:r>
              <a:rPr kumimoji="1" lang="zh-CN" altLang="en-US" sz="1600">
                <a:solidFill>
                  <a:srgbClr val="D31703"/>
                </a:solidFill>
                <a:latin typeface="黑体" panose="02010609060101010101" pitchFamily="49" charset="-122"/>
              </a:rPr>
              <a:t>定温</a:t>
            </a:r>
            <a:r>
              <a:rPr kumimoji="1" lang="en-US" altLang="zh-CN" sz="1600">
                <a:solidFill>
                  <a:srgbClr val="D31703"/>
                </a:solidFill>
                <a:latin typeface="黑体" panose="02010609060101010101" pitchFamily="49" charset="-122"/>
              </a:rPr>
              <a:t>-</a:t>
            </a:r>
            <a:r>
              <a:rPr kumimoji="1" lang="zh-CN" altLang="en-US" sz="1600">
                <a:solidFill>
                  <a:srgbClr val="D31703"/>
                </a:solidFill>
                <a:latin typeface="黑体" panose="02010609060101010101" pitchFamily="49" charset="-122"/>
              </a:rPr>
              <a:t>定压可逆过程 有用功最大</a:t>
            </a:r>
            <a:r>
              <a:rPr kumimoji="1" lang="zh-CN" altLang="en-US" sz="2800" b="0">
                <a:solidFill>
                  <a:srgbClr val="D31703"/>
                </a:solidFill>
                <a:ea typeface="宋体" panose="02010600030101010101" pitchFamily="2" charset="-122"/>
              </a:rPr>
              <a:t> </a:t>
            </a:r>
          </a:p>
        </p:txBody>
      </p:sp>
      <p:graphicFrame>
        <p:nvGraphicFramePr>
          <p:cNvPr id="94220" name="Object 12">
            <a:extLst>
              <a:ext uri="{FF2B5EF4-FFF2-40B4-BE49-F238E27FC236}">
                <a16:creationId xmlns:a16="http://schemas.microsoft.com/office/drawing/2014/main" id="{F78F16DC-C555-B15C-C2AF-8906C1E7DAF9}"/>
              </a:ext>
            </a:extLst>
          </p:cNvPr>
          <p:cNvGraphicFramePr>
            <a:graphicFrameLocks noChangeAspect="1"/>
          </p:cNvGraphicFramePr>
          <p:nvPr/>
        </p:nvGraphicFramePr>
        <p:xfrm>
          <a:off x="4568825" y="993775"/>
          <a:ext cx="2220913" cy="385763"/>
        </p:xfrm>
        <a:graphic>
          <a:graphicData uri="http://schemas.openxmlformats.org/presentationml/2006/ole">
            <mc:AlternateContent xmlns:mc="http://schemas.openxmlformats.org/markup-compatibility/2006">
              <mc:Choice xmlns:v="urn:schemas-microsoft-com:vml" Requires="v">
                <p:oleObj name="Equation" r:id="rId2" imgW="1028520" imgH="241200" progId="Equation.DSMT4">
                  <p:embed/>
                </p:oleObj>
              </mc:Choice>
              <mc:Fallback>
                <p:oleObj name="Equation" r:id="rId2" imgW="1028520" imgH="24120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825" y="993775"/>
                        <a:ext cx="2220913" cy="3857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4221" name="Text Box 13">
            <a:extLst>
              <a:ext uri="{FF2B5EF4-FFF2-40B4-BE49-F238E27FC236}">
                <a16:creationId xmlns:a16="http://schemas.microsoft.com/office/drawing/2014/main" id="{2D4C5182-F025-73CB-75C6-52AE98875B4F}"/>
              </a:ext>
            </a:extLst>
          </p:cNvPr>
          <p:cNvSpPr txBox="1">
            <a:spLocks noChangeArrowheads="1"/>
          </p:cNvSpPr>
          <p:nvPr/>
        </p:nvSpPr>
        <p:spPr bwMode="auto">
          <a:xfrm>
            <a:off x="396875" y="1392238"/>
            <a:ext cx="8775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1600" b="0">
                <a:latin typeface="黑体" panose="02010609060101010101" pitchFamily="49" charset="-122"/>
              </a:rPr>
              <a:t>★ </a:t>
            </a:r>
            <a:r>
              <a:rPr kumimoji="1" lang="zh-CN" altLang="en-US" sz="1600">
                <a:latin typeface="黑体" panose="02010609060101010101" pitchFamily="49" charset="-122"/>
              </a:rPr>
              <a:t>实际上能够</a:t>
            </a:r>
            <a:r>
              <a:rPr kumimoji="1" lang="zh-CN" altLang="en-US" sz="1600">
                <a:solidFill>
                  <a:srgbClr val="D31703"/>
                </a:solidFill>
                <a:latin typeface="黑体" panose="02010609060101010101" pitchFamily="49" charset="-122"/>
              </a:rPr>
              <a:t>自发进行的定温-定压反应都是使物系的 </a:t>
            </a:r>
            <a:r>
              <a:rPr kumimoji="1" lang="en-US" altLang="zh-CN" sz="1600" i="1">
                <a:solidFill>
                  <a:srgbClr val="D31703"/>
                </a:solidFill>
                <a:latin typeface="黑体" panose="02010609060101010101" pitchFamily="49" charset="-122"/>
              </a:rPr>
              <a:t>G </a:t>
            </a:r>
            <a:r>
              <a:rPr kumimoji="1" lang="zh-CN" altLang="en-US" sz="1600">
                <a:solidFill>
                  <a:srgbClr val="D31703"/>
                </a:solidFill>
                <a:latin typeface="黑体" panose="02010609060101010101" pitchFamily="49" charset="-122"/>
              </a:rPr>
              <a:t>减小</a:t>
            </a:r>
            <a:r>
              <a:rPr kumimoji="1" lang="zh-CN" altLang="en-US" sz="1600">
                <a:latin typeface="黑体" panose="02010609060101010101" pitchFamily="49" charset="-122"/>
              </a:rPr>
              <a:t>，所得到的有用功小于最大有用功，甚至等于零（如燃烧反应），所以有 </a:t>
            </a:r>
          </a:p>
        </p:txBody>
      </p:sp>
      <p:graphicFrame>
        <p:nvGraphicFramePr>
          <p:cNvPr id="94222" name="Object 14">
            <a:extLst>
              <a:ext uri="{FF2B5EF4-FFF2-40B4-BE49-F238E27FC236}">
                <a16:creationId xmlns:a16="http://schemas.microsoft.com/office/drawing/2014/main" id="{2BCE2849-BD82-4B90-4064-D156C239754E}"/>
              </a:ext>
            </a:extLst>
          </p:cNvPr>
          <p:cNvGraphicFramePr>
            <a:graphicFrameLocks noChangeAspect="1"/>
          </p:cNvGraphicFramePr>
          <p:nvPr/>
        </p:nvGraphicFramePr>
        <p:xfrm>
          <a:off x="3219450" y="1992313"/>
          <a:ext cx="2759075" cy="387350"/>
        </p:xfrm>
        <a:graphic>
          <a:graphicData uri="http://schemas.openxmlformats.org/presentationml/2006/ole">
            <mc:AlternateContent xmlns:mc="http://schemas.openxmlformats.org/markup-compatibility/2006">
              <mc:Choice xmlns:v="urn:schemas-microsoft-com:vml" Requires="v">
                <p:oleObj name="Equation" r:id="rId4" imgW="1269720" imgH="241200" progId="Equation.DSMT4">
                  <p:embed/>
                </p:oleObj>
              </mc:Choice>
              <mc:Fallback>
                <p:oleObj name="Equation" r:id="rId4" imgW="1269720" imgH="2412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450" y="1992313"/>
                        <a:ext cx="2759075" cy="3873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4223" name="Object 15">
            <a:extLst>
              <a:ext uri="{FF2B5EF4-FFF2-40B4-BE49-F238E27FC236}">
                <a16:creationId xmlns:a16="http://schemas.microsoft.com/office/drawing/2014/main" id="{41C65514-7567-BC1E-40CA-821F26BF8D69}"/>
              </a:ext>
            </a:extLst>
          </p:cNvPr>
          <p:cNvGraphicFramePr>
            <a:graphicFrameLocks noChangeAspect="1"/>
          </p:cNvGraphicFramePr>
          <p:nvPr/>
        </p:nvGraphicFramePr>
        <p:xfrm>
          <a:off x="2405063" y="2587625"/>
          <a:ext cx="1008062" cy="295275"/>
        </p:xfrm>
        <a:graphic>
          <a:graphicData uri="http://schemas.openxmlformats.org/presentationml/2006/ole">
            <mc:AlternateContent xmlns:mc="http://schemas.openxmlformats.org/markup-compatibility/2006">
              <mc:Choice xmlns:v="urn:schemas-microsoft-com:vml" Requires="v">
                <p:oleObj name="Equation" r:id="rId6" imgW="457200" imgH="177480" progId="Equation.DSMT4">
                  <p:embed/>
                </p:oleObj>
              </mc:Choice>
              <mc:Fallback>
                <p:oleObj name="Equation" r:id="rId6" imgW="457200" imgH="17748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5063" y="2587625"/>
                        <a:ext cx="1008062" cy="2952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4224" name="Text Box 16">
            <a:extLst>
              <a:ext uri="{FF2B5EF4-FFF2-40B4-BE49-F238E27FC236}">
                <a16:creationId xmlns:a16="http://schemas.microsoft.com/office/drawing/2014/main" id="{8B3622D3-0764-7B00-BF89-81C475C5638F}"/>
              </a:ext>
            </a:extLst>
          </p:cNvPr>
          <p:cNvSpPr txBox="1">
            <a:spLocks noChangeArrowheads="1"/>
          </p:cNvSpPr>
          <p:nvPr/>
        </p:nvSpPr>
        <p:spPr bwMode="auto">
          <a:xfrm>
            <a:off x="3559175" y="2541588"/>
            <a:ext cx="3257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D31703"/>
                </a:solidFill>
                <a:latin typeface="黑体" panose="02010609060101010101" pitchFamily="49" charset="-122"/>
              </a:rPr>
              <a:t>定温-定压反应能自发进行的判据</a:t>
            </a:r>
            <a:r>
              <a:rPr kumimoji="1" lang="zh-CN" altLang="en-US" sz="1600">
                <a:latin typeface="楷体_GB2312" pitchFamily="49" charset="-122"/>
                <a:ea typeface="楷体_GB2312" pitchFamily="49" charset="-122"/>
              </a:rPr>
              <a:t> </a:t>
            </a:r>
          </a:p>
        </p:txBody>
      </p:sp>
      <p:sp>
        <p:nvSpPr>
          <p:cNvPr id="94227" name="Text Box 19">
            <a:extLst>
              <a:ext uri="{FF2B5EF4-FFF2-40B4-BE49-F238E27FC236}">
                <a16:creationId xmlns:a16="http://schemas.microsoft.com/office/drawing/2014/main" id="{10A1C561-2153-C404-62AF-04E62AB4EB04}"/>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94229" name="AutoShape 21">
            <a:extLst>
              <a:ext uri="{FF2B5EF4-FFF2-40B4-BE49-F238E27FC236}">
                <a16:creationId xmlns:a16="http://schemas.microsoft.com/office/drawing/2014/main" id="{BB4FE912-1EC6-1622-0E54-01EB26C86B12}"/>
              </a:ext>
            </a:extLst>
          </p:cNvPr>
          <p:cNvSpPr>
            <a:spLocks noChangeArrowheads="1"/>
          </p:cNvSpPr>
          <p:nvPr/>
        </p:nvSpPr>
        <p:spPr bwMode="auto">
          <a:xfrm>
            <a:off x="2212975" y="2432050"/>
            <a:ext cx="4800600" cy="558800"/>
          </a:xfrm>
          <a:prstGeom prst="roundRect">
            <a:avLst>
              <a:gd name="adj" fmla="val 16667"/>
            </a:avLst>
          </a:prstGeom>
          <a:noFill/>
          <a:ln w="31750"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36" name="Text Box 28">
            <a:extLst>
              <a:ext uri="{FF2B5EF4-FFF2-40B4-BE49-F238E27FC236}">
                <a16:creationId xmlns:a16="http://schemas.microsoft.com/office/drawing/2014/main" id="{71EA603D-91BE-3A05-F13B-053B7680FF09}"/>
              </a:ext>
            </a:extLst>
          </p:cNvPr>
          <p:cNvSpPr txBox="1">
            <a:spLocks noChangeArrowheads="1"/>
          </p:cNvSpPr>
          <p:nvPr/>
        </p:nvSpPr>
        <p:spPr bwMode="auto">
          <a:xfrm>
            <a:off x="400050" y="3157538"/>
            <a:ext cx="8197850" cy="895350"/>
          </a:xfrm>
          <a:prstGeom prst="rect">
            <a:avLst/>
          </a:prstGeom>
          <a:solidFill>
            <a:srgbClr val="FFFF99"/>
          </a:solidFill>
          <a:ln w="9525">
            <a:solidFill>
              <a:srgbClr val="003366"/>
            </a:solidFill>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pPr>
            <a:r>
              <a:rPr lang="en-US" altLang="zh-CN" sz="2000">
                <a:solidFill>
                  <a:srgbClr val="CC0000"/>
                </a:solidFill>
                <a:latin typeface="黑体" panose="02010609060101010101" pitchFamily="49" charset="-122"/>
              </a:rPr>
              <a:t>Gibbs</a:t>
            </a:r>
            <a:r>
              <a:rPr lang="zh-CN" altLang="en-US" sz="2000">
                <a:solidFill>
                  <a:srgbClr val="CC0000"/>
                </a:solidFill>
                <a:latin typeface="黑体" panose="02010609060101010101" pitchFamily="49" charset="-122"/>
              </a:rPr>
              <a:t>自由焓减小原理</a:t>
            </a:r>
            <a:r>
              <a:rPr lang="zh-CN" altLang="en-US" sz="2000">
                <a:solidFill>
                  <a:srgbClr val="000099"/>
                </a:solidFill>
                <a:latin typeface="黑体" panose="02010609060101010101" pitchFamily="49" charset="-122"/>
              </a:rPr>
              <a:t>，它是无其它功的等温等压封闭体系过程方向性和限度（平衡态）的判据</a:t>
            </a:r>
            <a:r>
              <a:rPr lang="en-US" altLang="zh-CN" sz="2000">
                <a:solidFill>
                  <a:srgbClr val="CC0000"/>
                </a:solidFill>
                <a:latin typeface="黑体" panose="02010609060101010101" pitchFamily="49" charset="-122"/>
              </a:rPr>
              <a:t>-</a:t>
            </a:r>
            <a:r>
              <a:rPr lang="zh-CN" altLang="en-US" sz="2000">
                <a:solidFill>
                  <a:srgbClr val="CC0000"/>
                </a:solidFill>
                <a:latin typeface="黑体" panose="02010609060101010101" pitchFamily="49" charset="-122"/>
              </a:rPr>
              <a:t>熵增加原理的变种形式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42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2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4236"/>
                                        </p:tgtEl>
                                        <p:attrNameLst>
                                          <p:attrName>style.visibility</p:attrName>
                                        </p:attrNameLst>
                                      </p:cBhvr>
                                      <p:to>
                                        <p:strVal val="visible"/>
                                      </p:to>
                                    </p:set>
                                    <p:anim calcmode="lin" valueType="num">
                                      <p:cBhvr additive="base">
                                        <p:cTn id="27" dur="500" fill="hold"/>
                                        <p:tgtEl>
                                          <p:spTgt spid="94236"/>
                                        </p:tgtEl>
                                        <p:attrNameLst>
                                          <p:attrName>ppt_x</p:attrName>
                                        </p:attrNameLst>
                                      </p:cBhvr>
                                      <p:tavLst>
                                        <p:tav tm="0">
                                          <p:val>
                                            <p:strVal val="#ppt_x"/>
                                          </p:val>
                                        </p:tav>
                                        <p:tav tm="100000">
                                          <p:val>
                                            <p:strVal val="#ppt_x"/>
                                          </p:val>
                                        </p:tav>
                                      </p:tavLst>
                                    </p:anim>
                                    <p:anim calcmode="lin" valueType="num">
                                      <p:cBhvr additive="base">
                                        <p:cTn id="28" dur="500" fill="hold"/>
                                        <p:tgtEl>
                                          <p:spTgt spid="94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9" grpId="0"/>
      <p:bldP spid="94221" grpId="0"/>
      <p:bldP spid="94224" grpId="0"/>
      <p:bldP spid="94229" grpId="0" animBg="1"/>
      <p:bldP spid="942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3">
            <a:extLst>
              <a:ext uri="{FF2B5EF4-FFF2-40B4-BE49-F238E27FC236}">
                <a16:creationId xmlns:a16="http://schemas.microsoft.com/office/drawing/2014/main" id="{6CDFDBDD-82A1-1561-004A-0E7608863005}"/>
              </a:ext>
            </a:extLst>
          </p:cNvPr>
          <p:cNvSpPr txBox="1">
            <a:spLocks noChangeArrowheads="1"/>
          </p:cNvSpPr>
          <p:nvPr/>
        </p:nvSpPr>
        <p:spPr bwMode="auto">
          <a:xfrm>
            <a:off x="530225" y="968375"/>
            <a:ext cx="794702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5000"/>
              </a:lnSpc>
            </a:pPr>
            <a:r>
              <a:rPr kumimoji="1" lang="en-US" altLang="zh-CN" sz="1600" b="0"/>
              <a:t>★ </a:t>
            </a:r>
            <a:r>
              <a:rPr kumimoji="1" lang="zh-CN" altLang="en-US" sz="1600"/>
              <a:t>定温-定压反应中吉布斯自由焓 </a:t>
            </a:r>
            <a:r>
              <a:rPr kumimoji="1" lang="en-US" altLang="zh-CN" sz="1600" i="1"/>
              <a:t>G </a:t>
            </a:r>
            <a:r>
              <a:rPr kumimoji="1" lang="zh-CN" altLang="en-US" sz="1600"/>
              <a:t>落差的大小可作为化学反应推动力，</a:t>
            </a:r>
            <a:r>
              <a:rPr kumimoji="1" lang="en-US" altLang="zh-CN" sz="1600" i="1"/>
              <a:t>G</a:t>
            </a:r>
            <a:r>
              <a:rPr kumimoji="1" lang="en-US" altLang="zh-CN" sz="1600" baseline="-30000"/>
              <a:t>1</a:t>
            </a:r>
            <a:r>
              <a:rPr kumimoji="1" lang="en-US" altLang="zh-CN" sz="1600"/>
              <a:t>-</a:t>
            </a:r>
            <a:r>
              <a:rPr kumimoji="1" lang="en-US" altLang="zh-CN" sz="1600" i="1"/>
              <a:t>G</a:t>
            </a:r>
            <a:r>
              <a:rPr kumimoji="1" lang="en-US" altLang="zh-CN" sz="1600" baseline="-30000"/>
              <a:t>2</a:t>
            </a:r>
            <a:r>
              <a:rPr kumimoji="1" lang="en-US" altLang="zh-CN" sz="1600"/>
              <a:t> </a:t>
            </a:r>
            <a:r>
              <a:rPr kumimoji="1" lang="zh-CN" altLang="en-US" sz="1600"/>
              <a:t>愈大，反应越容易发生。</a:t>
            </a:r>
          </a:p>
          <a:p>
            <a:pPr eaLnBrk="1" hangingPunct="1">
              <a:lnSpc>
                <a:spcPct val="135000"/>
              </a:lnSpc>
            </a:pPr>
            <a:r>
              <a:rPr kumimoji="1" lang="en-US" altLang="zh-CN" sz="1600"/>
              <a:t>★ </a:t>
            </a:r>
            <a:r>
              <a:rPr kumimoji="1" lang="zh-CN" altLang="en-US" sz="1600"/>
              <a:t>当定温-定压物系达到化学平衡时，物系吉布斯自由焓</a:t>
            </a:r>
            <a:r>
              <a:rPr kumimoji="1" lang="en-US" altLang="zh-CN" sz="1600" i="1"/>
              <a:t>G </a:t>
            </a:r>
            <a:r>
              <a:rPr kumimoji="1" lang="zh-CN" altLang="en-US" sz="1600"/>
              <a:t>达到最小值。所以</a:t>
            </a:r>
            <a:r>
              <a:rPr kumimoji="1" lang="zh-CN" altLang="en-US" sz="1600">
                <a:solidFill>
                  <a:srgbClr val="0000D2"/>
                </a:solidFill>
              </a:rPr>
              <a:t>定温-定压物系的平衡条件</a:t>
            </a:r>
            <a:r>
              <a:rPr kumimoji="1" lang="zh-CN" altLang="en-US" sz="1600"/>
              <a:t>为</a:t>
            </a:r>
          </a:p>
        </p:txBody>
      </p:sp>
      <p:graphicFrame>
        <p:nvGraphicFramePr>
          <p:cNvPr id="6146" name="Object 4">
            <a:extLst>
              <a:ext uri="{FF2B5EF4-FFF2-40B4-BE49-F238E27FC236}">
                <a16:creationId xmlns:a16="http://schemas.microsoft.com/office/drawing/2014/main" id="{9D09BB97-B23E-CE34-87A1-827B63C17D74}"/>
              </a:ext>
            </a:extLst>
          </p:cNvPr>
          <p:cNvGraphicFramePr>
            <a:graphicFrameLocks noChangeAspect="1"/>
          </p:cNvGraphicFramePr>
          <p:nvPr/>
        </p:nvGraphicFramePr>
        <p:xfrm>
          <a:off x="2860675" y="2622550"/>
          <a:ext cx="974725" cy="279400"/>
        </p:xfrm>
        <a:graphic>
          <a:graphicData uri="http://schemas.openxmlformats.org/presentationml/2006/ole">
            <mc:AlternateContent xmlns:mc="http://schemas.openxmlformats.org/markup-compatibility/2006">
              <mc:Choice xmlns:v="urn:schemas-microsoft-com:vml" Requires="v">
                <p:oleObj name="Equation" r:id="rId2" imgW="469800" imgH="177480" progId="Equation.DSMT4">
                  <p:embed/>
                </p:oleObj>
              </mc:Choice>
              <mc:Fallback>
                <p:oleObj name="Equation" r:id="rId2" imgW="469800" imgH="17748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5" y="2622550"/>
                        <a:ext cx="974725" cy="2794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6147" name="Object 5">
            <a:extLst>
              <a:ext uri="{FF2B5EF4-FFF2-40B4-BE49-F238E27FC236}">
                <a16:creationId xmlns:a16="http://schemas.microsoft.com/office/drawing/2014/main" id="{C743460A-1062-02B7-AB30-1496679BB439}"/>
              </a:ext>
            </a:extLst>
          </p:cNvPr>
          <p:cNvGraphicFramePr>
            <a:graphicFrameLocks noChangeAspect="1"/>
          </p:cNvGraphicFramePr>
          <p:nvPr/>
        </p:nvGraphicFramePr>
        <p:xfrm>
          <a:off x="2859088" y="2959100"/>
          <a:ext cx="1003300" cy="298450"/>
        </p:xfrm>
        <a:graphic>
          <a:graphicData uri="http://schemas.openxmlformats.org/presentationml/2006/ole">
            <mc:AlternateContent xmlns:mc="http://schemas.openxmlformats.org/markup-compatibility/2006">
              <mc:Choice xmlns:v="urn:schemas-microsoft-com:vml" Requires="v">
                <p:oleObj name="Equation" r:id="rId4" imgW="520560" imgH="203040" progId="Equation.DSMT4">
                  <p:embed/>
                </p:oleObj>
              </mc:Choice>
              <mc:Fallback>
                <p:oleObj name="Equation" r:id="rId4" imgW="520560" imgH="203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088" y="2959100"/>
                        <a:ext cx="1003300" cy="2984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6149" name="AutoShape 11">
            <a:extLst>
              <a:ext uri="{FF2B5EF4-FFF2-40B4-BE49-F238E27FC236}">
                <a16:creationId xmlns:a16="http://schemas.microsoft.com/office/drawing/2014/main" id="{247529AA-5F2A-D4E4-DCD7-88E3C6FB67BD}"/>
              </a:ext>
            </a:extLst>
          </p:cNvPr>
          <p:cNvSpPr>
            <a:spLocks/>
          </p:cNvSpPr>
          <p:nvPr/>
        </p:nvSpPr>
        <p:spPr bwMode="auto">
          <a:xfrm>
            <a:off x="3873500" y="2697163"/>
            <a:ext cx="76200" cy="514350"/>
          </a:xfrm>
          <a:prstGeom prst="rightBrace">
            <a:avLst>
              <a:gd name="adj1" fmla="val 56250"/>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150" name="Text Box 12">
            <a:extLst>
              <a:ext uri="{FF2B5EF4-FFF2-40B4-BE49-F238E27FC236}">
                <a16:creationId xmlns:a16="http://schemas.microsoft.com/office/drawing/2014/main" id="{2749EF27-C6C9-CDC6-3E14-C7519B0B819C}"/>
              </a:ext>
            </a:extLst>
          </p:cNvPr>
          <p:cNvSpPr txBox="1">
            <a:spLocks noChangeArrowheads="1"/>
          </p:cNvSpPr>
          <p:nvPr/>
        </p:nvSpPr>
        <p:spPr bwMode="auto">
          <a:xfrm>
            <a:off x="4314825" y="2700338"/>
            <a:ext cx="241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D31703"/>
                </a:solidFill>
              </a:rPr>
              <a:t>定温定压物系平衡判据</a:t>
            </a:r>
            <a:r>
              <a:rPr kumimoji="1" lang="zh-CN" altLang="en-US" sz="2400">
                <a:solidFill>
                  <a:srgbClr val="0000D2"/>
                </a:solidFill>
                <a:ea typeface="楷体_GB2312" pitchFamily="49" charset="-122"/>
              </a:rPr>
              <a:t> </a:t>
            </a:r>
          </a:p>
        </p:txBody>
      </p:sp>
      <p:sp>
        <p:nvSpPr>
          <p:cNvPr id="6151" name="AutoShape 13">
            <a:extLst>
              <a:ext uri="{FF2B5EF4-FFF2-40B4-BE49-F238E27FC236}">
                <a16:creationId xmlns:a16="http://schemas.microsoft.com/office/drawing/2014/main" id="{7F74C2EF-7F3D-AD4E-A7A1-BB198666115F}"/>
              </a:ext>
            </a:extLst>
          </p:cNvPr>
          <p:cNvSpPr>
            <a:spLocks noChangeArrowheads="1"/>
          </p:cNvSpPr>
          <p:nvPr/>
        </p:nvSpPr>
        <p:spPr bwMode="auto">
          <a:xfrm>
            <a:off x="2286000" y="2616200"/>
            <a:ext cx="4800600" cy="723900"/>
          </a:xfrm>
          <a:prstGeom prst="roundRect">
            <a:avLst>
              <a:gd name="adj" fmla="val 16667"/>
            </a:avLst>
          </a:prstGeom>
          <a:noFill/>
          <a:ln w="31750"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50" name="Text Box 18">
            <a:extLst>
              <a:ext uri="{FF2B5EF4-FFF2-40B4-BE49-F238E27FC236}">
                <a16:creationId xmlns:a16="http://schemas.microsoft.com/office/drawing/2014/main" id="{6F7D2169-F74F-69AD-5249-FA3B9C7A3C6A}"/>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95251" name="Rectangle 19">
            <a:extLst>
              <a:ext uri="{FF2B5EF4-FFF2-40B4-BE49-F238E27FC236}">
                <a16:creationId xmlns:a16="http://schemas.microsoft.com/office/drawing/2014/main" id="{304EA6C6-8A15-D6CC-89C5-8C585F5FC0B2}"/>
              </a:ext>
            </a:extLst>
          </p:cNvPr>
          <p:cNvSpPr>
            <a:spLocks noChangeArrowheads="1"/>
          </p:cNvSpPr>
          <p:nvPr/>
        </p:nvSpPr>
        <p:spPr bwMode="auto">
          <a:xfrm>
            <a:off x="682625" y="3706813"/>
            <a:ext cx="7827963" cy="733425"/>
          </a:xfrm>
          <a:prstGeom prst="rect">
            <a:avLst/>
          </a:prstGeom>
          <a:solidFill>
            <a:srgbClr val="FFFF99"/>
          </a:solidFill>
          <a:ln w="31750">
            <a:solidFill>
              <a:srgbClr val="000080"/>
            </a:solidFill>
            <a:prstDash val="sysDot"/>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kumimoji="1" lang="zh-CN" altLang="en-US" sz="2000"/>
              <a:t>化学反应大多在定温定压下进行，所以自由焓（吉布斯函数）变化量</a:t>
            </a:r>
            <a:r>
              <a:rPr kumimoji="1" lang="en-US" altLang="zh-CN" sz="2000"/>
              <a:t>Δ</a:t>
            </a:r>
            <a:r>
              <a:rPr kumimoji="1" lang="en-US" altLang="zh-CN" sz="2000" i="1"/>
              <a:t>G </a:t>
            </a:r>
            <a:r>
              <a:rPr kumimoji="1" lang="zh-CN" altLang="en-US" sz="2000"/>
              <a:t>的计算特别重要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5">
            <a:extLst>
              <a:ext uri="{FF2B5EF4-FFF2-40B4-BE49-F238E27FC236}">
                <a16:creationId xmlns:a16="http://schemas.microsoft.com/office/drawing/2014/main" id="{7638D434-F595-11B6-0816-78C518B06D0E}"/>
              </a:ext>
            </a:extLst>
          </p:cNvPr>
          <p:cNvSpPr txBox="1">
            <a:spLocks noChangeArrowheads="1"/>
          </p:cNvSpPr>
          <p:nvPr/>
        </p:nvSpPr>
        <p:spPr bwMode="auto">
          <a:xfrm>
            <a:off x="436563" y="1030288"/>
            <a:ext cx="4932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2000"/>
              <a:t>二、</a:t>
            </a:r>
            <a:r>
              <a:rPr kumimoji="1" lang="en-US" altLang="zh-CN" sz="2000"/>
              <a:t> </a:t>
            </a:r>
            <a:r>
              <a:rPr kumimoji="1" lang="zh-CN" altLang="en-US" sz="2000"/>
              <a:t>标准生成自由焓</a:t>
            </a:r>
            <a:r>
              <a:rPr kumimoji="1" lang="en-US" altLang="zh-CN" sz="2000"/>
              <a:t>-</a:t>
            </a:r>
            <a:r>
              <a:rPr kumimoji="1" lang="zh-CN" altLang="en-US" sz="2000"/>
              <a:t>标准生成吉布斯函数</a:t>
            </a:r>
            <a:endParaRPr kumimoji="1" lang="en-US" altLang="zh-CN" sz="2000"/>
          </a:p>
        </p:txBody>
      </p:sp>
      <p:sp>
        <p:nvSpPr>
          <p:cNvPr id="7173" name="Text Box 7">
            <a:extLst>
              <a:ext uri="{FF2B5EF4-FFF2-40B4-BE49-F238E27FC236}">
                <a16:creationId xmlns:a16="http://schemas.microsoft.com/office/drawing/2014/main" id="{C1411A4E-AB31-695B-E7A2-B8BD530E6ABA}"/>
              </a:ext>
            </a:extLst>
          </p:cNvPr>
          <p:cNvSpPr txBox="1">
            <a:spLocks noChangeArrowheads="1"/>
          </p:cNvSpPr>
          <p:nvPr/>
        </p:nvSpPr>
        <p:spPr bwMode="auto">
          <a:xfrm>
            <a:off x="465138" y="1692275"/>
            <a:ext cx="32639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1600">
                <a:solidFill>
                  <a:srgbClr val="D31703"/>
                </a:solidFill>
              </a:rPr>
              <a:t>1. </a:t>
            </a:r>
            <a:r>
              <a:rPr kumimoji="1" lang="zh-CN" altLang="en-US" sz="1600">
                <a:solidFill>
                  <a:srgbClr val="D31703"/>
                </a:solidFill>
              </a:rPr>
              <a:t>标准生成自由焓（吉布斯函数）</a:t>
            </a:r>
            <a:endParaRPr kumimoji="1" lang="en-US" altLang="zh-CN" sz="1600">
              <a:solidFill>
                <a:srgbClr val="D31703"/>
              </a:solidFill>
            </a:endParaRPr>
          </a:p>
        </p:txBody>
      </p:sp>
      <p:sp>
        <p:nvSpPr>
          <p:cNvPr id="7174" name="Text Box 8">
            <a:extLst>
              <a:ext uri="{FF2B5EF4-FFF2-40B4-BE49-F238E27FC236}">
                <a16:creationId xmlns:a16="http://schemas.microsoft.com/office/drawing/2014/main" id="{428974D7-CD34-0A9D-DD91-BE5164852959}"/>
              </a:ext>
            </a:extLst>
          </p:cNvPr>
          <p:cNvSpPr txBox="1">
            <a:spLocks noChangeArrowheads="1"/>
          </p:cNvSpPr>
          <p:nvPr/>
        </p:nvSpPr>
        <p:spPr bwMode="auto">
          <a:xfrm>
            <a:off x="395288" y="2141538"/>
            <a:ext cx="852011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5000"/>
              </a:lnSpc>
              <a:buFont typeface="Wingdings" panose="05000000000000000000" pitchFamily="2" charset="2"/>
              <a:buChar char="l"/>
            </a:pPr>
            <a:r>
              <a:rPr kumimoji="1" lang="zh-CN" altLang="en-US" sz="1600">
                <a:solidFill>
                  <a:srgbClr val="050FD5"/>
                </a:solidFill>
              </a:rPr>
              <a:t> </a:t>
            </a:r>
            <a:r>
              <a:rPr kumimoji="1" lang="zh-CN" altLang="en-US" sz="1600"/>
              <a:t>规定在标准大气压</a:t>
            </a:r>
            <a:r>
              <a:rPr kumimoji="1" lang="en-US" altLang="zh-CN" sz="1600"/>
              <a:t>、298.15K</a:t>
            </a:r>
            <a:r>
              <a:rPr kumimoji="1" lang="zh-CN" altLang="en-US" sz="1600"/>
              <a:t>下，</a:t>
            </a:r>
            <a:r>
              <a:rPr kumimoji="1" lang="zh-CN" altLang="en-US" sz="1600">
                <a:solidFill>
                  <a:srgbClr val="050FD5"/>
                </a:solidFill>
              </a:rPr>
              <a:t>由单质生成1 </a:t>
            </a:r>
            <a:r>
              <a:rPr kumimoji="1" lang="en-US" altLang="zh-CN" sz="1600">
                <a:solidFill>
                  <a:srgbClr val="050FD5"/>
                </a:solidFill>
              </a:rPr>
              <a:t>mol</a:t>
            </a:r>
            <a:r>
              <a:rPr kumimoji="1" lang="zh-CN" altLang="en-US" sz="1600">
                <a:solidFill>
                  <a:srgbClr val="050FD5"/>
                </a:solidFill>
              </a:rPr>
              <a:t>化合物时，自由焓的变化量为该化合物的标准生成自由焓（吉布斯函数），</a:t>
            </a:r>
            <a:r>
              <a:rPr kumimoji="1" lang="zh-CN" altLang="en-US" sz="1600"/>
              <a:t>用符号           表示（下标</a:t>
            </a:r>
            <a:r>
              <a:rPr kumimoji="1" lang="en-US" altLang="zh-CN" sz="1600"/>
              <a:t>f</a:t>
            </a:r>
            <a:r>
              <a:rPr kumimoji="1" lang="zh-CN" altLang="en-US" sz="1600"/>
              <a:t>代表生成，上标</a:t>
            </a:r>
            <a:r>
              <a:rPr kumimoji="1" lang="en-US" altLang="zh-CN" sz="1600"/>
              <a:t>0</a:t>
            </a:r>
            <a:r>
              <a:rPr kumimoji="1" lang="zh-CN" altLang="en-US" sz="1600"/>
              <a:t>表示标态）</a:t>
            </a:r>
          </a:p>
        </p:txBody>
      </p:sp>
      <p:graphicFrame>
        <p:nvGraphicFramePr>
          <p:cNvPr id="7170" name="Object 9">
            <a:extLst>
              <a:ext uri="{FF2B5EF4-FFF2-40B4-BE49-F238E27FC236}">
                <a16:creationId xmlns:a16="http://schemas.microsoft.com/office/drawing/2014/main" id="{03E4992E-8EE6-B707-2BA9-0BCB22EF0E5E}"/>
              </a:ext>
            </a:extLst>
          </p:cNvPr>
          <p:cNvGraphicFramePr>
            <a:graphicFrameLocks noChangeAspect="1"/>
          </p:cNvGraphicFramePr>
          <p:nvPr>
            <p:ph/>
          </p:nvPr>
        </p:nvGraphicFramePr>
        <p:xfrm>
          <a:off x="4330700" y="2520950"/>
          <a:ext cx="604838" cy="363538"/>
        </p:xfrm>
        <a:graphic>
          <a:graphicData uri="http://schemas.openxmlformats.org/presentationml/2006/ole">
            <mc:AlternateContent xmlns:mc="http://schemas.openxmlformats.org/markup-compatibility/2006">
              <mc:Choice xmlns:v="urn:schemas-microsoft-com:vml" Requires="v">
                <p:oleObj name="Equation" r:id="rId2" imgW="304560" imgH="241200" progId="Equation.DSMT4">
                  <p:embed/>
                </p:oleObj>
              </mc:Choice>
              <mc:Fallback>
                <p:oleObj name="Equation" r:id="rId2" imgW="304560" imgH="2412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700" y="2520950"/>
                        <a:ext cx="604838" cy="36353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31085" name="Text Box 13">
            <a:extLst>
              <a:ext uri="{FF2B5EF4-FFF2-40B4-BE49-F238E27FC236}">
                <a16:creationId xmlns:a16="http://schemas.microsoft.com/office/drawing/2014/main" id="{251F1F9E-7F42-5529-B73A-E8CFA805EBBB}"/>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标准生成吉布斯函数</a:t>
            </a:r>
          </a:p>
        </p:txBody>
      </p:sp>
      <p:sp>
        <p:nvSpPr>
          <p:cNvPr id="131086" name="Text Box 14">
            <a:extLst>
              <a:ext uri="{FF2B5EF4-FFF2-40B4-BE49-F238E27FC236}">
                <a16:creationId xmlns:a16="http://schemas.microsoft.com/office/drawing/2014/main" id="{C5BE392E-388E-F129-44E3-A2F3B9CC5602}"/>
              </a:ext>
            </a:extLst>
          </p:cNvPr>
          <p:cNvSpPr txBox="1">
            <a:spLocks noChangeArrowheads="1"/>
          </p:cNvSpPr>
          <p:nvPr/>
        </p:nvSpPr>
        <p:spPr bwMode="auto">
          <a:xfrm>
            <a:off x="387350" y="2987675"/>
            <a:ext cx="581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kumimoji="1" lang="zh-CN" altLang="en-US" sz="1600"/>
              <a:t> 附表 </a:t>
            </a:r>
            <a:r>
              <a:rPr kumimoji="1" lang="en-US" altLang="zh-CN" sz="1600"/>
              <a:t>17 </a:t>
            </a:r>
            <a:r>
              <a:rPr kumimoji="1" lang="zh-CN" altLang="en-US" sz="1600"/>
              <a:t>给出一些物质的标准生成自由焓或者标准吉布斯函数</a:t>
            </a:r>
            <a:endParaRPr lang="zh-CN" altLang="en-US" sz="2400" b="0">
              <a:ea typeface="楷体_GB2312" pitchFamily="49" charset="-122"/>
            </a:endParaRPr>
          </a:p>
        </p:txBody>
      </p:sp>
      <p:sp>
        <p:nvSpPr>
          <p:cNvPr id="131087" name="Text Box 15">
            <a:extLst>
              <a:ext uri="{FF2B5EF4-FFF2-40B4-BE49-F238E27FC236}">
                <a16:creationId xmlns:a16="http://schemas.microsoft.com/office/drawing/2014/main" id="{A8ED5805-0AA4-3861-355F-D036D6FB8BDF}"/>
              </a:ext>
            </a:extLst>
          </p:cNvPr>
          <p:cNvSpPr txBox="1">
            <a:spLocks noChangeArrowheads="1"/>
          </p:cNvSpPr>
          <p:nvPr/>
        </p:nvSpPr>
        <p:spPr bwMode="auto">
          <a:xfrm>
            <a:off x="400050" y="3417888"/>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kumimoji="1" lang="zh-CN" altLang="en-US" sz="1600">
                <a:solidFill>
                  <a:srgbClr val="050FD5"/>
                </a:solidFill>
              </a:rPr>
              <a:t> 标准生成自由焓</a:t>
            </a:r>
            <a:r>
              <a:rPr kumimoji="1" lang="zh-CN" altLang="en-US" sz="1600"/>
              <a:t>在数值上等于</a:t>
            </a:r>
            <a:r>
              <a:rPr kumimoji="1" lang="zh-CN" altLang="en-US" sz="1600">
                <a:solidFill>
                  <a:srgbClr val="050FD5"/>
                </a:solidFill>
              </a:rPr>
              <a:t>1</a:t>
            </a:r>
            <a:r>
              <a:rPr kumimoji="1" lang="en-US" altLang="zh-CN" sz="1600">
                <a:solidFill>
                  <a:srgbClr val="050FD5"/>
                </a:solidFill>
              </a:rPr>
              <a:t>mol </a:t>
            </a:r>
            <a:r>
              <a:rPr kumimoji="1" lang="zh-CN" altLang="en-US" sz="1600">
                <a:solidFill>
                  <a:srgbClr val="050FD5"/>
                </a:solidFill>
              </a:rPr>
              <a:t>该化合物在标准状态下的自由焓</a:t>
            </a:r>
            <a:r>
              <a:rPr kumimoji="1" lang="zh-CN" altLang="en-US" sz="1600"/>
              <a:t>。</a:t>
            </a:r>
            <a:r>
              <a:rPr kumimoji="1" lang="zh-CN" altLang="en-US" sz="2400">
                <a:ea typeface="楷体_GB2312" pitchFamily="49" charset="-122"/>
              </a:rPr>
              <a:t> </a:t>
            </a:r>
            <a:endParaRPr lang="zh-CN" altLang="en-US" sz="2400" b="0">
              <a:ea typeface="楷体_GB2312" pitchFamily="49" charset="-122"/>
            </a:endParaRPr>
          </a:p>
        </p:txBody>
      </p:sp>
      <p:graphicFrame>
        <p:nvGraphicFramePr>
          <p:cNvPr id="131088" name="Object 16">
            <a:extLst>
              <a:ext uri="{FF2B5EF4-FFF2-40B4-BE49-F238E27FC236}">
                <a16:creationId xmlns:a16="http://schemas.microsoft.com/office/drawing/2014/main" id="{72E67237-23A8-73F2-80F2-8572C26501F6}"/>
              </a:ext>
            </a:extLst>
          </p:cNvPr>
          <p:cNvGraphicFramePr>
            <a:graphicFrameLocks noChangeAspect="1"/>
          </p:cNvGraphicFramePr>
          <p:nvPr/>
        </p:nvGraphicFramePr>
        <p:xfrm>
          <a:off x="3924300" y="3994150"/>
          <a:ext cx="1116013" cy="393700"/>
        </p:xfrm>
        <a:graphic>
          <a:graphicData uri="http://schemas.openxmlformats.org/presentationml/2006/ole">
            <mc:AlternateContent xmlns:mc="http://schemas.openxmlformats.org/markup-compatibility/2006">
              <mc:Choice xmlns:v="urn:schemas-microsoft-com:vml" Requires="v">
                <p:oleObj name="Equation" r:id="rId4" imgW="647640" imgH="228600" progId="Equation.DSMT4">
                  <p:embed/>
                </p:oleObj>
              </mc:Choice>
              <mc:Fallback>
                <p:oleObj name="Equation" r:id="rId4" imgW="647640" imgH="2286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3994150"/>
                        <a:ext cx="11160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6" grpId="0"/>
      <p:bldP spid="1310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a:extLst>
              <a:ext uri="{FF2B5EF4-FFF2-40B4-BE49-F238E27FC236}">
                <a16:creationId xmlns:a16="http://schemas.microsoft.com/office/drawing/2014/main" id="{AFC0E263-9DC5-49E2-EC65-A862A018E35F}"/>
              </a:ext>
            </a:extLst>
          </p:cNvPr>
          <p:cNvSpPr txBox="1">
            <a:spLocks noChangeArrowheads="1"/>
          </p:cNvSpPr>
          <p:nvPr/>
        </p:nvSpPr>
        <p:spPr bwMode="auto">
          <a:xfrm>
            <a:off x="454025" y="2071688"/>
            <a:ext cx="779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kumimoji="1" lang="zh-CN" altLang="en-US" sz="1600">
                <a:solidFill>
                  <a:srgbClr val="050FD5"/>
                </a:solidFill>
              </a:rPr>
              <a:t> 摩尔自由焓</a:t>
            </a:r>
            <a:r>
              <a:rPr kumimoji="1" lang="zh-CN" altLang="en-US" sz="1600"/>
              <a:t>是状态参数，任意状态（</a:t>
            </a:r>
            <a:r>
              <a:rPr kumimoji="1" lang="en-US" altLang="zh-CN" sz="1600" i="1"/>
              <a:t>T</a:t>
            </a:r>
            <a:r>
              <a:rPr kumimoji="1" lang="en-US" altLang="zh-CN" sz="1600"/>
              <a:t>、</a:t>
            </a:r>
            <a:r>
              <a:rPr kumimoji="1" lang="en-US" altLang="zh-CN" sz="1600" i="1"/>
              <a:t>p</a:t>
            </a:r>
            <a:r>
              <a:rPr kumimoji="1" lang="en-US" altLang="zh-CN" sz="1600"/>
              <a:t>）</a:t>
            </a:r>
            <a:r>
              <a:rPr kumimoji="1" lang="zh-CN" altLang="en-US" sz="1600"/>
              <a:t>下的摩尔自由焓 （下标</a:t>
            </a:r>
            <a:r>
              <a:rPr kumimoji="1" lang="en-US" altLang="zh-CN" sz="1600"/>
              <a:t>m</a:t>
            </a:r>
            <a:r>
              <a:rPr kumimoji="1" lang="zh-CN" altLang="en-US" sz="1600"/>
              <a:t>代表每</a:t>
            </a:r>
            <a:r>
              <a:rPr kumimoji="1" lang="en-US" altLang="zh-CN" sz="1600"/>
              <a:t>mol</a:t>
            </a:r>
            <a:r>
              <a:rPr kumimoji="1" lang="zh-CN" altLang="en-US" sz="1600"/>
              <a:t>）</a:t>
            </a:r>
            <a:r>
              <a:rPr kumimoji="1" lang="zh-CN" altLang="en-US" sz="2400">
                <a:ea typeface="楷体_GB2312" pitchFamily="49" charset="-122"/>
              </a:rPr>
              <a:t> </a:t>
            </a:r>
          </a:p>
        </p:txBody>
      </p:sp>
      <p:graphicFrame>
        <p:nvGraphicFramePr>
          <p:cNvPr id="96261" name="Object 5">
            <a:extLst>
              <a:ext uri="{FF2B5EF4-FFF2-40B4-BE49-F238E27FC236}">
                <a16:creationId xmlns:a16="http://schemas.microsoft.com/office/drawing/2014/main" id="{30E58035-CD27-10F9-C76C-9492A1E2674D}"/>
              </a:ext>
            </a:extLst>
          </p:cNvPr>
          <p:cNvGraphicFramePr>
            <a:graphicFrameLocks noChangeAspect="1"/>
          </p:cNvGraphicFramePr>
          <p:nvPr/>
        </p:nvGraphicFramePr>
        <p:xfrm>
          <a:off x="2640013" y="2727325"/>
          <a:ext cx="3406775" cy="441325"/>
        </p:xfrm>
        <a:graphic>
          <a:graphicData uri="http://schemas.openxmlformats.org/presentationml/2006/ole">
            <mc:AlternateContent xmlns:mc="http://schemas.openxmlformats.org/markup-compatibility/2006">
              <mc:Choice xmlns:v="urn:schemas-microsoft-com:vml" Requires="v">
                <p:oleObj name="Equation" r:id="rId2" imgW="1422360" imgH="241200" progId="Equation.DSMT4">
                  <p:embed/>
                </p:oleObj>
              </mc:Choice>
              <mc:Fallback>
                <p:oleObj name="Equation" r:id="rId2" imgW="142236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2727325"/>
                        <a:ext cx="3406775" cy="441325"/>
                      </a:xfrm>
                      <a:prstGeom prst="rect">
                        <a:avLst/>
                      </a:prstGeom>
                      <a:solidFill>
                        <a:srgbClr val="FFFF99"/>
                      </a:solidFill>
                      <a:ln w="9525">
                        <a:solidFill>
                          <a:schemeClr val="tx1"/>
                        </a:solidFill>
                        <a:miter lim="800000"/>
                        <a:headEnd/>
                        <a:tailEnd/>
                      </a:ln>
                    </p:spPr>
                  </p:pic>
                </p:oleObj>
              </mc:Fallback>
            </mc:AlternateContent>
          </a:graphicData>
        </a:graphic>
      </p:graphicFrame>
      <p:sp>
        <p:nvSpPr>
          <p:cNvPr id="96262" name="Text Box 6">
            <a:extLst>
              <a:ext uri="{FF2B5EF4-FFF2-40B4-BE49-F238E27FC236}">
                <a16:creationId xmlns:a16="http://schemas.microsoft.com/office/drawing/2014/main" id="{F4B50727-23FA-0A19-32F1-9174AD436683}"/>
              </a:ext>
            </a:extLst>
          </p:cNvPr>
          <p:cNvSpPr txBox="1">
            <a:spLocks noChangeArrowheads="1"/>
          </p:cNvSpPr>
          <p:nvPr/>
        </p:nvSpPr>
        <p:spPr bwMode="auto">
          <a:xfrm>
            <a:off x="4919663" y="3527425"/>
            <a:ext cx="256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rPr>
              <a:t>任意状态与标准状态之间</a:t>
            </a:r>
          </a:p>
          <a:p>
            <a:pPr eaLnBrk="1" hangingPunct="1"/>
            <a:r>
              <a:rPr kumimoji="1" lang="zh-CN" altLang="en-US" sz="1600">
                <a:solidFill>
                  <a:srgbClr val="050FD5"/>
                </a:solidFill>
              </a:rPr>
              <a:t>化合物摩尔自由焓的差值</a:t>
            </a:r>
            <a:r>
              <a:rPr kumimoji="1" lang="zh-CN" altLang="en-US" sz="2400">
                <a:ea typeface="楷体_GB2312" pitchFamily="49" charset="-122"/>
              </a:rPr>
              <a:t> </a:t>
            </a:r>
          </a:p>
        </p:txBody>
      </p:sp>
      <p:sp>
        <p:nvSpPr>
          <p:cNvPr id="96263" name="Line 7">
            <a:extLst>
              <a:ext uri="{FF2B5EF4-FFF2-40B4-BE49-F238E27FC236}">
                <a16:creationId xmlns:a16="http://schemas.microsoft.com/office/drawing/2014/main" id="{2B58FFF9-47D5-C7F3-91F9-C07C376E5C29}"/>
              </a:ext>
            </a:extLst>
          </p:cNvPr>
          <p:cNvSpPr>
            <a:spLocks noChangeShapeType="1"/>
          </p:cNvSpPr>
          <p:nvPr/>
        </p:nvSpPr>
        <p:spPr bwMode="auto">
          <a:xfrm>
            <a:off x="5621338" y="3167063"/>
            <a:ext cx="292100" cy="36512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6264" name="Line 8">
            <a:extLst>
              <a:ext uri="{FF2B5EF4-FFF2-40B4-BE49-F238E27FC236}">
                <a16:creationId xmlns:a16="http://schemas.microsoft.com/office/drawing/2014/main" id="{C1A7957C-24CB-48B4-7101-889010CAB762}"/>
              </a:ext>
            </a:extLst>
          </p:cNvPr>
          <p:cNvSpPr>
            <a:spLocks noChangeShapeType="1"/>
          </p:cNvSpPr>
          <p:nvPr/>
        </p:nvSpPr>
        <p:spPr bwMode="auto">
          <a:xfrm flipH="1">
            <a:off x="4237038" y="3136900"/>
            <a:ext cx="439737" cy="331788"/>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6265" name="Text Box 9">
            <a:extLst>
              <a:ext uri="{FF2B5EF4-FFF2-40B4-BE49-F238E27FC236}">
                <a16:creationId xmlns:a16="http://schemas.microsoft.com/office/drawing/2014/main" id="{F819EDEC-3B5A-AEB7-41A1-F3CC3249EC2F}"/>
              </a:ext>
            </a:extLst>
          </p:cNvPr>
          <p:cNvSpPr txBox="1">
            <a:spLocks noChangeArrowheads="1"/>
          </p:cNvSpPr>
          <p:nvPr/>
        </p:nvSpPr>
        <p:spPr bwMode="auto">
          <a:xfrm>
            <a:off x="2833688" y="3500438"/>
            <a:ext cx="1906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kumimoji="1" lang="zh-CN" altLang="en-US" sz="1600">
                <a:solidFill>
                  <a:srgbClr val="050FD5"/>
                </a:solidFill>
              </a:rPr>
              <a:t>标准生成自由焓</a:t>
            </a:r>
          </a:p>
        </p:txBody>
      </p:sp>
      <p:sp>
        <p:nvSpPr>
          <p:cNvPr id="96268" name="Text Box 12">
            <a:extLst>
              <a:ext uri="{FF2B5EF4-FFF2-40B4-BE49-F238E27FC236}">
                <a16:creationId xmlns:a16="http://schemas.microsoft.com/office/drawing/2014/main" id="{9EADCF1A-D884-87C0-FE88-034E9884C68D}"/>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标准生成吉布斯函数</a:t>
            </a:r>
          </a:p>
        </p:txBody>
      </p:sp>
      <p:sp>
        <p:nvSpPr>
          <p:cNvPr id="96269" name="Text Box 13">
            <a:extLst>
              <a:ext uri="{FF2B5EF4-FFF2-40B4-BE49-F238E27FC236}">
                <a16:creationId xmlns:a16="http://schemas.microsoft.com/office/drawing/2014/main" id="{33539C58-1A29-53C6-D0B6-2E06F8A20F89}"/>
              </a:ext>
            </a:extLst>
          </p:cNvPr>
          <p:cNvSpPr txBox="1">
            <a:spLocks noChangeArrowheads="1"/>
          </p:cNvSpPr>
          <p:nvPr/>
        </p:nvSpPr>
        <p:spPr bwMode="auto">
          <a:xfrm>
            <a:off x="3286125" y="3846513"/>
            <a:ext cx="1001713"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solidFill>
                  <a:srgbClr val="050FD5"/>
                </a:solidFill>
              </a:rPr>
              <a:t>见附表</a:t>
            </a:r>
            <a:r>
              <a:rPr lang="en-US" altLang="zh-CN" sz="1600">
                <a:solidFill>
                  <a:srgbClr val="050FD5"/>
                </a:solidFill>
              </a:rPr>
              <a:t>17</a:t>
            </a:r>
          </a:p>
        </p:txBody>
      </p:sp>
      <p:sp>
        <p:nvSpPr>
          <p:cNvPr id="96274" name="Text Box 18">
            <a:extLst>
              <a:ext uri="{FF2B5EF4-FFF2-40B4-BE49-F238E27FC236}">
                <a16:creationId xmlns:a16="http://schemas.microsoft.com/office/drawing/2014/main" id="{DC284CD2-7D59-30EE-F6FE-B2E91D9DA5DB}"/>
              </a:ext>
            </a:extLst>
          </p:cNvPr>
          <p:cNvSpPr txBox="1">
            <a:spLocks noChangeArrowheads="1"/>
          </p:cNvSpPr>
          <p:nvPr/>
        </p:nvSpPr>
        <p:spPr bwMode="auto">
          <a:xfrm>
            <a:off x="1774825" y="1558925"/>
            <a:ext cx="57086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u="sng">
                <a:solidFill>
                  <a:srgbClr val="050FD5"/>
                </a:solidFill>
              </a:rPr>
              <a:t>当状态不是标准状态时，物质的摩尔自由焓如何计算？</a:t>
            </a:r>
          </a:p>
        </p:txBody>
      </p:sp>
      <p:sp>
        <p:nvSpPr>
          <p:cNvPr id="8205" name="Text Box 24">
            <a:extLst>
              <a:ext uri="{FF2B5EF4-FFF2-40B4-BE49-F238E27FC236}">
                <a16:creationId xmlns:a16="http://schemas.microsoft.com/office/drawing/2014/main" id="{CB0CE1E6-2562-33E4-8C62-FCECF851ABB0}"/>
              </a:ext>
            </a:extLst>
          </p:cNvPr>
          <p:cNvSpPr txBox="1">
            <a:spLocks noChangeArrowheads="1"/>
          </p:cNvSpPr>
          <p:nvPr/>
        </p:nvSpPr>
        <p:spPr bwMode="auto">
          <a:xfrm>
            <a:off x="554038" y="1006475"/>
            <a:ext cx="3468687"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1600">
                <a:solidFill>
                  <a:srgbClr val="D31703"/>
                </a:solidFill>
              </a:rPr>
              <a:t>2. </a:t>
            </a:r>
            <a:r>
              <a:rPr kumimoji="1" lang="zh-CN" altLang="en-US" sz="1600">
                <a:solidFill>
                  <a:srgbClr val="D31703"/>
                </a:solidFill>
              </a:rPr>
              <a:t>摩尔自由焓（摩尔吉布斯自由能）</a:t>
            </a:r>
            <a:endParaRPr kumimoji="1" lang="en-US" altLang="zh-CN" sz="1600">
              <a:solidFill>
                <a:srgbClr val="D31703"/>
              </a:solidFill>
            </a:endParaRPr>
          </a:p>
        </p:txBody>
      </p:sp>
      <p:graphicFrame>
        <p:nvGraphicFramePr>
          <p:cNvPr id="96281" name="Object 25">
            <a:extLst>
              <a:ext uri="{FF2B5EF4-FFF2-40B4-BE49-F238E27FC236}">
                <a16:creationId xmlns:a16="http://schemas.microsoft.com/office/drawing/2014/main" id="{D39C6F2A-D490-C63C-4142-5F18031F7EA5}"/>
              </a:ext>
            </a:extLst>
          </p:cNvPr>
          <p:cNvGraphicFramePr>
            <a:graphicFrameLocks noGrp="1" noChangeAspect="1"/>
          </p:cNvGraphicFramePr>
          <p:nvPr>
            <p:ph sz="half" idx="1"/>
          </p:nvPr>
        </p:nvGraphicFramePr>
        <p:xfrm>
          <a:off x="5257800" y="4192588"/>
          <a:ext cx="1706563" cy="393700"/>
        </p:xfrm>
        <a:graphic>
          <a:graphicData uri="http://schemas.openxmlformats.org/presentationml/2006/ole">
            <mc:AlternateContent xmlns:mc="http://schemas.openxmlformats.org/markup-compatibility/2006">
              <mc:Choice xmlns:v="urn:schemas-microsoft-com:vml" Requires="v">
                <p:oleObj name="Equation" r:id="rId4" imgW="990360" imgH="228600" progId="Equation.DSMT4">
                  <p:embed/>
                </p:oleObj>
              </mc:Choice>
              <mc:Fallback>
                <p:oleObj name="Equation" r:id="rId4" imgW="990360" imgH="228600" progId="Equation.DSMT4">
                  <p:embed/>
                  <p:pic>
                    <p:nvPicPr>
                      <p:cNvPr id="0" name="Object 2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192588"/>
                        <a:ext cx="17065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89" name="Object 33">
            <a:extLst>
              <a:ext uri="{FF2B5EF4-FFF2-40B4-BE49-F238E27FC236}">
                <a16:creationId xmlns:a16="http://schemas.microsoft.com/office/drawing/2014/main" id="{306634B0-46BE-F442-024C-E43693F88F38}"/>
              </a:ext>
            </a:extLst>
          </p:cNvPr>
          <p:cNvGraphicFramePr>
            <a:graphicFrameLocks noGrp="1" noChangeAspect="1"/>
          </p:cNvGraphicFramePr>
          <p:nvPr>
            <p:ph sz="half" idx="2"/>
          </p:nvPr>
        </p:nvGraphicFramePr>
        <p:xfrm>
          <a:off x="3168650" y="4167188"/>
          <a:ext cx="1098550" cy="387350"/>
        </p:xfrm>
        <a:graphic>
          <a:graphicData uri="http://schemas.openxmlformats.org/presentationml/2006/ole">
            <mc:AlternateContent xmlns:mc="http://schemas.openxmlformats.org/markup-compatibility/2006">
              <mc:Choice xmlns:v="urn:schemas-microsoft-com:vml" Requires="v">
                <p:oleObj name="Equation" r:id="rId6" imgW="647640" imgH="228600" progId="Equation.DSMT4">
                  <p:embed/>
                </p:oleObj>
              </mc:Choice>
              <mc:Fallback>
                <p:oleObj name="Equation" r:id="rId6" imgW="647640" imgH="228600" progId="Equation.DSMT4">
                  <p:embed/>
                  <p:pic>
                    <p:nvPicPr>
                      <p:cNvPr id="0" name="Object 3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650" y="4167188"/>
                        <a:ext cx="10985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2" grpId="0"/>
      <p:bldP spid="96265" grpId="0"/>
      <p:bldP spid="962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a:extLst>
              <a:ext uri="{FF2B5EF4-FFF2-40B4-BE49-F238E27FC236}">
                <a16:creationId xmlns:a16="http://schemas.microsoft.com/office/drawing/2014/main" id="{2F3DE834-7D8A-882A-0AAD-59B57D1F5159}"/>
              </a:ext>
            </a:extLst>
          </p:cNvPr>
          <p:cNvSpPr txBox="1">
            <a:spLocks noChangeArrowheads="1"/>
          </p:cNvSpPr>
          <p:nvPr/>
        </p:nvSpPr>
        <p:spPr bwMode="auto">
          <a:xfrm>
            <a:off x="682625" y="1635125"/>
            <a:ext cx="1506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rPr>
              <a:t>根据 </a:t>
            </a:r>
            <a:r>
              <a:rPr kumimoji="1" lang="en-US" altLang="zh-CN" sz="1600" i="1">
                <a:solidFill>
                  <a:srgbClr val="050FD5"/>
                </a:solidFill>
              </a:rPr>
              <a:t>G</a:t>
            </a:r>
            <a:r>
              <a:rPr kumimoji="1" lang="en-US" altLang="zh-CN" sz="1600">
                <a:solidFill>
                  <a:srgbClr val="050FD5"/>
                </a:solidFill>
              </a:rPr>
              <a:t> </a:t>
            </a:r>
            <a:r>
              <a:rPr kumimoji="1" lang="zh-CN" altLang="en-US" sz="1600">
                <a:solidFill>
                  <a:srgbClr val="050FD5"/>
                </a:solidFill>
              </a:rPr>
              <a:t>的定义</a:t>
            </a:r>
            <a:r>
              <a:rPr kumimoji="1" lang="zh-CN" altLang="en-US" sz="1600">
                <a:ea typeface="楷体_GB2312" pitchFamily="49" charset="-122"/>
              </a:rPr>
              <a:t> </a:t>
            </a:r>
          </a:p>
        </p:txBody>
      </p:sp>
      <p:graphicFrame>
        <p:nvGraphicFramePr>
          <p:cNvPr id="97285" name="Object 5">
            <a:extLst>
              <a:ext uri="{FF2B5EF4-FFF2-40B4-BE49-F238E27FC236}">
                <a16:creationId xmlns:a16="http://schemas.microsoft.com/office/drawing/2014/main" id="{4EEDAC04-D640-6A81-859E-12184790B4F0}"/>
              </a:ext>
            </a:extLst>
          </p:cNvPr>
          <p:cNvGraphicFramePr>
            <a:graphicFrameLocks noChangeAspect="1"/>
          </p:cNvGraphicFramePr>
          <p:nvPr/>
        </p:nvGraphicFramePr>
        <p:xfrm>
          <a:off x="1563688" y="2841625"/>
          <a:ext cx="5583237" cy="422275"/>
        </p:xfrm>
        <a:graphic>
          <a:graphicData uri="http://schemas.openxmlformats.org/presentationml/2006/ole">
            <mc:AlternateContent xmlns:mc="http://schemas.openxmlformats.org/markup-compatibility/2006">
              <mc:Choice xmlns:v="urn:schemas-microsoft-com:vml" Requires="v">
                <p:oleObj name="Equation" r:id="rId2" imgW="2361960" imgH="241200" progId="Equation.DSMT4">
                  <p:embed/>
                </p:oleObj>
              </mc:Choice>
              <mc:Fallback>
                <p:oleObj name="Equation" r:id="rId2" imgW="236196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2841625"/>
                        <a:ext cx="5583237" cy="422275"/>
                      </a:xfrm>
                      <a:prstGeom prst="rect">
                        <a:avLst/>
                      </a:prstGeom>
                      <a:solidFill>
                        <a:srgbClr val="FFFF99"/>
                      </a:solidFill>
                      <a:ln w="9525">
                        <a:solidFill>
                          <a:schemeClr val="tx1"/>
                        </a:solidFill>
                        <a:miter lim="800000"/>
                        <a:headEnd/>
                        <a:tailEnd/>
                      </a:ln>
                    </p:spPr>
                  </p:pic>
                </p:oleObj>
              </mc:Fallback>
            </mc:AlternateContent>
          </a:graphicData>
        </a:graphic>
      </p:graphicFrame>
      <p:sp>
        <p:nvSpPr>
          <p:cNvPr id="97286" name="Line 6">
            <a:extLst>
              <a:ext uri="{FF2B5EF4-FFF2-40B4-BE49-F238E27FC236}">
                <a16:creationId xmlns:a16="http://schemas.microsoft.com/office/drawing/2014/main" id="{CB2F083B-E6CB-D53B-8629-6FF3C411168C}"/>
              </a:ext>
            </a:extLst>
          </p:cNvPr>
          <p:cNvSpPr>
            <a:spLocks noChangeShapeType="1"/>
          </p:cNvSpPr>
          <p:nvPr/>
        </p:nvSpPr>
        <p:spPr bwMode="auto">
          <a:xfrm rot="8993975" flipH="1">
            <a:off x="2987675" y="2600325"/>
            <a:ext cx="292100" cy="176213"/>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87" name="Text Box 7">
            <a:extLst>
              <a:ext uri="{FF2B5EF4-FFF2-40B4-BE49-F238E27FC236}">
                <a16:creationId xmlns:a16="http://schemas.microsoft.com/office/drawing/2014/main" id="{47004661-51D4-CF05-1B3E-C82A29F4D649}"/>
              </a:ext>
            </a:extLst>
          </p:cNvPr>
          <p:cNvSpPr txBox="1">
            <a:spLocks noChangeArrowheads="1"/>
          </p:cNvSpPr>
          <p:nvPr/>
        </p:nvSpPr>
        <p:spPr bwMode="auto">
          <a:xfrm>
            <a:off x="2822575" y="2112963"/>
            <a:ext cx="874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Plotter" charset="0"/>
              </a:rPr>
              <a:t>摩尔焓</a:t>
            </a:r>
            <a:r>
              <a:rPr kumimoji="1" lang="zh-CN" altLang="en-US" sz="2400" b="0">
                <a:ea typeface="宋体" panose="02010600030101010101" pitchFamily="2" charset="-122"/>
              </a:rPr>
              <a:t> </a:t>
            </a:r>
          </a:p>
        </p:txBody>
      </p:sp>
      <p:sp>
        <p:nvSpPr>
          <p:cNvPr id="97288" name="Line 8">
            <a:extLst>
              <a:ext uri="{FF2B5EF4-FFF2-40B4-BE49-F238E27FC236}">
                <a16:creationId xmlns:a16="http://schemas.microsoft.com/office/drawing/2014/main" id="{31FFD5EB-ABDC-D599-61B3-70DC5AC6AEDA}"/>
              </a:ext>
            </a:extLst>
          </p:cNvPr>
          <p:cNvSpPr>
            <a:spLocks noChangeShapeType="1"/>
          </p:cNvSpPr>
          <p:nvPr/>
        </p:nvSpPr>
        <p:spPr bwMode="auto">
          <a:xfrm>
            <a:off x="5014913" y="3251200"/>
            <a:ext cx="141287" cy="35877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89" name="Text Box 9">
            <a:extLst>
              <a:ext uri="{FF2B5EF4-FFF2-40B4-BE49-F238E27FC236}">
                <a16:creationId xmlns:a16="http://schemas.microsoft.com/office/drawing/2014/main" id="{A07561D4-065B-8A24-D843-2911F0DAD11A}"/>
              </a:ext>
            </a:extLst>
          </p:cNvPr>
          <p:cNvSpPr txBox="1">
            <a:spLocks noChangeArrowheads="1"/>
          </p:cNvSpPr>
          <p:nvPr/>
        </p:nvSpPr>
        <p:spPr bwMode="auto">
          <a:xfrm>
            <a:off x="4562475" y="3532188"/>
            <a:ext cx="874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Plotter" charset="0"/>
              </a:rPr>
              <a:t>摩尔熵</a:t>
            </a:r>
            <a:r>
              <a:rPr kumimoji="1" lang="zh-CN" altLang="en-US" sz="2400" b="0">
                <a:ea typeface="宋体" panose="02010600030101010101" pitchFamily="2" charset="-122"/>
              </a:rPr>
              <a:t> </a:t>
            </a:r>
          </a:p>
        </p:txBody>
      </p:sp>
      <p:sp>
        <p:nvSpPr>
          <p:cNvPr id="97290" name="Line 10">
            <a:extLst>
              <a:ext uri="{FF2B5EF4-FFF2-40B4-BE49-F238E27FC236}">
                <a16:creationId xmlns:a16="http://schemas.microsoft.com/office/drawing/2014/main" id="{8EE46857-8129-4635-14BF-E29118411AC5}"/>
              </a:ext>
            </a:extLst>
          </p:cNvPr>
          <p:cNvSpPr>
            <a:spLocks noChangeShapeType="1"/>
          </p:cNvSpPr>
          <p:nvPr/>
        </p:nvSpPr>
        <p:spPr bwMode="auto">
          <a:xfrm flipV="1">
            <a:off x="3960813" y="2527300"/>
            <a:ext cx="177800" cy="31750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91" name="Text Box 11">
            <a:extLst>
              <a:ext uri="{FF2B5EF4-FFF2-40B4-BE49-F238E27FC236}">
                <a16:creationId xmlns:a16="http://schemas.microsoft.com/office/drawing/2014/main" id="{8C23543C-E77A-4346-0247-4533F4E8F47F}"/>
              </a:ext>
            </a:extLst>
          </p:cNvPr>
          <p:cNvSpPr txBox="1">
            <a:spLocks noChangeArrowheads="1"/>
          </p:cNvSpPr>
          <p:nvPr/>
        </p:nvSpPr>
        <p:spPr bwMode="auto">
          <a:xfrm>
            <a:off x="3757613" y="2185988"/>
            <a:ext cx="182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标准状态下摩尔焓</a:t>
            </a:r>
            <a:endParaRPr kumimoji="1" lang="zh-CN" altLang="en-US" sz="2400">
              <a:latin typeface="楷体_GB2312" pitchFamily="49" charset="-122"/>
              <a:ea typeface="楷体_GB2312" pitchFamily="49" charset="-122"/>
            </a:endParaRPr>
          </a:p>
        </p:txBody>
      </p:sp>
      <p:sp>
        <p:nvSpPr>
          <p:cNvPr id="97292" name="Line 12">
            <a:extLst>
              <a:ext uri="{FF2B5EF4-FFF2-40B4-BE49-F238E27FC236}">
                <a16:creationId xmlns:a16="http://schemas.microsoft.com/office/drawing/2014/main" id="{5E46226B-2DA6-EF0A-46D9-51C6CCBB4E5C}"/>
              </a:ext>
            </a:extLst>
          </p:cNvPr>
          <p:cNvSpPr>
            <a:spLocks noChangeShapeType="1"/>
          </p:cNvSpPr>
          <p:nvPr/>
        </p:nvSpPr>
        <p:spPr bwMode="auto">
          <a:xfrm>
            <a:off x="6702425" y="3230563"/>
            <a:ext cx="125413" cy="33972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93" name="Text Box 13">
            <a:extLst>
              <a:ext uri="{FF2B5EF4-FFF2-40B4-BE49-F238E27FC236}">
                <a16:creationId xmlns:a16="http://schemas.microsoft.com/office/drawing/2014/main" id="{8BBF96C2-B2BC-3D83-68DC-43C8EB10B2D2}"/>
              </a:ext>
            </a:extLst>
          </p:cNvPr>
          <p:cNvSpPr txBox="1">
            <a:spLocks noChangeArrowheads="1"/>
          </p:cNvSpPr>
          <p:nvPr/>
        </p:nvSpPr>
        <p:spPr bwMode="auto">
          <a:xfrm>
            <a:off x="6337300" y="3621088"/>
            <a:ext cx="1893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kumimoji="1" lang="zh-CN" altLang="en-US" sz="1600"/>
              <a:t>标准状态的绝对熵</a:t>
            </a:r>
            <a:endParaRPr kumimoji="1" lang="zh-CN" altLang="en-US" sz="1600" b="0"/>
          </a:p>
        </p:txBody>
      </p:sp>
      <p:sp>
        <p:nvSpPr>
          <p:cNvPr id="97298" name="Text Box 18">
            <a:extLst>
              <a:ext uri="{FF2B5EF4-FFF2-40B4-BE49-F238E27FC236}">
                <a16:creationId xmlns:a16="http://schemas.microsoft.com/office/drawing/2014/main" id="{85AEBAEF-3EC7-3CEC-8685-D1500C012D94}"/>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标准生成吉布斯函数</a:t>
            </a:r>
          </a:p>
        </p:txBody>
      </p:sp>
      <p:sp>
        <p:nvSpPr>
          <p:cNvPr id="97303" name="Text Box 23">
            <a:extLst>
              <a:ext uri="{FF2B5EF4-FFF2-40B4-BE49-F238E27FC236}">
                <a16:creationId xmlns:a16="http://schemas.microsoft.com/office/drawing/2014/main" id="{CD3DFF6F-CA0B-3953-B1E0-BC5A48879CE4}"/>
              </a:ext>
            </a:extLst>
          </p:cNvPr>
          <p:cNvSpPr txBox="1">
            <a:spLocks noChangeArrowheads="1"/>
          </p:cNvSpPr>
          <p:nvPr/>
        </p:nvSpPr>
        <p:spPr bwMode="auto">
          <a:xfrm>
            <a:off x="3984625" y="1525588"/>
            <a:ext cx="1423988" cy="3968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2000" b="0" i="1">
                <a:solidFill>
                  <a:srgbClr val="080808"/>
                </a:solidFill>
              </a:rPr>
              <a:t>G</a:t>
            </a:r>
            <a:r>
              <a:rPr lang="en-US" altLang="zh-CN" sz="2000" b="0" baseline="-25000">
                <a:solidFill>
                  <a:srgbClr val="080808"/>
                </a:solidFill>
              </a:rPr>
              <a:t>m</a:t>
            </a:r>
            <a:r>
              <a:rPr lang="en-US" altLang="zh-CN" sz="2000" b="0">
                <a:solidFill>
                  <a:srgbClr val="080808"/>
                </a:solidFill>
              </a:rPr>
              <a:t>=</a:t>
            </a:r>
            <a:r>
              <a:rPr lang="en-US" altLang="zh-CN" sz="2000" b="0" i="1">
                <a:solidFill>
                  <a:srgbClr val="080808"/>
                </a:solidFill>
              </a:rPr>
              <a:t>H</a:t>
            </a:r>
            <a:r>
              <a:rPr lang="en-US" altLang="zh-CN" sz="1800" b="0" baseline="-25000">
                <a:solidFill>
                  <a:srgbClr val="080808"/>
                </a:solidFill>
              </a:rPr>
              <a:t>m</a:t>
            </a:r>
            <a:r>
              <a:rPr lang="en-US" altLang="zh-CN" sz="2000" b="0">
                <a:solidFill>
                  <a:srgbClr val="080808"/>
                </a:solidFill>
              </a:rPr>
              <a:t>-</a:t>
            </a:r>
            <a:r>
              <a:rPr lang="en-US" altLang="zh-CN" sz="2000" b="0" i="1">
                <a:solidFill>
                  <a:srgbClr val="080808"/>
                </a:solidFill>
              </a:rPr>
              <a:t>TS</a:t>
            </a:r>
            <a:r>
              <a:rPr lang="en-US" altLang="zh-CN" sz="2000" b="0" baseline="-25000">
                <a:solidFill>
                  <a:srgbClr val="080808"/>
                </a:solidFill>
              </a:rPr>
              <a:t>m</a:t>
            </a:r>
          </a:p>
        </p:txBody>
      </p:sp>
      <p:sp>
        <p:nvSpPr>
          <p:cNvPr id="97305" name="Text Box 25">
            <a:extLst>
              <a:ext uri="{FF2B5EF4-FFF2-40B4-BE49-F238E27FC236}">
                <a16:creationId xmlns:a16="http://schemas.microsoft.com/office/drawing/2014/main" id="{16CF1B32-89CF-353A-43B1-7767B577DED6}"/>
              </a:ext>
            </a:extLst>
          </p:cNvPr>
          <p:cNvSpPr txBox="1">
            <a:spLocks noChangeArrowheads="1"/>
          </p:cNvSpPr>
          <p:nvPr/>
        </p:nvSpPr>
        <p:spPr bwMode="auto">
          <a:xfrm>
            <a:off x="1774825" y="4214813"/>
            <a:ext cx="5302250"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solidFill>
                  <a:srgbClr val="050FD5"/>
                </a:solidFill>
              </a:rPr>
              <a:t>附表 </a:t>
            </a:r>
            <a:r>
              <a:rPr lang="en-US" altLang="zh-CN" sz="1600">
                <a:solidFill>
                  <a:srgbClr val="050FD5"/>
                </a:solidFill>
              </a:rPr>
              <a:t>9 </a:t>
            </a:r>
            <a:r>
              <a:rPr lang="zh-CN" altLang="en-US" sz="1600">
                <a:solidFill>
                  <a:srgbClr val="050FD5"/>
                </a:solidFill>
              </a:rPr>
              <a:t>给出部分常见气体的热力性质包括摩尔焓与摩尔熵</a:t>
            </a:r>
          </a:p>
        </p:txBody>
      </p:sp>
      <p:graphicFrame>
        <p:nvGraphicFramePr>
          <p:cNvPr id="9219" name="Object 26">
            <a:extLst>
              <a:ext uri="{FF2B5EF4-FFF2-40B4-BE49-F238E27FC236}">
                <a16:creationId xmlns:a16="http://schemas.microsoft.com/office/drawing/2014/main" id="{53021FC4-D662-ABEB-AACF-15400973645D}"/>
              </a:ext>
            </a:extLst>
          </p:cNvPr>
          <p:cNvGraphicFramePr>
            <a:graphicFrameLocks noGrp="1" noChangeAspect="1"/>
          </p:cNvGraphicFramePr>
          <p:nvPr>
            <p:ph/>
          </p:nvPr>
        </p:nvGraphicFramePr>
        <p:xfrm>
          <a:off x="3781425" y="1047750"/>
          <a:ext cx="1651000" cy="381000"/>
        </p:xfrm>
        <a:graphic>
          <a:graphicData uri="http://schemas.openxmlformats.org/presentationml/2006/ole">
            <mc:AlternateContent xmlns:mc="http://schemas.openxmlformats.org/markup-compatibility/2006">
              <mc:Choice xmlns:v="urn:schemas-microsoft-com:vml" Requires="v">
                <p:oleObj name="Equation" r:id="rId4" imgW="990360" imgH="228600" progId="Equation.DSMT4">
                  <p:embed/>
                </p:oleObj>
              </mc:Choice>
              <mc:Fallback>
                <p:oleObj name="Equation" r:id="rId4" imgW="990360" imgH="228600" progId="Equation.DSMT4">
                  <p:embed/>
                  <p:pic>
                    <p:nvPicPr>
                      <p:cNvPr id="0" name="Object 2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1425" y="1047750"/>
                        <a:ext cx="165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2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2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7" grpId="0"/>
      <p:bldP spid="97289" grpId="0"/>
      <p:bldP spid="97291" grpId="0"/>
      <p:bldP spid="97293" grpId="0"/>
      <p:bldP spid="97303" grpId="0"/>
      <p:bldP spid="973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76" name="AutoShape 52">
            <a:extLst>
              <a:ext uri="{FF2B5EF4-FFF2-40B4-BE49-F238E27FC236}">
                <a16:creationId xmlns:a16="http://schemas.microsoft.com/office/drawing/2014/main" id="{58047331-7FE7-87D2-8D81-C61F3C1F7D15}"/>
              </a:ext>
            </a:extLst>
          </p:cNvPr>
          <p:cNvSpPr>
            <a:spLocks noChangeArrowheads="1"/>
          </p:cNvSpPr>
          <p:nvPr/>
        </p:nvSpPr>
        <p:spPr bwMode="auto">
          <a:xfrm>
            <a:off x="228600" y="2501900"/>
            <a:ext cx="8763000" cy="2108200"/>
          </a:xfrm>
          <a:prstGeom prst="roundRect">
            <a:avLst>
              <a:gd name="adj" fmla="val 16667"/>
            </a:avLst>
          </a:prstGeom>
          <a:solidFill>
            <a:srgbClr val="FFFF99"/>
          </a:solidFill>
          <a:ln w="28575" algn="ctr">
            <a:solidFill>
              <a:srgbClr val="000080"/>
            </a:solidFill>
            <a:prstDash val="sysDot"/>
            <a:round/>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29038" name="Object 14">
            <a:extLst>
              <a:ext uri="{FF2B5EF4-FFF2-40B4-BE49-F238E27FC236}">
                <a16:creationId xmlns:a16="http://schemas.microsoft.com/office/drawing/2014/main" id="{709177C7-BA56-4C33-1D5F-AFB819F9B223}"/>
              </a:ext>
            </a:extLst>
          </p:cNvPr>
          <p:cNvGraphicFramePr>
            <a:graphicFrameLocks noChangeAspect="1"/>
          </p:cNvGraphicFramePr>
          <p:nvPr/>
        </p:nvGraphicFramePr>
        <p:xfrm>
          <a:off x="304800" y="2581275"/>
          <a:ext cx="8559800" cy="1854200"/>
        </p:xfrm>
        <a:graphic>
          <a:graphicData uri="http://schemas.openxmlformats.org/presentationml/2006/ole">
            <mc:AlternateContent xmlns:mc="http://schemas.openxmlformats.org/markup-compatibility/2006">
              <mc:Choice xmlns:v="urn:schemas-microsoft-com:vml" Requires="v">
                <p:oleObj name="Equation" r:id="rId2" imgW="3365280" imgH="1218960" progId="Equation.DSMT4">
                  <p:embed/>
                </p:oleObj>
              </mc:Choice>
              <mc:Fallback>
                <p:oleObj name="Equation" r:id="rId2" imgW="3365280" imgH="1218960" progId="Equation.DSMT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81275"/>
                        <a:ext cx="8559800" cy="18542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9041" name="Text Box 17">
            <a:extLst>
              <a:ext uri="{FF2B5EF4-FFF2-40B4-BE49-F238E27FC236}">
                <a16:creationId xmlns:a16="http://schemas.microsoft.com/office/drawing/2014/main" id="{562CE05A-305A-6973-3CFF-2D541A244B1B}"/>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标准生成吉布斯函数</a:t>
            </a:r>
          </a:p>
        </p:txBody>
      </p:sp>
      <p:sp>
        <p:nvSpPr>
          <p:cNvPr id="10247" name="Text Box 21">
            <a:extLst>
              <a:ext uri="{FF2B5EF4-FFF2-40B4-BE49-F238E27FC236}">
                <a16:creationId xmlns:a16="http://schemas.microsoft.com/office/drawing/2014/main" id="{36E013BC-7BAD-4CD1-6CE5-2F436CD5FD8A}"/>
              </a:ext>
            </a:extLst>
          </p:cNvPr>
          <p:cNvSpPr txBox="1">
            <a:spLocks noChangeArrowheads="1"/>
          </p:cNvSpPr>
          <p:nvPr/>
        </p:nvSpPr>
        <p:spPr bwMode="auto">
          <a:xfrm>
            <a:off x="1409700" y="938213"/>
            <a:ext cx="6543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solidFill>
                  <a:srgbClr val="D31703"/>
                </a:solidFill>
                <a:latin typeface="黑体" panose="02010609060101010101" pitchFamily="49" charset="-122"/>
              </a:rPr>
              <a:t>利用吉布斯自由焓的值可计算定温-定压化学反应的最大有用功</a:t>
            </a:r>
            <a:endParaRPr kumimoji="1" lang="zh-CN" altLang="en-US" sz="1800" b="0">
              <a:solidFill>
                <a:srgbClr val="050FD5"/>
              </a:solidFill>
              <a:ea typeface="宋体" panose="02010600030101010101" pitchFamily="2" charset="-122"/>
            </a:endParaRPr>
          </a:p>
        </p:txBody>
      </p:sp>
      <p:graphicFrame>
        <p:nvGraphicFramePr>
          <p:cNvPr id="129047" name="Object 23">
            <a:extLst>
              <a:ext uri="{FF2B5EF4-FFF2-40B4-BE49-F238E27FC236}">
                <a16:creationId xmlns:a16="http://schemas.microsoft.com/office/drawing/2014/main" id="{6DA321D7-1FE7-E625-BF6A-02EC6DCBAABD}"/>
              </a:ext>
            </a:extLst>
          </p:cNvPr>
          <p:cNvGraphicFramePr>
            <a:graphicFrameLocks noGrp="1" noChangeAspect="1"/>
          </p:cNvGraphicFramePr>
          <p:nvPr>
            <p:ph sz="half" idx="2"/>
          </p:nvPr>
        </p:nvGraphicFramePr>
        <p:xfrm>
          <a:off x="3867150" y="1392238"/>
          <a:ext cx="1624013" cy="381000"/>
        </p:xfrm>
        <a:graphic>
          <a:graphicData uri="http://schemas.openxmlformats.org/presentationml/2006/ole">
            <mc:AlternateContent xmlns:mc="http://schemas.openxmlformats.org/markup-compatibility/2006">
              <mc:Choice xmlns:v="urn:schemas-microsoft-com:vml" Requires="v">
                <p:oleObj name="Equation" r:id="rId4" imgW="1028520" imgH="241200" progId="Equation.DSMT4">
                  <p:embed/>
                </p:oleObj>
              </mc:Choice>
              <mc:Fallback>
                <p:oleObj name="Equation" r:id="rId4" imgW="1028520" imgH="241200" progId="Equation.DSMT4">
                  <p:embed/>
                  <p:pic>
                    <p:nvPicPr>
                      <p:cNvPr id="0" name="Object 2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7150" y="1392238"/>
                        <a:ext cx="16240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52" name="Object 28">
            <a:extLst>
              <a:ext uri="{FF2B5EF4-FFF2-40B4-BE49-F238E27FC236}">
                <a16:creationId xmlns:a16="http://schemas.microsoft.com/office/drawing/2014/main" id="{488B8D88-4019-2EE8-C219-F6075FC510CA}"/>
              </a:ext>
            </a:extLst>
          </p:cNvPr>
          <p:cNvGraphicFramePr>
            <a:graphicFrameLocks noGrp="1" noChangeAspect="1"/>
          </p:cNvGraphicFramePr>
          <p:nvPr>
            <p:ph sz="half" idx="1"/>
          </p:nvPr>
        </p:nvGraphicFramePr>
        <p:xfrm>
          <a:off x="3790950" y="2039938"/>
          <a:ext cx="1782763" cy="368300"/>
        </p:xfrm>
        <a:graphic>
          <a:graphicData uri="http://schemas.openxmlformats.org/presentationml/2006/ole">
            <mc:AlternateContent xmlns:mc="http://schemas.openxmlformats.org/markup-compatibility/2006">
              <mc:Choice xmlns:v="urn:schemas-microsoft-com:vml" Requires="v">
                <p:oleObj name="Equation" r:id="rId6" imgW="1168200" imgH="241200" progId="Equation.DSMT4">
                  <p:embed/>
                </p:oleObj>
              </mc:Choice>
              <mc:Fallback>
                <p:oleObj name="Equation" r:id="rId6" imgW="1168200" imgH="241200" progId="Equation.DSMT4">
                  <p:embed/>
                  <p:pic>
                    <p:nvPicPr>
                      <p:cNvPr id="0" name="Object 28"/>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0950" y="2039938"/>
                        <a:ext cx="17827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7" name="Text Box 33">
            <a:extLst>
              <a:ext uri="{FF2B5EF4-FFF2-40B4-BE49-F238E27FC236}">
                <a16:creationId xmlns:a16="http://schemas.microsoft.com/office/drawing/2014/main" id="{59737342-5267-A9BF-2959-DF2388A3C328}"/>
              </a:ext>
            </a:extLst>
          </p:cNvPr>
          <p:cNvSpPr txBox="1">
            <a:spLocks noChangeArrowheads="1"/>
          </p:cNvSpPr>
          <p:nvPr/>
        </p:nvSpPr>
        <p:spPr bwMode="auto">
          <a:xfrm>
            <a:off x="3743325" y="1714500"/>
            <a:ext cx="5397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solidFill>
                  <a:srgbClr val="050FD5"/>
                </a:solidFill>
              </a:rPr>
              <a:t>初态</a:t>
            </a:r>
          </a:p>
        </p:txBody>
      </p:sp>
      <p:sp>
        <p:nvSpPr>
          <p:cNvPr id="129058" name="Text Box 34">
            <a:extLst>
              <a:ext uri="{FF2B5EF4-FFF2-40B4-BE49-F238E27FC236}">
                <a16:creationId xmlns:a16="http://schemas.microsoft.com/office/drawing/2014/main" id="{9DE9673D-B8BE-9BF0-1E1C-9EF20B6A87C9}"/>
              </a:ext>
            </a:extLst>
          </p:cNvPr>
          <p:cNvSpPr txBox="1">
            <a:spLocks noChangeArrowheads="1"/>
          </p:cNvSpPr>
          <p:nvPr/>
        </p:nvSpPr>
        <p:spPr bwMode="auto">
          <a:xfrm>
            <a:off x="4200525" y="1714500"/>
            <a:ext cx="5397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solidFill>
                  <a:srgbClr val="050FD5"/>
                </a:solidFill>
              </a:rPr>
              <a:t>终态</a:t>
            </a:r>
          </a:p>
        </p:txBody>
      </p:sp>
      <p:sp>
        <p:nvSpPr>
          <p:cNvPr id="129059" name="Line 35">
            <a:extLst>
              <a:ext uri="{FF2B5EF4-FFF2-40B4-BE49-F238E27FC236}">
                <a16:creationId xmlns:a16="http://schemas.microsoft.com/office/drawing/2014/main" id="{2614EFC7-E764-480A-ED4A-49670DD4E9D5}"/>
              </a:ext>
            </a:extLst>
          </p:cNvPr>
          <p:cNvSpPr>
            <a:spLocks noChangeShapeType="1"/>
          </p:cNvSpPr>
          <p:nvPr/>
        </p:nvSpPr>
        <p:spPr bwMode="auto">
          <a:xfrm>
            <a:off x="3708400" y="3263900"/>
            <a:ext cx="1536700" cy="0"/>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0" name="Line 36">
            <a:extLst>
              <a:ext uri="{FF2B5EF4-FFF2-40B4-BE49-F238E27FC236}">
                <a16:creationId xmlns:a16="http://schemas.microsoft.com/office/drawing/2014/main" id="{98E7A5D8-8A15-D67A-8176-1021F275F7AB}"/>
              </a:ext>
            </a:extLst>
          </p:cNvPr>
          <p:cNvSpPr>
            <a:spLocks noChangeShapeType="1"/>
          </p:cNvSpPr>
          <p:nvPr/>
        </p:nvSpPr>
        <p:spPr bwMode="auto">
          <a:xfrm flipV="1">
            <a:off x="2501900" y="3835400"/>
            <a:ext cx="5854700" cy="0"/>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37">
            <a:extLst>
              <a:ext uri="{FF2B5EF4-FFF2-40B4-BE49-F238E27FC236}">
                <a16:creationId xmlns:a16="http://schemas.microsoft.com/office/drawing/2014/main" id="{421AC97C-AA2C-429B-B31E-166C15B228DD}"/>
              </a:ext>
            </a:extLst>
          </p:cNvPr>
          <p:cNvSpPr>
            <a:spLocks noChangeShapeType="1"/>
          </p:cNvSpPr>
          <p:nvPr/>
        </p:nvSpPr>
        <p:spPr bwMode="auto">
          <a:xfrm>
            <a:off x="1727200" y="3187700"/>
            <a:ext cx="495300" cy="0"/>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71" name="Line 47">
            <a:extLst>
              <a:ext uri="{FF2B5EF4-FFF2-40B4-BE49-F238E27FC236}">
                <a16:creationId xmlns:a16="http://schemas.microsoft.com/office/drawing/2014/main" id="{FE021A3E-7190-8EB4-4772-37688738D046}"/>
              </a:ext>
            </a:extLst>
          </p:cNvPr>
          <p:cNvSpPr>
            <a:spLocks noChangeShapeType="1"/>
          </p:cNvSpPr>
          <p:nvPr/>
        </p:nvSpPr>
        <p:spPr bwMode="auto">
          <a:xfrm>
            <a:off x="2590800" y="3187700"/>
            <a:ext cx="5461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72" name="Line 48">
            <a:extLst>
              <a:ext uri="{FF2B5EF4-FFF2-40B4-BE49-F238E27FC236}">
                <a16:creationId xmlns:a16="http://schemas.microsoft.com/office/drawing/2014/main" id="{55366085-5435-68AF-EEF1-B297E13D8900}"/>
              </a:ext>
            </a:extLst>
          </p:cNvPr>
          <p:cNvSpPr>
            <a:spLocks noChangeShapeType="1"/>
          </p:cNvSpPr>
          <p:nvPr/>
        </p:nvSpPr>
        <p:spPr bwMode="auto">
          <a:xfrm>
            <a:off x="5702300" y="3263900"/>
            <a:ext cx="16637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73" name="Line 49">
            <a:extLst>
              <a:ext uri="{FF2B5EF4-FFF2-40B4-BE49-F238E27FC236}">
                <a16:creationId xmlns:a16="http://schemas.microsoft.com/office/drawing/2014/main" id="{9F380ECD-8333-A164-2195-B96280FC3541}"/>
              </a:ext>
            </a:extLst>
          </p:cNvPr>
          <p:cNvSpPr>
            <a:spLocks noChangeShapeType="1"/>
          </p:cNvSpPr>
          <p:nvPr/>
        </p:nvSpPr>
        <p:spPr bwMode="auto">
          <a:xfrm>
            <a:off x="3073400" y="4483100"/>
            <a:ext cx="56896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74" name="Text Box 50">
            <a:extLst>
              <a:ext uri="{FF2B5EF4-FFF2-40B4-BE49-F238E27FC236}">
                <a16:creationId xmlns:a16="http://schemas.microsoft.com/office/drawing/2014/main" id="{2D2BBCF2-DDA5-F966-42A3-61220F3C69C9}"/>
              </a:ext>
            </a:extLst>
          </p:cNvPr>
          <p:cNvSpPr txBox="1">
            <a:spLocks noChangeArrowheads="1"/>
          </p:cNvSpPr>
          <p:nvPr/>
        </p:nvSpPr>
        <p:spPr bwMode="auto">
          <a:xfrm>
            <a:off x="1622425" y="2476500"/>
            <a:ext cx="7175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solidFill>
                  <a:srgbClr val="050FD5"/>
                </a:solidFill>
              </a:rPr>
              <a:t>反应物</a:t>
            </a:r>
          </a:p>
        </p:txBody>
      </p:sp>
      <p:sp>
        <p:nvSpPr>
          <p:cNvPr id="129075" name="Text Box 51">
            <a:extLst>
              <a:ext uri="{FF2B5EF4-FFF2-40B4-BE49-F238E27FC236}">
                <a16:creationId xmlns:a16="http://schemas.microsoft.com/office/drawing/2014/main" id="{D65478A9-857B-03E0-0EF9-3A420D3C5467}"/>
              </a:ext>
            </a:extLst>
          </p:cNvPr>
          <p:cNvSpPr txBox="1">
            <a:spLocks noChangeArrowheads="1"/>
          </p:cNvSpPr>
          <p:nvPr/>
        </p:nvSpPr>
        <p:spPr bwMode="auto">
          <a:xfrm>
            <a:off x="2574925" y="2476500"/>
            <a:ext cx="5397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solidFill>
                  <a:srgbClr val="050FD5"/>
                </a:solidFill>
              </a:rPr>
              <a:t>产物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9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90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7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90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90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90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90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90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90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6" grpId="0" animBg="1"/>
      <p:bldP spid="129057" grpId="0"/>
      <p:bldP spid="129058" grpId="0"/>
      <p:bldP spid="129074" grpId="0"/>
      <p:bldP spid="1290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2">
            <a:extLst>
              <a:ext uri="{FF2B5EF4-FFF2-40B4-BE49-F238E27FC236}">
                <a16:creationId xmlns:a16="http://schemas.microsoft.com/office/drawing/2014/main" id="{048106F9-EF96-7601-22FF-37F381B5145A}"/>
              </a:ext>
            </a:extLst>
          </p:cNvPr>
          <p:cNvSpPr txBox="1">
            <a:spLocks noChangeArrowheads="1"/>
          </p:cNvSpPr>
          <p:nvPr/>
        </p:nvSpPr>
        <p:spPr bwMode="auto">
          <a:xfrm>
            <a:off x="454025" y="890588"/>
            <a:ext cx="8675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t>例：以氢气为燃料的燃料电池中所进行的反应近似可按定温-定压反应处理，若反应在101325 </a:t>
            </a:r>
            <a:r>
              <a:rPr kumimoji="1" lang="en-US" altLang="zh-CN" sz="1800"/>
              <a:t>Pa</a:t>
            </a:r>
            <a:r>
              <a:rPr kumimoji="1" lang="zh-CN" altLang="en-US" sz="1800"/>
              <a:t>和298.15 </a:t>
            </a:r>
            <a:r>
              <a:rPr kumimoji="1" lang="en-US" altLang="zh-CN" sz="1800"/>
              <a:t>K</a:t>
            </a:r>
            <a:r>
              <a:rPr kumimoji="1" lang="zh-CN" altLang="en-US" sz="1800"/>
              <a:t>下进行，试求由燃料电池所获的可逆定温功。 </a:t>
            </a:r>
          </a:p>
        </p:txBody>
      </p:sp>
      <p:sp>
        <p:nvSpPr>
          <p:cNvPr id="121859" name="Text Box 3">
            <a:extLst>
              <a:ext uri="{FF2B5EF4-FFF2-40B4-BE49-F238E27FC236}">
                <a16:creationId xmlns:a16="http://schemas.microsoft.com/office/drawing/2014/main" id="{D9CFC46E-EB82-F522-B81F-27B6EB357856}"/>
              </a:ext>
            </a:extLst>
          </p:cNvPr>
          <p:cNvSpPr txBox="1">
            <a:spLocks noChangeArrowheads="1"/>
          </p:cNvSpPr>
          <p:nvPr/>
        </p:nvSpPr>
        <p:spPr bwMode="auto">
          <a:xfrm>
            <a:off x="1331913" y="1693863"/>
            <a:ext cx="1392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t>该反应式为 </a:t>
            </a:r>
          </a:p>
        </p:txBody>
      </p:sp>
      <p:graphicFrame>
        <p:nvGraphicFramePr>
          <p:cNvPr id="121860" name="Object 4">
            <a:extLst>
              <a:ext uri="{FF2B5EF4-FFF2-40B4-BE49-F238E27FC236}">
                <a16:creationId xmlns:a16="http://schemas.microsoft.com/office/drawing/2014/main" id="{04DD68B2-F651-E7B0-8EEF-E6C80E127B5B}"/>
              </a:ext>
            </a:extLst>
          </p:cNvPr>
          <p:cNvGraphicFramePr>
            <a:graphicFrameLocks noChangeAspect="1"/>
          </p:cNvGraphicFramePr>
          <p:nvPr/>
        </p:nvGraphicFramePr>
        <p:xfrm>
          <a:off x="3419475" y="1600200"/>
          <a:ext cx="2166938" cy="555625"/>
        </p:xfrm>
        <a:graphic>
          <a:graphicData uri="http://schemas.openxmlformats.org/presentationml/2006/ole">
            <mc:AlternateContent xmlns:mc="http://schemas.openxmlformats.org/markup-compatibility/2006">
              <mc:Choice xmlns:v="urn:schemas-microsoft-com:vml" Requires="v">
                <p:oleObj name="Equation" r:id="rId2" imgW="1155600" imgH="393480" progId="Equation.DSMT4">
                  <p:embed/>
                </p:oleObj>
              </mc:Choice>
              <mc:Fallback>
                <p:oleObj name="Equation" r:id="rId2" imgW="1155600" imgH="39348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600200"/>
                        <a:ext cx="2166938" cy="5556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1861" name="Text Box 5">
            <a:extLst>
              <a:ext uri="{FF2B5EF4-FFF2-40B4-BE49-F238E27FC236}">
                <a16:creationId xmlns:a16="http://schemas.microsoft.com/office/drawing/2014/main" id="{45477F46-4368-16F7-6747-D96F96AB4F05}"/>
              </a:ext>
            </a:extLst>
          </p:cNvPr>
          <p:cNvSpPr txBox="1">
            <a:spLocks noChangeArrowheads="1"/>
          </p:cNvSpPr>
          <p:nvPr/>
        </p:nvSpPr>
        <p:spPr bwMode="auto">
          <a:xfrm>
            <a:off x="534988" y="3759200"/>
            <a:ext cx="7850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t>由于反应物和生成物都处于101325 </a:t>
            </a:r>
            <a:r>
              <a:rPr kumimoji="1" lang="en-US" altLang="zh-CN" sz="1800"/>
              <a:t>Pa、298.15 K，</a:t>
            </a:r>
            <a:r>
              <a:rPr kumimoji="1" lang="zh-CN" altLang="en-US" sz="1800"/>
              <a:t>故 </a:t>
            </a:r>
          </a:p>
        </p:txBody>
      </p:sp>
      <p:graphicFrame>
        <p:nvGraphicFramePr>
          <p:cNvPr id="121862" name="Object 6">
            <a:extLst>
              <a:ext uri="{FF2B5EF4-FFF2-40B4-BE49-F238E27FC236}">
                <a16:creationId xmlns:a16="http://schemas.microsoft.com/office/drawing/2014/main" id="{85082CBE-F0E0-97B4-85D9-B6E2EE78F855}"/>
              </a:ext>
            </a:extLst>
          </p:cNvPr>
          <p:cNvGraphicFramePr>
            <a:graphicFrameLocks noChangeAspect="1"/>
          </p:cNvGraphicFramePr>
          <p:nvPr/>
        </p:nvGraphicFramePr>
        <p:xfrm>
          <a:off x="700088" y="4240213"/>
          <a:ext cx="7699375" cy="628650"/>
        </p:xfrm>
        <a:graphic>
          <a:graphicData uri="http://schemas.openxmlformats.org/presentationml/2006/ole">
            <mc:AlternateContent xmlns:mc="http://schemas.openxmlformats.org/markup-compatibility/2006">
              <mc:Choice xmlns:v="urn:schemas-microsoft-com:vml" Requires="v">
                <p:oleObj name="Equation" r:id="rId4" imgW="3822480" imgH="419040" progId="Equation.DSMT4">
                  <p:embed/>
                </p:oleObj>
              </mc:Choice>
              <mc:Fallback>
                <p:oleObj name="Equation" r:id="rId4" imgW="3822480" imgH="4190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088" y="4240213"/>
                        <a:ext cx="7699375" cy="6286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21863" name="Object 7">
            <a:extLst>
              <a:ext uri="{FF2B5EF4-FFF2-40B4-BE49-F238E27FC236}">
                <a16:creationId xmlns:a16="http://schemas.microsoft.com/office/drawing/2014/main" id="{30F237BF-43E2-10B5-8FEC-9FEDE697D810}"/>
              </a:ext>
            </a:extLst>
          </p:cNvPr>
          <p:cNvGraphicFramePr>
            <a:graphicFrameLocks noChangeAspect="1"/>
          </p:cNvGraphicFramePr>
          <p:nvPr/>
        </p:nvGraphicFramePr>
        <p:xfrm>
          <a:off x="611188" y="2200275"/>
          <a:ext cx="8353425" cy="1517650"/>
        </p:xfrm>
        <a:graphic>
          <a:graphicData uri="http://schemas.openxmlformats.org/presentationml/2006/ole">
            <mc:AlternateContent xmlns:mc="http://schemas.openxmlformats.org/markup-compatibility/2006">
              <mc:Choice xmlns:v="urn:schemas-microsoft-com:vml" Requires="v">
                <p:oleObj name="Equation" r:id="rId6" imgW="4457520" imgH="1079280" progId="Equation.DSMT4">
                  <p:embed/>
                </p:oleObj>
              </mc:Choice>
              <mc:Fallback>
                <p:oleObj name="Equation" r:id="rId6" imgW="4457520" imgH="10792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200275"/>
                        <a:ext cx="8353425" cy="15176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1867" name="Rectangle 11">
            <a:extLst>
              <a:ext uri="{FF2B5EF4-FFF2-40B4-BE49-F238E27FC236}">
                <a16:creationId xmlns:a16="http://schemas.microsoft.com/office/drawing/2014/main" id="{00E91ABF-6B57-382D-6372-DAD1FB30E762}"/>
              </a:ext>
            </a:extLst>
          </p:cNvPr>
          <p:cNvSpPr>
            <a:spLocks noChangeArrowheads="1"/>
          </p:cNvSpPr>
          <p:nvPr/>
        </p:nvSpPr>
        <p:spPr bwMode="auto">
          <a:xfrm>
            <a:off x="465138" y="1690688"/>
            <a:ext cx="49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t>解</a:t>
            </a:r>
            <a:r>
              <a:rPr kumimoji="1" lang="en-US" altLang="zh-CN" sz="1800"/>
              <a:t>:</a:t>
            </a:r>
          </a:p>
        </p:txBody>
      </p:sp>
      <p:sp>
        <p:nvSpPr>
          <p:cNvPr id="121869" name="Text Box 13">
            <a:extLst>
              <a:ext uri="{FF2B5EF4-FFF2-40B4-BE49-F238E27FC236}">
                <a16:creationId xmlns:a16="http://schemas.microsoft.com/office/drawing/2014/main" id="{97A6D468-BDA8-930F-4A4B-3EEBD1FB8E2C}"/>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标准生成吉布斯函数</a:t>
            </a:r>
          </a:p>
        </p:txBody>
      </p:sp>
      <p:sp>
        <p:nvSpPr>
          <p:cNvPr id="121870" name="Line 14">
            <a:extLst>
              <a:ext uri="{FF2B5EF4-FFF2-40B4-BE49-F238E27FC236}">
                <a16:creationId xmlns:a16="http://schemas.microsoft.com/office/drawing/2014/main" id="{170423A7-D68E-446C-D4E7-E8EBF0399D7C}"/>
              </a:ext>
            </a:extLst>
          </p:cNvPr>
          <p:cNvSpPr>
            <a:spLocks noChangeShapeType="1"/>
          </p:cNvSpPr>
          <p:nvPr/>
        </p:nvSpPr>
        <p:spPr bwMode="auto">
          <a:xfrm>
            <a:off x="4622800" y="2921000"/>
            <a:ext cx="4368800" cy="0"/>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1" name="Line 15">
            <a:extLst>
              <a:ext uri="{FF2B5EF4-FFF2-40B4-BE49-F238E27FC236}">
                <a16:creationId xmlns:a16="http://schemas.microsoft.com/office/drawing/2014/main" id="{4A97CEE6-A96F-3BD6-E0BB-D8716A685ACC}"/>
              </a:ext>
            </a:extLst>
          </p:cNvPr>
          <p:cNvSpPr>
            <a:spLocks noChangeShapeType="1"/>
          </p:cNvSpPr>
          <p:nvPr/>
        </p:nvSpPr>
        <p:spPr bwMode="auto">
          <a:xfrm>
            <a:off x="1663700" y="3441700"/>
            <a:ext cx="4368800" cy="0"/>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9" name="Oval 23">
            <a:extLst>
              <a:ext uri="{FF2B5EF4-FFF2-40B4-BE49-F238E27FC236}">
                <a16:creationId xmlns:a16="http://schemas.microsoft.com/office/drawing/2014/main" id="{83204BF7-CB27-877F-3189-510AD571160C}"/>
              </a:ext>
            </a:extLst>
          </p:cNvPr>
          <p:cNvSpPr>
            <a:spLocks noChangeArrowheads="1"/>
          </p:cNvSpPr>
          <p:nvPr/>
        </p:nvSpPr>
        <p:spPr bwMode="auto">
          <a:xfrm>
            <a:off x="4521200" y="3708400"/>
            <a:ext cx="1104900" cy="469900"/>
          </a:xfrm>
          <a:prstGeom prst="ellipse">
            <a:avLst/>
          </a:prstGeom>
          <a:noFill/>
          <a:ln w="25400" algn="ctr">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6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8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18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8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7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1" grpId="0"/>
      <p:bldP spid="121867" grpId="0"/>
      <p:bldP spid="1218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5" name="AutoShape 15">
            <a:extLst>
              <a:ext uri="{FF2B5EF4-FFF2-40B4-BE49-F238E27FC236}">
                <a16:creationId xmlns:a16="http://schemas.microsoft.com/office/drawing/2014/main" id="{7FCF2C44-34CF-80DA-17A7-71EE3C9EFC7A}"/>
              </a:ext>
            </a:extLst>
          </p:cNvPr>
          <p:cNvSpPr>
            <a:spLocks noChangeArrowheads="1"/>
          </p:cNvSpPr>
          <p:nvPr/>
        </p:nvSpPr>
        <p:spPr bwMode="auto">
          <a:xfrm>
            <a:off x="520700" y="2717800"/>
            <a:ext cx="8242300" cy="2095500"/>
          </a:xfrm>
          <a:prstGeom prst="roundRect">
            <a:avLst>
              <a:gd name="adj" fmla="val 16667"/>
            </a:avLst>
          </a:prstGeom>
          <a:noFill/>
          <a:ln w="31750"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2294" name="Text Box 2">
            <a:extLst>
              <a:ext uri="{FF2B5EF4-FFF2-40B4-BE49-F238E27FC236}">
                <a16:creationId xmlns:a16="http://schemas.microsoft.com/office/drawing/2014/main" id="{7CFD2ACE-1085-028E-0CF8-843F0B9447F1}"/>
              </a:ext>
            </a:extLst>
          </p:cNvPr>
          <p:cNvSpPr txBox="1">
            <a:spLocks noChangeArrowheads="1"/>
          </p:cNvSpPr>
          <p:nvPr/>
        </p:nvSpPr>
        <p:spPr bwMode="auto">
          <a:xfrm>
            <a:off x="568325" y="968375"/>
            <a:ext cx="461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t>稳定单质标准生成自由焓为零，查附表</a:t>
            </a:r>
            <a:r>
              <a:rPr kumimoji="1" lang="en-US" altLang="zh-CN" sz="1800"/>
              <a:t>17</a:t>
            </a:r>
            <a:r>
              <a:rPr kumimoji="1" lang="zh-CN" altLang="en-US" sz="1800"/>
              <a:t>得 </a:t>
            </a:r>
          </a:p>
        </p:txBody>
      </p:sp>
      <p:graphicFrame>
        <p:nvGraphicFramePr>
          <p:cNvPr id="12290" name="Object 3">
            <a:extLst>
              <a:ext uri="{FF2B5EF4-FFF2-40B4-BE49-F238E27FC236}">
                <a16:creationId xmlns:a16="http://schemas.microsoft.com/office/drawing/2014/main" id="{357A7734-B4D2-F82F-7A2D-BC5DEB951F56}"/>
              </a:ext>
            </a:extLst>
          </p:cNvPr>
          <p:cNvGraphicFramePr>
            <a:graphicFrameLocks noChangeAspect="1"/>
          </p:cNvGraphicFramePr>
          <p:nvPr/>
        </p:nvGraphicFramePr>
        <p:xfrm>
          <a:off x="2749550" y="1531938"/>
          <a:ext cx="3422650" cy="417512"/>
        </p:xfrm>
        <a:graphic>
          <a:graphicData uri="http://schemas.openxmlformats.org/presentationml/2006/ole">
            <mc:AlternateContent xmlns:mc="http://schemas.openxmlformats.org/markup-compatibility/2006">
              <mc:Choice xmlns:v="urn:schemas-microsoft-com:vml" Requires="v">
                <p:oleObj name="Equation" r:id="rId2" imgW="1714320" imgH="279360" progId="Equation.DSMT4">
                  <p:embed/>
                </p:oleObj>
              </mc:Choice>
              <mc:Fallback>
                <p:oleObj name="Equation" r:id="rId2" imgW="1714320" imgH="27936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550" y="1531938"/>
                        <a:ext cx="3422650" cy="41751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295" name="Text Box 4">
            <a:extLst>
              <a:ext uri="{FF2B5EF4-FFF2-40B4-BE49-F238E27FC236}">
                <a16:creationId xmlns:a16="http://schemas.microsoft.com/office/drawing/2014/main" id="{93808F2D-99F6-9226-A4BB-76211A7B3372}"/>
              </a:ext>
            </a:extLst>
          </p:cNvPr>
          <p:cNvSpPr txBox="1">
            <a:spLocks noChangeArrowheads="1"/>
          </p:cNvSpPr>
          <p:nvPr/>
        </p:nvSpPr>
        <p:spPr bwMode="auto">
          <a:xfrm>
            <a:off x="557213" y="2119313"/>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t>所以</a:t>
            </a:r>
          </a:p>
        </p:txBody>
      </p:sp>
      <p:graphicFrame>
        <p:nvGraphicFramePr>
          <p:cNvPr id="12291" name="Object 5">
            <a:extLst>
              <a:ext uri="{FF2B5EF4-FFF2-40B4-BE49-F238E27FC236}">
                <a16:creationId xmlns:a16="http://schemas.microsoft.com/office/drawing/2014/main" id="{D84BB96C-4D3D-9E88-C9F8-9ABEF226C8CA}"/>
              </a:ext>
            </a:extLst>
          </p:cNvPr>
          <p:cNvGraphicFramePr>
            <a:graphicFrameLocks noChangeAspect="1"/>
          </p:cNvGraphicFramePr>
          <p:nvPr/>
        </p:nvGraphicFramePr>
        <p:xfrm>
          <a:off x="2011363" y="2143125"/>
          <a:ext cx="4418012" cy="404813"/>
        </p:xfrm>
        <a:graphic>
          <a:graphicData uri="http://schemas.openxmlformats.org/presentationml/2006/ole">
            <mc:AlternateContent xmlns:mc="http://schemas.openxmlformats.org/markup-compatibility/2006">
              <mc:Choice xmlns:v="urn:schemas-microsoft-com:vml" Requires="v">
                <p:oleObj name="Equation" r:id="rId4" imgW="2108160" imgH="253800" progId="Equation.DSMT4">
                  <p:embed/>
                </p:oleObj>
              </mc:Choice>
              <mc:Fallback>
                <p:oleObj name="Equation" r:id="rId4" imgW="2108160" imgH="253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63" y="2143125"/>
                        <a:ext cx="4418012" cy="4048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2888" name="Text Box 8">
            <a:extLst>
              <a:ext uri="{FF2B5EF4-FFF2-40B4-BE49-F238E27FC236}">
                <a16:creationId xmlns:a16="http://schemas.microsoft.com/office/drawing/2014/main" id="{9C766DF3-D2A0-4C3C-1137-A24741EED45B}"/>
              </a:ext>
            </a:extLst>
          </p:cNvPr>
          <p:cNvSpPr txBox="1">
            <a:spLocks noChangeArrowheads="1"/>
          </p:cNvSpPr>
          <p:nvPr/>
        </p:nvSpPr>
        <p:spPr bwMode="auto">
          <a:xfrm>
            <a:off x="644525" y="3074988"/>
            <a:ext cx="7556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defRPr/>
            </a:pPr>
            <a:endParaRPr lang="zh-CN" altLang="en-US"/>
          </a:p>
        </p:txBody>
      </p:sp>
      <p:graphicFrame>
        <p:nvGraphicFramePr>
          <p:cNvPr id="122890" name="Object 10">
            <a:extLst>
              <a:ext uri="{FF2B5EF4-FFF2-40B4-BE49-F238E27FC236}">
                <a16:creationId xmlns:a16="http://schemas.microsoft.com/office/drawing/2014/main" id="{7776A845-6003-8FDF-5001-6D17B4CAB01D}"/>
              </a:ext>
            </a:extLst>
          </p:cNvPr>
          <p:cNvGraphicFramePr>
            <a:graphicFrameLocks noChangeAspect="1"/>
          </p:cNvGraphicFramePr>
          <p:nvPr/>
        </p:nvGraphicFramePr>
        <p:xfrm>
          <a:off x="3178175" y="2743200"/>
          <a:ext cx="2166938" cy="555625"/>
        </p:xfrm>
        <a:graphic>
          <a:graphicData uri="http://schemas.openxmlformats.org/presentationml/2006/ole">
            <mc:AlternateContent xmlns:mc="http://schemas.openxmlformats.org/markup-compatibility/2006">
              <mc:Choice xmlns:v="urn:schemas-microsoft-com:vml" Requires="v">
                <p:oleObj name="Equation" r:id="rId6" imgW="1155600" imgH="393480" progId="Equation.DSMT4">
                  <p:embed/>
                </p:oleObj>
              </mc:Choice>
              <mc:Fallback>
                <p:oleObj name="Equation" r:id="rId6" imgW="1155600" imgH="39348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8175" y="2743200"/>
                        <a:ext cx="2166938" cy="5556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2891" name="Text Box 11">
            <a:extLst>
              <a:ext uri="{FF2B5EF4-FFF2-40B4-BE49-F238E27FC236}">
                <a16:creationId xmlns:a16="http://schemas.microsoft.com/office/drawing/2014/main" id="{5ED94E6E-8D96-56C0-3156-A5E80D28FEEB}"/>
              </a:ext>
            </a:extLst>
          </p:cNvPr>
          <p:cNvSpPr txBox="1">
            <a:spLocks noChangeArrowheads="1"/>
          </p:cNvSpPr>
          <p:nvPr/>
        </p:nvSpPr>
        <p:spPr bwMode="auto">
          <a:xfrm>
            <a:off x="593725" y="3325813"/>
            <a:ext cx="7889875" cy="366712"/>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gn="ctr">
              <a:defRPr/>
            </a:pPr>
            <a:r>
              <a:rPr lang="zh-CN" altLang="en-US" sz="1800">
                <a:solidFill>
                  <a:srgbClr val="050FD5"/>
                </a:solidFill>
              </a:rPr>
              <a:t>燃料电池产电量</a:t>
            </a:r>
            <a:r>
              <a:rPr lang="en-US" altLang="zh-CN" sz="1800"/>
              <a:t>= </a:t>
            </a:r>
            <a:r>
              <a:rPr lang="zh-CN" altLang="en-US" sz="1800"/>
              <a:t>反应的电子转移数目</a:t>
            </a:r>
            <a:r>
              <a:rPr lang="en-US" altLang="zh-CN" sz="1800" i="1"/>
              <a:t>z</a:t>
            </a:r>
            <a:r>
              <a:rPr lang="en-US" altLang="zh-CN" sz="1800"/>
              <a:t>*</a:t>
            </a:r>
            <a:r>
              <a:rPr lang="zh-CN" altLang="en-US" sz="1800"/>
              <a:t>反应进行量</a:t>
            </a:r>
            <a:r>
              <a:rPr lang="en-US" altLang="zh-CN" sz="1800" i="1"/>
              <a:t>n</a:t>
            </a:r>
            <a:r>
              <a:rPr lang="en-US" altLang="zh-CN" sz="1800"/>
              <a:t>*</a:t>
            </a:r>
            <a:r>
              <a:rPr lang="zh-CN" altLang="en-US" sz="1800"/>
              <a:t>每摩尔电子的电量</a:t>
            </a:r>
            <a:r>
              <a:rPr lang="en-US" altLang="zh-CN" sz="1800" i="1"/>
              <a:t>F</a:t>
            </a:r>
          </a:p>
        </p:txBody>
      </p:sp>
      <p:sp>
        <p:nvSpPr>
          <p:cNvPr id="122892" name="Text Box 12">
            <a:extLst>
              <a:ext uri="{FF2B5EF4-FFF2-40B4-BE49-F238E27FC236}">
                <a16:creationId xmlns:a16="http://schemas.microsoft.com/office/drawing/2014/main" id="{57C0D383-4A14-C833-38C8-EE5899725755}"/>
              </a:ext>
            </a:extLst>
          </p:cNvPr>
          <p:cNvSpPr txBox="1">
            <a:spLocks noChangeArrowheads="1"/>
          </p:cNvSpPr>
          <p:nvPr/>
        </p:nvSpPr>
        <p:spPr bwMode="auto">
          <a:xfrm>
            <a:off x="1139825" y="3784600"/>
            <a:ext cx="6829425"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a:solidFill>
                  <a:srgbClr val="050FD5"/>
                </a:solidFill>
              </a:rPr>
              <a:t>燃料电池可逆电功</a:t>
            </a:r>
            <a:r>
              <a:rPr lang="en-US" altLang="zh-CN" sz="1800"/>
              <a:t>= </a:t>
            </a:r>
            <a:r>
              <a:rPr lang="zh-CN" altLang="en-US" sz="1800"/>
              <a:t>燃料电池产电量 * </a:t>
            </a:r>
            <a:r>
              <a:rPr lang="zh-CN" altLang="en-US" sz="1800">
                <a:solidFill>
                  <a:srgbClr val="050FD5"/>
                </a:solidFill>
              </a:rPr>
              <a:t>电池可逆电压 </a:t>
            </a:r>
            <a:r>
              <a:rPr lang="en-US" altLang="zh-CN" sz="1800"/>
              <a:t>= </a:t>
            </a:r>
            <a:r>
              <a:rPr lang="zh-CN" altLang="en-US" sz="1800"/>
              <a:t>最大有用功</a:t>
            </a:r>
          </a:p>
        </p:txBody>
      </p:sp>
      <p:sp>
        <p:nvSpPr>
          <p:cNvPr id="122893" name="Rectangle 13">
            <a:extLst>
              <a:ext uri="{FF2B5EF4-FFF2-40B4-BE49-F238E27FC236}">
                <a16:creationId xmlns:a16="http://schemas.microsoft.com/office/drawing/2014/main" id="{1BF33CDA-24BE-35C4-5345-A28CEBEC3EC0}"/>
              </a:ext>
            </a:extLst>
          </p:cNvPr>
          <p:cNvSpPr>
            <a:spLocks noChangeArrowheads="1"/>
          </p:cNvSpPr>
          <p:nvPr/>
        </p:nvSpPr>
        <p:spPr bwMode="auto">
          <a:xfrm>
            <a:off x="3019425" y="4302125"/>
            <a:ext cx="3241675" cy="3968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2000">
                <a:solidFill>
                  <a:srgbClr val="050FD5"/>
                </a:solidFill>
              </a:rPr>
              <a:t>电池标准可逆电压约为</a:t>
            </a:r>
            <a:r>
              <a:rPr lang="en-US" altLang="zh-CN" sz="2000">
                <a:solidFill>
                  <a:srgbClr val="050FD5"/>
                </a:solidFill>
              </a:rPr>
              <a:t>1.2V</a:t>
            </a:r>
          </a:p>
        </p:txBody>
      </p:sp>
      <p:sp>
        <p:nvSpPr>
          <p:cNvPr id="122894" name="Text Box 14">
            <a:extLst>
              <a:ext uri="{FF2B5EF4-FFF2-40B4-BE49-F238E27FC236}">
                <a16:creationId xmlns:a16="http://schemas.microsoft.com/office/drawing/2014/main" id="{88F9EF39-8C29-35D8-4417-BC51987A5AB2}"/>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标准生成吉布斯函数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228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5" grpId="0" animBg="1"/>
      <p:bldP spid="122888" grpId="0"/>
      <p:bldP spid="122891" grpId="0"/>
      <p:bldP spid="122892" grpId="0"/>
      <p:bldP spid="1228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3">
            <a:extLst>
              <a:ext uri="{FF2B5EF4-FFF2-40B4-BE49-F238E27FC236}">
                <a16:creationId xmlns:a16="http://schemas.microsoft.com/office/drawing/2014/main" id="{CA985BFB-AEAD-9B66-C890-FB597B248C30}"/>
              </a:ext>
            </a:extLst>
          </p:cNvPr>
          <p:cNvSpPr txBox="1">
            <a:spLocks noChangeArrowheads="1"/>
          </p:cNvSpPr>
          <p:nvPr/>
        </p:nvSpPr>
        <p:spPr bwMode="auto">
          <a:xfrm>
            <a:off x="469900" y="881063"/>
            <a:ext cx="1462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2000">
                <a:latin typeface="黑体" panose="02010609060101010101" pitchFamily="49" charset="-122"/>
              </a:rPr>
              <a:t>三、化学势</a:t>
            </a:r>
            <a:endParaRPr kumimoji="1" lang="en-US" altLang="zh-CN" sz="2000">
              <a:solidFill>
                <a:schemeClr val="tx2"/>
              </a:solidFill>
              <a:latin typeface="黑体" panose="02010609060101010101" pitchFamily="49" charset="-122"/>
            </a:endParaRPr>
          </a:p>
        </p:txBody>
      </p:sp>
      <p:sp>
        <p:nvSpPr>
          <p:cNvPr id="13319" name="Text Box 4">
            <a:extLst>
              <a:ext uri="{FF2B5EF4-FFF2-40B4-BE49-F238E27FC236}">
                <a16:creationId xmlns:a16="http://schemas.microsoft.com/office/drawing/2014/main" id="{D007B08A-9218-9A8D-21EA-155C30B387D1}"/>
              </a:ext>
            </a:extLst>
          </p:cNvPr>
          <p:cNvSpPr txBox="1">
            <a:spLocks noChangeArrowheads="1"/>
          </p:cNvSpPr>
          <p:nvPr/>
        </p:nvSpPr>
        <p:spPr bwMode="auto">
          <a:xfrm>
            <a:off x="473075" y="1354138"/>
            <a:ext cx="8734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化学反应系统有两个以上的独立状态参数，吉布斯函数</a:t>
            </a:r>
            <a:r>
              <a:rPr kumimoji="1" lang="en-US" altLang="zh-CN" sz="1600" i="1">
                <a:latin typeface="黑体" panose="02010609060101010101" pitchFamily="49" charset="-122"/>
              </a:rPr>
              <a:t>G </a:t>
            </a:r>
            <a:r>
              <a:rPr kumimoji="1" lang="zh-CN" altLang="en-US" sz="1600">
                <a:latin typeface="黑体" panose="02010609060101010101" pitchFamily="49" charset="-122"/>
              </a:rPr>
              <a:t>和亥姆霍兹函数</a:t>
            </a:r>
            <a:r>
              <a:rPr kumimoji="1" lang="en-US" altLang="zh-CN" sz="1600" i="1">
                <a:latin typeface="黑体" panose="02010609060101010101" pitchFamily="49" charset="-122"/>
              </a:rPr>
              <a:t>F</a:t>
            </a:r>
            <a:r>
              <a:rPr kumimoji="1" lang="zh-CN" altLang="en-US" sz="1600">
                <a:latin typeface="黑体" panose="02010609060101010101" pitchFamily="49" charset="-122"/>
              </a:rPr>
              <a:t>可表示为 </a:t>
            </a:r>
          </a:p>
        </p:txBody>
      </p:sp>
      <p:graphicFrame>
        <p:nvGraphicFramePr>
          <p:cNvPr id="13314" name="Object 5">
            <a:extLst>
              <a:ext uri="{FF2B5EF4-FFF2-40B4-BE49-F238E27FC236}">
                <a16:creationId xmlns:a16="http://schemas.microsoft.com/office/drawing/2014/main" id="{6A13E6F4-D1F6-F5CC-B64D-9947CABF16BB}"/>
              </a:ext>
            </a:extLst>
          </p:cNvPr>
          <p:cNvGraphicFramePr>
            <a:graphicFrameLocks noChangeAspect="1"/>
          </p:cNvGraphicFramePr>
          <p:nvPr/>
        </p:nvGraphicFramePr>
        <p:xfrm>
          <a:off x="2873375" y="1744663"/>
          <a:ext cx="3676650" cy="415925"/>
        </p:xfrm>
        <a:graphic>
          <a:graphicData uri="http://schemas.openxmlformats.org/presentationml/2006/ole">
            <mc:AlternateContent xmlns:mc="http://schemas.openxmlformats.org/markup-compatibility/2006">
              <mc:Choice xmlns:v="urn:schemas-microsoft-com:vml" Requires="v">
                <p:oleObj name="Equation" r:id="rId2" imgW="1269449" imgH="190417" progId="Equation.DSMT4">
                  <p:embed/>
                </p:oleObj>
              </mc:Choice>
              <mc:Fallback>
                <p:oleObj name="Equation" r:id="rId2" imgW="1269449" imgH="190417"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1744663"/>
                        <a:ext cx="3676650" cy="4159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3315" name="Object 6">
            <a:extLst>
              <a:ext uri="{FF2B5EF4-FFF2-40B4-BE49-F238E27FC236}">
                <a16:creationId xmlns:a16="http://schemas.microsoft.com/office/drawing/2014/main" id="{11554985-340A-BC02-5799-7E04B6778978}"/>
              </a:ext>
            </a:extLst>
          </p:cNvPr>
          <p:cNvGraphicFramePr>
            <a:graphicFrameLocks noChangeAspect="1"/>
          </p:cNvGraphicFramePr>
          <p:nvPr/>
        </p:nvGraphicFramePr>
        <p:xfrm>
          <a:off x="2822575" y="2209800"/>
          <a:ext cx="3756025" cy="423863"/>
        </p:xfrm>
        <a:graphic>
          <a:graphicData uri="http://schemas.openxmlformats.org/presentationml/2006/ole">
            <mc:AlternateContent xmlns:mc="http://schemas.openxmlformats.org/markup-compatibility/2006">
              <mc:Choice xmlns:v="urn:schemas-microsoft-com:vml" Requires="v">
                <p:oleObj name="Equation" r:id="rId4" imgW="1269449" imgH="190417" progId="Equation.DSMT4">
                  <p:embed/>
                </p:oleObj>
              </mc:Choice>
              <mc:Fallback>
                <p:oleObj name="Equation" r:id="rId4" imgW="1269449" imgH="190417"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575" y="2209800"/>
                        <a:ext cx="3756025" cy="4238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8311" name="Text Box 7">
            <a:extLst>
              <a:ext uri="{FF2B5EF4-FFF2-40B4-BE49-F238E27FC236}">
                <a16:creationId xmlns:a16="http://schemas.microsoft.com/office/drawing/2014/main" id="{0FBF8BDC-831D-1852-B2FE-20B41D892721}"/>
              </a:ext>
            </a:extLst>
          </p:cNvPr>
          <p:cNvSpPr txBox="1">
            <a:spLocks noChangeArrowheads="1"/>
          </p:cNvSpPr>
          <p:nvPr/>
        </p:nvSpPr>
        <p:spPr bwMode="auto">
          <a:xfrm>
            <a:off x="419100" y="2749550"/>
            <a:ext cx="1516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其微分分别是</a:t>
            </a:r>
            <a:r>
              <a:rPr kumimoji="1" lang="zh-CN" altLang="en-US" sz="1600">
                <a:latin typeface="楷体_GB2312" pitchFamily="49" charset="-122"/>
                <a:ea typeface="楷体_GB2312" pitchFamily="49" charset="-122"/>
              </a:rPr>
              <a:t> </a:t>
            </a:r>
          </a:p>
        </p:txBody>
      </p:sp>
      <p:graphicFrame>
        <p:nvGraphicFramePr>
          <p:cNvPr id="98312" name="Object 8">
            <a:extLst>
              <a:ext uri="{FF2B5EF4-FFF2-40B4-BE49-F238E27FC236}">
                <a16:creationId xmlns:a16="http://schemas.microsoft.com/office/drawing/2014/main" id="{A7AEB1FE-3BB0-E6B9-279F-27369F9E825E}"/>
              </a:ext>
            </a:extLst>
          </p:cNvPr>
          <p:cNvGraphicFramePr>
            <a:graphicFrameLocks noChangeAspect="1"/>
          </p:cNvGraphicFramePr>
          <p:nvPr/>
        </p:nvGraphicFramePr>
        <p:xfrm>
          <a:off x="1258888" y="3152775"/>
          <a:ext cx="6145212" cy="725488"/>
        </p:xfrm>
        <a:graphic>
          <a:graphicData uri="http://schemas.openxmlformats.org/presentationml/2006/ole">
            <mc:AlternateContent xmlns:mc="http://schemas.openxmlformats.org/markup-compatibility/2006">
              <mc:Choice xmlns:v="urn:schemas-microsoft-com:vml" Requires="v">
                <p:oleObj name="Equation" r:id="rId6" imgW="3288960" imgH="520560" progId="Equation.DSMT4">
                  <p:embed/>
                </p:oleObj>
              </mc:Choice>
              <mc:Fallback>
                <p:oleObj name="Equation" r:id="rId6" imgW="3288960" imgH="52056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152775"/>
                        <a:ext cx="6145212" cy="7254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8313" name="Object 9">
            <a:extLst>
              <a:ext uri="{FF2B5EF4-FFF2-40B4-BE49-F238E27FC236}">
                <a16:creationId xmlns:a16="http://schemas.microsoft.com/office/drawing/2014/main" id="{38E5DDEF-D2E3-E48C-C0D3-1C3E5502AFB7}"/>
              </a:ext>
            </a:extLst>
          </p:cNvPr>
          <p:cNvGraphicFramePr>
            <a:graphicFrameLocks noChangeAspect="1"/>
          </p:cNvGraphicFramePr>
          <p:nvPr/>
        </p:nvGraphicFramePr>
        <p:xfrm>
          <a:off x="1273175" y="3960813"/>
          <a:ext cx="6561138" cy="766762"/>
        </p:xfrm>
        <a:graphic>
          <a:graphicData uri="http://schemas.openxmlformats.org/presentationml/2006/ole">
            <mc:AlternateContent xmlns:mc="http://schemas.openxmlformats.org/markup-compatibility/2006">
              <mc:Choice xmlns:v="urn:schemas-microsoft-com:vml" Requires="v">
                <p:oleObj name="Equation" r:id="rId8" imgW="3314520" imgH="520560" progId="Equation.DSMT4">
                  <p:embed/>
                </p:oleObj>
              </mc:Choice>
              <mc:Fallback>
                <p:oleObj name="Equation" r:id="rId8" imgW="3314520" imgH="52056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3175" y="3960813"/>
                        <a:ext cx="6561138" cy="7667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8315" name="Text Box 11">
            <a:extLst>
              <a:ext uri="{FF2B5EF4-FFF2-40B4-BE49-F238E27FC236}">
                <a16:creationId xmlns:a16="http://schemas.microsoft.com/office/drawing/2014/main" id="{0A619058-B4CE-2FEB-2B75-E6BA9663BFB1}"/>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43" name="Object 15">
            <a:extLst>
              <a:ext uri="{FF2B5EF4-FFF2-40B4-BE49-F238E27FC236}">
                <a16:creationId xmlns:a16="http://schemas.microsoft.com/office/drawing/2014/main" id="{390A54C1-E32D-7AC2-86D8-F4B3A0D06DC5}"/>
              </a:ext>
            </a:extLst>
          </p:cNvPr>
          <p:cNvGraphicFramePr>
            <a:graphicFrameLocks noChangeAspect="1"/>
          </p:cNvGraphicFramePr>
          <p:nvPr/>
        </p:nvGraphicFramePr>
        <p:xfrm>
          <a:off x="4140200" y="1627188"/>
          <a:ext cx="1368425" cy="690562"/>
        </p:xfrm>
        <a:graphic>
          <a:graphicData uri="http://schemas.openxmlformats.org/presentationml/2006/ole">
            <mc:AlternateContent xmlns:mc="http://schemas.openxmlformats.org/markup-compatibility/2006">
              <mc:Choice xmlns:v="urn:schemas-microsoft-com:vml" Requires="v">
                <p:oleObj name="Equation" r:id="rId2" imgW="698400" imgH="469800" progId="Equation.DSMT4">
                  <p:embed/>
                </p:oleObj>
              </mc:Choice>
              <mc:Fallback>
                <p:oleObj name="Equation" r:id="rId2" imgW="698400" imgH="469800" progId="Equation.DSMT4">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627188"/>
                        <a:ext cx="1368425"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4" name="Object 16">
            <a:extLst>
              <a:ext uri="{FF2B5EF4-FFF2-40B4-BE49-F238E27FC236}">
                <a16:creationId xmlns:a16="http://schemas.microsoft.com/office/drawing/2014/main" id="{85237091-3BF1-2912-D6B6-F80FBBCF5FAB}"/>
              </a:ext>
            </a:extLst>
          </p:cNvPr>
          <p:cNvGraphicFramePr>
            <a:graphicFrameLocks noChangeAspect="1"/>
          </p:cNvGraphicFramePr>
          <p:nvPr/>
        </p:nvGraphicFramePr>
        <p:xfrm>
          <a:off x="400050" y="4052888"/>
          <a:ext cx="1512888" cy="638175"/>
        </p:xfrm>
        <a:graphic>
          <a:graphicData uri="http://schemas.openxmlformats.org/presentationml/2006/ole">
            <mc:AlternateContent xmlns:mc="http://schemas.openxmlformats.org/markup-compatibility/2006">
              <mc:Choice xmlns:v="urn:schemas-microsoft-com:vml" Requires="v">
                <p:oleObj name="Equation" r:id="rId4" imgW="787320" imgH="444240" progId="Equation.DSMT4">
                  <p:embed/>
                </p:oleObj>
              </mc:Choice>
              <mc:Fallback>
                <p:oleObj name="Equation" r:id="rId4" imgW="787320" imgH="44424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4052888"/>
                        <a:ext cx="1512888"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5" name="Object 17">
            <a:extLst>
              <a:ext uri="{FF2B5EF4-FFF2-40B4-BE49-F238E27FC236}">
                <a16:creationId xmlns:a16="http://schemas.microsoft.com/office/drawing/2014/main" id="{C32F5803-9423-F6EB-1030-0FA3A3D9FD70}"/>
              </a:ext>
            </a:extLst>
          </p:cNvPr>
          <p:cNvGraphicFramePr>
            <a:graphicFrameLocks noChangeAspect="1"/>
          </p:cNvGraphicFramePr>
          <p:nvPr/>
        </p:nvGraphicFramePr>
        <p:xfrm>
          <a:off x="2632075" y="2308225"/>
          <a:ext cx="5184775" cy="827088"/>
        </p:xfrm>
        <a:graphic>
          <a:graphicData uri="http://schemas.openxmlformats.org/presentationml/2006/ole">
            <mc:AlternateContent xmlns:mc="http://schemas.openxmlformats.org/markup-compatibility/2006">
              <mc:Choice xmlns:v="urn:schemas-microsoft-com:vml" Requires="v">
                <p:oleObj name="Equation" r:id="rId6" imgW="2425680" imgH="520560" progId="Equation.DSMT4">
                  <p:embed/>
                </p:oleObj>
              </mc:Choice>
              <mc:Fallback>
                <p:oleObj name="Equation" r:id="rId6" imgW="2425680" imgH="52056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075" y="2308225"/>
                        <a:ext cx="5184775" cy="827088"/>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99346" name="Object 18">
            <a:extLst>
              <a:ext uri="{FF2B5EF4-FFF2-40B4-BE49-F238E27FC236}">
                <a16:creationId xmlns:a16="http://schemas.microsoft.com/office/drawing/2014/main" id="{31DD5C06-E230-4719-FDD9-262EF661A538}"/>
              </a:ext>
            </a:extLst>
          </p:cNvPr>
          <p:cNvGraphicFramePr>
            <a:graphicFrameLocks noChangeAspect="1"/>
          </p:cNvGraphicFramePr>
          <p:nvPr/>
        </p:nvGraphicFramePr>
        <p:xfrm>
          <a:off x="3960813" y="3998913"/>
          <a:ext cx="5183187" cy="811212"/>
        </p:xfrm>
        <a:graphic>
          <a:graphicData uri="http://schemas.openxmlformats.org/presentationml/2006/ole">
            <mc:AlternateContent xmlns:mc="http://schemas.openxmlformats.org/markup-compatibility/2006">
              <mc:Choice xmlns:v="urn:schemas-microsoft-com:vml" Requires="v">
                <p:oleObj name="Equation" r:id="rId8" imgW="2476440" imgH="520560" progId="Equation.DSMT4">
                  <p:embed/>
                </p:oleObj>
              </mc:Choice>
              <mc:Fallback>
                <p:oleObj name="Equation" r:id="rId8" imgW="2476440" imgH="52056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0813" y="3998913"/>
                        <a:ext cx="5183187" cy="811212"/>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4342" name="Object 19">
            <a:extLst>
              <a:ext uri="{FF2B5EF4-FFF2-40B4-BE49-F238E27FC236}">
                <a16:creationId xmlns:a16="http://schemas.microsoft.com/office/drawing/2014/main" id="{A4F417A8-DFBA-F626-8C45-6EECEF2D564A}"/>
              </a:ext>
            </a:extLst>
          </p:cNvPr>
          <p:cNvGraphicFramePr>
            <a:graphicFrameLocks noChangeAspect="1"/>
          </p:cNvGraphicFramePr>
          <p:nvPr/>
        </p:nvGraphicFramePr>
        <p:xfrm>
          <a:off x="1857375" y="774700"/>
          <a:ext cx="5902325" cy="695325"/>
        </p:xfrm>
        <a:graphic>
          <a:graphicData uri="http://schemas.openxmlformats.org/presentationml/2006/ole">
            <mc:AlternateContent xmlns:mc="http://schemas.openxmlformats.org/markup-compatibility/2006">
              <mc:Choice xmlns:v="urn:schemas-microsoft-com:vml" Requires="v">
                <p:oleObj name="Equation" r:id="rId10" imgW="3288960" imgH="520560" progId="Equation.DSMT4">
                  <p:embed/>
                </p:oleObj>
              </mc:Choice>
              <mc:Fallback>
                <p:oleObj name="Equation" r:id="rId10" imgW="3288960" imgH="520560"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7375" y="774700"/>
                        <a:ext cx="5902325" cy="6953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9348" name="Object 20">
            <a:extLst>
              <a:ext uri="{FF2B5EF4-FFF2-40B4-BE49-F238E27FC236}">
                <a16:creationId xmlns:a16="http://schemas.microsoft.com/office/drawing/2014/main" id="{2A3A131D-BD79-290C-3F12-A0D757A79067}"/>
              </a:ext>
            </a:extLst>
          </p:cNvPr>
          <p:cNvGraphicFramePr>
            <a:graphicFrameLocks noChangeAspect="1"/>
          </p:cNvGraphicFramePr>
          <p:nvPr/>
        </p:nvGraphicFramePr>
        <p:xfrm>
          <a:off x="273050" y="3130550"/>
          <a:ext cx="6048375" cy="708025"/>
        </p:xfrm>
        <a:graphic>
          <a:graphicData uri="http://schemas.openxmlformats.org/presentationml/2006/ole">
            <mc:AlternateContent xmlns:mc="http://schemas.openxmlformats.org/markup-compatibility/2006">
              <mc:Choice xmlns:v="urn:schemas-microsoft-com:vml" Requires="v">
                <p:oleObj name="Equation" r:id="rId12" imgW="3314520" imgH="520560" progId="Equation.DSMT4">
                  <p:embed/>
                </p:oleObj>
              </mc:Choice>
              <mc:Fallback>
                <p:oleObj name="Equation" r:id="rId12" imgW="3314520" imgH="520560"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050" y="3130550"/>
                        <a:ext cx="6048375" cy="7080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9349" name="Object 21">
            <a:extLst>
              <a:ext uri="{FF2B5EF4-FFF2-40B4-BE49-F238E27FC236}">
                <a16:creationId xmlns:a16="http://schemas.microsoft.com/office/drawing/2014/main" id="{6003DB40-91F2-62BC-2FB1-4409A0139045}"/>
              </a:ext>
            </a:extLst>
          </p:cNvPr>
          <p:cNvGraphicFramePr>
            <a:graphicFrameLocks noChangeAspect="1"/>
          </p:cNvGraphicFramePr>
          <p:nvPr/>
        </p:nvGraphicFramePr>
        <p:xfrm>
          <a:off x="2246313" y="1670050"/>
          <a:ext cx="1441450" cy="627063"/>
        </p:xfrm>
        <a:graphic>
          <a:graphicData uri="http://schemas.openxmlformats.org/presentationml/2006/ole">
            <mc:AlternateContent xmlns:mc="http://schemas.openxmlformats.org/markup-compatibility/2006">
              <mc:Choice xmlns:v="urn:schemas-microsoft-com:vml" Requires="v">
                <p:oleObj name="Equation" r:id="rId14" imgW="787320" imgH="457200" progId="Equation.DSMT4">
                  <p:embed/>
                </p:oleObj>
              </mc:Choice>
              <mc:Fallback>
                <p:oleObj name="Equation" r:id="rId14" imgW="787320" imgH="457200"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6313" y="1670050"/>
                        <a:ext cx="144145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50" name="Line 22">
            <a:extLst>
              <a:ext uri="{FF2B5EF4-FFF2-40B4-BE49-F238E27FC236}">
                <a16:creationId xmlns:a16="http://schemas.microsoft.com/office/drawing/2014/main" id="{3E3229DC-9818-05DC-D067-49C8E653C840}"/>
              </a:ext>
            </a:extLst>
          </p:cNvPr>
          <p:cNvSpPr>
            <a:spLocks noChangeShapeType="1"/>
          </p:cNvSpPr>
          <p:nvPr/>
        </p:nvSpPr>
        <p:spPr bwMode="auto">
          <a:xfrm flipV="1">
            <a:off x="2763838" y="1303338"/>
            <a:ext cx="63500" cy="379412"/>
          </a:xfrm>
          <a:prstGeom prst="line">
            <a:avLst/>
          </a:prstGeom>
          <a:noFill/>
          <a:ln w="28575">
            <a:solidFill>
              <a:srgbClr val="0000D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1" name="Line 23">
            <a:extLst>
              <a:ext uri="{FF2B5EF4-FFF2-40B4-BE49-F238E27FC236}">
                <a16:creationId xmlns:a16="http://schemas.microsoft.com/office/drawing/2014/main" id="{0790DAB8-B3C2-81B3-1E0C-B55D644779E4}"/>
              </a:ext>
            </a:extLst>
          </p:cNvPr>
          <p:cNvSpPr>
            <a:spLocks noChangeShapeType="1"/>
          </p:cNvSpPr>
          <p:nvPr/>
        </p:nvSpPr>
        <p:spPr bwMode="auto">
          <a:xfrm flipV="1">
            <a:off x="4356100" y="1344613"/>
            <a:ext cx="106363" cy="376237"/>
          </a:xfrm>
          <a:prstGeom prst="line">
            <a:avLst/>
          </a:prstGeom>
          <a:noFill/>
          <a:ln w="28575">
            <a:solidFill>
              <a:srgbClr val="0000D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99352" name="Object 24">
            <a:extLst>
              <a:ext uri="{FF2B5EF4-FFF2-40B4-BE49-F238E27FC236}">
                <a16:creationId xmlns:a16="http://schemas.microsoft.com/office/drawing/2014/main" id="{4211096D-1D40-DAC2-E421-876E416D17CB}"/>
              </a:ext>
            </a:extLst>
          </p:cNvPr>
          <p:cNvGraphicFramePr>
            <a:graphicFrameLocks noChangeAspect="1"/>
          </p:cNvGraphicFramePr>
          <p:nvPr/>
        </p:nvGraphicFramePr>
        <p:xfrm>
          <a:off x="2339975" y="4105275"/>
          <a:ext cx="1439863" cy="609600"/>
        </p:xfrm>
        <a:graphic>
          <a:graphicData uri="http://schemas.openxmlformats.org/presentationml/2006/ole">
            <mc:AlternateContent xmlns:mc="http://schemas.openxmlformats.org/markup-compatibility/2006">
              <mc:Choice xmlns:v="urn:schemas-microsoft-com:vml" Requires="v">
                <p:oleObj name="Equation" r:id="rId16" imgW="787320" imgH="444240" progId="Equation.DSMT4">
                  <p:embed/>
                </p:oleObj>
              </mc:Choice>
              <mc:Fallback>
                <p:oleObj name="Equation" r:id="rId16" imgW="787320" imgH="444240"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9975" y="4105275"/>
                        <a:ext cx="14398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53" name="Line 25">
            <a:extLst>
              <a:ext uri="{FF2B5EF4-FFF2-40B4-BE49-F238E27FC236}">
                <a16:creationId xmlns:a16="http://schemas.microsoft.com/office/drawing/2014/main" id="{E084BC56-8F8E-98C7-3F4C-8B7DC13ED0FE}"/>
              </a:ext>
            </a:extLst>
          </p:cNvPr>
          <p:cNvSpPr>
            <a:spLocks noChangeShapeType="1"/>
          </p:cNvSpPr>
          <p:nvPr/>
        </p:nvSpPr>
        <p:spPr bwMode="auto">
          <a:xfrm flipV="1">
            <a:off x="1149350" y="3705225"/>
            <a:ext cx="71438" cy="379413"/>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4" name="Line 26">
            <a:extLst>
              <a:ext uri="{FF2B5EF4-FFF2-40B4-BE49-F238E27FC236}">
                <a16:creationId xmlns:a16="http://schemas.microsoft.com/office/drawing/2014/main" id="{4916C62D-4BBB-40CB-532E-90553B0CB5FB}"/>
              </a:ext>
            </a:extLst>
          </p:cNvPr>
          <p:cNvSpPr>
            <a:spLocks noChangeShapeType="1"/>
          </p:cNvSpPr>
          <p:nvPr/>
        </p:nvSpPr>
        <p:spPr bwMode="auto">
          <a:xfrm flipH="1" flipV="1">
            <a:off x="2801938" y="3756025"/>
            <a:ext cx="96837" cy="392113"/>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7" name="Freeform 29">
            <a:extLst>
              <a:ext uri="{FF2B5EF4-FFF2-40B4-BE49-F238E27FC236}">
                <a16:creationId xmlns:a16="http://schemas.microsoft.com/office/drawing/2014/main" id="{0BA84CEF-7073-E856-93CF-1A9F57D647BA}"/>
              </a:ext>
            </a:extLst>
          </p:cNvPr>
          <p:cNvSpPr>
            <a:spLocks/>
          </p:cNvSpPr>
          <p:nvPr/>
        </p:nvSpPr>
        <p:spPr bwMode="auto">
          <a:xfrm>
            <a:off x="5740400" y="3635375"/>
            <a:ext cx="355600" cy="657225"/>
          </a:xfrm>
          <a:custGeom>
            <a:avLst/>
            <a:gdLst>
              <a:gd name="T0" fmla="*/ 224 w 224"/>
              <a:gd name="T1" fmla="*/ 0 h 552"/>
              <a:gd name="T2" fmla="*/ 128 w 224"/>
              <a:gd name="T3" fmla="*/ 368 h 552"/>
              <a:gd name="T4" fmla="*/ 48 w 224"/>
              <a:gd name="T5" fmla="*/ 472 h 552"/>
              <a:gd name="T6" fmla="*/ 0 w 224"/>
              <a:gd name="T7" fmla="*/ 552 h 552"/>
              <a:gd name="T8" fmla="*/ 0 60000 65536"/>
              <a:gd name="T9" fmla="*/ 0 60000 65536"/>
              <a:gd name="T10" fmla="*/ 0 60000 65536"/>
              <a:gd name="T11" fmla="*/ 0 60000 65536"/>
              <a:gd name="T12" fmla="*/ 0 w 224"/>
              <a:gd name="T13" fmla="*/ 0 h 552"/>
              <a:gd name="T14" fmla="*/ 224 w 224"/>
              <a:gd name="T15" fmla="*/ 552 h 552"/>
            </a:gdLst>
            <a:ahLst/>
            <a:cxnLst>
              <a:cxn ang="T8">
                <a:pos x="T0" y="T1"/>
              </a:cxn>
              <a:cxn ang="T9">
                <a:pos x="T2" y="T3"/>
              </a:cxn>
              <a:cxn ang="T10">
                <a:pos x="T4" y="T5"/>
              </a:cxn>
              <a:cxn ang="T11">
                <a:pos x="T6" y="T7"/>
              </a:cxn>
            </a:cxnLst>
            <a:rect l="T12" t="T13" r="T14" b="T15"/>
            <a:pathLst>
              <a:path w="224" h="552">
                <a:moveTo>
                  <a:pt x="224" y="0"/>
                </a:moveTo>
                <a:cubicBezTo>
                  <a:pt x="219" y="107"/>
                  <a:pt x="214" y="282"/>
                  <a:pt x="128" y="368"/>
                </a:cubicBezTo>
                <a:cubicBezTo>
                  <a:pt x="114" y="409"/>
                  <a:pt x="74" y="437"/>
                  <a:pt x="48" y="472"/>
                </a:cubicBezTo>
                <a:cubicBezTo>
                  <a:pt x="38" y="502"/>
                  <a:pt x="23" y="529"/>
                  <a:pt x="0" y="552"/>
                </a:cubicBezTo>
              </a:path>
            </a:pathLst>
          </a:custGeom>
          <a:noFill/>
          <a:ln w="38100">
            <a:solidFill>
              <a:srgbClr val="00008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9359" name="Text Box 31">
            <a:extLst>
              <a:ext uri="{FF2B5EF4-FFF2-40B4-BE49-F238E27FC236}">
                <a16:creationId xmlns:a16="http://schemas.microsoft.com/office/drawing/2014/main" id="{A26707DB-9E11-C23F-32BD-449B733DE631}"/>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
        <p:nvSpPr>
          <p:cNvPr id="99361" name="Freeform 33">
            <a:extLst>
              <a:ext uri="{FF2B5EF4-FFF2-40B4-BE49-F238E27FC236}">
                <a16:creationId xmlns:a16="http://schemas.microsoft.com/office/drawing/2014/main" id="{24083713-5CBA-B017-334B-AEB1064A6319}"/>
              </a:ext>
            </a:extLst>
          </p:cNvPr>
          <p:cNvSpPr>
            <a:spLocks/>
          </p:cNvSpPr>
          <p:nvPr/>
        </p:nvSpPr>
        <p:spPr bwMode="auto">
          <a:xfrm>
            <a:off x="6807200" y="1704975"/>
            <a:ext cx="355600" cy="657225"/>
          </a:xfrm>
          <a:custGeom>
            <a:avLst/>
            <a:gdLst>
              <a:gd name="T0" fmla="*/ 224 w 224"/>
              <a:gd name="T1" fmla="*/ 0 h 552"/>
              <a:gd name="T2" fmla="*/ 128 w 224"/>
              <a:gd name="T3" fmla="*/ 368 h 552"/>
              <a:gd name="T4" fmla="*/ 48 w 224"/>
              <a:gd name="T5" fmla="*/ 472 h 552"/>
              <a:gd name="T6" fmla="*/ 0 w 224"/>
              <a:gd name="T7" fmla="*/ 552 h 552"/>
              <a:gd name="T8" fmla="*/ 0 60000 65536"/>
              <a:gd name="T9" fmla="*/ 0 60000 65536"/>
              <a:gd name="T10" fmla="*/ 0 60000 65536"/>
              <a:gd name="T11" fmla="*/ 0 60000 65536"/>
              <a:gd name="T12" fmla="*/ 0 w 224"/>
              <a:gd name="T13" fmla="*/ 0 h 552"/>
              <a:gd name="T14" fmla="*/ 224 w 224"/>
              <a:gd name="T15" fmla="*/ 552 h 552"/>
            </a:gdLst>
            <a:ahLst/>
            <a:cxnLst>
              <a:cxn ang="T8">
                <a:pos x="T0" y="T1"/>
              </a:cxn>
              <a:cxn ang="T9">
                <a:pos x="T2" y="T3"/>
              </a:cxn>
              <a:cxn ang="T10">
                <a:pos x="T4" y="T5"/>
              </a:cxn>
              <a:cxn ang="T11">
                <a:pos x="T6" y="T7"/>
              </a:cxn>
            </a:cxnLst>
            <a:rect l="T12" t="T13" r="T14" b="T15"/>
            <a:pathLst>
              <a:path w="224" h="552">
                <a:moveTo>
                  <a:pt x="224" y="0"/>
                </a:moveTo>
                <a:cubicBezTo>
                  <a:pt x="219" y="107"/>
                  <a:pt x="214" y="282"/>
                  <a:pt x="128" y="368"/>
                </a:cubicBezTo>
                <a:cubicBezTo>
                  <a:pt x="114" y="409"/>
                  <a:pt x="74" y="437"/>
                  <a:pt x="48" y="472"/>
                </a:cubicBezTo>
                <a:cubicBezTo>
                  <a:pt x="38" y="502"/>
                  <a:pt x="23" y="529"/>
                  <a:pt x="0" y="552"/>
                </a:cubicBezTo>
              </a:path>
            </a:pathLst>
          </a:custGeom>
          <a:noFill/>
          <a:ln w="38100">
            <a:solidFill>
              <a:srgbClr val="00008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3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3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3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7" grpId="0" animBg="1"/>
      <p:bldP spid="993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a:extLst>
              <a:ext uri="{FF2B5EF4-FFF2-40B4-BE49-F238E27FC236}">
                <a16:creationId xmlns:a16="http://schemas.microsoft.com/office/drawing/2014/main" id="{0AE01C5C-DF59-284D-D2BE-3E5B9B33E1CF}"/>
              </a:ext>
            </a:extLst>
          </p:cNvPr>
          <p:cNvSpPr>
            <a:spLocks noChangeArrowheads="1"/>
          </p:cNvSpPr>
          <p:nvPr/>
        </p:nvSpPr>
        <p:spPr bwMode="gray">
          <a:xfrm>
            <a:off x="1081088" y="4283075"/>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solidFill>
                  <a:srgbClr val="D31703"/>
                </a:solidFill>
              </a:rPr>
              <a:t>13-6  </a:t>
            </a:r>
            <a:r>
              <a:rPr kumimoji="1" lang="zh-CN" altLang="en-US" sz="2000">
                <a:solidFill>
                  <a:srgbClr val="D31703"/>
                </a:solidFill>
              </a:rPr>
              <a:t>化学反应方向判据及平衡条件</a:t>
            </a:r>
          </a:p>
        </p:txBody>
      </p:sp>
      <p:sp>
        <p:nvSpPr>
          <p:cNvPr id="117763" name="AutoShape 3">
            <a:extLst>
              <a:ext uri="{FF2B5EF4-FFF2-40B4-BE49-F238E27FC236}">
                <a16:creationId xmlns:a16="http://schemas.microsoft.com/office/drawing/2014/main" id="{30388059-C503-51ED-73BE-16552DA7E7B8}"/>
              </a:ext>
            </a:extLst>
          </p:cNvPr>
          <p:cNvSpPr>
            <a:spLocks noChangeArrowheads="1"/>
          </p:cNvSpPr>
          <p:nvPr/>
        </p:nvSpPr>
        <p:spPr bwMode="ltGray">
          <a:xfrm rot="5400000">
            <a:off x="-2074863" y="1208088"/>
            <a:ext cx="4090987" cy="33607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p>
        </p:txBody>
      </p:sp>
      <p:sp>
        <p:nvSpPr>
          <p:cNvPr id="117764" name="AutoShape 4">
            <a:extLst>
              <a:ext uri="{FF2B5EF4-FFF2-40B4-BE49-F238E27FC236}">
                <a16:creationId xmlns:a16="http://schemas.microsoft.com/office/drawing/2014/main" id="{5045CDAD-756F-4AF7-090C-E103B402EFF1}"/>
              </a:ext>
            </a:extLst>
          </p:cNvPr>
          <p:cNvSpPr>
            <a:spLocks noChangeArrowheads="1"/>
          </p:cNvSpPr>
          <p:nvPr/>
        </p:nvSpPr>
        <p:spPr bwMode="ltGray">
          <a:xfrm rot="5400000" flipH="1">
            <a:off x="-1845468" y="1396206"/>
            <a:ext cx="3689350" cy="29765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p>
        </p:txBody>
      </p:sp>
      <p:sp>
        <p:nvSpPr>
          <p:cNvPr id="24581" name="AutoShape 5">
            <a:extLst>
              <a:ext uri="{FF2B5EF4-FFF2-40B4-BE49-F238E27FC236}">
                <a16:creationId xmlns:a16="http://schemas.microsoft.com/office/drawing/2014/main" id="{F43A4A82-D758-EBF4-5E4A-B9EB5713D857}"/>
              </a:ext>
            </a:extLst>
          </p:cNvPr>
          <p:cNvSpPr>
            <a:spLocks noChangeArrowheads="1"/>
          </p:cNvSpPr>
          <p:nvPr/>
        </p:nvSpPr>
        <p:spPr bwMode="gray">
          <a:xfrm>
            <a:off x="1741488" y="2251075"/>
            <a:ext cx="54673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t>13-3  </a:t>
            </a:r>
            <a:r>
              <a:rPr kumimoji="1" lang="zh-CN" altLang="en-US" sz="2000"/>
              <a:t>绝热理论燃烧温度</a:t>
            </a:r>
          </a:p>
        </p:txBody>
      </p:sp>
      <p:sp>
        <p:nvSpPr>
          <p:cNvPr id="24582" name="AutoShape 6">
            <a:extLst>
              <a:ext uri="{FF2B5EF4-FFF2-40B4-BE49-F238E27FC236}">
                <a16:creationId xmlns:a16="http://schemas.microsoft.com/office/drawing/2014/main" id="{1723CB58-E4B2-C74A-B296-4146EEE979BD}"/>
              </a:ext>
            </a:extLst>
          </p:cNvPr>
          <p:cNvSpPr>
            <a:spLocks noChangeArrowheads="1"/>
          </p:cNvSpPr>
          <p:nvPr/>
        </p:nvSpPr>
        <p:spPr bwMode="gray">
          <a:xfrm>
            <a:off x="1538288" y="1598613"/>
            <a:ext cx="57054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t>13-2  </a:t>
            </a:r>
            <a:r>
              <a:rPr kumimoji="1" lang="zh-CN" altLang="en-US" sz="2000"/>
              <a:t>热力学第一定律在有化学反应系统内的应用</a:t>
            </a:r>
          </a:p>
        </p:txBody>
      </p:sp>
      <p:grpSp>
        <p:nvGrpSpPr>
          <p:cNvPr id="24583" name="Group 7">
            <a:extLst>
              <a:ext uri="{FF2B5EF4-FFF2-40B4-BE49-F238E27FC236}">
                <a16:creationId xmlns:a16="http://schemas.microsoft.com/office/drawing/2014/main" id="{11BE8821-A689-93CA-5FC4-F4C997F791A5}"/>
              </a:ext>
            </a:extLst>
          </p:cNvPr>
          <p:cNvGrpSpPr>
            <a:grpSpLocks/>
          </p:cNvGrpSpPr>
          <p:nvPr/>
        </p:nvGrpSpPr>
        <p:grpSpPr bwMode="auto">
          <a:xfrm>
            <a:off x="768350" y="1012825"/>
            <a:ext cx="381000" cy="381000"/>
            <a:chOff x="2078" y="1680"/>
            <a:chExt cx="1615" cy="1615"/>
          </a:xfrm>
        </p:grpSpPr>
        <p:sp>
          <p:nvSpPr>
            <p:cNvPr id="24623" name="Oval 8">
              <a:extLst>
                <a:ext uri="{FF2B5EF4-FFF2-40B4-BE49-F238E27FC236}">
                  <a16:creationId xmlns:a16="http://schemas.microsoft.com/office/drawing/2014/main" id="{3AA8FA50-5FE1-6112-AAD5-5ADD8FADF09A}"/>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4624" name="Oval 9">
              <a:extLst>
                <a:ext uri="{FF2B5EF4-FFF2-40B4-BE49-F238E27FC236}">
                  <a16:creationId xmlns:a16="http://schemas.microsoft.com/office/drawing/2014/main" id="{4C29F345-FC1D-59F1-53CD-9450A91A89F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70" name="Oval 10">
              <a:extLst>
                <a:ext uri="{FF2B5EF4-FFF2-40B4-BE49-F238E27FC236}">
                  <a16:creationId xmlns:a16="http://schemas.microsoft.com/office/drawing/2014/main" id="{A3DBB9F9-8D26-0406-8EDB-45038EE8F85F}"/>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4626" name="Oval 11">
              <a:extLst>
                <a:ext uri="{FF2B5EF4-FFF2-40B4-BE49-F238E27FC236}">
                  <a16:creationId xmlns:a16="http://schemas.microsoft.com/office/drawing/2014/main" id="{6A721343-E9B2-094A-A8E7-DB100E680B29}"/>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72" name="Oval 12">
              <a:extLst>
                <a:ext uri="{FF2B5EF4-FFF2-40B4-BE49-F238E27FC236}">
                  <a16:creationId xmlns:a16="http://schemas.microsoft.com/office/drawing/2014/main" id="{83D3EF0B-2CAE-9AFA-029C-265A9E6216F0}"/>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4628" name="Oval 13">
              <a:extLst>
                <a:ext uri="{FF2B5EF4-FFF2-40B4-BE49-F238E27FC236}">
                  <a16:creationId xmlns:a16="http://schemas.microsoft.com/office/drawing/2014/main" id="{EE4C155B-2206-C421-0449-AB99886AB9BB}"/>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4584" name="Group 14">
            <a:extLst>
              <a:ext uri="{FF2B5EF4-FFF2-40B4-BE49-F238E27FC236}">
                <a16:creationId xmlns:a16="http://schemas.microsoft.com/office/drawing/2014/main" id="{E2A120ED-941E-6EB5-22A7-DE7DF5E7E572}"/>
              </a:ext>
            </a:extLst>
          </p:cNvPr>
          <p:cNvGrpSpPr>
            <a:grpSpLocks/>
          </p:cNvGrpSpPr>
          <p:nvPr/>
        </p:nvGrpSpPr>
        <p:grpSpPr bwMode="auto">
          <a:xfrm>
            <a:off x="1233488" y="1704975"/>
            <a:ext cx="381000" cy="381000"/>
            <a:chOff x="2078" y="1680"/>
            <a:chExt cx="1615" cy="1615"/>
          </a:xfrm>
        </p:grpSpPr>
        <p:sp>
          <p:nvSpPr>
            <p:cNvPr id="24617" name="Oval 15">
              <a:extLst>
                <a:ext uri="{FF2B5EF4-FFF2-40B4-BE49-F238E27FC236}">
                  <a16:creationId xmlns:a16="http://schemas.microsoft.com/office/drawing/2014/main" id="{883A617C-ECE5-A888-D80F-0E47494A432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4618" name="Oval 16">
              <a:extLst>
                <a:ext uri="{FF2B5EF4-FFF2-40B4-BE49-F238E27FC236}">
                  <a16:creationId xmlns:a16="http://schemas.microsoft.com/office/drawing/2014/main" id="{EE1A63A7-B300-4737-6DD0-EB191F475D6D}"/>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77" name="Oval 17">
              <a:extLst>
                <a:ext uri="{FF2B5EF4-FFF2-40B4-BE49-F238E27FC236}">
                  <a16:creationId xmlns:a16="http://schemas.microsoft.com/office/drawing/2014/main" id="{F1DEF15D-26E2-A655-7596-4ADF99E62FEB}"/>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4620" name="Oval 18">
              <a:extLst>
                <a:ext uri="{FF2B5EF4-FFF2-40B4-BE49-F238E27FC236}">
                  <a16:creationId xmlns:a16="http://schemas.microsoft.com/office/drawing/2014/main" id="{72F8101D-4560-DCAF-11DA-2514B2066CFA}"/>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79" name="Oval 19">
              <a:extLst>
                <a:ext uri="{FF2B5EF4-FFF2-40B4-BE49-F238E27FC236}">
                  <a16:creationId xmlns:a16="http://schemas.microsoft.com/office/drawing/2014/main" id="{C7329134-9D38-A1C8-4F9F-B2E7514B2BD4}"/>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4622" name="Oval 20">
              <a:extLst>
                <a:ext uri="{FF2B5EF4-FFF2-40B4-BE49-F238E27FC236}">
                  <a16:creationId xmlns:a16="http://schemas.microsoft.com/office/drawing/2014/main" id="{43D8AB4F-3498-CAD5-9D42-486C6082AA78}"/>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4585" name="Group 21">
            <a:extLst>
              <a:ext uri="{FF2B5EF4-FFF2-40B4-BE49-F238E27FC236}">
                <a16:creationId xmlns:a16="http://schemas.microsoft.com/office/drawing/2014/main" id="{67DC9DCF-B679-4818-0D20-27C47F6A6D46}"/>
              </a:ext>
            </a:extLst>
          </p:cNvPr>
          <p:cNvGrpSpPr>
            <a:grpSpLocks/>
          </p:cNvGrpSpPr>
          <p:nvPr/>
        </p:nvGrpSpPr>
        <p:grpSpPr bwMode="auto">
          <a:xfrm>
            <a:off x="1436688" y="2327275"/>
            <a:ext cx="381000" cy="381000"/>
            <a:chOff x="2078" y="1680"/>
            <a:chExt cx="1615" cy="1615"/>
          </a:xfrm>
        </p:grpSpPr>
        <p:sp>
          <p:nvSpPr>
            <p:cNvPr id="24611" name="Oval 22">
              <a:extLst>
                <a:ext uri="{FF2B5EF4-FFF2-40B4-BE49-F238E27FC236}">
                  <a16:creationId xmlns:a16="http://schemas.microsoft.com/office/drawing/2014/main" id="{B8C6E6C2-95EB-7B95-9226-E100203223BD}"/>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4612" name="Oval 23">
              <a:extLst>
                <a:ext uri="{FF2B5EF4-FFF2-40B4-BE49-F238E27FC236}">
                  <a16:creationId xmlns:a16="http://schemas.microsoft.com/office/drawing/2014/main" id="{EDC3A8A2-1BB8-55D5-0E7E-3972A55D4A40}"/>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84" name="Oval 24">
              <a:extLst>
                <a:ext uri="{FF2B5EF4-FFF2-40B4-BE49-F238E27FC236}">
                  <a16:creationId xmlns:a16="http://schemas.microsoft.com/office/drawing/2014/main" id="{C38291B9-703C-C185-BF0D-E3521124C149}"/>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4614" name="Oval 25">
              <a:extLst>
                <a:ext uri="{FF2B5EF4-FFF2-40B4-BE49-F238E27FC236}">
                  <a16:creationId xmlns:a16="http://schemas.microsoft.com/office/drawing/2014/main" id="{3F5E36D4-9000-9D55-289C-6CE473D1A63E}"/>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86" name="Oval 26">
              <a:extLst>
                <a:ext uri="{FF2B5EF4-FFF2-40B4-BE49-F238E27FC236}">
                  <a16:creationId xmlns:a16="http://schemas.microsoft.com/office/drawing/2014/main" id="{1C89ABE8-7EFF-A634-317B-68AC4E141F26}"/>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4616" name="Oval 27">
              <a:extLst>
                <a:ext uri="{FF2B5EF4-FFF2-40B4-BE49-F238E27FC236}">
                  <a16:creationId xmlns:a16="http://schemas.microsoft.com/office/drawing/2014/main" id="{A1823A76-6802-B99D-B828-FF1A37F53E39}"/>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4586" name="AutoShape 28">
            <a:extLst>
              <a:ext uri="{FF2B5EF4-FFF2-40B4-BE49-F238E27FC236}">
                <a16:creationId xmlns:a16="http://schemas.microsoft.com/office/drawing/2014/main" id="{B98C8A06-C7B9-439B-1258-5AB1BE58D419}"/>
              </a:ext>
            </a:extLst>
          </p:cNvPr>
          <p:cNvSpPr>
            <a:spLocks noChangeArrowheads="1"/>
          </p:cNvSpPr>
          <p:nvPr/>
        </p:nvSpPr>
        <p:spPr bwMode="gray">
          <a:xfrm>
            <a:off x="1125538" y="944563"/>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t>13-1  </a:t>
            </a:r>
            <a:r>
              <a:rPr kumimoji="1" lang="zh-CN" altLang="en-US" sz="2000"/>
              <a:t>概述</a:t>
            </a:r>
          </a:p>
        </p:txBody>
      </p:sp>
      <p:sp>
        <p:nvSpPr>
          <p:cNvPr id="24587" name="AutoShape 29">
            <a:extLst>
              <a:ext uri="{FF2B5EF4-FFF2-40B4-BE49-F238E27FC236}">
                <a16:creationId xmlns:a16="http://schemas.microsoft.com/office/drawing/2014/main" id="{17640CFB-2FB5-A0D8-FDAD-A659EF528510}"/>
              </a:ext>
            </a:extLst>
          </p:cNvPr>
          <p:cNvSpPr>
            <a:spLocks noChangeArrowheads="1"/>
          </p:cNvSpPr>
          <p:nvPr/>
        </p:nvSpPr>
        <p:spPr bwMode="gray">
          <a:xfrm>
            <a:off x="1543050" y="3609975"/>
            <a:ext cx="56324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t>13-5  </a:t>
            </a:r>
            <a:r>
              <a:rPr kumimoji="1" lang="zh-CN" altLang="en-US" sz="2000"/>
              <a:t>离解与离解度，平衡移动原理</a:t>
            </a:r>
          </a:p>
        </p:txBody>
      </p:sp>
      <p:grpSp>
        <p:nvGrpSpPr>
          <p:cNvPr id="24588" name="Group 30">
            <a:extLst>
              <a:ext uri="{FF2B5EF4-FFF2-40B4-BE49-F238E27FC236}">
                <a16:creationId xmlns:a16="http://schemas.microsoft.com/office/drawing/2014/main" id="{5E443E83-61F1-27BD-7D76-0F0FD97C1372}"/>
              </a:ext>
            </a:extLst>
          </p:cNvPr>
          <p:cNvGrpSpPr>
            <a:grpSpLocks/>
          </p:cNvGrpSpPr>
          <p:nvPr/>
        </p:nvGrpSpPr>
        <p:grpSpPr bwMode="auto">
          <a:xfrm>
            <a:off x="1238250" y="3716338"/>
            <a:ext cx="381000" cy="381000"/>
            <a:chOff x="2078" y="1680"/>
            <a:chExt cx="1615" cy="1615"/>
          </a:xfrm>
        </p:grpSpPr>
        <p:sp>
          <p:nvSpPr>
            <p:cNvPr id="24605" name="Oval 31">
              <a:extLst>
                <a:ext uri="{FF2B5EF4-FFF2-40B4-BE49-F238E27FC236}">
                  <a16:creationId xmlns:a16="http://schemas.microsoft.com/office/drawing/2014/main" id="{CF67F53E-273D-E8C4-D3DB-6877D10CC8B1}"/>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4606" name="Oval 32">
              <a:extLst>
                <a:ext uri="{FF2B5EF4-FFF2-40B4-BE49-F238E27FC236}">
                  <a16:creationId xmlns:a16="http://schemas.microsoft.com/office/drawing/2014/main" id="{6A8E5BD9-1342-5099-CED4-13B4F69A7300}"/>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93" name="Oval 33">
              <a:extLst>
                <a:ext uri="{FF2B5EF4-FFF2-40B4-BE49-F238E27FC236}">
                  <a16:creationId xmlns:a16="http://schemas.microsoft.com/office/drawing/2014/main" id="{C7CD35DD-3A57-A65A-2DF6-FAD14501710D}"/>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4608" name="Oval 34">
              <a:extLst>
                <a:ext uri="{FF2B5EF4-FFF2-40B4-BE49-F238E27FC236}">
                  <a16:creationId xmlns:a16="http://schemas.microsoft.com/office/drawing/2014/main" id="{E78F2FCA-B8EB-6E1F-5A72-E9A9947956F6}"/>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95" name="Oval 35">
              <a:extLst>
                <a:ext uri="{FF2B5EF4-FFF2-40B4-BE49-F238E27FC236}">
                  <a16:creationId xmlns:a16="http://schemas.microsoft.com/office/drawing/2014/main" id="{7E6A85AE-3E94-418E-0472-147AD6C21160}"/>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4610" name="Oval 36">
              <a:extLst>
                <a:ext uri="{FF2B5EF4-FFF2-40B4-BE49-F238E27FC236}">
                  <a16:creationId xmlns:a16="http://schemas.microsoft.com/office/drawing/2014/main" id="{68B4D55C-7916-E0CD-9698-CD16517268BE}"/>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4589" name="Group 37">
            <a:extLst>
              <a:ext uri="{FF2B5EF4-FFF2-40B4-BE49-F238E27FC236}">
                <a16:creationId xmlns:a16="http://schemas.microsoft.com/office/drawing/2014/main" id="{7CAF9DC3-5E48-560B-853E-ED5167C2F99B}"/>
              </a:ext>
            </a:extLst>
          </p:cNvPr>
          <p:cNvGrpSpPr>
            <a:grpSpLocks/>
          </p:cNvGrpSpPr>
          <p:nvPr/>
        </p:nvGrpSpPr>
        <p:grpSpPr bwMode="auto">
          <a:xfrm>
            <a:off x="742950" y="4341813"/>
            <a:ext cx="381000" cy="381000"/>
            <a:chOff x="2078" y="1680"/>
            <a:chExt cx="1615" cy="1615"/>
          </a:xfrm>
        </p:grpSpPr>
        <p:sp>
          <p:nvSpPr>
            <p:cNvPr id="24599" name="Oval 38">
              <a:extLst>
                <a:ext uri="{FF2B5EF4-FFF2-40B4-BE49-F238E27FC236}">
                  <a16:creationId xmlns:a16="http://schemas.microsoft.com/office/drawing/2014/main" id="{2F737F9C-5679-427D-70DF-11B1A152BEFA}"/>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4600" name="Oval 39">
              <a:extLst>
                <a:ext uri="{FF2B5EF4-FFF2-40B4-BE49-F238E27FC236}">
                  <a16:creationId xmlns:a16="http://schemas.microsoft.com/office/drawing/2014/main" id="{7E352F55-0033-29CC-6225-9860646A22CE}"/>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800" name="Oval 40">
              <a:extLst>
                <a:ext uri="{FF2B5EF4-FFF2-40B4-BE49-F238E27FC236}">
                  <a16:creationId xmlns:a16="http://schemas.microsoft.com/office/drawing/2014/main" id="{479B1D0E-3AEB-2DC7-ED6F-7541390ADE60}"/>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4602" name="Oval 41">
              <a:extLst>
                <a:ext uri="{FF2B5EF4-FFF2-40B4-BE49-F238E27FC236}">
                  <a16:creationId xmlns:a16="http://schemas.microsoft.com/office/drawing/2014/main" id="{8E3B2D4F-77EC-A55C-4EBB-FB670DD2E71C}"/>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802" name="Oval 42">
              <a:extLst>
                <a:ext uri="{FF2B5EF4-FFF2-40B4-BE49-F238E27FC236}">
                  <a16:creationId xmlns:a16="http://schemas.microsoft.com/office/drawing/2014/main" id="{81174186-100D-F5F0-1820-DEC168F47270}"/>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4604" name="Oval 43">
              <a:extLst>
                <a:ext uri="{FF2B5EF4-FFF2-40B4-BE49-F238E27FC236}">
                  <a16:creationId xmlns:a16="http://schemas.microsoft.com/office/drawing/2014/main" id="{786DBBC7-6FEA-4F5F-44F6-AA625F2368DB}"/>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4590" name="AutoShape 44">
            <a:extLst>
              <a:ext uri="{FF2B5EF4-FFF2-40B4-BE49-F238E27FC236}">
                <a16:creationId xmlns:a16="http://schemas.microsoft.com/office/drawing/2014/main" id="{BFA96C1D-342B-7060-51A1-6E308F45B345}"/>
              </a:ext>
            </a:extLst>
          </p:cNvPr>
          <p:cNvSpPr>
            <a:spLocks noChangeArrowheads="1"/>
          </p:cNvSpPr>
          <p:nvPr/>
        </p:nvSpPr>
        <p:spPr bwMode="gray">
          <a:xfrm>
            <a:off x="1743075" y="2935288"/>
            <a:ext cx="54483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t>13-4  </a:t>
            </a:r>
            <a:r>
              <a:rPr kumimoji="1" lang="zh-CN" altLang="en-US" sz="2000"/>
              <a:t>化学平衡与平衡常数</a:t>
            </a:r>
          </a:p>
        </p:txBody>
      </p:sp>
      <p:grpSp>
        <p:nvGrpSpPr>
          <p:cNvPr id="24591" name="Group 45">
            <a:extLst>
              <a:ext uri="{FF2B5EF4-FFF2-40B4-BE49-F238E27FC236}">
                <a16:creationId xmlns:a16="http://schemas.microsoft.com/office/drawing/2014/main" id="{7FAF534B-FCB5-F741-5B81-8716772AD959}"/>
              </a:ext>
            </a:extLst>
          </p:cNvPr>
          <p:cNvGrpSpPr>
            <a:grpSpLocks/>
          </p:cNvGrpSpPr>
          <p:nvPr/>
        </p:nvGrpSpPr>
        <p:grpSpPr bwMode="auto">
          <a:xfrm>
            <a:off x="1457325" y="2982913"/>
            <a:ext cx="381000" cy="381000"/>
            <a:chOff x="2078" y="1680"/>
            <a:chExt cx="1615" cy="1615"/>
          </a:xfrm>
        </p:grpSpPr>
        <p:sp>
          <p:nvSpPr>
            <p:cNvPr id="24593" name="Oval 46">
              <a:extLst>
                <a:ext uri="{FF2B5EF4-FFF2-40B4-BE49-F238E27FC236}">
                  <a16:creationId xmlns:a16="http://schemas.microsoft.com/office/drawing/2014/main" id="{8EFDFF49-740D-86E2-EBD0-EEF405FB29B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4594" name="Oval 47">
              <a:extLst>
                <a:ext uri="{FF2B5EF4-FFF2-40B4-BE49-F238E27FC236}">
                  <a16:creationId xmlns:a16="http://schemas.microsoft.com/office/drawing/2014/main" id="{36823D40-0C65-1EF5-269C-CFA8CD14D86A}"/>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808" name="Oval 48">
              <a:extLst>
                <a:ext uri="{FF2B5EF4-FFF2-40B4-BE49-F238E27FC236}">
                  <a16:creationId xmlns:a16="http://schemas.microsoft.com/office/drawing/2014/main" id="{AC992E7B-EDAD-DEE6-0E01-C4DA808F5D88}"/>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4596" name="Oval 49">
              <a:extLst>
                <a:ext uri="{FF2B5EF4-FFF2-40B4-BE49-F238E27FC236}">
                  <a16:creationId xmlns:a16="http://schemas.microsoft.com/office/drawing/2014/main" id="{FF236802-4669-8E26-81EF-A382A7B0857C}"/>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810" name="Oval 50">
              <a:extLst>
                <a:ext uri="{FF2B5EF4-FFF2-40B4-BE49-F238E27FC236}">
                  <a16:creationId xmlns:a16="http://schemas.microsoft.com/office/drawing/2014/main" id="{74080625-DF58-CC2C-D342-A96D097DA31B}"/>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4598" name="Oval 51">
              <a:extLst>
                <a:ext uri="{FF2B5EF4-FFF2-40B4-BE49-F238E27FC236}">
                  <a16:creationId xmlns:a16="http://schemas.microsoft.com/office/drawing/2014/main" id="{C2B717BE-E7E4-A4DB-00DE-77A3403E7D7A}"/>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17812" name="Text Box 52">
            <a:extLst>
              <a:ext uri="{FF2B5EF4-FFF2-40B4-BE49-F238E27FC236}">
                <a16:creationId xmlns:a16="http://schemas.microsoft.com/office/drawing/2014/main" id="{842650C3-FECE-56A2-46D1-2D4D80DE68D8}"/>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第</a:t>
            </a: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章 化学热力学基础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17762"/>
                                        </p:tgtEl>
                                      </p:cBhvr>
                                    </p:animEffect>
                                    <p:animScale>
                                      <p:cBhvr>
                                        <p:cTn id="7" dur="250" autoRev="1" fill="hold"/>
                                        <p:tgtEl>
                                          <p:spTgt spid="1177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3">
            <a:extLst>
              <a:ext uri="{FF2B5EF4-FFF2-40B4-BE49-F238E27FC236}">
                <a16:creationId xmlns:a16="http://schemas.microsoft.com/office/drawing/2014/main" id="{7427AB54-BEEB-EA03-EE76-30BEAE123C2E}"/>
              </a:ext>
            </a:extLst>
          </p:cNvPr>
          <p:cNvSpPr txBox="1">
            <a:spLocks noChangeArrowheads="1"/>
          </p:cNvSpPr>
          <p:nvPr/>
        </p:nvSpPr>
        <p:spPr bwMode="auto">
          <a:xfrm>
            <a:off x="460375" y="865188"/>
            <a:ext cx="66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r>
              <a:rPr lang="zh-CN" altLang="en-US" sz="1600">
                <a:latin typeface="Plotter" charset="0"/>
              </a:rPr>
              <a:t>因为</a:t>
            </a:r>
            <a:r>
              <a:rPr lang="zh-CN" altLang="en-US" sz="2400" b="0">
                <a:ea typeface="宋体" panose="02010600030101010101" pitchFamily="2" charset="-122"/>
              </a:rPr>
              <a:t> </a:t>
            </a:r>
          </a:p>
        </p:txBody>
      </p:sp>
      <p:graphicFrame>
        <p:nvGraphicFramePr>
          <p:cNvPr id="15362" name="Object 4">
            <a:extLst>
              <a:ext uri="{FF2B5EF4-FFF2-40B4-BE49-F238E27FC236}">
                <a16:creationId xmlns:a16="http://schemas.microsoft.com/office/drawing/2014/main" id="{DA54808A-06F5-F32D-C189-B73CB841740E}"/>
              </a:ext>
            </a:extLst>
          </p:cNvPr>
          <p:cNvGraphicFramePr>
            <a:graphicFrameLocks noChangeAspect="1"/>
          </p:cNvGraphicFramePr>
          <p:nvPr/>
        </p:nvGraphicFramePr>
        <p:xfrm>
          <a:off x="1136650" y="1009650"/>
          <a:ext cx="4860925" cy="331788"/>
        </p:xfrm>
        <a:graphic>
          <a:graphicData uri="http://schemas.openxmlformats.org/presentationml/2006/ole">
            <mc:AlternateContent xmlns:mc="http://schemas.openxmlformats.org/markup-compatibility/2006">
              <mc:Choice xmlns:v="urn:schemas-microsoft-com:vml" Requires="v">
                <p:oleObj name="Equation" r:id="rId2" imgW="2387520" imgH="203040" progId="Equation.DSMT4">
                  <p:embed/>
                </p:oleObj>
              </mc:Choice>
              <mc:Fallback>
                <p:oleObj name="Equation" r:id="rId2" imgW="2387520" imgH="2030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1009650"/>
                        <a:ext cx="4860925" cy="3317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00357" name="Object 5">
            <a:extLst>
              <a:ext uri="{FF2B5EF4-FFF2-40B4-BE49-F238E27FC236}">
                <a16:creationId xmlns:a16="http://schemas.microsoft.com/office/drawing/2014/main" id="{F7D9B3B5-BDAE-715D-FC41-C2FBF89DD49E}"/>
              </a:ext>
            </a:extLst>
          </p:cNvPr>
          <p:cNvGraphicFramePr>
            <a:graphicFrameLocks noChangeAspect="1"/>
          </p:cNvGraphicFramePr>
          <p:nvPr/>
        </p:nvGraphicFramePr>
        <p:xfrm>
          <a:off x="728663" y="1489075"/>
          <a:ext cx="2803525" cy="333375"/>
        </p:xfrm>
        <a:graphic>
          <a:graphicData uri="http://schemas.openxmlformats.org/presentationml/2006/ole">
            <mc:AlternateContent xmlns:mc="http://schemas.openxmlformats.org/markup-compatibility/2006">
              <mc:Choice xmlns:v="urn:schemas-microsoft-com:vml" Requires="v">
                <p:oleObj name="Equation" r:id="rId4" imgW="1371600" imgH="203040" progId="Equation.DSMT4">
                  <p:embed/>
                </p:oleObj>
              </mc:Choice>
              <mc:Fallback>
                <p:oleObj name="Equation" r:id="rId4" imgW="1371600" imgH="203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489075"/>
                        <a:ext cx="2803525" cy="3333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00358" name="Object 6">
            <a:extLst>
              <a:ext uri="{FF2B5EF4-FFF2-40B4-BE49-F238E27FC236}">
                <a16:creationId xmlns:a16="http://schemas.microsoft.com/office/drawing/2014/main" id="{332DDDE6-C274-C835-0D54-9C72B9DC2066}"/>
              </a:ext>
            </a:extLst>
          </p:cNvPr>
          <p:cNvGraphicFramePr>
            <a:graphicFrameLocks noChangeAspect="1"/>
          </p:cNvGraphicFramePr>
          <p:nvPr/>
        </p:nvGraphicFramePr>
        <p:xfrm>
          <a:off x="463550" y="1905000"/>
          <a:ext cx="4730750" cy="773113"/>
        </p:xfrm>
        <a:graphic>
          <a:graphicData uri="http://schemas.openxmlformats.org/presentationml/2006/ole">
            <mc:AlternateContent xmlns:mc="http://schemas.openxmlformats.org/markup-compatibility/2006">
              <mc:Choice xmlns:v="urn:schemas-microsoft-com:vml" Requires="v">
                <p:oleObj name="Equation" r:id="rId6" imgW="2387520" imgH="520560" progId="Equation.DSMT4">
                  <p:embed/>
                </p:oleObj>
              </mc:Choice>
              <mc:Fallback>
                <p:oleObj name="Equation" r:id="rId6" imgW="2387520" imgH="52056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550" y="1905000"/>
                        <a:ext cx="4730750" cy="7731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00359" name="Object 7">
            <a:extLst>
              <a:ext uri="{FF2B5EF4-FFF2-40B4-BE49-F238E27FC236}">
                <a16:creationId xmlns:a16="http://schemas.microsoft.com/office/drawing/2014/main" id="{D45EEC6E-B11E-2053-1450-E23CAF581A25}"/>
              </a:ext>
            </a:extLst>
          </p:cNvPr>
          <p:cNvGraphicFramePr>
            <a:graphicFrameLocks noChangeAspect="1"/>
          </p:cNvGraphicFramePr>
          <p:nvPr/>
        </p:nvGraphicFramePr>
        <p:xfrm>
          <a:off x="4402138" y="1303338"/>
          <a:ext cx="4741862" cy="742950"/>
        </p:xfrm>
        <a:graphic>
          <a:graphicData uri="http://schemas.openxmlformats.org/presentationml/2006/ole">
            <mc:AlternateContent xmlns:mc="http://schemas.openxmlformats.org/markup-compatibility/2006">
              <mc:Choice xmlns:v="urn:schemas-microsoft-com:vml" Requires="v">
                <p:oleObj name="Equation" r:id="rId8" imgW="2476440" imgH="520560" progId="Equation.DSMT4">
                  <p:embed/>
                </p:oleObj>
              </mc:Choice>
              <mc:Fallback>
                <p:oleObj name="Equation" r:id="rId8" imgW="2476440" imgH="5205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2138" y="1303338"/>
                        <a:ext cx="4741862" cy="7429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00360" name="AutoShape 8">
            <a:extLst>
              <a:ext uri="{FF2B5EF4-FFF2-40B4-BE49-F238E27FC236}">
                <a16:creationId xmlns:a16="http://schemas.microsoft.com/office/drawing/2014/main" id="{430AED9C-FB54-56BD-5B87-D1ADF11D1A10}"/>
              </a:ext>
            </a:extLst>
          </p:cNvPr>
          <p:cNvSpPr>
            <a:spLocks noChangeArrowheads="1"/>
          </p:cNvSpPr>
          <p:nvPr/>
        </p:nvSpPr>
        <p:spPr bwMode="auto">
          <a:xfrm>
            <a:off x="3567113" y="1557338"/>
            <a:ext cx="762000" cy="114300"/>
          </a:xfrm>
          <a:prstGeom prst="leftArrow">
            <a:avLst>
              <a:gd name="adj1" fmla="val 50000"/>
              <a:gd name="adj2" fmla="val 166667"/>
            </a:avLst>
          </a:prstGeom>
          <a:solidFill>
            <a:srgbClr val="000080"/>
          </a:solidFill>
          <a:ln w="9525">
            <a:solidFill>
              <a:srgbClr val="000080"/>
            </a:solidFill>
            <a:miter lim="800000"/>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0361" name="AutoShape 9">
            <a:extLst>
              <a:ext uri="{FF2B5EF4-FFF2-40B4-BE49-F238E27FC236}">
                <a16:creationId xmlns:a16="http://schemas.microsoft.com/office/drawing/2014/main" id="{43B0A439-B47B-A63C-47CD-D652BE679B5B}"/>
              </a:ext>
            </a:extLst>
          </p:cNvPr>
          <p:cNvSpPr>
            <a:spLocks noChangeArrowheads="1"/>
          </p:cNvSpPr>
          <p:nvPr/>
        </p:nvSpPr>
        <p:spPr bwMode="auto">
          <a:xfrm>
            <a:off x="2035175" y="1819275"/>
            <a:ext cx="76200" cy="285750"/>
          </a:xfrm>
          <a:prstGeom prst="downArrow">
            <a:avLst>
              <a:gd name="adj1" fmla="val 50000"/>
              <a:gd name="adj2" fmla="val 93750"/>
            </a:avLst>
          </a:prstGeom>
          <a:solidFill>
            <a:srgbClr val="000080"/>
          </a:solidFill>
          <a:ln w="9525">
            <a:solidFill>
              <a:srgbClr val="000080"/>
            </a:solidFill>
            <a:miter lim="800000"/>
            <a:headEnd/>
            <a:tailEnd/>
          </a:ln>
        </p:spPr>
        <p:txBody>
          <a:bodyPr vert="eaVert"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00362" name="Object 10">
            <a:extLst>
              <a:ext uri="{FF2B5EF4-FFF2-40B4-BE49-F238E27FC236}">
                <a16:creationId xmlns:a16="http://schemas.microsoft.com/office/drawing/2014/main" id="{8D3937D5-42EF-65B3-3E61-B4BE1BF37569}"/>
              </a:ext>
            </a:extLst>
          </p:cNvPr>
          <p:cNvGraphicFramePr>
            <a:graphicFrameLocks noChangeAspect="1"/>
          </p:cNvGraphicFramePr>
          <p:nvPr/>
        </p:nvGraphicFramePr>
        <p:xfrm>
          <a:off x="447675" y="2695575"/>
          <a:ext cx="4830763" cy="769938"/>
        </p:xfrm>
        <a:graphic>
          <a:graphicData uri="http://schemas.openxmlformats.org/presentationml/2006/ole">
            <mc:AlternateContent xmlns:mc="http://schemas.openxmlformats.org/markup-compatibility/2006">
              <mc:Choice xmlns:v="urn:schemas-microsoft-com:vml" Requires="v">
                <p:oleObj name="Equation" r:id="rId10" imgW="2425680" imgH="520560" progId="Equation.DSMT4">
                  <p:embed/>
                </p:oleObj>
              </mc:Choice>
              <mc:Fallback>
                <p:oleObj name="Equation" r:id="rId10" imgW="2425680" imgH="52056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675" y="2695575"/>
                        <a:ext cx="4830763" cy="76993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00363" name="Object 11">
            <a:extLst>
              <a:ext uri="{FF2B5EF4-FFF2-40B4-BE49-F238E27FC236}">
                <a16:creationId xmlns:a16="http://schemas.microsoft.com/office/drawing/2014/main" id="{4ED4FA53-87B9-A730-1CE0-2476742A6270}"/>
              </a:ext>
            </a:extLst>
          </p:cNvPr>
          <p:cNvGraphicFramePr>
            <a:graphicFrameLocks noChangeAspect="1"/>
          </p:cNvGraphicFramePr>
          <p:nvPr/>
        </p:nvGraphicFramePr>
        <p:xfrm>
          <a:off x="5464175" y="2289175"/>
          <a:ext cx="3522663" cy="768350"/>
        </p:xfrm>
        <a:graphic>
          <a:graphicData uri="http://schemas.openxmlformats.org/presentationml/2006/ole">
            <mc:AlternateContent xmlns:mc="http://schemas.openxmlformats.org/markup-compatibility/2006">
              <mc:Choice xmlns:v="urn:schemas-microsoft-com:vml" Requires="v">
                <p:oleObj name="Equation" r:id="rId12" imgW="1777680" imgH="520560" progId="Equation.DSMT4">
                  <p:embed/>
                </p:oleObj>
              </mc:Choice>
              <mc:Fallback>
                <p:oleObj name="Equation" r:id="rId12" imgW="1777680" imgH="52056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4175" y="2289175"/>
                        <a:ext cx="3522663" cy="768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00365" name="Object 13">
            <a:extLst>
              <a:ext uri="{FF2B5EF4-FFF2-40B4-BE49-F238E27FC236}">
                <a16:creationId xmlns:a16="http://schemas.microsoft.com/office/drawing/2014/main" id="{A95066C9-388A-132A-A504-252A14811421}"/>
              </a:ext>
            </a:extLst>
          </p:cNvPr>
          <p:cNvGraphicFramePr>
            <a:graphicFrameLocks noChangeAspect="1"/>
          </p:cNvGraphicFramePr>
          <p:nvPr/>
        </p:nvGraphicFramePr>
        <p:xfrm>
          <a:off x="2249488" y="3602038"/>
          <a:ext cx="4679950" cy="879475"/>
        </p:xfrm>
        <a:graphic>
          <a:graphicData uri="http://schemas.openxmlformats.org/presentationml/2006/ole">
            <mc:AlternateContent xmlns:mc="http://schemas.openxmlformats.org/markup-compatibility/2006">
              <mc:Choice xmlns:v="urn:schemas-microsoft-com:vml" Requires="v">
                <p:oleObj name="Equation" r:id="rId14" imgW="2057400" imgH="520560" progId="Equation.DSMT4">
                  <p:embed/>
                </p:oleObj>
              </mc:Choice>
              <mc:Fallback>
                <p:oleObj name="Equation" r:id="rId14" imgW="2057400" imgH="52056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9488" y="3602038"/>
                        <a:ext cx="4679950" cy="879475"/>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00367" name="Text Box 15">
            <a:extLst>
              <a:ext uri="{FF2B5EF4-FFF2-40B4-BE49-F238E27FC236}">
                <a16:creationId xmlns:a16="http://schemas.microsoft.com/office/drawing/2014/main" id="{E4FCCF26-A6D4-C6CE-A84D-C8D301F4D661}"/>
              </a:ext>
            </a:extLst>
          </p:cNvPr>
          <p:cNvSpPr txBox="1">
            <a:spLocks noChangeArrowheads="1"/>
          </p:cNvSpPr>
          <p:nvPr/>
        </p:nvSpPr>
        <p:spPr bwMode="auto">
          <a:xfrm>
            <a:off x="1041400" y="3743325"/>
            <a:ext cx="88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D31703"/>
                </a:solidFill>
                <a:latin typeface="Plotter" charset="0"/>
              </a:rPr>
              <a:t>化学势</a:t>
            </a:r>
            <a:r>
              <a:rPr kumimoji="1" lang="zh-CN" altLang="en-US" sz="2800">
                <a:solidFill>
                  <a:srgbClr val="050FD5"/>
                </a:solidFill>
                <a:ea typeface="宋体" panose="02010600030101010101" pitchFamily="2" charset="-122"/>
              </a:rPr>
              <a:t> </a:t>
            </a:r>
          </a:p>
        </p:txBody>
      </p:sp>
      <p:sp>
        <p:nvSpPr>
          <p:cNvPr id="100369" name="AutoShape 17">
            <a:extLst>
              <a:ext uri="{FF2B5EF4-FFF2-40B4-BE49-F238E27FC236}">
                <a16:creationId xmlns:a16="http://schemas.microsoft.com/office/drawing/2014/main" id="{3BCF1AF1-658E-23BA-FEC8-0B3E64857C28}"/>
              </a:ext>
            </a:extLst>
          </p:cNvPr>
          <p:cNvSpPr>
            <a:spLocks/>
          </p:cNvSpPr>
          <p:nvPr/>
        </p:nvSpPr>
        <p:spPr bwMode="auto">
          <a:xfrm>
            <a:off x="5224463" y="2105025"/>
            <a:ext cx="76200" cy="1085850"/>
          </a:xfrm>
          <a:prstGeom prst="rightBrace">
            <a:avLst>
              <a:gd name="adj1" fmla="val 118750"/>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endParaRPr kumimoji="1" lang="zh-CN" altLang="en-US" sz="2400" b="0">
              <a:ea typeface="宋体" panose="02010600030101010101" pitchFamily="2" charset="-122"/>
            </a:endParaRPr>
          </a:p>
        </p:txBody>
      </p:sp>
      <p:sp>
        <p:nvSpPr>
          <p:cNvPr id="100370" name="Text Box 18">
            <a:extLst>
              <a:ext uri="{FF2B5EF4-FFF2-40B4-BE49-F238E27FC236}">
                <a16:creationId xmlns:a16="http://schemas.microsoft.com/office/drawing/2014/main" id="{215257E1-4166-5CF0-316B-2B1D629A817B}"/>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
        <p:nvSpPr>
          <p:cNvPr id="100371" name="Rectangle 19">
            <a:extLst>
              <a:ext uri="{FF2B5EF4-FFF2-40B4-BE49-F238E27FC236}">
                <a16:creationId xmlns:a16="http://schemas.microsoft.com/office/drawing/2014/main" id="{A27BE560-A9C3-9C39-4102-0D3F7B2FEFAA}"/>
              </a:ext>
            </a:extLst>
          </p:cNvPr>
          <p:cNvSpPr>
            <a:spLocks noChangeArrowheads="1"/>
          </p:cNvSpPr>
          <p:nvPr/>
        </p:nvSpPr>
        <p:spPr bwMode="auto">
          <a:xfrm>
            <a:off x="5418138" y="3225800"/>
            <a:ext cx="3062287" cy="274638"/>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solidFill>
                  <a:srgbClr val="CC0000"/>
                </a:solidFill>
              </a:rPr>
              <a:t>规定</a:t>
            </a:r>
            <a:r>
              <a:rPr lang="en-US" altLang="zh-CN">
                <a:solidFill>
                  <a:srgbClr val="CC0000"/>
                </a:solidFill>
              </a:rPr>
              <a:t>:</a:t>
            </a:r>
            <a:r>
              <a:rPr lang="zh-CN" altLang="en-US">
                <a:solidFill>
                  <a:srgbClr val="CC0000"/>
                </a:solidFill>
              </a:rPr>
              <a:t>只有偏摩尔</a:t>
            </a:r>
            <a:r>
              <a:rPr lang="en-US" altLang="zh-CN">
                <a:solidFill>
                  <a:srgbClr val="CC0000"/>
                </a:solidFill>
              </a:rPr>
              <a:t>Gibbs</a:t>
            </a:r>
            <a:r>
              <a:rPr lang="zh-CN" altLang="en-US">
                <a:solidFill>
                  <a:srgbClr val="CC0000"/>
                </a:solidFill>
              </a:rPr>
              <a:t>自由能才是化学势</a:t>
            </a:r>
            <a:r>
              <a:rPr lang="en-US" altLang="zh-CN" i="1">
                <a:solidFill>
                  <a:srgbClr val="CC0000"/>
                </a:solidFill>
              </a:rPr>
              <a:t>μ</a:t>
            </a:r>
            <a:endParaRPr lang="zh-CN" altLang="en-US">
              <a:solidFill>
                <a:srgbClr val="CC0000"/>
              </a:solidFill>
            </a:endParaRPr>
          </a:p>
        </p:txBody>
      </p:sp>
      <p:sp>
        <p:nvSpPr>
          <p:cNvPr id="100372" name="Text Box 20">
            <a:extLst>
              <a:ext uri="{FF2B5EF4-FFF2-40B4-BE49-F238E27FC236}">
                <a16:creationId xmlns:a16="http://schemas.microsoft.com/office/drawing/2014/main" id="{FCA5F6E7-314E-4CF7-39B9-0FD1F4FF7500}"/>
              </a:ext>
            </a:extLst>
          </p:cNvPr>
          <p:cNvSpPr txBox="1">
            <a:spLocks noChangeArrowheads="1"/>
          </p:cNvSpPr>
          <p:nvPr/>
        </p:nvSpPr>
        <p:spPr bwMode="auto">
          <a:xfrm>
            <a:off x="1117600" y="4589463"/>
            <a:ext cx="619760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t>无限大体系，加入</a:t>
            </a:r>
            <a:r>
              <a:rPr lang="en-US" altLang="zh-CN"/>
              <a:t>1mol </a:t>
            </a:r>
            <a:r>
              <a:rPr lang="zh-CN" altLang="en-US"/>
              <a:t>组分</a:t>
            </a:r>
            <a:r>
              <a:rPr lang="en-US" altLang="zh-CN"/>
              <a:t>i </a:t>
            </a:r>
            <a:r>
              <a:rPr lang="zh-CN" altLang="en-US"/>
              <a:t>引起</a:t>
            </a:r>
            <a:r>
              <a:rPr lang="en-US" altLang="zh-CN"/>
              <a:t>G</a:t>
            </a:r>
            <a:r>
              <a:rPr lang="zh-CN" altLang="en-US"/>
              <a:t>的变化   或 有限体系 加入 </a:t>
            </a:r>
            <a:r>
              <a:rPr lang="en-US" altLang="zh-CN"/>
              <a:t>d n mol </a:t>
            </a:r>
            <a:r>
              <a:rPr lang="zh-CN" altLang="en-US"/>
              <a:t>组分</a:t>
            </a:r>
            <a:r>
              <a:rPr lang="en-US" altLang="zh-CN"/>
              <a:t>i </a:t>
            </a:r>
            <a:r>
              <a:rPr lang="zh-CN" altLang="en-US"/>
              <a:t>引起 </a:t>
            </a:r>
            <a:r>
              <a:rPr lang="en-US" altLang="zh-CN"/>
              <a:t>G</a:t>
            </a:r>
            <a:r>
              <a:rPr lang="zh-CN" altLang="en-US"/>
              <a:t>的变化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3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3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3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03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3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036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03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3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37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nimBg="1"/>
      <p:bldP spid="100361" grpId="0" animBg="1"/>
      <p:bldP spid="100367" grpId="0"/>
      <p:bldP spid="100369" grpId="0" animBg="1"/>
      <p:bldP spid="100371" grpId="0"/>
      <p:bldP spid="1003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FDF9883E-8071-F631-AA18-2A7F3E18505C}"/>
              </a:ext>
            </a:extLst>
          </p:cNvPr>
          <p:cNvSpPr>
            <a:spLocks noChangeArrowheads="1"/>
          </p:cNvSpPr>
          <p:nvPr/>
        </p:nvSpPr>
        <p:spPr bwMode="auto">
          <a:xfrm>
            <a:off x="571500" y="863600"/>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a:solidFill>
                  <a:srgbClr val="CC0000"/>
                </a:solidFill>
                <a:latin typeface="黑体" panose="02010609060101010101" pitchFamily="49" charset="-122"/>
              </a:rPr>
              <a:t>化学势的物理意义</a:t>
            </a:r>
            <a:r>
              <a:rPr lang="zh-CN" altLang="en-US" sz="1400">
                <a:solidFill>
                  <a:srgbClr val="CC0000"/>
                </a:solidFill>
                <a:latin typeface="黑体" panose="02010609060101010101" pitchFamily="49" charset="-122"/>
              </a:rPr>
              <a:t> </a:t>
            </a:r>
          </a:p>
        </p:txBody>
      </p:sp>
      <p:graphicFrame>
        <p:nvGraphicFramePr>
          <p:cNvPr id="16386" name="Object 3">
            <a:extLst>
              <a:ext uri="{FF2B5EF4-FFF2-40B4-BE49-F238E27FC236}">
                <a16:creationId xmlns:a16="http://schemas.microsoft.com/office/drawing/2014/main" id="{35E6CB09-5115-668F-8A0D-B3AF93260329}"/>
              </a:ext>
            </a:extLst>
          </p:cNvPr>
          <p:cNvGraphicFramePr>
            <a:graphicFrameLocks noChangeAspect="1"/>
          </p:cNvGraphicFramePr>
          <p:nvPr/>
        </p:nvGraphicFramePr>
        <p:xfrm>
          <a:off x="1584325" y="1438275"/>
          <a:ext cx="4933950" cy="708025"/>
        </p:xfrm>
        <a:graphic>
          <a:graphicData uri="http://schemas.openxmlformats.org/presentationml/2006/ole">
            <mc:AlternateContent xmlns:mc="http://schemas.openxmlformats.org/markup-compatibility/2006">
              <mc:Choice xmlns:v="urn:schemas-microsoft-com:vml" Requires="v">
                <p:oleObj name="Equation" r:id="rId2" imgW="1802935" imgH="343068" progId="Equation.DSMT4">
                  <p:embed/>
                </p:oleObj>
              </mc:Choice>
              <mc:Fallback>
                <p:oleObj name="Equation" r:id="rId2" imgW="1802935" imgH="343068"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325" y="1438275"/>
                        <a:ext cx="4933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4">
            <a:extLst>
              <a:ext uri="{FF2B5EF4-FFF2-40B4-BE49-F238E27FC236}">
                <a16:creationId xmlns:a16="http://schemas.microsoft.com/office/drawing/2014/main" id="{5EEEE7A5-47DF-4F90-B36F-3C6E05265FB5}"/>
              </a:ext>
            </a:extLst>
          </p:cNvPr>
          <p:cNvSpPr>
            <a:spLocks noChangeArrowheads="1"/>
          </p:cNvSpPr>
          <p:nvPr/>
        </p:nvSpPr>
        <p:spPr bwMode="auto">
          <a:xfrm>
            <a:off x="1152525" y="2157413"/>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a:solidFill>
                  <a:srgbClr val="000099"/>
                </a:solidFill>
                <a:latin typeface="黑体" panose="02010609060101010101" pitchFamily="49" charset="-122"/>
              </a:rPr>
              <a:t>定</a:t>
            </a:r>
            <a:r>
              <a:rPr lang="en-US" altLang="zh-CN" sz="2000" i="1">
                <a:solidFill>
                  <a:srgbClr val="000099"/>
                </a:solidFill>
                <a:latin typeface="黑体" panose="02010609060101010101" pitchFamily="49" charset="-122"/>
              </a:rPr>
              <a:t>T</a:t>
            </a:r>
            <a:r>
              <a:rPr lang="zh-CN" altLang="en-US" sz="2000">
                <a:solidFill>
                  <a:srgbClr val="000099"/>
                </a:solidFill>
                <a:latin typeface="黑体" panose="02010609060101010101" pitchFamily="49" charset="-122"/>
              </a:rPr>
              <a:t>、</a:t>
            </a:r>
            <a:r>
              <a:rPr lang="en-US" altLang="zh-CN" sz="2000" i="1">
                <a:solidFill>
                  <a:srgbClr val="000099"/>
                </a:solidFill>
                <a:latin typeface="黑体" panose="02010609060101010101" pitchFamily="49" charset="-122"/>
              </a:rPr>
              <a:t>p</a:t>
            </a:r>
            <a:r>
              <a:rPr lang="zh-CN" altLang="en-US" sz="2000">
                <a:solidFill>
                  <a:srgbClr val="000099"/>
                </a:solidFill>
                <a:latin typeface="黑体" panose="02010609060101010101" pitchFamily="49" charset="-122"/>
              </a:rPr>
              <a:t>下，</a:t>
            </a:r>
          </a:p>
        </p:txBody>
      </p:sp>
      <p:graphicFrame>
        <p:nvGraphicFramePr>
          <p:cNvPr id="16387" name="Object 5">
            <a:extLst>
              <a:ext uri="{FF2B5EF4-FFF2-40B4-BE49-F238E27FC236}">
                <a16:creationId xmlns:a16="http://schemas.microsoft.com/office/drawing/2014/main" id="{EA7BF761-4DB0-1991-6C23-D40E0105BBD4}"/>
              </a:ext>
            </a:extLst>
          </p:cNvPr>
          <p:cNvGraphicFramePr>
            <a:graphicFrameLocks noChangeAspect="1"/>
          </p:cNvGraphicFramePr>
          <p:nvPr/>
        </p:nvGraphicFramePr>
        <p:xfrm>
          <a:off x="3463925" y="2141538"/>
          <a:ext cx="2989263" cy="706437"/>
        </p:xfrm>
        <a:graphic>
          <a:graphicData uri="http://schemas.openxmlformats.org/presentationml/2006/ole">
            <mc:AlternateContent xmlns:mc="http://schemas.openxmlformats.org/markup-compatibility/2006">
              <mc:Choice xmlns:v="urn:schemas-microsoft-com:vml" Requires="v">
                <p:oleObj name="Equation" r:id="rId4" imgW="1092043" imgH="343068" progId="Equation.DSMT4">
                  <p:embed/>
                </p:oleObj>
              </mc:Choice>
              <mc:Fallback>
                <p:oleObj name="Equation" r:id="rId4" imgW="1092043" imgH="343068"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2141538"/>
                        <a:ext cx="298926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Line 6">
            <a:extLst>
              <a:ext uri="{FF2B5EF4-FFF2-40B4-BE49-F238E27FC236}">
                <a16:creationId xmlns:a16="http://schemas.microsoft.com/office/drawing/2014/main" id="{55F039CC-46A1-06E6-7109-0A2912A6D9EF}"/>
              </a:ext>
            </a:extLst>
          </p:cNvPr>
          <p:cNvSpPr>
            <a:spLocks noChangeShapeType="1"/>
          </p:cNvSpPr>
          <p:nvPr/>
        </p:nvSpPr>
        <p:spPr bwMode="auto">
          <a:xfrm>
            <a:off x="3889375" y="3838575"/>
            <a:ext cx="26638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92" name="Group 8">
            <a:extLst>
              <a:ext uri="{FF2B5EF4-FFF2-40B4-BE49-F238E27FC236}">
                <a16:creationId xmlns:a16="http://schemas.microsoft.com/office/drawing/2014/main" id="{EDB30F5D-AD3A-12FD-6865-467B59D10BFB}"/>
              </a:ext>
            </a:extLst>
          </p:cNvPr>
          <p:cNvGrpSpPr>
            <a:grpSpLocks/>
          </p:cNvGrpSpPr>
          <p:nvPr/>
        </p:nvGrpSpPr>
        <p:grpSpPr bwMode="auto">
          <a:xfrm>
            <a:off x="2376488" y="2479675"/>
            <a:ext cx="6478587" cy="1381125"/>
            <a:chOff x="1497" y="1498"/>
            <a:chExt cx="4081" cy="1160"/>
          </a:xfrm>
        </p:grpSpPr>
        <p:graphicFrame>
          <p:nvGraphicFramePr>
            <p:cNvPr id="16388" name="Object 9">
              <a:extLst>
                <a:ext uri="{FF2B5EF4-FFF2-40B4-BE49-F238E27FC236}">
                  <a16:creationId xmlns:a16="http://schemas.microsoft.com/office/drawing/2014/main" id="{95A9207F-0FA0-ADDE-F3F6-3EB54C37C1ED}"/>
                </a:ext>
              </a:extLst>
            </p:cNvPr>
            <p:cNvGraphicFramePr>
              <a:graphicFrameLocks noChangeAspect="1"/>
            </p:cNvGraphicFramePr>
            <p:nvPr/>
          </p:nvGraphicFramePr>
          <p:xfrm>
            <a:off x="1497" y="2064"/>
            <a:ext cx="2628" cy="594"/>
          </p:xfrm>
          <a:graphic>
            <a:graphicData uri="http://schemas.openxmlformats.org/presentationml/2006/ole">
              <mc:AlternateContent xmlns:mc="http://schemas.openxmlformats.org/markup-compatibility/2006">
                <mc:Choice xmlns:v="urn:schemas-microsoft-com:vml" Requires="v">
                  <p:oleObj name="Equation" r:id="rId6" imgW="1523656" imgH="343068" progId="Equation.DSMT4">
                    <p:embed/>
                  </p:oleObj>
                </mc:Choice>
                <mc:Fallback>
                  <p:oleObj name="Equation" r:id="rId6" imgW="1523656" imgH="343068"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7" y="2064"/>
                          <a:ext cx="262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395" name="Group 10">
              <a:extLst>
                <a:ext uri="{FF2B5EF4-FFF2-40B4-BE49-F238E27FC236}">
                  <a16:creationId xmlns:a16="http://schemas.microsoft.com/office/drawing/2014/main" id="{C64A88CC-9A25-462A-E192-8DAFD10281AA}"/>
                </a:ext>
              </a:extLst>
            </p:cNvPr>
            <p:cNvGrpSpPr>
              <a:grpSpLocks/>
            </p:cNvGrpSpPr>
            <p:nvPr/>
          </p:nvGrpSpPr>
          <p:grpSpPr bwMode="auto">
            <a:xfrm>
              <a:off x="2640" y="1498"/>
              <a:ext cx="2938" cy="768"/>
              <a:chOff x="2640" y="1498"/>
              <a:chExt cx="2938" cy="768"/>
            </a:xfrm>
          </p:grpSpPr>
          <p:sp>
            <p:nvSpPr>
              <p:cNvPr id="16396" name="Freeform 11">
                <a:extLst>
                  <a:ext uri="{FF2B5EF4-FFF2-40B4-BE49-F238E27FC236}">
                    <a16:creationId xmlns:a16="http://schemas.microsoft.com/office/drawing/2014/main" id="{8149C2E6-0218-5158-8C43-07B7ED97E9D6}"/>
                  </a:ext>
                </a:extLst>
              </p:cNvPr>
              <p:cNvSpPr>
                <a:spLocks/>
              </p:cNvSpPr>
              <p:nvPr/>
            </p:nvSpPr>
            <p:spPr bwMode="auto">
              <a:xfrm>
                <a:off x="2640" y="1776"/>
                <a:ext cx="1968" cy="336"/>
              </a:xfrm>
              <a:custGeom>
                <a:avLst/>
                <a:gdLst>
                  <a:gd name="T0" fmla="*/ 0 w 1776"/>
                  <a:gd name="T1" fmla="*/ 192 h 192"/>
                  <a:gd name="T2" fmla="*/ 720 w 1776"/>
                  <a:gd name="T3" fmla="*/ 48 h 192"/>
                  <a:gd name="T4" fmla="*/ 1776 w 1776"/>
                  <a:gd name="T5" fmla="*/ 0 h 192"/>
                  <a:gd name="T6" fmla="*/ 0 60000 65536"/>
                  <a:gd name="T7" fmla="*/ 0 60000 65536"/>
                  <a:gd name="T8" fmla="*/ 0 60000 65536"/>
                  <a:gd name="T9" fmla="*/ 0 w 1776"/>
                  <a:gd name="T10" fmla="*/ 0 h 192"/>
                  <a:gd name="T11" fmla="*/ 1776 w 1776"/>
                  <a:gd name="T12" fmla="*/ 192 h 192"/>
                </a:gdLst>
                <a:ahLst/>
                <a:cxnLst>
                  <a:cxn ang="T6">
                    <a:pos x="T0" y="T1"/>
                  </a:cxn>
                  <a:cxn ang="T7">
                    <a:pos x="T2" y="T3"/>
                  </a:cxn>
                  <a:cxn ang="T8">
                    <a:pos x="T4" y="T5"/>
                  </a:cxn>
                </a:cxnLst>
                <a:rect l="T9" t="T10" r="T11" b="T12"/>
                <a:pathLst>
                  <a:path w="1776" h="192">
                    <a:moveTo>
                      <a:pt x="0" y="192"/>
                    </a:moveTo>
                    <a:cubicBezTo>
                      <a:pt x="212" y="136"/>
                      <a:pt x="424" y="80"/>
                      <a:pt x="720" y="48"/>
                    </a:cubicBezTo>
                    <a:cubicBezTo>
                      <a:pt x="1016" y="16"/>
                      <a:pt x="1396" y="8"/>
                      <a:pt x="1776" y="0"/>
                    </a:cubicBezTo>
                  </a:path>
                </a:pathLst>
              </a:custGeom>
              <a:noFill/>
              <a:ln w="2222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397" name="Text Box 12">
                <a:extLst>
                  <a:ext uri="{FF2B5EF4-FFF2-40B4-BE49-F238E27FC236}">
                    <a16:creationId xmlns:a16="http://schemas.microsoft.com/office/drawing/2014/main" id="{6BC3632E-1EF7-284A-9094-2C4B6F1B0284}"/>
                  </a:ext>
                </a:extLst>
              </p:cNvPr>
              <p:cNvSpPr txBox="1">
                <a:spLocks noChangeArrowheads="1"/>
              </p:cNvSpPr>
              <p:nvPr/>
            </p:nvSpPr>
            <p:spPr bwMode="auto">
              <a:xfrm>
                <a:off x="4656" y="1498"/>
                <a:ext cx="92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800">
                    <a:solidFill>
                      <a:srgbClr val="000099"/>
                    </a:solidFill>
                    <a:latin typeface="Arial" panose="020B0604020202020204" pitchFamily="34" charset="0"/>
                    <a:ea typeface="宋体" panose="02010600030101010101" pitchFamily="2" charset="-122"/>
                  </a:rPr>
                  <a:t>可逆过程</a:t>
                </a:r>
              </a:p>
              <a:p>
                <a:pPr eaLnBrk="1" hangingPunct="1"/>
                <a:r>
                  <a:rPr lang="zh-CN" altLang="en-US" sz="1800">
                    <a:solidFill>
                      <a:srgbClr val="000099"/>
                    </a:solidFill>
                    <a:latin typeface="Arial" panose="020B0604020202020204" pitchFamily="34" charset="0"/>
                    <a:ea typeface="宋体" panose="02010600030101010101" pitchFamily="2" charset="-122"/>
                  </a:rPr>
                  <a:t>非体积功</a:t>
                </a:r>
              </a:p>
              <a:p>
                <a:pPr eaLnBrk="1" hangingPunct="1"/>
                <a:r>
                  <a:rPr lang="zh-CN" altLang="en-US" sz="1800">
                    <a:solidFill>
                      <a:srgbClr val="000099"/>
                    </a:solidFill>
                    <a:latin typeface="Arial" panose="020B0604020202020204" pitchFamily="34" charset="0"/>
                    <a:ea typeface="宋体" panose="02010600030101010101" pitchFamily="2" charset="-122"/>
                  </a:rPr>
                  <a:t>（有用功）</a:t>
                </a:r>
                <a:endParaRPr lang="en-US" altLang="zh-CN" sz="1800">
                  <a:solidFill>
                    <a:srgbClr val="000099"/>
                  </a:solidFill>
                  <a:latin typeface="Arial" panose="020B0604020202020204" pitchFamily="34" charset="0"/>
                  <a:ea typeface="宋体" panose="02010600030101010101" pitchFamily="2" charset="-122"/>
                </a:endParaRPr>
              </a:p>
            </p:txBody>
          </p:sp>
        </p:grpSp>
      </p:grpSp>
      <p:sp>
        <p:nvSpPr>
          <p:cNvPr id="152589" name="Text Box 13">
            <a:extLst>
              <a:ext uri="{FF2B5EF4-FFF2-40B4-BE49-F238E27FC236}">
                <a16:creationId xmlns:a16="http://schemas.microsoft.com/office/drawing/2014/main" id="{7E4C1F7B-D0A2-CE7D-2764-0AB4852B2358}"/>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
        <p:nvSpPr>
          <p:cNvPr id="16394" name="Rectangle 16">
            <a:extLst>
              <a:ext uri="{FF2B5EF4-FFF2-40B4-BE49-F238E27FC236}">
                <a16:creationId xmlns:a16="http://schemas.microsoft.com/office/drawing/2014/main" id="{101F32A0-5EF2-B796-9448-396AA6876FA9}"/>
              </a:ext>
            </a:extLst>
          </p:cNvPr>
          <p:cNvSpPr>
            <a:spLocks noChangeArrowheads="1"/>
          </p:cNvSpPr>
          <p:nvPr/>
        </p:nvSpPr>
        <p:spPr bwMode="auto">
          <a:xfrm>
            <a:off x="617538" y="3884613"/>
            <a:ext cx="799306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pPr>
            <a:r>
              <a:rPr lang="zh-CN" altLang="en-US" sz="2000"/>
              <a:t>化学势的物理意义：</a:t>
            </a:r>
            <a:r>
              <a:rPr lang="zh-CN" altLang="en-US" sz="2000" u="sng"/>
              <a:t>化学势是一种广义的力，是一种强度因素，它是物质在两相中传递或者发生</a:t>
            </a:r>
            <a:r>
              <a:rPr lang="zh-CN" altLang="en-US" sz="2000" u="sng">
                <a:solidFill>
                  <a:srgbClr val="D31703"/>
                </a:solidFill>
              </a:rPr>
              <a:t>化学反应的推动力</a:t>
            </a:r>
            <a:endParaRPr lang="zh-CN" altLang="en-US" sz="2000" b="0">
              <a:solidFill>
                <a:srgbClr val="D31703"/>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4506C4A7-7E83-0633-5BC5-0FD5D7350247}"/>
              </a:ext>
            </a:extLst>
          </p:cNvPr>
          <p:cNvSpPr>
            <a:spLocks noChangeArrowheads="1"/>
          </p:cNvSpPr>
          <p:nvPr/>
        </p:nvSpPr>
        <p:spPr bwMode="auto">
          <a:xfrm>
            <a:off x="735013" y="2063750"/>
            <a:ext cx="6540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8788"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5000"/>
              </a:lnSpc>
            </a:pPr>
            <a:r>
              <a:rPr lang="zh-CN" altLang="en-US" sz="2000">
                <a:latin typeface="黑体" panose="02010609060101010101" pitchFamily="49" charset="-122"/>
              </a:rPr>
              <a:t>广义功 </a:t>
            </a:r>
            <a:r>
              <a:rPr lang="en-US" altLang="zh-CN" sz="2000">
                <a:latin typeface="黑体" panose="02010609060101010101" pitchFamily="49" charset="-122"/>
              </a:rPr>
              <a:t>=   </a:t>
            </a:r>
            <a:r>
              <a:rPr lang="zh-CN" altLang="en-US" sz="2000">
                <a:latin typeface="黑体" panose="02010609060101010101" pitchFamily="49" charset="-122"/>
              </a:rPr>
              <a:t>广义力            </a:t>
            </a:r>
            <a:r>
              <a:rPr lang="en-US" altLang="zh-CN" sz="2000">
                <a:latin typeface="黑体" panose="02010609060101010101" pitchFamily="49" charset="-122"/>
              </a:rPr>
              <a:t>× </a:t>
            </a:r>
            <a:r>
              <a:rPr lang="zh-CN" altLang="en-US" sz="2000">
                <a:latin typeface="黑体" panose="02010609060101010101" pitchFamily="49" charset="-122"/>
              </a:rPr>
              <a:t>广义位移      </a:t>
            </a:r>
          </a:p>
        </p:txBody>
      </p:sp>
      <p:sp>
        <p:nvSpPr>
          <p:cNvPr id="17412" name="Rectangle 3">
            <a:extLst>
              <a:ext uri="{FF2B5EF4-FFF2-40B4-BE49-F238E27FC236}">
                <a16:creationId xmlns:a16="http://schemas.microsoft.com/office/drawing/2014/main" id="{8653CA59-E7A1-BC29-76A6-2E03B42BAA2F}"/>
              </a:ext>
            </a:extLst>
          </p:cNvPr>
          <p:cNvSpPr>
            <a:spLocks noChangeArrowheads="1"/>
          </p:cNvSpPr>
          <p:nvPr/>
        </p:nvSpPr>
        <p:spPr bwMode="auto">
          <a:xfrm>
            <a:off x="1454150" y="2714625"/>
            <a:ext cx="61515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8788"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5000"/>
              </a:lnSpc>
            </a:pPr>
            <a:r>
              <a:rPr lang="zh-CN" altLang="en-US" sz="2000">
                <a:latin typeface="黑体" panose="02010609060101010101" pitchFamily="49" charset="-122"/>
              </a:rPr>
              <a:t>      </a:t>
            </a:r>
            <a:r>
              <a:rPr lang="en-US" altLang="zh-CN" sz="2000">
                <a:latin typeface="黑体" panose="02010609060101010101" pitchFamily="49" charset="-122"/>
              </a:rPr>
              <a:t>=  </a:t>
            </a:r>
            <a:r>
              <a:rPr lang="zh-CN" altLang="en-US" sz="2000">
                <a:latin typeface="黑体" panose="02010609060101010101" pitchFamily="49" charset="-122"/>
              </a:rPr>
              <a:t>强度因素       </a:t>
            </a:r>
            <a:r>
              <a:rPr lang="en-US" altLang="zh-CN" sz="2000">
                <a:latin typeface="黑体" panose="02010609060101010101" pitchFamily="49" charset="-122"/>
              </a:rPr>
              <a:t>× </a:t>
            </a:r>
            <a:r>
              <a:rPr lang="zh-CN" altLang="en-US" sz="2000">
                <a:latin typeface="黑体" panose="02010609060101010101" pitchFamily="49" charset="-122"/>
              </a:rPr>
              <a:t>容量因素的改变量</a:t>
            </a:r>
          </a:p>
        </p:txBody>
      </p:sp>
      <p:sp>
        <p:nvSpPr>
          <p:cNvPr id="17413" name="Rectangle 4">
            <a:extLst>
              <a:ext uri="{FF2B5EF4-FFF2-40B4-BE49-F238E27FC236}">
                <a16:creationId xmlns:a16="http://schemas.microsoft.com/office/drawing/2014/main" id="{DFF9AB10-91AC-0C54-42C6-CCFF6072164D}"/>
              </a:ext>
            </a:extLst>
          </p:cNvPr>
          <p:cNvSpPr>
            <a:spLocks noChangeArrowheads="1"/>
          </p:cNvSpPr>
          <p:nvPr/>
        </p:nvSpPr>
        <p:spPr bwMode="auto">
          <a:xfrm>
            <a:off x="735013" y="768350"/>
            <a:ext cx="8027987"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8788"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nSpc>
                <a:spcPct val="135000"/>
              </a:lnSpc>
            </a:pPr>
            <a:r>
              <a:rPr lang="zh-CN" altLang="en-US" sz="2000">
                <a:latin typeface="黑体" panose="02010609060101010101" pitchFamily="49" charset="-122"/>
              </a:rPr>
              <a:t>机械功 </a:t>
            </a:r>
            <a:r>
              <a:rPr lang="en-US" altLang="zh-CN" sz="2000">
                <a:latin typeface="黑体" panose="02010609060101010101" pitchFamily="49" charset="-122"/>
              </a:rPr>
              <a:t>=    f(</a:t>
            </a:r>
            <a:r>
              <a:rPr lang="zh-CN" altLang="en-US" sz="2000">
                <a:latin typeface="黑体" panose="02010609060101010101" pitchFamily="49" charset="-122"/>
              </a:rPr>
              <a:t>力</a:t>
            </a:r>
            <a:r>
              <a:rPr lang="en-US" altLang="zh-CN" sz="2000">
                <a:latin typeface="黑体" panose="02010609060101010101" pitchFamily="49" charset="-122"/>
              </a:rPr>
              <a:t>)            × dl (</a:t>
            </a:r>
            <a:r>
              <a:rPr lang="zh-CN" altLang="en-US" sz="2000">
                <a:latin typeface="黑体" panose="02010609060101010101" pitchFamily="49" charset="-122"/>
              </a:rPr>
              <a:t>位移</a:t>
            </a:r>
            <a:r>
              <a:rPr lang="en-US" altLang="zh-CN" sz="2000">
                <a:latin typeface="黑体" panose="02010609060101010101" pitchFamily="49" charset="-122"/>
              </a:rPr>
              <a:t>)</a:t>
            </a:r>
          </a:p>
          <a:p>
            <a:pPr>
              <a:lnSpc>
                <a:spcPct val="135000"/>
              </a:lnSpc>
            </a:pPr>
            <a:r>
              <a:rPr lang="zh-CN" altLang="en-US" sz="2000">
                <a:latin typeface="黑体" panose="02010609060101010101" pitchFamily="49" charset="-122"/>
              </a:rPr>
              <a:t>电  功 </a:t>
            </a:r>
            <a:r>
              <a:rPr lang="en-US" altLang="zh-CN" sz="2000">
                <a:latin typeface="黑体" panose="02010609060101010101" pitchFamily="49" charset="-122"/>
              </a:rPr>
              <a:t>=    E(</a:t>
            </a:r>
            <a:r>
              <a:rPr lang="zh-CN" altLang="en-US" sz="2000">
                <a:latin typeface="黑体" panose="02010609060101010101" pitchFamily="49" charset="-122"/>
              </a:rPr>
              <a:t>电位</a:t>
            </a:r>
            <a:r>
              <a:rPr lang="en-US" altLang="zh-CN" sz="2000">
                <a:latin typeface="黑体" panose="02010609060101010101" pitchFamily="49" charset="-122"/>
              </a:rPr>
              <a:t>)          × dQ (</a:t>
            </a:r>
            <a:r>
              <a:rPr lang="zh-CN" altLang="en-US" sz="2000">
                <a:latin typeface="黑体" panose="02010609060101010101" pitchFamily="49" charset="-122"/>
              </a:rPr>
              <a:t>通过的电量</a:t>
            </a:r>
            <a:r>
              <a:rPr lang="en-US" altLang="zh-CN" sz="2000">
                <a:latin typeface="黑体" panose="02010609060101010101" pitchFamily="49" charset="-122"/>
              </a:rPr>
              <a:t>)</a:t>
            </a:r>
          </a:p>
          <a:p>
            <a:pPr>
              <a:lnSpc>
                <a:spcPct val="135000"/>
              </a:lnSpc>
            </a:pPr>
            <a:r>
              <a:rPr lang="zh-CN" altLang="en-US" sz="2000">
                <a:latin typeface="黑体" panose="02010609060101010101" pitchFamily="49" charset="-122"/>
              </a:rPr>
              <a:t>表面功 </a:t>
            </a:r>
            <a:r>
              <a:rPr lang="en-US" altLang="zh-CN" sz="2000">
                <a:latin typeface="黑体" panose="02010609060101010101" pitchFamily="49" charset="-122"/>
              </a:rPr>
              <a:t>=    σ(</a:t>
            </a:r>
            <a:r>
              <a:rPr lang="zh-CN" altLang="en-US" sz="2000">
                <a:latin typeface="黑体" panose="02010609060101010101" pitchFamily="49" charset="-122"/>
              </a:rPr>
              <a:t>表面张力</a:t>
            </a:r>
            <a:r>
              <a:rPr lang="en-US" altLang="zh-CN" sz="2000">
                <a:latin typeface="黑体" panose="02010609060101010101" pitchFamily="49" charset="-122"/>
              </a:rPr>
              <a:t>)     × dA (</a:t>
            </a:r>
            <a:r>
              <a:rPr lang="zh-CN" altLang="en-US" sz="2000">
                <a:latin typeface="黑体" panose="02010609060101010101" pitchFamily="49" charset="-122"/>
              </a:rPr>
              <a:t>表面积的变化</a:t>
            </a:r>
            <a:r>
              <a:rPr lang="en-US" altLang="zh-CN" sz="2000">
                <a:latin typeface="黑体" panose="02010609060101010101" pitchFamily="49" charset="-122"/>
              </a:rPr>
              <a:t>)</a:t>
            </a:r>
          </a:p>
        </p:txBody>
      </p:sp>
      <p:graphicFrame>
        <p:nvGraphicFramePr>
          <p:cNvPr id="17410" name="Object 5">
            <a:extLst>
              <a:ext uri="{FF2B5EF4-FFF2-40B4-BE49-F238E27FC236}">
                <a16:creationId xmlns:a16="http://schemas.microsoft.com/office/drawing/2014/main" id="{68AD366F-3EA4-FB1E-FB3D-9FC1E72B2412}"/>
              </a:ext>
            </a:extLst>
          </p:cNvPr>
          <p:cNvGraphicFramePr>
            <a:graphicFrameLocks noChangeAspect="1"/>
          </p:cNvGraphicFramePr>
          <p:nvPr/>
        </p:nvGraphicFramePr>
        <p:xfrm>
          <a:off x="2535238" y="3827463"/>
          <a:ext cx="2624137" cy="655637"/>
        </p:xfrm>
        <a:graphic>
          <a:graphicData uri="http://schemas.openxmlformats.org/presentationml/2006/ole">
            <mc:AlternateContent xmlns:mc="http://schemas.openxmlformats.org/markup-compatibility/2006">
              <mc:Choice xmlns:v="urn:schemas-microsoft-com:vml" Requires="v">
                <p:oleObj name="Equation" r:id="rId2" imgW="1028571" imgH="343068" progId="Equation.DSMT4">
                  <p:embed/>
                </p:oleObj>
              </mc:Choice>
              <mc:Fallback>
                <p:oleObj name="Equation" r:id="rId2" imgW="1028571" imgH="343068"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3827463"/>
                        <a:ext cx="26241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6">
            <a:extLst>
              <a:ext uri="{FF2B5EF4-FFF2-40B4-BE49-F238E27FC236}">
                <a16:creationId xmlns:a16="http://schemas.microsoft.com/office/drawing/2014/main" id="{548F185C-3C30-3EF2-69A4-4649AE159A7B}"/>
              </a:ext>
            </a:extLst>
          </p:cNvPr>
          <p:cNvSpPr>
            <a:spLocks noChangeArrowheads="1"/>
          </p:cNvSpPr>
          <p:nvPr/>
        </p:nvSpPr>
        <p:spPr bwMode="auto">
          <a:xfrm>
            <a:off x="4046538" y="3771900"/>
            <a:ext cx="504825" cy="755650"/>
          </a:xfrm>
          <a:prstGeom prst="rect">
            <a:avLst/>
          </a:prstGeom>
          <a:noFill/>
          <a:ln w="381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15" name="Line 7">
            <a:extLst>
              <a:ext uri="{FF2B5EF4-FFF2-40B4-BE49-F238E27FC236}">
                <a16:creationId xmlns:a16="http://schemas.microsoft.com/office/drawing/2014/main" id="{17791EAE-2532-05D1-65B5-5D11A864D19D}"/>
              </a:ext>
            </a:extLst>
          </p:cNvPr>
          <p:cNvSpPr>
            <a:spLocks noChangeShapeType="1"/>
          </p:cNvSpPr>
          <p:nvPr/>
        </p:nvSpPr>
        <p:spPr bwMode="auto">
          <a:xfrm flipH="1" flipV="1">
            <a:off x="3759200" y="3070225"/>
            <a:ext cx="215900" cy="701675"/>
          </a:xfrm>
          <a:prstGeom prst="line">
            <a:avLst/>
          </a:prstGeom>
          <a:noFill/>
          <a:ln w="38100">
            <a:solidFill>
              <a:srgbClr val="FF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16" name="Line 8">
            <a:extLst>
              <a:ext uri="{FF2B5EF4-FFF2-40B4-BE49-F238E27FC236}">
                <a16:creationId xmlns:a16="http://schemas.microsoft.com/office/drawing/2014/main" id="{73015BC2-75FF-3455-9135-E5D3A540472E}"/>
              </a:ext>
            </a:extLst>
          </p:cNvPr>
          <p:cNvSpPr>
            <a:spLocks noChangeShapeType="1"/>
          </p:cNvSpPr>
          <p:nvPr/>
        </p:nvSpPr>
        <p:spPr bwMode="auto">
          <a:xfrm flipV="1">
            <a:off x="4838700" y="3232150"/>
            <a:ext cx="792163" cy="701675"/>
          </a:xfrm>
          <a:prstGeom prst="line">
            <a:avLst/>
          </a:prstGeom>
          <a:noFill/>
          <a:ln w="38100">
            <a:solidFill>
              <a:srgbClr val="FF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609" name="Text Box 9">
            <a:extLst>
              <a:ext uri="{FF2B5EF4-FFF2-40B4-BE49-F238E27FC236}">
                <a16:creationId xmlns:a16="http://schemas.microsoft.com/office/drawing/2014/main" id="{0D0F7E6C-7091-E9CE-29D6-A5EE8274D7AA}"/>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3">
            <a:extLst>
              <a:ext uri="{FF2B5EF4-FFF2-40B4-BE49-F238E27FC236}">
                <a16:creationId xmlns:a16="http://schemas.microsoft.com/office/drawing/2014/main" id="{8978FF1B-3F59-A79E-5E15-CE91A4B4748D}"/>
              </a:ext>
            </a:extLst>
          </p:cNvPr>
          <p:cNvGraphicFramePr>
            <a:graphicFrameLocks noChangeAspect="1"/>
          </p:cNvGraphicFramePr>
          <p:nvPr/>
        </p:nvGraphicFramePr>
        <p:xfrm>
          <a:off x="901700" y="965200"/>
          <a:ext cx="3471863" cy="639763"/>
        </p:xfrm>
        <a:graphic>
          <a:graphicData uri="http://schemas.openxmlformats.org/presentationml/2006/ole">
            <mc:AlternateContent xmlns:mc="http://schemas.openxmlformats.org/markup-compatibility/2006">
              <mc:Choice xmlns:v="urn:schemas-microsoft-com:vml" Requires="v">
                <p:oleObj name="Equation" r:id="rId2" imgW="1739880" imgH="431640" progId="Equation.DSMT4">
                  <p:embed/>
                </p:oleObj>
              </mc:Choice>
              <mc:Fallback>
                <p:oleObj name="Equation" r:id="rId2" imgW="1739880" imgH="43164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965200"/>
                        <a:ext cx="3471863" cy="6397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8435" name="Object 4">
            <a:extLst>
              <a:ext uri="{FF2B5EF4-FFF2-40B4-BE49-F238E27FC236}">
                <a16:creationId xmlns:a16="http://schemas.microsoft.com/office/drawing/2014/main" id="{E44091AB-5E36-349A-E0B3-7261668B6BEE}"/>
              </a:ext>
            </a:extLst>
          </p:cNvPr>
          <p:cNvGraphicFramePr>
            <a:graphicFrameLocks noChangeAspect="1"/>
          </p:cNvGraphicFramePr>
          <p:nvPr/>
        </p:nvGraphicFramePr>
        <p:xfrm>
          <a:off x="4602163" y="947738"/>
          <a:ext cx="3705225" cy="663575"/>
        </p:xfrm>
        <a:graphic>
          <a:graphicData uri="http://schemas.openxmlformats.org/presentationml/2006/ole">
            <mc:AlternateContent xmlns:mc="http://schemas.openxmlformats.org/markup-compatibility/2006">
              <mc:Choice xmlns:v="urn:schemas-microsoft-com:vml" Requires="v">
                <p:oleObj name="Equation" r:id="rId4" imgW="1790640" imgH="431640" progId="Equation.DSMT4">
                  <p:embed/>
                </p:oleObj>
              </mc:Choice>
              <mc:Fallback>
                <p:oleObj name="Equation" r:id="rId4" imgW="1790640" imgH="431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947738"/>
                        <a:ext cx="3705225" cy="6635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8439" name="Text Box 5">
            <a:extLst>
              <a:ext uri="{FF2B5EF4-FFF2-40B4-BE49-F238E27FC236}">
                <a16:creationId xmlns:a16="http://schemas.microsoft.com/office/drawing/2014/main" id="{1BB8ED22-99FD-35FB-A1AC-C257BC582C56}"/>
              </a:ext>
            </a:extLst>
          </p:cNvPr>
          <p:cNvSpPr txBox="1">
            <a:spLocks noChangeArrowheads="1"/>
          </p:cNvSpPr>
          <p:nvPr/>
        </p:nvSpPr>
        <p:spPr bwMode="auto">
          <a:xfrm>
            <a:off x="595313" y="1839913"/>
            <a:ext cx="2384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latin typeface="Plotter" charset="0"/>
              </a:rPr>
              <a:t>定温定压反应过程</a:t>
            </a:r>
            <a:r>
              <a:rPr kumimoji="1" lang="zh-CN" altLang="en-US" sz="1600">
                <a:solidFill>
                  <a:srgbClr val="D31703"/>
                </a:solidFill>
                <a:latin typeface="Arial" panose="020B0604020202020204" pitchFamily="34" charset="0"/>
              </a:rPr>
              <a:t>化学</a:t>
            </a:r>
            <a:endParaRPr kumimoji="1" lang="zh-CN" altLang="en-US" sz="1600">
              <a:solidFill>
                <a:srgbClr val="D31703"/>
              </a:solidFill>
              <a:latin typeface="Plotter" charset="0"/>
            </a:endParaRPr>
          </a:p>
          <a:p>
            <a:pPr eaLnBrk="1" hangingPunct="1"/>
            <a:r>
              <a:rPr kumimoji="1" lang="zh-CN" altLang="en-US" sz="1600">
                <a:solidFill>
                  <a:srgbClr val="D31703"/>
                </a:solidFill>
                <a:latin typeface="Arial" panose="020B0604020202020204" pitchFamily="34" charset="0"/>
              </a:rPr>
              <a:t>反应方向及平衡判据</a:t>
            </a:r>
          </a:p>
        </p:txBody>
      </p:sp>
      <p:graphicFrame>
        <p:nvGraphicFramePr>
          <p:cNvPr id="18436" name="Object 6">
            <a:extLst>
              <a:ext uri="{FF2B5EF4-FFF2-40B4-BE49-F238E27FC236}">
                <a16:creationId xmlns:a16="http://schemas.microsoft.com/office/drawing/2014/main" id="{14A9D1A3-9198-5F56-775B-9D958AC21791}"/>
              </a:ext>
            </a:extLst>
          </p:cNvPr>
          <p:cNvGraphicFramePr>
            <a:graphicFrameLocks noChangeAspect="1"/>
          </p:cNvGraphicFramePr>
          <p:nvPr/>
        </p:nvGraphicFramePr>
        <p:xfrm>
          <a:off x="1852613" y="2389188"/>
          <a:ext cx="2338387" cy="669925"/>
        </p:xfrm>
        <a:graphic>
          <a:graphicData uri="http://schemas.openxmlformats.org/presentationml/2006/ole">
            <mc:AlternateContent xmlns:mc="http://schemas.openxmlformats.org/markup-compatibility/2006">
              <mc:Choice xmlns:v="urn:schemas-microsoft-com:vml" Requires="v">
                <p:oleObj name="Equation" r:id="rId6" imgW="1117440" imgH="431640" progId="Equation.DSMT4">
                  <p:embed/>
                </p:oleObj>
              </mc:Choice>
              <mc:Fallback>
                <p:oleObj name="Equation" r:id="rId6" imgW="111744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3" y="2389188"/>
                        <a:ext cx="2338387" cy="6699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8440" name="Text Box 7">
            <a:extLst>
              <a:ext uri="{FF2B5EF4-FFF2-40B4-BE49-F238E27FC236}">
                <a16:creationId xmlns:a16="http://schemas.microsoft.com/office/drawing/2014/main" id="{E2AD6946-B22C-C9DD-36D7-A2F46EAB38D9}"/>
              </a:ext>
            </a:extLst>
          </p:cNvPr>
          <p:cNvSpPr txBox="1">
            <a:spLocks noChangeArrowheads="1"/>
          </p:cNvSpPr>
          <p:nvPr/>
        </p:nvSpPr>
        <p:spPr bwMode="auto">
          <a:xfrm>
            <a:off x="608013" y="3208338"/>
            <a:ext cx="223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latin typeface="Plotter" charset="0"/>
              </a:rPr>
              <a:t>定温定容反应过程</a:t>
            </a:r>
            <a:r>
              <a:rPr kumimoji="1" lang="zh-CN" altLang="en-US" sz="1600">
                <a:solidFill>
                  <a:srgbClr val="D31703"/>
                </a:solidFill>
                <a:latin typeface="Arial" panose="020B0604020202020204" pitchFamily="34" charset="0"/>
              </a:rPr>
              <a:t>化学</a:t>
            </a:r>
          </a:p>
          <a:p>
            <a:pPr eaLnBrk="1" hangingPunct="1"/>
            <a:r>
              <a:rPr kumimoji="1" lang="zh-CN" altLang="en-US" sz="1600">
                <a:solidFill>
                  <a:srgbClr val="D31703"/>
                </a:solidFill>
                <a:latin typeface="Arial" panose="020B0604020202020204" pitchFamily="34" charset="0"/>
              </a:rPr>
              <a:t>反应方向及平衡判据</a:t>
            </a:r>
          </a:p>
        </p:txBody>
      </p:sp>
      <p:graphicFrame>
        <p:nvGraphicFramePr>
          <p:cNvPr id="18437" name="Object 8">
            <a:extLst>
              <a:ext uri="{FF2B5EF4-FFF2-40B4-BE49-F238E27FC236}">
                <a16:creationId xmlns:a16="http://schemas.microsoft.com/office/drawing/2014/main" id="{E864118F-C47A-0A10-EE82-E76ED1AFBAC2}"/>
              </a:ext>
            </a:extLst>
          </p:cNvPr>
          <p:cNvGraphicFramePr>
            <a:graphicFrameLocks noChangeAspect="1"/>
          </p:cNvGraphicFramePr>
          <p:nvPr/>
        </p:nvGraphicFramePr>
        <p:xfrm>
          <a:off x="1831975" y="3756025"/>
          <a:ext cx="2411413" cy="698500"/>
        </p:xfrm>
        <a:graphic>
          <a:graphicData uri="http://schemas.openxmlformats.org/presentationml/2006/ole">
            <mc:AlternateContent xmlns:mc="http://schemas.openxmlformats.org/markup-compatibility/2006">
              <mc:Choice xmlns:v="urn:schemas-microsoft-com:vml" Requires="v">
                <p:oleObj name="Equation" r:id="rId8" imgW="1104840" imgH="431640" progId="Equation.DSMT4">
                  <p:embed/>
                </p:oleObj>
              </mc:Choice>
              <mc:Fallback>
                <p:oleObj name="Equation" r:id="rId8" imgW="1104840" imgH="43164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1975" y="3756025"/>
                        <a:ext cx="2411413" cy="6985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8438" name="Object 9">
            <a:extLst>
              <a:ext uri="{FF2B5EF4-FFF2-40B4-BE49-F238E27FC236}">
                <a16:creationId xmlns:a16="http://schemas.microsoft.com/office/drawing/2014/main" id="{B39D9CAC-DF5B-737A-4F2A-C5615639BB05}"/>
              </a:ext>
            </a:extLst>
          </p:cNvPr>
          <p:cNvGraphicFramePr>
            <a:graphicFrameLocks noChangeAspect="1"/>
          </p:cNvGraphicFramePr>
          <p:nvPr/>
        </p:nvGraphicFramePr>
        <p:xfrm>
          <a:off x="4673600" y="2916238"/>
          <a:ext cx="1914525" cy="798512"/>
        </p:xfrm>
        <a:graphic>
          <a:graphicData uri="http://schemas.openxmlformats.org/presentationml/2006/ole">
            <mc:AlternateContent xmlns:mc="http://schemas.openxmlformats.org/markup-compatibility/2006">
              <mc:Choice xmlns:v="urn:schemas-microsoft-com:vml" Requires="v">
                <p:oleObj name="Equation" r:id="rId10" imgW="774360" imgH="431640" progId="Equation.DSMT4">
                  <p:embed/>
                </p:oleObj>
              </mc:Choice>
              <mc:Fallback>
                <p:oleObj name="Equation" r:id="rId10" imgW="774360" imgH="43164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3600" y="2916238"/>
                        <a:ext cx="1914525" cy="798512"/>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8441" name="AutoShape 10">
            <a:extLst>
              <a:ext uri="{FF2B5EF4-FFF2-40B4-BE49-F238E27FC236}">
                <a16:creationId xmlns:a16="http://schemas.microsoft.com/office/drawing/2014/main" id="{C294FC10-BBF1-0CC1-16D2-9084CFC93913}"/>
              </a:ext>
            </a:extLst>
          </p:cNvPr>
          <p:cNvSpPr>
            <a:spLocks/>
          </p:cNvSpPr>
          <p:nvPr/>
        </p:nvSpPr>
        <p:spPr bwMode="auto">
          <a:xfrm>
            <a:off x="4325938" y="2665413"/>
            <a:ext cx="76200" cy="1512887"/>
          </a:xfrm>
          <a:prstGeom prst="rightBrace">
            <a:avLst>
              <a:gd name="adj1" fmla="val 165451"/>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42" name="Text Box 11">
            <a:extLst>
              <a:ext uri="{FF2B5EF4-FFF2-40B4-BE49-F238E27FC236}">
                <a16:creationId xmlns:a16="http://schemas.microsoft.com/office/drawing/2014/main" id="{8405F9F5-2125-F7D4-7A9A-4F5546E6A72A}"/>
              </a:ext>
            </a:extLst>
          </p:cNvPr>
          <p:cNvSpPr txBox="1">
            <a:spLocks noChangeArrowheads="1"/>
          </p:cNvSpPr>
          <p:nvPr/>
        </p:nvSpPr>
        <p:spPr bwMode="auto">
          <a:xfrm>
            <a:off x="6667500" y="2855913"/>
            <a:ext cx="23129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800">
                <a:solidFill>
                  <a:srgbClr val="D31703"/>
                </a:solidFill>
              </a:rPr>
              <a:t>定温定压和定温定容</a:t>
            </a:r>
          </a:p>
          <a:p>
            <a:pPr eaLnBrk="1" hangingPunct="1"/>
            <a:r>
              <a:rPr kumimoji="1" lang="zh-CN" altLang="en-US" sz="1800">
                <a:solidFill>
                  <a:srgbClr val="D31703"/>
                </a:solidFill>
              </a:rPr>
              <a:t>单相化学反应方向及</a:t>
            </a:r>
          </a:p>
          <a:p>
            <a:pPr eaLnBrk="1" hangingPunct="1"/>
            <a:r>
              <a:rPr kumimoji="1" lang="zh-CN" altLang="en-US" sz="1800">
                <a:solidFill>
                  <a:srgbClr val="D31703"/>
                </a:solidFill>
              </a:rPr>
              <a:t>化学平衡的普遍判据</a:t>
            </a:r>
            <a:r>
              <a:rPr kumimoji="1" lang="zh-CN" altLang="en-US" sz="1800">
                <a:solidFill>
                  <a:srgbClr val="D31703"/>
                </a:solidFill>
                <a:ea typeface="楷体_GB2312" pitchFamily="49" charset="-122"/>
              </a:rPr>
              <a:t> </a:t>
            </a:r>
          </a:p>
        </p:txBody>
      </p:sp>
      <p:sp>
        <p:nvSpPr>
          <p:cNvPr id="101391" name="Text Box 15">
            <a:extLst>
              <a:ext uri="{FF2B5EF4-FFF2-40B4-BE49-F238E27FC236}">
                <a16:creationId xmlns:a16="http://schemas.microsoft.com/office/drawing/2014/main" id="{D8203342-D3D5-1E1C-6AF8-29120803683C}"/>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Object 2">
            <a:extLst>
              <a:ext uri="{FF2B5EF4-FFF2-40B4-BE49-F238E27FC236}">
                <a16:creationId xmlns:a16="http://schemas.microsoft.com/office/drawing/2014/main" id="{5112A96E-61E0-874B-AC2A-BCE46E2FCFE5}"/>
              </a:ext>
            </a:extLst>
          </p:cNvPr>
          <p:cNvGraphicFramePr>
            <a:graphicFrameLocks noChangeAspect="1"/>
          </p:cNvGraphicFramePr>
          <p:nvPr/>
        </p:nvGraphicFramePr>
        <p:xfrm>
          <a:off x="1073150" y="2019300"/>
          <a:ext cx="3816350" cy="696913"/>
        </p:xfrm>
        <a:graphic>
          <a:graphicData uri="http://schemas.openxmlformats.org/presentationml/2006/ole">
            <mc:AlternateContent xmlns:mc="http://schemas.openxmlformats.org/markup-compatibility/2006">
              <mc:Choice xmlns:v="urn:schemas-microsoft-com:vml" Requires="v">
                <p:oleObj name="Equation" r:id="rId2" imgW="1752480" imgH="431640" progId="Equation.DSMT4">
                  <p:embed/>
                </p:oleObj>
              </mc:Choice>
              <mc:Fallback>
                <p:oleObj name="Equation" r:id="rId2" imgW="1752480" imgH="4316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2019300"/>
                        <a:ext cx="3816350" cy="6969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54628" name="Object 4">
            <a:extLst>
              <a:ext uri="{FF2B5EF4-FFF2-40B4-BE49-F238E27FC236}">
                <a16:creationId xmlns:a16="http://schemas.microsoft.com/office/drawing/2014/main" id="{B72045C9-008D-9F45-C790-14F5D26EFDA7}"/>
              </a:ext>
            </a:extLst>
          </p:cNvPr>
          <p:cNvGraphicFramePr>
            <a:graphicFrameLocks noChangeAspect="1"/>
          </p:cNvGraphicFramePr>
          <p:nvPr/>
        </p:nvGraphicFramePr>
        <p:xfrm>
          <a:off x="5872163" y="2124075"/>
          <a:ext cx="1584325" cy="412750"/>
        </p:xfrm>
        <a:graphic>
          <a:graphicData uri="http://schemas.openxmlformats.org/presentationml/2006/ole">
            <mc:AlternateContent xmlns:mc="http://schemas.openxmlformats.org/markup-compatibility/2006">
              <mc:Choice xmlns:v="urn:schemas-microsoft-com:vml" Requires="v">
                <p:oleObj name="Equation" r:id="rId4" imgW="660240" imgH="228600" progId="Equation.DSMT4">
                  <p:embed/>
                </p:oleObj>
              </mc:Choice>
              <mc:Fallback>
                <p:oleObj name="Equation" r:id="rId4" imgW="66024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2163" y="2124075"/>
                        <a:ext cx="1584325" cy="4127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54629" name="Line 5">
            <a:extLst>
              <a:ext uri="{FF2B5EF4-FFF2-40B4-BE49-F238E27FC236}">
                <a16:creationId xmlns:a16="http://schemas.microsoft.com/office/drawing/2014/main" id="{2187FEBF-47EE-2D77-9959-603CF94E3F39}"/>
              </a:ext>
            </a:extLst>
          </p:cNvPr>
          <p:cNvSpPr>
            <a:spLocks noChangeShapeType="1"/>
          </p:cNvSpPr>
          <p:nvPr/>
        </p:nvSpPr>
        <p:spPr bwMode="auto">
          <a:xfrm rot="1935478">
            <a:off x="4576763" y="2495550"/>
            <a:ext cx="144462" cy="233363"/>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630" name="Text Box 6">
            <a:extLst>
              <a:ext uri="{FF2B5EF4-FFF2-40B4-BE49-F238E27FC236}">
                <a16:creationId xmlns:a16="http://schemas.microsoft.com/office/drawing/2014/main" id="{5D774A23-8CD6-0EF0-CD33-5D41F1452CF3}"/>
              </a:ext>
            </a:extLst>
          </p:cNvPr>
          <p:cNvSpPr txBox="1">
            <a:spLocks noChangeArrowheads="1"/>
          </p:cNvSpPr>
          <p:nvPr/>
        </p:nvSpPr>
        <p:spPr bwMode="auto">
          <a:xfrm>
            <a:off x="3975100" y="2719388"/>
            <a:ext cx="148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Plotter" charset="0"/>
              </a:rPr>
              <a:t>化学反应进度</a:t>
            </a:r>
            <a:r>
              <a:rPr kumimoji="1" lang="zh-CN" altLang="en-US" sz="2400" b="0">
                <a:ea typeface="宋体" panose="02010600030101010101" pitchFamily="2" charset="-122"/>
              </a:rPr>
              <a:t> </a:t>
            </a:r>
          </a:p>
        </p:txBody>
      </p:sp>
      <p:sp>
        <p:nvSpPr>
          <p:cNvPr id="19466" name="Text Box 9">
            <a:extLst>
              <a:ext uri="{FF2B5EF4-FFF2-40B4-BE49-F238E27FC236}">
                <a16:creationId xmlns:a16="http://schemas.microsoft.com/office/drawing/2014/main" id="{2A524E76-9416-6E17-4AD1-94C5BDE7977F}"/>
              </a:ext>
            </a:extLst>
          </p:cNvPr>
          <p:cNvSpPr txBox="1">
            <a:spLocks noChangeArrowheads="1"/>
          </p:cNvSpPr>
          <p:nvPr/>
        </p:nvSpPr>
        <p:spPr bwMode="auto">
          <a:xfrm>
            <a:off x="433388" y="820738"/>
            <a:ext cx="458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对于单相系统的化学反应，化学反应式可表达为</a:t>
            </a:r>
            <a:r>
              <a:rPr kumimoji="1" lang="zh-CN" altLang="en-US" sz="1600">
                <a:latin typeface="楷体_GB2312" pitchFamily="49" charset="-122"/>
                <a:ea typeface="楷体_GB2312" pitchFamily="49" charset="-122"/>
              </a:rPr>
              <a:t> </a:t>
            </a:r>
          </a:p>
        </p:txBody>
      </p:sp>
      <p:graphicFrame>
        <p:nvGraphicFramePr>
          <p:cNvPr id="19460" name="Object 10">
            <a:extLst>
              <a:ext uri="{FF2B5EF4-FFF2-40B4-BE49-F238E27FC236}">
                <a16:creationId xmlns:a16="http://schemas.microsoft.com/office/drawing/2014/main" id="{D4D13BD4-1846-D96E-A617-894A276CA03C}"/>
              </a:ext>
            </a:extLst>
          </p:cNvPr>
          <p:cNvGraphicFramePr>
            <a:graphicFrameLocks noChangeAspect="1"/>
          </p:cNvGraphicFramePr>
          <p:nvPr/>
        </p:nvGraphicFramePr>
        <p:xfrm>
          <a:off x="2651125" y="1227138"/>
          <a:ext cx="3840163" cy="434975"/>
        </p:xfrm>
        <a:graphic>
          <a:graphicData uri="http://schemas.openxmlformats.org/presentationml/2006/ole">
            <mc:AlternateContent xmlns:mc="http://schemas.openxmlformats.org/markup-compatibility/2006">
              <mc:Choice xmlns:v="urn:schemas-microsoft-com:vml" Requires="v">
                <p:oleObj name="Equation" r:id="rId6" imgW="1511280" imgH="228600" progId="Equation.DSMT4">
                  <p:embed/>
                </p:oleObj>
              </mc:Choice>
              <mc:Fallback>
                <p:oleObj name="Equation" r:id="rId6" imgW="1511280" imgH="22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125" y="1227138"/>
                        <a:ext cx="3840163" cy="4349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54635" name="Text Box 11">
            <a:extLst>
              <a:ext uri="{FF2B5EF4-FFF2-40B4-BE49-F238E27FC236}">
                <a16:creationId xmlns:a16="http://schemas.microsoft.com/office/drawing/2014/main" id="{F22AE406-8608-A068-42F4-ABA0CE6CC2F7}"/>
              </a:ext>
            </a:extLst>
          </p:cNvPr>
          <p:cNvSpPr txBox="1">
            <a:spLocks noChangeArrowheads="1"/>
          </p:cNvSpPr>
          <p:nvPr/>
        </p:nvSpPr>
        <p:spPr bwMode="auto">
          <a:xfrm>
            <a:off x="436563" y="1454150"/>
            <a:ext cx="8377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反应进行时应该有：</a:t>
            </a:r>
            <a:r>
              <a:rPr kumimoji="1" lang="zh-CN" altLang="en-US" sz="2400">
                <a:ea typeface="楷体_GB2312" pitchFamily="49" charset="-122"/>
              </a:rPr>
              <a:t> </a:t>
            </a:r>
          </a:p>
        </p:txBody>
      </p:sp>
      <p:graphicFrame>
        <p:nvGraphicFramePr>
          <p:cNvPr id="154636" name="Object 12">
            <a:extLst>
              <a:ext uri="{FF2B5EF4-FFF2-40B4-BE49-F238E27FC236}">
                <a16:creationId xmlns:a16="http://schemas.microsoft.com/office/drawing/2014/main" id="{B63F7D53-053E-8A00-5278-4BE7811A4369}"/>
              </a:ext>
            </a:extLst>
          </p:cNvPr>
          <p:cNvGraphicFramePr>
            <a:graphicFrameLocks noChangeAspect="1"/>
          </p:cNvGraphicFramePr>
          <p:nvPr/>
        </p:nvGraphicFramePr>
        <p:xfrm>
          <a:off x="836613" y="3127375"/>
          <a:ext cx="1914525" cy="796925"/>
        </p:xfrm>
        <a:graphic>
          <a:graphicData uri="http://schemas.openxmlformats.org/presentationml/2006/ole">
            <mc:AlternateContent xmlns:mc="http://schemas.openxmlformats.org/markup-compatibility/2006">
              <mc:Choice xmlns:v="urn:schemas-microsoft-com:vml" Requires="v">
                <p:oleObj name="Equation" r:id="rId8" imgW="774360" imgH="431640" progId="Equation.DSMT4">
                  <p:embed/>
                </p:oleObj>
              </mc:Choice>
              <mc:Fallback>
                <p:oleObj name="Equation" r:id="rId8" imgW="774360" imgH="43164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6613" y="3127375"/>
                        <a:ext cx="1914525" cy="7969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54637" name="Object 13">
            <a:extLst>
              <a:ext uri="{FF2B5EF4-FFF2-40B4-BE49-F238E27FC236}">
                <a16:creationId xmlns:a16="http://schemas.microsoft.com/office/drawing/2014/main" id="{3D93A91B-DEEA-BFF9-3F6E-B61862885C3D}"/>
              </a:ext>
            </a:extLst>
          </p:cNvPr>
          <p:cNvGraphicFramePr>
            <a:graphicFrameLocks noChangeAspect="1"/>
          </p:cNvGraphicFramePr>
          <p:nvPr/>
        </p:nvGraphicFramePr>
        <p:xfrm>
          <a:off x="3051175" y="3135313"/>
          <a:ext cx="2522538" cy="828675"/>
        </p:xfrm>
        <a:graphic>
          <a:graphicData uri="http://schemas.openxmlformats.org/presentationml/2006/ole">
            <mc:AlternateContent xmlns:mc="http://schemas.openxmlformats.org/markup-compatibility/2006">
              <mc:Choice xmlns:v="urn:schemas-microsoft-com:vml" Requires="v">
                <p:oleObj name="Equation" r:id="rId10" imgW="1028520" imgH="457200" progId="Equation.DSMT4">
                  <p:embed/>
                </p:oleObj>
              </mc:Choice>
              <mc:Fallback>
                <p:oleObj name="Equation" r:id="rId10" imgW="1028520" imgH="4572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1175" y="3135313"/>
                        <a:ext cx="2522538" cy="8286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54638" name="Line 14">
            <a:extLst>
              <a:ext uri="{FF2B5EF4-FFF2-40B4-BE49-F238E27FC236}">
                <a16:creationId xmlns:a16="http://schemas.microsoft.com/office/drawing/2014/main" id="{8BBA72D4-6872-3AE9-FB09-69C2A7B9BEC9}"/>
              </a:ext>
            </a:extLst>
          </p:cNvPr>
          <p:cNvSpPr>
            <a:spLocks noChangeShapeType="1"/>
          </p:cNvSpPr>
          <p:nvPr/>
        </p:nvSpPr>
        <p:spPr bwMode="auto">
          <a:xfrm>
            <a:off x="5678488" y="3516313"/>
            <a:ext cx="576262" cy="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4639" name="Object 15">
            <a:extLst>
              <a:ext uri="{FF2B5EF4-FFF2-40B4-BE49-F238E27FC236}">
                <a16:creationId xmlns:a16="http://schemas.microsoft.com/office/drawing/2014/main" id="{E9518D4D-A4FF-2D37-193A-351F635DF001}"/>
              </a:ext>
            </a:extLst>
          </p:cNvPr>
          <p:cNvGraphicFramePr>
            <a:graphicFrameLocks noChangeAspect="1"/>
          </p:cNvGraphicFramePr>
          <p:nvPr/>
        </p:nvGraphicFramePr>
        <p:xfrm>
          <a:off x="6435725" y="3140075"/>
          <a:ext cx="1584325" cy="733425"/>
        </p:xfrm>
        <a:graphic>
          <a:graphicData uri="http://schemas.openxmlformats.org/presentationml/2006/ole">
            <mc:AlternateContent xmlns:mc="http://schemas.openxmlformats.org/markup-compatibility/2006">
              <mc:Choice xmlns:v="urn:schemas-microsoft-com:vml" Requires="v">
                <p:oleObj name="Equation" r:id="rId12" imgW="698400" imgH="431640" progId="Equation.DSMT4">
                  <p:embed/>
                </p:oleObj>
              </mc:Choice>
              <mc:Fallback>
                <p:oleObj name="Equation" r:id="rId12" imgW="698400" imgH="43164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35725" y="3140075"/>
                        <a:ext cx="1584325" cy="7334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40" name="Text Box 16">
            <a:extLst>
              <a:ext uri="{FF2B5EF4-FFF2-40B4-BE49-F238E27FC236}">
                <a16:creationId xmlns:a16="http://schemas.microsoft.com/office/drawing/2014/main" id="{BAD16381-44D9-9A72-E006-8E1193F7D161}"/>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14-6-3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sp>
        <p:nvSpPr>
          <p:cNvPr id="19470" name="Text Box 17">
            <a:extLst>
              <a:ext uri="{FF2B5EF4-FFF2-40B4-BE49-F238E27FC236}">
                <a16:creationId xmlns:a16="http://schemas.microsoft.com/office/drawing/2014/main" id="{159568DE-363C-7ABA-0CEE-2EA7E66D821B}"/>
              </a:ext>
            </a:extLst>
          </p:cNvPr>
          <p:cNvSpPr txBox="1">
            <a:spLocks noChangeArrowheads="1"/>
          </p:cNvSpPr>
          <p:nvPr/>
        </p:nvSpPr>
        <p:spPr bwMode="auto">
          <a:xfrm>
            <a:off x="3060700" y="1598613"/>
            <a:ext cx="3155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latin typeface="黑体" panose="02010609060101010101" pitchFamily="49" charset="-122"/>
              </a:rPr>
              <a:t>化学计量系数 ，生成物取正，反应物取负。</a:t>
            </a:r>
          </a:p>
        </p:txBody>
      </p:sp>
      <p:sp>
        <p:nvSpPr>
          <p:cNvPr id="154642" name="Line 18">
            <a:extLst>
              <a:ext uri="{FF2B5EF4-FFF2-40B4-BE49-F238E27FC236}">
                <a16:creationId xmlns:a16="http://schemas.microsoft.com/office/drawing/2014/main" id="{A2128622-669E-B803-C82C-02037C286F19}"/>
              </a:ext>
            </a:extLst>
          </p:cNvPr>
          <p:cNvSpPr>
            <a:spLocks noChangeShapeType="1"/>
          </p:cNvSpPr>
          <p:nvPr/>
        </p:nvSpPr>
        <p:spPr bwMode="auto">
          <a:xfrm>
            <a:off x="5097463" y="2335213"/>
            <a:ext cx="576262" cy="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643" name="Text Box 19">
            <a:extLst>
              <a:ext uri="{FF2B5EF4-FFF2-40B4-BE49-F238E27FC236}">
                <a16:creationId xmlns:a16="http://schemas.microsoft.com/office/drawing/2014/main" id="{1914DE6B-635D-E322-A9B8-520BD0D65155}"/>
              </a:ext>
            </a:extLst>
          </p:cNvPr>
          <p:cNvSpPr txBox="1">
            <a:spLocks noChangeArrowheads="1"/>
          </p:cNvSpPr>
          <p:nvPr/>
        </p:nvSpPr>
        <p:spPr bwMode="auto">
          <a:xfrm>
            <a:off x="652463" y="4073525"/>
            <a:ext cx="7480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FF3300"/>
                </a:solidFill>
                <a:latin typeface="黑体" panose="02010609060101010101" pitchFamily="49" charset="-122"/>
              </a:rPr>
              <a:t>定温定压和定温定容反应的化学反应方向及化学平衡普遍判据的又一表达形式</a:t>
            </a:r>
          </a:p>
          <a:p>
            <a:pPr eaLnBrk="1" hangingPunct="1"/>
            <a:r>
              <a:rPr kumimoji="1" lang="zh-CN" altLang="en-US" sz="1600">
                <a:latin typeface="黑体" panose="02010609060101010101" pitchFamily="49" charset="-122"/>
              </a:rPr>
              <a:t>应用时需注意计量系数生成物项取正，反应物项取负。</a:t>
            </a:r>
            <a:r>
              <a:rPr kumimoji="1" lang="en-US" altLang="zh-CN" sz="1600">
                <a:latin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6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4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46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46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46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46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0" grpId="0"/>
      <p:bldP spid="154635" grpId="0"/>
      <p:bldP spid="1546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ext Box 6">
            <a:extLst>
              <a:ext uri="{FF2B5EF4-FFF2-40B4-BE49-F238E27FC236}">
                <a16:creationId xmlns:a16="http://schemas.microsoft.com/office/drawing/2014/main" id="{D9559FA6-8F37-492B-BF7E-F2D1F7BA3051}"/>
              </a:ext>
            </a:extLst>
          </p:cNvPr>
          <p:cNvSpPr txBox="1">
            <a:spLocks noChangeArrowheads="1"/>
          </p:cNvSpPr>
          <p:nvPr/>
        </p:nvSpPr>
        <p:spPr bwMode="auto">
          <a:xfrm>
            <a:off x="487363" y="892175"/>
            <a:ext cx="8399462"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pPr>
            <a:r>
              <a:rPr kumimoji="1" lang="zh-CN" altLang="en-US" sz="1600">
                <a:latin typeface="黑体" panose="02010609060101010101" pitchFamily="49" charset="-122"/>
              </a:rPr>
              <a:t>自发进行的化学反应总朝着系统的总化学势减小的方向进行，并且当系统的总化学势达到最小值时反应达到平衡。用          和           分别表示生成物和反应物的总化学势，则 </a:t>
            </a:r>
          </a:p>
        </p:txBody>
      </p:sp>
      <p:graphicFrame>
        <p:nvGraphicFramePr>
          <p:cNvPr id="20482" name="Object 8">
            <a:extLst>
              <a:ext uri="{FF2B5EF4-FFF2-40B4-BE49-F238E27FC236}">
                <a16:creationId xmlns:a16="http://schemas.microsoft.com/office/drawing/2014/main" id="{7BBE0530-B044-4FBE-E330-D41D174797C6}"/>
              </a:ext>
            </a:extLst>
          </p:cNvPr>
          <p:cNvGraphicFramePr>
            <a:graphicFrameLocks noChangeAspect="1"/>
          </p:cNvGraphicFramePr>
          <p:nvPr/>
        </p:nvGraphicFramePr>
        <p:xfrm>
          <a:off x="4127500" y="1273175"/>
          <a:ext cx="1033463" cy="430213"/>
        </p:xfrm>
        <a:graphic>
          <a:graphicData uri="http://schemas.openxmlformats.org/presentationml/2006/ole">
            <mc:AlternateContent xmlns:mc="http://schemas.openxmlformats.org/markup-compatibility/2006">
              <mc:Choice xmlns:v="urn:schemas-microsoft-com:vml" Requires="v">
                <p:oleObj name="Equation" r:id="rId2" imgW="622080" imgH="342720" progId="Equation.DSMT4">
                  <p:embed/>
                </p:oleObj>
              </mc:Choice>
              <mc:Fallback>
                <p:oleObj name="Equation" r:id="rId2" imgW="622080" imgH="34272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0" y="1273175"/>
                        <a:ext cx="1033463"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9">
            <a:extLst>
              <a:ext uri="{FF2B5EF4-FFF2-40B4-BE49-F238E27FC236}">
                <a16:creationId xmlns:a16="http://schemas.microsoft.com/office/drawing/2014/main" id="{C052F014-C5D7-91A1-476F-7330B75DC9BF}"/>
              </a:ext>
            </a:extLst>
          </p:cNvPr>
          <p:cNvGraphicFramePr>
            <a:graphicFrameLocks noChangeAspect="1"/>
          </p:cNvGraphicFramePr>
          <p:nvPr/>
        </p:nvGraphicFramePr>
        <p:xfrm>
          <a:off x="2905125" y="1287463"/>
          <a:ext cx="995363" cy="412750"/>
        </p:xfrm>
        <a:graphic>
          <a:graphicData uri="http://schemas.openxmlformats.org/presentationml/2006/ole">
            <mc:AlternateContent xmlns:mc="http://schemas.openxmlformats.org/markup-compatibility/2006">
              <mc:Choice xmlns:v="urn:schemas-microsoft-com:vml" Requires="v">
                <p:oleObj name="Equation" r:id="rId4" imgW="622080" imgH="342720" progId="Equation.DSMT4">
                  <p:embed/>
                </p:oleObj>
              </mc:Choice>
              <mc:Fallback>
                <p:oleObj name="Equation" r:id="rId4" imgW="622080" imgH="34272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25" y="1287463"/>
                        <a:ext cx="99536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8" name="Text Box 10">
            <a:extLst>
              <a:ext uri="{FF2B5EF4-FFF2-40B4-BE49-F238E27FC236}">
                <a16:creationId xmlns:a16="http://schemas.microsoft.com/office/drawing/2014/main" id="{91DFAE7D-57F2-C336-3916-7D13DF911099}"/>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14-6-3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化学势</a:t>
            </a:r>
          </a:p>
        </p:txBody>
      </p:sp>
      <p:graphicFrame>
        <p:nvGraphicFramePr>
          <p:cNvPr id="20484" name="Object 12">
            <a:extLst>
              <a:ext uri="{FF2B5EF4-FFF2-40B4-BE49-F238E27FC236}">
                <a16:creationId xmlns:a16="http://schemas.microsoft.com/office/drawing/2014/main" id="{5119CCE8-0734-DDD9-E018-FCF04403F7AD}"/>
              </a:ext>
            </a:extLst>
          </p:cNvPr>
          <p:cNvGraphicFramePr>
            <a:graphicFrameLocks noChangeAspect="1"/>
          </p:cNvGraphicFramePr>
          <p:nvPr/>
        </p:nvGraphicFramePr>
        <p:xfrm>
          <a:off x="1868488" y="1868488"/>
          <a:ext cx="3297237" cy="565150"/>
        </p:xfrm>
        <a:graphic>
          <a:graphicData uri="http://schemas.openxmlformats.org/presentationml/2006/ole">
            <mc:AlternateContent xmlns:mc="http://schemas.openxmlformats.org/markup-compatibility/2006">
              <mc:Choice xmlns:v="urn:schemas-microsoft-com:vml" Requires="v">
                <p:oleObj name="Equation" r:id="rId6" imgW="1549080" imgH="342720" progId="Equation.DSMT4">
                  <p:embed/>
                </p:oleObj>
              </mc:Choice>
              <mc:Fallback>
                <p:oleObj name="Equation" r:id="rId6" imgW="1549080" imgH="34272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8488" y="1868488"/>
                        <a:ext cx="329723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62" name="Text Box 14">
            <a:extLst>
              <a:ext uri="{FF2B5EF4-FFF2-40B4-BE49-F238E27FC236}">
                <a16:creationId xmlns:a16="http://schemas.microsoft.com/office/drawing/2014/main" id="{EC17A40D-8A1F-9030-131A-C18276ED0B49}"/>
              </a:ext>
            </a:extLst>
          </p:cNvPr>
          <p:cNvSpPr txBox="1">
            <a:spLocks noChangeArrowheads="1"/>
          </p:cNvSpPr>
          <p:nvPr/>
        </p:nvSpPr>
        <p:spPr bwMode="auto">
          <a:xfrm>
            <a:off x="5422900" y="2493963"/>
            <a:ext cx="1841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endParaRPr lang="zh-CN" altLang="en-US"/>
          </a:p>
        </p:txBody>
      </p:sp>
      <p:sp>
        <p:nvSpPr>
          <p:cNvPr id="155666" name="Text Box 18">
            <a:extLst>
              <a:ext uri="{FF2B5EF4-FFF2-40B4-BE49-F238E27FC236}">
                <a16:creationId xmlns:a16="http://schemas.microsoft.com/office/drawing/2014/main" id="{9676EA09-0165-4E31-B694-1B197E19204B}"/>
              </a:ext>
            </a:extLst>
          </p:cNvPr>
          <p:cNvSpPr txBox="1">
            <a:spLocks noChangeArrowheads="1"/>
          </p:cNvSpPr>
          <p:nvPr/>
        </p:nvSpPr>
        <p:spPr bwMode="auto">
          <a:xfrm>
            <a:off x="5489575" y="1885950"/>
            <a:ext cx="16065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t>正向反应自发进行</a:t>
            </a:r>
          </a:p>
        </p:txBody>
      </p:sp>
      <p:graphicFrame>
        <p:nvGraphicFramePr>
          <p:cNvPr id="20485" name="Object 19">
            <a:extLst>
              <a:ext uri="{FF2B5EF4-FFF2-40B4-BE49-F238E27FC236}">
                <a16:creationId xmlns:a16="http://schemas.microsoft.com/office/drawing/2014/main" id="{2D51A636-5719-C135-F3F3-DACCB27F33B3}"/>
              </a:ext>
            </a:extLst>
          </p:cNvPr>
          <p:cNvGraphicFramePr>
            <a:graphicFrameLocks noGrp="1" noChangeAspect="1"/>
          </p:cNvGraphicFramePr>
          <p:nvPr>
            <p:ph sz="half" idx="1"/>
          </p:nvPr>
        </p:nvGraphicFramePr>
        <p:xfrm>
          <a:off x="1892300" y="2487613"/>
          <a:ext cx="3279775" cy="503237"/>
        </p:xfrm>
        <a:graphic>
          <a:graphicData uri="http://schemas.openxmlformats.org/presentationml/2006/ole">
            <mc:AlternateContent xmlns:mc="http://schemas.openxmlformats.org/markup-compatibility/2006">
              <mc:Choice xmlns:v="urn:schemas-microsoft-com:vml" Requires="v">
                <p:oleObj name="Equation" r:id="rId8" imgW="1549080" imgH="342720" progId="Equation.DSMT4">
                  <p:embed/>
                </p:oleObj>
              </mc:Choice>
              <mc:Fallback>
                <p:oleObj name="Equation" r:id="rId8" imgW="1549080" imgH="342720" progId="Equation.DSMT4">
                  <p:embed/>
                  <p:pic>
                    <p:nvPicPr>
                      <p:cNvPr id="0" name="Object 19"/>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2300" y="2487613"/>
                        <a:ext cx="32797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25">
            <a:extLst>
              <a:ext uri="{FF2B5EF4-FFF2-40B4-BE49-F238E27FC236}">
                <a16:creationId xmlns:a16="http://schemas.microsoft.com/office/drawing/2014/main" id="{0429446B-215B-D36D-E48A-DE4F47CD1066}"/>
              </a:ext>
            </a:extLst>
          </p:cNvPr>
          <p:cNvGraphicFramePr>
            <a:graphicFrameLocks noGrp="1" noChangeAspect="1"/>
          </p:cNvGraphicFramePr>
          <p:nvPr>
            <p:ph sz="half" idx="2"/>
          </p:nvPr>
        </p:nvGraphicFramePr>
        <p:xfrm>
          <a:off x="1901825" y="3106738"/>
          <a:ext cx="3244850" cy="523875"/>
        </p:xfrm>
        <a:graphic>
          <a:graphicData uri="http://schemas.openxmlformats.org/presentationml/2006/ole">
            <mc:AlternateContent xmlns:mc="http://schemas.openxmlformats.org/markup-compatibility/2006">
              <mc:Choice xmlns:v="urn:schemas-microsoft-com:vml" Requires="v">
                <p:oleObj name="Equation" r:id="rId10" imgW="1549080" imgH="342720" progId="Equation.DSMT4">
                  <p:embed/>
                </p:oleObj>
              </mc:Choice>
              <mc:Fallback>
                <p:oleObj name="Equation" r:id="rId10" imgW="1549080" imgH="342720" progId="Equation.DSMT4">
                  <p:embed/>
                  <p:pic>
                    <p:nvPicPr>
                      <p:cNvPr id="0" name="Object 2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1825" y="3106738"/>
                        <a:ext cx="32448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75" name="Text Box 27">
            <a:extLst>
              <a:ext uri="{FF2B5EF4-FFF2-40B4-BE49-F238E27FC236}">
                <a16:creationId xmlns:a16="http://schemas.microsoft.com/office/drawing/2014/main" id="{65058D35-3152-775D-7F90-430385782A25}"/>
              </a:ext>
            </a:extLst>
          </p:cNvPr>
          <p:cNvSpPr txBox="1">
            <a:spLocks noChangeArrowheads="1"/>
          </p:cNvSpPr>
          <p:nvPr/>
        </p:nvSpPr>
        <p:spPr bwMode="auto">
          <a:xfrm>
            <a:off x="5499100" y="2457450"/>
            <a:ext cx="17843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t>正向反应非自发进行</a:t>
            </a:r>
          </a:p>
        </p:txBody>
      </p:sp>
      <p:sp>
        <p:nvSpPr>
          <p:cNvPr id="155676" name="Text Box 28">
            <a:extLst>
              <a:ext uri="{FF2B5EF4-FFF2-40B4-BE49-F238E27FC236}">
                <a16:creationId xmlns:a16="http://schemas.microsoft.com/office/drawing/2014/main" id="{2641761C-5602-F0E1-E65F-1A8771ED50A6}"/>
              </a:ext>
            </a:extLst>
          </p:cNvPr>
          <p:cNvSpPr txBox="1">
            <a:spLocks noChangeArrowheads="1"/>
          </p:cNvSpPr>
          <p:nvPr/>
        </p:nvSpPr>
        <p:spPr bwMode="auto">
          <a:xfrm>
            <a:off x="5508625" y="3114675"/>
            <a:ext cx="16065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400"/>
              <a:t>化学反应达到平衡</a:t>
            </a:r>
          </a:p>
        </p:txBody>
      </p:sp>
      <p:sp>
        <p:nvSpPr>
          <p:cNvPr id="155677" name="Text Box 29">
            <a:extLst>
              <a:ext uri="{FF2B5EF4-FFF2-40B4-BE49-F238E27FC236}">
                <a16:creationId xmlns:a16="http://schemas.microsoft.com/office/drawing/2014/main" id="{544A248D-472D-9C3B-136B-DBB47FE58463}"/>
              </a:ext>
            </a:extLst>
          </p:cNvPr>
          <p:cNvSpPr txBox="1">
            <a:spLocks noChangeArrowheads="1"/>
          </p:cNvSpPr>
          <p:nvPr/>
        </p:nvSpPr>
        <p:spPr bwMode="auto">
          <a:xfrm>
            <a:off x="436563" y="3700463"/>
            <a:ext cx="84724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pPr>
            <a:r>
              <a:rPr kumimoji="1" lang="zh-CN" altLang="en-US" sz="1600">
                <a:solidFill>
                  <a:srgbClr val="D31703"/>
                </a:solidFill>
                <a:latin typeface="Plotter" charset="0"/>
              </a:rPr>
              <a:t>作为化学反应驱动力的是反应物和生成物的总化学势之差。生成物与反应物的化学势差等于零时系统达到化学平衡。</a:t>
            </a:r>
            <a:r>
              <a:rPr kumimoji="1" lang="zh-CN" altLang="en-US" sz="160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a:extLst>
              <a:ext uri="{FF2B5EF4-FFF2-40B4-BE49-F238E27FC236}">
                <a16:creationId xmlns:a16="http://schemas.microsoft.com/office/drawing/2014/main" id="{E08B55D2-D32D-CAC3-C039-0DA81FCB0FE3}"/>
              </a:ext>
            </a:extLst>
          </p:cNvPr>
          <p:cNvSpPr txBox="1">
            <a:spLocks noChangeArrowheads="1"/>
          </p:cNvSpPr>
          <p:nvPr/>
        </p:nvSpPr>
        <p:spPr bwMode="auto">
          <a:xfrm>
            <a:off x="571500" y="323850"/>
            <a:ext cx="8572500" cy="488950"/>
          </a:xfrm>
          <a:prstGeom prst="rect">
            <a:avLst/>
          </a:prstGeom>
          <a:noFill/>
          <a:ln w="9525">
            <a:noFill/>
            <a:miter lim="800000"/>
            <a:headEnd/>
            <a:tailEnd/>
          </a:ln>
          <a:effectLst/>
        </p:spPr>
        <p:txBody>
          <a:bodyPr>
            <a:spAutoFit/>
          </a:bodyPr>
          <a:lstStyle/>
          <a:p>
            <a:pPr algn="ctr">
              <a:spcBef>
                <a:spcPct val="50000"/>
              </a:spcBef>
              <a:defRPr/>
            </a:pPr>
            <a:r>
              <a:rPr lang="en-US" altLang="zh-CN" sz="26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26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25603" name="Text Box 5">
            <a:extLst>
              <a:ext uri="{FF2B5EF4-FFF2-40B4-BE49-F238E27FC236}">
                <a16:creationId xmlns:a16="http://schemas.microsoft.com/office/drawing/2014/main" id="{D4DB2CD0-E3F4-4703-147B-D18AB4E399C6}"/>
              </a:ext>
            </a:extLst>
          </p:cNvPr>
          <p:cNvSpPr txBox="1">
            <a:spLocks noChangeArrowheads="1"/>
          </p:cNvSpPr>
          <p:nvPr>
            <p:ph type="title"/>
          </p:nvPr>
        </p:nvSpPr>
        <p:spPr bwMode="auto">
          <a:xfrm>
            <a:off x="476250" y="887413"/>
            <a:ext cx="8124825" cy="436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buFont typeface="Wingdings" panose="05000000000000000000" pitchFamily="2" charset="2"/>
              <a:buNone/>
            </a:pPr>
            <a:r>
              <a:rPr kumimoji="1" lang="zh-CN" altLang="en-US" sz="2000" b="0">
                <a:solidFill>
                  <a:schemeClr val="tx1"/>
                </a:solidFill>
              </a:rPr>
              <a:t>化学反应的方向（自发性）到底与什么因素有关呢？其判据是什么？</a:t>
            </a:r>
          </a:p>
        </p:txBody>
      </p:sp>
      <p:sp>
        <p:nvSpPr>
          <p:cNvPr id="145414" name="Text Box 6">
            <a:extLst>
              <a:ext uri="{FF2B5EF4-FFF2-40B4-BE49-F238E27FC236}">
                <a16:creationId xmlns:a16="http://schemas.microsoft.com/office/drawing/2014/main" id="{82976247-11D0-2D6A-8D5A-766C074C1E73}"/>
              </a:ext>
            </a:extLst>
          </p:cNvPr>
          <p:cNvSpPr txBox="1">
            <a:spLocks noChangeArrowheads="1"/>
          </p:cNvSpPr>
          <p:nvPr/>
        </p:nvSpPr>
        <p:spPr bwMode="auto">
          <a:xfrm>
            <a:off x="438150" y="1249363"/>
            <a:ext cx="8472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lang="en-US" altLang="zh-CN" sz="1800">
                <a:solidFill>
                  <a:srgbClr val="050FD5"/>
                </a:solidFill>
                <a:latin typeface="黑体" panose="02010609060101010101" pitchFamily="49" charset="-122"/>
              </a:rPr>
              <a:t>19</a:t>
            </a:r>
            <a:r>
              <a:rPr lang="zh-CN" altLang="en-US" sz="1800">
                <a:solidFill>
                  <a:srgbClr val="050FD5"/>
                </a:solidFill>
                <a:latin typeface="黑体" panose="02010609060101010101" pitchFamily="49" charset="-122"/>
              </a:rPr>
              <a:t>世纪中叶</a:t>
            </a:r>
            <a:r>
              <a:rPr lang="en-US" altLang="zh-CN" sz="1800">
                <a:solidFill>
                  <a:srgbClr val="050FD5"/>
                </a:solidFill>
                <a:latin typeface="黑体" panose="02010609060101010101" pitchFamily="49" charset="-122"/>
              </a:rPr>
              <a:t>,Berthelot</a:t>
            </a:r>
            <a:r>
              <a:rPr lang="zh-CN" altLang="en-US" sz="1800">
                <a:solidFill>
                  <a:srgbClr val="050FD5"/>
                </a:solidFill>
                <a:latin typeface="黑体" panose="02010609060101010101" pitchFamily="49" charset="-122"/>
              </a:rPr>
              <a:t>和</a:t>
            </a:r>
            <a:r>
              <a:rPr lang="en-US" altLang="zh-CN" sz="1800">
                <a:solidFill>
                  <a:srgbClr val="050FD5"/>
                </a:solidFill>
                <a:latin typeface="黑体" panose="02010609060101010101" pitchFamily="49" charset="-122"/>
              </a:rPr>
              <a:t>Thomson</a:t>
            </a:r>
            <a:r>
              <a:rPr lang="zh-CN" altLang="en-US" sz="1800">
                <a:solidFill>
                  <a:srgbClr val="050FD5"/>
                </a:solidFill>
                <a:latin typeface="黑体" panose="02010609060101010101" pitchFamily="49" charset="-122"/>
              </a:rPr>
              <a:t>等人曾主张用反应的焓变来判断反应发生的方向，他们认为放热反应因体系能量降低，应该能自发进行。虽然这一观点实际上有一定的合理性，但</a:t>
            </a:r>
            <a:r>
              <a:rPr lang="zh-CN" altLang="en-US" sz="1800">
                <a:solidFill>
                  <a:srgbClr val="D31703"/>
                </a:solidFill>
                <a:latin typeface="黑体" panose="02010609060101010101" pitchFamily="49" charset="-122"/>
              </a:rPr>
              <a:t>有很多反例</a:t>
            </a:r>
            <a:r>
              <a:rPr lang="zh-CN" altLang="en-US" sz="1800">
                <a:solidFill>
                  <a:srgbClr val="050FD5"/>
                </a:solidFill>
                <a:latin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9">
            <a:extLst>
              <a:ext uri="{FF2B5EF4-FFF2-40B4-BE49-F238E27FC236}">
                <a16:creationId xmlns:a16="http://schemas.microsoft.com/office/drawing/2014/main" id="{61FC33CC-9DED-F7F4-FC87-A4D840D08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3" y="866775"/>
            <a:ext cx="7593012"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7460" name="AutoShape 4">
            <a:extLst>
              <a:ext uri="{FF2B5EF4-FFF2-40B4-BE49-F238E27FC236}">
                <a16:creationId xmlns:a16="http://schemas.microsoft.com/office/drawing/2014/main" id="{13122C28-06FB-6571-8136-19BF2B7F63AE}"/>
              </a:ext>
            </a:extLst>
          </p:cNvPr>
          <p:cNvSpPr>
            <a:spLocks noChangeArrowheads="1"/>
          </p:cNvSpPr>
          <p:nvPr/>
        </p:nvSpPr>
        <p:spPr bwMode="auto">
          <a:xfrm>
            <a:off x="609600" y="2286000"/>
            <a:ext cx="2971800" cy="742950"/>
          </a:xfrm>
          <a:prstGeom prst="wedgeRectCallout">
            <a:avLst>
              <a:gd name="adj1" fmla="val -2028"/>
              <a:gd name="adj2" fmla="val -90704"/>
            </a:avLst>
          </a:prstGeom>
          <a:solidFill>
            <a:srgbClr val="99CCFF"/>
          </a:solidFill>
          <a:ln w="9525">
            <a:solidFill>
              <a:schemeClr val="tx1"/>
            </a:solidFill>
            <a:miter lim="800000"/>
            <a:headEnd/>
            <a:tailEnd/>
          </a:ln>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000">
                <a:latin typeface="黑体" panose="02010609060101010101" pitchFamily="49" charset="-122"/>
              </a:rPr>
              <a:t>自发反应</a:t>
            </a:r>
            <a:r>
              <a:rPr lang="zh-TW" altLang="en-US" sz="2000">
                <a:latin typeface="黑体" panose="02010609060101010101" pitchFamily="49" charset="-122"/>
              </a:rPr>
              <a:t> </a:t>
            </a:r>
            <a:r>
              <a:rPr lang="en-US" altLang="zh-TW" sz="2000">
                <a:latin typeface="黑体" panose="02010609060101010101" pitchFamily="49" charset="-122"/>
              </a:rPr>
              <a:t>(</a:t>
            </a:r>
            <a:r>
              <a:rPr lang="zh-CN" altLang="en-US" sz="2000">
                <a:latin typeface="黑体" panose="02010609060101010101" pitchFamily="49" charset="-122"/>
              </a:rPr>
              <a:t>放热过程</a:t>
            </a:r>
            <a:r>
              <a:rPr lang="en-US" altLang="zh-TW" sz="2000">
                <a:latin typeface="黑体" panose="02010609060101010101" pitchFamily="49" charset="-122"/>
              </a:rPr>
              <a:t>) </a:t>
            </a:r>
            <a:r>
              <a:rPr lang="zh-CN" altLang="en-US" sz="2000">
                <a:latin typeface="黑体" panose="02010609060101010101" pitchFamily="49" charset="-122"/>
              </a:rPr>
              <a:t>但是</a:t>
            </a:r>
            <a:r>
              <a:rPr lang="zh-TW" altLang="en-US" sz="2000">
                <a:latin typeface="黑体" panose="02010609060101010101" pitchFamily="49" charset="-122"/>
              </a:rPr>
              <a:t> </a:t>
            </a:r>
            <a:r>
              <a:rPr lang="en-US" altLang="zh-TW" sz="2000"/>
              <a:t>…</a:t>
            </a:r>
            <a:endParaRPr lang="en-US" altLang="zh-TW" sz="2000">
              <a:latin typeface="黑体" panose="02010609060101010101" pitchFamily="49" charset="-122"/>
            </a:endParaRPr>
          </a:p>
        </p:txBody>
      </p:sp>
      <p:sp>
        <p:nvSpPr>
          <p:cNvPr id="147461" name="AutoShape 5">
            <a:extLst>
              <a:ext uri="{FF2B5EF4-FFF2-40B4-BE49-F238E27FC236}">
                <a16:creationId xmlns:a16="http://schemas.microsoft.com/office/drawing/2014/main" id="{7266300E-2D89-4AC3-4701-30E996302417}"/>
              </a:ext>
            </a:extLst>
          </p:cNvPr>
          <p:cNvSpPr>
            <a:spLocks noChangeArrowheads="1"/>
          </p:cNvSpPr>
          <p:nvPr/>
        </p:nvSpPr>
        <p:spPr bwMode="auto">
          <a:xfrm>
            <a:off x="5334000" y="1809750"/>
            <a:ext cx="3352800" cy="781050"/>
          </a:xfrm>
          <a:prstGeom prst="wedgeRectCallout">
            <a:avLst>
              <a:gd name="adj1" fmla="val -10750"/>
              <a:gd name="adj2" fmla="val 96343"/>
            </a:avLst>
          </a:prstGeom>
          <a:solidFill>
            <a:srgbClr val="00FF00"/>
          </a:solidFill>
          <a:ln w="9525">
            <a:solidFill>
              <a:schemeClr val="tx1"/>
            </a:solidFill>
            <a:miter lim="800000"/>
            <a:headEnd/>
            <a:tailEnd/>
          </a:ln>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000">
                <a:latin typeface="黑体" panose="02010609060101010101" pitchFamily="49" charset="-122"/>
              </a:rPr>
              <a:t>液体水常温下自发的挥发</a:t>
            </a:r>
            <a:r>
              <a:rPr lang="en-US" altLang="zh-TW" sz="2000">
                <a:latin typeface="黑体" panose="02010609060101010101" pitchFamily="49" charset="-122"/>
              </a:rPr>
              <a:t>; </a:t>
            </a:r>
            <a:r>
              <a:rPr lang="zh-CN" altLang="en-US" sz="2000">
                <a:latin typeface="黑体" panose="02010609060101010101" pitchFamily="49" charset="-122"/>
              </a:rPr>
              <a:t>吸热过程</a:t>
            </a:r>
            <a:r>
              <a:rPr lang="en-US" altLang="zh-TW" sz="2000">
                <a:latin typeface="黑体" panose="02010609060101010101" pitchFamily="49" charset="-122"/>
              </a:rPr>
              <a:t>.</a:t>
            </a:r>
          </a:p>
        </p:txBody>
      </p:sp>
      <p:sp>
        <p:nvSpPr>
          <p:cNvPr id="147462" name="AutoShape 6">
            <a:extLst>
              <a:ext uri="{FF2B5EF4-FFF2-40B4-BE49-F238E27FC236}">
                <a16:creationId xmlns:a16="http://schemas.microsoft.com/office/drawing/2014/main" id="{2E469468-441A-EEBA-ABF9-84EBB4CC5F55}"/>
              </a:ext>
            </a:extLst>
          </p:cNvPr>
          <p:cNvSpPr>
            <a:spLocks noChangeArrowheads="1"/>
          </p:cNvSpPr>
          <p:nvPr/>
        </p:nvSpPr>
        <p:spPr bwMode="auto">
          <a:xfrm>
            <a:off x="5334000" y="952500"/>
            <a:ext cx="3352800" cy="771525"/>
          </a:xfrm>
          <a:prstGeom prst="wedgeRectCallout">
            <a:avLst>
              <a:gd name="adj1" fmla="val -2273"/>
              <a:gd name="adj2" fmla="val 204"/>
            </a:avLst>
          </a:prstGeom>
          <a:solidFill>
            <a:srgbClr val="FFFF99"/>
          </a:solidFill>
          <a:ln w="9525">
            <a:solidFill>
              <a:schemeClr val="tx1"/>
            </a:solidFill>
            <a:miter lim="800000"/>
            <a:headEnd/>
            <a:tailEnd/>
          </a:ln>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000">
                <a:solidFill>
                  <a:srgbClr val="CC0000"/>
                </a:solidFill>
                <a:latin typeface="黑体" panose="02010609060101010101" pitchFamily="49" charset="-122"/>
              </a:rPr>
              <a:t>结论</a:t>
            </a:r>
            <a:r>
              <a:rPr lang="en-US" altLang="zh-CN" sz="2000">
                <a:solidFill>
                  <a:srgbClr val="CC0000"/>
                </a:solidFill>
                <a:latin typeface="黑体" panose="02010609060101010101" pitchFamily="49" charset="-122"/>
              </a:rPr>
              <a:t>: </a:t>
            </a:r>
            <a:r>
              <a:rPr lang="zh-CN" altLang="en-US" sz="2000">
                <a:solidFill>
                  <a:srgbClr val="CC0000"/>
                </a:solidFill>
                <a:latin typeface="黑体" panose="02010609060101010101" pitchFamily="49" charset="-122"/>
              </a:rPr>
              <a:t>放热不是确定反应过程的自发性的充分判据</a:t>
            </a:r>
            <a:endParaRPr lang="en-US" altLang="zh-TW" sz="2000">
              <a:solidFill>
                <a:srgbClr val="CC0000"/>
              </a:solidFill>
              <a:latin typeface="黑体" panose="02010609060101010101" pitchFamily="49" charset="-122"/>
            </a:endParaRPr>
          </a:p>
        </p:txBody>
      </p:sp>
      <p:sp>
        <p:nvSpPr>
          <p:cNvPr id="147464" name="Text Box 8">
            <a:extLst>
              <a:ext uri="{FF2B5EF4-FFF2-40B4-BE49-F238E27FC236}">
                <a16:creationId xmlns:a16="http://schemas.microsoft.com/office/drawing/2014/main" id="{1FCE74D7-6CF3-5932-2481-CB215D3D2E13}"/>
              </a:ext>
            </a:extLst>
          </p:cNvPr>
          <p:cNvSpPr txBox="1">
            <a:spLocks noChangeArrowheads="1"/>
          </p:cNvSpPr>
          <p:nvPr/>
        </p:nvSpPr>
        <p:spPr bwMode="auto">
          <a:xfrm>
            <a:off x="571500" y="323850"/>
            <a:ext cx="8572500" cy="488950"/>
          </a:xfrm>
          <a:prstGeom prst="rect">
            <a:avLst/>
          </a:prstGeom>
          <a:noFill/>
          <a:ln w="9525">
            <a:noFill/>
            <a:miter lim="800000"/>
            <a:headEnd/>
            <a:tailEnd/>
          </a:ln>
          <a:effectLst/>
        </p:spPr>
        <p:txBody>
          <a:bodyPr>
            <a:spAutoFit/>
          </a:bodyPr>
          <a:lstStyle/>
          <a:p>
            <a:pPr algn="ctr">
              <a:spcBef>
                <a:spcPct val="50000"/>
              </a:spcBef>
              <a:defRPr/>
            </a:pPr>
            <a:r>
              <a:rPr lang="en-US" altLang="zh-CN" sz="26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26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autoUpdateAnimBg="0"/>
      <p:bldP spid="147461" grpId="0" animBg="1" autoUpdateAnimBg="0"/>
      <p:bldP spid="14746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65696824-AD30-37FD-9A60-BD1177D8481A}"/>
              </a:ext>
            </a:extLst>
          </p:cNvPr>
          <p:cNvSpPr txBox="1">
            <a:spLocks noChangeArrowheads="1"/>
          </p:cNvSpPr>
          <p:nvPr/>
        </p:nvSpPr>
        <p:spPr bwMode="auto">
          <a:xfrm>
            <a:off x="571500" y="323850"/>
            <a:ext cx="8572500" cy="488950"/>
          </a:xfrm>
          <a:prstGeom prst="rect">
            <a:avLst/>
          </a:prstGeom>
          <a:noFill/>
          <a:ln w="9525">
            <a:noFill/>
            <a:miter lim="800000"/>
            <a:headEnd/>
            <a:tailEnd/>
          </a:ln>
          <a:effectLst/>
        </p:spPr>
        <p:txBody>
          <a:bodyPr>
            <a:spAutoFit/>
          </a:bodyPr>
          <a:lstStyle/>
          <a:p>
            <a:pPr algn="ctr">
              <a:spcBef>
                <a:spcPct val="50000"/>
              </a:spcBef>
              <a:defRPr/>
            </a:pPr>
            <a:r>
              <a:rPr lang="en-US" altLang="zh-CN" sz="26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26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27651" name="Text Box 3">
            <a:extLst>
              <a:ext uri="{FF2B5EF4-FFF2-40B4-BE49-F238E27FC236}">
                <a16:creationId xmlns:a16="http://schemas.microsoft.com/office/drawing/2014/main" id="{57D3A89E-D37D-D308-2A64-260FA7C67601}"/>
              </a:ext>
            </a:extLst>
          </p:cNvPr>
          <p:cNvSpPr txBox="1">
            <a:spLocks noChangeArrowheads="1"/>
          </p:cNvSpPr>
          <p:nvPr>
            <p:ph type="title"/>
          </p:nvPr>
        </p:nvSpPr>
        <p:spPr bwMode="auto">
          <a:xfrm>
            <a:off x="476250" y="811213"/>
            <a:ext cx="8124825" cy="436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buFont typeface="Wingdings" panose="05000000000000000000" pitchFamily="2" charset="2"/>
              <a:buNone/>
            </a:pPr>
            <a:r>
              <a:rPr kumimoji="1" lang="zh-CN" altLang="en-US" sz="2000" b="0">
                <a:solidFill>
                  <a:schemeClr val="tx1"/>
                </a:solidFill>
              </a:rPr>
              <a:t>化学反应的方向（自发性）到底与什么因素有关呢？其判据是什么？</a:t>
            </a:r>
          </a:p>
        </p:txBody>
      </p:sp>
      <p:sp>
        <p:nvSpPr>
          <p:cNvPr id="27652" name="Text Box 4">
            <a:extLst>
              <a:ext uri="{FF2B5EF4-FFF2-40B4-BE49-F238E27FC236}">
                <a16:creationId xmlns:a16="http://schemas.microsoft.com/office/drawing/2014/main" id="{FA42D23F-9FC3-487F-6252-AAE6A7F873BC}"/>
              </a:ext>
            </a:extLst>
          </p:cNvPr>
          <p:cNvSpPr txBox="1">
            <a:spLocks noChangeArrowheads="1"/>
          </p:cNvSpPr>
          <p:nvPr/>
        </p:nvSpPr>
        <p:spPr bwMode="auto">
          <a:xfrm>
            <a:off x="438150" y="1239838"/>
            <a:ext cx="8472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lang="en-US" altLang="zh-CN" sz="1800">
                <a:solidFill>
                  <a:srgbClr val="050FD5"/>
                </a:solidFill>
                <a:latin typeface="黑体" panose="02010609060101010101" pitchFamily="49" charset="-122"/>
              </a:rPr>
              <a:t>19</a:t>
            </a:r>
            <a:r>
              <a:rPr lang="zh-CN" altLang="en-US" sz="1800">
                <a:solidFill>
                  <a:srgbClr val="050FD5"/>
                </a:solidFill>
                <a:latin typeface="黑体" panose="02010609060101010101" pitchFamily="49" charset="-122"/>
              </a:rPr>
              <a:t>世纪中叶</a:t>
            </a:r>
            <a:r>
              <a:rPr lang="en-US" altLang="zh-CN" sz="1800">
                <a:solidFill>
                  <a:srgbClr val="050FD5"/>
                </a:solidFill>
                <a:latin typeface="黑体" panose="02010609060101010101" pitchFamily="49" charset="-122"/>
              </a:rPr>
              <a:t>,Berthelot</a:t>
            </a:r>
            <a:r>
              <a:rPr lang="zh-CN" altLang="en-US" sz="1800">
                <a:solidFill>
                  <a:srgbClr val="050FD5"/>
                </a:solidFill>
                <a:latin typeface="黑体" panose="02010609060101010101" pitchFamily="49" charset="-122"/>
              </a:rPr>
              <a:t>和</a:t>
            </a:r>
            <a:r>
              <a:rPr lang="en-US" altLang="zh-CN" sz="1800">
                <a:solidFill>
                  <a:srgbClr val="050FD5"/>
                </a:solidFill>
                <a:latin typeface="黑体" panose="02010609060101010101" pitchFamily="49" charset="-122"/>
              </a:rPr>
              <a:t>Thomson</a:t>
            </a:r>
            <a:r>
              <a:rPr lang="zh-CN" altLang="en-US" sz="1800">
                <a:solidFill>
                  <a:srgbClr val="050FD5"/>
                </a:solidFill>
                <a:latin typeface="黑体" panose="02010609060101010101" pitchFamily="49" charset="-122"/>
              </a:rPr>
              <a:t>等人曾主张用反应的焓变来判断反应发生的方向，他们认为放热反应因体系能量降低，应该能自发进行。虽然这一观点实际上有一定的合理性，但</a:t>
            </a:r>
            <a:r>
              <a:rPr lang="zh-CN" altLang="en-US" sz="1800">
                <a:solidFill>
                  <a:srgbClr val="D31703"/>
                </a:solidFill>
                <a:latin typeface="黑体" panose="02010609060101010101" pitchFamily="49" charset="-122"/>
              </a:rPr>
              <a:t>有很多反例</a:t>
            </a:r>
            <a:r>
              <a:rPr lang="zh-CN" altLang="en-US" sz="1800">
                <a:solidFill>
                  <a:srgbClr val="050FD5"/>
                </a:solidFill>
                <a:latin typeface="黑体" panose="02010609060101010101" pitchFamily="49" charset="-122"/>
              </a:rPr>
              <a:t>。</a:t>
            </a:r>
          </a:p>
        </p:txBody>
      </p:sp>
      <p:sp>
        <p:nvSpPr>
          <p:cNvPr id="148485" name="Text Box 5">
            <a:extLst>
              <a:ext uri="{FF2B5EF4-FFF2-40B4-BE49-F238E27FC236}">
                <a16:creationId xmlns:a16="http://schemas.microsoft.com/office/drawing/2014/main" id="{3F2E3EA4-347E-4606-D17A-342EE167FD4D}"/>
              </a:ext>
            </a:extLst>
          </p:cNvPr>
          <p:cNvSpPr txBox="1">
            <a:spLocks noChangeArrowheads="1"/>
          </p:cNvSpPr>
          <p:nvPr/>
        </p:nvSpPr>
        <p:spPr bwMode="auto">
          <a:xfrm>
            <a:off x="438150" y="2163763"/>
            <a:ext cx="8472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lang="zh-CN" altLang="en-US" sz="1800">
                <a:solidFill>
                  <a:srgbClr val="050FD5"/>
                </a:solidFill>
                <a:latin typeface="黑体" panose="02010609060101010101" pitchFamily="49" charset="-122"/>
              </a:rPr>
              <a:t>可否用反应前后的熵变来判断反应自发进行的方向呢？</a:t>
            </a:r>
          </a:p>
        </p:txBody>
      </p:sp>
      <p:sp>
        <p:nvSpPr>
          <p:cNvPr id="148486" name="Text Box 6">
            <a:extLst>
              <a:ext uri="{FF2B5EF4-FFF2-40B4-BE49-F238E27FC236}">
                <a16:creationId xmlns:a16="http://schemas.microsoft.com/office/drawing/2014/main" id="{312FF0EC-B956-4EBC-BD40-4DE8440EB642}"/>
              </a:ext>
            </a:extLst>
          </p:cNvPr>
          <p:cNvSpPr txBox="1">
            <a:spLocks noChangeArrowheads="1"/>
          </p:cNvSpPr>
          <p:nvPr/>
        </p:nvSpPr>
        <p:spPr bwMode="auto">
          <a:xfrm>
            <a:off x="981075" y="2536825"/>
            <a:ext cx="33591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just">
              <a:lnSpc>
                <a:spcPct val="120000"/>
              </a:lnSpc>
            </a:pPr>
            <a:r>
              <a:rPr kumimoji="1" lang="en-US" altLang="zh-CN" sz="1600"/>
              <a:t>1. </a:t>
            </a:r>
            <a:r>
              <a:rPr kumimoji="1" lang="en-US" altLang="zh-CN" sz="1600">
                <a:cs typeface="Times New Roman" panose="02020603050405020304" pitchFamily="18" charset="0"/>
              </a:rPr>
              <a:t>CaCO</a:t>
            </a:r>
            <a:r>
              <a:rPr kumimoji="1" lang="en-US" altLang="zh-CN" sz="1600" baseline="-30000">
                <a:cs typeface="Times New Roman" panose="02020603050405020304" pitchFamily="18" charset="0"/>
              </a:rPr>
              <a:t>3</a:t>
            </a:r>
            <a:r>
              <a:rPr kumimoji="1" lang="en-US" altLang="zh-CN" sz="1600">
                <a:cs typeface="Times New Roman" panose="02020603050405020304" pitchFamily="18" charset="0"/>
              </a:rPr>
              <a:t>(s)   =   CaO(s) + CO</a:t>
            </a:r>
            <a:r>
              <a:rPr kumimoji="1" lang="en-US" altLang="zh-CN" sz="1600" baseline="-30000">
                <a:cs typeface="Times New Roman" panose="02020603050405020304" pitchFamily="18" charset="0"/>
              </a:rPr>
              <a:t>2</a:t>
            </a:r>
            <a:r>
              <a:rPr kumimoji="1" lang="en-US" altLang="zh-CN" sz="1600">
                <a:cs typeface="Times New Roman" panose="02020603050405020304" pitchFamily="18" charset="0"/>
              </a:rPr>
              <a:t>(g)</a:t>
            </a:r>
            <a:endParaRPr kumimoji="1" lang="zh-CN" altLang="en-US" sz="1600">
              <a:solidFill>
                <a:srgbClr val="000099"/>
              </a:solidFill>
              <a:cs typeface="Times New Roman" panose="02020603050405020304" pitchFamily="18" charset="0"/>
            </a:endParaRPr>
          </a:p>
          <a:p>
            <a:pPr algn="just">
              <a:lnSpc>
                <a:spcPct val="120000"/>
              </a:lnSpc>
            </a:pPr>
            <a:r>
              <a:rPr kumimoji="1" lang="zh-CN" altLang="en-US" sz="1600" i="1">
                <a:cs typeface="Times New Roman" panose="02020603050405020304" pitchFamily="18" charset="0"/>
                <a:sym typeface="Symbol" panose="05050102010706020507" pitchFamily="18" charset="2"/>
              </a:rPr>
              <a:t></a:t>
            </a:r>
            <a:r>
              <a:rPr kumimoji="1" lang="en-US" altLang="zh-CN" sz="1600" i="1">
                <a:cs typeface="Times New Roman" panose="02020603050405020304" pitchFamily="18" charset="0"/>
              </a:rPr>
              <a:t>S</a:t>
            </a:r>
            <a:r>
              <a:rPr kumimoji="1" lang="en-US" altLang="zh-CN" sz="1600" i="1" baseline="30000">
                <a:cs typeface="Times New Roman" panose="02020603050405020304" pitchFamily="18" charset="0"/>
                <a:sym typeface="Symbol" panose="05050102010706020507" pitchFamily="18" charset="2"/>
              </a:rPr>
              <a:t>0</a:t>
            </a:r>
            <a:r>
              <a:rPr kumimoji="1" lang="en-US" altLang="zh-CN" sz="1600" i="1" baseline="-30000">
                <a:cs typeface="Times New Roman" panose="02020603050405020304" pitchFamily="18" charset="0"/>
              </a:rPr>
              <a:t>m</a:t>
            </a:r>
            <a:r>
              <a:rPr kumimoji="1" lang="en-US" altLang="zh-CN" sz="1600">
                <a:cs typeface="Times New Roman" panose="02020603050405020304" pitchFamily="18" charset="0"/>
              </a:rPr>
              <a:t>  = 164.69 J</a:t>
            </a:r>
            <a:r>
              <a:rPr kumimoji="1" lang="en-US" altLang="zh-CN" sz="1600">
                <a:cs typeface="Times New Roman" panose="02020603050405020304" pitchFamily="18" charset="0"/>
                <a:sym typeface="Symbol" panose="05050102010706020507" pitchFamily="18" charset="2"/>
              </a:rPr>
              <a:t></a:t>
            </a:r>
            <a:r>
              <a:rPr kumimoji="1" lang="en-US" altLang="zh-CN" sz="1600">
                <a:cs typeface="Times New Roman" panose="02020603050405020304" pitchFamily="18" charset="0"/>
              </a:rPr>
              <a:t>mol</a:t>
            </a:r>
            <a:r>
              <a:rPr kumimoji="1" lang="en-US" altLang="zh-CN" sz="1600" baseline="30000">
                <a:cs typeface="Times New Roman" panose="02020603050405020304" pitchFamily="18" charset="0"/>
              </a:rPr>
              <a:t>-1</a:t>
            </a:r>
            <a:r>
              <a:rPr kumimoji="1" lang="en-US" altLang="zh-CN" sz="1600">
                <a:cs typeface="Times New Roman" panose="02020603050405020304" pitchFamily="18" charset="0"/>
              </a:rPr>
              <a:t> &gt;0  </a:t>
            </a:r>
            <a:r>
              <a:rPr kumimoji="1" lang="zh-CN" altLang="en-US" sz="1600" b="0">
                <a:solidFill>
                  <a:srgbClr val="000099"/>
                </a:solidFill>
                <a:cs typeface="Times New Roman" panose="02020603050405020304" pitchFamily="18" charset="0"/>
              </a:rPr>
              <a:t>（</a:t>
            </a:r>
            <a:r>
              <a:rPr kumimoji="1" lang="zh-CN" altLang="en-US" sz="1600">
                <a:solidFill>
                  <a:srgbClr val="000099"/>
                </a:solidFill>
                <a:cs typeface="Times New Roman" panose="02020603050405020304" pitchFamily="18" charset="0"/>
              </a:rPr>
              <a:t>熵增）</a:t>
            </a:r>
          </a:p>
          <a:p>
            <a:pPr algn="just">
              <a:lnSpc>
                <a:spcPct val="120000"/>
              </a:lnSpc>
            </a:pPr>
            <a:r>
              <a:rPr kumimoji="1" lang="zh-CN" altLang="en-US" sz="1600">
                <a:solidFill>
                  <a:srgbClr val="000099"/>
                </a:solidFill>
              </a:rPr>
              <a:t>常温下：逆反应自发进行</a:t>
            </a:r>
          </a:p>
          <a:p>
            <a:pPr algn="just">
              <a:lnSpc>
                <a:spcPct val="120000"/>
              </a:lnSpc>
            </a:pPr>
            <a:r>
              <a:rPr kumimoji="1" lang="zh-CN" altLang="en-US" sz="1600">
                <a:solidFill>
                  <a:srgbClr val="000099"/>
                </a:solidFill>
              </a:rPr>
              <a:t>高温下：正反应自发进行</a:t>
            </a:r>
          </a:p>
        </p:txBody>
      </p:sp>
      <p:sp>
        <p:nvSpPr>
          <p:cNvPr id="148487" name="Text Box 7">
            <a:extLst>
              <a:ext uri="{FF2B5EF4-FFF2-40B4-BE49-F238E27FC236}">
                <a16:creationId xmlns:a16="http://schemas.microsoft.com/office/drawing/2014/main" id="{6E9F59AC-0195-DD24-AE0E-9C5B494DDD23}"/>
              </a:ext>
            </a:extLst>
          </p:cNvPr>
          <p:cNvSpPr txBox="1">
            <a:spLocks noChangeArrowheads="1"/>
          </p:cNvSpPr>
          <p:nvPr/>
        </p:nvSpPr>
        <p:spPr bwMode="auto">
          <a:xfrm>
            <a:off x="4514850" y="2532063"/>
            <a:ext cx="34956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nSpc>
                <a:spcPct val="130000"/>
              </a:lnSpc>
            </a:pPr>
            <a:r>
              <a:rPr kumimoji="1" lang="en-US" altLang="zh-CN" sz="1600"/>
              <a:t>2. </a:t>
            </a:r>
            <a:r>
              <a:rPr kumimoji="1" lang="en-US" altLang="zh-CN" sz="1600">
                <a:cs typeface="Times New Roman" panose="02020603050405020304" pitchFamily="18" charset="0"/>
              </a:rPr>
              <a:t>HCl(g) + NH</a:t>
            </a:r>
            <a:r>
              <a:rPr kumimoji="1" lang="en-US" altLang="zh-CN" sz="1600" baseline="-30000">
                <a:cs typeface="Times New Roman" panose="02020603050405020304" pitchFamily="18" charset="0"/>
              </a:rPr>
              <a:t>3</a:t>
            </a:r>
            <a:r>
              <a:rPr kumimoji="1" lang="en-US" altLang="zh-CN" sz="1600">
                <a:cs typeface="Times New Roman" panose="02020603050405020304" pitchFamily="18" charset="0"/>
              </a:rPr>
              <a:t>(g) = NH</a:t>
            </a:r>
            <a:r>
              <a:rPr kumimoji="1" lang="en-US" altLang="zh-CN" sz="1600" baseline="-30000">
                <a:cs typeface="Times New Roman" panose="02020603050405020304" pitchFamily="18" charset="0"/>
              </a:rPr>
              <a:t>4</a:t>
            </a:r>
            <a:r>
              <a:rPr kumimoji="1" lang="en-US" altLang="zh-CN" sz="1600">
                <a:cs typeface="Times New Roman" panose="02020603050405020304" pitchFamily="18" charset="0"/>
              </a:rPr>
              <a:t>Cl(s)</a:t>
            </a:r>
          </a:p>
          <a:p>
            <a:pPr>
              <a:lnSpc>
                <a:spcPct val="130000"/>
              </a:lnSpc>
            </a:pPr>
            <a:r>
              <a:rPr kumimoji="1" lang="en-US" altLang="zh-CN" sz="1600" i="1">
                <a:sym typeface="Symbol" panose="05050102010706020507" pitchFamily="18" charset="2"/>
              </a:rPr>
              <a:t></a:t>
            </a:r>
            <a:r>
              <a:rPr kumimoji="1" lang="en-US" altLang="zh-CN" sz="1600" i="1"/>
              <a:t>S</a:t>
            </a:r>
            <a:r>
              <a:rPr kumimoji="1" lang="en-US" altLang="zh-CN" sz="1600" i="1" baseline="30000">
                <a:sym typeface="Symbol" panose="05050102010706020507" pitchFamily="18" charset="2"/>
              </a:rPr>
              <a:t>0</a:t>
            </a:r>
            <a:r>
              <a:rPr kumimoji="1" lang="en-US" altLang="zh-CN" sz="1600" i="1" baseline="-30000"/>
              <a:t>m</a:t>
            </a:r>
            <a:r>
              <a:rPr kumimoji="1" lang="en-US" altLang="zh-CN" sz="1600"/>
              <a:t> =  </a:t>
            </a:r>
            <a:r>
              <a:rPr kumimoji="1" lang="en-US" altLang="zh-CN" sz="1600">
                <a:sym typeface="Symbol" panose="05050102010706020507" pitchFamily="18" charset="2"/>
              </a:rPr>
              <a:t></a:t>
            </a:r>
            <a:r>
              <a:rPr kumimoji="1" lang="en-US" altLang="zh-CN" sz="1600"/>
              <a:t>284.23 J</a:t>
            </a:r>
            <a:r>
              <a:rPr kumimoji="1" lang="en-US" altLang="zh-CN" sz="1600">
                <a:sym typeface="Symbol" panose="05050102010706020507" pitchFamily="18" charset="2"/>
              </a:rPr>
              <a:t></a:t>
            </a:r>
            <a:r>
              <a:rPr kumimoji="1" lang="en-US" altLang="zh-CN" sz="1600"/>
              <a:t>mol</a:t>
            </a:r>
            <a:r>
              <a:rPr kumimoji="1" lang="en-US" altLang="zh-CN" sz="1600" baseline="30000"/>
              <a:t>-1</a:t>
            </a:r>
            <a:r>
              <a:rPr kumimoji="1" lang="en-US" altLang="zh-CN" sz="1600"/>
              <a:t> &lt; 0 </a:t>
            </a:r>
            <a:r>
              <a:rPr kumimoji="1" lang="zh-CN" altLang="en-US" sz="1600">
                <a:solidFill>
                  <a:srgbClr val="000099"/>
                </a:solidFill>
              </a:rPr>
              <a:t>（熵减）</a:t>
            </a:r>
            <a:endParaRPr kumimoji="1" lang="zh-CN" altLang="en-US" sz="1600">
              <a:solidFill>
                <a:srgbClr val="CC0000"/>
              </a:solidFill>
            </a:endParaRPr>
          </a:p>
          <a:p>
            <a:pPr>
              <a:lnSpc>
                <a:spcPct val="130000"/>
              </a:lnSpc>
            </a:pPr>
            <a:r>
              <a:rPr kumimoji="1" lang="zh-CN" altLang="en-US" sz="1600">
                <a:solidFill>
                  <a:srgbClr val="000099"/>
                </a:solidFill>
              </a:rPr>
              <a:t>常温下：正反应自发进行</a:t>
            </a:r>
          </a:p>
          <a:p>
            <a:pPr>
              <a:lnSpc>
                <a:spcPct val="130000"/>
              </a:lnSpc>
            </a:pPr>
            <a:r>
              <a:rPr kumimoji="1" lang="zh-CN" altLang="en-US" sz="1600">
                <a:solidFill>
                  <a:srgbClr val="000099"/>
                </a:solidFill>
              </a:rPr>
              <a:t>高温下：逆反应自发进行</a:t>
            </a:r>
          </a:p>
        </p:txBody>
      </p:sp>
      <p:sp>
        <p:nvSpPr>
          <p:cNvPr id="148488" name="Text Box 8">
            <a:extLst>
              <a:ext uri="{FF2B5EF4-FFF2-40B4-BE49-F238E27FC236}">
                <a16:creationId xmlns:a16="http://schemas.microsoft.com/office/drawing/2014/main" id="{F0D593E7-D0A0-CD96-71D1-4F0884001B88}"/>
              </a:ext>
            </a:extLst>
          </p:cNvPr>
          <p:cNvSpPr txBox="1">
            <a:spLocks noChangeArrowheads="1"/>
          </p:cNvSpPr>
          <p:nvPr/>
        </p:nvSpPr>
        <p:spPr bwMode="auto">
          <a:xfrm>
            <a:off x="876300" y="4002088"/>
            <a:ext cx="7062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zh-CN" altLang="en-US" sz="1800">
                <a:solidFill>
                  <a:srgbClr val="D31703"/>
                </a:solidFill>
                <a:latin typeface="黑体" panose="02010609060101010101" pitchFamily="49" charset="-122"/>
              </a:rPr>
              <a:t>由此可见，化学反应的熵变也不能准确地判断反应进行的方向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p:bldP spid="148486" grpId="0"/>
      <p:bldP spid="148487" grpId="0"/>
      <p:bldP spid="1484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3">
            <a:extLst>
              <a:ext uri="{FF2B5EF4-FFF2-40B4-BE49-F238E27FC236}">
                <a16:creationId xmlns:a16="http://schemas.microsoft.com/office/drawing/2014/main" id="{75685CD5-8065-5778-9163-437064A7CD6E}"/>
              </a:ext>
            </a:extLst>
          </p:cNvPr>
          <p:cNvSpPr txBox="1">
            <a:spLocks noChangeArrowheads="1"/>
          </p:cNvSpPr>
          <p:nvPr/>
        </p:nvSpPr>
        <p:spPr bwMode="auto">
          <a:xfrm>
            <a:off x="558800" y="1054100"/>
            <a:ext cx="8382000" cy="406400"/>
          </a:xfrm>
          <a:prstGeom prst="rect">
            <a:avLst/>
          </a:prstGeom>
          <a:solidFill>
            <a:srgbClr val="FFFF99"/>
          </a:solidFill>
          <a:ln w="9525">
            <a:solidFill>
              <a:schemeClr val="tx1"/>
            </a:solidFill>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2000">
                <a:solidFill>
                  <a:srgbClr val="D31703"/>
                </a:solidFill>
                <a:latin typeface="黑体" panose="02010609060101010101" pitchFamily="49" charset="-122"/>
              </a:rPr>
              <a:t>热力学第二定律指示热过程的方向，对含化学反应的过程也是适用的</a:t>
            </a:r>
            <a:endParaRPr kumimoji="1" lang="zh-CN" altLang="en-US" sz="2000">
              <a:solidFill>
                <a:srgbClr val="D31703"/>
              </a:solidFill>
              <a:latin typeface="楷体_GB2312" pitchFamily="49" charset="-122"/>
              <a:ea typeface="楷体_GB2312" pitchFamily="49" charset="-122"/>
            </a:endParaRPr>
          </a:p>
        </p:txBody>
      </p:sp>
      <p:sp>
        <p:nvSpPr>
          <p:cNvPr id="91142" name="Text Box 6">
            <a:extLst>
              <a:ext uri="{FF2B5EF4-FFF2-40B4-BE49-F238E27FC236}">
                <a16:creationId xmlns:a16="http://schemas.microsoft.com/office/drawing/2014/main" id="{9837D911-055F-1B5C-F52C-FE06D49E0B6F}"/>
              </a:ext>
            </a:extLst>
          </p:cNvPr>
          <p:cNvSpPr txBox="1">
            <a:spLocks noChangeArrowheads="1"/>
          </p:cNvSpPr>
          <p:nvPr/>
        </p:nvSpPr>
        <p:spPr bwMode="auto">
          <a:xfrm>
            <a:off x="284163" y="1857375"/>
            <a:ext cx="835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  根据</a:t>
            </a:r>
            <a:r>
              <a:rPr kumimoji="1" lang="zh-CN" altLang="en-US" sz="1600">
                <a:solidFill>
                  <a:srgbClr val="D31703"/>
                </a:solidFill>
                <a:latin typeface="黑体" panose="02010609060101010101" pitchFamily="49" charset="-122"/>
              </a:rPr>
              <a:t>热力学第二定律</a:t>
            </a:r>
            <a:r>
              <a:rPr kumimoji="1" lang="zh-CN" altLang="en-US" sz="1600">
                <a:latin typeface="黑体" panose="02010609060101010101" pitchFamily="49" charset="-122"/>
              </a:rPr>
              <a:t>，对于任何过程（包括化学反应）需满足</a:t>
            </a:r>
            <a:endParaRPr kumimoji="1" lang="en-US" altLang="zh-CN" sz="1600">
              <a:latin typeface="黑体" panose="02010609060101010101" pitchFamily="49" charset="-122"/>
            </a:endParaRPr>
          </a:p>
        </p:txBody>
      </p:sp>
      <p:graphicFrame>
        <p:nvGraphicFramePr>
          <p:cNvPr id="91143" name="Object 7">
            <a:extLst>
              <a:ext uri="{FF2B5EF4-FFF2-40B4-BE49-F238E27FC236}">
                <a16:creationId xmlns:a16="http://schemas.microsoft.com/office/drawing/2014/main" id="{0476659D-E72A-1876-5C14-FA73629E82CB}"/>
              </a:ext>
            </a:extLst>
          </p:cNvPr>
          <p:cNvGraphicFramePr>
            <a:graphicFrameLocks noChangeAspect="1"/>
          </p:cNvGraphicFramePr>
          <p:nvPr/>
        </p:nvGraphicFramePr>
        <p:xfrm>
          <a:off x="2840038" y="2476500"/>
          <a:ext cx="2405062" cy="693738"/>
        </p:xfrm>
        <a:graphic>
          <a:graphicData uri="http://schemas.openxmlformats.org/presentationml/2006/ole">
            <mc:AlternateContent xmlns:mc="http://schemas.openxmlformats.org/markup-compatibility/2006">
              <mc:Choice xmlns:v="urn:schemas-microsoft-com:vml" Requires="v">
                <p:oleObj name="Equation" r:id="rId2" imgW="1028520" imgH="393480" progId="Equation.DSMT4">
                  <p:embed/>
                </p:oleObj>
              </mc:Choice>
              <mc:Fallback>
                <p:oleObj name="Equation" r:id="rId2" imgW="1028520" imgH="39348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038" y="2476500"/>
                        <a:ext cx="2405062" cy="69373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1144" name="Object 8">
            <a:extLst>
              <a:ext uri="{FF2B5EF4-FFF2-40B4-BE49-F238E27FC236}">
                <a16:creationId xmlns:a16="http://schemas.microsoft.com/office/drawing/2014/main" id="{7888B841-47D1-2A30-DF91-47A6D2131CB5}"/>
              </a:ext>
            </a:extLst>
          </p:cNvPr>
          <p:cNvGraphicFramePr>
            <a:graphicFrameLocks noChangeAspect="1"/>
          </p:cNvGraphicFramePr>
          <p:nvPr/>
        </p:nvGraphicFramePr>
        <p:xfrm>
          <a:off x="6164263" y="2574925"/>
          <a:ext cx="2632075" cy="457200"/>
        </p:xfrm>
        <a:graphic>
          <a:graphicData uri="http://schemas.openxmlformats.org/presentationml/2006/ole">
            <mc:AlternateContent xmlns:mc="http://schemas.openxmlformats.org/markup-compatibility/2006">
              <mc:Choice xmlns:v="urn:schemas-microsoft-com:vml" Requires="v">
                <p:oleObj name="Equation" r:id="rId4" imgW="990360" imgH="228600" progId="Equation.DSMT4">
                  <p:embed/>
                </p:oleObj>
              </mc:Choice>
              <mc:Fallback>
                <p:oleObj name="Equation" r:id="rId4" imgW="99036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4263" y="2574925"/>
                        <a:ext cx="2632075" cy="4572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1145" name="AutoShape 9">
            <a:extLst>
              <a:ext uri="{FF2B5EF4-FFF2-40B4-BE49-F238E27FC236}">
                <a16:creationId xmlns:a16="http://schemas.microsoft.com/office/drawing/2014/main" id="{D71645C5-D1A9-046E-0E89-869B5903C6C4}"/>
              </a:ext>
            </a:extLst>
          </p:cNvPr>
          <p:cNvSpPr>
            <a:spLocks noChangeArrowheads="1"/>
          </p:cNvSpPr>
          <p:nvPr/>
        </p:nvSpPr>
        <p:spPr bwMode="auto">
          <a:xfrm>
            <a:off x="5270500" y="2684463"/>
            <a:ext cx="762000" cy="228600"/>
          </a:xfrm>
          <a:prstGeom prst="rightArrow">
            <a:avLst>
              <a:gd name="adj1" fmla="val 50000"/>
              <a:gd name="adj2" fmla="val 83333"/>
            </a:avLst>
          </a:prstGeom>
          <a:solidFill>
            <a:srgbClr val="000080"/>
          </a:solidFill>
          <a:ln w="9525">
            <a:solidFill>
              <a:schemeClr val="tx1"/>
            </a:solidFill>
            <a:miter lim="800000"/>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1146" name="Text Box 10">
            <a:extLst>
              <a:ext uri="{FF2B5EF4-FFF2-40B4-BE49-F238E27FC236}">
                <a16:creationId xmlns:a16="http://schemas.microsoft.com/office/drawing/2014/main" id="{AD600922-4809-6209-D2A4-BF9CCA42882D}"/>
              </a:ext>
            </a:extLst>
          </p:cNvPr>
          <p:cNvSpPr txBox="1">
            <a:spLocks noChangeArrowheads="1"/>
          </p:cNvSpPr>
          <p:nvPr/>
        </p:nvSpPr>
        <p:spPr bwMode="auto">
          <a:xfrm>
            <a:off x="466725" y="3302000"/>
            <a:ext cx="3870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latin typeface="Plotter" charset="0"/>
              </a:rPr>
              <a:t>定温反应中，整个物系在反应中温度不变</a:t>
            </a:r>
            <a:endParaRPr kumimoji="1" lang="zh-CN" altLang="en-US" sz="1600">
              <a:solidFill>
                <a:srgbClr val="050FD5"/>
              </a:solidFill>
            </a:endParaRPr>
          </a:p>
        </p:txBody>
      </p:sp>
      <p:graphicFrame>
        <p:nvGraphicFramePr>
          <p:cNvPr id="91147" name="Object 11">
            <a:extLst>
              <a:ext uri="{FF2B5EF4-FFF2-40B4-BE49-F238E27FC236}">
                <a16:creationId xmlns:a16="http://schemas.microsoft.com/office/drawing/2014/main" id="{AACD0A3A-2863-ADFF-9669-639EFF4D17DC}"/>
              </a:ext>
            </a:extLst>
          </p:cNvPr>
          <p:cNvGraphicFramePr>
            <a:graphicFrameLocks noChangeAspect="1"/>
          </p:cNvGraphicFramePr>
          <p:nvPr/>
        </p:nvGraphicFramePr>
        <p:xfrm>
          <a:off x="520700" y="3740150"/>
          <a:ext cx="2400300" cy="373063"/>
        </p:xfrm>
        <a:graphic>
          <a:graphicData uri="http://schemas.openxmlformats.org/presentationml/2006/ole">
            <mc:AlternateContent xmlns:mc="http://schemas.openxmlformats.org/markup-compatibility/2006">
              <mc:Choice xmlns:v="urn:schemas-microsoft-com:vml" Requires="v">
                <p:oleObj name="Equation" r:id="rId6" imgW="1104840" imgH="228600" progId="Equation.DSMT4">
                  <p:embed/>
                </p:oleObj>
              </mc:Choice>
              <mc:Fallback>
                <p:oleObj name="Equation" r:id="rId6" imgW="1104840" imgH="2286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700" y="3740150"/>
                        <a:ext cx="2400300" cy="3730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1148" name="Object 12">
            <a:extLst>
              <a:ext uri="{FF2B5EF4-FFF2-40B4-BE49-F238E27FC236}">
                <a16:creationId xmlns:a16="http://schemas.microsoft.com/office/drawing/2014/main" id="{1C1C4099-5E16-5AC7-AFFE-0443E47EFCD7}"/>
              </a:ext>
            </a:extLst>
          </p:cNvPr>
          <p:cNvGraphicFramePr>
            <a:graphicFrameLocks noChangeAspect="1"/>
          </p:cNvGraphicFramePr>
          <p:nvPr/>
        </p:nvGraphicFramePr>
        <p:xfrm>
          <a:off x="3868738" y="3690938"/>
          <a:ext cx="2611437" cy="377825"/>
        </p:xfrm>
        <a:graphic>
          <a:graphicData uri="http://schemas.openxmlformats.org/presentationml/2006/ole">
            <mc:AlternateContent xmlns:mc="http://schemas.openxmlformats.org/markup-compatibility/2006">
              <mc:Choice xmlns:v="urn:schemas-microsoft-com:vml" Requires="v">
                <p:oleObj name="Equation" r:id="rId8" imgW="1180800" imgH="228600" progId="Equation.DSMT4">
                  <p:embed/>
                </p:oleObj>
              </mc:Choice>
              <mc:Fallback>
                <p:oleObj name="Equation" r:id="rId8" imgW="1180800" imgH="2286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8738" y="3690938"/>
                        <a:ext cx="2611437" cy="3778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1149" name="AutoShape 13">
            <a:extLst>
              <a:ext uri="{FF2B5EF4-FFF2-40B4-BE49-F238E27FC236}">
                <a16:creationId xmlns:a16="http://schemas.microsoft.com/office/drawing/2014/main" id="{00FC75D0-6B06-3A77-79CE-D3F67C59A101}"/>
              </a:ext>
            </a:extLst>
          </p:cNvPr>
          <p:cNvSpPr>
            <a:spLocks noChangeArrowheads="1"/>
          </p:cNvSpPr>
          <p:nvPr/>
        </p:nvSpPr>
        <p:spPr bwMode="auto">
          <a:xfrm>
            <a:off x="3074988" y="3800475"/>
            <a:ext cx="609600" cy="171450"/>
          </a:xfrm>
          <a:prstGeom prst="rightArrow">
            <a:avLst>
              <a:gd name="adj1" fmla="val 50000"/>
              <a:gd name="adj2" fmla="val 88889"/>
            </a:avLst>
          </a:prstGeom>
          <a:solidFill>
            <a:srgbClr val="000080"/>
          </a:solidFill>
          <a:ln w="9525">
            <a:solidFill>
              <a:schemeClr val="tx1"/>
            </a:solidFill>
            <a:miter lim="800000"/>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91150" name="Object 14">
            <a:extLst>
              <a:ext uri="{FF2B5EF4-FFF2-40B4-BE49-F238E27FC236}">
                <a16:creationId xmlns:a16="http://schemas.microsoft.com/office/drawing/2014/main" id="{6A789434-5BDA-1FC3-04B7-BC0F4CFB35DF}"/>
              </a:ext>
            </a:extLst>
          </p:cNvPr>
          <p:cNvGraphicFramePr>
            <a:graphicFrameLocks noChangeAspect="1"/>
          </p:cNvGraphicFramePr>
          <p:nvPr/>
        </p:nvGraphicFramePr>
        <p:xfrm>
          <a:off x="7253288" y="3689350"/>
          <a:ext cx="1890712" cy="423863"/>
        </p:xfrm>
        <a:graphic>
          <a:graphicData uri="http://schemas.openxmlformats.org/presentationml/2006/ole">
            <mc:AlternateContent xmlns:mc="http://schemas.openxmlformats.org/markup-compatibility/2006">
              <mc:Choice xmlns:v="urn:schemas-microsoft-com:vml" Requires="v">
                <p:oleObj name="Equation" r:id="rId10" imgW="761760" imgH="228600" progId="Equation.DSMT4">
                  <p:embed/>
                </p:oleObj>
              </mc:Choice>
              <mc:Fallback>
                <p:oleObj name="Equation" r:id="rId10" imgW="761760" imgH="2286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53288" y="3689350"/>
                        <a:ext cx="1890712" cy="42386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1151" name="AutoShape 15">
            <a:extLst>
              <a:ext uri="{FF2B5EF4-FFF2-40B4-BE49-F238E27FC236}">
                <a16:creationId xmlns:a16="http://schemas.microsoft.com/office/drawing/2014/main" id="{CA729A32-553D-479E-7046-37323ECDED9E}"/>
              </a:ext>
            </a:extLst>
          </p:cNvPr>
          <p:cNvSpPr>
            <a:spLocks noChangeArrowheads="1"/>
          </p:cNvSpPr>
          <p:nvPr/>
        </p:nvSpPr>
        <p:spPr bwMode="auto">
          <a:xfrm>
            <a:off x="6580188" y="3800475"/>
            <a:ext cx="609600" cy="171450"/>
          </a:xfrm>
          <a:prstGeom prst="rightArrow">
            <a:avLst>
              <a:gd name="adj1" fmla="val 50000"/>
              <a:gd name="adj2" fmla="val 88889"/>
            </a:avLst>
          </a:prstGeom>
          <a:solidFill>
            <a:srgbClr val="000080"/>
          </a:solidFill>
          <a:ln w="9525">
            <a:solidFill>
              <a:schemeClr val="tx1"/>
            </a:solidFill>
            <a:miter lim="800000"/>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1152" name="Line 16">
            <a:extLst>
              <a:ext uri="{FF2B5EF4-FFF2-40B4-BE49-F238E27FC236}">
                <a16:creationId xmlns:a16="http://schemas.microsoft.com/office/drawing/2014/main" id="{15F9821B-251A-4EA4-24B8-4EE70C5F8D3E}"/>
              </a:ext>
            </a:extLst>
          </p:cNvPr>
          <p:cNvSpPr>
            <a:spLocks noChangeShapeType="1"/>
          </p:cNvSpPr>
          <p:nvPr/>
        </p:nvSpPr>
        <p:spPr bwMode="auto">
          <a:xfrm rot="-4242998" flipH="1" flipV="1">
            <a:off x="7327107" y="3983831"/>
            <a:ext cx="336550" cy="2714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3" name="Text Box 17">
            <a:extLst>
              <a:ext uri="{FF2B5EF4-FFF2-40B4-BE49-F238E27FC236}">
                <a16:creationId xmlns:a16="http://schemas.microsoft.com/office/drawing/2014/main" id="{FB65E8ED-7E46-8129-FD8F-A1B13DE314EF}"/>
              </a:ext>
            </a:extLst>
          </p:cNvPr>
          <p:cNvSpPr txBox="1">
            <a:spLocks noChangeArrowheads="1"/>
          </p:cNvSpPr>
          <p:nvPr/>
        </p:nvSpPr>
        <p:spPr bwMode="auto">
          <a:xfrm>
            <a:off x="6186488" y="4113213"/>
            <a:ext cx="238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latin typeface="黑体" panose="02010609060101010101" pitchFamily="49" charset="-122"/>
              </a:rPr>
              <a:t>亥姆霍兹自由能或函数</a:t>
            </a:r>
            <a:r>
              <a:rPr kumimoji="1" lang="zh-CN" altLang="en-US" sz="2400">
                <a:latin typeface="楷体_GB2312" pitchFamily="49" charset="-122"/>
                <a:ea typeface="楷体_GB2312" pitchFamily="49" charset="-122"/>
              </a:rPr>
              <a:t> </a:t>
            </a:r>
          </a:p>
        </p:txBody>
      </p:sp>
      <p:graphicFrame>
        <p:nvGraphicFramePr>
          <p:cNvPr id="91154" name="Object 18">
            <a:extLst>
              <a:ext uri="{FF2B5EF4-FFF2-40B4-BE49-F238E27FC236}">
                <a16:creationId xmlns:a16="http://schemas.microsoft.com/office/drawing/2014/main" id="{1CBB820A-3BED-8930-426C-85D9AAC3C59D}"/>
              </a:ext>
            </a:extLst>
          </p:cNvPr>
          <p:cNvGraphicFramePr>
            <a:graphicFrameLocks noChangeAspect="1"/>
          </p:cNvGraphicFramePr>
          <p:nvPr/>
        </p:nvGraphicFramePr>
        <p:xfrm>
          <a:off x="620713" y="2466975"/>
          <a:ext cx="1223962" cy="631825"/>
        </p:xfrm>
        <a:graphic>
          <a:graphicData uri="http://schemas.openxmlformats.org/presentationml/2006/ole">
            <mc:AlternateContent xmlns:mc="http://schemas.openxmlformats.org/markup-compatibility/2006">
              <mc:Choice xmlns:v="urn:schemas-microsoft-com:vml" Requires="v">
                <p:oleObj name="Equation" r:id="rId12" imgW="571320" imgH="393480" progId="Equation.DSMT4">
                  <p:embed/>
                </p:oleObj>
              </mc:Choice>
              <mc:Fallback>
                <p:oleObj name="Equation" r:id="rId12" imgW="571320" imgH="39348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0713" y="2466975"/>
                        <a:ext cx="1223962"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5" name="AutoShape 19">
            <a:extLst>
              <a:ext uri="{FF2B5EF4-FFF2-40B4-BE49-F238E27FC236}">
                <a16:creationId xmlns:a16="http://schemas.microsoft.com/office/drawing/2014/main" id="{206D26B9-998F-7EB7-6370-BD0EAA504A43}"/>
              </a:ext>
            </a:extLst>
          </p:cNvPr>
          <p:cNvSpPr>
            <a:spLocks noChangeArrowheads="1"/>
          </p:cNvSpPr>
          <p:nvPr/>
        </p:nvSpPr>
        <p:spPr bwMode="auto">
          <a:xfrm>
            <a:off x="1916113" y="2736850"/>
            <a:ext cx="647700" cy="161925"/>
          </a:xfrm>
          <a:prstGeom prst="rightArrow">
            <a:avLst>
              <a:gd name="adj1" fmla="val 50000"/>
              <a:gd name="adj2" fmla="val 100000"/>
            </a:avLst>
          </a:prstGeom>
          <a:solidFill>
            <a:srgbClr val="000080"/>
          </a:solidFill>
          <a:ln w="9525">
            <a:solidFill>
              <a:schemeClr val="tx1"/>
            </a:solidFill>
            <a:miter lim="800000"/>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1156" name="Text Box 20">
            <a:extLst>
              <a:ext uri="{FF2B5EF4-FFF2-40B4-BE49-F238E27FC236}">
                <a16:creationId xmlns:a16="http://schemas.microsoft.com/office/drawing/2014/main" id="{34E22166-076D-A90A-F369-089AABC521BA}"/>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91158" name="Line 22">
            <a:extLst>
              <a:ext uri="{FF2B5EF4-FFF2-40B4-BE49-F238E27FC236}">
                <a16:creationId xmlns:a16="http://schemas.microsoft.com/office/drawing/2014/main" id="{5E244784-B048-591D-2BAA-917CDE58730E}"/>
              </a:ext>
            </a:extLst>
          </p:cNvPr>
          <p:cNvSpPr>
            <a:spLocks noChangeShapeType="1"/>
          </p:cNvSpPr>
          <p:nvPr/>
        </p:nvSpPr>
        <p:spPr bwMode="auto">
          <a:xfrm>
            <a:off x="1905000" y="2584450"/>
            <a:ext cx="1651000" cy="0"/>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9" name="Text Box 23">
            <a:extLst>
              <a:ext uri="{FF2B5EF4-FFF2-40B4-BE49-F238E27FC236}">
                <a16:creationId xmlns:a16="http://schemas.microsoft.com/office/drawing/2014/main" id="{11520459-1100-4AA0-CA9E-2CBA92F35FA7}"/>
              </a:ext>
            </a:extLst>
          </p:cNvPr>
          <p:cNvSpPr txBox="1">
            <a:spLocks noChangeArrowheads="1"/>
          </p:cNvSpPr>
          <p:nvPr/>
        </p:nvSpPr>
        <p:spPr bwMode="auto">
          <a:xfrm>
            <a:off x="2282825" y="2306638"/>
            <a:ext cx="7937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t>第一定律</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5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1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1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11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1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1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11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14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11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1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1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P spid="91145" grpId="0" animBg="1"/>
      <p:bldP spid="91146" grpId="0"/>
      <p:bldP spid="91149" grpId="0" animBg="1"/>
      <p:bldP spid="91151" grpId="0" animBg="1"/>
      <p:bldP spid="91153" grpId="0"/>
      <p:bldP spid="91155" grpId="0" animBg="1"/>
      <p:bldP spid="911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3">
            <a:extLst>
              <a:ext uri="{FF2B5EF4-FFF2-40B4-BE49-F238E27FC236}">
                <a16:creationId xmlns:a16="http://schemas.microsoft.com/office/drawing/2014/main" id="{84509723-9FD0-9C26-7D65-981C1CD8594A}"/>
              </a:ext>
            </a:extLst>
          </p:cNvPr>
          <p:cNvSpPr txBox="1">
            <a:spLocks noChangeArrowheads="1"/>
          </p:cNvSpPr>
          <p:nvPr/>
        </p:nvSpPr>
        <p:spPr bwMode="auto">
          <a:xfrm>
            <a:off x="482600" y="1325563"/>
            <a:ext cx="252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050FD5"/>
                </a:solidFill>
                <a:latin typeface="Plotter" charset="0"/>
              </a:rPr>
              <a:t>对于初、终态一定的反应</a:t>
            </a:r>
            <a:r>
              <a:rPr kumimoji="1" lang="zh-CN" altLang="en-US" sz="2800" b="0">
                <a:ea typeface="宋体" panose="02010600030101010101" pitchFamily="2" charset="-122"/>
              </a:rPr>
              <a:t> </a:t>
            </a:r>
          </a:p>
        </p:txBody>
      </p:sp>
      <p:graphicFrame>
        <p:nvGraphicFramePr>
          <p:cNvPr id="2050" name="Object 4">
            <a:extLst>
              <a:ext uri="{FF2B5EF4-FFF2-40B4-BE49-F238E27FC236}">
                <a16:creationId xmlns:a16="http://schemas.microsoft.com/office/drawing/2014/main" id="{19EF4FDD-BC0E-9615-67A5-5674A9A3211E}"/>
              </a:ext>
            </a:extLst>
          </p:cNvPr>
          <p:cNvGraphicFramePr>
            <a:graphicFrameLocks noChangeAspect="1"/>
          </p:cNvGraphicFramePr>
          <p:nvPr/>
        </p:nvGraphicFramePr>
        <p:xfrm>
          <a:off x="1557338" y="2079625"/>
          <a:ext cx="1504950" cy="352425"/>
        </p:xfrm>
        <a:graphic>
          <a:graphicData uri="http://schemas.openxmlformats.org/presentationml/2006/ole">
            <mc:AlternateContent xmlns:mc="http://schemas.openxmlformats.org/markup-compatibility/2006">
              <mc:Choice xmlns:v="urn:schemas-microsoft-com:vml" Requires="v">
                <p:oleObj name="Equation" r:id="rId2" imgW="812520" imgH="228600" progId="Equation.DSMT4">
                  <p:embed/>
                </p:oleObj>
              </mc:Choice>
              <mc:Fallback>
                <p:oleObj name="Equation" r:id="rId2" imgW="81252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2079625"/>
                        <a:ext cx="1504950" cy="3524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1" name="Object 5">
            <a:extLst>
              <a:ext uri="{FF2B5EF4-FFF2-40B4-BE49-F238E27FC236}">
                <a16:creationId xmlns:a16="http://schemas.microsoft.com/office/drawing/2014/main" id="{9DCF9FAE-63CA-5C43-FF45-D898E7CBCE5F}"/>
              </a:ext>
            </a:extLst>
          </p:cNvPr>
          <p:cNvGraphicFramePr>
            <a:graphicFrameLocks noChangeAspect="1"/>
          </p:cNvGraphicFramePr>
          <p:nvPr/>
        </p:nvGraphicFramePr>
        <p:xfrm>
          <a:off x="3557588" y="2063750"/>
          <a:ext cx="1976437" cy="409575"/>
        </p:xfrm>
        <a:graphic>
          <a:graphicData uri="http://schemas.openxmlformats.org/presentationml/2006/ole">
            <mc:AlternateContent xmlns:mc="http://schemas.openxmlformats.org/markup-compatibility/2006">
              <mc:Choice xmlns:v="urn:schemas-microsoft-com:vml" Requires="v">
                <p:oleObj name="Equation" r:id="rId4" imgW="825480" imgH="228600" progId="Equation.DSMT4">
                  <p:embed/>
                </p:oleObj>
              </mc:Choice>
              <mc:Fallback>
                <p:oleObj name="Equation" r:id="rId4" imgW="82548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588" y="2063750"/>
                        <a:ext cx="1976437" cy="4095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055" name="AutoShape 6">
            <a:extLst>
              <a:ext uri="{FF2B5EF4-FFF2-40B4-BE49-F238E27FC236}">
                <a16:creationId xmlns:a16="http://schemas.microsoft.com/office/drawing/2014/main" id="{4B98156E-BE7F-05B1-9C0F-B7ACB8E92A66}"/>
              </a:ext>
            </a:extLst>
          </p:cNvPr>
          <p:cNvSpPr>
            <a:spLocks noChangeArrowheads="1"/>
          </p:cNvSpPr>
          <p:nvPr/>
        </p:nvSpPr>
        <p:spPr bwMode="auto">
          <a:xfrm>
            <a:off x="3105150" y="2203450"/>
            <a:ext cx="431800" cy="114300"/>
          </a:xfrm>
          <a:prstGeom prst="rightArrow">
            <a:avLst>
              <a:gd name="adj1" fmla="val 50000"/>
              <a:gd name="adj2" fmla="val 94444"/>
            </a:avLst>
          </a:prstGeom>
          <a:solidFill>
            <a:srgbClr val="000080"/>
          </a:solidFill>
          <a:ln w="9525">
            <a:solidFill>
              <a:schemeClr val="tx1"/>
            </a:solidFill>
            <a:miter lim="800000"/>
            <a:headEnd/>
            <a:tailEnd/>
          </a:ln>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056" name="Text Box 7">
            <a:extLst>
              <a:ext uri="{FF2B5EF4-FFF2-40B4-BE49-F238E27FC236}">
                <a16:creationId xmlns:a16="http://schemas.microsoft.com/office/drawing/2014/main" id="{98D5CECE-0ED6-8415-79E9-08A1A4EBD57F}"/>
              </a:ext>
            </a:extLst>
          </p:cNvPr>
          <p:cNvSpPr txBox="1">
            <a:spLocks noChangeArrowheads="1"/>
          </p:cNvSpPr>
          <p:nvPr/>
        </p:nvSpPr>
        <p:spPr bwMode="auto">
          <a:xfrm>
            <a:off x="557213" y="1006475"/>
            <a:ext cx="4559300" cy="346075"/>
          </a:xfrm>
          <a:prstGeom prst="rect">
            <a:avLst/>
          </a:prstGeom>
          <a:solidFill>
            <a:srgbClr val="FFFF99"/>
          </a:solidFill>
          <a:ln w="9525">
            <a:solidFill>
              <a:schemeClr val="tx1"/>
            </a:solidFill>
            <a:miter lim="800000"/>
            <a:headEnd/>
            <a:tailEnd/>
          </a:ln>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1600">
                <a:solidFill>
                  <a:srgbClr val="D31703"/>
                </a:solidFill>
              </a:rPr>
              <a:t>1. </a:t>
            </a:r>
            <a:r>
              <a:rPr kumimoji="1" lang="zh-CN" altLang="en-US" sz="1600">
                <a:solidFill>
                  <a:srgbClr val="D31703"/>
                </a:solidFill>
              </a:rPr>
              <a:t>定温-定容反应：</a:t>
            </a:r>
            <a:r>
              <a:rPr kumimoji="1" lang="zh-CN" altLang="en-US" sz="1600">
                <a:solidFill>
                  <a:srgbClr val="050FD5"/>
                </a:solidFill>
              </a:rPr>
              <a:t>容积变化功</a:t>
            </a:r>
            <a:r>
              <a:rPr kumimoji="1" lang="en-US" altLang="zh-CN" sz="1600" i="1">
                <a:solidFill>
                  <a:srgbClr val="050FD5"/>
                </a:solidFill>
              </a:rPr>
              <a:t>W </a:t>
            </a:r>
            <a:r>
              <a:rPr kumimoji="1" lang="en-US" altLang="zh-CN" sz="1600">
                <a:solidFill>
                  <a:srgbClr val="050FD5"/>
                </a:solidFill>
              </a:rPr>
              <a:t>= 0，</a:t>
            </a:r>
            <a:r>
              <a:rPr kumimoji="1" lang="en-US" altLang="zh-CN" sz="1600" i="1">
                <a:solidFill>
                  <a:srgbClr val="050FD5"/>
                </a:solidFill>
              </a:rPr>
              <a:t>W</a:t>
            </a:r>
            <a:r>
              <a:rPr kumimoji="1" lang="en-US" altLang="zh-CN" sz="1600" baseline="-25000">
                <a:solidFill>
                  <a:srgbClr val="050FD5"/>
                </a:solidFill>
              </a:rPr>
              <a:t>tot </a:t>
            </a:r>
            <a:r>
              <a:rPr kumimoji="1" lang="en-US" altLang="zh-CN" sz="1600">
                <a:solidFill>
                  <a:srgbClr val="050FD5"/>
                </a:solidFill>
              </a:rPr>
              <a:t>=</a:t>
            </a:r>
            <a:r>
              <a:rPr kumimoji="1" lang="en-US" altLang="zh-CN" sz="1600" i="1">
                <a:solidFill>
                  <a:srgbClr val="050FD5"/>
                </a:solidFill>
              </a:rPr>
              <a:t>W </a:t>
            </a:r>
            <a:r>
              <a:rPr kumimoji="1" lang="en-US" altLang="zh-CN" sz="1600" baseline="-25000">
                <a:solidFill>
                  <a:srgbClr val="050FD5"/>
                </a:solidFill>
              </a:rPr>
              <a:t>u,</a:t>
            </a:r>
            <a:r>
              <a:rPr kumimoji="1" lang="en-US" altLang="zh-CN" sz="1600" i="1" baseline="-25000">
                <a:solidFill>
                  <a:srgbClr val="050FD5"/>
                </a:solidFill>
              </a:rPr>
              <a:t>V</a:t>
            </a:r>
            <a:endParaRPr kumimoji="1" lang="zh-CN" altLang="en-US" sz="1600">
              <a:solidFill>
                <a:srgbClr val="050FD5"/>
              </a:solidFill>
            </a:endParaRPr>
          </a:p>
        </p:txBody>
      </p:sp>
      <p:sp>
        <p:nvSpPr>
          <p:cNvPr id="2057" name="Text Box 12">
            <a:extLst>
              <a:ext uri="{FF2B5EF4-FFF2-40B4-BE49-F238E27FC236}">
                <a16:creationId xmlns:a16="http://schemas.microsoft.com/office/drawing/2014/main" id="{4DAB5614-38FF-8623-E033-3E3AD90CC39A}"/>
              </a:ext>
            </a:extLst>
          </p:cNvPr>
          <p:cNvSpPr txBox="1">
            <a:spLocks noChangeArrowheads="1"/>
          </p:cNvSpPr>
          <p:nvPr/>
        </p:nvSpPr>
        <p:spPr bwMode="auto">
          <a:xfrm>
            <a:off x="5370513" y="2084388"/>
            <a:ext cx="3051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600">
                <a:solidFill>
                  <a:srgbClr val="050FD5"/>
                </a:solidFill>
                <a:latin typeface="黑体" panose="02010609060101010101" pitchFamily="49" charset="-122"/>
              </a:rPr>
              <a:t>可逆时取等号，不可逆时大于号</a:t>
            </a:r>
            <a:endParaRPr lang="en-US" altLang="zh-CN" sz="1600">
              <a:solidFill>
                <a:srgbClr val="050FD5"/>
              </a:solidFill>
              <a:latin typeface="黑体" panose="02010609060101010101" pitchFamily="49" charset="-122"/>
            </a:endParaRPr>
          </a:p>
        </p:txBody>
      </p:sp>
      <p:sp>
        <p:nvSpPr>
          <p:cNvPr id="92178" name="Text Box 18">
            <a:extLst>
              <a:ext uri="{FF2B5EF4-FFF2-40B4-BE49-F238E27FC236}">
                <a16:creationId xmlns:a16="http://schemas.microsoft.com/office/drawing/2014/main" id="{EC0219ED-C53B-D634-E48E-43F72335C51D}"/>
              </a:ext>
            </a:extLst>
          </p:cNvPr>
          <p:cNvSpPr txBox="1">
            <a:spLocks noChangeArrowheads="1"/>
          </p:cNvSpPr>
          <p:nvPr/>
        </p:nvSpPr>
        <p:spPr bwMode="auto">
          <a:xfrm>
            <a:off x="571500" y="33337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92186" name="Text Box 26">
            <a:extLst>
              <a:ext uri="{FF2B5EF4-FFF2-40B4-BE49-F238E27FC236}">
                <a16:creationId xmlns:a16="http://schemas.microsoft.com/office/drawing/2014/main" id="{4D49D99F-EFBC-1C59-EC09-CAC957CCFFC0}"/>
              </a:ext>
            </a:extLst>
          </p:cNvPr>
          <p:cNvSpPr txBox="1">
            <a:spLocks noChangeArrowheads="1"/>
          </p:cNvSpPr>
          <p:nvPr/>
        </p:nvSpPr>
        <p:spPr bwMode="auto">
          <a:xfrm>
            <a:off x="1450975" y="2398713"/>
            <a:ext cx="4889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t>初态</a:t>
            </a:r>
          </a:p>
        </p:txBody>
      </p:sp>
      <p:sp>
        <p:nvSpPr>
          <p:cNvPr id="92187" name="Text Box 27">
            <a:extLst>
              <a:ext uri="{FF2B5EF4-FFF2-40B4-BE49-F238E27FC236}">
                <a16:creationId xmlns:a16="http://schemas.microsoft.com/office/drawing/2014/main" id="{785F3B78-A4B2-1360-D830-458CD8ACDFE3}"/>
              </a:ext>
            </a:extLst>
          </p:cNvPr>
          <p:cNvSpPr txBox="1">
            <a:spLocks noChangeArrowheads="1"/>
          </p:cNvSpPr>
          <p:nvPr/>
        </p:nvSpPr>
        <p:spPr bwMode="auto">
          <a:xfrm>
            <a:off x="1955800" y="2408238"/>
            <a:ext cx="4889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t>终态</a:t>
            </a:r>
          </a:p>
        </p:txBody>
      </p:sp>
      <p:sp>
        <p:nvSpPr>
          <p:cNvPr id="92188" name="Text Box 28">
            <a:extLst>
              <a:ext uri="{FF2B5EF4-FFF2-40B4-BE49-F238E27FC236}">
                <a16:creationId xmlns:a16="http://schemas.microsoft.com/office/drawing/2014/main" id="{77ED206F-0CF0-5700-0B3B-6F8107FA94DF}"/>
              </a:ext>
            </a:extLst>
          </p:cNvPr>
          <p:cNvSpPr txBox="1">
            <a:spLocks noChangeArrowheads="1"/>
          </p:cNvSpPr>
          <p:nvPr/>
        </p:nvSpPr>
        <p:spPr bwMode="auto">
          <a:xfrm>
            <a:off x="466725" y="2806700"/>
            <a:ext cx="8267700" cy="650875"/>
          </a:xfrm>
          <a:prstGeom prst="rect">
            <a:avLst/>
          </a:prstGeom>
          <a:solidFill>
            <a:srgbClr val="FFFF99"/>
          </a:solidFill>
          <a:ln w="9525">
            <a:solidFill>
              <a:schemeClr val="tx1"/>
            </a:solidFill>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800">
                <a:latin typeface="黑体" panose="02010609060101010101" pitchFamily="49" charset="-122"/>
              </a:rPr>
              <a:t>等温等容封闭体系的</a:t>
            </a:r>
            <a:r>
              <a:rPr lang="en-US" altLang="zh-CN" sz="1800">
                <a:latin typeface="黑体" panose="02010609060101010101" pitchFamily="49" charset="-122"/>
              </a:rPr>
              <a:t>Helmholtz</a:t>
            </a:r>
            <a:r>
              <a:rPr lang="zh-CN" altLang="en-US" sz="1800">
                <a:latin typeface="黑体" panose="02010609060101010101" pitchFamily="49" charset="-122"/>
              </a:rPr>
              <a:t>自由能在可逆过程中的减少值等于体系作的非体积功（有用功）；在不可逆过程中的减少值则大于体系作的非体积功（有用功）</a:t>
            </a:r>
          </a:p>
        </p:txBody>
      </p:sp>
      <p:sp>
        <p:nvSpPr>
          <p:cNvPr id="92189" name="Text Box 29">
            <a:extLst>
              <a:ext uri="{FF2B5EF4-FFF2-40B4-BE49-F238E27FC236}">
                <a16:creationId xmlns:a16="http://schemas.microsoft.com/office/drawing/2014/main" id="{DEF4B2C3-CC5A-A4EB-61CE-059E3F913DF5}"/>
              </a:ext>
            </a:extLst>
          </p:cNvPr>
          <p:cNvSpPr txBox="1">
            <a:spLocks noChangeArrowheads="1"/>
          </p:cNvSpPr>
          <p:nvPr/>
        </p:nvSpPr>
        <p:spPr bwMode="auto">
          <a:xfrm>
            <a:off x="477838" y="3559175"/>
            <a:ext cx="591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D31703"/>
                </a:solidFill>
                <a:latin typeface="黑体" panose="02010609060101010101" pitchFamily="49" charset="-122"/>
              </a:rPr>
              <a:t>★ 理想可逆定温-定容反应，上式取等号，这时所得有用功最大</a:t>
            </a:r>
          </a:p>
        </p:txBody>
      </p:sp>
      <p:graphicFrame>
        <p:nvGraphicFramePr>
          <p:cNvPr id="92190" name="Object 30">
            <a:extLst>
              <a:ext uri="{FF2B5EF4-FFF2-40B4-BE49-F238E27FC236}">
                <a16:creationId xmlns:a16="http://schemas.microsoft.com/office/drawing/2014/main" id="{52ACE4E4-6FBE-7870-E8D0-47E3BA58DF29}"/>
              </a:ext>
            </a:extLst>
          </p:cNvPr>
          <p:cNvGraphicFramePr>
            <a:graphicFrameLocks noChangeAspect="1"/>
          </p:cNvGraphicFramePr>
          <p:nvPr/>
        </p:nvGraphicFramePr>
        <p:xfrm>
          <a:off x="1087438" y="4049713"/>
          <a:ext cx="2151062" cy="376237"/>
        </p:xfrm>
        <a:graphic>
          <a:graphicData uri="http://schemas.openxmlformats.org/presentationml/2006/ole">
            <mc:AlternateContent xmlns:mc="http://schemas.openxmlformats.org/markup-compatibility/2006">
              <mc:Choice xmlns:v="urn:schemas-microsoft-com:vml" Requires="v">
                <p:oleObj name="Equation" r:id="rId6" imgW="1015920" imgH="241200" progId="Equation.DSMT4">
                  <p:embed/>
                </p:oleObj>
              </mc:Choice>
              <mc:Fallback>
                <p:oleObj name="Equation" r:id="rId6" imgW="1015920" imgH="24120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438" y="4049713"/>
                        <a:ext cx="2151062" cy="37623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2191" name="Object 31">
            <a:extLst>
              <a:ext uri="{FF2B5EF4-FFF2-40B4-BE49-F238E27FC236}">
                <a16:creationId xmlns:a16="http://schemas.microsoft.com/office/drawing/2014/main" id="{B8A9FB26-5A64-F2B9-B8C4-E950D44DECC9}"/>
              </a:ext>
            </a:extLst>
          </p:cNvPr>
          <p:cNvGraphicFramePr>
            <a:graphicFrameLocks noChangeAspect="1"/>
          </p:cNvGraphicFramePr>
          <p:nvPr/>
        </p:nvGraphicFramePr>
        <p:xfrm>
          <a:off x="3654425" y="4084638"/>
          <a:ext cx="4090988" cy="374650"/>
        </p:xfrm>
        <a:graphic>
          <a:graphicData uri="http://schemas.openxmlformats.org/presentationml/2006/ole">
            <mc:AlternateContent xmlns:mc="http://schemas.openxmlformats.org/markup-compatibility/2006">
              <mc:Choice xmlns:v="urn:schemas-microsoft-com:vml" Requires="v">
                <p:oleObj name="Equation" r:id="rId8" imgW="1955520" imgH="241200" progId="Equation.DSMT4">
                  <p:embed/>
                </p:oleObj>
              </mc:Choice>
              <mc:Fallback>
                <p:oleObj name="Equation" r:id="rId8" imgW="1955520" imgH="241200" progId="Equation.DSMT4">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4425" y="4084638"/>
                        <a:ext cx="4090988" cy="3746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8"/>
                                        </p:tgtEl>
                                        <p:attrNameLst>
                                          <p:attrName>style.visibility</p:attrName>
                                        </p:attrNameLst>
                                      </p:cBhvr>
                                      <p:to>
                                        <p:strVal val="visible"/>
                                      </p:to>
                                    </p:set>
                                    <p:anim calcmode="lin" valueType="num">
                                      <p:cBhvr additive="base">
                                        <p:cTn id="7" dur="500" fill="hold"/>
                                        <p:tgtEl>
                                          <p:spTgt spid="92188"/>
                                        </p:tgtEl>
                                        <p:attrNameLst>
                                          <p:attrName>ppt_x</p:attrName>
                                        </p:attrNameLst>
                                      </p:cBhvr>
                                      <p:tavLst>
                                        <p:tav tm="0">
                                          <p:val>
                                            <p:strVal val="#ppt_x"/>
                                          </p:val>
                                        </p:tav>
                                        <p:tav tm="100000">
                                          <p:val>
                                            <p:strVal val="#ppt_x"/>
                                          </p:val>
                                        </p:tav>
                                      </p:tavLst>
                                    </p:anim>
                                    <p:anim calcmode="lin" valueType="num">
                                      <p:cBhvr additive="base">
                                        <p:cTn id="8" dur="500" fill="hold"/>
                                        <p:tgtEl>
                                          <p:spTgt spid="921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8" grpId="0" animBg="1"/>
      <p:bldP spid="921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11">
            <a:extLst>
              <a:ext uri="{FF2B5EF4-FFF2-40B4-BE49-F238E27FC236}">
                <a16:creationId xmlns:a16="http://schemas.microsoft.com/office/drawing/2014/main" id="{703FC13D-33F9-6B01-D365-FE4C2D7393BC}"/>
              </a:ext>
            </a:extLst>
          </p:cNvPr>
          <p:cNvSpPr txBox="1">
            <a:spLocks noChangeArrowheads="1"/>
          </p:cNvSpPr>
          <p:nvPr/>
        </p:nvSpPr>
        <p:spPr bwMode="auto">
          <a:xfrm>
            <a:off x="514350" y="922338"/>
            <a:ext cx="81311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pPr>
            <a:r>
              <a:rPr lang="zh-CN" altLang="en-US" sz="1600"/>
              <a:t>★ </a:t>
            </a:r>
            <a:r>
              <a:rPr kumimoji="1" lang="zh-CN" altLang="en-US" sz="1600"/>
              <a:t>自发进行的反应都是不可逆的，因此反应物系的</a:t>
            </a:r>
            <a:r>
              <a:rPr kumimoji="1" lang="en-US" altLang="zh-CN" sz="1600" i="1"/>
              <a:t>F </a:t>
            </a:r>
            <a:r>
              <a:rPr kumimoji="1" lang="zh-CN" altLang="en-US" sz="1600"/>
              <a:t>都减小，换句话说，只有</a:t>
            </a:r>
            <a:r>
              <a:rPr kumimoji="1" lang="en-US" altLang="zh-CN" sz="1600" i="1"/>
              <a:t>F</a:t>
            </a:r>
            <a:r>
              <a:rPr kumimoji="1" lang="zh-CN" altLang="en-US" sz="1600"/>
              <a:t>减小，即             的定温-定容反应才能自发地进行，</a:t>
            </a:r>
            <a:r>
              <a:rPr kumimoji="1" lang="en-US" altLang="zh-CN" sz="1600" i="1"/>
              <a:t>F </a:t>
            </a:r>
            <a:r>
              <a:rPr kumimoji="1" lang="zh-CN" altLang="en-US" sz="1600"/>
              <a:t>增大的反应必须有外功帮助。</a:t>
            </a:r>
            <a:endParaRPr kumimoji="1" lang="en-US" altLang="zh-CN" sz="1600">
              <a:solidFill>
                <a:srgbClr val="D31703"/>
              </a:solidFill>
            </a:endParaRPr>
          </a:p>
        </p:txBody>
      </p:sp>
      <p:graphicFrame>
        <p:nvGraphicFramePr>
          <p:cNvPr id="149516" name="Object 12">
            <a:extLst>
              <a:ext uri="{FF2B5EF4-FFF2-40B4-BE49-F238E27FC236}">
                <a16:creationId xmlns:a16="http://schemas.microsoft.com/office/drawing/2014/main" id="{77A2E9B4-F5AF-DA73-77D8-F28414FFADCE}"/>
              </a:ext>
            </a:extLst>
          </p:cNvPr>
          <p:cNvGraphicFramePr>
            <a:graphicFrameLocks noChangeAspect="1"/>
          </p:cNvGraphicFramePr>
          <p:nvPr>
            <p:ph sz="half" idx="2"/>
          </p:nvPr>
        </p:nvGraphicFramePr>
        <p:xfrm>
          <a:off x="2436813" y="1849438"/>
          <a:ext cx="1079500" cy="266700"/>
        </p:xfrm>
        <a:graphic>
          <a:graphicData uri="http://schemas.openxmlformats.org/presentationml/2006/ole">
            <mc:AlternateContent xmlns:mc="http://schemas.openxmlformats.org/markup-compatibility/2006">
              <mc:Choice xmlns:v="urn:schemas-microsoft-com:vml" Requires="v">
                <p:oleObj name="Equation" r:id="rId2" imgW="393529" imgH="152334" progId="Equation.DSMT4">
                  <p:embed/>
                </p:oleObj>
              </mc:Choice>
              <mc:Fallback>
                <p:oleObj name="Equation" r:id="rId2" imgW="393529" imgH="152334"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1849438"/>
                        <a:ext cx="1079500" cy="2667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075" name="Object 13">
            <a:extLst>
              <a:ext uri="{FF2B5EF4-FFF2-40B4-BE49-F238E27FC236}">
                <a16:creationId xmlns:a16="http://schemas.microsoft.com/office/drawing/2014/main" id="{AFD978AA-0E1F-15CC-CA87-AFB51C135520}"/>
              </a:ext>
            </a:extLst>
          </p:cNvPr>
          <p:cNvGraphicFramePr>
            <a:graphicFrameLocks noChangeAspect="1"/>
          </p:cNvGraphicFramePr>
          <p:nvPr>
            <p:ph sz="half" idx="1"/>
          </p:nvPr>
        </p:nvGraphicFramePr>
        <p:xfrm>
          <a:off x="790575" y="1306513"/>
          <a:ext cx="755650" cy="271462"/>
        </p:xfrm>
        <a:graphic>
          <a:graphicData uri="http://schemas.openxmlformats.org/presentationml/2006/ole">
            <mc:AlternateContent xmlns:mc="http://schemas.openxmlformats.org/markup-compatibility/2006">
              <mc:Choice xmlns:v="urn:schemas-microsoft-com:vml" Requires="v">
                <p:oleObj name="Equation" r:id="rId2" imgW="393529" imgH="152334" progId="Equation.DSMT4">
                  <p:embed/>
                </p:oleObj>
              </mc:Choice>
              <mc:Fallback>
                <p:oleObj name="Equation" r:id="rId2" imgW="393529" imgH="152334" progId="Equation.DSMT4">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306513"/>
                        <a:ext cx="755650" cy="27146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18" name="Text Box 14">
            <a:extLst>
              <a:ext uri="{FF2B5EF4-FFF2-40B4-BE49-F238E27FC236}">
                <a16:creationId xmlns:a16="http://schemas.microsoft.com/office/drawing/2014/main" id="{02B57165-01BD-DCC5-3604-FF811058B8D9}"/>
              </a:ext>
            </a:extLst>
          </p:cNvPr>
          <p:cNvSpPr txBox="1">
            <a:spLocks noChangeArrowheads="1"/>
          </p:cNvSpPr>
          <p:nvPr/>
        </p:nvSpPr>
        <p:spPr bwMode="auto">
          <a:xfrm>
            <a:off x="571500" y="33337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sp>
        <p:nvSpPr>
          <p:cNvPr id="149519" name="AutoShape 15">
            <a:extLst>
              <a:ext uri="{FF2B5EF4-FFF2-40B4-BE49-F238E27FC236}">
                <a16:creationId xmlns:a16="http://schemas.microsoft.com/office/drawing/2014/main" id="{44BE6FDB-7EC7-6F75-E6A1-1E7754C60FCB}"/>
              </a:ext>
            </a:extLst>
          </p:cNvPr>
          <p:cNvSpPr>
            <a:spLocks noChangeArrowheads="1"/>
          </p:cNvSpPr>
          <p:nvPr/>
        </p:nvSpPr>
        <p:spPr bwMode="auto">
          <a:xfrm>
            <a:off x="2085975" y="1682750"/>
            <a:ext cx="4927600" cy="584200"/>
          </a:xfrm>
          <a:prstGeom prst="roundRect">
            <a:avLst>
              <a:gd name="adj" fmla="val 16667"/>
            </a:avLst>
          </a:prstGeom>
          <a:noFill/>
          <a:ln w="31750"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9520" name="Rectangle 16">
            <a:extLst>
              <a:ext uri="{FF2B5EF4-FFF2-40B4-BE49-F238E27FC236}">
                <a16:creationId xmlns:a16="http://schemas.microsoft.com/office/drawing/2014/main" id="{BAFCC022-748F-7510-53A2-C6B8382B015A}"/>
              </a:ext>
            </a:extLst>
          </p:cNvPr>
          <p:cNvSpPr>
            <a:spLocks noChangeArrowheads="1"/>
          </p:cNvSpPr>
          <p:nvPr/>
        </p:nvSpPr>
        <p:spPr bwMode="auto">
          <a:xfrm>
            <a:off x="3762375" y="1793875"/>
            <a:ext cx="3119438"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600">
                <a:solidFill>
                  <a:srgbClr val="D31703"/>
                </a:solidFill>
              </a:rPr>
              <a:t>定温</a:t>
            </a:r>
            <a:r>
              <a:rPr kumimoji="1" lang="en-US" altLang="zh-CN" sz="1600">
                <a:solidFill>
                  <a:srgbClr val="D31703"/>
                </a:solidFill>
              </a:rPr>
              <a:t>-</a:t>
            </a:r>
            <a:r>
              <a:rPr kumimoji="1" lang="zh-CN" altLang="en-US" sz="1600">
                <a:solidFill>
                  <a:srgbClr val="D31703"/>
                </a:solidFill>
              </a:rPr>
              <a:t>定容反应能自发进行的判据</a:t>
            </a:r>
          </a:p>
        </p:txBody>
      </p:sp>
      <p:sp>
        <p:nvSpPr>
          <p:cNvPr id="149521" name="Text Box 17">
            <a:extLst>
              <a:ext uri="{FF2B5EF4-FFF2-40B4-BE49-F238E27FC236}">
                <a16:creationId xmlns:a16="http://schemas.microsoft.com/office/drawing/2014/main" id="{DAFF932E-FDDB-909A-CD49-F874F1AD98B1}"/>
              </a:ext>
            </a:extLst>
          </p:cNvPr>
          <p:cNvSpPr txBox="1">
            <a:spLocks noChangeArrowheads="1"/>
          </p:cNvSpPr>
          <p:nvPr/>
        </p:nvSpPr>
        <p:spPr bwMode="auto">
          <a:xfrm>
            <a:off x="600075" y="2455863"/>
            <a:ext cx="7934325" cy="590550"/>
          </a:xfrm>
          <a:prstGeom prst="rect">
            <a:avLst/>
          </a:prstGeom>
          <a:solidFill>
            <a:srgbClr val="FFFF99"/>
          </a:solidFill>
          <a:ln w="9525">
            <a:solidFill>
              <a:schemeClr val="tx1"/>
            </a:solidFill>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600">
                <a:solidFill>
                  <a:srgbClr val="000099"/>
                </a:solidFill>
                <a:latin typeface="黑体" panose="02010609060101010101" pitchFamily="49" charset="-122"/>
              </a:rPr>
              <a:t>不作有用功的封闭体系，在等温等容条件下，体系的</a:t>
            </a:r>
            <a:r>
              <a:rPr lang="en-US" altLang="zh-CN" sz="1600">
                <a:solidFill>
                  <a:srgbClr val="000099"/>
                </a:solidFill>
                <a:latin typeface="黑体" panose="02010609060101010101" pitchFamily="49" charset="-122"/>
              </a:rPr>
              <a:t>Helmholtz</a:t>
            </a:r>
            <a:r>
              <a:rPr lang="zh-CN" altLang="en-US" sz="1600">
                <a:solidFill>
                  <a:srgbClr val="000099"/>
                </a:solidFill>
                <a:latin typeface="黑体" panose="02010609060101010101" pitchFamily="49" charset="-122"/>
              </a:rPr>
              <a:t>自由能在不可逆过程中总是减小，减小到最小值时体系达到平衡</a:t>
            </a:r>
          </a:p>
        </p:txBody>
      </p:sp>
      <p:sp>
        <p:nvSpPr>
          <p:cNvPr id="149522" name="Text Box 18">
            <a:extLst>
              <a:ext uri="{FF2B5EF4-FFF2-40B4-BE49-F238E27FC236}">
                <a16:creationId xmlns:a16="http://schemas.microsoft.com/office/drawing/2014/main" id="{8B5E1555-4CDE-1ED1-3CB2-F1A2B26102B9}"/>
              </a:ext>
            </a:extLst>
          </p:cNvPr>
          <p:cNvSpPr txBox="1">
            <a:spLocks noChangeArrowheads="1"/>
          </p:cNvSpPr>
          <p:nvPr/>
        </p:nvSpPr>
        <p:spPr bwMode="auto">
          <a:xfrm>
            <a:off x="219075" y="3175000"/>
            <a:ext cx="7553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b="0">
                <a:latin typeface="黑体" panose="02010609060101010101" pitchFamily="49" charset="-122"/>
              </a:rPr>
              <a:t>   ★ </a:t>
            </a:r>
            <a:r>
              <a:rPr kumimoji="1" lang="zh-CN" altLang="en-US" sz="1600">
                <a:latin typeface="黑体" panose="02010609060101010101" pitchFamily="49" charset="-122"/>
              </a:rPr>
              <a:t>当物系达到化学平衡时，物系的</a:t>
            </a:r>
            <a:r>
              <a:rPr kumimoji="1" lang="en-US" altLang="zh-CN" sz="1600" i="1">
                <a:latin typeface="黑体" panose="02010609060101010101" pitchFamily="49" charset="-122"/>
              </a:rPr>
              <a:t>F </a:t>
            </a:r>
            <a:r>
              <a:rPr kumimoji="1" lang="zh-CN" altLang="en-US" sz="1600">
                <a:latin typeface="黑体" panose="02010609060101010101" pitchFamily="49" charset="-122"/>
              </a:rPr>
              <a:t>达到最小值，</a:t>
            </a:r>
            <a:r>
              <a:rPr kumimoji="1" lang="zh-CN" altLang="en-US" sz="1600">
                <a:solidFill>
                  <a:srgbClr val="050FD5"/>
                </a:solidFill>
                <a:latin typeface="黑体" panose="02010609060101010101" pitchFamily="49" charset="-122"/>
              </a:rPr>
              <a:t>定温定容体系的平衡条件为</a:t>
            </a:r>
          </a:p>
        </p:txBody>
      </p:sp>
      <p:graphicFrame>
        <p:nvGraphicFramePr>
          <p:cNvPr id="149523" name="Object 19">
            <a:extLst>
              <a:ext uri="{FF2B5EF4-FFF2-40B4-BE49-F238E27FC236}">
                <a16:creationId xmlns:a16="http://schemas.microsoft.com/office/drawing/2014/main" id="{2D56C96D-EFBC-268A-F77B-19D0B3541909}"/>
              </a:ext>
            </a:extLst>
          </p:cNvPr>
          <p:cNvGraphicFramePr>
            <a:graphicFrameLocks noChangeAspect="1"/>
          </p:cNvGraphicFramePr>
          <p:nvPr/>
        </p:nvGraphicFramePr>
        <p:xfrm>
          <a:off x="2659063" y="3800475"/>
          <a:ext cx="949325" cy="280988"/>
        </p:xfrm>
        <a:graphic>
          <a:graphicData uri="http://schemas.openxmlformats.org/presentationml/2006/ole">
            <mc:AlternateContent xmlns:mc="http://schemas.openxmlformats.org/markup-compatibility/2006">
              <mc:Choice xmlns:v="urn:schemas-microsoft-com:vml" Requires="v">
                <p:oleObj name="Equation" r:id="rId4" imgW="457200" imgH="177480" progId="Equation.DSMT4">
                  <p:embed/>
                </p:oleObj>
              </mc:Choice>
              <mc:Fallback>
                <p:oleObj name="Equation" r:id="rId4" imgW="457200" imgH="177480"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063" y="3800475"/>
                        <a:ext cx="949325" cy="2809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49524" name="Object 20">
            <a:extLst>
              <a:ext uri="{FF2B5EF4-FFF2-40B4-BE49-F238E27FC236}">
                <a16:creationId xmlns:a16="http://schemas.microsoft.com/office/drawing/2014/main" id="{8EB04DD0-7711-521C-17D7-2994EA4EB7F8}"/>
              </a:ext>
            </a:extLst>
          </p:cNvPr>
          <p:cNvGraphicFramePr>
            <a:graphicFrameLocks noChangeAspect="1"/>
          </p:cNvGraphicFramePr>
          <p:nvPr/>
        </p:nvGraphicFramePr>
        <p:xfrm>
          <a:off x="2613025" y="4160838"/>
          <a:ext cx="1117600" cy="333375"/>
        </p:xfrm>
        <a:graphic>
          <a:graphicData uri="http://schemas.openxmlformats.org/presentationml/2006/ole">
            <mc:AlternateContent xmlns:mc="http://schemas.openxmlformats.org/markup-compatibility/2006">
              <mc:Choice xmlns:v="urn:schemas-microsoft-com:vml" Requires="v">
                <p:oleObj name="Equation" r:id="rId6" imgW="457002" imgH="177723" progId="Equation.DSMT4">
                  <p:embed/>
                </p:oleObj>
              </mc:Choice>
              <mc:Fallback>
                <p:oleObj name="Equation" r:id="rId6" imgW="457002" imgH="177723"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3025" y="4160838"/>
                        <a:ext cx="1117600" cy="3333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49525" name="AutoShape 21">
            <a:extLst>
              <a:ext uri="{FF2B5EF4-FFF2-40B4-BE49-F238E27FC236}">
                <a16:creationId xmlns:a16="http://schemas.microsoft.com/office/drawing/2014/main" id="{9817A89A-E4EA-DF77-176E-BDD9C98D5B0C}"/>
              </a:ext>
            </a:extLst>
          </p:cNvPr>
          <p:cNvSpPr>
            <a:spLocks/>
          </p:cNvSpPr>
          <p:nvPr/>
        </p:nvSpPr>
        <p:spPr bwMode="auto">
          <a:xfrm>
            <a:off x="3921125" y="3875088"/>
            <a:ext cx="76200" cy="514350"/>
          </a:xfrm>
          <a:prstGeom prst="rightBrace">
            <a:avLst>
              <a:gd name="adj1" fmla="val 56250"/>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9526" name="Text Box 22">
            <a:extLst>
              <a:ext uri="{FF2B5EF4-FFF2-40B4-BE49-F238E27FC236}">
                <a16:creationId xmlns:a16="http://schemas.microsoft.com/office/drawing/2014/main" id="{53448C06-AEB9-E9BC-861F-6F7266972AF5}"/>
              </a:ext>
            </a:extLst>
          </p:cNvPr>
          <p:cNvSpPr txBox="1">
            <a:spLocks noChangeArrowheads="1"/>
          </p:cNvSpPr>
          <p:nvPr/>
        </p:nvSpPr>
        <p:spPr bwMode="auto">
          <a:xfrm>
            <a:off x="4044950" y="3852863"/>
            <a:ext cx="241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D31703"/>
                </a:solidFill>
                <a:latin typeface="黑体" panose="02010609060101010101" pitchFamily="49" charset="-122"/>
              </a:rPr>
              <a:t>定温定容物系平衡判据</a:t>
            </a:r>
            <a:r>
              <a:rPr kumimoji="1" lang="zh-CN" altLang="en-US" sz="2400">
                <a:solidFill>
                  <a:srgbClr val="D31703"/>
                </a:solidFill>
                <a:latin typeface="楷体_GB2312" pitchFamily="49" charset="-122"/>
                <a:ea typeface="楷体_GB2312" pitchFamily="49" charset="-122"/>
              </a:rPr>
              <a:t> </a:t>
            </a:r>
          </a:p>
        </p:txBody>
      </p:sp>
      <p:sp>
        <p:nvSpPr>
          <p:cNvPr id="149527" name="AutoShape 23">
            <a:extLst>
              <a:ext uri="{FF2B5EF4-FFF2-40B4-BE49-F238E27FC236}">
                <a16:creationId xmlns:a16="http://schemas.microsoft.com/office/drawing/2014/main" id="{16563311-49BC-CA6D-8FFA-DD8840CA2395}"/>
              </a:ext>
            </a:extLst>
          </p:cNvPr>
          <p:cNvSpPr>
            <a:spLocks noChangeArrowheads="1"/>
          </p:cNvSpPr>
          <p:nvPr/>
        </p:nvSpPr>
        <p:spPr bwMode="auto">
          <a:xfrm>
            <a:off x="2079625" y="3651250"/>
            <a:ext cx="4800600" cy="927100"/>
          </a:xfrm>
          <a:prstGeom prst="roundRect">
            <a:avLst>
              <a:gd name="adj" fmla="val 16667"/>
            </a:avLst>
          </a:prstGeom>
          <a:noFill/>
          <a:ln w="31750"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9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9521"/>
                                        </p:tgtEl>
                                        <p:attrNameLst>
                                          <p:attrName>style.visibility</p:attrName>
                                        </p:attrNameLst>
                                      </p:cBhvr>
                                      <p:to>
                                        <p:strVal val="visible"/>
                                      </p:to>
                                    </p:set>
                                    <p:anim calcmode="lin" valueType="num">
                                      <p:cBhvr additive="base">
                                        <p:cTn id="15" dur="500" fill="hold"/>
                                        <p:tgtEl>
                                          <p:spTgt spid="149521"/>
                                        </p:tgtEl>
                                        <p:attrNameLst>
                                          <p:attrName>ppt_x</p:attrName>
                                        </p:attrNameLst>
                                      </p:cBhvr>
                                      <p:tavLst>
                                        <p:tav tm="0">
                                          <p:val>
                                            <p:strVal val="#ppt_x"/>
                                          </p:val>
                                        </p:tav>
                                        <p:tav tm="100000">
                                          <p:val>
                                            <p:strVal val="#ppt_x"/>
                                          </p:val>
                                        </p:tav>
                                      </p:tavLst>
                                    </p:anim>
                                    <p:anim calcmode="lin" valueType="num">
                                      <p:cBhvr additive="base">
                                        <p:cTn id="16" dur="500" fill="hold"/>
                                        <p:tgtEl>
                                          <p:spTgt spid="14952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95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95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95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5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5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9" grpId="0" animBg="1"/>
      <p:bldP spid="149520" grpId="0"/>
      <p:bldP spid="149521" grpId="0" animBg="1"/>
      <p:bldP spid="149522" grpId="0"/>
      <p:bldP spid="149525" grpId="0" animBg="1"/>
      <p:bldP spid="149526" grpId="0"/>
      <p:bldP spid="1495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3" name="Text Box 9">
            <a:extLst>
              <a:ext uri="{FF2B5EF4-FFF2-40B4-BE49-F238E27FC236}">
                <a16:creationId xmlns:a16="http://schemas.microsoft.com/office/drawing/2014/main" id="{96D586E3-BB05-C0C5-5A26-FF697FDA5C18}"/>
              </a:ext>
            </a:extLst>
          </p:cNvPr>
          <p:cNvSpPr txBox="1">
            <a:spLocks noChangeArrowheads="1"/>
          </p:cNvSpPr>
          <p:nvPr/>
        </p:nvSpPr>
        <p:spPr bwMode="auto">
          <a:xfrm>
            <a:off x="633413" y="895350"/>
            <a:ext cx="1782762" cy="346075"/>
          </a:xfrm>
          <a:prstGeom prst="rect">
            <a:avLst/>
          </a:prstGeom>
          <a:solidFill>
            <a:srgbClr val="FFFF99"/>
          </a:solidFill>
          <a:ln w="9525">
            <a:solidFill>
              <a:schemeClr val="tx1"/>
            </a:solidFill>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1600">
                <a:solidFill>
                  <a:srgbClr val="D31703"/>
                </a:solidFill>
              </a:rPr>
              <a:t>2. </a:t>
            </a:r>
            <a:r>
              <a:rPr kumimoji="1" lang="zh-CN" altLang="en-US" sz="1600">
                <a:solidFill>
                  <a:srgbClr val="D31703"/>
                </a:solidFill>
              </a:rPr>
              <a:t>定温-定压反应 </a:t>
            </a:r>
          </a:p>
        </p:txBody>
      </p:sp>
      <p:graphicFrame>
        <p:nvGraphicFramePr>
          <p:cNvPr id="93195" name="Object 11">
            <a:extLst>
              <a:ext uri="{FF2B5EF4-FFF2-40B4-BE49-F238E27FC236}">
                <a16:creationId xmlns:a16="http://schemas.microsoft.com/office/drawing/2014/main" id="{082D2B41-DADF-E695-3C19-7AA01B4418B0}"/>
              </a:ext>
            </a:extLst>
          </p:cNvPr>
          <p:cNvGraphicFramePr>
            <a:graphicFrameLocks noChangeAspect="1"/>
          </p:cNvGraphicFramePr>
          <p:nvPr/>
        </p:nvGraphicFramePr>
        <p:xfrm>
          <a:off x="2255838" y="1770063"/>
          <a:ext cx="4230687" cy="334962"/>
        </p:xfrm>
        <a:graphic>
          <a:graphicData uri="http://schemas.openxmlformats.org/presentationml/2006/ole">
            <mc:AlternateContent xmlns:mc="http://schemas.openxmlformats.org/markup-compatibility/2006">
              <mc:Choice xmlns:v="urn:schemas-microsoft-com:vml" Requires="v">
                <p:oleObj name="Equation" r:id="rId2" imgW="2387520" imgH="228600" progId="Equation.DSMT4">
                  <p:embed/>
                </p:oleObj>
              </mc:Choice>
              <mc:Fallback>
                <p:oleObj name="Equation" r:id="rId2" imgW="2387520" imgH="2286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838" y="1770063"/>
                        <a:ext cx="4230687" cy="3349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93196" name="Object 12">
            <a:extLst>
              <a:ext uri="{FF2B5EF4-FFF2-40B4-BE49-F238E27FC236}">
                <a16:creationId xmlns:a16="http://schemas.microsoft.com/office/drawing/2014/main" id="{EB3974ED-8C04-63AC-C7D5-A979244C4E7B}"/>
              </a:ext>
            </a:extLst>
          </p:cNvPr>
          <p:cNvGraphicFramePr>
            <a:graphicFrameLocks noChangeAspect="1"/>
          </p:cNvGraphicFramePr>
          <p:nvPr/>
        </p:nvGraphicFramePr>
        <p:xfrm>
          <a:off x="2946400" y="1333500"/>
          <a:ext cx="2744788" cy="349250"/>
        </p:xfrm>
        <a:graphic>
          <a:graphicData uri="http://schemas.openxmlformats.org/presentationml/2006/ole">
            <mc:AlternateContent xmlns:mc="http://schemas.openxmlformats.org/markup-compatibility/2006">
              <mc:Choice xmlns:v="urn:schemas-microsoft-com:vml" Requires="v">
                <p:oleObj name="Equation" r:id="rId4" imgW="1422360" imgH="241200" progId="Equation.DSMT4">
                  <p:embed/>
                </p:oleObj>
              </mc:Choice>
              <mc:Fallback>
                <p:oleObj name="Equation" r:id="rId4" imgW="1422360" imgH="2412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1333500"/>
                        <a:ext cx="274478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9" name="Text Box 15">
            <a:extLst>
              <a:ext uri="{FF2B5EF4-FFF2-40B4-BE49-F238E27FC236}">
                <a16:creationId xmlns:a16="http://schemas.microsoft.com/office/drawing/2014/main" id="{B113726E-CA5B-7D44-D7A0-081A8D0A5FF7}"/>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13-6-1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反应方向判据和平衡条件</a:t>
            </a:r>
          </a:p>
        </p:txBody>
      </p:sp>
      <p:graphicFrame>
        <p:nvGraphicFramePr>
          <p:cNvPr id="93200" name="Object 16">
            <a:extLst>
              <a:ext uri="{FF2B5EF4-FFF2-40B4-BE49-F238E27FC236}">
                <a16:creationId xmlns:a16="http://schemas.microsoft.com/office/drawing/2014/main" id="{4C4639E2-D951-674E-D208-00F04ED60552}"/>
              </a:ext>
            </a:extLst>
          </p:cNvPr>
          <p:cNvGraphicFramePr>
            <a:graphicFrameLocks noGrp="1" noChangeAspect="1"/>
          </p:cNvGraphicFramePr>
          <p:nvPr>
            <p:ph/>
          </p:nvPr>
        </p:nvGraphicFramePr>
        <p:xfrm>
          <a:off x="2349500" y="2319338"/>
          <a:ext cx="4152900" cy="374650"/>
        </p:xfrm>
        <a:graphic>
          <a:graphicData uri="http://schemas.openxmlformats.org/presentationml/2006/ole">
            <mc:AlternateContent xmlns:mc="http://schemas.openxmlformats.org/markup-compatibility/2006">
              <mc:Choice xmlns:v="urn:schemas-microsoft-com:vml" Requires="v">
                <p:oleObj name="Equation" r:id="rId6" imgW="2654280" imgH="241200" progId="Equation.DSMT4">
                  <p:embed/>
                </p:oleObj>
              </mc:Choice>
              <mc:Fallback>
                <p:oleObj name="Equation" r:id="rId6" imgW="2654280" imgH="241200" progId="Equation.DSMT4">
                  <p:embed/>
                  <p:pic>
                    <p:nvPicPr>
                      <p:cNvPr id="0" name="Object 1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0" y="2319338"/>
                        <a:ext cx="4152900"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2" name="AutoShape 18">
            <a:extLst>
              <a:ext uri="{FF2B5EF4-FFF2-40B4-BE49-F238E27FC236}">
                <a16:creationId xmlns:a16="http://schemas.microsoft.com/office/drawing/2014/main" id="{DB667321-1DAF-934E-2317-AC9CEE4867AB}"/>
              </a:ext>
            </a:extLst>
          </p:cNvPr>
          <p:cNvSpPr>
            <a:spLocks noChangeArrowheads="1"/>
          </p:cNvSpPr>
          <p:nvPr/>
        </p:nvSpPr>
        <p:spPr bwMode="auto">
          <a:xfrm>
            <a:off x="6604000" y="1479550"/>
            <a:ext cx="215900" cy="609600"/>
          </a:xfrm>
          <a:prstGeom prst="curvedLeftArrow">
            <a:avLst>
              <a:gd name="adj1" fmla="val 56471"/>
              <a:gd name="adj2" fmla="val 112941"/>
              <a:gd name="adj3" fmla="val 33333"/>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03" name="Text Box 19">
            <a:extLst>
              <a:ext uri="{FF2B5EF4-FFF2-40B4-BE49-F238E27FC236}">
                <a16:creationId xmlns:a16="http://schemas.microsoft.com/office/drawing/2014/main" id="{3002CA6B-033F-764F-A971-C4FB170DCADF}"/>
              </a:ext>
            </a:extLst>
          </p:cNvPr>
          <p:cNvSpPr txBox="1">
            <a:spLocks noChangeArrowheads="1"/>
          </p:cNvSpPr>
          <p:nvPr/>
        </p:nvSpPr>
        <p:spPr bwMode="auto">
          <a:xfrm>
            <a:off x="496888" y="3394075"/>
            <a:ext cx="2744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latin typeface="黑体" panose="02010609060101010101" pitchFamily="49" charset="-122"/>
              </a:rPr>
              <a:t>对于初态、终态一定的反应</a:t>
            </a:r>
            <a:r>
              <a:rPr kumimoji="1" lang="zh-CN" altLang="en-US" sz="1600">
                <a:latin typeface="楷体_GB2312" pitchFamily="49" charset="-122"/>
                <a:ea typeface="楷体_GB2312" pitchFamily="49" charset="-122"/>
              </a:rPr>
              <a:t> </a:t>
            </a:r>
          </a:p>
        </p:txBody>
      </p:sp>
      <p:graphicFrame>
        <p:nvGraphicFramePr>
          <p:cNvPr id="93204" name="Object 20">
            <a:extLst>
              <a:ext uri="{FF2B5EF4-FFF2-40B4-BE49-F238E27FC236}">
                <a16:creationId xmlns:a16="http://schemas.microsoft.com/office/drawing/2014/main" id="{454E8987-043A-9D80-6094-313589C96B7B}"/>
              </a:ext>
            </a:extLst>
          </p:cNvPr>
          <p:cNvGraphicFramePr>
            <a:graphicFrameLocks noChangeAspect="1"/>
          </p:cNvGraphicFramePr>
          <p:nvPr/>
        </p:nvGraphicFramePr>
        <p:xfrm>
          <a:off x="3262313" y="3397250"/>
          <a:ext cx="1800225" cy="382588"/>
        </p:xfrm>
        <a:graphic>
          <a:graphicData uri="http://schemas.openxmlformats.org/presentationml/2006/ole">
            <mc:AlternateContent xmlns:mc="http://schemas.openxmlformats.org/markup-compatibility/2006">
              <mc:Choice xmlns:v="urn:schemas-microsoft-com:vml" Requires="v">
                <p:oleObj name="Equation" r:id="rId8" imgW="838080" imgH="241200" progId="Equation.DSMT4">
                  <p:embed/>
                </p:oleObj>
              </mc:Choice>
              <mc:Fallback>
                <p:oleObj name="Equation" r:id="rId8" imgW="838080" imgH="2412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2313" y="3397250"/>
                        <a:ext cx="1800225" cy="3825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3205" name="Text Box 21">
            <a:extLst>
              <a:ext uri="{FF2B5EF4-FFF2-40B4-BE49-F238E27FC236}">
                <a16:creationId xmlns:a16="http://schemas.microsoft.com/office/drawing/2014/main" id="{87389585-D749-9F19-E6FB-9FE7BB24B2F8}"/>
              </a:ext>
            </a:extLst>
          </p:cNvPr>
          <p:cNvSpPr txBox="1">
            <a:spLocks noChangeArrowheads="1"/>
          </p:cNvSpPr>
          <p:nvPr/>
        </p:nvSpPr>
        <p:spPr bwMode="auto">
          <a:xfrm>
            <a:off x="3209925" y="2903538"/>
            <a:ext cx="2181225" cy="3968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2000" b="0" i="1">
                <a:solidFill>
                  <a:srgbClr val="080808"/>
                </a:solidFill>
              </a:rPr>
              <a:t>G</a:t>
            </a:r>
            <a:r>
              <a:rPr lang="en-US" altLang="zh-CN" sz="2000" b="0">
                <a:solidFill>
                  <a:srgbClr val="080808"/>
                </a:solidFill>
              </a:rPr>
              <a:t>=</a:t>
            </a:r>
            <a:r>
              <a:rPr lang="en-US" altLang="zh-CN" sz="2000" b="0" i="1">
                <a:solidFill>
                  <a:srgbClr val="080808"/>
                </a:solidFill>
              </a:rPr>
              <a:t>H</a:t>
            </a:r>
            <a:r>
              <a:rPr lang="en-US" altLang="zh-CN" sz="2000" b="0">
                <a:solidFill>
                  <a:srgbClr val="080808"/>
                </a:solidFill>
              </a:rPr>
              <a:t>-</a:t>
            </a:r>
            <a:r>
              <a:rPr lang="en-US" altLang="zh-CN" sz="2000" b="0" i="1">
                <a:solidFill>
                  <a:srgbClr val="080808"/>
                </a:solidFill>
              </a:rPr>
              <a:t>TS</a:t>
            </a:r>
            <a:r>
              <a:rPr lang="en-US" altLang="zh-CN" sz="2000" b="0">
                <a:solidFill>
                  <a:srgbClr val="080808"/>
                </a:solidFill>
              </a:rPr>
              <a:t>=</a:t>
            </a:r>
            <a:r>
              <a:rPr lang="en-US" altLang="zh-CN" sz="2000" b="0" i="1">
                <a:solidFill>
                  <a:srgbClr val="080808"/>
                </a:solidFill>
              </a:rPr>
              <a:t>U+pV-TS</a:t>
            </a:r>
            <a:endParaRPr lang="en-US" altLang="zh-CN" sz="2000" b="0" i="1" baseline="-25000">
              <a:solidFill>
                <a:srgbClr val="080808"/>
              </a:solidFill>
            </a:endParaRPr>
          </a:p>
        </p:txBody>
      </p:sp>
      <p:sp>
        <p:nvSpPr>
          <p:cNvPr id="93206" name="Text Box 22">
            <a:extLst>
              <a:ext uri="{FF2B5EF4-FFF2-40B4-BE49-F238E27FC236}">
                <a16:creationId xmlns:a16="http://schemas.microsoft.com/office/drawing/2014/main" id="{81DE5BDE-25F1-2F8E-3E90-C8E380ADB260}"/>
              </a:ext>
            </a:extLst>
          </p:cNvPr>
          <p:cNvSpPr txBox="1">
            <a:spLocks noChangeArrowheads="1"/>
          </p:cNvSpPr>
          <p:nvPr/>
        </p:nvSpPr>
        <p:spPr bwMode="auto">
          <a:xfrm>
            <a:off x="496888" y="2946400"/>
            <a:ext cx="2236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t>吉布斯自由能</a:t>
            </a:r>
            <a:r>
              <a:rPr kumimoji="1" lang="en-US" altLang="zh-CN" sz="1600"/>
              <a:t>G</a:t>
            </a:r>
            <a:r>
              <a:rPr kumimoji="1" lang="zh-CN" altLang="en-US" sz="1600"/>
              <a:t>的定义</a:t>
            </a:r>
            <a:r>
              <a:rPr kumimoji="1" lang="zh-CN" altLang="en-US" sz="1600">
                <a:ea typeface="楷体_GB2312" pitchFamily="49" charset="-122"/>
              </a:rPr>
              <a:t> </a:t>
            </a:r>
          </a:p>
        </p:txBody>
      </p:sp>
      <p:sp>
        <p:nvSpPr>
          <p:cNvPr id="93207" name="Text Box 23">
            <a:extLst>
              <a:ext uri="{FF2B5EF4-FFF2-40B4-BE49-F238E27FC236}">
                <a16:creationId xmlns:a16="http://schemas.microsoft.com/office/drawing/2014/main" id="{714877AE-A66E-873F-2085-4941A5C318DD}"/>
              </a:ext>
            </a:extLst>
          </p:cNvPr>
          <p:cNvSpPr txBox="1">
            <a:spLocks noChangeArrowheads="1"/>
          </p:cNvSpPr>
          <p:nvPr/>
        </p:nvSpPr>
        <p:spPr bwMode="auto">
          <a:xfrm>
            <a:off x="5027613" y="3408363"/>
            <a:ext cx="3051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600">
                <a:solidFill>
                  <a:srgbClr val="050FD5"/>
                </a:solidFill>
                <a:latin typeface="黑体" panose="02010609060101010101" pitchFamily="49" charset="-122"/>
              </a:rPr>
              <a:t>可逆时取等号，不可逆时大于号</a:t>
            </a:r>
            <a:endParaRPr lang="en-US" altLang="zh-CN" sz="1600">
              <a:solidFill>
                <a:srgbClr val="050FD5"/>
              </a:solidFill>
              <a:latin typeface="黑体" panose="02010609060101010101" pitchFamily="49" charset="-122"/>
            </a:endParaRPr>
          </a:p>
        </p:txBody>
      </p:sp>
      <p:sp>
        <p:nvSpPr>
          <p:cNvPr id="93209" name="Text Box 25">
            <a:extLst>
              <a:ext uri="{FF2B5EF4-FFF2-40B4-BE49-F238E27FC236}">
                <a16:creationId xmlns:a16="http://schemas.microsoft.com/office/drawing/2014/main" id="{1A65D43B-113B-15D1-7563-56B9D5655641}"/>
              </a:ext>
            </a:extLst>
          </p:cNvPr>
          <p:cNvSpPr txBox="1">
            <a:spLocks noChangeArrowheads="1"/>
          </p:cNvSpPr>
          <p:nvPr/>
        </p:nvSpPr>
        <p:spPr bwMode="auto">
          <a:xfrm>
            <a:off x="485775" y="3959225"/>
            <a:ext cx="8201025" cy="650875"/>
          </a:xfrm>
          <a:prstGeom prst="rect">
            <a:avLst/>
          </a:prstGeom>
          <a:solidFill>
            <a:srgbClr val="FFFF99"/>
          </a:solidFill>
          <a:ln w="9525">
            <a:solidFill>
              <a:schemeClr val="tx1"/>
            </a:solidFill>
            <a:miter lim="800000"/>
            <a:headEnd/>
            <a:tailEnd/>
          </a:ln>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800">
                <a:latin typeface="黑体" panose="02010609060101010101" pitchFamily="49" charset="-122"/>
              </a:rPr>
              <a:t>等温等压封闭体系的</a:t>
            </a:r>
            <a:r>
              <a:rPr lang="en-US" altLang="zh-CN" sz="1800">
                <a:latin typeface="黑体" panose="02010609060101010101" pitchFamily="49" charset="-122"/>
              </a:rPr>
              <a:t>Gibbs</a:t>
            </a:r>
            <a:r>
              <a:rPr lang="zh-CN" altLang="en-US" sz="1800">
                <a:latin typeface="黑体" panose="02010609060101010101" pitchFamily="49" charset="-122"/>
              </a:rPr>
              <a:t>自由焓在可逆过程中的减少值等于体系作的非体积功（有用功）；在不可逆过程中的减少值则大于体系作的非体积功（有用功）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31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2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20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2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2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2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20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3209"/>
                                        </p:tgtEl>
                                        <p:attrNameLst>
                                          <p:attrName>style.visibility</p:attrName>
                                        </p:attrNameLst>
                                      </p:cBhvr>
                                      <p:to>
                                        <p:strVal val="visible"/>
                                      </p:to>
                                    </p:set>
                                    <p:anim calcmode="lin" valueType="num">
                                      <p:cBhvr additive="base">
                                        <p:cTn id="33" dur="500" fill="hold"/>
                                        <p:tgtEl>
                                          <p:spTgt spid="93209"/>
                                        </p:tgtEl>
                                        <p:attrNameLst>
                                          <p:attrName>ppt_x</p:attrName>
                                        </p:attrNameLst>
                                      </p:cBhvr>
                                      <p:tavLst>
                                        <p:tav tm="0">
                                          <p:val>
                                            <p:strVal val="#ppt_x"/>
                                          </p:val>
                                        </p:tav>
                                        <p:tav tm="100000">
                                          <p:val>
                                            <p:strVal val="#ppt_x"/>
                                          </p:val>
                                        </p:tav>
                                      </p:tavLst>
                                    </p:anim>
                                    <p:anim calcmode="lin" valueType="num">
                                      <p:cBhvr additive="base">
                                        <p:cTn id="34" dur="500" fill="hold"/>
                                        <p:tgtEl>
                                          <p:spTgt spid="93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3" grpId="0" animBg="1"/>
      <p:bldP spid="93202" grpId="0" animBg="1"/>
      <p:bldP spid="93203" grpId="0"/>
      <p:bldP spid="93205" grpId="0"/>
      <p:bldP spid="93206" grpId="0"/>
      <p:bldP spid="93207" grpId="0"/>
      <p:bldP spid="93209" grpId="0" animBg="1"/>
    </p:bldLst>
  </p:timing>
</p:sld>
</file>

<file path=ppt/theme/theme1.xml><?xml version="1.0" encoding="utf-8"?>
<a:theme xmlns:a="http://schemas.openxmlformats.org/drawingml/2006/main" name="tempelate">
  <a:themeElements>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核能系介绍">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B0D13"/>
          </a:buClr>
          <a:buSzPct val="145000"/>
          <a:buFont typeface="Wingdings" pitchFamily="2" charset="2"/>
          <a:buNone/>
          <a:tabLst/>
          <a:defRPr kumimoji="0" sz="2400" b="0" i="0" u="none" strike="noStrike" cap="none" normalizeH="0" baseline="0" smtClean="0">
            <a:ln>
              <a:noFill/>
            </a:ln>
            <a:solidFill>
              <a:srgbClr val="FD450B"/>
            </a:solidFill>
            <a:effectLst/>
            <a:latin typeface="方正舒体" pitchFamily="2" charset="-122"/>
            <a:ea typeface="方正舒体" pitchFamily="2" charset="-122"/>
          </a:defRPr>
        </a:defPPr>
      </a:lstStyle>
    </a:spDef>
    <a:lnDef>
      <a:spPr bwMode="auto">
        <a:noFill/>
        <a:ln w="38100" cap="flat" cmpd="sng" algn="ctr">
          <a:solidFill>
            <a:srgbClr val="FF0000"/>
          </a:solidFill>
          <a:prstDash val="solid"/>
          <a:round/>
          <a:headEnd type="none" w="med" len="med"/>
          <a:tailEnd type="arrow"/>
        </a:ln>
        <a:effectLst/>
      </a:spPr>
      <a:bodyPr/>
      <a:lstStyle/>
    </a:lnDef>
  </a:objectDefaults>
  <a:extraClrSchemeLst>
    <a:extraClrScheme>
      <a:clrScheme name="核能系介绍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核能系介绍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tempelate</Template>
  <TotalTime>3113</TotalTime>
  <Words>1658</Words>
  <Application>Microsoft Office PowerPoint</Application>
  <PresentationFormat>全屏显示(16:9)</PresentationFormat>
  <Paragraphs>149</Paragraphs>
  <Slides>25</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42" baseType="lpstr">
      <vt:lpstr>Times New Roman</vt:lpstr>
      <vt:lpstr>黑体</vt:lpstr>
      <vt:lpstr>Arial</vt:lpstr>
      <vt:lpstr>Wingdings</vt:lpstr>
      <vt:lpstr>宋体</vt:lpstr>
      <vt:lpstr>方正舒体</vt:lpstr>
      <vt:lpstr>Blackoak Std</vt:lpstr>
      <vt:lpstr>华文中宋</vt:lpstr>
      <vt:lpstr>华文隶书</vt:lpstr>
      <vt:lpstr>华文仿宋</vt:lpstr>
      <vt:lpstr>华文琥珀</vt:lpstr>
      <vt:lpstr>Symbol</vt:lpstr>
      <vt:lpstr>楷体_GB2312</vt:lpstr>
      <vt:lpstr>Plotter</vt:lpstr>
      <vt:lpstr>Verdana</vt:lpstr>
      <vt:lpstr>tempelate</vt:lpstr>
      <vt:lpstr>MathType 7.0 Equation</vt:lpstr>
      <vt:lpstr>PowerPoint 演示文稿</vt:lpstr>
      <vt:lpstr>PowerPoint 演示文稿</vt:lpstr>
      <vt:lpstr>化学反应的方向（自发性）到底与什么因素有关呢？其判据是什么？</vt:lpstr>
      <vt:lpstr>PowerPoint 演示文稿</vt:lpstr>
      <vt:lpstr>化学反应的方向（自发性）到底与什么因素有关呢？其判据是什么？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西安交通大学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 绪论</dc:title>
  <dc:creator>何茂刚、张颖</dc:creator>
  <cp:lastModifiedBy>崇浩 唐</cp:lastModifiedBy>
  <cp:revision>742</cp:revision>
  <cp:lastPrinted>1601-01-01T00:00:00Z</cp:lastPrinted>
  <dcterms:created xsi:type="dcterms:W3CDTF">2011-05-02T08:11:20Z</dcterms:created>
  <dcterms:modified xsi:type="dcterms:W3CDTF">2025-08-21T09:20:42Z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