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23D2F6-99BA-943B-4B9A-1A50557A5F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E451058-7EE1-C83D-B987-F059EF55D6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023C177-B248-A50E-638E-85AE52DAD41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8DD6177-B049-4EE7-85E6-8C75ACEFA6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F00A6DB-665F-4376-1D20-4CF5D381CB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BB4A7CD-E908-412B-8234-C89A9A457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74F1AED-C7E2-4617-8D57-1271711F3A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0AFE9D2-826A-B2D3-410E-5CF9F595B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5F67D35-A6BB-4BA7-A386-BF27AEC8B76B}" type="slidenum">
              <a:rPr lang="en-US" altLang="zh-CN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661B7D4-076F-C218-C59F-AA112F5E2D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E238714-2419-1E2D-5D28-5F976E58C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5A746D0-24FB-3CBB-0E63-2F8B70C394B6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D1B3C74F-2B2F-6066-6C66-74A9C70F731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42CC21F2-834E-2A63-D4EB-DBD42009277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9D50095-F4D0-9B24-1110-F5F5BEB9903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BABB288F-035B-4745-A9C0-2B6E61D9996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5C3E882F-7774-123F-22C0-FAC05933ADB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4D532ECD-FB03-6A19-3DA1-54B43DD0010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EA58863-F445-E91D-CE39-648F45D88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028FEB9-783B-F012-E735-85129A49B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D4B89F9-EC8D-3AA0-BBFD-E8CDB11AD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4AF57-8C4E-4311-94B7-ECEA532012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12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ACDA2B1-C3DB-00B3-D5AB-402E18A75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07F97CB-D949-D504-68B7-0E2239E8B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6C7031A-F5BE-6FF2-C883-F27E0E7E6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9FAC2-D3D8-4F0A-93DF-694F1862AB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21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E6ED12-25DB-62F3-EFF0-98675D64F9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CDCB1C0-EE23-E3B7-9DF7-E071D0E2FC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0D1147E-E6B2-DCC4-5B1E-AB320EDC7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81A50-260D-4919-B107-57D10DFBF0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9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B60A4A7-3462-5AF3-BECA-70311695DF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58B6E1E-E5D3-F552-DEF5-C7440545F1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F28D5B9-0ED5-E983-3328-5BE59079D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3F27E0-7882-43E6-BF82-FCBD0CB6CF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9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FA48489-6FD9-E6B6-34BF-4B20216759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3953DA2-4983-BE2A-4B7E-6A684BC313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5D07683-3A23-AADC-6410-80DA840B7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15007-0CA3-43B6-B408-1BA27527B3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0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9F62E16-8DC6-94AE-51CA-18EE8FC4B4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0DD65D1-96AC-D9D9-8003-58A2017CB1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58E5E4A-A654-6096-EC55-2E04F50F21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E9A3F-00D5-44DB-B7D5-DB3A0EEB23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89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8C142FF-F94E-7F42-0F96-4737643DCF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D0136BC-B6C0-0C45-EEC0-BCE2AF15C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92FD01F-68AA-42C2-0A95-C8026F040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1AA98-F82A-4E85-A69D-51DB81DFC6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47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7D2CC1B-4AD8-1B74-9AE1-CECD8F161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F24E950-EA64-4217-4025-0D9AB0B6F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26A49F-85D1-6C89-5785-B12C20B4F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E7C89-C26F-47B4-B741-BFBF817676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7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8D2D586-278C-5ECE-7150-25F141CD6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9CCEFBC-A502-A3DF-E059-FD5C2A4993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1E52F8E-AC44-363C-9A4F-8365C4AE33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C71A1-36AB-4DE6-B956-543B21A472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7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C1DA570-59BF-6739-B79E-3DEF954723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9C364DF-C9B7-D278-3DA5-ACEC987693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47727ED-D7A8-87BC-BCA2-10970C40FA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335DA-442A-435D-9B2F-56E777B299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17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214E510-1D2F-CD1F-D300-29C0E96F7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CFF47A3-73C0-333A-C59E-3AA0194C2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F2D8460-3459-C6FA-9FCF-EA769DFD8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31B49-3C4E-42A4-A746-B5A413116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13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F6E9F86-E6B0-5256-63CE-158D1AE0328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5B2515FC-04A3-42C1-A998-DE54FA9B4A2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032EEC65-28F2-D26D-537C-FA3A18C34BE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5F76297F-EC70-7A3C-C8B9-DE88F72E689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142AD7E3-9A92-73B2-ED32-6022625343F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058D7BA3-5635-0B14-8398-FB23AD75B90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F8F609C1-2166-9BCD-3AB4-BB5E59AFD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35A871DF-813E-71B2-B00D-372CB460E6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D3CA5A33-419B-22D7-AF37-D7B91171BC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0D2A7A88-8D2A-4DFF-382E-89AD9719FE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D3E73C8-1836-48DC-8EE2-E07CB96C45C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F6306DE9-E99E-C2E7-4408-256FE0879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" Target="slide5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hyperlink" Target="../PPT/&#31532;4&#31456;.ppt#31. &#24187;&#28783;&#29255; 31" TargetMode="External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0BBFEBC6-FD62-DBA0-2B6A-3D30E848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E80F7FE-5E11-4DB4-B2DE-D205758CF4F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A9FDCE7D-C9A3-FE09-9A01-4685C2D22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04850"/>
            <a:ext cx="8785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如图所示，汽柜和气缸经阀门相连接，汽柜与汽缸壁面均绝热，汽柜内有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0.5 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2.0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370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的水蒸气。开始时活塞静止在气缸底部，阀门逐渐打开后，蒸汽缓慢地进入气缸，气缸中的蒸汽始终保持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0.7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的压力，推动活塞上升。当汽柜中压力降到与气缸中的蒸汽压力相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等时立即关闭阀门，分别求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出汽柜和气缸中蒸汽的终态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温度。</a:t>
            </a:r>
          </a:p>
        </p:txBody>
      </p:sp>
      <p:graphicFrame>
        <p:nvGraphicFramePr>
          <p:cNvPr id="12288" name="Object 0">
            <a:extLst>
              <a:ext uri="{FF2B5EF4-FFF2-40B4-BE49-F238E27FC236}">
                <a16:creationId xmlns:a16="http://schemas.microsoft.com/office/drawing/2014/main" id="{2D46DA47-F91F-578C-6635-B9A637946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3035300"/>
          <a:ext cx="4033838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134162" imgH="2542857" progId="Paint.Picture">
                  <p:embed/>
                </p:oleObj>
              </mc:Choice>
              <mc:Fallback>
                <p:oleObj name="位图图像" r:id="rId2" imgW="3134162" imgH="2542857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035300"/>
                        <a:ext cx="4033838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">
            <a:extLst>
              <a:ext uri="{FF2B5EF4-FFF2-40B4-BE49-F238E27FC236}">
                <a16:creationId xmlns:a16="http://schemas.microsoft.com/office/drawing/2014/main" id="{7F90498E-D7FC-B3B8-252A-D23C9BB16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6675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A423277</a:t>
            </a:r>
          </a:p>
        </p:txBody>
      </p:sp>
      <p:sp>
        <p:nvSpPr>
          <p:cNvPr id="3078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A12273C-9712-A738-853E-8E7D7E556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6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5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775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85226DDF-F841-3D45-26CD-E3AA34F9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AAC683A-CCF0-4918-BF83-FF035122F30F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29B3A80B-32F2-5E70-F9EF-63D3A969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88913"/>
            <a:ext cx="1106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7438EFEE-6755-00F1-73DB-7E56E0E0B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470150"/>
          <a:ext cx="5867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228600" progId="Equation.DSMT4">
                  <p:embed/>
                </p:oleObj>
              </mc:Choice>
              <mc:Fallback>
                <p:oleObj name="Equation" r:id="rId3" imgW="2425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70150"/>
                        <a:ext cx="5867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CE5052A0-2541-5016-F532-DF00E2E70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36750"/>
          <a:ext cx="1676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7058" imgH="177723" progId="Equation.DSMT4">
                  <p:embed/>
                </p:oleObj>
              </mc:Choice>
              <mc:Fallback>
                <p:oleObj name="Equation" r:id="rId5" imgW="787058" imgH="17772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36750"/>
                        <a:ext cx="16764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5669BB09-458B-C956-CE17-4EA0BCCF2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219450"/>
          <a:ext cx="36941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2900" imgH="254000" progId="Equation.DSMT4">
                  <p:embed/>
                </p:oleObj>
              </mc:Choice>
              <mc:Fallback>
                <p:oleObj name="Equation" r:id="rId7" imgW="16129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9450"/>
                        <a:ext cx="36941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82EE16B7-AE78-2E2C-D2B8-91303655C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0613" y="4581525"/>
          <a:ext cx="6794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21000" imgH="254000" progId="Equation.DSMT4">
                  <p:embed/>
                </p:oleObj>
              </mc:Choice>
              <mc:Fallback>
                <p:oleObj name="Equation" r:id="rId9" imgW="29210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581525"/>
                        <a:ext cx="6794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" name="Object 0">
            <a:extLst>
              <a:ext uri="{FF2B5EF4-FFF2-40B4-BE49-F238E27FC236}">
                <a16:creationId xmlns:a16="http://schemas.microsoft.com/office/drawing/2014/main" id="{F36107C9-428E-1E76-2A5A-DA77B28A8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900488"/>
          <a:ext cx="54006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27300" imgH="254000" progId="Equation.DSMT4">
                  <p:embed/>
                </p:oleObj>
              </mc:Choice>
              <mc:Fallback>
                <p:oleObj name="Equation" r:id="rId11" imgW="2527300" imgH="2540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00488"/>
                        <a:ext cx="54006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F5A61938-25CD-7167-B9C6-CD1EB6AAD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229225"/>
          <a:ext cx="23764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254" imgH="431613" progId="Equation.DSMT4">
                  <p:embed/>
                </p:oleObj>
              </mc:Choice>
              <mc:Fallback>
                <p:oleObj name="Equation" r:id="rId13" imgW="1028254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229225"/>
                        <a:ext cx="2376487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>
            <a:extLst>
              <a:ext uri="{FF2B5EF4-FFF2-40B4-BE49-F238E27FC236}">
                <a16:creationId xmlns:a16="http://schemas.microsoft.com/office/drawing/2014/main" id="{9EFBA430-C166-C092-D0A7-3FCA677A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5888"/>
            <a:ext cx="691356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取全部蒸汽为系统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闭口系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流入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；流出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；内部储能增量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U</a:t>
            </a:r>
          </a:p>
        </p:txBody>
      </p:sp>
      <p:sp>
        <p:nvSpPr>
          <p:cNvPr id="6150" name="Freeform 6">
            <a:extLst>
              <a:ext uri="{FF2B5EF4-FFF2-40B4-BE49-F238E27FC236}">
                <a16:creationId xmlns:a16="http://schemas.microsoft.com/office/drawing/2014/main" id="{6DAC2807-BDF5-EF4B-81DB-145C72505D0C}"/>
              </a:ext>
            </a:extLst>
          </p:cNvPr>
          <p:cNvSpPr>
            <a:spLocks/>
          </p:cNvSpPr>
          <p:nvPr/>
        </p:nvSpPr>
        <p:spPr bwMode="auto">
          <a:xfrm>
            <a:off x="1381125" y="2227263"/>
            <a:ext cx="925513" cy="1462087"/>
          </a:xfrm>
          <a:custGeom>
            <a:avLst/>
            <a:gdLst>
              <a:gd name="T0" fmla="*/ 2147483647 w 583"/>
              <a:gd name="T1" fmla="*/ 2147483647 h 921"/>
              <a:gd name="T2" fmla="*/ 2147483647 w 583"/>
              <a:gd name="T3" fmla="*/ 2147483647 h 921"/>
              <a:gd name="T4" fmla="*/ 2147483647 w 583"/>
              <a:gd name="T5" fmla="*/ 2147483647 h 921"/>
              <a:gd name="T6" fmla="*/ 2147483647 w 583"/>
              <a:gd name="T7" fmla="*/ 2147483647 h 921"/>
              <a:gd name="T8" fmla="*/ 2147483647 w 583"/>
              <a:gd name="T9" fmla="*/ 2147483647 h 921"/>
              <a:gd name="T10" fmla="*/ 2147483647 w 583"/>
              <a:gd name="T11" fmla="*/ 2147483647 h 921"/>
              <a:gd name="T12" fmla="*/ 2147483647 w 583"/>
              <a:gd name="T13" fmla="*/ 2147483647 h 921"/>
              <a:gd name="T14" fmla="*/ 2147483647 w 583"/>
              <a:gd name="T15" fmla="*/ 2147483647 h 921"/>
              <a:gd name="T16" fmla="*/ 2147483647 w 583"/>
              <a:gd name="T17" fmla="*/ 2147483647 h 921"/>
              <a:gd name="T18" fmla="*/ 2147483647 w 583"/>
              <a:gd name="T19" fmla="*/ 2147483647 h 921"/>
              <a:gd name="T20" fmla="*/ 2147483647 w 583"/>
              <a:gd name="T21" fmla="*/ 2147483647 h 921"/>
              <a:gd name="T22" fmla="*/ 2147483647 w 583"/>
              <a:gd name="T23" fmla="*/ 2147483647 h 921"/>
              <a:gd name="T24" fmla="*/ 2147483647 w 583"/>
              <a:gd name="T25" fmla="*/ 2147483647 h 921"/>
              <a:gd name="T26" fmla="*/ 2147483647 w 583"/>
              <a:gd name="T27" fmla="*/ 2147483647 h 921"/>
              <a:gd name="T28" fmla="*/ 2147483647 w 583"/>
              <a:gd name="T29" fmla="*/ 2147483647 h 921"/>
              <a:gd name="T30" fmla="*/ 2147483647 w 583"/>
              <a:gd name="T31" fmla="*/ 2147483647 h 921"/>
              <a:gd name="T32" fmla="*/ 2147483647 w 583"/>
              <a:gd name="T33" fmla="*/ 2147483647 h 921"/>
              <a:gd name="T34" fmla="*/ 2147483647 w 583"/>
              <a:gd name="T35" fmla="*/ 2147483647 h 921"/>
              <a:gd name="T36" fmla="*/ 2147483647 w 583"/>
              <a:gd name="T37" fmla="*/ 0 h 92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83"/>
              <a:gd name="T58" fmla="*/ 0 h 921"/>
              <a:gd name="T59" fmla="*/ 583 w 583"/>
              <a:gd name="T60" fmla="*/ 921 h 92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83" h="921">
                <a:moveTo>
                  <a:pt x="371" y="168"/>
                </a:moveTo>
                <a:cubicBezTo>
                  <a:pt x="377" y="192"/>
                  <a:pt x="382" y="215"/>
                  <a:pt x="388" y="239"/>
                </a:cubicBezTo>
                <a:cubicBezTo>
                  <a:pt x="391" y="251"/>
                  <a:pt x="397" y="274"/>
                  <a:pt x="397" y="274"/>
                </a:cubicBezTo>
                <a:cubicBezTo>
                  <a:pt x="411" y="381"/>
                  <a:pt x="430" y="486"/>
                  <a:pt x="442" y="593"/>
                </a:cubicBezTo>
                <a:cubicBezTo>
                  <a:pt x="440" y="635"/>
                  <a:pt x="455" y="757"/>
                  <a:pt x="406" y="806"/>
                </a:cubicBezTo>
                <a:cubicBezTo>
                  <a:pt x="369" y="843"/>
                  <a:pt x="302" y="863"/>
                  <a:pt x="255" y="886"/>
                </a:cubicBezTo>
                <a:cubicBezTo>
                  <a:pt x="229" y="899"/>
                  <a:pt x="176" y="921"/>
                  <a:pt x="176" y="921"/>
                </a:cubicBezTo>
                <a:cubicBezTo>
                  <a:pt x="132" y="906"/>
                  <a:pt x="130" y="873"/>
                  <a:pt x="114" y="832"/>
                </a:cubicBezTo>
                <a:cubicBezTo>
                  <a:pt x="110" y="701"/>
                  <a:pt x="146" y="443"/>
                  <a:pt x="34" y="327"/>
                </a:cubicBezTo>
                <a:cubicBezTo>
                  <a:pt x="23" y="295"/>
                  <a:pt x="0" y="256"/>
                  <a:pt x="25" y="221"/>
                </a:cubicBezTo>
                <a:cubicBezTo>
                  <a:pt x="39" y="201"/>
                  <a:pt x="86" y="178"/>
                  <a:pt x="114" y="177"/>
                </a:cubicBezTo>
                <a:cubicBezTo>
                  <a:pt x="214" y="172"/>
                  <a:pt x="315" y="171"/>
                  <a:pt x="415" y="168"/>
                </a:cubicBezTo>
                <a:cubicBezTo>
                  <a:pt x="431" y="152"/>
                  <a:pt x="452" y="140"/>
                  <a:pt x="468" y="124"/>
                </a:cubicBezTo>
                <a:cubicBezTo>
                  <a:pt x="531" y="61"/>
                  <a:pt x="439" y="129"/>
                  <a:pt x="512" y="79"/>
                </a:cubicBezTo>
                <a:cubicBezTo>
                  <a:pt x="527" y="35"/>
                  <a:pt x="551" y="11"/>
                  <a:pt x="504" y="35"/>
                </a:cubicBezTo>
                <a:cubicBezTo>
                  <a:pt x="494" y="40"/>
                  <a:pt x="486" y="47"/>
                  <a:pt x="477" y="53"/>
                </a:cubicBezTo>
                <a:cubicBezTo>
                  <a:pt x="508" y="73"/>
                  <a:pt x="528" y="93"/>
                  <a:pt x="574" y="62"/>
                </a:cubicBezTo>
                <a:cubicBezTo>
                  <a:pt x="583" y="56"/>
                  <a:pt x="562" y="45"/>
                  <a:pt x="557" y="35"/>
                </a:cubicBezTo>
                <a:cubicBezTo>
                  <a:pt x="547" y="15"/>
                  <a:pt x="548" y="15"/>
                  <a:pt x="548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2E72B6-ECB7-B768-6D8B-CD2EEE58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9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3FE86BB-C1BD-FE67-8796-989F27B3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78D5A60-9A70-9289-766A-CA59106C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4111" name="AutoShap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82060A5-B2CC-B75C-CB85-320BC855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50FF16EA-046F-9D0B-BFFA-08A3EC642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87475"/>
            <a:ext cx="738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设汽柜内蒸汽的初、终态为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，汽缸内汽体终态为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641D2CF3-82E8-4670-D9C2-274B47FF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6257925"/>
            <a:ext cx="401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如何确定状态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蒸汽的参数？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0BA2A9B8-11D7-FFEC-2BDE-7D7A99DC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6284913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利用放气过程的特性！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A9F1B6A-9F73-DBA9-A17F-3AD930DE4659}"/>
              </a:ext>
            </a:extLst>
          </p:cNvPr>
          <p:cNvCxnSpPr/>
          <p:nvPr/>
        </p:nvCxnSpPr>
        <p:spPr>
          <a:xfrm flipV="1">
            <a:off x="3348038" y="2060575"/>
            <a:ext cx="4445000" cy="71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B5684A-1254-BD42-C77A-2B768946593A}"/>
              </a:ext>
            </a:extLst>
          </p:cNvPr>
          <p:cNvCxnSpPr/>
          <p:nvPr/>
        </p:nvCxnSpPr>
        <p:spPr>
          <a:xfrm>
            <a:off x="7793038" y="2060575"/>
            <a:ext cx="0" cy="2016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2CF85DB-B7E2-C50C-1F7B-D4885E6339A1}"/>
              </a:ext>
            </a:extLst>
          </p:cNvPr>
          <p:cNvCxnSpPr/>
          <p:nvPr/>
        </p:nvCxnSpPr>
        <p:spPr>
          <a:xfrm flipH="1">
            <a:off x="7164388" y="4076700"/>
            <a:ext cx="62865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6149" grpId="0"/>
      <p:bldP spid="6155" grpId="0"/>
      <p:bldP spid="6156" grpId="0"/>
      <p:bldP spid="6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9C376FE0-0573-FA2C-5382-517403BE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3FDA740-E363-44F3-AD1D-D4E8CE9D33C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4847080D-008F-A2A4-D608-01079B7EB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35013"/>
            <a:ext cx="1250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查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hlinkClick r:id="rId2" action="ppaction://hlinksldjump"/>
              </a:rPr>
              <a:t>h</a:t>
            </a:r>
            <a:r>
              <a:rPr kumimoji="1" lang="en-US" altLang="zh-CN" sz="2400" b="1" i="1" dirty="0">
                <a:latin typeface="+mn-ea"/>
                <a:ea typeface="+mn-ea"/>
                <a:hlinkClick r:id="rId2" action="ppaction://hlinksldjump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hlinkClick r:id="rId2" action="ppaction://hlinksldjump"/>
              </a:rPr>
              <a:t>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hlinkClick r:id="" action="ppaction://noaction"/>
              </a:rPr>
              <a:t>图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0959553C-E71E-5E0A-94A5-0724F8DC0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182563"/>
          <a:ext cx="3270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82563"/>
                        <a:ext cx="3270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3CE9CD76-62DA-0B81-1D12-295262579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844675"/>
          <a:ext cx="4311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2500" imgH="228600" progId="Equation.DSMT4">
                  <p:embed/>
                </p:oleObj>
              </mc:Choice>
              <mc:Fallback>
                <p:oleObj name="Equation" r:id="rId5" imgW="2222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4675"/>
                        <a:ext cx="43116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>
            <a:extLst>
              <a:ext uri="{FF2B5EF4-FFF2-40B4-BE49-F238E27FC236}">
                <a16:creationId xmlns:a16="http://schemas.microsoft.com/office/drawing/2014/main" id="{F718171F-329C-456E-5DFE-10C3ED5B1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5941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求得：</a:t>
            </a:r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3C55A194-E466-3896-9938-089651CFC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75" y="3681413"/>
          <a:ext cx="5454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44800" imgH="241300" progId="Equation.DSMT4">
                  <p:embed/>
                </p:oleObj>
              </mc:Choice>
              <mc:Fallback>
                <p:oleObj name="Equation" r:id="rId7" imgW="28448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3681413"/>
                        <a:ext cx="54546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" name="Object 1024">
            <a:extLst>
              <a:ext uri="{FF2B5EF4-FFF2-40B4-BE49-F238E27FC236}">
                <a16:creationId xmlns:a16="http://schemas.microsoft.com/office/drawing/2014/main" id="{807CA90B-D9B0-7908-05CD-8BCDECF62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4168775"/>
          <a:ext cx="50720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16200" imgH="457200" progId="Equation.DSMT4">
                  <p:embed/>
                </p:oleObj>
              </mc:Choice>
              <mc:Fallback>
                <p:oleObj name="Equation" r:id="rId9" imgW="2616200" imgH="457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168775"/>
                        <a:ext cx="50720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" name="Object 1025">
            <a:extLst>
              <a:ext uri="{FF2B5EF4-FFF2-40B4-BE49-F238E27FC236}">
                <a16:creationId xmlns:a16="http://schemas.microsoft.com/office/drawing/2014/main" id="{76F087E5-A5FD-6FB7-AF45-CA9547C86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5213350"/>
          <a:ext cx="8347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279900" imgH="241300" progId="Equation.DSMT4">
                  <p:embed/>
                </p:oleObj>
              </mc:Choice>
              <mc:Fallback>
                <p:oleObj name="Equation" r:id="rId11" imgW="4279900" imgH="2413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213350"/>
                        <a:ext cx="83470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1026">
            <a:extLst>
              <a:ext uri="{FF2B5EF4-FFF2-40B4-BE49-F238E27FC236}">
                <a16:creationId xmlns:a16="http://schemas.microsoft.com/office/drawing/2014/main" id="{28A401EF-941E-89AA-D061-317A0509D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" y="5922963"/>
          <a:ext cx="83804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19600" imgH="241300" progId="Equation.DSMT4">
                  <p:embed/>
                </p:oleObj>
              </mc:Choice>
              <mc:Fallback>
                <p:oleObj name="Equation" r:id="rId13" imgW="4419600" imgH="2413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5922963"/>
                        <a:ext cx="83804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AutoShape 10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C9FB7D-700D-1683-4160-9368A72A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10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0E21F9D-A287-B93F-8971-DB14CC0A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02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633C44D-96CD-BEF3-469D-E1004646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AutoShape 103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B3C3F9F-48D4-C865-C6F9-7444526FB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47" name="Object 1031">
            <a:extLst>
              <a:ext uri="{FF2B5EF4-FFF2-40B4-BE49-F238E27FC236}">
                <a16:creationId xmlns:a16="http://schemas.microsoft.com/office/drawing/2014/main" id="{66DED52B-B94D-20EB-846F-6B8EF34B1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268413"/>
          <a:ext cx="6985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92500" imgH="241300" progId="Equation.DSMT4">
                  <p:embed/>
                </p:oleObj>
              </mc:Choice>
              <mc:Fallback>
                <p:oleObj name="Equation" r:id="rId15" imgW="3492500" imgH="2413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6985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32">
            <a:extLst>
              <a:ext uri="{FF2B5EF4-FFF2-40B4-BE49-F238E27FC236}">
                <a16:creationId xmlns:a16="http://schemas.microsoft.com/office/drawing/2014/main" id="{CB7C713C-63AE-265B-2E74-F844B0345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70213"/>
          <a:ext cx="590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035300" imgH="241300" progId="Equation.DSMT4">
                  <p:embed/>
                </p:oleObj>
              </mc:Choice>
              <mc:Fallback>
                <p:oleObj name="Equation" r:id="rId17" imgW="3035300" imgH="2413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70213"/>
                        <a:ext cx="590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33">
            <a:extLst>
              <a:ext uri="{FF2B5EF4-FFF2-40B4-BE49-F238E27FC236}">
                <a16:creationId xmlns:a16="http://schemas.microsoft.com/office/drawing/2014/main" id="{FE61D5EB-23EF-A744-3554-633B04428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1844675"/>
          <a:ext cx="86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19100" imgH="228600" progId="Equation.DSMT4">
                  <p:embed/>
                </p:oleObj>
              </mc:Choice>
              <mc:Fallback>
                <p:oleObj name="Equation" r:id="rId19" imgW="419100" imgH="2286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844675"/>
                        <a:ext cx="863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30969F-7E1A-63F9-AF48-0E225BC1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2420938"/>
            <a:ext cx="1250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h</a:t>
            </a:r>
            <a:r>
              <a:rPr kumimoji="1" lang="en-US" altLang="zh-CN" sz="2400" b="1" i="1">
                <a:solidFill>
                  <a:srgbClr val="000000"/>
                </a:solidFill>
                <a:latin typeface="宋体" panose="02010600030101010101" pitchFamily="2" charset="-122"/>
                <a:hlinkClick r:id="rId2" action="ppaction://hlinksldjump"/>
              </a:rPr>
              <a:t>-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101" grpId="0" build="p" autoUpdateAnimBg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F0DC2021-0D21-309B-7A0B-3B5446FA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33C4363-ED22-4EB5-9E55-DC36A7D9A1B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631291FD-738D-A811-BB9C-6878BE459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687388"/>
          <a:ext cx="6888163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2000" imgH="685800" progId="Equation.DSMT4">
                  <p:embed/>
                </p:oleObj>
              </mc:Choice>
              <mc:Fallback>
                <p:oleObj name="Equation" r:id="rId2" imgW="33020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687388"/>
                        <a:ext cx="6888163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A366D009-E413-1C2A-DAB6-CA9C24135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2392363"/>
          <a:ext cx="4460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228600" progId="Equation.DSMT4">
                  <p:embed/>
                </p:oleObj>
              </mc:Choice>
              <mc:Fallback>
                <p:oleObj name="Equation" r:id="rId4" imgW="2184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392363"/>
                        <a:ext cx="44608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>
            <a:extLst>
              <a:ext uri="{FF2B5EF4-FFF2-40B4-BE49-F238E27FC236}">
                <a16:creationId xmlns:a16="http://schemas.microsoft.com/office/drawing/2014/main" id="{C30F14C2-120D-6181-F5BA-03B188AF0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8" y="3392488"/>
            <a:ext cx="311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图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表求得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297 </a:t>
            </a:r>
            <a:r>
              <a:rPr kumimoji="1"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℃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14336" name="Text Box 1024">
            <a:extLst>
              <a:ext uri="{FF2B5EF4-FFF2-40B4-BE49-F238E27FC236}">
                <a16:creationId xmlns:a16="http://schemas.microsoft.com/office/drawing/2014/main" id="{CFC43866-3CE8-71DD-4F26-4A93EE4AD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347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</a:t>
            </a:r>
          </a:p>
        </p:txBody>
      </p:sp>
      <p:sp>
        <p:nvSpPr>
          <p:cNvPr id="14338" name="Text Box 1026">
            <a:extLst>
              <a:ext uri="{FF2B5EF4-FFF2-40B4-BE49-F238E27FC236}">
                <a16:creationId xmlns:a16="http://schemas.microsoft.com/office/drawing/2014/main" id="{49EF634E-4FC3-D6B2-D224-463FD704E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0674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7" action="ppaction://hlinkpres?slideindex=31&amp;slidetitle=幻灯片 31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6152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1C4AF0A-8F3F-9CE5-039A-BA59560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453188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3" name="AutoShape 10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7672F18-8CA3-B4F5-1B0A-8652824F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453188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14336" grpId="0"/>
      <p:bldP spid="143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F6F24EC1-3CED-4499-F53D-675C1C19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CE7F665-33E0-49DB-92D5-583C0D977C5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D430FC2-952E-8415-696E-CD7B3596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125413"/>
            <a:ext cx="555625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Arc 3">
            <a:extLst>
              <a:ext uri="{FF2B5EF4-FFF2-40B4-BE49-F238E27FC236}">
                <a16:creationId xmlns:a16="http://schemas.microsoft.com/office/drawing/2014/main" id="{03479FFF-74AF-4FFA-429E-F3B60479C242}"/>
              </a:ext>
            </a:extLst>
          </p:cNvPr>
          <p:cNvSpPr>
            <a:spLocks/>
          </p:cNvSpPr>
          <p:nvPr/>
        </p:nvSpPr>
        <p:spPr bwMode="auto">
          <a:xfrm rot="600444" flipV="1">
            <a:off x="3527425" y="728663"/>
            <a:ext cx="1368425" cy="2732087"/>
          </a:xfrm>
          <a:custGeom>
            <a:avLst/>
            <a:gdLst>
              <a:gd name="T0" fmla="*/ 2147483647 w 20853"/>
              <a:gd name="T1" fmla="*/ 0 h 12804"/>
              <a:gd name="T2" fmla="*/ 2147483647 w 20853"/>
              <a:gd name="T3" fmla="*/ 2147483647 h 12804"/>
              <a:gd name="T4" fmla="*/ 0 w 20853"/>
              <a:gd name="T5" fmla="*/ 2147483647 h 12804"/>
              <a:gd name="T6" fmla="*/ 0 60000 65536"/>
              <a:gd name="T7" fmla="*/ 0 60000 65536"/>
              <a:gd name="T8" fmla="*/ 0 60000 65536"/>
              <a:gd name="T9" fmla="*/ 0 w 20853"/>
              <a:gd name="T10" fmla="*/ 0 h 12804"/>
              <a:gd name="T11" fmla="*/ 20853 w 20853"/>
              <a:gd name="T12" fmla="*/ 12804 h 12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12804" fill="none" extrusionOk="0">
                <a:moveTo>
                  <a:pt x="17395" y="0"/>
                </a:moveTo>
                <a:cubicBezTo>
                  <a:pt x="18982" y="2156"/>
                  <a:pt x="20155" y="4588"/>
                  <a:pt x="20853" y="7172"/>
                </a:cubicBezTo>
              </a:path>
              <a:path w="20853" h="12804" stroke="0" extrusionOk="0">
                <a:moveTo>
                  <a:pt x="17395" y="0"/>
                </a:moveTo>
                <a:cubicBezTo>
                  <a:pt x="18982" y="2156"/>
                  <a:pt x="20155" y="4588"/>
                  <a:pt x="20853" y="7172"/>
                </a:cubicBezTo>
                <a:lnTo>
                  <a:pt x="0" y="12804"/>
                </a:lnTo>
                <a:lnTo>
                  <a:pt x="17395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rc 4">
            <a:extLst>
              <a:ext uri="{FF2B5EF4-FFF2-40B4-BE49-F238E27FC236}">
                <a16:creationId xmlns:a16="http://schemas.microsoft.com/office/drawing/2014/main" id="{3163ED81-EFCD-C6F8-7499-6F83CB6FC062}"/>
              </a:ext>
            </a:extLst>
          </p:cNvPr>
          <p:cNvSpPr>
            <a:spLocks/>
          </p:cNvSpPr>
          <p:nvPr/>
        </p:nvSpPr>
        <p:spPr bwMode="auto">
          <a:xfrm rot="21294271" flipH="1">
            <a:off x="3995738" y="2422525"/>
            <a:ext cx="1584325" cy="862013"/>
          </a:xfrm>
          <a:custGeom>
            <a:avLst/>
            <a:gdLst>
              <a:gd name="T0" fmla="*/ 0 w 22104"/>
              <a:gd name="T1" fmla="*/ 124258496 h 21600"/>
              <a:gd name="T2" fmla="*/ 2147483647 w 22104"/>
              <a:gd name="T3" fmla="*/ 2147483647 h 21600"/>
              <a:gd name="T4" fmla="*/ 2147483647 w 22104"/>
              <a:gd name="T5" fmla="*/ 2147483647 h 21600"/>
              <a:gd name="T6" fmla="*/ 0 60000 65536"/>
              <a:gd name="T7" fmla="*/ 0 60000 65536"/>
              <a:gd name="T8" fmla="*/ 0 60000 65536"/>
              <a:gd name="T9" fmla="*/ 0 w 22104"/>
              <a:gd name="T10" fmla="*/ 0 h 21600"/>
              <a:gd name="T11" fmla="*/ 22104 w 221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04" h="21600" fill="none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10944" y="0"/>
                  <a:pt x="19325" y="6200"/>
                  <a:pt x="22103" y="15280"/>
                </a:cubicBezTo>
              </a:path>
              <a:path w="22104" h="21600" stroke="0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10944" y="0"/>
                  <a:pt x="19325" y="6200"/>
                  <a:pt x="22103" y="15280"/>
                </a:cubicBezTo>
                <a:lnTo>
                  <a:pt x="1449" y="21600"/>
                </a:lnTo>
                <a:lnTo>
                  <a:pt x="-1" y="48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5FC67626-930D-6C23-E470-CFC26E222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492375"/>
            <a:ext cx="12239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24F96119-64E2-8E3E-CED4-55D13A22B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2492375"/>
            <a:ext cx="0" cy="40322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1B99DEF0-9CCF-CB7C-BA2C-9A7F5C6F7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946275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0488" name="Arc 8">
            <a:extLst>
              <a:ext uri="{FF2B5EF4-FFF2-40B4-BE49-F238E27FC236}">
                <a16:creationId xmlns:a16="http://schemas.microsoft.com/office/drawing/2014/main" id="{F91414BB-E2FF-B939-277C-CBA0161A5A2E}"/>
              </a:ext>
            </a:extLst>
          </p:cNvPr>
          <p:cNvSpPr>
            <a:spLocks/>
          </p:cNvSpPr>
          <p:nvPr/>
        </p:nvSpPr>
        <p:spPr bwMode="auto">
          <a:xfrm rot="714986" flipV="1">
            <a:off x="3635375" y="1365250"/>
            <a:ext cx="1455738" cy="2784475"/>
          </a:xfrm>
          <a:custGeom>
            <a:avLst/>
            <a:gdLst>
              <a:gd name="T0" fmla="*/ 2147483647 w 20853"/>
              <a:gd name="T1" fmla="*/ 0 h 13046"/>
              <a:gd name="T2" fmla="*/ 2147483647 w 20853"/>
              <a:gd name="T3" fmla="*/ 2147483647 h 13046"/>
              <a:gd name="T4" fmla="*/ 0 w 20853"/>
              <a:gd name="T5" fmla="*/ 2147483647 h 13046"/>
              <a:gd name="T6" fmla="*/ 0 60000 65536"/>
              <a:gd name="T7" fmla="*/ 0 60000 65536"/>
              <a:gd name="T8" fmla="*/ 0 60000 65536"/>
              <a:gd name="T9" fmla="*/ 0 w 20853"/>
              <a:gd name="T10" fmla="*/ 0 h 13046"/>
              <a:gd name="T11" fmla="*/ 20853 w 20853"/>
              <a:gd name="T12" fmla="*/ 13046 h 130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13046" fill="none" extrusionOk="0">
                <a:moveTo>
                  <a:pt x="17215" y="-1"/>
                </a:moveTo>
                <a:cubicBezTo>
                  <a:pt x="18893" y="2214"/>
                  <a:pt x="20128" y="4732"/>
                  <a:pt x="20853" y="7414"/>
                </a:cubicBezTo>
              </a:path>
              <a:path w="20853" h="13046" stroke="0" extrusionOk="0">
                <a:moveTo>
                  <a:pt x="17215" y="-1"/>
                </a:moveTo>
                <a:cubicBezTo>
                  <a:pt x="18893" y="2214"/>
                  <a:pt x="20128" y="4732"/>
                  <a:pt x="20853" y="7414"/>
                </a:cubicBezTo>
                <a:lnTo>
                  <a:pt x="0" y="13046"/>
                </a:lnTo>
                <a:lnTo>
                  <a:pt x="17215" y="-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FA72EFEC-3D42-F67D-725D-162213F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155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5364EE11-A25A-0562-1DD2-95BD40284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35972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9150450E-EF44-15BD-5548-00A04E6E4D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644900"/>
            <a:ext cx="15113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BF1F7097-B1B7-68CB-D816-4D704C8C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1946275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069DC35-839E-B75F-DAEA-D6994C2F8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980113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7ADCD68A-E617-B4F1-7552-2476C292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09880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0497" name="Arc 17">
            <a:extLst>
              <a:ext uri="{FF2B5EF4-FFF2-40B4-BE49-F238E27FC236}">
                <a16:creationId xmlns:a16="http://schemas.microsoft.com/office/drawing/2014/main" id="{5AF8F0F1-A83C-55A5-8061-CF7515E4579B}"/>
              </a:ext>
            </a:extLst>
          </p:cNvPr>
          <p:cNvSpPr>
            <a:spLocks/>
          </p:cNvSpPr>
          <p:nvPr/>
        </p:nvSpPr>
        <p:spPr bwMode="auto">
          <a:xfrm rot="21294271" flipH="1">
            <a:off x="4184650" y="3565525"/>
            <a:ext cx="1392238" cy="862013"/>
          </a:xfrm>
          <a:custGeom>
            <a:avLst/>
            <a:gdLst>
              <a:gd name="T0" fmla="*/ 0 w 19417"/>
              <a:gd name="T1" fmla="*/ 124258496 h 21600"/>
              <a:gd name="T2" fmla="*/ 2147483647 w 19417"/>
              <a:gd name="T3" fmla="*/ 2147483647 h 21600"/>
              <a:gd name="T4" fmla="*/ 2147483647 w 19417"/>
              <a:gd name="T5" fmla="*/ 2147483647 h 21600"/>
              <a:gd name="T6" fmla="*/ 0 60000 65536"/>
              <a:gd name="T7" fmla="*/ 0 60000 65536"/>
              <a:gd name="T8" fmla="*/ 0 60000 65536"/>
              <a:gd name="T9" fmla="*/ 0 w 19417"/>
              <a:gd name="T10" fmla="*/ 0 h 21600"/>
              <a:gd name="T11" fmla="*/ 19417 w 1941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17" h="21600" fill="none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8668" y="0"/>
                  <a:pt x="15410" y="3606"/>
                  <a:pt x="19416" y="9612"/>
                </a:cubicBezTo>
              </a:path>
              <a:path w="19417" h="21600" stroke="0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8668" y="0"/>
                  <a:pt x="15410" y="3606"/>
                  <a:pt x="19416" y="9612"/>
                </a:cubicBezTo>
                <a:lnTo>
                  <a:pt x="1449" y="21600"/>
                </a:lnTo>
                <a:lnTo>
                  <a:pt x="-1" y="48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CC19D9D4-EF40-6737-48FB-FFA3CA4B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09880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683C7E3F-3E76-DB94-6311-6B531061C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2997200"/>
            <a:ext cx="2087563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BC3A6069-859C-C926-428E-4129B7FE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245110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0500" name="AutoShape 2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D0D1788-4725-9C02-DC6C-7E2D29AE8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76925"/>
            <a:ext cx="179387" cy="7207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89" grpId="0"/>
      <p:bldP spid="20490" grpId="0"/>
      <p:bldP spid="20493" grpId="0"/>
      <p:bldP spid="20494" grpId="0"/>
      <p:bldP spid="20495" grpId="0"/>
      <p:bldP spid="20492" grpId="0"/>
      <p:bldP spid="20499" grpId="0"/>
      <p:bldP spid="20500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268</TotalTime>
  <Words>196</Words>
  <Application>Microsoft Office PowerPoint</Application>
  <PresentationFormat>全屏显示(4:3)</PresentationFormat>
  <Paragraphs>31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位图图像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21</cp:revision>
  <dcterms:created xsi:type="dcterms:W3CDTF">2000-08-06T07:16:57Z</dcterms:created>
  <dcterms:modified xsi:type="dcterms:W3CDTF">2025-08-21T14:35:57Z</dcterms:modified>
</cp:coreProperties>
</file>