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E44C5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15638A-6FA8-2893-F6DA-B862CB3997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DFDBF53-6626-D1EE-A3EE-DC6D0B1194D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33311B3-4861-0B42-D3F4-76EA51D843D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44CF124-2291-1277-280E-3CD92E4FC3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11723AB-7047-5B44-2CF0-1EC3D7ADBB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679C5AB-CF99-AFB8-528C-A03E81CFB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014EFE1-9578-4D1E-B1BB-5F41A8A39E8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D80D6F-DD27-2734-5D3C-4FB74D033776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93F675C-4970-6CCB-FD5C-14B9FEEBB50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1426B470-DC63-8762-A10F-D3C56C021C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FA475A4-7946-F8DD-6449-5C7510E764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7A257B5-1824-207D-8BE0-4F3E25E5074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6AF76EA-9E95-73D6-C5DB-63E9CCDED6B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1E02B26-731A-2F1C-FBD5-AE17C32782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9764257-3B06-BDFA-F7B3-A582F85C2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467D628-B097-58E0-6F27-BA03BB902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43DA9BD-F333-51BD-56B1-23C19825AD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90D09-680F-49FF-9312-5225666FF24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1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F49E278-5973-F804-25E8-E4F0C3E134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19F7B0E-2C60-6537-A3F8-B11E35547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1FF2899-52D9-6052-D9E1-15E9EA82F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42AA8-55AD-4C02-986A-323F23717F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78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AAA585-B2CF-5668-D852-DE8DCA3B9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A734267-F489-531C-BDEF-097D045FA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DFE831F-BC9B-58F8-940A-A6545651AE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32ECD-BB79-4D8E-819B-E9958AF461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11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607FE07-CC6D-8BEC-41E3-7B5A55A53C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704B193-689C-9303-518C-57EE6DA043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310644E-DE91-AFA2-8C80-C74BB5736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824387-BAF7-4AF0-A1A9-5642C06E185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22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43C3B83-F9DF-78CC-7D39-166EA210A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4CC15A1-FE10-C3FB-F22C-F1005DC0C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198DF62-7927-E210-60F8-F56A37004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1347F-1F43-4CAE-A154-F60CC8706F3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62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5D1AD55-E4EA-A0CA-3D55-3740571C5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53C8307-9931-74EE-7BB4-9650F5905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656D775-A476-D0B1-7A7C-C99059A40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AF94F5-A4EC-48B2-AF4F-E79C701EE7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880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3F2AEAC-31A5-9A6A-7480-8175D427BE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9A40C77-2687-2544-910F-E870C9C253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6273ECF-CF57-03FC-4D67-1C3CD6FD9A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B5EBE5-9724-42B8-A83F-7FB7B2D1708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995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2053036-1F5F-9419-5B96-4A5C70D927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C335FE3-1A33-B733-25EF-322551BB1D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5B8C1E6-AF37-C4FB-2C11-E6BC0C18E5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CB6933-48AA-43A6-A551-477CBC7E6B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77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06AFFD7-5FC3-6C2F-6CDB-15913E2A8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89B45A5A-E17C-736E-E2D6-8CFF81672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87B562E-43D6-60E7-58FF-90AAF7FA76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37855C-B90C-4087-B11C-42958B2A88E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6F64FAF-9A3D-6BAB-71FF-7A23C5A1B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59CF57-CB0F-C412-0D8E-77BBBCF10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F5B3B4B-EEEB-1DBB-7CF3-BA7DB4EAC6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C9AA2D-56C7-48C0-8303-A0FB2FA299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95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172848-7BC7-06D1-60EC-5922E6FC1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F293AD4-B822-B324-1A5B-9B5A693AE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869BADE-6B6C-A328-2BB5-30A9D58AA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DD53B-A897-4B3E-90A2-1D4395BF5F8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41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F77FB90-3219-8C8A-93DF-CBE6A248BDB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1D8E01EE-7599-3DA7-45F6-6D54D494336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4CE1E866-FC27-8B5F-222C-04398C0661D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B1A2D3B5-4C21-A4C5-7999-1FFEA588468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1071262-9CD9-4BE1-B95F-E9FD0FE0331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49A4FD7D-F6A2-A3EC-04DB-5A26382AA59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66E632E8-0BA6-F4DD-D9B4-F70997268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BEC6BE2-A836-E45A-D7C6-0F16A1F3C9D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680ADBE8-C046-6000-D0CB-02149063CEC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148FFD26-3254-C0CA-DB5F-99DE5B5E36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1ADE817-4B96-4EB3-9B38-47A5BFD8C428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94E2DE8-F4D9-1049-7CCE-3EBA04EBE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7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hyperlink" Target="../&#31532;2&#31456;.ppt#27. PowerPoint &#28436;&#31034;&#25991;&#31295;" TargetMode="External"/><Relationship Id="rId5" Type="http://schemas.openxmlformats.org/officeDocument/2006/relationships/image" Target="../media/image2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478A0427-D863-8078-14B0-8FC95A8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0D8F272-BDCB-4488-88B3-56BEC60596DD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EFA10C2F-AA62-3B8E-0C68-33F3C456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8575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充气问题（延伸）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293C20CA-FCDE-B9C5-4285-97AC43DE4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962525"/>
            <a:ext cx="6005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取气罐为系统。考虑一股流体流入，无流出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B6146CDE-B05E-93AA-9D39-D6CC762C1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5564188"/>
          <a:ext cx="59102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2200" imgH="431800" progId="Equation.DSMT4">
                  <p:embed/>
                </p:oleObj>
              </mc:Choice>
              <mc:Fallback>
                <p:oleObj name="Equation" r:id="rId2" imgW="2362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5564188"/>
                        <a:ext cx="59102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8B3A02FF-9669-E590-75F1-9ED9774A8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785813"/>
            <a:ext cx="492601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已知储气罐中原有的空气质量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，热力学能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，温度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。充气后，储气罐内气体质量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，热力学能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，忽略动能差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与位能差，且容器为刚性绝热。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导出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的关系式 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729B9501-F346-2FAD-DC75-6A2DCBF08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18256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A4333771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02EBCBA-50D6-5D9A-7A60-705B43AA0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908050"/>
            <a:ext cx="3113087" cy="287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9">
            <a:extLst>
              <a:ext uri="{FF2B5EF4-FFF2-40B4-BE49-F238E27FC236}">
                <a16:creationId xmlns:a16="http://schemas.microsoft.com/office/drawing/2014/main" id="{D9F026A1-02D4-B18B-261C-CA642EC2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214813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092494FA-FCDE-2655-CC1E-F2AD5FEB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100" y="4267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方法一</a:t>
            </a:r>
          </a:p>
        </p:txBody>
      </p:sp>
      <p:sp>
        <p:nvSpPr>
          <p:cNvPr id="3083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BFC62D0-8EFD-4490-3484-FE8FAD8C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/>
      <p:bldP spid="2054" grpId="0" build="p" autoUpdateAnimBg="0"/>
      <p:bldP spid="2057" grpId="0"/>
      <p:bldP spid="20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751FD53-72DF-1A90-F43A-FF0D930A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10EE169-3F04-4D6A-BC98-6B47F9804D62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034C3A42-6B59-E145-029C-DA0A004353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412875"/>
          <a:ext cx="1063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DSMT4">
                  <p:embed/>
                </p:oleObj>
              </mc:Choice>
              <mc:Fallback>
                <p:oleObj name="Equation" r:id="rId2" imgW="457002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12875"/>
                        <a:ext cx="1063625" cy="47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CC0D24EB-0702-0D86-15FD-60664867C9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24400"/>
          <a:ext cx="47815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500" imgH="254000" progId="Equation.DSMT4">
                  <p:embed/>
                </p:oleObj>
              </mc:Choice>
              <mc:Fallback>
                <p:oleObj name="Equation" r:id="rId4" imgW="19685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24400"/>
                        <a:ext cx="4781550" cy="6175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B2FF06DE-BCF0-C8EF-BCBF-9AEA80573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115888"/>
          <a:ext cx="47879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431800" progId="Equation.DSMT4">
                  <p:embed/>
                </p:oleObj>
              </mc:Choice>
              <mc:Fallback>
                <p:oleObj name="Equation" r:id="rId6" imgW="23622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15888"/>
                        <a:ext cx="4787900" cy="874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6" name="Picture 14">
            <a:extLst>
              <a:ext uri="{FF2B5EF4-FFF2-40B4-BE49-F238E27FC236}">
                <a16:creationId xmlns:a16="http://schemas.microsoft.com/office/drawing/2014/main" id="{B72E5321-45C4-610C-6248-A598C01E3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484313"/>
            <a:ext cx="22336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87" name="Object 15">
            <a:extLst>
              <a:ext uri="{FF2B5EF4-FFF2-40B4-BE49-F238E27FC236}">
                <a16:creationId xmlns:a16="http://schemas.microsoft.com/office/drawing/2014/main" id="{1DAF8FA0-DE25-22F2-6A8B-851A13C30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412875"/>
          <a:ext cx="11525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8000" imgH="228600" progId="Equation.DSMT4">
                  <p:embed/>
                </p:oleObj>
              </mc:Choice>
              <mc:Fallback>
                <p:oleObj name="Equation" r:id="rId9" imgW="5080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12875"/>
                        <a:ext cx="11525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6">
            <a:extLst>
              <a:ext uri="{FF2B5EF4-FFF2-40B4-BE49-F238E27FC236}">
                <a16:creationId xmlns:a16="http://schemas.microsoft.com/office/drawing/2014/main" id="{0D0AB528-F6EC-2EB1-ACC5-45550FBDA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35175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忽略气体动能和位能</a:t>
            </a:r>
          </a:p>
        </p:txBody>
      </p:sp>
      <p:graphicFrame>
        <p:nvGraphicFramePr>
          <p:cNvPr id="3089" name="Object 17">
            <a:extLst>
              <a:ext uri="{FF2B5EF4-FFF2-40B4-BE49-F238E27FC236}">
                <a16:creationId xmlns:a16="http://schemas.microsoft.com/office/drawing/2014/main" id="{94616636-402B-6245-5344-62D76398D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781300"/>
          <a:ext cx="20161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200" imgH="228600" progId="Equation.DSMT4">
                  <p:embed/>
                </p:oleObj>
              </mc:Choice>
              <mc:Fallback>
                <p:oleObj name="Equation" r:id="rId11" imgW="8382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81300"/>
                        <a:ext cx="20161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9">
            <a:extLst>
              <a:ext uri="{FF2B5EF4-FFF2-40B4-BE49-F238E27FC236}">
                <a16:creationId xmlns:a16="http://schemas.microsoft.com/office/drawing/2014/main" id="{AE5FB249-AD4F-CBC1-A58F-1F8F83049F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933825"/>
          <a:ext cx="1728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36600" imgH="228600" progId="Equation.DSMT4">
                  <p:embed/>
                </p:oleObj>
              </mc:Choice>
              <mc:Fallback>
                <p:oleObj name="Equation" r:id="rId13" imgW="7366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933825"/>
                        <a:ext cx="172878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" name="Text Box 20">
            <a:extLst>
              <a:ext uri="{FF2B5EF4-FFF2-40B4-BE49-F238E27FC236}">
                <a16:creationId xmlns:a16="http://schemas.microsoft.com/office/drawing/2014/main" id="{5D6F03AF-6A69-90B2-F745-207818A4C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2611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容器为刚性绝热</a:t>
            </a:r>
          </a:p>
        </p:txBody>
      </p:sp>
      <p:sp>
        <p:nvSpPr>
          <p:cNvPr id="3093" name="Freeform 21">
            <a:extLst>
              <a:ext uri="{FF2B5EF4-FFF2-40B4-BE49-F238E27FC236}">
                <a16:creationId xmlns:a16="http://schemas.microsoft.com/office/drawing/2014/main" id="{85331792-1378-80FB-4D73-1BDB8C0F9958}"/>
              </a:ext>
            </a:extLst>
          </p:cNvPr>
          <p:cNvSpPr>
            <a:spLocks/>
          </p:cNvSpPr>
          <p:nvPr/>
        </p:nvSpPr>
        <p:spPr bwMode="auto">
          <a:xfrm>
            <a:off x="998538" y="790575"/>
            <a:ext cx="3603625" cy="1839913"/>
          </a:xfrm>
          <a:custGeom>
            <a:avLst/>
            <a:gdLst>
              <a:gd name="T0" fmla="*/ 2147483647 w 2270"/>
              <a:gd name="T1" fmla="*/ 2147483647 h 1159"/>
              <a:gd name="T2" fmla="*/ 2147483647 w 2270"/>
              <a:gd name="T3" fmla="*/ 2147483647 h 1159"/>
              <a:gd name="T4" fmla="*/ 2147483647 w 2270"/>
              <a:gd name="T5" fmla="*/ 2147483647 h 1159"/>
              <a:gd name="T6" fmla="*/ 2147483647 w 2270"/>
              <a:gd name="T7" fmla="*/ 2147483647 h 1159"/>
              <a:gd name="T8" fmla="*/ 2147483647 w 2270"/>
              <a:gd name="T9" fmla="*/ 2147483647 h 1159"/>
              <a:gd name="T10" fmla="*/ 2147483647 w 2270"/>
              <a:gd name="T11" fmla="*/ 2147483647 h 1159"/>
              <a:gd name="T12" fmla="*/ 2147483647 w 2270"/>
              <a:gd name="T13" fmla="*/ 2147483647 h 1159"/>
              <a:gd name="T14" fmla="*/ 2147483647 w 2270"/>
              <a:gd name="T15" fmla="*/ 2147483647 h 1159"/>
              <a:gd name="T16" fmla="*/ 2147483647 w 2270"/>
              <a:gd name="T17" fmla="*/ 2147483647 h 1159"/>
              <a:gd name="T18" fmla="*/ 2147483647 w 2270"/>
              <a:gd name="T19" fmla="*/ 2147483647 h 1159"/>
              <a:gd name="T20" fmla="*/ 2147483647 w 2270"/>
              <a:gd name="T21" fmla="*/ 2147483647 h 1159"/>
              <a:gd name="T22" fmla="*/ 2147483647 w 2270"/>
              <a:gd name="T23" fmla="*/ 2147483647 h 1159"/>
              <a:gd name="T24" fmla="*/ 2147483647 w 2270"/>
              <a:gd name="T25" fmla="*/ 2147483647 h 1159"/>
              <a:gd name="T26" fmla="*/ 2147483647 w 2270"/>
              <a:gd name="T27" fmla="*/ 2147483647 h 1159"/>
              <a:gd name="T28" fmla="*/ 2147483647 w 2270"/>
              <a:gd name="T29" fmla="*/ 2147483647 h 1159"/>
              <a:gd name="T30" fmla="*/ 2147483647 w 2270"/>
              <a:gd name="T31" fmla="*/ 2147483647 h 1159"/>
              <a:gd name="T32" fmla="*/ 2147483647 w 2270"/>
              <a:gd name="T33" fmla="*/ 2147483647 h 1159"/>
              <a:gd name="T34" fmla="*/ 2147483647 w 2270"/>
              <a:gd name="T35" fmla="*/ 2147483647 h 1159"/>
              <a:gd name="T36" fmla="*/ 2147483647 w 2270"/>
              <a:gd name="T37" fmla="*/ 2147483647 h 1159"/>
              <a:gd name="T38" fmla="*/ 2147483647 w 2270"/>
              <a:gd name="T39" fmla="*/ 2147483647 h 1159"/>
              <a:gd name="T40" fmla="*/ 2147483647 w 2270"/>
              <a:gd name="T41" fmla="*/ 2147483647 h 1159"/>
              <a:gd name="T42" fmla="*/ 2147483647 w 2270"/>
              <a:gd name="T43" fmla="*/ 2147483647 h 1159"/>
              <a:gd name="T44" fmla="*/ 2147483647 w 2270"/>
              <a:gd name="T45" fmla="*/ 2147483647 h 1159"/>
              <a:gd name="T46" fmla="*/ 2147483647 w 2270"/>
              <a:gd name="T47" fmla="*/ 2147483647 h 1159"/>
              <a:gd name="T48" fmla="*/ 2147483647 w 2270"/>
              <a:gd name="T49" fmla="*/ 2147483647 h 1159"/>
              <a:gd name="T50" fmla="*/ 2147483647 w 2270"/>
              <a:gd name="T51" fmla="*/ 2147483647 h 1159"/>
              <a:gd name="T52" fmla="*/ 2147483647 w 2270"/>
              <a:gd name="T53" fmla="*/ 2147483647 h 1159"/>
              <a:gd name="T54" fmla="*/ 2147483647 w 2270"/>
              <a:gd name="T55" fmla="*/ 2147483647 h 1159"/>
              <a:gd name="T56" fmla="*/ 2147483647 w 2270"/>
              <a:gd name="T57" fmla="*/ 2147483647 h 1159"/>
              <a:gd name="T58" fmla="*/ 2147483647 w 2270"/>
              <a:gd name="T59" fmla="*/ 2147483647 h 1159"/>
              <a:gd name="T60" fmla="*/ 2147483647 w 2270"/>
              <a:gd name="T61" fmla="*/ 2147483647 h 1159"/>
              <a:gd name="T62" fmla="*/ 2147483647 w 2270"/>
              <a:gd name="T63" fmla="*/ 2147483647 h 1159"/>
              <a:gd name="T64" fmla="*/ 2147483647 w 2270"/>
              <a:gd name="T65" fmla="*/ 2147483647 h 1159"/>
              <a:gd name="T66" fmla="*/ 2147483647 w 2270"/>
              <a:gd name="T67" fmla="*/ 2147483647 h 1159"/>
              <a:gd name="T68" fmla="*/ 2147483647 w 2270"/>
              <a:gd name="T69" fmla="*/ 2147483647 h 1159"/>
              <a:gd name="T70" fmla="*/ 2147483647 w 2270"/>
              <a:gd name="T71" fmla="*/ 2147483647 h 115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270"/>
              <a:gd name="T109" fmla="*/ 0 h 1159"/>
              <a:gd name="T110" fmla="*/ 2270 w 2270"/>
              <a:gd name="T111" fmla="*/ 1159 h 115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270" h="1159">
                <a:moveTo>
                  <a:pt x="1812" y="471"/>
                </a:moveTo>
                <a:cubicBezTo>
                  <a:pt x="1770" y="455"/>
                  <a:pt x="1723" y="437"/>
                  <a:pt x="1684" y="416"/>
                </a:cubicBezTo>
                <a:cubicBezTo>
                  <a:pt x="1641" y="393"/>
                  <a:pt x="1617" y="364"/>
                  <a:pt x="1574" y="343"/>
                </a:cubicBezTo>
                <a:cubicBezTo>
                  <a:pt x="1175" y="346"/>
                  <a:pt x="776" y="346"/>
                  <a:pt x="377" y="352"/>
                </a:cubicBezTo>
                <a:cubicBezTo>
                  <a:pt x="350" y="352"/>
                  <a:pt x="289" y="363"/>
                  <a:pt x="258" y="371"/>
                </a:cubicBezTo>
                <a:cubicBezTo>
                  <a:pt x="230" y="379"/>
                  <a:pt x="176" y="398"/>
                  <a:pt x="176" y="398"/>
                </a:cubicBezTo>
                <a:cubicBezTo>
                  <a:pt x="150" y="423"/>
                  <a:pt x="121" y="438"/>
                  <a:pt x="102" y="471"/>
                </a:cubicBezTo>
                <a:cubicBezTo>
                  <a:pt x="78" y="514"/>
                  <a:pt x="63" y="571"/>
                  <a:pt x="48" y="617"/>
                </a:cubicBezTo>
                <a:cubicBezTo>
                  <a:pt x="51" y="722"/>
                  <a:pt x="0" y="994"/>
                  <a:pt x="157" y="1056"/>
                </a:cubicBezTo>
                <a:cubicBezTo>
                  <a:pt x="176" y="1064"/>
                  <a:pt x="282" y="1075"/>
                  <a:pt x="285" y="1075"/>
                </a:cubicBezTo>
                <a:cubicBezTo>
                  <a:pt x="453" y="1080"/>
                  <a:pt x="620" y="1081"/>
                  <a:pt x="788" y="1084"/>
                </a:cubicBezTo>
                <a:cubicBezTo>
                  <a:pt x="970" y="1110"/>
                  <a:pt x="1132" y="1114"/>
                  <a:pt x="1318" y="1120"/>
                </a:cubicBezTo>
                <a:cubicBezTo>
                  <a:pt x="1595" y="1159"/>
                  <a:pt x="1764" y="1130"/>
                  <a:pt x="2105" y="1120"/>
                </a:cubicBezTo>
                <a:cubicBezTo>
                  <a:pt x="2204" y="1081"/>
                  <a:pt x="2174" y="1108"/>
                  <a:pt x="2214" y="1065"/>
                </a:cubicBezTo>
                <a:cubicBezTo>
                  <a:pt x="2224" y="1030"/>
                  <a:pt x="2231" y="1004"/>
                  <a:pt x="2251" y="974"/>
                </a:cubicBezTo>
                <a:cubicBezTo>
                  <a:pt x="2269" y="899"/>
                  <a:pt x="2249" y="748"/>
                  <a:pt x="2160" y="718"/>
                </a:cubicBezTo>
                <a:cubicBezTo>
                  <a:pt x="2106" y="641"/>
                  <a:pt x="2179" y="738"/>
                  <a:pt x="2114" y="672"/>
                </a:cubicBezTo>
                <a:cubicBezTo>
                  <a:pt x="2081" y="638"/>
                  <a:pt x="2057" y="596"/>
                  <a:pt x="2022" y="563"/>
                </a:cubicBezTo>
                <a:cubicBezTo>
                  <a:pt x="2001" y="498"/>
                  <a:pt x="2032" y="572"/>
                  <a:pt x="1977" y="517"/>
                </a:cubicBezTo>
                <a:cubicBezTo>
                  <a:pt x="1961" y="501"/>
                  <a:pt x="1940" y="462"/>
                  <a:pt x="1940" y="462"/>
                </a:cubicBezTo>
                <a:cubicBezTo>
                  <a:pt x="1910" y="465"/>
                  <a:pt x="1876" y="484"/>
                  <a:pt x="1849" y="471"/>
                </a:cubicBezTo>
                <a:cubicBezTo>
                  <a:pt x="1834" y="464"/>
                  <a:pt x="1870" y="443"/>
                  <a:pt x="1885" y="435"/>
                </a:cubicBezTo>
                <a:cubicBezTo>
                  <a:pt x="1934" y="408"/>
                  <a:pt x="1978" y="410"/>
                  <a:pt x="2022" y="380"/>
                </a:cubicBezTo>
                <a:cubicBezTo>
                  <a:pt x="2045" y="316"/>
                  <a:pt x="2070" y="242"/>
                  <a:pt x="2123" y="197"/>
                </a:cubicBezTo>
                <a:cubicBezTo>
                  <a:pt x="2135" y="187"/>
                  <a:pt x="2150" y="181"/>
                  <a:pt x="2160" y="169"/>
                </a:cubicBezTo>
                <a:cubicBezTo>
                  <a:pt x="2174" y="153"/>
                  <a:pt x="2196" y="115"/>
                  <a:pt x="2196" y="115"/>
                </a:cubicBezTo>
                <a:cubicBezTo>
                  <a:pt x="2199" y="106"/>
                  <a:pt x="2200" y="95"/>
                  <a:pt x="2205" y="87"/>
                </a:cubicBezTo>
                <a:cubicBezTo>
                  <a:pt x="2210" y="80"/>
                  <a:pt x="2220" y="77"/>
                  <a:pt x="2224" y="69"/>
                </a:cubicBezTo>
                <a:cubicBezTo>
                  <a:pt x="2259" y="0"/>
                  <a:pt x="2253" y="10"/>
                  <a:pt x="2214" y="23"/>
                </a:cubicBezTo>
                <a:cubicBezTo>
                  <a:pt x="2208" y="32"/>
                  <a:pt x="2205" y="45"/>
                  <a:pt x="2196" y="51"/>
                </a:cubicBezTo>
                <a:cubicBezTo>
                  <a:pt x="2186" y="58"/>
                  <a:pt x="2167" y="50"/>
                  <a:pt x="2160" y="60"/>
                </a:cubicBezTo>
                <a:cubicBezTo>
                  <a:pt x="2154" y="68"/>
                  <a:pt x="2162" y="80"/>
                  <a:pt x="2169" y="87"/>
                </a:cubicBezTo>
                <a:cubicBezTo>
                  <a:pt x="2178" y="96"/>
                  <a:pt x="2194" y="98"/>
                  <a:pt x="2205" y="105"/>
                </a:cubicBezTo>
                <a:cubicBezTo>
                  <a:pt x="2212" y="110"/>
                  <a:pt x="2217" y="118"/>
                  <a:pt x="2224" y="124"/>
                </a:cubicBezTo>
                <a:cubicBezTo>
                  <a:pt x="2232" y="131"/>
                  <a:pt x="2242" y="136"/>
                  <a:pt x="2251" y="142"/>
                </a:cubicBezTo>
                <a:cubicBezTo>
                  <a:pt x="2270" y="86"/>
                  <a:pt x="2224" y="77"/>
                  <a:pt x="2224" y="23"/>
                </a:cubicBezTo>
              </a:path>
            </a:pathLst>
          </a:custGeom>
          <a:noFill/>
          <a:ln w="28575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4" name="Line 22">
            <a:extLst>
              <a:ext uri="{FF2B5EF4-FFF2-40B4-BE49-F238E27FC236}">
                <a16:creationId xmlns:a16="http://schemas.microsoft.com/office/drawing/2014/main" id="{03059338-70E1-AA1E-5B70-D9B1ABA319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0200" y="1125538"/>
            <a:ext cx="2087563" cy="1798637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5" name="Text Box 23">
            <a:extLst>
              <a:ext uri="{FF2B5EF4-FFF2-40B4-BE49-F238E27FC236}">
                <a16:creationId xmlns:a16="http://schemas.microsoft.com/office/drawing/2014/main" id="{81B0B047-1D14-8DDC-7DF2-61B669258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378200"/>
            <a:ext cx="156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容器  静止</a:t>
            </a:r>
          </a:p>
        </p:txBody>
      </p:sp>
      <p:sp>
        <p:nvSpPr>
          <p:cNvPr id="3096" name="Line 24">
            <a:extLst>
              <a:ext uri="{FF2B5EF4-FFF2-40B4-BE49-F238E27FC236}">
                <a16:creationId xmlns:a16="http://schemas.microsoft.com/office/drawing/2014/main" id="{BC6373F9-44AF-2D21-010A-B10278655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5875" y="3213100"/>
            <a:ext cx="0" cy="64770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97" name="Text Box 25">
            <a:extLst>
              <a:ext uri="{FF2B5EF4-FFF2-40B4-BE49-F238E27FC236}">
                <a16:creationId xmlns:a16="http://schemas.microsoft.com/office/drawing/2014/main" id="{9DB0D4C3-BCEB-485B-4319-69CCA75F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221163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积分</a:t>
            </a:r>
          </a:p>
        </p:txBody>
      </p:sp>
      <p:graphicFrame>
        <p:nvGraphicFramePr>
          <p:cNvPr id="3098" name="Object 26">
            <a:extLst>
              <a:ext uri="{FF2B5EF4-FFF2-40B4-BE49-F238E27FC236}">
                <a16:creationId xmlns:a16="http://schemas.microsoft.com/office/drawing/2014/main" id="{40AC15C9-AB96-9254-FE6B-646F6EB78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89588"/>
          <a:ext cx="30956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2400" imgH="457200" progId="Equation.DSMT4">
                  <p:embed/>
                </p:oleObj>
              </mc:Choice>
              <mc:Fallback>
                <p:oleObj name="Equation" r:id="rId15" imgW="1422400" imgH="4572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9588"/>
                        <a:ext cx="30956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AutoShape 2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3170166-26CE-8513-EF3A-43A8AF90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5" name="AutoShape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DCDFA78-3993-864D-9517-A2B96CAF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6" name="AutoShape 2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D511057-FCD4-C5D4-FACF-9E6A231A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7" name="AutoShape 3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04FE86F-9781-9475-E37E-6D8350C3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8" grpId="0"/>
      <p:bldP spid="3092" grpId="0"/>
      <p:bldP spid="3095" grpId="0"/>
      <p:bldP spid="30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68233051-812D-A4CA-ADC7-9249385D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9C9F4D1-E5EE-47CC-AE56-9908AE8D2484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F2B1BD4-686A-93B1-3A6E-F6207EB67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620713"/>
            <a:ext cx="765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取终态时气罐内全部（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）空气为封闭系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440B03CD-C25D-C047-2CF3-D4354788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092325"/>
            <a:ext cx="661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Q</a:t>
            </a:r>
            <a:r>
              <a:rPr kumimoji="1" lang="zh-CN" altLang="en-US" sz="2800">
                <a:latin typeface="Times New Roman" panose="02020603050405020304" pitchFamily="18" charset="0"/>
              </a:rPr>
              <a:t>：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容器刚性绝热充入气体与管内气体温度相等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E9079096-1D8A-1DEF-E5A2-F9269F01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159000"/>
            <a:ext cx="1000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</a:rPr>
              <a:t>Q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 0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B3C9020A-E263-3CC5-0057-BFBC7580E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1293813"/>
            <a:ext cx="4443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闭口系能量方程</a:t>
            </a:r>
            <a:r>
              <a:rPr kumimoji="1" lang="zh-CN" altLang="en-US" sz="2800">
                <a:latin typeface="Times New Roman" panose="02020603050405020304" pitchFamily="18" charset="0"/>
              </a:rPr>
              <a:t>    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Q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ΔU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707D2040-F2BB-FA19-64A2-DED1DBAE3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" y="1889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方法二</a:t>
            </a: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7695DA98-8FD9-B64F-54F0-7482DBA27D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798763"/>
          <a:ext cx="626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16200" imgH="215900" progId="Equation.DSMT4">
                  <p:embed/>
                </p:oleObj>
              </mc:Choice>
              <mc:Fallback>
                <p:oleObj name="Equation" r:id="rId2" imgW="2616200" imgH="215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98763"/>
                        <a:ext cx="62642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B39C7BA3-5BC9-0DED-3800-993B9F94A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521075"/>
          <a:ext cx="38671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7589" imgH="215806" progId="Equation.DSMT4">
                  <p:embed/>
                </p:oleObj>
              </mc:Choice>
              <mc:Fallback>
                <p:oleObj name="Equation" r:id="rId4" imgW="1637589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21075"/>
                        <a:ext cx="38671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AD8E292F-ECB0-1011-8024-79C8B6C2F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33900"/>
          <a:ext cx="63277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300" imgH="254000" progId="Equation.DSMT4">
                  <p:embed/>
                </p:oleObj>
              </mc:Choice>
              <mc:Fallback>
                <p:oleObj name="Equation" r:id="rId6" imgW="26543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33900"/>
                        <a:ext cx="63277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Freeform 15">
            <a:extLst>
              <a:ext uri="{FF2B5EF4-FFF2-40B4-BE49-F238E27FC236}">
                <a16:creationId xmlns:a16="http://schemas.microsoft.com/office/drawing/2014/main" id="{825727FD-F16D-B1C5-60F8-7317019AA707}"/>
              </a:ext>
            </a:extLst>
          </p:cNvPr>
          <p:cNvSpPr>
            <a:spLocks/>
          </p:cNvSpPr>
          <p:nvPr/>
        </p:nvSpPr>
        <p:spPr bwMode="auto">
          <a:xfrm>
            <a:off x="1600200" y="1470025"/>
            <a:ext cx="6977063" cy="2649538"/>
          </a:xfrm>
          <a:custGeom>
            <a:avLst/>
            <a:gdLst>
              <a:gd name="T0" fmla="*/ 2147483647 w 4395"/>
              <a:gd name="T1" fmla="*/ 2147483647 h 1669"/>
              <a:gd name="T2" fmla="*/ 2147483647 w 4395"/>
              <a:gd name="T3" fmla="*/ 2147483647 h 1669"/>
              <a:gd name="T4" fmla="*/ 2147483647 w 4395"/>
              <a:gd name="T5" fmla="*/ 2147483647 h 1669"/>
              <a:gd name="T6" fmla="*/ 2147483647 w 4395"/>
              <a:gd name="T7" fmla="*/ 2147483647 h 1669"/>
              <a:gd name="T8" fmla="*/ 2147483647 w 4395"/>
              <a:gd name="T9" fmla="*/ 2147483647 h 1669"/>
              <a:gd name="T10" fmla="*/ 2147483647 w 4395"/>
              <a:gd name="T11" fmla="*/ 2147483647 h 1669"/>
              <a:gd name="T12" fmla="*/ 2147483647 w 4395"/>
              <a:gd name="T13" fmla="*/ 2147483647 h 1669"/>
              <a:gd name="T14" fmla="*/ 2147483647 w 4395"/>
              <a:gd name="T15" fmla="*/ 2147483647 h 1669"/>
              <a:gd name="T16" fmla="*/ 2147483647 w 4395"/>
              <a:gd name="T17" fmla="*/ 2147483647 h 1669"/>
              <a:gd name="T18" fmla="*/ 2147483647 w 4395"/>
              <a:gd name="T19" fmla="*/ 2147483647 h 1669"/>
              <a:gd name="T20" fmla="*/ 2147483647 w 4395"/>
              <a:gd name="T21" fmla="*/ 2147483647 h 1669"/>
              <a:gd name="T22" fmla="*/ 2147483647 w 4395"/>
              <a:gd name="T23" fmla="*/ 2147483647 h 1669"/>
              <a:gd name="T24" fmla="*/ 2147483647 w 4395"/>
              <a:gd name="T25" fmla="*/ 2147483647 h 1669"/>
              <a:gd name="T26" fmla="*/ 2147483647 w 4395"/>
              <a:gd name="T27" fmla="*/ 2147483647 h 1669"/>
              <a:gd name="T28" fmla="*/ 2147483647 w 4395"/>
              <a:gd name="T29" fmla="*/ 2147483647 h 1669"/>
              <a:gd name="T30" fmla="*/ 2147483647 w 4395"/>
              <a:gd name="T31" fmla="*/ 2147483647 h 1669"/>
              <a:gd name="T32" fmla="*/ 2147483647 w 4395"/>
              <a:gd name="T33" fmla="*/ 2147483647 h 1669"/>
              <a:gd name="T34" fmla="*/ 2147483647 w 4395"/>
              <a:gd name="T35" fmla="*/ 2147483647 h 1669"/>
              <a:gd name="T36" fmla="*/ 2147483647 w 4395"/>
              <a:gd name="T37" fmla="*/ 2147483647 h 1669"/>
              <a:gd name="T38" fmla="*/ 2147483647 w 4395"/>
              <a:gd name="T39" fmla="*/ 2147483647 h 1669"/>
              <a:gd name="T40" fmla="*/ 2147483647 w 4395"/>
              <a:gd name="T41" fmla="*/ 2147483647 h 1669"/>
              <a:gd name="T42" fmla="*/ 2147483647 w 4395"/>
              <a:gd name="T43" fmla="*/ 2147483647 h 1669"/>
              <a:gd name="T44" fmla="*/ 2147483647 w 4395"/>
              <a:gd name="T45" fmla="*/ 2147483647 h 1669"/>
              <a:gd name="T46" fmla="*/ 2147483647 w 4395"/>
              <a:gd name="T47" fmla="*/ 2147483647 h 1669"/>
              <a:gd name="T48" fmla="*/ 2147483647 w 4395"/>
              <a:gd name="T49" fmla="*/ 2147483647 h 1669"/>
              <a:gd name="T50" fmla="*/ 2147483647 w 4395"/>
              <a:gd name="T51" fmla="*/ 2147483647 h 1669"/>
              <a:gd name="T52" fmla="*/ 2147483647 w 4395"/>
              <a:gd name="T53" fmla="*/ 2147483647 h 1669"/>
              <a:gd name="T54" fmla="*/ 2147483647 w 4395"/>
              <a:gd name="T55" fmla="*/ 2147483647 h 1669"/>
              <a:gd name="T56" fmla="*/ 2147483647 w 4395"/>
              <a:gd name="T57" fmla="*/ 2147483647 h 1669"/>
              <a:gd name="T58" fmla="*/ 2147483647 w 4395"/>
              <a:gd name="T59" fmla="*/ 2147483647 h 1669"/>
              <a:gd name="T60" fmla="*/ 2147483647 w 4395"/>
              <a:gd name="T61" fmla="*/ 2147483647 h 1669"/>
              <a:gd name="T62" fmla="*/ 2147483647 w 4395"/>
              <a:gd name="T63" fmla="*/ 2147483647 h 1669"/>
              <a:gd name="T64" fmla="*/ 2147483647 w 4395"/>
              <a:gd name="T65" fmla="*/ 2147483647 h 1669"/>
              <a:gd name="T66" fmla="*/ 2147483647 w 4395"/>
              <a:gd name="T67" fmla="*/ 2147483647 h 1669"/>
              <a:gd name="T68" fmla="*/ 2147483647 w 4395"/>
              <a:gd name="T69" fmla="*/ 2147483647 h 1669"/>
              <a:gd name="T70" fmla="*/ 2147483647 w 4395"/>
              <a:gd name="T71" fmla="*/ 2147483647 h 1669"/>
              <a:gd name="T72" fmla="*/ 2147483647 w 4395"/>
              <a:gd name="T73" fmla="*/ 2147483647 h 1669"/>
              <a:gd name="T74" fmla="*/ 2147483647 w 4395"/>
              <a:gd name="T75" fmla="*/ 2147483647 h 1669"/>
              <a:gd name="T76" fmla="*/ 2147483647 w 4395"/>
              <a:gd name="T77" fmla="*/ 2147483647 h 1669"/>
              <a:gd name="T78" fmla="*/ 2147483647 w 4395"/>
              <a:gd name="T79" fmla="*/ 2147483647 h 1669"/>
              <a:gd name="T80" fmla="*/ 2147483647 w 4395"/>
              <a:gd name="T81" fmla="*/ 2147483647 h 1669"/>
              <a:gd name="T82" fmla="*/ 2147483647 w 4395"/>
              <a:gd name="T83" fmla="*/ 2147483647 h 1669"/>
              <a:gd name="T84" fmla="*/ 2147483647 w 4395"/>
              <a:gd name="T85" fmla="*/ 2147483647 h 1669"/>
              <a:gd name="T86" fmla="*/ 2147483647 w 4395"/>
              <a:gd name="T87" fmla="*/ 2147483647 h 1669"/>
              <a:gd name="T88" fmla="*/ 2147483647 w 4395"/>
              <a:gd name="T89" fmla="*/ 2147483647 h 1669"/>
              <a:gd name="T90" fmla="*/ 2147483647 w 4395"/>
              <a:gd name="T91" fmla="*/ 2147483647 h 1669"/>
              <a:gd name="T92" fmla="*/ 2147483647 w 4395"/>
              <a:gd name="T93" fmla="*/ 2147483647 h 166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4395"/>
              <a:gd name="T142" fmla="*/ 0 h 1669"/>
              <a:gd name="T143" fmla="*/ 4395 w 4395"/>
              <a:gd name="T144" fmla="*/ 1669 h 1669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4395" h="1669">
                <a:moveTo>
                  <a:pt x="3893" y="463"/>
                </a:moveTo>
                <a:cubicBezTo>
                  <a:pt x="4040" y="473"/>
                  <a:pt x="4181" y="488"/>
                  <a:pt x="4322" y="527"/>
                </a:cubicBezTo>
                <a:cubicBezTo>
                  <a:pt x="4344" y="548"/>
                  <a:pt x="4395" y="581"/>
                  <a:pt x="4395" y="581"/>
                </a:cubicBezTo>
                <a:cubicBezTo>
                  <a:pt x="4387" y="635"/>
                  <a:pt x="4373" y="769"/>
                  <a:pt x="4304" y="792"/>
                </a:cubicBezTo>
                <a:cubicBezTo>
                  <a:pt x="4235" y="859"/>
                  <a:pt x="4155" y="895"/>
                  <a:pt x="4066" y="929"/>
                </a:cubicBezTo>
                <a:cubicBezTo>
                  <a:pt x="4039" y="939"/>
                  <a:pt x="4013" y="953"/>
                  <a:pt x="3984" y="956"/>
                </a:cubicBezTo>
                <a:cubicBezTo>
                  <a:pt x="3929" y="962"/>
                  <a:pt x="3863" y="967"/>
                  <a:pt x="3810" y="984"/>
                </a:cubicBezTo>
                <a:cubicBezTo>
                  <a:pt x="3755" y="1002"/>
                  <a:pt x="3700" y="1019"/>
                  <a:pt x="3646" y="1039"/>
                </a:cubicBezTo>
                <a:cubicBezTo>
                  <a:pt x="3600" y="1083"/>
                  <a:pt x="3661" y="1031"/>
                  <a:pt x="3591" y="1066"/>
                </a:cubicBezTo>
                <a:cubicBezTo>
                  <a:pt x="3538" y="1093"/>
                  <a:pt x="3501" y="1138"/>
                  <a:pt x="3445" y="1157"/>
                </a:cubicBezTo>
                <a:cubicBezTo>
                  <a:pt x="3393" y="1192"/>
                  <a:pt x="3352" y="1212"/>
                  <a:pt x="3298" y="1240"/>
                </a:cubicBezTo>
                <a:cubicBezTo>
                  <a:pt x="3238" y="1330"/>
                  <a:pt x="3030" y="1356"/>
                  <a:pt x="2933" y="1359"/>
                </a:cubicBezTo>
                <a:cubicBezTo>
                  <a:pt x="2756" y="1364"/>
                  <a:pt x="2579" y="1365"/>
                  <a:pt x="2402" y="1368"/>
                </a:cubicBezTo>
                <a:cubicBezTo>
                  <a:pt x="2338" y="1377"/>
                  <a:pt x="2274" y="1385"/>
                  <a:pt x="2210" y="1395"/>
                </a:cubicBezTo>
                <a:cubicBezTo>
                  <a:pt x="2192" y="1401"/>
                  <a:pt x="2173" y="1407"/>
                  <a:pt x="2155" y="1413"/>
                </a:cubicBezTo>
                <a:cubicBezTo>
                  <a:pt x="2103" y="1430"/>
                  <a:pt x="2105" y="1466"/>
                  <a:pt x="2064" y="1487"/>
                </a:cubicBezTo>
                <a:cubicBezTo>
                  <a:pt x="2053" y="1493"/>
                  <a:pt x="2039" y="1493"/>
                  <a:pt x="2027" y="1496"/>
                </a:cubicBezTo>
                <a:cubicBezTo>
                  <a:pt x="1935" y="1588"/>
                  <a:pt x="1789" y="1624"/>
                  <a:pt x="1662" y="1642"/>
                </a:cubicBezTo>
                <a:cubicBezTo>
                  <a:pt x="1631" y="1652"/>
                  <a:pt x="1601" y="1659"/>
                  <a:pt x="1570" y="1669"/>
                </a:cubicBezTo>
                <a:cubicBezTo>
                  <a:pt x="1134" y="1653"/>
                  <a:pt x="698" y="1661"/>
                  <a:pt x="263" y="1633"/>
                </a:cubicBezTo>
                <a:cubicBezTo>
                  <a:pt x="240" y="1632"/>
                  <a:pt x="185" y="1579"/>
                  <a:pt x="153" y="1569"/>
                </a:cubicBezTo>
                <a:cubicBezTo>
                  <a:pt x="103" y="1536"/>
                  <a:pt x="43" y="1441"/>
                  <a:pt x="16" y="1386"/>
                </a:cubicBezTo>
                <a:cubicBezTo>
                  <a:pt x="20" y="1302"/>
                  <a:pt x="0" y="1159"/>
                  <a:pt x="71" y="1084"/>
                </a:cubicBezTo>
                <a:cubicBezTo>
                  <a:pt x="92" y="1019"/>
                  <a:pt x="105" y="942"/>
                  <a:pt x="153" y="892"/>
                </a:cubicBezTo>
                <a:cubicBezTo>
                  <a:pt x="164" y="859"/>
                  <a:pt x="192" y="760"/>
                  <a:pt x="235" y="755"/>
                </a:cubicBezTo>
                <a:cubicBezTo>
                  <a:pt x="329" y="744"/>
                  <a:pt x="424" y="743"/>
                  <a:pt x="519" y="737"/>
                </a:cubicBezTo>
                <a:cubicBezTo>
                  <a:pt x="558" y="711"/>
                  <a:pt x="566" y="701"/>
                  <a:pt x="629" y="700"/>
                </a:cubicBezTo>
                <a:cubicBezTo>
                  <a:pt x="879" y="697"/>
                  <a:pt x="1128" y="706"/>
                  <a:pt x="1378" y="709"/>
                </a:cubicBezTo>
                <a:cubicBezTo>
                  <a:pt x="1651" y="739"/>
                  <a:pt x="1926" y="801"/>
                  <a:pt x="2201" y="810"/>
                </a:cubicBezTo>
                <a:cubicBezTo>
                  <a:pt x="2360" y="815"/>
                  <a:pt x="2518" y="816"/>
                  <a:pt x="2677" y="819"/>
                </a:cubicBezTo>
                <a:cubicBezTo>
                  <a:pt x="2962" y="812"/>
                  <a:pt x="3341" y="911"/>
                  <a:pt x="3573" y="691"/>
                </a:cubicBezTo>
                <a:cubicBezTo>
                  <a:pt x="3583" y="671"/>
                  <a:pt x="3599" y="656"/>
                  <a:pt x="3609" y="636"/>
                </a:cubicBezTo>
                <a:cubicBezTo>
                  <a:pt x="3623" y="606"/>
                  <a:pt x="3648" y="533"/>
                  <a:pt x="3673" y="508"/>
                </a:cubicBezTo>
                <a:cubicBezTo>
                  <a:pt x="3688" y="493"/>
                  <a:pt x="3710" y="484"/>
                  <a:pt x="3728" y="472"/>
                </a:cubicBezTo>
                <a:cubicBezTo>
                  <a:pt x="3774" y="442"/>
                  <a:pt x="3838" y="459"/>
                  <a:pt x="3893" y="453"/>
                </a:cubicBezTo>
                <a:cubicBezTo>
                  <a:pt x="3846" y="387"/>
                  <a:pt x="3776" y="363"/>
                  <a:pt x="3701" y="344"/>
                </a:cubicBezTo>
                <a:cubicBezTo>
                  <a:pt x="3667" y="310"/>
                  <a:pt x="3583" y="274"/>
                  <a:pt x="3536" y="261"/>
                </a:cubicBezTo>
                <a:cubicBezTo>
                  <a:pt x="3449" y="174"/>
                  <a:pt x="3310" y="176"/>
                  <a:pt x="3198" y="143"/>
                </a:cubicBezTo>
                <a:cubicBezTo>
                  <a:pt x="3095" y="113"/>
                  <a:pt x="2992" y="77"/>
                  <a:pt x="2887" y="51"/>
                </a:cubicBezTo>
                <a:cubicBezTo>
                  <a:pt x="2878" y="54"/>
                  <a:pt x="2859" y="50"/>
                  <a:pt x="2859" y="60"/>
                </a:cubicBezTo>
                <a:cubicBezTo>
                  <a:pt x="2859" y="70"/>
                  <a:pt x="2878" y="65"/>
                  <a:pt x="2887" y="69"/>
                </a:cubicBezTo>
                <a:cubicBezTo>
                  <a:pt x="2906" y="79"/>
                  <a:pt x="2918" y="92"/>
                  <a:pt x="2933" y="106"/>
                </a:cubicBezTo>
                <a:cubicBezTo>
                  <a:pt x="2936" y="115"/>
                  <a:pt x="2933" y="131"/>
                  <a:pt x="2942" y="133"/>
                </a:cubicBezTo>
                <a:cubicBezTo>
                  <a:pt x="2975" y="141"/>
                  <a:pt x="2984" y="65"/>
                  <a:pt x="2987" y="51"/>
                </a:cubicBezTo>
                <a:cubicBezTo>
                  <a:pt x="2981" y="36"/>
                  <a:pt x="2982" y="15"/>
                  <a:pt x="2969" y="5"/>
                </a:cubicBezTo>
                <a:cubicBezTo>
                  <a:pt x="2962" y="0"/>
                  <a:pt x="2959" y="20"/>
                  <a:pt x="2951" y="24"/>
                </a:cubicBezTo>
                <a:cubicBezTo>
                  <a:pt x="2920" y="40"/>
                  <a:pt x="2882" y="45"/>
                  <a:pt x="2850" y="60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1AE527AE-016A-2307-6072-900D02E9C79F}"/>
              </a:ext>
            </a:extLst>
          </p:cNvPr>
          <p:cNvSpPr>
            <a:spLocks/>
          </p:cNvSpPr>
          <p:nvPr/>
        </p:nvSpPr>
        <p:spPr bwMode="auto">
          <a:xfrm>
            <a:off x="160338" y="1550988"/>
            <a:ext cx="4135437" cy="3475037"/>
          </a:xfrm>
          <a:custGeom>
            <a:avLst/>
            <a:gdLst>
              <a:gd name="T0" fmla="*/ 2147483647 w 2605"/>
              <a:gd name="T1" fmla="*/ 2147483647 h 2189"/>
              <a:gd name="T2" fmla="*/ 2147483647 w 2605"/>
              <a:gd name="T3" fmla="*/ 2147483647 h 2189"/>
              <a:gd name="T4" fmla="*/ 2147483647 w 2605"/>
              <a:gd name="T5" fmla="*/ 2147483647 h 2189"/>
              <a:gd name="T6" fmla="*/ 2147483647 w 2605"/>
              <a:gd name="T7" fmla="*/ 2147483647 h 2189"/>
              <a:gd name="T8" fmla="*/ 2147483647 w 2605"/>
              <a:gd name="T9" fmla="*/ 2147483647 h 2189"/>
              <a:gd name="T10" fmla="*/ 2147483647 w 2605"/>
              <a:gd name="T11" fmla="*/ 2147483647 h 2189"/>
              <a:gd name="T12" fmla="*/ 2147483647 w 2605"/>
              <a:gd name="T13" fmla="*/ 2147483647 h 2189"/>
              <a:gd name="T14" fmla="*/ 2147483647 w 2605"/>
              <a:gd name="T15" fmla="*/ 2147483647 h 2189"/>
              <a:gd name="T16" fmla="*/ 0 w 2605"/>
              <a:gd name="T17" fmla="*/ 2147483647 h 2189"/>
              <a:gd name="T18" fmla="*/ 2147483647 w 2605"/>
              <a:gd name="T19" fmla="*/ 2147483647 h 2189"/>
              <a:gd name="T20" fmla="*/ 2147483647 w 2605"/>
              <a:gd name="T21" fmla="*/ 2147483647 h 2189"/>
              <a:gd name="T22" fmla="*/ 2147483647 w 2605"/>
              <a:gd name="T23" fmla="*/ 2147483647 h 2189"/>
              <a:gd name="T24" fmla="*/ 2147483647 w 2605"/>
              <a:gd name="T25" fmla="*/ 2147483647 h 2189"/>
              <a:gd name="T26" fmla="*/ 2147483647 w 2605"/>
              <a:gd name="T27" fmla="*/ 2147483647 h 2189"/>
              <a:gd name="T28" fmla="*/ 2147483647 w 2605"/>
              <a:gd name="T29" fmla="*/ 2147483647 h 2189"/>
              <a:gd name="T30" fmla="*/ 2147483647 w 2605"/>
              <a:gd name="T31" fmla="*/ 2147483647 h 2189"/>
              <a:gd name="T32" fmla="*/ 2147483647 w 2605"/>
              <a:gd name="T33" fmla="*/ 2147483647 h 2189"/>
              <a:gd name="T34" fmla="*/ 2147483647 w 2605"/>
              <a:gd name="T35" fmla="*/ 2147483647 h 2189"/>
              <a:gd name="T36" fmla="*/ 2147483647 w 2605"/>
              <a:gd name="T37" fmla="*/ 2147483647 h 218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605"/>
              <a:gd name="T58" fmla="*/ 0 h 2189"/>
              <a:gd name="T59" fmla="*/ 2605 w 2605"/>
              <a:gd name="T60" fmla="*/ 2189 h 218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605" h="2189">
                <a:moveTo>
                  <a:pt x="2605" y="137"/>
                </a:moveTo>
                <a:cubicBezTo>
                  <a:pt x="2332" y="0"/>
                  <a:pt x="1106" y="54"/>
                  <a:pt x="502" y="201"/>
                </a:cubicBezTo>
                <a:cubicBezTo>
                  <a:pt x="483" y="215"/>
                  <a:pt x="469" y="235"/>
                  <a:pt x="448" y="247"/>
                </a:cubicBezTo>
                <a:cubicBezTo>
                  <a:pt x="425" y="260"/>
                  <a:pt x="398" y="263"/>
                  <a:pt x="374" y="274"/>
                </a:cubicBezTo>
                <a:cubicBezTo>
                  <a:pt x="346" y="303"/>
                  <a:pt x="308" y="316"/>
                  <a:pt x="283" y="348"/>
                </a:cubicBezTo>
                <a:cubicBezTo>
                  <a:pt x="244" y="397"/>
                  <a:pt x="199" y="440"/>
                  <a:pt x="155" y="485"/>
                </a:cubicBezTo>
                <a:cubicBezTo>
                  <a:pt x="70" y="573"/>
                  <a:pt x="200" y="478"/>
                  <a:pt x="109" y="540"/>
                </a:cubicBezTo>
                <a:cubicBezTo>
                  <a:pt x="93" y="572"/>
                  <a:pt x="80" y="597"/>
                  <a:pt x="54" y="622"/>
                </a:cubicBezTo>
                <a:cubicBezTo>
                  <a:pt x="26" y="678"/>
                  <a:pt x="15" y="736"/>
                  <a:pt x="0" y="796"/>
                </a:cubicBezTo>
                <a:cubicBezTo>
                  <a:pt x="3" y="930"/>
                  <a:pt x="4" y="1064"/>
                  <a:pt x="9" y="1198"/>
                </a:cubicBezTo>
                <a:cubicBezTo>
                  <a:pt x="10" y="1216"/>
                  <a:pt x="35" y="1313"/>
                  <a:pt x="36" y="1317"/>
                </a:cubicBezTo>
                <a:cubicBezTo>
                  <a:pt x="50" y="1389"/>
                  <a:pt x="74" y="1455"/>
                  <a:pt x="91" y="1527"/>
                </a:cubicBezTo>
                <a:cubicBezTo>
                  <a:pt x="116" y="1630"/>
                  <a:pt x="147" y="1738"/>
                  <a:pt x="182" y="1838"/>
                </a:cubicBezTo>
                <a:cubicBezTo>
                  <a:pt x="197" y="1881"/>
                  <a:pt x="222" y="1990"/>
                  <a:pt x="265" y="2012"/>
                </a:cubicBezTo>
                <a:cubicBezTo>
                  <a:pt x="364" y="2062"/>
                  <a:pt x="487" y="2076"/>
                  <a:pt x="594" y="2094"/>
                </a:cubicBezTo>
                <a:cubicBezTo>
                  <a:pt x="589" y="2084"/>
                  <a:pt x="573" y="2034"/>
                  <a:pt x="548" y="2039"/>
                </a:cubicBezTo>
                <a:cubicBezTo>
                  <a:pt x="537" y="2041"/>
                  <a:pt x="536" y="2057"/>
                  <a:pt x="530" y="2066"/>
                </a:cubicBezTo>
                <a:cubicBezTo>
                  <a:pt x="543" y="2189"/>
                  <a:pt x="518" y="2145"/>
                  <a:pt x="594" y="2121"/>
                </a:cubicBezTo>
                <a:cubicBezTo>
                  <a:pt x="615" y="2079"/>
                  <a:pt x="612" y="2098"/>
                  <a:pt x="612" y="2066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61" name="Object 17">
            <a:extLst>
              <a:ext uri="{FF2B5EF4-FFF2-40B4-BE49-F238E27FC236}">
                <a16:creationId xmlns:a16="http://schemas.microsoft.com/office/drawing/2014/main" id="{1CCA5A80-E08E-EC30-1D82-716E8D08AA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157788"/>
          <a:ext cx="3600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300" imgH="254000" progId="Equation.DSMT4">
                  <p:embed/>
                </p:oleObj>
              </mc:Choice>
              <mc:Fallback>
                <p:oleObj name="Equation" r:id="rId8" imgW="1765300" imgH="254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7788"/>
                        <a:ext cx="36004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>
            <a:extLst>
              <a:ext uri="{FF2B5EF4-FFF2-40B4-BE49-F238E27FC236}">
                <a16:creationId xmlns:a16="http://schemas.microsoft.com/office/drawing/2014/main" id="{5900249E-32BB-FFCB-0C1F-98B5354D5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816600"/>
          <a:ext cx="28797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457200" progId="Equation.DSMT4">
                  <p:embed/>
                </p:oleObj>
              </mc:Choice>
              <mc:Fallback>
                <p:oleObj name="Equation" r:id="rId10" imgW="14224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16600"/>
                        <a:ext cx="28797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63" name="Picture 19">
            <a:extLst>
              <a:ext uri="{FF2B5EF4-FFF2-40B4-BE49-F238E27FC236}">
                <a16:creationId xmlns:a16="http://schemas.microsoft.com/office/drawing/2014/main" id="{D40F6957-A414-CEAD-B1D6-A98E26E23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15888"/>
            <a:ext cx="18732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6" name="AutoShape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EDCFD56-4DAD-8B28-F325-39BE9F636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7" name="AutoShape 2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FE46F56-FFAE-E917-0EAD-54084FF2F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8" name="AutoShape 2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18C74D5-325D-82B8-2AB0-47DDFDCE4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9" name="AutoShape 2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1266E7F-8539-729A-60B4-67312D2F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49" grpId="0" build="p" autoUpdateAnimBg="0"/>
      <p:bldP spid="6152" grpId="0" build="p" autoUpdateAnimBg="0"/>
      <p:bldP spid="6153" grpId="0" build="p" autoUpdateAnimBg="0"/>
      <p:bldP spid="6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3B0D20CE-7788-16A9-F978-F4A2C992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46F7F89-715C-4EDB-8C00-9AAB4B152DD3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A8861398-5C12-C015-E24D-0480367C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08050"/>
            <a:ext cx="469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取充入气罐的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空气为闭口系</a:t>
            </a: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8EE1E8DE-65C3-3F22-79F8-6DCCFC5D1A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557338"/>
          <a:ext cx="17335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753" imgH="203112" progId="Equation.DSMT4">
                  <p:embed/>
                </p:oleObj>
              </mc:Choice>
              <mc:Fallback>
                <p:oleObj name="Equation" r:id="rId2" imgW="799753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17335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10">
            <a:extLst>
              <a:ext uri="{FF2B5EF4-FFF2-40B4-BE49-F238E27FC236}">
                <a16:creationId xmlns:a16="http://schemas.microsoft.com/office/drawing/2014/main" id="{AE965654-280A-A742-00BF-26AEEFBD9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90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方法三</a:t>
            </a:r>
          </a:p>
        </p:txBody>
      </p:sp>
      <p:pic>
        <p:nvPicPr>
          <p:cNvPr id="4107" name="Picture 11">
            <a:extLst>
              <a:ext uri="{FF2B5EF4-FFF2-40B4-BE49-F238E27FC236}">
                <a16:creationId xmlns:a16="http://schemas.microsoft.com/office/drawing/2014/main" id="{D86CC1A4-B3A3-1793-AABE-DC0512C4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60350"/>
            <a:ext cx="2540000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3F07AC01-CC8C-FF93-B77F-37523C446F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276475"/>
          <a:ext cx="41767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215900" progId="Equation.DSMT4">
                  <p:embed/>
                </p:oleObj>
              </mc:Choice>
              <mc:Fallback>
                <p:oleObj name="Equation" r:id="rId5" imgW="18034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417671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7FE05ED6-50EB-2C81-7034-C00FF1682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3078163"/>
          <a:ext cx="3479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73200" imgH="215900" progId="Equation.DSMT4">
                  <p:embed/>
                </p:oleObj>
              </mc:Choice>
              <mc:Fallback>
                <p:oleObj name="Equation" r:id="rId7" imgW="14732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078163"/>
                        <a:ext cx="3479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>
            <a:extLst>
              <a:ext uri="{FF2B5EF4-FFF2-40B4-BE49-F238E27FC236}">
                <a16:creationId xmlns:a16="http://schemas.microsoft.com/office/drawing/2014/main" id="{CAB16E33-154C-276E-B7F4-358EDBFAE7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3916363"/>
          <a:ext cx="4724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" imgH="215900" progId="Equation.DSMT4">
                  <p:embed/>
                </p:oleObj>
              </mc:Choice>
              <mc:Fallback>
                <p:oleObj name="Equation" r:id="rId9" imgW="21336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916363"/>
                        <a:ext cx="4724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FC9DAF76-4338-45F3-20AA-1A73097CD4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73688"/>
          <a:ext cx="71437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73400" imgH="254000" progId="Equation.DSMT4">
                  <p:embed/>
                </p:oleObj>
              </mc:Choice>
              <mc:Fallback>
                <p:oleObj name="Equation" r:id="rId11" imgW="30734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73688"/>
                        <a:ext cx="71437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17">
            <a:extLst>
              <a:ext uri="{FF2B5EF4-FFF2-40B4-BE49-F238E27FC236}">
                <a16:creationId xmlns:a16="http://schemas.microsoft.com/office/drawing/2014/main" id="{75EA64D4-6C1A-6891-19DC-968EC8FD2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24400"/>
            <a:ext cx="294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与管内气体交换的功</a:t>
            </a:r>
          </a:p>
        </p:txBody>
      </p:sp>
      <p:sp>
        <p:nvSpPr>
          <p:cNvPr id="4114" name="Text Box 18">
            <a:extLst>
              <a:ext uri="{FF2B5EF4-FFF2-40B4-BE49-F238E27FC236}">
                <a16:creationId xmlns:a16="http://schemas.microsoft.com/office/drawing/2014/main" id="{C47CAC81-B340-AC3B-B1FE-7E31C684C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4745038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与原在容器内气体交换的功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15" name="Line 19">
            <a:extLst>
              <a:ext uri="{FF2B5EF4-FFF2-40B4-BE49-F238E27FC236}">
                <a16:creationId xmlns:a16="http://schemas.microsoft.com/office/drawing/2014/main" id="{1CA8E4ED-CBFF-70EB-BFCE-54878F852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6375" y="4292600"/>
            <a:ext cx="287338" cy="504825"/>
          </a:xfrm>
          <a:prstGeom prst="line">
            <a:avLst/>
          </a:prstGeom>
          <a:noFill/>
          <a:ln w="38100">
            <a:solidFill>
              <a:srgbClr val="E44C5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6" name="Line 20">
            <a:extLst>
              <a:ext uri="{FF2B5EF4-FFF2-40B4-BE49-F238E27FC236}">
                <a16:creationId xmlns:a16="http://schemas.microsoft.com/office/drawing/2014/main" id="{1574CEC5-A242-55F3-6706-E43F8CBA6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437063"/>
            <a:ext cx="1368425" cy="431800"/>
          </a:xfrm>
          <a:prstGeom prst="line">
            <a:avLst/>
          </a:prstGeom>
          <a:noFill/>
          <a:ln w="38100">
            <a:solidFill>
              <a:srgbClr val="E44C5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7" name="Line 21">
            <a:extLst>
              <a:ext uri="{FF2B5EF4-FFF2-40B4-BE49-F238E27FC236}">
                <a16:creationId xmlns:a16="http://schemas.microsoft.com/office/drawing/2014/main" id="{DA452AB4-5B88-CFE5-DD0F-72614874E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5876925"/>
            <a:ext cx="792163" cy="358775"/>
          </a:xfrm>
          <a:prstGeom prst="line">
            <a:avLst/>
          </a:prstGeom>
          <a:noFill/>
          <a:ln w="38100">
            <a:solidFill>
              <a:srgbClr val="E44C5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8662A9BD-AD5E-AC6A-0EB8-BE1E2E3A6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9282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据题意仅与原在容器内的气体换热</a:t>
            </a:r>
          </a:p>
        </p:txBody>
      </p:sp>
      <p:sp>
        <p:nvSpPr>
          <p:cNvPr id="6161" name="AutoShap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3616753-3F2A-A770-8830-8505B77F6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2" name="AutoShape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959E69A-4C80-ACC0-74F6-409A2CB67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3" name="AutoShape 2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E3E10E4-FDAF-62BF-A47F-B443BF4C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4" name="AutoShape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83260DE-A0E9-E53D-9F1A-21C1F4BD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106" grpId="0"/>
      <p:bldP spid="4113" grpId="0"/>
      <p:bldP spid="4114" grpId="0"/>
      <p:bldP spid="4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8F471B7D-D1F8-D5C3-8728-2CD4814B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C8FDEBB-ED5C-4EF0-965C-06EC47A93CE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1C23DC7C-7C44-819B-5165-5837E106B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908050"/>
          <a:ext cx="2898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53890" progId="Equation.DSMT4">
                  <p:embed/>
                </p:oleObj>
              </mc:Choice>
              <mc:Fallback>
                <p:oleObj name="Equation" r:id="rId2" imgW="1320227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08050"/>
                        <a:ext cx="28987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>
            <a:extLst>
              <a:ext uri="{FF2B5EF4-FFF2-40B4-BE49-F238E27FC236}">
                <a16:creationId xmlns:a16="http://schemas.microsoft.com/office/drawing/2014/main" id="{7E93EED4-1292-F07A-BCED-2D9A810F2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213100"/>
            <a:ext cx="3144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代入（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）式，整理得</a:t>
            </a:r>
          </a:p>
        </p:txBody>
      </p:sp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B6042B59-142A-7AA1-311B-E3BC28051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33825"/>
          <a:ext cx="35052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200" imgH="444500" progId="Equation.DSMT4">
                  <p:embed/>
                </p:oleObj>
              </mc:Choice>
              <mc:Fallback>
                <p:oleObj name="Equation" r:id="rId4" imgW="14732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33825"/>
                        <a:ext cx="35052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75185FB5-E2CB-C873-B2F8-1FD99FD90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628775"/>
          <a:ext cx="2879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500" imgH="241300" progId="Equation.DSMT4">
                  <p:embed/>
                </p:oleObj>
              </mc:Choice>
              <mc:Fallback>
                <p:oleObj name="Equation" r:id="rId6" imgW="13335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628775"/>
                        <a:ext cx="2879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>
            <a:extLst>
              <a:ext uri="{FF2B5EF4-FFF2-40B4-BE49-F238E27FC236}">
                <a16:creationId xmlns:a16="http://schemas.microsoft.com/office/drawing/2014/main" id="{AEB145C3-B71E-85A9-B680-D3D59325C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420938"/>
          <a:ext cx="4367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08200" imgH="279400" progId="Equation.DSMT4">
                  <p:embed/>
                </p:oleObj>
              </mc:Choice>
              <mc:Fallback>
                <p:oleObj name="Equation" r:id="rId8" imgW="2108200" imgH="279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0938"/>
                        <a:ext cx="43672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Text Box 15">
            <a:extLst>
              <a:ext uri="{FF2B5EF4-FFF2-40B4-BE49-F238E27FC236}">
                <a16:creationId xmlns:a16="http://schemas.microsoft.com/office/drawing/2014/main" id="{8F471F54-179E-0DEA-F440-C0D10F295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60350"/>
            <a:ext cx="4827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另取原罐内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空气为闭口系，则</a:t>
            </a:r>
          </a:p>
        </p:txBody>
      </p:sp>
      <p:pic>
        <p:nvPicPr>
          <p:cNvPr id="5136" name="Picture 16">
            <a:extLst>
              <a:ext uri="{FF2B5EF4-FFF2-40B4-BE49-F238E27FC236}">
                <a16:creationId xmlns:a16="http://schemas.microsoft.com/office/drawing/2014/main" id="{8276772A-8DF0-011F-6CA7-B8BE491CE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49275"/>
            <a:ext cx="223361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99774D5-7A45-5214-68D2-1BC3F769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9" name="AutoShape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8B21400-600E-A53E-11ED-6711B3C36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0" name="AutoShape 2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F1A98C4-361C-7988-572A-157107DC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1" name="AutoShape 2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6964ED8-17F9-7DDA-4240-453457C8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6AE77EFC-3D15-A3E5-3448-63920049F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5000625"/>
            <a:ext cx="822325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en-US" altLang="zh-CN" sz="2400" b="1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若气缸顶部有无摩擦、不计质量及充分导热的活塞，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结果如何？</a:t>
            </a:r>
          </a:p>
        </p:txBody>
      </p:sp>
      <p:sp>
        <p:nvSpPr>
          <p:cNvPr id="5144" name="Rectangle 24">
            <a:extLst>
              <a:ext uri="{FF2B5EF4-FFF2-40B4-BE49-F238E27FC236}">
                <a16:creationId xmlns:a16="http://schemas.microsoft.com/office/drawing/2014/main" id="{820DB4FF-1CF9-D8F4-207E-F1377BDEB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8" y="1412875"/>
            <a:ext cx="1655762" cy="1444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3836DD0B-8B3A-F3E3-C0FD-F355A3E1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6072188"/>
            <a:ext cx="6061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解法三即可认为是这种情况，故无影响。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37" name="TextBox 16">
            <a:extLst>
              <a:ext uri="{FF2B5EF4-FFF2-40B4-BE49-F238E27FC236}">
                <a16:creationId xmlns:a16="http://schemas.microsoft.com/office/drawing/2014/main" id="{1121F5CE-28AD-5C8E-D6B3-0CC875557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1642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hlinkClick r:id="rId11" action="ppaction://hlinkpres?slideindex=27&amp;slidetitle=PowerPoint 演示文稿"/>
              </a:rPr>
              <a:t>返回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build="p" autoUpdateAnimBg="0"/>
      <p:bldP spid="5135" grpId="0" build="p" autoUpdateAnimBg="0"/>
      <p:bldP spid="5144" grpId="0" animBg="1"/>
      <p:bldP spid="5137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159</TotalTime>
  <Words>225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黑体</vt:lpstr>
      <vt:lpstr>楷体_GB2312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21</cp:revision>
  <dcterms:created xsi:type="dcterms:W3CDTF">1601-01-01T00:00:00Z</dcterms:created>
  <dcterms:modified xsi:type="dcterms:W3CDTF">2025-08-21T14:34:49Z</dcterms:modified>
</cp:coreProperties>
</file>