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BBD7FC3-5F90-29C4-4409-3603F00BDB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F38BDE7-1657-7C05-6719-1675A1260E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3C0597D-A831-EFCB-ACBE-83042FE16F7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70F10250-2E62-C797-AC5D-45D4D16654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C93B788E-5142-66EC-603B-189846EC99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E703AB10-9566-3C9F-D6C0-6ADD3A8F6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7B1E4C2D-E5E6-4518-8FE1-707A2DE502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CA9E1A9-12FC-2A89-3417-0BA0CB12D7F9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7DE515DF-0431-1311-94C1-2950087DB5D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C19BF530-2EC7-1EDA-FDEF-9270E85882F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43A83728-32FC-7652-B777-AD22C2CFA68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7BDF254-73E3-C4F9-722F-3EE52E5CD9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F778F82-9948-2576-04CD-1E218C174BB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2C4EC883-755F-7356-7709-BCA2D97AA8F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02F834E-6BD3-01CC-1764-32C9894F1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3C90AA5-D746-A1FC-CA9A-873D1EC93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3BB5276-110E-DEF2-ADC1-926416210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3D8D1-007A-4C23-AD0B-D578C4EF43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7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8FFFDF8-2706-42AE-D706-7199F6846D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C95C234-38D5-EEAA-8760-E9AFEF979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2538A21-1905-0F05-690F-2BA2C3C8B8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86DC7-DA0B-480E-9F50-2653767B07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49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CA23096-1813-E965-8918-F261F023E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F8E434B-ED55-C967-592A-7DFCEDE3D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EAC208F-8ADF-6602-EAD2-A7B1A05798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D4B66-D146-438A-8DB5-6D32F8616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08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C1D01B6-6C48-4F3F-0F60-29BCC6B8E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7AA59FB-3970-9815-9994-92C42B5FA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5A59B33-D55A-16B0-CBA5-B36CA319C2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F9D19-F6A9-466C-A5BF-657F00B4AC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4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F2D91A-1604-4A28-46E8-68C36F557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EF8013B-83DA-31C6-4B1D-F31F8A8AFB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E8AFB5F-C386-258C-B74F-F3A65355F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BFC77-3EF8-4003-9839-854A7B021E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6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1D4F381-DF0B-E190-53F4-DDB9AADF9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E24CECC-5519-0069-B4C2-C430ED88C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1C203A5-689D-ED75-26D7-3EB0FC216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E1DB3-39FD-40F2-A9E9-B4EBAB9FEF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C3BB821-06E5-2D0B-5C01-20793BA205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60C3CD8-1A5B-DA99-5835-3A20471BC7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E4CA1D6-0AB0-D1FA-2D27-28464EDFE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F5DE1-8EBF-49D5-935A-503A9DF13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87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4C1C8CA-3D43-318C-C8E3-DC3C4FA5F4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FFADEC0-9CD5-831A-E046-D5C40A61B1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0886F62-A542-05FB-8062-A4C46DBDB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62DE9-0B1C-4BF3-AEF8-A8C947ED57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90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1178ACF-404E-0651-3382-6F9CDC20C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8EFE8A0-41E0-BFB5-7059-5B6BFC6EB8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5E4A271-7822-B315-0B16-11F9AE47A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EF657-2964-4563-B815-1752E1CAE5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3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6FA2ED5-6673-0094-36DA-343547CC54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BCED74-3725-C872-6515-B1E81DE7C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8F3EAD1-D5EE-F300-E172-27E678A922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A98E-419B-4BCD-B4E0-D9D36D3190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9F6633-9322-3A7D-1E6C-DCDB35D32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C4509E3-31A6-B7A2-1007-B49154397B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5341054-EFD9-6630-2DFE-9BC10E209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C62A4-E725-44D6-BD14-5E8C578AF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F2F370C-AD4E-7669-3849-06043A884444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D94FF6F9-0057-F7AB-8D1B-F3E841ABA9E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A78E5962-57CE-9CDA-998F-CA633BD573C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9E43B433-B1DE-7E44-9B02-FAF97E4E4E4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79BC00DB-ACF4-8012-E7C6-BB52CC7820E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EC597EA5-3C2B-8555-C64C-CF59FC772B6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78A1E1C7-B557-BE4D-6EAA-92C9153D9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394BD59D-5BCE-E696-479C-2A9E8C1E0D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795C0D56-0031-5135-F92B-C2FC5149E1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2F7BD8B2-71EB-4093-C7D3-FC7B2BAE15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EFBA30E-0096-4902-938B-7D03FA9A897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E73F01C5-88AB-460A-A0EF-97D952EFF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png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3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slide" Target="slide6.xml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image" Target="../media/image5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hyperlink" Target="../&#31532;7&#31456;.ppt#51. PowerPoint &#28436;&#31034;&#25991;&#31295;" TargetMode="Externa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6.wmf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29.bin"/><Relationship Id="rId7" Type="http://schemas.openxmlformats.org/officeDocument/2006/relationships/slide" Target="slide1.xml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27.bin"/><Relationship Id="rId2" Type="http://schemas.openxmlformats.org/officeDocument/2006/relationships/image" Target="../media/image26.png"/><Relationship Id="rId16" Type="http://schemas.openxmlformats.org/officeDocument/2006/relationships/slide" Target="slide2.xml"/><Relationship Id="rId20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29.wmf"/><Relationship Id="rId23" Type="http://schemas.openxmlformats.org/officeDocument/2006/relationships/slide" Target="slide3.xml"/><Relationship Id="rId10" Type="http://schemas.openxmlformats.org/officeDocument/2006/relationships/oleObject" Target="../embeddings/oleObject25.bin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0014B5F6-DB28-0F48-479E-4E893B3A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BBCF75-3685-428C-94CA-C16683CE60DB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13011906-A731-3F41-E370-73BFA3E4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83693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水蒸气由初态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5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500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，节流到压力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后经绝热渐缩喷管射入压力为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600 kPa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的空间，若喷管出口截面积为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3.0 cm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，初速度忽略不计，喷管的速度系数为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0.95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，已知蒸汽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0.546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，环境温度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290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。求：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）蒸汽出口流速；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）每公斤蒸汽动能损失；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）每公斤蒸汽的作功能力损失。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99ED1251-96F1-C503-37AD-666181B5F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26548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1088765C-A929-1959-648F-55BBE0F55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4725988"/>
          <a:ext cx="35258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41300" progId="Equation.DSMT4">
                  <p:embed/>
                </p:oleObj>
              </mc:Choice>
              <mc:Fallback>
                <p:oleObj name="Equation" r:id="rId2" imgW="16256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4725988"/>
                        <a:ext cx="35258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" name="Object 1">
            <a:extLst>
              <a:ext uri="{FF2B5EF4-FFF2-40B4-BE49-F238E27FC236}">
                <a16:creationId xmlns:a16="http://schemas.microsoft.com/office/drawing/2014/main" id="{A74FF9A7-B9F9-4B15-A2CD-A26C1C2C9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1474788"/>
          <a:ext cx="3127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64957" progId="Equation.DSMT4">
                  <p:embed/>
                </p:oleObj>
              </mc:Choice>
              <mc:Fallback>
                <p:oleObj name="Equation" r:id="rId4" imgW="139579" imgH="16495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474788"/>
                        <a:ext cx="31273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4B157325-4417-0DCD-2166-465C46EF1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944688"/>
          <a:ext cx="2857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518" imgH="126835" progId="Equation.DSMT4">
                  <p:embed/>
                </p:oleObj>
              </mc:Choice>
              <mc:Fallback>
                <p:oleObj name="Equation" r:id="rId6" imgW="139518" imgH="12683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44688"/>
                        <a:ext cx="2857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>
            <a:extLst>
              <a:ext uri="{FF2B5EF4-FFF2-40B4-BE49-F238E27FC236}">
                <a16:creationId xmlns:a16="http://schemas.microsoft.com/office/drawing/2014/main" id="{BE43A767-33E0-1316-4D5A-ECB126E9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244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8" action="ppaction://hlinksldjump"/>
              </a:rPr>
              <a:t>图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EBD601E7-D5FF-46EE-DC47-09F343D37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3" y="5265738"/>
          <a:ext cx="2519362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7300" imgH="736600" progId="Equation.DSMT4">
                  <p:embed/>
                </p:oleObj>
              </mc:Choice>
              <mc:Fallback>
                <p:oleObj name="Equation" r:id="rId9" imgW="12573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5265738"/>
                        <a:ext cx="2519362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5">
            <a:extLst>
              <a:ext uri="{FF2B5EF4-FFF2-40B4-BE49-F238E27FC236}">
                <a16:creationId xmlns:a16="http://schemas.microsoft.com/office/drawing/2014/main" id="{AE3E679A-DBAA-751C-4659-5A3545A3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0953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A452177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AF9FEA9D-6916-7C34-AC5F-6A7BA848E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3213100"/>
            <a:ext cx="3938587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令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为节流前截面；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为喷管进口截面；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为喷管出口截面。 </a:t>
            </a:r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24A51D36-4EFE-DC2D-F40D-08ADDE8C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852738"/>
            <a:ext cx="339407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AutoShape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0B5D35-7D66-C797-1477-586BBF31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6" name="AutoShape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CC2EF43-A4EC-44F4-459B-2B5713FB3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 autoUpdateAnimBg="0"/>
      <p:bldP spid="9219" grpId="0"/>
      <p:bldP spid="922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7CB4AC8A-C48B-9800-C0D5-CEA16B3A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631A9EB-BE51-4A10-9AF1-70B2B69EB8F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A2F47CAC-C2AB-E48A-6CE3-F842C49F0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7825"/>
            <a:ext cx="303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节流前后焓不变，由</a:t>
            </a:r>
            <a:endParaRPr kumimoji="1" lang="zh-CN" altLang="en-US" sz="24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09920CDA-032C-2054-F4EF-3966B2E77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2349500"/>
          <a:ext cx="14319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241195" progId="Equation.DSMT4">
                  <p:embed/>
                </p:oleObj>
              </mc:Choice>
              <mc:Fallback>
                <p:oleObj name="Equation" r:id="rId2" imgW="72358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349500"/>
                        <a:ext cx="14319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3F383EAE-598F-3D7E-DD4F-46B4AAD96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775" y="3922713"/>
          <a:ext cx="7527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500" imgH="241300" progId="Equation.DSMT4">
                  <p:embed/>
                </p:oleObj>
              </mc:Choice>
              <mc:Fallback>
                <p:oleObj name="Equation" r:id="rId4" imgW="34925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922713"/>
                        <a:ext cx="75279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>
            <a:extLst>
              <a:ext uri="{FF2B5EF4-FFF2-40B4-BE49-F238E27FC236}">
                <a16:creationId xmlns:a16="http://schemas.microsoft.com/office/drawing/2014/main" id="{73E4BB48-F4FD-EB82-EA03-7FE9C9E1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513388"/>
            <a:ext cx="787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若在喷管内等熵膨胀，则从点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作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垂线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交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600 kPa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线于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C1305595-7760-AA9E-AA4F-1CB6AE06E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6213475"/>
          <a:ext cx="66246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87700" imgH="254000" progId="Equation.DSMT4">
                  <p:embed/>
                </p:oleObj>
              </mc:Choice>
              <mc:Fallback>
                <p:oleObj name="Equation" r:id="rId7" imgW="31877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13475"/>
                        <a:ext cx="66246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" name="Object 1025">
            <a:extLst>
              <a:ext uri="{FF2B5EF4-FFF2-40B4-BE49-F238E27FC236}">
                <a16:creationId xmlns:a16="http://schemas.microsoft.com/office/drawing/2014/main" id="{CD02A9A8-8539-EB2C-3AB8-0169B9C2A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801938"/>
          <a:ext cx="26082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9449" imgH="482391" progId="Equation.DSMT4">
                  <p:embed/>
                </p:oleObj>
              </mc:Choice>
              <mc:Fallback>
                <p:oleObj name="Equation" r:id="rId9" imgW="1269449" imgH="482391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01938"/>
                        <a:ext cx="260826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Object 1026">
            <a:extLst>
              <a:ext uri="{FF2B5EF4-FFF2-40B4-BE49-F238E27FC236}">
                <a16:creationId xmlns:a16="http://schemas.microsoft.com/office/drawing/2014/main" id="{B762B15D-5D77-0544-06E4-0649BD7213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052513"/>
          <a:ext cx="15128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61669" imgH="241195" progId="Equation.DSMT4">
                  <p:embed/>
                </p:oleObj>
              </mc:Choice>
              <mc:Fallback>
                <p:oleObj name="Equation" r:id="rId11" imgW="761669" imgH="241195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052513"/>
                        <a:ext cx="15128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1028">
            <a:extLst>
              <a:ext uri="{FF2B5EF4-FFF2-40B4-BE49-F238E27FC236}">
                <a16:creationId xmlns:a16="http://schemas.microsoft.com/office/drawing/2014/main" id="{D1E61E49-96E2-C24F-64B5-7792C3B4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2736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1029">
            <a:extLst>
              <a:ext uri="{FF2B5EF4-FFF2-40B4-BE49-F238E27FC236}">
                <a16:creationId xmlns:a16="http://schemas.microsoft.com/office/drawing/2014/main" id="{7E760980-BF25-F6A4-4050-85ACE439A55A}"/>
              </a:ext>
            </a:extLst>
          </p:cNvPr>
          <p:cNvSpPr>
            <a:spLocks/>
          </p:cNvSpPr>
          <p:nvPr/>
        </p:nvSpPr>
        <p:spPr bwMode="auto">
          <a:xfrm>
            <a:off x="3563938" y="1125538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0" name="Line 1030">
            <a:extLst>
              <a:ext uri="{FF2B5EF4-FFF2-40B4-BE49-F238E27FC236}">
                <a16:creationId xmlns:a16="http://schemas.microsoft.com/office/drawing/2014/main" id="{0E3C5EA6-F6A6-27DE-70CD-624684A09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1484313"/>
            <a:ext cx="11525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1031">
            <a:extLst>
              <a:ext uri="{FF2B5EF4-FFF2-40B4-BE49-F238E27FC236}">
                <a16:creationId xmlns:a16="http://schemas.microsoft.com/office/drawing/2014/main" id="{F9EE54A8-2D07-D471-3E79-C9E98481E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8366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图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</a:t>
            </a:r>
          </a:p>
        </p:txBody>
      </p:sp>
      <p:graphicFrame>
        <p:nvGraphicFramePr>
          <p:cNvPr id="11272" name="Object 1032">
            <a:extLst>
              <a:ext uri="{FF2B5EF4-FFF2-40B4-BE49-F238E27FC236}">
                <a16:creationId xmlns:a16="http://schemas.microsoft.com/office/drawing/2014/main" id="{555425CA-B503-1788-B213-968DC10D4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702175"/>
          <a:ext cx="30956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74800" imgH="241300" progId="Equation.DSMT4">
                  <p:embed/>
                </p:oleObj>
              </mc:Choice>
              <mc:Fallback>
                <p:oleObj name="Equation" r:id="rId14" imgW="1574800" imgH="2413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02175"/>
                        <a:ext cx="30956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AutoShape 10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635F7B2-6BFC-70C6-8B61-4DD01461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AutoShape 10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97C762-43BB-8C52-06BE-0BDECF31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3" name="AutoShape 103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DC6569F-8115-CDE5-5581-CE5C073D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4" name="AutoShape 103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872D3F2-A107-7369-09E6-3CD07E3D4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11278" name="Picture 1038">
            <a:extLst>
              <a:ext uri="{FF2B5EF4-FFF2-40B4-BE49-F238E27FC236}">
                <a16:creationId xmlns:a16="http://schemas.microsoft.com/office/drawing/2014/main" id="{A9C7330D-6D73-FECF-7AD2-5216877B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15888"/>
            <a:ext cx="3178175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3078" grpId="0" build="p" autoUpdateAnimBg="0"/>
      <p:bldP spid="11269" grpId="0" animBg="1"/>
      <p:bldP spid="112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5AE0EC6B-9D24-A73B-C3EF-3ADAE292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8381D82-4439-41BA-B778-096082B43C9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6D70C3A5-9778-E2C5-49DE-FC6D3BAF7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188913"/>
          <a:ext cx="63976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6100" imgH="584200" progId="Equation.DSMT4">
                  <p:embed/>
                </p:oleObj>
              </mc:Choice>
              <mc:Fallback>
                <p:oleObj name="Equation" r:id="rId2" imgW="3086100" imgH="584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88913"/>
                        <a:ext cx="63976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>
            <a:extLst>
              <a:ext uri="{FF2B5EF4-FFF2-40B4-BE49-F238E27FC236}">
                <a16:creationId xmlns:a16="http://schemas.microsoft.com/office/drawing/2014/main" id="{61E69A88-99EB-211B-6AA9-67DB38C25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，由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图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5D420E87-68AF-BD7E-1EC1-10DEC43FB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7888" y="2924175"/>
          <a:ext cx="67103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65500" imgH="241300" progId="Equation.DSMT4">
                  <p:embed/>
                </p:oleObj>
              </mc:Choice>
              <mc:Fallback>
                <p:oleObj name="Equation" r:id="rId5" imgW="33655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2924175"/>
                        <a:ext cx="67103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" name="Object 1024">
            <a:extLst>
              <a:ext uri="{FF2B5EF4-FFF2-40B4-BE49-F238E27FC236}">
                <a16:creationId xmlns:a16="http://schemas.microsoft.com/office/drawing/2014/main" id="{2CE8432A-B145-9492-4420-27AC1A356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8" y="1412875"/>
          <a:ext cx="79279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13200" imgH="317500" progId="Equation.DSMT4">
                  <p:embed/>
                </p:oleObj>
              </mc:Choice>
              <mc:Fallback>
                <p:oleObj name="Equation" r:id="rId7" imgW="4013200" imgH="3175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412875"/>
                        <a:ext cx="792797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" name="Object 1025">
            <a:extLst>
              <a:ext uri="{FF2B5EF4-FFF2-40B4-BE49-F238E27FC236}">
                <a16:creationId xmlns:a16="http://schemas.microsoft.com/office/drawing/2014/main" id="{32F02BCC-860D-3BDE-9E8E-A6C50007B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3644900"/>
          <a:ext cx="79676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78300" imgH="368300" progId="Equation.DSMT4">
                  <p:embed/>
                </p:oleObj>
              </mc:Choice>
              <mc:Fallback>
                <p:oleObj name="Equation" r:id="rId9" imgW="4178300" imgH="3683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644900"/>
                        <a:ext cx="7967662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Object 1026">
            <a:extLst>
              <a:ext uri="{FF2B5EF4-FFF2-40B4-BE49-F238E27FC236}">
                <a16:creationId xmlns:a16="http://schemas.microsoft.com/office/drawing/2014/main" id="{C44850D7-9116-F2F5-AB2A-71A51B770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" y="4637088"/>
          <a:ext cx="82534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65600" imgH="368300" progId="Equation.DSMT4">
                  <p:embed/>
                </p:oleObj>
              </mc:Choice>
              <mc:Fallback>
                <p:oleObj name="Equation" r:id="rId11" imgW="4165600" imgH="3683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637088"/>
                        <a:ext cx="82534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27">
            <a:extLst>
              <a:ext uri="{FF2B5EF4-FFF2-40B4-BE49-F238E27FC236}">
                <a16:creationId xmlns:a16="http://schemas.microsoft.com/office/drawing/2014/main" id="{6BEAF6CB-5C61-9639-04A1-963FF0F4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5516563"/>
          <a:ext cx="75914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708400" imgH="393700" progId="Equation.DSMT4">
                  <p:embed/>
                </p:oleObj>
              </mc:Choice>
              <mc:Fallback>
                <p:oleObj name="Equation" r:id="rId13" imgW="3708400" imgH="3937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516563"/>
                        <a:ext cx="75914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AutoShape 10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737DDB2-9D17-A5A0-5246-1E17E142B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10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C8289B1-9A3F-62FA-165C-9691944A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103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B6B0A32-B0BB-AC73-3329-5FE3A489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03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F0BDC80-64E4-E11F-F287-67B0ED76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A75357DA-5657-EBC9-345B-D2D7CB8B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52CD2C-A266-4E29-9BF6-45DA4C042A1F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E2FA75DE-8160-234D-0BBC-F1F88AE6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9075"/>
            <a:ext cx="544195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因为绝热，稳流，所以系统（蒸汽）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进出口截面上熵变即为熵产。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005890A7-B4A1-F5E7-3BC9-96696166E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3" y="1219200"/>
          <a:ext cx="37036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8100" imgH="241300" progId="Equation.DSMT4">
                  <p:embed/>
                </p:oleObj>
              </mc:Choice>
              <mc:Fallback>
                <p:oleObj name="Equation" r:id="rId2" imgW="13081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219200"/>
                        <a:ext cx="37036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9F1FDB59-D6CF-FA97-9327-70B2C4835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828800"/>
          <a:ext cx="21701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41195" progId="Equation.DSMT4">
                  <p:embed/>
                </p:oleObj>
              </mc:Choice>
              <mc:Fallback>
                <p:oleObj name="Equation" r:id="rId4" imgW="774364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28800"/>
                        <a:ext cx="21701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86BBBEF9-E6AC-A2BD-0D8F-DDE51DC20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2463800"/>
          <a:ext cx="32289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449" imgH="253890" progId="Equation.DSMT4">
                  <p:embed/>
                </p:oleObj>
              </mc:Choice>
              <mc:Fallback>
                <p:oleObj name="Equation" r:id="rId6" imgW="1269449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463800"/>
                        <a:ext cx="32289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AAAA7531-51FD-84CE-1AC4-003CB3048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3328988"/>
          <a:ext cx="69437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0" imgH="533400" progId="Equation.DSMT4">
                  <p:embed/>
                </p:oleObj>
              </mc:Choice>
              <mc:Fallback>
                <p:oleObj name="Equation" r:id="rId8" imgW="3429000" imgH="53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328988"/>
                        <a:ext cx="69437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182D34FD-7033-E9B6-ECE2-7B1720823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4456113"/>
          <a:ext cx="75628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19500" imgH="558800" progId="Equation.DSMT4">
                  <p:embed/>
                </p:oleObj>
              </mc:Choice>
              <mc:Fallback>
                <p:oleObj name="Equation" r:id="rId10" imgW="3619500" imgH="55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456113"/>
                        <a:ext cx="756285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1" name="Picture 1025">
            <a:extLst>
              <a:ext uri="{FF2B5EF4-FFF2-40B4-BE49-F238E27FC236}">
                <a16:creationId xmlns:a16="http://schemas.microsoft.com/office/drawing/2014/main" id="{B7F385EE-846A-BD7E-D894-52526888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15888"/>
            <a:ext cx="3179762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AutoShape 10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FAD7D9C-8773-A613-8A11-F041F4ACF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5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196D8E7-45D3-BE69-3BD9-0DAB45B4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6" name="AutoShape 102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9F58B34-074F-07DE-81E9-49270343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7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B037A3E-ADD1-4990-FC4A-646D48C6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4F021032-B762-304B-6D14-41982BB1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322A6B4-41B7-4F69-B14E-79A8EE338C18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50282C47-F291-6BB4-F009-7E29CE3A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742950"/>
            <a:ext cx="842803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）本题中节流作功能力损失（                   ） 远大于不可逆绝热流动损失（                ）   。</a:t>
            </a:r>
          </a:p>
        </p:txBody>
      </p:sp>
      <p:graphicFrame>
        <p:nvGraphicFramePr>
          <p:cNvPr id="12288" name="Object 1024">
            <a:extLst>
              <a:ext uri="{FF2B5EF4-FFF2-40B4-BE49-F238E27FC236}">
                <a16:creationId xmlns:a16="http://schemas.microsoft.com/office/drawing/2014/main" id="{A9A6DE23-B026-8621-412D-ED6730B64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876300"/>
          <a:ext cx="15160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241300" progId="Equation.DSMT4">
                  <p:embed/>
                </p:oleObj>
              </mc:Choice>
              <mc:Fallback>
                <p:oleObj name="Equation" r:id="rId2" imgW="787400" imgH="2413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876300"/>
                        <a:ext cx="15160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" name="Object 1025">
            <a:extLst>
              <a:ext uri="{FF2B5EF4-FFF2-40B4-BE49-F238E27FC236}">
                <a16:creationId xmlns:a16="http://schemas.microsoft.com/office/drawing/2014/main" id="{714CA787-5726-53B6-5E52-D083C1FD5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406525"/>
          <a:ext cx="12938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241195" progId="Equation.DSMT4">
                  <p:embed/>
                </p:oleObj>
              </mc:Choice>
              <mc:Fallback>
                <p:oleObj name="Equation" r:id="rId4" imgW="710891" imgH="241195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06525"/>
                        <a:ext cx="12938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71B8CFE3-4FBD-AC85-58B0-24F4104C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07963"/>
            <a:ext cx="8032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9F667692-8F53-A38F-7E19-72580BE5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89138"/>
            <a:ext cx="8164513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）喷管中不可逆流动损失动能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20.199kJ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而蒸汽在喷管中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不可逆作功能力损失仅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6.09kJ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，其原因为损失之动能使蒸汽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焓值增大，从而损失之动能并非作功能力损失。</a:t>
            </a:r>
          </a:p>
        </p:txBody>
      </p:sp>
      <p:sp>
        <p:nvSpPr>
          <p:cNvPr id="7176" name="AutoShape 10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63BE40D-24D6-AE6F-1560-70F93D08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7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06A4218-3FE0-DCBC-1283-4C41C75AF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" name="Text Box 1030">
            <a:extLst>
              <a:ext uri="{FF2B5EF4-FFF2-40B4-BE49-F238E27FC236}">
                <a16:creationId xmlns:a16="http://schemas.microsoft.com/office/drawing/2014/main" id="{44DB6ADC-F1BB-B20D-BC6A-7698E94E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5373688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6" action="ppaction://hlinkpres?slideindex=51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12291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E11E08C8-F239-F256-3DA1-BB61667D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69E5820-5A78-478E-8DD1-B89D0F468CC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0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4A90D53-826C-F100-74CA-9E62553B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5888"/>
            <a:ext cx="555625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Arc 3">
            <a:extLst>
              <a:ext uri="{FF2B5EF4-FFF2-40B4-BE49-F238E27FC236}">
                <a16:creationId xmlns:a16="http://schemas.microsoft.com/office/drawing/2014/main" id="{CD5D76A3-68CD-709F-F54E-824F32D79205}"/>
              </a:ext>
            </a:extLst>
          </p:cNvPr>
          <p:cNvSpPr>
            <a:spLocks/>
          </p:cNvSpPr>
          <p:nvPr/>
        </p:nvSpPr>
        <p:spPr bwMode="auto">
          <a:xfrm rot="328241" flipV="1">
            <a:off x="3492500" y="-527050"/>
            <a:ext cx="1368425" cy="2732088"/>
          </a:xfrm>
          <a:custGeom>
            <a:avLst/>
            <a:gdLst>
              <a:gd name="T0" fmla="*/ 2147483647 w 20853"/>
              <a:gd name="T1" fmla="*/ 0 h 12804"/>
              <a:gd name="T2" fmla="*/ 2147483647 w 20853"/>
              <a:gd name="T3" fmla="*/ 2147483647 h 12804"/>
              <a:gd name="T4" fmla="*/ 0 w 20853"/>
              <a:gd name="T5" fmla="*/ 2147483647 h 12804"/>
              <a:gd name="T6" fmla="*/ 0 60000 65536"/>
              <a:gd name="T7" fmla="*/ 0 60000 65536"/>
              <a:gd name="T8" fmla="*/ 0 60000 65536"/>
              <a:gd name="T9" fmla="*/ 0 w 20853"/>
              <a:gd name="T10" fmla="*/ 0 h 12804"/>
              <a:gd name="T11" fmla="*/ 20853 w 20853"/>
              <a:gd name="T12" fmla="*/ 12804 h 12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12804" fill="none" extrusionOk="0">
                <a:moveTo>
                  <a:pt x="17395" y="0"/>
                </a:moveTo>
                <a:cubicBezTo>
                  <a:pt x="18982" y="2156"/>
                  <a:pt x="20155" y="4588"/>
                  <a:pt x="20853" y="7172"/>
                </a:cubicBezTo>
              </a:path>
              <a:path w="20853" h="12804" stroke="0" extrusionOk="0">
                <a:moveTo>
                  <a:pt x="17395" y="0"/>
                </a:moveTo>
                <a:cubicBezTo>
                  <a:pt x="18982" y="2156"/>
                  <a:pt x="20155" y="4588"/>
                  <a:pt x="20853" y="7172"/>
                </a:cubicBezTo>
                <a:lnTo>
                  <a:pt x="0" y="12804"/>
                </a:lnTo>
                <a:lnTo>
                  <a:pt x="17395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rc 4">
            <a:extLst>
              <a:ext uri="{FF2B5EF4-FFF2-40B4-BE49-F238E27FC236}">
                <a16:creationId xmlns:a16="http://schemas.microsoft.com/office/drawing/2014/main" id="{70116045-C62D-D953-4053-F01C159B27CB}"/>
              </a:ext>
            </a:extLst>
          </p:cNvPr>
          <p:cNvSpPr>
            <a:spLocks/>
          </p:cNvSpPr>
          <p:nvPr/>
        </p:nvSpPr>
        <p:spPr bwMode="auto">
          <a:xfrm rot="21037961" flipH="1">
            <a:off x="4267200" y="1316038"/>
            <a:ext cx="1238250" cy="944562"/>
          </a:xfrm>
          <a:custGeom>
            <a:avLst/>
            <a:gdLst>
              <a:gd name="T0" fmla="*/ 0 w 19999"/>
              <a:gd name="T1" fmla="*/ 2147483647 h 21600"/>
              <a:gd name="T2" fmla="*/ 2147483647 w 19999"/>
              <a:gd name="T3" fmla="*/ 2147483647 h 21600"/>
              <a:gd name="T4" fmla="*/ 2147483647 w 19999"/>
              <a:gd name="T5" fmla="*/ 2147483647 h 21600"/>
              <a:gd name="T6" fmla="*/ 0 60000 65536"/>
              <a:gd name="T7" fmla="*/ 0 60000 65536"/>
              <a:gd name="T8" fmla="*/ 0 60000 65536"/>
              <a:gd name="T9" fmla="*/ 0 w 19999"/>
              <a:gd name="T10" fmla="*/ 0 h 21600"/>
              <a:gd name="T11" fmla="*/ 19999 w 199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99" h="21600" fill="none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9055" y="0"/>
                  <a:pt x="16101" y="4001"/>
                  <a:pt x="19999" y="10533"/>
                </a:cubicBezTo>
              </a:path>
              <a:path w="19999" h="21600" stroke="0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9055" y="0"/>
                  <a:pt x="16101" y="4001"/>
                  <a:pt x="19999" y="10533"/>
                </a:cubicBezTo>
                <a:lnTo>
                  <a:pt x="1449" y="21600"/>
                </a:lnTo>
                <a:lnTo>
                  <a:pt x="-1" y="48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B4251153-6ACC-FDCE-3437-2928C5690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1484313"/>
            <a:ext cx="10080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62322541-0914-8A85-6320-4FD93CA80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1484313"/>
            <a:ext cx="0" cy="504031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Arc 8">
            <a:extLst>
              <a:ext uri="{FF2B5EF4-FFF2-40B4-BE49-F238E27FC236}">
                <a16:creationId xmlns:a16="http://schemas.microsoft.com/office/drawing/2014/main" id="{72FDAD6A-79A3-179E-C956-7C35E1F20DBC}"/>
              </a:ext>
            </a:extLst>
          </p:cNvPr>
          <p:cNvSpPr>
            <a:spLocks/>
          </p:cNvSpPr>
          <p:nvPr/>
        </p:nvSpPr>
        <p:spPr bwMode="auto">
          <a:xfrm rot="282592" flipV="1">
            <a:off x="4052888" y="-674688"/>
            <a:ext cx="1455737" cy="2784476"/>
          </a:xfrm>
          <a:custGeom>
            <a:avLst/>
            <a:gdLst>
              <a:gd name="T0" fmla="*/ 2147483647 w 20853"/>
              <a:gd name="T1" fmla="*/ 0 h 13046"/>
              <a:gd name="T2" fmla="*/ 2147483647 w 20853"/>
              <a:gd name="T3" fmla="*/ 2147483647 h 13046"/>
              <a:gd name="T4" fmla="*/ 0 w 20853"/>
              <a:gd name="T5" fmla="*/ 2147483647 h 13046"/>
              <a:gd name="T6" fmla="*/ 0 60000 65536"/>
              <a:gd name="T7" fmla="*/ 0 60000 65536"/>
              <a:gd name="T8" fmla="*/ 0 60000 65536"/>
              <a:gd name="T9" fmla="*/ 0 w 20853"/>
              <a:gd name="T10" fmla="*/ 0 h 13046"/>
              <a:gd name="T11" fmla="*/ 20853 w 20853"/>
              <a:gd name="T12" fmla="*/ 13046 h 130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13046" fill="none" extrusionOk="0">
                <a:moveTo>
                  <a:pt x="17215" y="-1"/>
                </a:moveTo>
                <a:cubicBezTo>
                  <a:pt x="18893" y="2214"/>
                  <a:pt x="20128" y="4732"/>
                  <a:pt x="20853" y="7414"/>
                </a:cubicBezTo>
              </a:path>
              <a:path w="20853" h="13046" stroke="0" extrusionOk="0">
                <a:moveTo>
                  <a:pt x="17215" y="-1"/>
                </a:moveTo>
                <a:cubicBezTo>
                  <a:pt x="18893" y="2214"/>
                  <a:pt x="20128" y="4732"/>
                  <a:pt x="20853" y="7414"/>
                </a:cubicBezTo>
                <a:lnTo>
                  <a:pt x="0" y="13046"/>
                </a:lnTo>
                <a:lnTo>
                  <a:pt x="17215" y="-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BFA508F1-FEBD-5F44-3079-10ECD796E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1969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20C60E2B-6C67-A4F3-C1BA-9E99BA95D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1220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9EC602E0-F23C-1E9E-4E9A-8C5734FE4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0" y="1484313"/>
            <a:ext cx="15827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D04D6B88-4845-C487-AE57-0803A9A6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987425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FCE8FEB4-8DA5-82C6-ACD3-8CDC1D70F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029325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47" name="Arc 15">
            <a:extLst>
              <a:ext uri="{FF2B5EF4-FFF2-40B4-BE49-F238E27FC236}">
                <a16:creationId xmlns:a16="http://schemas.microsoft.com/office/drawing/2014/main" id="{07BB0132-A907-91B0-6815-8B8D17C21CCC}"/>
              </a:ext>
            </a:extLst>
          </p:cNvPr>
          <p:cNvSpPr>
            <a:spLocks/>
          </p:cNvSpPr>
          <p:nvPr/>
        </p:nvSpPr>
        <p:spPr bwMode="auto">
          <a:xfrm rot="21546657" flipH="1">
            <a:off x="4743450" y="1412875"/>
            <a:ext cx="1270000" cy="862013"/>
          </a:xfrm>
          <a:custGeom>
            <a:avLst/>
            <a:gdLst>
              <a:gd name="T0" fmla="*/ 0 w 17715"/>
              <a:gd name="T1" fmla="*/ 2147483647 h 21600"/>
              <a:gd name="T2" fmla="*/ 2147483647 w 17715"/>
              <a:gd name="T3" fmla="*/ 2147483647 h 21600"/>
              <a:gd name="T4" fmla="*/ 2147483647 w 17715"/>
              <a:gd name="T5" fmla="*/ 2147483647 h 21600"/>
              <a:gd name="T6" fmla="*/ 0 60000 65536"/>
              <a:gd name="T7" fmla="*/ 0 60000 65536"/>
              <a:gd name="T8" fmla="*/ 0 60000 65536"/>
              <a:gd name="T9" fmla="*/ 0 w 17715"/>
              <a:gd name="T10" fmla="*/ 0 h 21600"/>
              <a:gd name="T11" fmla="*/ 17715 w 1771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15" h="21600" fill="none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7683" y="0"/>
                  <a:pt x="13613" y="2693"/>
                  <a:pt x="17714" y="7388"/>
                </a:cubicBezTo>
              </a:path>
              <a:path w="17715" h="21600" stroke="0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7683" y="0"/>
                  <a:pt x="13613" y="2693"/>
                  <a:pt x="17714" y="7388"/>
                </a:cubicBezTo>
                <a:lnTo>
                  <a:pt x="1449" y="21600"/>
                </a:lnTo>
                <a:lnTo>
                  <a:pt x="-1" y="48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CE35B70D-2783-D7D5-49A5-B230A3AD8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987425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E7FB38E0-0661-6686-9D59-92D0D0620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133600"/>
            <a:ext cx="1800225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2" name="Object 20">
            <a:extLst>
              <a:ext uri="{FF2B5EF4-FFF2-40B4-BE49-F238E27FC236}">
                <a16:creationId xmlns:a16="http://schemas.microsoft.com/office/drawing/2014/main" id="{538829A1-F095-33FC-8914-7D9C827D8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333375"/>
          <a:ext cx="30241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600" imgH="241300" progId="Equation.DSMT4">
                  <p:embed/>
                </p:oleObj>
              </mc:Choice>
              <mc:Fallback>
                <p:oleObj name="Equation" r:id="rId3" imgW="16256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33375"/>
                        <a:ext cx="30241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>
            <a:extLst>
              <a:ext uri="{FF2B5EF4-FFF2-40B4-BE49-F238E27FC236}">
                <a16:creationId xmlns:a16="http://schemas.microsoft.com/office/drawing/2014/main" id="{E97E8A64-FF36-7C5E-743A-0A41FDA29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765175"/>
          <a:ext cx="23034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6755" imgH="482391" progId="Equation.DSMT4">
                  <p:embed/>
                </p:oleObj>
              </mc:Choice>
              <mc:Fallback>
                <p:oleObj name="Equation" r:id="rId5" imgW="1256755" imgH="48239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23034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>
            <a:extLst>
              <a:ext uri="{FF2B5EF4-FFF2-40B4-BE49-F238E27FC236}">
                <a16:creationId xmlns:a16="http://schemas.microsoft.com/office/drawing/2014/main" id="{32D92BFB-CA7F-69B4-152E-3168DABB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ea typeface="楷体_GB2312" pitchFamily="49" charset="-122"/>
                <a:hlinkClick r:id="rId7" action="ppaction://hlinksldjump"/>
              </a:rPr>
              <a:t>返回</a:t>
            </a:r>
            <a:endParaRPr lang="zh-CN" altLang="en-US" sz="1800" b="1">
              <a:ea typeface="楷体_GB2312" pitchFamily="49" charset="-122"/>
            </a:endParaRPr>
          </a:p>
        </p:txBody>
      </p:sp>
      <p:graphicFrame>
        <p:nvGraphicFramePr>
          <p:cNvPr id="18455" name="Object 23">
            <a:extLst>
              <a:ext uri="{FF2B5EF4-FFF2-40B4-BE49-F238E27FC236}">
                <a16:creationId xmlns:a16="http://schemas.microsoft.com/office/drawing/2014/main" id="{84C14B15-12F9-9947-A9C8-BAAA49E89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76475"/>
          <a:ext cx="13684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669" imgH="241195" progId="Equation.DSMT4">
                  <p:embed/>
                </p:oleObj>
              </mc:Choice>
              <mc:Fallback>
                <p:oleObj name="Equation" r:id="rId8" imgW="761669" imgH="24119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13684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>
            <a:extLst>
              <a:ext uri="{FF2B5EF4-FFF2-40B4-BE49-F238E27FC236}">
                <a16:creationId xmlns:a16="http://schemas.microsoft.com/office/drawing/2014/main" id="{60CA2577-8A03-E12A-29AA-82CEF588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708275"/>
          <a:ext cx="8651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13" imgH="228501" progId="Equation.DSMT4">
                  <p:embed/>
                </p:oleObj>
              </mc:Choice>
              <mc:Fallback>
                <p:oleObj name="Equation" r:id="rId10" imgW="431613" imgH="22850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8651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Line 26">
            <a:extLst>
              <a:ext uri="{FF2B5EF4-FFF2-40B4-BE49-F238E27FC236}">
                <a16:creationId xmlns:a16="http://schemas.microsoft.com/office/drawing/2014/main" id="{64FAFE9F-F8BA-51FF-B540-8D45D8868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1484313"/>
            <a:ext cx="0" cy="504031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9" name="Object 27">
            <a:extLst>
              <a:ext uri="{FF2B5EF4-FFF2-40B4-BE49-F238E27FC236}">
                <a16:creationId xmlns:a16="http://schemas.microsoft.com/office/drawing/2014/main" id="{F588F43F-1A1C-E634-7D06-CE9DAB1E2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284538"/>
          <a:ext cx="1312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586" imgH="241195" progId="Equation.DSMT4">
                  <p:embed/>
                </p:oleObj>
              </mc:Choice>
              <mc:Fallback>
                <p:oleObj name="Equation" r:id="rId12" imgW="723586" imgH="241195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84538"/>
                        <a:ext cx="13128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>
            <a:extLst>
              <a:ext uri="{FF2B5EF4-FFF2-40B4-BE49-F238E27FC236}">
                <a16:creationId xmlns:a16="http://schemas.microsoft.com/office/drawing/2014/main" id="{0F7E94CD-A884-E108-878E-03B3D7CF0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789363"/>
          <a:ext cx="23034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9449" imgH="241195" progId="Equation.DSMT4">
                  <p:embed/>
                </p:oleObj>
              </mc:Choice>
              <mc:Fallback>
                <p:oleObj name="Equation" r:id="rId14" imgW="1269449" imgH="241195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89363"/>
                        <a:ext cx="23034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Text Box 29">
            <a:extLst>
              <a:ext uri="{FF2B5EF4-FFF2-40B4-BE49-F238E27FC236}">
                <a16:creationId xmlns:a16="http://schemas.microsoft.com/office/drawing/2014/main" id="{C1F500B6-1F12-480D-B4B8-1D347501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656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ea typeface="楷体_GB2312" pitchFamily="49" charset="-122"/>
                <a:hlinkClick r:id="rId16" action="ppaction://hlinksldjump"/>
              </a:rPr>
              <a:t>返回</a:t>
            </a:r>
            <a:endParaRPr lang="zh-CN" altLang="en-US" sz="1800" b="1">
              <a:ea typeface="楷体_GB2312" pitchFamily="49" charset="-122"/>
            </a:endParaRPr>
          </a:p>
        </p:txBody>
      </p:sp>
      <p:sp>
        <p:nvSpPr>
          <p:cNvPr id="18462" name="Line 30">
            <a:extLst>
              <a:ext uri="{FF2B5EF4-FFF2-40B4-BE49-F238E27FC236}">
                <a16:creationId xmlns:a16="http://schemas.microsoft.com/office/drawing/2014/main" id="{400FF66A-6D48-75CE-1D89-322EC9D9E9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4221163"/>
            <a:ext cx="576262" cy="1223962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Text Box 31">
            <a:extLst>
              <a:ext uri="{FF2B5EF4-FFF2-40B4-BE49-F238E27FC236}">
                <a16:creationId xmlns:a16="http://schemas.microsoft.com/office/drawing/2014/main" id="{10DF574E-DD23-ACCB-7705-1B734329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029325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64" name="Text Box 32">
            <a:extLst>
              <a:ext uri="{FF2B5EF4-FFF2-40B4-BE49-F238E27FC236}">
                <a16:creationId xmlns:a16="http://schemas.microsoft.com/office/drawing/2014/main" id="{14290BC9-7164-E567-68A3-03C1B8DC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636713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CCA4222F-F0D8-91EC-901C-AC30925D9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1636713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65" name="Arc 33">
            <a:extLst>
              <a:ext uri="{FF2B5EF4-FFF2-40B4-BE49-F238E27FC236}">
                <a16:creationId xmlns:a16="http://schemas.microsoft.com/office/drawing/2014/main" id="{3A943D8F-1A4E-C7B4-0FF2-5E4028AC641F}"/>
              </a:ext>
            </a:extLst>
          </p:cNvPr>
          <p:cNvSpPr>
            <a:spLocks/>
          </p:cNvSpPr>
          <p:nvPr/>
        </p:nvSpPr>
        <p:spPr bwMode="auto">
          <a:xfrm rot="595531" flipV="1">
            <a:off x="3076575" y="-574675"/>
            <a:ext cx="2386013" cy="4727575"/>
          </a:xfrm>
          <a:custGeom>
            <a:avLst/>
            <a:gdLst>
              <a:gd name="T0" fmla="*/ 2147483647 w 20774"/>
              <a:gd name="T1" fmla="*/ 0 h 13975"/>
              <a:gd name="T2" fmla="*/ 2147483647 w 20774"/>
              <a:gd name="T3" fmla="*/ 2147483647 h 13975"/>
              <a:gd name="T4" fmla="*/ 0 w 20774"/>
              <a:gd name="T5" fmla="*/ 2147483647 h 13975"/>
              <a:gd name="T6" fmla="*/ 0 60000 65536"/>
              <a:gd name="T7" fmla="*/ 0 60000 65536"/>
              <a:gd name="T8" fmla="*/ 0 60000 65536"/>
              <a:gd name="T9" fmla="*/ 0 w 20774"/>
              <a:gd name="T10" fmla="*/ 0 h 13975"/>
              <a:gd name="T11" fmla="*/ 20774 w 20774"/>
              <a:gd name="T12" fmla="*/ 13975 h 139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74" h="13975" fill="none" extrusionOk="0">
                <a:moveTo>
                  <a:pt x="16469" y="0"/>
                </a:moveTo>
                <a:cubicBezTo>
                  <a:pt x="18462" y="2348"/>
                  <a:pt x="19929" y="5095"/>
                  <a:pt x="20773" y="8057"/>
                </a:cubicBezTo>
              </a:path>
              <a:path w="20774" h="13975" stroke="0" extrusionOk="0">
                <a:moveTo>
                  <a:pt x="16469" y="0"/>
                </a:moveTo>
                <a:cubicBezTo>
                  <a:pt x="18462" y="2348"/>
                  <a:pt x="19929" y="5095"/>
                  <a:pt x="20773" y="8057"/>
                </a:cubicBezTo>
                <a:lnTo>
                  <a:pt x="0" y="13975"/>
                </a:lnTo>
                <a:lnTo>
                  <a:pt x="16469" y="0"/>
                </a:lnTo>
                <a:close/>
              </a:path>
            </a:pathLst>
          </a:cu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5AADE6E3-EF84-CBF7-BDC4-4348452A9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913" y="1503363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8466" name="Object 34">
            <a:extLst>
              <a:ext uri="{FF2B5EF4-FFF2-40B4-BE49-F238E27FC236}">
                <a16:creationId xmlns:a16="http://schemas.microsoft.com/office/drawing/2014/main" id="{38BD0440-D6D7-E800-3AE5-667AF3A41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821238"/>
          <a:ext cx="23495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30300" imgH="508000" progId="Equation.DSMT4">
                  <p:embed/>
                </p:oleObj>
              </mc:Choice>
              <mc:Fallback>
                <p:oleObj name="Equation" r:id="rId17" imgW="1130300" imgH="508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21238"/>
                        <a:ext cx="23495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7" name="Text Box 35">
            <a:extLst>
              <a:ext uri="{FF2B5EF4-FFF2-40B4-BE49-F238E27FC236}">
                <a16:creationId xmlns:a16="http://schemas.microsoft.com/office/drawing/2014/main" id="{0B813533-24DB-2482-F8C5-08C68DA83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8769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ea typeface="楷体_GB2312" pitchFamily="49" charset="-122"/>
                <a:hlinkClick r:id="rId16" action="ppaction://hlinksldjump"/>
              </a:rPr>
              <a:t>返回</a:t>
            </a:r>
            <a:endParaRPr lang="zh-CN" altLang="en-US" sz="1800" b="1">
              <a:ea typeface="楷体_GB2312" pitchFamily="49" charset="-122"/>
            </a:endParaRPr>
          </a:p>
        </p:txBody>
      </p:sp>
      <p:graphicFrame>
        <p:nvGraphicFramePr>
          <p:cNvPr id="18468" name="Object 36">
            <a:extLst>
              <a:ext uri="{FF2B5EF4-FFF2-40B4-BE49-F238E27FC236}">
                <a16:creationId xmlns:a16="http://schemas.microsoft.com/office/drawing/2014/main" id="{872414F6-52A6-972E-8A99-ACCB32584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8450" y="4941888"/>
          <a:ext cx="2184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93800" imgH="241300" progId="Equation.DSMT4">
                  <p:embed/>
                </p:oleObj>
              </mc:Choice>
              <mc:Fallback>
                <p:oleObj name="Equation" r:id="rId19" imgW="1193800" imgH="2413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941888"/>
                        <a:ext cx="2184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9" name="Line 37">
            <a:extLst>
              <a:ext uri="{FF2B5EF4-FFF2-40B4-BE49-F238E27FC236}">
                <a16:creationId xmlns:a16="http://schemas.microsoft.com/office/drawing/2014/main" id="{24AC6ECA-B3FB-9C96-B270-1BD9DD34F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1989138"/>
            <a:ext cx="187325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0" name="Line 38">
            <a:extLst>
              <a:ext uri="{FF2B5EF4-FFF2-40B4-BE49-F238E27FC236}">
                <a16:creationId xmlns:a16="http://schemas.microsoft.com/office/drawing/2014/main" id="{728B0C1C-0DE7-7833-2DE5-EC2131626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989138"/>
            <a:ext cx="0" cy="45354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Arc 39">
            <a:extLst>
              <a:ext uri="{FF2B5EF4-FFF2-40B4-BE49-F238E27FC236}">
                <a16:creationId xmlns:a16="http://schemas.microsoft.com/office/drawing/2014/main" id="{E523428E-FF6E-84B0-1058-83A7E4D46313}"/>
              </a:ext>
            </a:extLst>
          </p:cNvPr>
          <p:cNvSpPr>
            <a:spLocks/>
          </p:cNvSpPr>
          <p:nvPr/>
        </p:nvSpPr>
        <p:spPr bwMode="auto">
          <a:xfrm rot="9815418" flipV="1">
            <a:off x="5624513" y="1273175"/>
            <a:ext cx="1322387" cy="2784475"/>
          </a:xfrm>
          <a:custGeom>
            <a:avLst/>
            <a:gdLst>
              <a:gd name="T0" fmla="*/ 2147483647 w 18938"/>
              <a:gd name="T1" fmla="*/ 0 h 13046"/>
              <a:gd name="T2" fmla="*/ 2147483647 w 18938"/>
              <a:gd name="T3" fmla="*/ 2147483647 h 13046"/>
              <a:gd name="T4" fmla="*/ 0 w 18938"/>
              <a:gd name="T5" fmla="*/ 2147483647 h 13046"/>
              <a:gd name="T6" fmla="*/ 0 60000 65536"/>
              <a:gd name="T7" fmla="*/ 0 60000 65536"/>
              <a:gd name="T8" fmla="*/ 0 60000 65536"/>
              <a:gd name="T9" fmla="*/ 0 w 18938"/>
              <a:gd name="T10" fmla="*/ 0 h 13046"/>
              <a:gd name="T11" fmla="*/ 18938 w 18938"/>
              <a:gd name="T12" fmla="*/ 13046 h 130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38" h="13046" fill="none" extrusionOk="0">
                <a:moveTo>
                  <a:pt x="17215" y="-1"/>
                </a:moveTo>
                <a:cubicBezTo>
                  <a:pt x="17853" y="842"/>
                  <a:pt x="18429" y="1730"/>
                  <a:pt x="18938" y="2657"/>
                </a:cubicBezTo>
              </a:path>
              <a:path w="18938" h="13046" stroke="0" extrusionOk="0">
                <a:moveTo>
                  <a:pt x="17215" y="-1"/>
                </a:moveTo>
                <a:cubicBezTo>
                  <a:pt x="17853" y="842"/>
                  <a:pt x="18429" y="1730"/>
                  <a:pt x="18938" y="2657"/>
                </a:cubicBezTo>
                <a:lnTo>
                  <a:pt x="0" y="13046"/>
                </a:lnTo>
                <a:lnTo>
                  <a:pt x="17215" y="-1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72" name="Object 40">
            <a:extLst>
              <a:ext uri="{FF2B5EF4-FFF2-40B4-BE49-F238E27FC236}">
                <a16:creationId xmlns:a16="http://schemas.microsoft.com/office/drawing/2014/main" id="{68B974F1-1B70-6645-D45D-0C97B7765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4450" y="5445125"/>
          <a:ext cx="26908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497950" imgH="482391" progId="Equation.DSMT4">
                  <p:embed/>
                </p:oleObj>
              </mc:Choice>
              <mc:Fallback>
                <p:oleObj name="Equation" r:id="rId21" imgW="1497950" imgH="482391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5445125"/>
                        <a:ext cx="26908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3" name="Text Box 41">
            <a:extLst>
              <a:ext uri="{FF2B5EF4-FFF2-40B4-BE49-F238E27FC236}">
                <a16:creationId xmlns:a16="http://schemas.microsoft.com/office/drawing/2014/main" id="{5D61F741-7AA4-85F4-E26F-419C43968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3" y="623093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ea typeface="楷体_GB2312" pitchFamily="49" charset="-122"/>
                <a:hlinkClick r:id="rId23" action="ppaction://hlinksldjump"/>
              </a:rPr>
              <a:t>返回</a:t>
            </a:r>
            <a:endParaRPr lang="zh-CN" altLang="en-US" sz="1800" b="1">
              <a:ea typeface="楷体_GB2312" pitchFamily="49" charset="-122"/>
            </a:endParaRPr>
          </a:p>
        </p:txBody>
      </p:sp>
      <p:sp>
        <p:nvSpPr>
          <p:cNvPr id="18474" name="Text Box 42">
            <a:extLst>
              <a:ext uri="{FF2B5EF4-FFF2-40B4-BE49-F238E27FC236}">
                <a16:creationId xmlns:a16="http://schemas.microsoft.com/office/drawing/2014/main" id="{9947AE1B-5ACE-F1D9-9781-624436733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201295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3s</a:t>
            </a:r>
          </a:p>
        </p:txBody>
      </p:sp>
      <p:sp>
        <p:nvSpPr>
          <p:cNvPr id="18475" name="Text Box 43">
            <a:extLst>
              <a:ext uri="{FF2B5EF4-FFF2-40B4-BE49-F238E27FC236}">
                <a16:creationId xmlns:a16="http://schemas.microsoft.com/office/drawing/2014/main" id="{9F3D9F36-EF11-5E02-4F15-5BDFF72DA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797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2E51AC7B-0F60-4E2E-0ABB-86A4E6C4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81075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0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20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2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4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2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18442" grpId="0"/>
      <p:bldP spid="18444" grpId="0"/>
      <p:bldP spid="18445" grpId="0"/>
      <p:bldP spid="18448" grpId="0"/>
      <p:bldP spid="18454" grpId="0"/>
      <p:bldP spid="18461" grpId="0"/>
      <p:bldP spid="18463" grpId="0"/>
      <p:bldP spid="18464" grpId="0"/>
      <p:bldP spid="18446" grpId="0"/>
      <p:bldP spid="18450" grpId="0"/>
      <p:bldP spid="18467" grpId="0"/>
      <p:bldP spid="18473" grpId="0"/>
      <p:bldP spid="18474" grpId="0"/>
      <p:bldP spid="18475" grpId="0"/>
      <p:bldP spid="18439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460</TotalTime>
  <Words>267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29</cp:revision>
  <dcterms:created xsi:type="dcterms:W3CDTF">2000-08-09T08:31:07Z</dcterms:created>
  <dcterms:modified xsi:type="dcterms:W3CDTF">2025-08-21T14:35:23Z</dcterms:modified>
</cp:coreProperties>
</file>