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0" autoAdjust="0"/>
    <p:restoredTop sz="94655" autoAdjust="0"/>
  </p:normalViewPr>
  <p:slideViewPr>
    <p:cSldViewPr>
      <p:cViewPr varScale="1">
        <p:scale>
          <a:sx n="80" d="100"/>
          <a:sy n="80" d="100"/>
        </p:scale>
        <p:origin x="170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E289F42-1110-0D38-F76A-4887F9F2D1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F53E71-072C-2B63-F84A-1709EAF14DD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56181BB2-BC53-1B15-0965-AFAA71C0859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683B32A-CCEA-6796-BCE8-0BB82A292A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58D88775-13CC-063F-5611-F915E95D46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0395B93C-6203-1124-136F-1F1A1FF6A6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ahoma" panose="020B0604030504040204" pitchFamily="34" charset="0"/>
              </a:defRPr>
            </a:lvl1pPr>
          </a:lstStyle>
          <a:p>
            <a:fld id="{92F7BD56-429E-4B78-A354-31675C0898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70CA038-406A-F967-4E5C-A9EB4F328A18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A807CF6B-3073-D591-D82D-4ADCE7260A0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3974C16E-780E-4742-57EF-E3DADAE650C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BA0A3E54-A709-B4B8-4744-32421D20ABC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D957200-30DD-965B-525A-B087CF8BEF4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2150BCF9-8834-4452-6001-B385F6B420A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6E722D5-4F0F-60F1-649E-AD91C9A2787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32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00E87B4-5BDD-EA4C-9F20-3A06073C2A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93A66D7A-31AD-D982-AFD6-208854F923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D7ED91-F13C-1946-1A5B-DB293703B6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8B15B-48BF-4629-A487-8E44C81AB0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88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2CC83E7-9CC0-8842-E94F-C94FD84354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8EA8925-CF1E-F574-7980-E2B939224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FAD0B25-AC9B-D4F3-CD1C-538C0A477B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C435C-AAFE-472D-B81E-4F52D231B0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16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D47BE70-FEF7-D281-204C-3404A78FA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70B5CBA-7CE4-AB05-F2F9-C192F99804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4C12C87-63A3-88C7-E69A-39CD7E2230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A11351-35E5-417F-9DF1-96651E1431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84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1C0EF5E-98BF-54E6-5A79-D43E7A506F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54ED89-9CBD-D2D4-3B57-053D1DEA8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CC69D8-D951-8B1E-36B6-89CEE8422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2AC3A-5502-4C2F-8112-C5E1535CF8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69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F4F86A6-4350-1878-6A60-194740CA1D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CD17B9D-BD64-9EC6-5701-733FD011C9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2CCD29F-751E-C9D7-9C53-3C1051758E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38B9A-317D-418A-9718-19DA8809D59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5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8B58309-0975-B6B3-3E3B-C097F35B1F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DE39F35-BD04-B0C9-DEE5-DA8B4338CF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7533BB5-F777-2498-7D8A-C4A4F565E7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80F33-72AE-4AD9-BCA2-04A58D2F60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3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CA06569-F398-33E2-0676-72C4607785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648E09D0-04A7-3B51-1370-E305B01153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AD048EBD-DB7D-DA14-DC17-AED0AF34C7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BDBE-3F55-49DB-89B5-405AE302E0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43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3C086-D9F0-E131-540B-7BCF76E84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E8805B2-B2EE-F6DF-96AD-9B2B35396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AAA01CD-3F6E-60FE-1480-00986069CF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67714-97B7-4FA6-A1E4-965AB5EC17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1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DAFDF39-5FDB-28DD-2493-B820E51878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B889381-48A3-9ED8-607B-17FFB3B43C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71389FD-4D13-D158-A40D-ADC412029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C352D-6473-4552-91DA-C2D41948D8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36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2C14B43-95C1-F928-2BD0-08DB031DE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CF594E9-73D8-7329-A77A-580752762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ECBBC38-D39A-3AD8-9236-A4813749B7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94413-2157-4D5E-8B3D-66289A0091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68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F3B09D4-5AAD-515E-3D2F-DF02CE1F9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06943BE-3628-1D34-8253-58EDA19B2A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7D64BEF-9BEB-5A76-E40A-833248DEE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381C06-1E00-40FF-82AA-8456AA618B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08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440762D-C64C-2265-69F5-F04BAD0667A7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04AFFFD1-2C3C-F4F2-2E50-F57EA4E1DAB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024E0080-0644-B2E9-2E6D-4CA690A39EB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2ED00189-B76F-13F8-7201-6914C6A5F39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28863883-DCC9-E978-3F8F-C3BE95F86BA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9531C974-4CE8-A631-1059-2ED32882959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044194FD-DEFD-2EE7-A565-49794AED7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59B67D1D-3272-192A-6887-B8CAD98DAA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4" name="Rectangle 10">
            <a:extLst>
              <a:ext uri="{FF2B5EF4-FFF2-40B4-BE49-F238E27FC236}">
                <a16:creationId xmlns:a16="http://schemas.microsoft.com/office/drawing/2014/main" id="{49ECB4D8-01CF-20CB-28DB-C69639FC6E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5" name="Rectangle 11">
            <a:extLst>
              <a:ext uri="{FF2B5EF4-FFF2-40B4-BE49-F238E27FC236}">
                <a16:creationId xmlns:a16="http://schemas.microsoft.com/office/drawing/2014/main" id="{70DCC18D-353E-6138-6B20-5307CB17B7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9DE7260-5E84-4932-AC6B-1DAA81ECA72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B6A8D76D-020C-FB20-ADAF-16D9B3DEF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png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.png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7.png"/><Relationship Id="rId2" Type="http://schemas.openxmlformats.org/officeDocument/2006/relationships/oleObject" Target="../embeddings/oleObject8.bin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0.bin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7.png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7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&#31532;10&#31456;.ppt#25. PowerPoint &#28436;&#31034;&#25991;&#31295;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2699C48F-B65A-E151-229C-C98E6E86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360DAFB-F304-4A2F-A4DC-7BABAEE2E3D0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pic>
        <p:nvPicPr>
          <p:cNvPr id="21543" name="Picture 39">
            <a:extLst>
              <a:ext uri="{FF2B5EF4-FFF2-40B4-BE49-F238E27FC236}">
                <a16:creationId xmlns:a16="http://schemas.microsoft.com/office/drawing/2014/main" id="{80D7B9D0-7E14-4571-BE73-1BCEC3CE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171825"/>
            <a:ext cx="33845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ext Box 2">
            <a:extLst>
              <a:ext uri="{FF2B5EF4-FFF2-40B4-BE49-F238E27FC236}">
                <a16:creationId xmlns:a16="http://schemas.microsoft.com/office/drawing/2014/main" id="{86D59777-E1B6-7749-5D64-06C3B002F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6250"/>
            <a:ext cx="874871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按例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A466155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各参数，若采用二级抽汽回热，抽汽压力为4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和0.4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MPa，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试求：（1）抽汽量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；(2)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汽轮机作功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t,act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水泵耗功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及循环净功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net,act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；(3)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循环内部热效率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η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和实际耗汽率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；(4)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各过程及循环的不可逆损失。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58F80BAC-E27E-F748-5C8F-72DDF71DA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92375"/>
            <a:ext cx="590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zh-CN" altLang="en-US" sz="24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7E55DD5-0882-7425-A1A4-122D3C3ED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763" y="2324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1504" name="Object 0">
            <a:extLst>
              <a:ext uri="{FF2B5EF4-FFF2-40B4-BE49-F238E27FC236}">
                <a16:creationId xmlns:a16="http://schemas.microsoft.com/office/drawing/2014/main" id="{98B0A812-0FF1-4734-646F-6A7B55106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925763"/>
          <a:ext cx="3336925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1991003" imgH="2190476" progId="Paint.Picture">
                  <p:embed/>
                </p:oleObj>
              </mc:Choice>
              <mc:Fallback>
                <p:oleObj name="位图图像" r:id="rId3" imgW="1991003" imgH="2190476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925763"/>
                        <a:ext cx="3336925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2">
            <a:extLst>
              <a:ext uri="{FF2B5EF4-FFF2-40B4-BE49-F238E27FC236}">
                <a16:creationId xmlns:a16="http://schemas.microsoft.com/office/drawing/2014/main" id="{56E3C88B-9C91-752D-7E01-5F9F08CB4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38113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A460200</a:t>
            </a:r>
          </a:p>
        </p:txBody>
      </p:sp>
      <p:sp>
        <p:nvSpPr>
          <p:cNvPr id="3081" name="AutoShap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80B0674-C141-23AF-85E1-9A61267D9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2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4C4A862-5408-96DE-1BD8-3702C2798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D48B87E6-02BD-2832-AFBA-24EDE5B3E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3414713"/>
            <a:ext cx="0" cy="865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0C03640C-8D0F-C5A4-7C3B-604F621AB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050" y="36068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AC3164E2-D580-78D9-7E27-39A76184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4005263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1’</a:t>
            </a:r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65C0E91D-05B1-67E2-6876-DAADF4BF21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7050" y="4160838"/>
            <a:ext cx="287338" cy="347662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75BB3DCA-BC75-0E90-877A-4153AADB3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508500"/>
            <a:ext cx="1425575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F30E55BA-813D-5537-0FD6-6DDAA7A87A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24450" y="4999038"/>
            <a:ext cx="2255838" cy="127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6" name="Arc 12">
            <a:extLst>
              <a:ext uri="{FF2B5EF4-FFF2-40B4-BE49-F238E27FC236}">
                <a16:creationId xmlns:a16="http://schemas.microsoft.com/office/drawing/2014/main" id="{BD9CD763-8421-00C2-F92E-725C65A3D4DF}"/>
              </a:ext>
            </a:extLst>
          </p:cNvPr>
          <p:cNvSpPr>
            <a:spLocks/>
          </p:cNvSpPr>
          <p:nvPr/>
        </p:nvSpPr>
        <p:spPr bwMode="auto">
          <a:xfrm rot="19328234" flipV="1">
            <a:off x="3276600" y="517525"/>
            <a:ext cx="881063" cy="4914900"/>
          </a:xfrm>
          <a:custGeom>
            <a:avLst/>
            <a:gdLst>
              <a:gd name="T0" fmla="*/ 2147483647 w 5596"/>
              <a:gd name="T1" fmla="*/ 0 h 21503"/>
              <a:gd name="T2" fmla="*/ 2147483647 w 5596"/>
              <a:gd name="T3" fmla="*/ 2147483647 h 21503"/>
              <a:gd name="T4" fmla="*/ 0 w 5596"/>
              <a:gd name="T5" fmla="*/ 2147483647 h 21503"/>
              <a:gd name="T6" fmla="*/ 0 60000 65536"/>
              <a:gd name="T7" fmla="*/ 0 60000 65536"/>
              <a:gd name="T8" fmla="*/ 0 60000 65536"/>
              <a:gd name="T9" fmla="*/ 0 w 5596"/>
              <a:gd name="T10" fmla="*/ 0 h 21503"/>
              <a:gd name="T11" fmla="*/ 5596 w 5596"/>
              <a:gd name="T12" fmla="*/ 21503 h 215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96" h="21503" fill="none" extrusionOk="0">
                <a:moveTo>
                  <a:pt x="2044" y="0"/>
                </a:moveTo>
                <a:cubicBezTo>
                  <a:pt x="3244" y="114"/>
                  <a:pt x="4432" y="328"/>
                  <a:pt x="5596" y="640"/>
                </a:cubicBezTo>
              </a:path>
              <a:path w="5596" h="21503" stroke="0" extrusionOk="0">
                <a:moveTo>
                  <a:pt x="2044" y="0"/>
                </a:moveTo>
                <a:cubicBezTo>
                  <a:pt x="3244" y="114"/>
                  <a:pt x="4432" y="328"/>
                  <a:pt x="5596" y="640"/>
                </a:cubicBezTo>
                <a:lnTo>
                  <a:pt x="0" y="21503"/>
                </a:lnTo>
                <a:lnTo>
                  <a:pt x="2044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6AB82980-E19C-30D0-D3CB-B11773051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4221163"/>
            <a:ext cx="935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4DD95FB8-DB2A-791E-EAAD-F62D02578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3644900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41624F38-7B11-87C8-8DEF-E04BFBD6ED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8125" y="3427413"/>
            <a:ext cx="43180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2DDEB045-ABFE-1C1C-B90A-0FA761488E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4206875"/>
            <a:ext cx="173038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7EFF007D-962F-1260-2DAB-61886169F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4452938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23" name="Line 19">
            <a:extLst>
              <a:ext uri="{FF2B5EF4-FFF2-40B4-BE49-F238E27FC236}">
                <a16:creationId xmlns:a16="http://schemas.microsoft.com/office/drawing/2014/main" id="{F81EFB4A-74DA-41ED-8036-204704DA4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4279900"/>
            <a:ext cx="0" cy="719138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4" name="Text Box 20">
            <a:extLst>
              <a:ext uri="{FF2B5EF4-FFF2-40B4-BE49-F238E27FC236}">
                <a16:creationId xmlns:a16="http://schemas.microsoft.com/office/drawing/2014/main" id="{FFA0953E-77C0-628E-8942-579AB03BB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949700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57206ECF-D1CA-D2D6-37CB-0D53C4E9D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4452938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27" name="Line 23">
            <a:extLst>
              <a:ext uri="{FF2B5EF4-FFF2-40B4-BE49-F238E27FC236}">
                <a16:creationId xmlns:a16="http://schemas.microsoft.com/office/drawing/2014/main" id="{C8E8479A-888C-E0B9-72E3-CBA841CA01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588" y="3944938"/>
            <a:ext cx="360362" cy="4191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8" name="Line 24">
            <a:extLst>
              <a:ext uri="{FF2B5EF4-FFF2-40B4-BE49-F238E27FC236}">
                <a16:creationId xmlns:a16="http://schemas.microsoft.com/office/drawing/2014/main" id="{60ECD03D-915F-8980-DCFD-3EC2AC929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4364038"/>
            <a:ext cx="1152525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0" name="Text Box 26">
            <a:extLst>
              <a:ext uri="{FF2B5EF4-FFF2-40B4-BE49-F238E27FC236}">
                <a16:creationId xmlns:a16="http://schemas.microsoft.com/office/drawing/2014/main" id="{B3D8143B-D8B6-D3C3-815A-293E901B7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476625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31" name="Text Box 27">
            <a:extLst>
              <a:ext uri="{FF2B5EF4-FFF2-40B4-BE49-F238E27FC236}">
                <a16:creationId xmlns:a16="http://schemas.microsoft.com/office/drawing/2014/main" id="{2C809DB6-4723-4FC4-D056-890278F6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3805238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32" name="Text Box 28">
            <a:extLst>
              <a:ext uri="{FF2B5EF4-FFF2-40B4-BE49-F238E27FC236}">
                <a16:creationId xmlns:a16="http://schemas.microsoft.com/office/drawing/2014/main" id="{3251B2DF-CBE5-BF03-8BD0-6E2DDECA6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938" y="3805238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33" name="Line 29">
            <a:extLst>
              <a:ext uri="{FF2B5EF4-FFF2-40B4-BE49-F238E27FC236}">
                <a16:creationId xmlns:a16="http://schemas.microsoft.com/office/drawing/2014/main" id="{266F2705-4DB7-DD8E-F356-EBE4FDBDD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3427413"/>
            <a:ext cx="288925" cy="1584325"/>
          </a:xfrm>
          <a:prstGeom prst="line">
            <a:avLst/>
          </a:prstGeom>
          <a:noFill/>
          <a:ln w="28575">
            <a:solidFill>
              <a:srgbClr val="00CC6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4" name="Text Box 30">
            <a:extLst>
              <a:ext uri="{FF2B5EF4-FFF2-40B4-BE49-F238E27FC236}">
                <a16:creationId xmlns:a16="http://schemas.microsoft.com/office/drawing/2014/main" id="{C2768DCB-F75A-3C99-FD26-73387BE51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868613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35" name="Text Box 31">
            <a:extLst>
              <a:ext uri="{FF2B5EF4-FFF2-40B4-BE49-F238E27FC236}">
                <a16:creationId xmlns:a16="http://schemas.microsoft.com/office/drawing/2014/main" id="{E2FB9ECD-B59B-D89C-F189-0B3CC3F9A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932238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536" name="Text Box 32">
            <a:extLst>
              <a:ext uri="{FF2B5EF4-FFF2-40B4-BE49-F238E27FC236}">
                <a16:creationId xmlns:a16="http://schemas.microsoft.com/office/drawing/2014/main" id="{EE57CBC9-0F74-CD07-F4D3-41582C70B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7163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1537" name="Text Box 33">
            <a:extLst>
              <a:ext uri="{FF2B5EF4-FFF2-40B4-BE49-F238E27FC236}">
                <a16:creationId xmlns:a16="http://schemas.microsoft.com/office/drawing/2014/main" id="{8FAD7251-D2CF-2200-6AC2-DB112B549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1116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1538" name="Text Box 34">
            <a:extLst>
              <a:ext uri="{FF2B5EF4-FFF2-40B4-BE49-F238E27FC236}">
                <a16:creationId xmlns:a16="http://schemas.microsoft.com/office/drawing/2014/main" id="{FE155559-6836-AF8A-D2CE-027F2711A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475" y="5005388"/>
            <a:ext cx="782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act</a:t>
            </a:r>
          </a:p>
        </p:txBody>
      </p:sp>
      <p:sp>
        <p:nvSpPr>
          <p:cNvPr id="21539" name="Text Box 35">
            <a:extLst>
              <a:ext uri="{FF2B5EF4-FFF2-40B4-BE49-F238E27FC236}">
                <a16:creationId xmlns:a16="http://schemas.microsoft.com/office/drawing/2014/main" id="{B0097308-CBA4-07D7-EBEC-2F4353E2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3387725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40" name="Text Box 36">
            <a:extLst>
              <a:ext uri="{FF2B5EF4-FFF2-40B4-BE49-F238E27FC236}">
                <a16:creationId xmlns:a16="http://schemas.microsoft.com/office/drawing/2014/main" id="{3BCF31DE-3386-67CB-7B66-A2B4296B7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621088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41" name="Text Box 37">
            <a:extLst>
              <a:ext uri="{FF2B5EF4-FFF2-40B4-BE49-F238E27FC236}">
                <a16:creationId xmlns:a16="http://schemas.microsoft.com/office/drawing/2014/main" id="{79711E36-9A6C-1D66-8E92-AAFDAD34C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765550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42" name="Text Box 38">
            <a:extLst>
              <a:ext uri="{FF2B5EF4-FFF2-40B4-BE49-F238E27FC236}">
                <a16:creationId xmlns:a16="http://schemas.microsoft.com/office/drawing/2014/main" id="{AF4D383B-F0B7-D7A5-F37E-4EBB39EDB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452938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036FC08B-4AF0-F0F3-D4A5-590C3F88F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538" y="3981450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44" name="Text Box 40">
            <a:extLst>
              <a:ext uri="{FF2B5EF4-FFF2-40B4-BE49-F238E27FC236}">
                <a16:creationId xmlns:a16="http://schemas.microsoft.com/office/drawing/2014/main" id="{A5654230-1B2D-0F9F-3F80-590570AA0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292600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0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2’</a:t>
            </a: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125A8F0B-210A-2EA3-B91B-57DE0410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644900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1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9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4" grpId="0" build="p" autoUpdateAnimBg="0"/>
      <p:bldP spid="21511" grpId="0"/>
      <p:bldP spid="21512" grpId="0"/>
      <p:bldP spid="21519" grpId="0"/>
      <p:bldP spid="21522" grpId="0"/>
      <p:bldP spid="21524" grpId="0"/>
      <p:bldP spid="21525" grpId="0"/>
      <p:bldP spid="21530" grpId="0"/>
      <p:bldP spid="21531" grpId="0"/>
      <p:bldP spid="21532" grpId="0"/>
      <p:bldP spid="21534" grpId="0"/>
      <p:bldP spid="21535" grpId="0"/>
      <p:bldP spid="21536" grpId="0"/>
      <p:bldP spid="21537" grpId="0"/>
      <p:bldP spid="21538" grpId="0"/>
      <p:bldP spid="21539" grpId="0"/>
      <p:bldP spid="21540" grpId="0"/>
      <p:bldP spid="21541" grpId="0"/>
      <p:bldP spid="21542" grpId="0"/>
      <p:bldP spid="21526" grpId="0"/>
      <p:bldP spid="21544" grpId="0"/>
      <p:bldP spid="215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13983C7A-CEB3-BE00-0A5F-4AC92E5B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7BF76D4-58CC-488D-A5AC-25A5A6EFA024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4A53705C-3837-E499-7F5F-BD7A0F52F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3350"/>
            <a:ext cx="6394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Tahoma" panose="020B0604030504040204" pitchFamily="34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( 1 )分别对回热器Ⅰ及Ⅱ列热平衡方程式，得 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72F5836-90BA-4724-8B7D-F34E7B5D9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763" y="2324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1" name="Rectangle 6">
            <a:extLst>
              <a:ext uri="{FF2B5EF4-FFF2-40B4-BE49-F238E27FC236}">
                <a16:creationId xmlns:a16="http://schemas.microsoft.com/office/drawing/2014/main" id="{43D292D4-3594-DD8E-F7B3-C33921749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8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2" name="Rectangle 8">
            <a:extLst>
              <a:ext uri="{FF2B5EF4-FFF2-40B4-BE49-F238E27FC236}">
                <a16:creationId xmlns:a16="http://schemas.microsoft.com/office/drawing/2014/main" id="{CAD0CBEF-6BB7-3F1F-A74E-47F7317B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8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DDD4CC34-43F5-D12A-379A-85D653637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" y="1524000"/>
          <a:ext cx="5003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600" imgH="241300" progId="Equation.DSMT4">
                  <p:embed/>
                </p:oleObj>
              </mc:Choice>
              <mc:Fallback>
                <p:oleObj name="Equation" r:id="rId2" imgW="22606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1524000"/>
                        <a:ext cx="50038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10">
            <a:extLst>
              <a:ext uri="{FF2B5EF4-FFF2-40B4-BE49-F238E27FC236}">
                <a16:creationId xmlns:a16="http://schemas.microsoft.com/office/drawing/2014/main" id="{FEAF26A5-67C5-2415-8563-65B976EC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6726DB01-880A-7C82-BEA1-771436B76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838200"/>
          <a:ext cx="47799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500" imgH="241300" progId="Equation.DSMT4">
                  <p:embed/>
                </p:oleObj>
              </mc:Choice>
              <mc:Fallback>
                <p:oleObj name="Equation" r:id="rId4" imgW="19685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38200"/>
                        <a:ext cx="47799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>
            <a:extLst>
              <a:ext uri="{FF2B5EF4-FFF2-40B4-BE49-F238E27FC236}">
                <a16:creationId xmlns:a16="http://schemas.microsoft.com/office/drawing/2014/main" id="{4CC04DB3-60F4-5678-09FF-86366DBB7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187575"/>
            <a:ext cx="950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所以 </a:t>
            </a:r>
          </a:p>
        </p:txBody>
      </p:sp>
      <p:sp>
        <p:nvSpPr>
          <p:cNvPr id="4107" name="Rectangle 13">
            <a:extLst>
              <a:ext uri="{FF2B5EF4-FFF2-40B4-BE49-F238E27FC236}">
                <a16:creationId xmlns:a16="http://schemas.microsoft.com/office/drawing/2014/main" id="{18B202D2-2B68-D254-16E5-118691047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28" name="Object 12">
            <a:extLst>
              <a:ext uri="{FF2B5EF4-FFF2-40B4-BE49-F238E27FC236}">
                <a16:creationId xmlns:a16="http://schemas.microsoft.com/office/drawing/2014/main" id="{2AADBC72-E8C3-EFF4-ED55-65110A00C5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776538"/>
          <a:ext cx="50609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7300" imgH="482600" progId="Equation.DSMT4">
                  <p:embed/>
                </p:oleObj>
              </mc:Choice>
              <mc:Fallback>
                <p:oleObj name="Equation" r:id="rId6" imgW="2527300" imgH="482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776538"/>
                        <a:ext cx="506095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Text Box 19">
            <a:extLst>
              <a:ext uri="{FF2B5EF4-FFF2-40B4-BE49-F238E27FC236}">
                <a16:creationId xmlns:a16="http://schemas.microsoft.com/office/drawing/2014/main" id="{11237B11-3E27-CDB6-5ED9-75751F3F2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60800"/>
            <a:ext cx="85693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由状态点1及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4 MPa、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0.4 MPa，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h-s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图图上查得：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=3010 kJ/kg，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=2 552 kJ/kg。 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10" name="Rectangle 21">
            <a:extLst>
              <a:ext uri="{FF2B5EF4-FFF2-40B4-BE49-F238E27FC236}">
                <a16:creationId xmlns:a16="http://schemas.microsoft.com/office/drawing/2014/main" id="{F69B417A-11EB-3A16-B0D5-0EC70D4DE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36" name="Object 20">
            <a:extLst>
              <a:ext uri="{FF2B5EF4-FFF2-40B4-BE49-F238E27FC236}">
                <a16:creationId xmlns:a16="http://schemas.microsoft.com/office/drawing/2014/main" id="{F93011E7-5AE5-7E17-6388-3E1423ABEA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5094288"/>
          <a:ext cx="74168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70300" imgH="736600" progId="Equation.DSMT4">
                  <p:embed/>
                </p:oleObj>
              </mc:Choice>
              <mc:Fallback>
                <p:oleObj name="Equation" r:id="rId8" imgW="3670300" imgH="736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094288"/>
                        <a:ext cx="7416800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" name="Object 0">
            <a:extLst>
              <a:ext uri="{FF2B5EF4-FFF2-40B4-BE49-F238E27FC236}">
                <a16:creationId xmlns:a16="http://schemas.microsoft.com/office/drawing/2014/main" id="{757FEBC8-9C2E-3A5C-86E2-B59C0F0E2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620713"/>
          <a:ext cx="199072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0" imgW="1991003" imgH="2190476" progId="Paint.Picture">
                  <p:embed/>
                </p:oleObj>
              </mc:Choice>
              <mc:Fallback>
                <p:oleObj name="位图图像" r:id="rId10" imgW="1991003" imgH="2190476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620713"/>
                        <a:ext cx="1990725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B4EC20B-38FA-715F-04BB-2770C868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4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3C89D42-A781-BE0F-E44D-AF2FD6185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5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850FF084-64CD-0453-682A-A8B806223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6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7C11987-F317-5CE3-34AA-30FCEE439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6DBA5499-F2E8-D006-3146-90DD4DB19B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765175"/>
          <a:ext cx="20161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2" imgW="2886478" imgH="2695951" progId="Paint.Picture">
                  <p:embed/>
                </p:oleObj>
              </mc:Choice>
              <mc:Fallback>
                <p:oleObj name="位图图像" r:id="rId12" imgW="2886478" imgH="2695951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765175"/>
                        <a:ext cx="20161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  <p:bldP spid="9227" grpId="0" build="p" autoUpdateAnimBg="0"/>
      <p:bldP spid="923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2BA32DBC-3958-1B9D-58C0-91E55928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5BF0694-CA97-470E-ACA1-C400EF98D216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1AE5578C-6422-6F28-16FA-16B8EB6FE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33350"/>
            <a:ext cx="1520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同理可得</a:t>
            </a:r>
            <a:r>
              <a:rPr kumimoji="1" lang="zh-CN" altLang="en-US" sz="2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A9E0A5A-7CB4-374D-8851-B57421496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204A25D9-28C0-7258-CD6A-97B3FE5F2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9450" y="188913"/>
          <a:ext cx="26225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241300" progId="Equation.DSMT4">
                  <p:embed/>
                </p:oleObj>
              </mc:Choice>
              <mc:Fallback>
                <p:oleObj name="Equation" r:id="rId2" imgW="12446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188913"/>
                        <a:ext cx="26225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>
            <a:extLst>
              <a:ext uri="{FF2B5EF4-FFF2-40B4-BE49-F238E27FC236}">
                <a16:creationId xmlns:a16="http://schemas.microsoft.com/office/drawing/2014/main" id="{5F9683A6-3634-5536-06C5-A96699DF7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782638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查饱和水和饱和蒸气表</a:t>
            </a:r>
            <a:endParaRPr kumimoji="1" lang="zh-CN" altLang="en-US" sz="2800">
              <a:latin typeface="Tahoma" panose="020B0604030504040204" pitchFamily="34" charset="0"/>
            </a:endParaRPr>
          </a:p>
        </p:txBody>
      </p:sp>
      <p:sp>
        <p:nvSpPr>
          <p:cNvPr id="5127" name="Rectangle 8">
            <a:extLst>
              <a:ext uri="{FF2B5EF4-FFF2-40B4-BE49-F238E27FC236}">
                <a16:creationId xmlns:a16="http://schemas.microsoft.com/office/drawing/2014/main" id="{1B5D9361-1BBB-8759-969F-3B890C2A5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D6383433-D2A9-3EC3-C011-434CB2E6E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313" y="1282700"/>
          <a:ext cx="25368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8671" imgH="253890" progId="Equation.DSMT4">
                  <p:embed/>
                </p:oleObj>
              </mc:Choice>
              <mc:Fallback>
                <p:oleObj name="Equation" r:id="rId4" imgW="1218671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1282700"/>
                        <a:ext cx="25368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10">
            <a:extLst>
              <a:ext uri="{FF2B5EF4-FFF2-40B4-BE49-F238E27FC236}">
                <a16:creationId xmlns:a16="http://schemas.microsoft.com/office/drawing/2014/main" id="{E62CFC7D-904C-307B-59A4-0F48BFD67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F34431EB-EBA4-09A1-F7C4-9CFB06916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75" y="1282700"/>
          <a:ext cx="2368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5977" imgH="253890" progId="Equation.DSMT4">
                  <p:embed/>
                </p:oleObj>
              </mc:Choice>
              <mc:Fallback>
                <p:oleObj name="Equation" r:id="rId6" imgW="1205977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282700"/>
                        <a:ext cx="23685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12">
            <a:extLst>
              <a:ext uri="{FF2B5EF4-FFF2-40B4-BE49-F238E27FC236}">
                <a16:creationId xmlns:a16="http://schemas.microsoft.com/office/drawing/2014/main" id="{06BCC5A7-D9C9-7198-B0B2-9C60EFF45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80962AD3-EB40-7C8F-FB4F-8B6A299ED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" y="1893888"/>
          <a:ext cx="22748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700" imgH="241300" progId="Equation.DSMT4">
                  <p:embed/>
                </p:oleObj>
              </mc:Choice>
              <mc:Fallback>
                <p:oleObj name="Equation" r:id="rId8" imgW="11557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1893888"/>
                        <a:ext cx="227488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>
            <a:extLst>
              <a:ext uri="{FF2B5EF4-FFF2-40B4-BE49-F238E27FC236}">
                <a16:creationId xmlns:a16="http://schemas.microsoft.com/office/drawing/2014/main" id="{505B2064-263C-8F10-525A-5259E9592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60625"/>
            <a:ext cx="950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所以 </a:t>
            </a:r>
          </a:p>
        </p:txBody>
      </p:sp>
      <p:sp>
        <p:nvSpPr>
          <p:cNvPr id="5134" name="Rectangle 15">
            <a:extLst>
              <a:ext uri="{FF2B5EF4-FFF2-40B4-BE49-F238E27FC236}">
                <a16:creationId xmlns:a16="http://schemas.microsoft.com/office/drawing/2014/main" id="{EF3AE456-DD01-C327-4244-E196E725C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0254" name="Object 14">
            <a:extLst>
              <a:ext uri="{FF2B5EF4-FFF2-40B4-BE49-F238E27FC236}">
                <a16:creationId xmlns:a16="http://schemas.microsoft.com/office/drawing/2014/main" id="{40CCA3D4-50FD-D7DF-3C52-0E49B9B86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2850" y="2420938"/>
          <a:ext cx="681513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16300" imgH="482600" progId="Equation.DSMT4">
                  <p:embed/>
                </p:oleObj>
              </mc:Choice>
              <mc:Fallback>
                <p:oleObj name="Equation" r:id="rId10" imgW="3416300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420938"/>
                        <a:ext cx="6815138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Rectangle 17">
            <a:extLst>
              <a:ext uri="{FF2B5EF4-FFF2-40B4-BE49-F238E27FC236}">
                <a16:creationId xmlns:a16="http://schemas.microsoft.com/office/drawing/2014/main" id="{FC92D877-13FA-6F76-3114-0ACD26081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0256" name="Object 16">
            <a:extLst>
              <a:ext uri="{FF2B5EF4-FFF2-40B4-BE49-F238E27FC236}">
                <a16:creationId xmlns:a16="http://schemas.microsoft.com/office/drawing/2014/main" id="{37FA7A13-0694-4DBD-1A6C-7120D6BA9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088" y="3484563"/>
          <a:ext cx="693420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33800" imgH="939800" progId="Equation.DSMT4">
                  <p:embed/>
                </p:oleObj>
              </mc:Choice>
              <mc:Fallback>
                <p:oleObj name="Equation" r:id="rId12" imgW="3733800" imgH="939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3484563"/>
                        <a:ext cx="6934200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Text Box 19">
            <a:extLst>
              <a:ext uri="{FF2B5EF4-FFF2-40B4-BE49-F238E27FC236}">
                <a16:creationId xmlns:a16="http://schemas.microsoft.com/office/drawing/2014/main" id="{0B58561B-5D0F-59F6-306F-C14EA6D20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5057775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(2) </a:t>
            </a:r>
          </a:p>
        </p:txBody>
      </p:sp>
      <p:sp>
        <p:nvSpPr>
          <p:cNvPr id="5139" name="Rectangle 21">
            <a:extLst>
              <a:ext uri="{FF2B5EF4-FFF2-40B4-BE49-F238E27FC236}">
                <a16:creationId xmlns:a16="http://schemas.microsoft.com/office/drawing/2014/main" id="{DFCDE46F-02DF-D190-DDDD-912C2C56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3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0260" name="Object 20">
            <a:extLst>
              <a:ext uri="{FF2B5EF4-FFF2-40B4-BE49-F238E27FC236}">
                <a16:creationId xmlns:a16="http://schemas.microsoft.com/office/drawing/2014/main" id="{478AD7E9-4DDF-E196-E007-AEC79BDF4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570538"/>
          <a:ext cx="80645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70300" imgH="241300" progId="Equation.DSMT4">
                  <p:embed/>
                </p:oleObj>
              </mc:Choice>
              <mc:Fallback>
                <p:oleObj name="Equation" r:id="rId14" imgW="36703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70538"/>
                        <a:ext cx="80645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Text Box 22">
            <a:extLst>
              <a:ext uri="{FF2B5EF4-FFF2-40B4-BE49-F238E27FC236}">
                <a16:creationId xmlns:a16="http://schemas.microsoft.com/office/drawing/2014/main" id="{A6AE3B61-3FF1-9D44-4DE1-4DA410C30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076950"/>
            <a:ext cx="2043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由例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A460299</a:t>
            </a:r>
            <a:r>
              <a:rPr kumimoji="1" lang="en-US" altLang="zh-CN" sz="2800">
                <a:latin typeface="Tahoma" panose="020B0604030504040204" pitchFamily="34" charset="0"/>
              </a:rPr>
              <a:t> </a:t>
            </a:r>
            <a:endParaRPr kumimoji="1" lang="zh-CN" altLang="en-US" sz="2800">
              <a:latin typeface="Tahoma" panose="020B0604030504040204" pitchFamily="34" charset="0"/>
            </a:endParaRPr>
          </a:p>
        </p:txBody>
      </p:sp>
      <p:sp>
        <p:nvSpPr>
          <p:cNvPr id="5142" name="AutoShape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7ADA3D6-45B6-2E83-7516-2717B7BDE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43" name="AutoShape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DC700C5-D772-0D50-3A16-A6763AADE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44" name="AutoShape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7504CBAC-9C40-EA4D-9A82-0B5558B0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45" name="AutoShape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49DE369-762D-DB50-5BF2-3A3C74893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8BFE9A8B-E990-212F-AE12-65566407C8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0338" y="128588"/>
          <a:ext cx="2454275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6" imgW="2886478" imgH="2695951" progId="Paint.Picture">
                  <p:embed/>
                </p:oleObj>
              </mc:Choice>
              <mc:Fallback>
                <p:oleObj name="位图图像" r:id="rId16" imgW="2886478" imgH="269595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128588"/>
                        <a:ext cx="2454275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  <p:bldP spid="10246" grpId="0" build="p" autoUpdateAnimBg="0"/>
      <p:bldP spid="10253" grpId="0" build="p" autoUpdateAnimBg="0"/>
      <p:bldP spid="10259" grpId="0" build="p" autoUpdateAnimBg="0"/>
      <p:bldP spid="1026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80A947A3-537D-C115-7A6C-B0F0DCE5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FDB507B-40C4-44F1-B0DF-BAA43B22F82C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5BD389A-AFB8-5023-0E21-6E4782AEB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5CB6DDCE-4D40-6E11-CA7D-0794FEB37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8" y="276225"/>
          <a:ext cx="1911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241300" progId="Equation.DSMT4">
                  <p:embed/>
                </p:oleObj>
              </mc:Choice>
              <mc:Fallback>
                <p:oleObj name="Equation" r:id="rId2" imgW="10541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76225"/>
                        <a:ext cx="19113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5">
            <a:extLst>
              <a:ext uri="{FF2B5EF4-FFF2-40B4-BE49-F238E27FC236}">
                <a16:creationId xmlns:a16="http://schemas.microsoft.com/office/drawing/2014/main" id="{CDCB3607-042F-68F0-A7F7-1E26BFB7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04620645-724A-3EB7-A7F2-1B54CAFCBC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8663" y="257175"/>
          <a:ext cx="2527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532" imgH="253890" progId="Equation.DSMT4">
                  <p:embed/>
                </p:oleObj>
              </mc:Choice>
              <mc:Fallback>
                <p:oleObj name="Equation" r:id="rId4" imgW="1307532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257175"/>
                        <a:ext cx="2527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7">
            <a:extLst>
              <a:ext uri="{FF2B5EF4-FFF2-40B4-BE49-F238E27FC236}">
                <a16:creationId xmlns:a16="http://schemas.microsoft.com/office/drawing/2014/main" id="{0BDC2D8F-1046-B8F3-3DE2-06EF81DC6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902E3BCA-8DC2-17D8-C4A9-FA0D371C5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" y="857250"/>
          <a:ext cx="88550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24400" imgH="508000" progId="Equation.DSMT4">
                  <p:embed/>
                </p:oleObj>
              </mc:Choice>
              <mc:Fallback>
                <p:oleObj name="Equation" r:id="rId6" imgW="47244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" y="857250"/>
                        <a:ext cx="88550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>
            <a:extLst>
              <a:ext uri="{FF2B5EF4-FFF2-40B4-BE49-F238E27FC236}">
                <a16:creationId xmlns:a16="http://schemas.microsoft.com/office/drawing/2014/main" id="{696631AA-338E-C645-AB58-9CE3C9F9D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3337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latin typeface="Tahoma" panose="020B0604030504040204" pitchFamily="34" charset="0"/>
                <a:ea typeface="楷体_GB2312" pitchFamily="49" charset="-122"/>
              </a:rPr>
              <a:t>所以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E94904FC-508D-5D64-7502-593478FE7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id="{CF5850F2-D497-2A8F-8B45-8C7805951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" y="2060575"/>
          <a:ext cx="87296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38600" imgH="241300" progId="Equation.DSMT4">
                  <p:embed/>
                </p:oleObj>
              </mc:Choice>
              <mc:Fallback>
                <p:oleObj name="Equation" r:id="rId8" imgW="40386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2060575"/>
                        <a:ext cx="87296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1">
            <a:extLst>
              <a:ext uri="{FF2B5EF4-FFF2-40B4-BE49-F238E27FC236}">
                <a16:creationId xmlns:a16="http://schemas.microsoft.com/office/drawing/2014/main" id="{A8742CEB-BF53-348B-61AA-5FC2C9C06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76525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楷体_GB2312" pitchFamily="49" charset="-122"/>
              </a:rPr>
              <a:t>查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饱和水和饱和蒸气表</a:t>
            </a: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E503CF52-E573-6617-34DD-073B75320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1276" name="Object 12">
            <a:extLst>
              <a:ext uri="{FF2B5EF4-FFF2-40B4-BE49-F238E27FC236}">
                <a16:creationId xmlns:a16="http://schemas.microsoft.com/office/drawing/2014/main" id="{6E90A75F-2B80-0BB1-3658-F3CA1111C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213100"/>
          <a:ext cx="29495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8728" imgH="253890" progId="Equation.DSMT4">
                  <p:embed/>
                </p:oleObj>
              </mc:Choice>
              <mc:Fallback>
                <p:oleObj name="Equation" r:id="rId10" imgW="1548728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213100"/>
                        <a:ext cx="29495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Rectangle 15">
            <a:extLst>
              <a:ext uri="{FF2B5EF4-FFF2-40B4-BE49-F238E27FC236}">
                <a16:creationId xmlns:a16="http://schemas.microsoft.com/office/drawing/2014/main" id="{2B559406-3B31-9927-D8E9-24A59B82E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1278" name="Object 14">
            <a:extLst>
              <a:ext uri="{FF2B5EF4-FFF2-40B4-BE49-F238E27FC236}">
                <a16:creationId xmlns:a16="http://schemas.microsoft.com/office/drawing/2014/main" id="{15CFD73A-978B-AE2F-8AC3-B899F5188B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3141663"/>
          <a:ext cx="31194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48728" imgH="253890" progId="Equation.DSMT4">
                  <p:embed/>
                </p:oleObj>
              </mc:Choice>
              <mc:Fallback>
                <p:oleObj name="Equation" r:id="rId12" imgW="1548728" imgH="25389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141663"/>
                        <a:ext cx="31194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Rectangle 17">
            <a:extLst>
              <a:ext uri="{FF2B5EF4-FFF2-40B4-BE49-F238E27FC236}">
                <a16:creationId xmlns:a16="http://schemas.microsoft.com/office/drawing/2014/main" id="{A22A3B4C-DD7E-A775-9734-80AE02D10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1280" name="Object 16">
            <a:extLst>
              <a:ext uri="{FF2B5EF4-FFF2-40B4-BE49-F238E27FC236}">
                <a16:creationId xmlns:a16="http://schemas.microsoft.com/office/drawing/2014/main" id="{1CE336FE-1BCA-6A30-07FC-FAE48241E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789363"/>
          <a:ext cx="31321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97950" imgH="241195" progId="Equation.DSMT4">
                  <p:embed/>
                </p:oleObj>
              </mc:Choice>
              <mc:Fallback>
                <p:oleObj name="Equation" r:id="rId14" imgW="1497950" imgH="24119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789363"/>
                        <a:ext cx="31321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>
            <a:extLst>
              <a:ext uri="{FF2B5EF4-FFF2-40B4-BE49-F238E27FC236}">
                <a16:creationId xmlns:a16="http://schemas.microsoft.com/office/drawing/2014/main" id="{04677D9A-577D-D5DF-ED0B-A5C6E7EFDA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" y="4332288"/>
          <a:ext cx="8634413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02100" imgH="736600" progId="Equation.DSMT4">
                  <p:embed/>
                </p:oleObj>
              </mc:Choice>
              <mc:Fallback>
                <p:oleObj name="Equation" r:id="rId16" imgW="4102100" imgH="736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4332288"/>
                        <a:ext cx="8634413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Rectangle 21">
            <a:extLst>
              <a:ext uri="{FF2B5EF4-FFF2-40B4-BE49-F238E27FC236}">
                <a16:creationId xmlns:a16="http://schemas.microsoft.com/office/drawing/2014/main" id="{FD48C2F2-4739-7B48-BF93-7D44A6838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1284" name="Object 20">
            <a:extLst>
              <a:ext uri="{FF2B5EF4-FFF2-40B4-BE49-F238E27FC236}">
                <a16:creationId xmlns:a16="http://schemas.microsoft.com/office/drawing/2014/main" id="{958AD222-A721-0F6A-E5DC-EBB5963490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863" y="5878513"/>
          <a:ext cx="85518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89400" imgH="254000" progId="Equation.DSMT4">
                  <p:embed/>
                </p:oleObj>
              </mc:Choice>
              <mc:Fallback>
                <p:oleObj name="Equation" r:id="rId18" imgW="4089400" imgH="254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5878513"/>
                        <a:ext cx="85518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AutoShape 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61AC00A-967F-9683-A3AB-8D1F0D6EC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67" name="AutoShape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4E731AA-A266-8295-4152-5197F000E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68" name="AutoShape 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5B1843DD-630A-D1CB-C8DE-C85DCD24A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69" name="AutoShape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C6A959E-1BA7-3527-60D4-61FF3BE8F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build="p" autoUpdateAnimBg="0"/>
      <p:bldP spid="1127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A47E53A4-CC42-D2A1-3635-FCDF6EB5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221740E-26C0-41ED-A7C0-512D973B5030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97E4935-4B01-4748-2E50-C1C479DE3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2DCF73D8-3F9B-0322-4D96-5414367F2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7475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（3）</a:t>
            </a: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3A226447-1F78-2258-2219-33498739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6D8B10D9-4ADE-9246-EB1E-B74548AAB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6313" y="147638"/>
          <a:ext cx="78438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32200" imgH="254000" progId="Equation.DSMT4">
                  <p:embed/>
                </p:oleObj>
              </mc:Choice>
              <mc:Fallback>
                <p:oleObj name="Equation" r:id="rId2" imgW="36322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47638"/>
                        <a:ext cx="784383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8">
            <a:extLst>
              <a:ext uri="{FF2B5EF4-FFF2-40B4-BE49-F238E27FC236}">
                <a16:creationId xmlns:a16="http://schemas.microsoft.com/office/drawing/2014/main" id="{AE5FBC03-B987-F566-51AB-AFB056D6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3086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5A0F4C30-C804-EDE7-053A-A4AEACD33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765175"/>
          <a:ext cx="87407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94200" imgH="482600" progId="Equation.DSMT4">
                  <p:embed/>
                </p:oleObj>
              </mc:Choice>
              <mc:Fallback>
                <p:oleObj name="Equation" r:id="rId4" imgW="43942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765175"/>
                        <a:ext cx="87407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10">
            <a:extLst>
              <a:ext uri="{FF2B5EF4-FFF2-40B4-BE49-F238E27FC236}">
                <a16:creationId xmlns:a16="http://schemas.microsoft.com/office/drawing/2014/main" id="{52B13F00-3171-2178-CC2E-35FC3996D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7A1910FE-646C-31C3-9E5E-C4CDCC6AA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" y="1844675"/>
          <a:ext cx="600551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600" imgH="457200" progId="Equation.DSMT4">
                  <p:embed/>
                </p:oleObj>
              </mc:Choice>
              <mc:Fallback>
                <p:oleObj name="Equation" r:id="rId6" imgW="27686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1844675"/>
                        <a:ext cx="6005513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12">
            <a:extLst>
              <a:ext uri="{FF2B5EF4-FFF2-40B4-BE49-F238E27FC236}">
                <a16:creationId xmlns:a16="http://schemas.microsoft.com/office/drawing/2014/main" id="{022449AD-B444-BA83-1B95-2C4E1B4F1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ABC68C53-40B3-EF52-03D7-CF816337F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95275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楷体_GB2312" pitchFamily="49" charset="-122"/>
              </a:rPr>
              <a:t>若忽略水泵功</a:t>
            </a:r>
            <a:r>
              <a:rPr kumimoji="1" lang="zh-CN" altLang="en-US" sz="2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7181" name="Rectangle 15">
            <a:extLst>
              <a:ext uri="{FF2B5EF4-FFF2-40B4-BE49-F238E27FC236}">
                <a16:creationId xmlns:a16="http://schemas.microsoft.com/office/drawing/2014/main" id="{926C0B3D-39F2-72B2-2879-D416BC620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2302" name="Object 14">
            <a:extLst>
              <a:ext uri="{FF2B5EF4-FFF2-40B4-BE49-F238E27FC236}">
                <a16:creationId xmlns:a16="http://schemas.microsoft.com/office/drawing/2014/main" id="{96088676-223F-2B34-E977-BB52E534E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3397250"/>
          <a:ext cx="58674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33700" imgH="444500" progId="Equation.DSMT4">
                  <p:embed/>
                </p:oleObj>
              </mc:Choice>
              <mc:Fallback>
                <p:oleObj name="Equation" r:id="rId8" imgW="2933700" imgH="444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397250"/>
                        <a:ext cx="58674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16">
            <a:extLst>
              <a:ext uri="{FF2B5EF4-FFF2-40B4-BE49-F238E27FC236}">
                <a16:creationId xmlns:a16="http://schemas.microsoft.com/office/drawing/2014/main" id="{813BFED2-A33D-07CA-707F-99050AC9B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410075"/>
            <a:ext cx="7885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(4)  据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A460299</a:t>
            </a:r>
            <a:r>
              <a:rPr kumimoji="1" lang="zh-CN" altLang="en-US" sz="1800"/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并查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h-s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图及饱和水和饱和水蒸气表有：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184" name="Rectangle 18">
            <a:extLst>
              <a:ext uri="{FF2B5EF4-FFF2-40B4-BE49-F238E27FC236}">
                <a16:creationId xmlns:a16="http://schemas.microsoft.com/office/drawing/2014/main" id="{B38362B0-2A0A-F0D6-B0BB-12536C2C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2305" name="Object 17">
            <a:extLst>
              <a:ext uri="{FF2B5EF4-FFF2-40B4-BE49-F238E27FC236}">
                <a16:creationId xmlns:a16="http://schemas.microsoft.com/office/drawing/2014/main" id="{FDA01622-43C9-C823-E5BB-5247AAC38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3" y="5092700"/>
          <a:ext cx="8561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19600" imgH="254000" progId="Equation.DSMT4">
                  <p:embed/>
                </p:oleObj>
              </mc:Choice>
              <mc:Fallback>
                <p:oleObj name="Equation" r:id="rId10" imgW="4419600" imgH="254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5092700"/>
                        <a:ext cx="85613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Rectangle 20">
            <a:extLst>
              <a:ext uri="{FF2B5EF4-FFF2-40B4-BE49-F238E27FC236}">
                <a16:creationId xmlns:a16="http://schemas.microsoft.com/office/drawing/2014/main" id="{34DCA4C0-13F4-FC13-A07B-02A3BCA1D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2307" name="Object 19">
            <a:extLst>
              <a:ext uri="{FF2B5EF4-FFF2-40B4-BE49-F238E27FC236}">
                <a16:creationId xmlns:a16="http://schemas.microsoft.com/office/drawing/2014/main" id="{04D06A87-D473-2D93-936B-4AA1680A8F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438" y="5659438"/>
          <a:ext cx="83200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19600" imgH="533400" progId="Equation.DSMT4">
                  <p:embed/>
                </p:oleObj>
              </mc:Choice>
              <mc:Fallback>
                <p:oleObj name="Equation" r:id="rId12" imgW="4419600" imgH="533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5659438"/>
                        <a:ext cx="832008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AutoShape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EC5407E-6818-FA67-73E4-0A704F64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89" name="AutoShape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EA89750-14BE-9819-34B0-49E26C17F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90" name="AutoShape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E11909A-A10B-7F7C-286F-3CD1976E8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91" name="AutoShape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8CC22D9-21FC-B920-40DA-141FA1187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A5A36A16-27FB-00FB-21F6-A6061DAAE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5313" y="1700213"/>
          <a:ext cx="20193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4" imgW="2886478" imgH="2695951" progId="Paint.Picture">
                  <p:embed/>
                </p:oleObj>
              </mc:Choice>
              <mc:Fallback>
                <p:oleObj name="位图图像" r:id="rId14" imgW="2886478" imgH="269595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1700213"/>
                        <a:ext cx="2019300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 autoUpdateAnimBg="0"/>
      <p:bldP spid="12301" grpId="0" build="p" autoUpdateAnimBg="0"/>
      <p:bldP spid="1230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84BD8824-0101-8734-C881-AA631254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D88B8F2-75FD-4844-98D5-CA7FA4BF98E5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000"/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DD370457-6677-A019-8228-CBCF894C8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73038"/>
            <a:ext cx="508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蒸气在汽轮机中绝热稳定流动， 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CCF3C51-92B0-DAB4-DAF7-F96C19CBA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9D7D0AF-D123-F568-9E7A-C721EB6F8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3" y="188913"/>
          <a:ext cx="13557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252" imgH="228501" progId="Equation.DSMT4">
                  <p:embed/>
                </p:oleObj>
              </mc:Choice>
              <mc:Fallback>
                <p:oleObj name="Equation" r:id="rId2" imgW="571252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188913"/>
                        <a:ext cx="13557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>
            <a:extLst>
              <a:ext uri="{FF2B5EF4-FFF2-40B4-BE49-F238E27FC236}">
                <a16:creationId xmlns:a16="http://schemas.microsoft.com/office/drawing/2014/main" id="{2306C459-6200-97F9-8BEF-C85118E0E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7B636BC0-234A-D205-528B-F2755A4AA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0" y="130175"/>
          <a:ext cx="9731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529" imgH="228501" progId="Equation.DSMT4">
                  <p:embed/>
                </p:oleObj>
              </mc:Choice>
              <mc:Fallback>
                <p:oleObj name="Equation" r:id="rId4" imgW="393529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130175"/>
                        <a:ext cx="9731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>
            <a:extLst>
              <a:ext uri="{FF2B5EF4-FFF2-40B4-BE49-F238E27FC236}">
                <a16:creationId xmlns:a16="http://schemas.microsoft.com/office/drawing/2014/main" id="{7946D238-C927-4A8C-0B8E-1C0B5E264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09600"/>
            <a:ext cx="1827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楷体_GB2312" pitchFamily="49" charset="-122"/>
              </a:rPr>
              <a:t>故据熵方程</a:t>
            </a:r>
            <a:r>
              <a:rPr kumimoji="1" lang="zh-CN" altLang="en-US" sz="2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201" name="Rectangle 10">
            <a:extLst>
              <a:ext uri="{FF2B5EF4-FFF2-40B4-BE49-F238E27FC236}">
                <a16:creationId xmlns:a16="http://schemas.microsoft.com/office/drawing/2014/main" id="{D52E9D0A-DD8A-A713-7EA6-263A83152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862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53511141-6CF5-348E-256E-C0FB24F13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206500"/>
          <a:ext cx="781050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13200" imgH="990600" progId="Equation.DSMT4">
                  <p:embed/>
                </p:oleObj>
              </mc:Choice>
              <mc:Fallback>
                <p:oleObj name="Equation" r:id="rId6" imgW="4013200" imgH="990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06500"/>
                        <a:ext cx="7810500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2">
            <a:extLst>
              <a:ext uri="{FF2B5EF4-FFF2-40B4-BE49-F238E27FC236}">
                <a16:creationId xmlns:a16="http://schemas.microsoft.com/office/drawing/2014/main" id="{8117FDE2-95FA-B673-FBE4-8FBFDC256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388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id="{D42D0BBE-9B92-1188-EDD2-84A77DDD6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3216275"/>
          <a:ext cx="68754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54400" imgH="254000" progId="Equation.DSMT4">
                  <p:embed/>
                </p:oleObj>
              </mc:Choice>
              <mc:Fallback>
                <p:oleObj name="Equation" r:id="rId8" imgW="3454400" imgH="25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216275"/>
                        <a:ext cx="68754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>
            <a:extLst>
              <a:ext uri="{FF2B5EF4-FFF2-40B4-BE49-F238E27FC236}">
                <a16:creationId xmlns:a16="http://schemas.microsoft.com/office/drawing/2014/main" id="{DB99DAA7-2CE7-AC8E-25FA-4931C402B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702050"/>
            <a:ext cx="6948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b)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冷凝器中，乏汽凝结过程为稳定放热过程，故</a:t>
            </a:r>
            <a:r>
              <a:rPr kumimoji="1" lang="zh-CN" altLang="en-US" sz="2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206" name="Rectangle 16">
            <a:extLst>
              <a:ext uri="{FF2B5EF4-FFF2-40B4-BE49-F238E27FC236}">
                <a16:creationId xmlns:a16="http://schemas.microsoft.com/office/drawing/2014/main" id="{8DB9E76C-2C99-F5C1-60E5-CB4508182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3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3327" name="Object 15">
            <a:extLst>
              <a:ext uri="{FF2B5EF4-FFF2-40B4-BE49-F238E27FC236}">
                <a16:creationId xmlns:a16="http://schemas.microsoft.com/office/drawing/2014/main" id="{F3C75EA4-C39C-829C-AE12-00262DF03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149725"/>
          <a:ext cx="87137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041900" imgH="1079500" progId="Equation.DSMT4">
                  <p:embed/>
                </p:oleObj>
              </mc:Choice>
              <mc:Fallback>
                <p:oleObj name="Equation" r:id="rId10" imgW="5041900" imgH="1079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149725"/>
                        <a:ext cx="8713788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" name="Object 0">
            <a:extLst>
              <a:ext uri="{FF2B5EF4-FFF2-40B4-BE49-F238E27FC236}">
                <a16:creationId xmlns:a16="http://schemas.microsoft.com/office/drawing/2014/main" id="{BD10FE05-F697-0B38-95D1-4D3391E96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6062663"/>
          <a:ext cx="67706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75000" imgH="241300" progId="Equation.DSMT4">
                  <p:embed/>
                </p:oleObj>
              </mc:Choice>
              <mc:Fallback>
                <p:oleObj name="Equation" r:id="rId12" imgW="3175000" imgH="2413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6062663"/>
                        <a:ext cx="67706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AutoShape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3BB8128-B0B1-9905-2C65-58EB2235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210" name="AutoShape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9FB2659-640F-F6BD-BB64-320841F6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211" name="AutoShape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533B897-EDC2-C729-8E5C-35B57B231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212" name="AutoShape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94761C8-F436-6191-4FF7-4E6ED3C1F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20" grpId="0" build="p" autoUpdateAnimBg="0"/>
      <p:bldP spid="1332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C1707C15-B589-E8DC-BC5A-874C7768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B689770-E31E-4D63-AC59-9437F2AC67AE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0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5313D9C-C608-D930-2865-4CF02BB68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DBEE5B39-A456-DBCA-D35C-E9839D43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60350"/>
            <a:ext cx="465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c)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设回热器保温良好，熵流为零 </a:t>
            </a:r>
          </a:p>
        </p:txBody>
      </p:sp>
      <p:sp>
        <p:nvSpPr>
          <p:cNvPr id="9221" name="Rectangle 6">
            <a:extLst>
              <a:ext uri="{FF2B5EF4-FFF2-40B4-BE49-F238E27FC236}">
                <a16:creationId xmlns:a16="http://schemas.microsoft.com/office/drawing/2014/main" id="{C4CE3727-37C1-B33F-F227-3F8FEEB4F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2862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E5300798-5670-D7D8-121C-8A721FB06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777875"/>
          <a:ext cx="842962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95800" imgH="990600" progId="Equation.DSMT4">
                  <p:embed/>
                </p:oleObj>
              </mc:Choice>
              <mc:Fallback>
                <p:oleObj name="Equation" r:id="rId2" imgW="4495800" imgH="990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77875"/>
                        <a:ext cx="8429625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8">
            <a:extLst>
              <a:ext uri="{FF2B5EF4-FFF2-40B4-BE49-F238E27FC236}">
                <a16:creationId xmlns:a16="http://schemas.microsoft.com/office/drawing/2014/main" id="{2F28600E-95E8-C89C-399F-C5B39C923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121159E1-5D43-902F-7D0B-6E588DFB50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7288" y="2730500"/>
          <a:ext cx="6727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92500" imgH="254000" progId="Equation.DSMT4">
                  <p:embed/>
                </p:oleObj>
              </mc:Choice>
              <mc:Fallback>
                <p:oleObj name="Equation" r:id="rId4" imgW="34925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730500"/>
                        <a:ext cx="67278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10">
            <a:extLst>
              <a:ext uri="{FF2B5EF4-FFF2-40B4-BE49-F238E27FC236}">
                <a16:creationId xmlns:a16="http://schemas.microsoft.com/office/drawing/2014/main" id="{E234760D-BAAF-E4DF-3287-873F26E1B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8" y="2862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4345" name="Object 9">
            <a:extLst>
              <a:ext uri="{FF2B5EF4-FFF2-40B4-BE49-F238E27FC236}">
                <a16:creationId xmlns:a16="http://schemas.microsoft.com/office/drawing/2014/main" id="{B9A7E4D3-960C-3E89-4DDD-099FD8EC7D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365500"/>
          <a:ext cx="895985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65700" imgH="990600" progId="Equation.DSMT4">
                  <p:embed/>
                </p:oleObj>
              </mc:Choice>
              <mc:Fallback>
                <p:oleObj name="Equation" r:id="rId6" imgW="4965700" imgH="990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365500"/>
                        <a:ext cx="895985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" name="Object 0">
            <a:extLst>
              <a:ext uri="{FF2B5EF4-FFF2-40B4-BE49-F238E27FC236}">
                <a16:creationId xmlns:a16="http://schemas.microsoft.com/office/drawing/2014/main" id="{0BBF68E2-CEAF-E8A3-2942-5AFD61D6C2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" y="5300663"/>
          <a:ext cx="73723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17900" imgH="254000" progId="Equation.DSMT4">
                  <p:embed/>
                </p:oleObj>
              </mc:Choice>
              <mc:Fallback>
                <p:oleObj name="Equation" r:id="rId8" imgW="3517900" imgH="2540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5300663"/>
                        <a:ext cx="73723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AutoShape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C384691-9408-6541-7123-5450F74B9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229" name="AutoShape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686407E-6375-DEBB-B421-05A903460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230" name="AutoShape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551A37D-F00F-F244-41FC-9C16B0AE7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231" name="AutoShape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9FD3F2C-57BD-1355-88C5-1D4AD579F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39224AB5-419E-91FD-A61E-349586F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D847CD7-B0FB-47FC-8F63-605B50B0B03C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00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5C0CACE-EF78-BC75-9DB1-ECDBD1771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8" y="2862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A693DFFE-E9E1-7C99-FA71-7FF63873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763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9ECD5BBE-413F-115E-E83D-B873A46F8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166688"/>
            <a:ext cx="8764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d)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锅炉内吸热过程，热源即烟气，据题意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其平均温度831.45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6" name="Rectangle 8">
            <a:extLst>
              <a:ext uri="{FF2B5EF4-FFF2-40B4-BE49-F238E27FC236}">
                <a16:creationId xmlns:a16="http://schemas.microsoft.com/office/drawing/2014/main" id="{E917DB05-0922-2CAB-5526-1B4096898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D236F90C-BA9E-35A4-67F8-FB2686ED54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9538" y="592138"/>
          <a:ext cx="6764337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22700" imgH="1168400" progId="Equation.DSMT4">
                  <p:embed/>
                </p:oleObj>
              </mc:Choice>
              <mc:Fallback>
                <p:oleObj name="Equation" r:id="rId2" imgW="3822700" imgH="1168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592138"/>
                        <a:ext cx="6764337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>
            <a:extLst>
              <a:ext uri="{FF2B5EF4-FFF2-40B4-BE49-F238E27FC236}">
                <a16:creationId xmlns:a16="http://schemas.microsoft.com/office/drawing/2014/main" id="{F25A505B-8F98-87F0-71F8-C565DE247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3163" y="2670175"/>
          <a:ext cx="6783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92500" imgH="254000" progId="Equation.DSMT4">
                  <p:embed/>
                </p:oleObj>
              </mc:Choice>
              <mc:Fallback>
                <p:oleObj name="Equation" r:id="rId4" imgW="34925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2670175"/>
                        <a:ext cx="67833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>
            <a:extLst>
              <a:ext uri="{FF2B5EF4-FFF2-40B4-BE49-F238E27FC236}">
                <a16:creationId xmlns:a16="http://schemas.microsoft.com/office/drawing/2014/main" id="{F265DC92-E4F7-B78A-F6E2-1FFEEA17F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141663"/>
            <a:ext cx="465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e)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整个循环中系统不可逆损失： </a:t>
            </a:r>
          </a:p>
        </p:txBody>
      </p:sp>
      <p:sp>
        <p:nvSpPr>
          <p:cNvPr id="10250" name="Rectangle 13">
            <a:extLst>
              <a:ext uri="{FF2B5EF4-FFF2-40B4-BE49-F238E27FC236}">
                <a16:creationId xmlns:a16="http://schemas.microsoft.com/office/drawing/2014/main" id="{7FAF613C-AE26-25AB-89C3-35564BE40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5372" name="Object 12">
            <a:extLst>
              <a:ext uri="{FF2B5EF4-FFF2-40B4-BE49-F238E27FC236}">
                <a16:creationId xmlns:a16="http://schemas.microsoft.com/office/drawing/2014/main" id="{8BF984C7-B4A7-A39A-B62B-A8230C518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813" y="3644900"/>
          <a:ext cx="4597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44700" imgH="254000" progId="Equation.DSMT4">
                  <p:embed/>
                </p:oleObj>
              </mc:Choice>
              <mc:Fallback>
                <p:oleObj name="Equation" r:id="rId6" imgW="2044700" imgH="254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644900"/>
                        <a:ext cx="45974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5">
            <a:extLst>
              <a:ext uri="{FF2B5EF4-FFF2-40B4-BE49-F238E27FC236}">
                <a16:creationId xmlns:a16="http://schemas.microsoft.com/office/drawing/2014/main" id="{5F5A48EC-D4C2-0A58-7BB6-28F883ACF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5374" name="Object 14">
            <a:extLst>
              <a:ext uri="{FF2B5EF4-FFF2-40B4-BE49-F238E27FC236}">
                <a16:creationId xmlns:a16="http://schemas.microsoft.com/office/drawing/2014/main" id="{024FA293-AF69-3C93-5CC6-FF0CBBA310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463" y="4221163"/>
          <a:ext cx="81629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21200" imgH="482600" progId="Equation.DSMT4">
                  <p:embed/>
                </p:oleObj>
              </mc:Choice>
              <mc:Fallback>
                <p:oleObj name="Equation" r:id="rId8" imgW="4521200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4221163"/>
                        <a:ext cx="81629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" name="Text Box 0">
            <a:extLst>
              <a:ext uri="{FF2B5EF4-FFF2-40B4-BE49-F238E27FC236}">
                <a16:creationId xmlns:a16="http://schemas.microsoft.com/office/drawing/2014/main" id="{E81E5947-96FB-1162-F506-BDB631538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13325"/>
            <a:ext cx="950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或者 </a:t>
            </a:r>
          </a:p>
        </p:txBody>
      </p:sp>
      <p:graphicFrame>
        <p:nvGraphicFramePr>
          <p:cNvPr id="20481" name="Object 1">
            <a:extLst>
              <a:ext uri="{FF2B5EF4-FFF2-40B4-BE49-F238E27FC236}">
                <a16:creationId xmlns:a16="http://schemas.microsoft.com/office/drawing/2014/main" id="{A8FA5854-CCDC-E73A-3172-BF9090B31A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5359400"/>
          <a:ext cx="72644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48100" imgH="736600" progId="Equation.DSMT4">
                  <p:embed/>
                </p:oleObj>
              </mc:Choice>
              <mc:Fallback>
                <p:oleObj name="Equation" r:id="rId10" imgW="3848100" imgH="736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5359400"/>
                        <a:ext cx="7264400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AutoShap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28671B2-B667-C43F-D7B2-BFFBD2D53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57" name="AutoShape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185708B-5F61-745B-745A-B2E29D28A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58" name="AutoShape 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F84B906-F5D8-B982-3CEB-DDAB50AAA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59" name="AutoShap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5DB1A78-425D-B538-B211-EB718C276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0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allAtOnce"/>
      <p:bldP spid="15371" grpId="0" build="allAtOnce"/>
      <p:bldP spid="2048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AA63F0BF-6DE0-7BFC-047B-9C4A8563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9C628C6-CA3C-49A3-A720-3A8127969799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000"/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1A78FBA8-607B-7B81-379B-96A8440B1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734B3EDC-5C12-13C7-B7BD-F59D3B92C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0350"/>
            <a:ext cx="8840787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与例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A460299</a:t>
            </a:r>
            <a:r>
              <a:rPr kumimoji="1" lang="zh-CN" altLang="en-US" sz="1800"/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的计算结果相比较可知，抽汽回热后，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⊙实际耗汽率增大；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⊙进入汽轮机的每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蒸气作功减小；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⊙水泵总耗功增大；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但是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⊕工质自外热源吸热量减少，平均吸热温度提高，故而热效率提高；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⊕虽然回热器内不等温传热，造成了作功能力损失，但是由于减小了锅炉内传热温差，使锅炉内过程的作功能力损失显著下降，从而使循环总的不可逆损失有较大的下降</a:t>
            </a:r>
            <a:r>
              <a:rPr kumimoji="1" lang="zh-CN" altLang="en-US" sz="2800">
                <a:latin typeface="Tahoma" panose="020B0604030504040204" pitchFamily="34" charset="0"/>
              </a:rPr>
              <a:t>     </a:t>
            </a:r>
          </a:p>
        </p:txBody>
      </p:sp>
      <p:sp>
        <p:nvSpPr>
          <p:cNvPr id="11269" name="AutoShape 10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9700596-DB1A-ADFF-C5DB-08C2778E2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70" name="AutoShape 10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B2F61DF-4F93-EF87-BCC8-1114FCE59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71" name="AutoShape 102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F3EAC85-DB2A-97ED-8AD9-179C92F7C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72" name="AutoShape 102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3F63F9B-DEFA-1C2C-BE9E-4055985D4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" name="Text Box 1029">
            <a:extLst>
              <a:ext uri="{FF2B5EF4-FFF2-40B4-BE49-F238E27FC236}">
                <a16:creationId xmlns:a16="http://schemas.microsoft.com/office/drawing/2014/main" id="{994E75B3-77C9-58CC-8426-53FBC64EE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50" y="5226050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2" action="ppaction://hlinkpres?slideindex=25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 autoUpdateAnimBg="0"/>
      <p:bldP spid="10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1515</TotalTime>
  <Words>405</Words>
  <Application>Microsoft Office PowerPoint</Application>
  <PresentationFormat>全屏显示(4:3)</PresentationFormat>
  <Paragraphs>62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Tahoma</vt:lpstr>
      <vt:lpstr>楷体_GB2312</vt:lpstr>
      <vt:lpstr>黑体</vt:lpstr>
      <vt:lpstr>Watermark</vt:lpstr>
      <vt:lpstr>位图图像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20</cp:revision>
  <dcterms:created xsi:type="dcterms:W3CDTF">1601-01-01T00:00:00Z</dcterms:created>
  <dcterms:modified xsi:type="dcterms:W3CDTF">2025-08-21T14:35:47Z</dcterms:modified>
</cp:coreProperties>
</file>