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70D1BB-3BB7-77B7-151A-C78DF29EF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D3DE6B2-3532-569F-6846-70E830A2AF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21F1C17-F597-575D-3ED0-7BF8A7C966C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B762177-6AB8-BC69-3D0D-9B636329C5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866B760-9405-FAF2-478D-5F9B8034DC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29426C1-D862-D754-8FD8-52BFAEEB3A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14B27A1B-15F1-4E99-B90D-1BE15812C8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50EF2A3-5C8D-9B49-8E5B-D673A4DE82B0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EA944E16-FE2A-CA4F-086E-0981377E911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3A77C514-0FC6-70A3-CB9F-84059DDA746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17F22CD4-BE60-F0E2-B205-B280A368F15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170C49A2-8DA0-27F9-93E5-D936C2F7C15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6F4339A4-D2B5-A7BA-FFC2-C00F78CDB11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41713CD5-28C5-CD73-127E-7FBC34F0CAF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482929A-E1BA-C248-AD1A-0468D9FCD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67434C5-0BCA-8EE2-6DA3-74AD9C2A18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D49B585-973E-0902-E1BF-D51C94AAB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A4C66-BE5C-4519-9448-121773555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01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701D87B-635A-2B4B-E088-CF3D63D55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4FBBF7B-20CD-C5D1-34FC-863CBF37F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58C7C77-6E6B-110A-71AF-DAFE7B3DF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D4F45-71A1-4CD6-890B-C1A6D0721F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11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3BAC8DD-738B-BB8D-C28A-5B1010490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F24E4D1-86A3-D43F-BD9A-7D22BF86F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14B1490-EE51-117A-67B0-32EB986E8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11A10-133F-4760-8B13-E1BA245235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00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471DF4-59E3-600D-C3C8-D3AF96151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1389743-43FA-29C1-FBEE-43E8526AD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204FDDB-23D1-969D-A0FE-CA9FB7CF8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0CADB-251D-47C0-95A3-5D03C5B12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96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4F617EB-7332-2E35-75F9-C96431472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A99169A-60E1-7670-6833-92F3A5EF0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B393A95-B4CD-B230-62A6-8BFD8D7016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8B312-5A60-4507-AB38-9A4F315350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70F53D-6C14-DFAD-0F71-AE4C30EF93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30C6359-6378-38DF-C002-9B71579EA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55E1A09-D4EC-77EA-8BDB-FFB7C902D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CA5E3-C328-41B4-9D2A-870424E4F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1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2590499-052E-6845-E3DE-5D05F5E88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1E2AF2B-00A3-B5C5-67E7-456DB993E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C4C8E96-6888-98A1-57F8-971608C069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75E7C-FFE8-4126-A663-3A70A8ECBE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79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458E717-A377-7775-7006-36F13B7C1D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3476F3F-40DA-1850-7FE7-CF3BB7EE3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A0433CB-03E2-0767-3DCE-E4F392502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C447F-49D1-4E78-9C65-48FE20F312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8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AF7FCBF-1435-3CFA-A1D6-BB9C02EE7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175DDDF-6597-A944-2005-2ADD4077BF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2362EA7-5544-F746-EE37-DB03DEEAA2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3664F-3753-4BA1-9493-39FCBE9A65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0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1655273-1D24-CF46-E1F2-59E0C7BD1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B231A54-2A03-584A-3A8A-516D813F18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747481-766D-47E5-106A-B2A3102D6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17008-2649-425B-9513-9FE2545F38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58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DD9144E-AFC2-605B-704F-EBC339476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8AFABF-123E-3A48-99DB-739249780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3AAB157-8258-8A5C-17EB-E54A64B7AE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929BB-8118-477A-AA16-41A6F353B9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46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A32CE7D-64B2-C0CA-B1B4-EF68573CDC4E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A558A1B2-AAB2-60BC-8419-68F135F6493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1F2A86EF-298C-7758-42C8-953E1642850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47488830-082E-2C35-A911-F34703B522E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7AE6AD8D-BCB9-261F-5575-BD5895A1FC9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5E67CA66-FBEB-A470-88BC-07A0CFEAA01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B90392DF-1F0E-870E-8C2C-FDB8035C4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4B64F569-FA3E-ECC2-D715-D98316D5FE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38246D8F-AC45-7651-B473-B3889F1108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DBA0F994-131F-98C0-184E-AE6E41E690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13E27F3-3551-4BC5-A0B2-44614D9938B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AC9B65D1-4F48-E501-7D64-92C5DC57F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hyperlink" Target="../&#31532;10&#31456;.ppt#12. PowerPoint &#28436;&#31034;&#25991;&#31295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image" Target="../media/image12.wmf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1.bin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23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0.wmf"/><Relationship Id="rId31" Type="http://schemas.openxmlformats.org/officeDocument/2006/relationships/image" Target="../media/image26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F4F1201A-E20D-727C-E0AA-99BCBB70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B1708E4-61C9-4CDF-98CD-15E5B48E3FE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B5BFACB1-A006-F4CB-2483-52079A4F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49225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A466155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CEED9458-C24F-F1C9-F350-25EC1688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398463"/>
            <a:ext cx="8609012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我国生产的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万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kW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汽轮发电机组，其新蒸气压力和温度分别为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17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550℃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，汽轮机排汽压力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5kPa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。若按朗肯循环运行，求：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汽轮机所产生的功；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水泵功；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循环热效率和理论耗汽率。 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C0970D8-8ACF-148F-D9BB-112C1D53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8E07ADC2-26C8-86CE-C9B6-6E07EACA4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736850"/>
            <a:ext cx="57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ADBDE1C1-5941-5927-C526-1CCDC42E6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46438"/>
            <a:ext cx="2197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 3 426 kJ/kg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75726E9D-D761-B60F-EE8A-85BDAEEF1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910013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饱和水和饱和水蒸气表 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959778BF-E7A9-D8E5-9F78-1315820B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414838"/>
            <a:ext cx="774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 p </a:t>
            </a:r>
            <a:r>
              <a:rPr kumimoji="1" lang="en-US" altLang="zh-CN" sz="2400">
                <a:latin typeface="Times New Roman" panose="02020603050405020304" pitchFamily="18" charset="0"/>
              </a:rPr>
              <a:t>= 5 kPa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>
                <a:latin typeface="Times New Roman" panose="02020603050405020304" pitchFamily="18" charset="0"/>
              </a:rPr>
              <a:t>′= 0.001 005 3 m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</a:rPr>
              <a:t>/kg</a:t>
            </a:r>
            <a:r>
              <a:rPr kumimoji="1" lang="zh-CN" altLang="en-US" sz="2400">
                <a:latin typeface="Times New Roman" panose="02020603050405020304" pitchFamily="18" charset="0"/>
              </a:rPr>
              <a:t>、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>
                <a:latin typeface="Times New Roman" panose="02020603050405020304" pitchFamily="18" charset="0"/>
              </a:rPr>
              <a:t>′= 137.22 kJ/kg</a:t>
            </a:r>
            <a:r>
              <a:rPr kumimoji="1" lang="zh-CN" altLang="en-US" sz="240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3082" name="Rectangle 15">
            <a:extLst>
              <a:ext uri="{FF2B5EF4-FFF2-40B4-BE49-F238E27FC236}">
                <a16:creationId xmlns:a16="http://schemas.microsoft.com/office/drawing/2014/main" id="{F1421CF9-C6DE-BE5C-3894-BC99155C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3" name="Rectangle 19">
            <a:extLst>
              <a:ext uri="{FF2B5EF4-FFF2-40B4-BE49-F238E27FC236}">
                <a16:creationId xmlns:a16="http://schemas.microsoft.com/office/drawing/2014/main" id="{B5F1EF1E-0CE6-26EA-FF47-AFF054C7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068" name="Text Box 20">
            <a:extLst>
              <a:ext uri="{FF2B5EF4-FFF2-40B4-BE49-F238E27FC236}">
                <a16:creationId xmlns:a16="http://schemas.microsoft.com/office/drawing/2014/main" id="{5CA4D51A-E5B9-41EB-EF2D-94A26AA1E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2741613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h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-s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图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A6F99CBD-9C74-B7A8-0CA1-FEDF8056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276475"/>
            <a:ext cx="2335212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7EE19D5-68C9-22A5-D781-FDEBC20A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328DE7BD-5CAD-4008-CE5E-BF3721C30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989513"/>
            <a:ext cx="903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 h</a:t>
            </a:r>
            <a:r>
              <a:rPr kumimoji="1" lang="en-US" altLang="zh-CN" sz="2400" i="1">
                <a:latin typeface="宋体" panose="02010600030101010101" pitchFamily="2" charset="-122"/>
              </a:rPr>
              <a:t>″</a:t>
            </a:r>
            <a:r>
              <a:rPr kumimoji="1" lang="en-US" altLang="zh-CN" sz="2400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= 2560.55 kJ/kg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</a:rPr>
              <a:t>′= 0.4761 kJ/(kg·K)</a:t>
            </a:r>
            <a:r>
              <a:rPr kumimoji="1" lang="en-US" altLang="zh-CN" sz="1800"/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、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″</a:t>
            </a:r>
            <a:r>
              <a:rPr kumimoji="1" lang="en-US" altLang="zh-CN" sz="2400">
                <a:latin typeface="Times New Roman" panose="02020603050405020304" pitchFamily="18" charset="0"/>
              </a:rPr>
              <a:t>= 8.3820 kJ/(kg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·K)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B1003222-8B0F-EABD-2164-A90C60AE7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5710238"/>
          <a:ext cx="65420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97200" imgH="406400" progId="Equation.DSMT4">
                  <p:embed/>
                </p:oleObj>
              </mc:Choice>
              <mc:Fallback>
                <p:oleObj name="Equation" r:id="rId5" imgW="29972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710238"/>
                        <a:ext cx="654208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>
            <a:extLst>
              <a:ext uri="{FF2B5EF4-FFF2-40B4-BE49-F238E27FC236}">
                <a16:creationId xmlns:a16="http://schemas.microsoft.com/office/drawing/2014/main" id="{AC68290F-F39F-C209-9D9E-67A9D1FA7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333750"/>
            <a:ext cx="242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= 6.44 kJ/(kg·K)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55" grpId="0" build="p" autoUpdateAnimBg="0"/>
      <p:bldP spid="2057" grpId="0" build="p" autoUpdateAnimBg="0"/>
      <p:bldP spid="2059" grpId="0" build="p" autoUpdateAnimBg="0"/>
      <p:bldP spid="2061" grpId="0" build="p" autoUpdateAnimBg="0"/>
      <p:bldP spid="2068" grpId="0" build="p" autoUpdateAnimBg="0"/>
      <p:bldP spid="11270" grpId="0" build="p" autoUpdateAnimBg="0"/>
      <p:bldP spid="112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0F35BEC1-4988-881F-C7DF-A1AC7484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BD5B3BA-DD7C-4BD2-98CE-266EF94A1E25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5333EB2F-AB02-9A0E-E285-61B9FCAA2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557338"/>
          <a:ext cx="73644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800" imgH="241300" progId="Equation.DSMT4">
                  <p:embed/>
                </p:oleObj>
              </mc:Choice>
              <mc:Fallback>
                <p:oleObj name="Equation" r:id="rId2" imgW="3479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73644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48838DDD-6005-C362-C86F-F84C55756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420938"/>
          <a:ext cx="84296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16400" imgH="482600" progId="Equation.DSMT4">
                  <p:embed/>
                </p:oleObj>
              </mc:Choice>
              <mc:Fallback>
                <p:oleObj name="Equation" r:id="rId4" imgW="42164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20938"/>
                        <a:ext cx="84296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FB272C26-27A1-DE0D-E99C-A08F21AF3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860800"/>
          <a:ext cx="78597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" imgH="241300" progId="Equation.DSMT4">
                  <p:embed/>
                </p:oleObj>
              </mc:Choice>
              <mc:Fallback>
                <p:oleObj name="Equation" r:id="rId6" imgW="41148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78597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D6353ECD-9BEE-1812-58E5-FC905EE0A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3375"/>
          <a:ext cx="8089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87800" imgH="431800" progId="Equation.DSMT4">
                  <p:embed/>
                </p:oleObj>
              </mc:Choice>
              <mc:Fallback>
                <p:oleObj name="Equation" r:id="rId8" imgW="39878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75"/>
                        <a:ext cx="8089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>
            <a:extLst>
              <a:ext uri="{FF2B5EF4-FFF2-40B4-BE49-F238E27FC236}">
                <a16:creationId xmlns:a16="http://schemas.microsoft.com/office/drawing/2014/main" id="{53941F2A-FC1E-C5CC-B757-886190690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97425"/>
          <a:ext cx="7667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06800" imgH="241300" progId="Equation.DSMT4">
                  <p:embed/>
                </p:oleObj>
              </mc:Choice>
              <mc:Fallback>
                <p:oleObj name="Equation" r:id="rId10" imgW="36068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7667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AutoShape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4CF8D5C-38F3-1F10-FB4D-36EB2797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4105" name="AutoShape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D62D7F-E549-77D0-4290-EC2BCFC4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4106" name="AutoShape 1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F05D73B-2C9B-104D-393E-5154A189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4107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8E0B032-F7E7-EB72-C933-4EC886E2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FAE02358-D172-4595-C3F8-3D0468A0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66E129-C76A-4181-B265-2D9E8E48ECA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E307FA9-EDB6-A4E1-1AB1-3373A5F3E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AF41E376-B2C6-8EB2-6A2E-2207BCF7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6A976362-6365-C27F-7289-2C3C6845A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47675"/>
          <a:ext cx="5262562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1155700" progId="Equation.DSMT4">
                  <p:embed/>
                </p:oleObj>
              </mc:Choice>
              <mc:Fallback>
                <p:oleObj name="Equation" r:id="rId2" imgW="2374900" imgH="1155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7675"/>
                        <a:ext cx="5262562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>
            <a:extLst>
              <a:ext uri="{FF2B5EF4-FFF2-40B4-BE49-F238E27FC236}">
                <a16:creationId xmlns:a16="http://schemas.microsoft.com/office/drawing/2014/main" id="{61762AF3-A7E0-AF03-BBE5-9076DAFD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278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若略去水泵功，则 </a:t>
            </a:r>
          </a:p>
        </p:txBody>
      </p:sp>
      <p:sp>
        <p:nvSpPr>
          <p:cNvPr id="5127" name="Rectangle 9">
            <a:extLst>
              <a:ext uri="{FF2B5EF4-FFF2-40B4-BE49-F238E27FC236}">
                <a16:creationId xmlns:a16="http://schemas.microsoft.com/office/drawing/2014/main" id="{77CEDD8A-5AB0-F3E1-4C08-B80F00939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6760B742-F72A-C3C0-47E1-BC98622C0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05263"/>
          <a:ext cx="79295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1100" imgH="457200" progId="Equation.DSMT4">
                  <p:embed/>
                </p:oleObj>
              </mc:Choice>
              <mc:Fallback>
                <p:oleObj name="Equation" r:id="rId4" imgW="37211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792956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1">
            <a:extLst>
              <a:ext uri="{FF2B5EF4-FFF2-40B4-BE49-F238E27FC236}">
                <a16:creationId xmlns:a16="http://schemas.microsoft.com/office/drawing/2014/main" id="{29DDCA61-043A-1D76-7A07-81966BD7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13B1FEBA-464C-FBA0-B0F2-BB9277C49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300663"/>
          <a:ext cx="80137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21100" imgH="431800" progId="Equation.DSMT4">
                  <p:embed/>
                </p:oleObj>
              </mc:Choice>
              <mc:Fallback>
                <p:oleObj name="Equation" r:id="rId6" imgW="3721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80137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83AAF71D-42D5-6AA6-1A4D-8A21B3EF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15888"/>
            <a:ext cx="27654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4A9A27B-A4FF-D7FB-4B9E-B6847B1D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A34490F3-CCB7-ADB5-6E38-8D0FD9E9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646112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9" action="ppaction://hlinkpres?slideindex=12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build="p" autoUpdateAnimBg="0"/>
      <p:bldP spid="122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6017309F-3473-A4DB-416D-D8084A5A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7F22D63-08CA-4151-80DF-4B593A687EF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2165820-170D-A7CD-F739-EA4A5CFB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52388"/>
            <a:ext cx="555625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Arc 7">
            <a:extLst>
              <a:ext uri="{FF2B5EF4-FFF2-40B4-BE49-F238E27FC236}">
                <a16:creationId xmlns:a16="http://schemas.microsoft.com/office/drawing/2014/main" id="{52CBE999-66FB-F359-C5C0-1765179CBAF9}"/>
              </a:ext>
            </a:extLst>
          </p:cNvPr>
          <p:cNvSpPr>
            <a:spLocks/>
          </p:cNvSpPr>
          <p:nvPr/>
        </p:nvSpPr>
        <p:spPr bwMode="auto">
          <a:xfrm rot="17365970" flipV="1">
            <a:off x="2779712" y="769938"/>
            <a:ext cx="1743075" cy="1270000"/>
          </a:xfrm>
          <a:custGeom>
            <a:avLst/>
            <a:gdLst>
              <a:gd name="T0" fmla="*/ 2147483647 w 9323"/>
              <a:gd name="T1" fmla="*/ 0 h 21487"/>
              <a:gd name="T2" fmla="*/ 2147483647 w 9323"/>
              <a:gd name="T3" fmla="*/ 2147483647 h 21487"/>
              <a:gd name="T4" fmla="*/ 0 w 9323"/>
              <a:gd name="T5" fmla="*/ 2147483647 h 21487"/>
              <a:gd name="T6" fmla="*/ 0 60000 65536"/>
              <a:gd name="T7" fmla="*/ 0 60000 65536"/>
              <a:gd name="T8" fmla="*/ 0 60000 65536"/>
              <a:gd name="T9" fmla="*/ 0 w 9323"/>
              <a:gd name="T10" fmla="*/ 0 h 21487"/>
              <a:gd name="T11" fmla="*/ 9323 w 9323"/>
              <a:gd name="T12" fmla="*/ 21487 h 214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23" h="21487" fill="none" extrusionOk="0">
                <a:moveTo>
                  <a:pt x="2203" y="-1"/>
                </a:moveTo>
                <a:cubicBezTo>
                  <a:pt x="4673" y="252"/>
                  <a:pt x="7082" y="930"/>
                  <a:pt x="9323" y="2002"/>
                </a:cubicBezTo>
              </a:path>
              <a:path w="9323" h="21487" stroke="0" extrusionOk="0">
                <a:moveTo>
                  <a:pt x="2203" y="-1"/>
                </a:moveTo>
                <a:cubicBezTo>
                  <a:pt x="4673" y="252"/>
                  <a:pt x="7082" y="930"/>
                  <a:pt x="9323" y="2002"/>
                </a:cubicBezTo>
                <a:lnTo>
                  <a:pt x="0" y="21487"/>
                </a:lnTo>
                <a:lnTo>
                  <a:pt x="2203" y="-1"/>
                </a:lnTo>
                <a:close/>
              </a:path>
            </a:pathLst>
          </a:cu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Arc 8">
            <a:extLst>
              <a:ext uri="{FF2B5EF4-FFF2-40B4-BE49-F238E27FC236}">
                <a16:creationId xmlns:a16="http://schemas.microsoft.com/office/drawing/2014/main" id="{C019C414-7FAF-696A-832B-131E994C046A}"/>
              </a:ext>
            </a:extLst>
          </p:cNvPr>
          <p:cNvSpPr>
            <a:spLocks/>
          </p:cNvSpPr>
          <p:nvPr/>
        </p:nvSpPr>
        <p:spPr bwMode="auto">
          <a:xfrm rot="10365582" flipV="1">
            <a:off x="4097338" y="820738"/>
            <a:ext cx="1336675" cy="1800225"/>
          </a:xfrm>
          <a:custGeom>
            <a:avLst/>
            <a:gdLst>
              <a:gd name="T0" fmla="*/ 0 w 18234"/>
              <a:gd name="T1" fmla="*/ 0 h 21600"/>
              <a:gd name="T2" fmla="*/ 2147483647 w 18234"/>
              <a:gd name="T3" fmla="*/ 2147483647 h 21600"/>
              <a:gd name="T4" fmla="*/ 0 w 18234"/>
              <a:gd name="T5" fmla="*/ 2147483647 h 21600"/>
              <a:gd name="T6" fmla="*/ 0 60000 65536"/>
              <a:gd name="T7" fmla="*/ 0 60000 65536"/>
              <a:gd name="T8" fmla="*/ 0 60000 65536"/>
              <a:gd name="T9" fmla="*/ 0 w 18234"/>
              <a:gd name="T10" fmla="*/ 0 h 21600"/>
              <a:gd name="T11" fmla="*/ 18234 w 182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34" h="21600" fill="none" extrusionOk="0">
                <a:moveTo>
                  <a:pt x="-1" y="0"/>
                </a:moveTo>
                <a:cubicBezTo>
                  <a:pt x="7392" y="0"/>
                  <a:pt x="14271" y="3780"/>
                  <a:pt x="18234" y="10020"/>
                </a:cubicBezTo>
              </a:path>
              <a:path w="18234" h="21600" stroke="0" extrusionOk="0">
                <a:moveTo>
                  <a:pt x="-1" y="0"/>
                </a:moveTo>
                <a:cubicBezTo>
                  <a:pt x="7392" y="0"/>
                  <a:pt x="14271" y="3780"/>
                  <a:pt x="18234" y="1002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20D4BAAB-8D21-2BFB-DC02-64AE3DDE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052513"/>
            <a:ext cx="27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F400139F-D594-7E42-8B5A-5B602A29F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1412875"/>
            <a:ext cx="503238" cy="0"/>
          </a:xfrm>
          <a:prstGeom prst="line">
            <a:avLst/>
          </a:prstGeom>
          <a:noFill/>
          <a:ln w="19050">
            <a:solidFill>
              <a:srgbClr val="33CC33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C5C9B7E7-4672-3B00-97C7-6CB50B6B9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1411288"/>
            <a:ext cx="0" cy="5041900"/>
          </a:xfrm>
          <a:prstGeom prst="line">
            <a:avLst/>
          </a:prstGeom>
          <a:noFill/>
          <a:ln w="19050">
            <a:solidFill>
              <a:srgbClr val="33CC33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5C47375B-7E7B-345E-75A8-BD596D0D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190625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 i="1">
                <a:latin typeface="Times New Roman" panose="02020603050405020304" pitchFamily="18" charset="0"/>
              </a:rPr>
              <a:t>h</a:t>
            </a:r>
            <a:r>
              <a:rPr kumimoji="1" lang="en-US" altLang="zh-CN" sz="1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1800" b="1">
                <a:latin typeface="Times New Roman" panose="02020603050405020304" pitchFamily="18" charset="0"/>
              </a:rPr>
              <a:t>=3 426 kJ/kg 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2A7395AD-C656-965F-E730-F14BCF7CD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02138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1800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=6.44 kJ/kg 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57545EE5-761E-EDD7-775C-4282DA70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66102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3" action="ppaction://hlinksldjump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8" grpId="0" build="p" autoUpdateAnimBg="0"/>
      <p:bldP spid="19470" grpId="0" build="p" autoUpdateAnimBg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1A7191D6-F841-8905-89A8-4C9CE1C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4253348-B825-4DF2-9240-94839E212FDB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863D40F-5160-2D44-72BF-945B731C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944563"/>
            <a:ext cx="194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304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tabLst>
                <a:tab pos="304800" algn="l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3048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30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30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30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30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30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30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依压力排列</a:t>
            </a:r>
          </a:p>
        </p:txBody>
      </p:sp>
      <p:graphicFrame>
        <p:nvGraphicFramePr>
          <p:cNvPr id="20483" name="Group 3">
            <a:extLst>
              <a:ext uri="{FF2B5EF4-FFF2-40B4-BE49-F238E27FC236}">
                <a16:creationId xmlns:a16="http://schemas.microsoft.com/office/drawing/2014/main" id="{0CA056B4-4F0B-9DD4-9F97-7A80A50C3FE3}"/>
              </a:ext>
            </a:extLst>
          </p:cNvPr>
          <p:cNvGraphicFramePr>
            <a:graphicFrameLocks noGrp="1"/>
          </p:cNvGraphicFramePr>
          <p:nvPr/>
        </p:nvGraphicFramePr>
        <p:xfrm>
          <a:off x="0" y="2087563"/>
          <a:ext cx="9144000" cy="4365625"/>
        </p:xfrm>
        <a:graphic>
          <a:graphicData uri="http://schemas.openxmlformats.org/drawingml/2006/table">
            <a:tbl>
              <a:tblPr/>
              <a:tblGrid>
                <a:gridCol w="72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22.064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6.9491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24.1142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28.9533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32.8793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45.7988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60.0650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81.3388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99.634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120.240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151.867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179.916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212.417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233.893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263.980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311.037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373.99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0.0010028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0.0010041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0.0010053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0.0010103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0.0010172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0.0010299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0.0010432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0.0010605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0.0010925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0.0011272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0.0011767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0.0012166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0.0012862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0.0014522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0.003106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129.185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45.666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34.796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28.191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14.673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7.6497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3.2409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1.6943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0.88585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0.37486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0.19438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0.099588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0.066662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0.039439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0.018026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0.003106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29.21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101.07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121.30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137.72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191.76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251.43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340.55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417.52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504.78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640.35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762.84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908.64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1008.2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1154.2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1407.2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2085.9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2513.29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2544.68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2553.46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2560.55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2583.72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2608.90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2645.31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2675.14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2706.53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2748.59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2777.67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2798.66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2803.19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2793.64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2724.46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2085.87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2484.1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2443.6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2432.2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2422.8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2392.0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2357.5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2304.8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2257.6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2201.7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2108.2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2014.8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1890.0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1794.9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1639.5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1317.2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0.1056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0.3546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0.4221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0.4761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0.6490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0.8320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1.0912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1.3028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1.5303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1.8610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2.1388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2.4471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2.6454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2.9201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3.3591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4.4092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8.9735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8.5758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8.4725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8.3830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8.1481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7.9068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7.5928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7.3589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7.1272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6.8214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6.5859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6.3395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6.1854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5.9724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5.6139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4.4092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15" name="Object 35">
            <a:extLst>
              <a:ext uri="{FF2B5EF4-FFF2-40B4-BE49-F238E27FC236}">
                <a16:creationId xmlns:a16="http://schemas.microsoft.com/office/drawing/2014/main" id="{F5F0E4C1-868A-74C4-C68D-DB671C78F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79550"/>
          <a:ext cx="622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73" imgH="228501" progId="Equation.DSMT4">
                  <p:embed/>
                </p:oleObj>
              </mc:Choice>
              <mc:Fallback>
                <p:oleObj name="Equation" r:id="rId2" imgW="291973" imgH="228501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79550"/>
                        <a:ext cx="622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6" name="Object 36">
            <a:extLst>
              <a:ext uri="{FF2B5EF4-FFF2-40B4-BE49-F238E27FC236}">
                <a16:creationId xmlns:a16="http://schemas.microsoft.com/office/drawing/2014/main" id="{0A3847C8-EA62-1E64-AA22-8229EEB55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479550"/>
          <a:ext cx="8016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228600" progId="Equation.DSMT4">
                  <p:embed/>
                </p:oleObj>
              </mc:Choice>
              <mc:Fallback>
                <p:oleObj name="Equation" r:id="rId4" imgW="3810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79550"/>
                        <a:ext cx="8016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37">
            <a:extLst>
              <a:ext uri="{FF2B5EF4-FFF2-40B4-BE49-F238E27FC236}">
                <a16:creationId xmlns:a16="http://schemas.microsoft.com/office/drawing/2014/main" id="{BCCC1B41-FFB2-2292-D97D-D7E83DAB7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430338"/>
          <a:ext cx="8604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224" imgH="241195" progId="Equation.DSMT4">
                  <p:embed/>
                </p:oleObj>
              </mc:Choice>
              <mc:Fallback>
                <p:oleObj name="Equation" r:id="rId6" imgW="406224" imgH="241195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30338"/>
                        <a:ext cx="8604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38">
            <a:extLst>
              <a:ext uri="{FF2B5EF4-FFF2-40B4-BE49-F238E27FC236}">
                <a16:creationId xmlns:a16="http://schemas.microsoft.com/office/drawing/2014/main" id="{C9B6A240-1EE2-321C-F012-C158609BC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038" y="1414463"/>
          <a:ext cx="7985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241195" progId="Equation.DSMT4">
                  <p:embed/>
                </p:oleObj>
              </mc:Choice>
              <mc:Fallback>
                <p:oleObj name="Equation" r:id="rId8" imgW="380835" imgH="241195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414463"/>
                        <a:ext cx="7985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9" name="Object 39">
            <a:extLst>
              <a:ext uri="{FF2B5EF4-FFF2-40B4-BE49-F238E27FC236}">
                <a16:creationId xmlns:a16="http://schemas.microsoft.com/office/drawing/2014/main" id="{36BB652A-9FED-47B4-2B9B-285962EE6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412875"/>
          <a:ext cx="8016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35" imgH="241195" progId="Equation.DSMT4">
                  <p:embed/>
                </p:oleObj>
              </mc:Choice>
              <mc:Fallback>
                <p:oleObj name="Equation" r:id="rId10" imgW="380835" imgH="241195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12875"/>
                        <a:ext cx="8016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0" name="Object 40">
            <a:extLst>
              <a:ext uri="{FF2B5EF4-FFF2-40B4-BE49-F238E27FC236}">
                <a16:creationId xmlns:a16="http://schemas.microsoft.com/office/drawing/2014/main" id="{3C17186B-C58A-453F-FD42-6DD4487E4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1412875"/>
          <a:ext cx="1008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391" imgH="241195" progId="Equation.DSMT4">
                  <p:embed/>
                </p:oleObj>
              </mc:Choice>
              <mc:Fallback>
                <p:oleObj name="Equation" r:id="rId12" imgW="482391" imgH="241195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412875"/>
                        <a:ext cx="10080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" name="Object 41">
            <a:extLst>
              <a:ext uri="{FF2B5EF4-FFF2-40B4-BE49-F238E27FC236}">
                <a16:creationId xmlns:a16="http://schemas.microsoft.com/office/drawing/2014/main" id="{1671A89A-CC2B-0A32-28EB-DDD5ADC55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9788" y="2132013"/>
          <a:ext cx="2746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14" imgH="177492" progId="Equation.DSMT4">
                  <p:embed/>
                </p:oleObj>
              </mc:Choice>
              <mc:Fallback>
                <p:oleObj name="Equation" r:id="rId14" imgW="164814" imgH="177492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2132013"/>
                        <a:ext cx="2746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42">
            <a:extLst>
              <a:ext uri="{FF2B5EF4-FFF2-40B4-BE49-F238E27FC236}">
                <a16:creationId xmlns:a16="http://schemas.microsoft.com/office/drawing/2014/main" id="{68B4BD3E-65FD-AADB-D9D9-CDA15E058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2062163"/>
          <a:ext cx="282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579" imgH="177646" progId="Equation.DSMT4">
                  <p:embed/>
                </p:oleObj>
              </mc:Choice>
              <mc:Fallback>
                <p:oleObj name="Equation" r:id="rId16" imgW="139579" imgH="177646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062163"/>
                        <a:ext cx="2825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3" name="Object 43">
            <a:extLst>
              <a:ext uri="{FF2B5EF4-FFF2-40B4-BE49-F238E27FC236}">
                <a16:creationId xmlns:a16="http://schemas.microsoft.com/office/drawing/2014/main" id="{76156923-8A44-D95B-980E-30F498F1E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2135188"/>
          <a:ext cx="269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151" imgH="152202" progId="Equation.DSMT4">
                  <p:embed/>
                </p:oleObj>
              </mc:Choice>
              <mc:Fallback>
                <p:oleObj name="Equation" r:id="rId18" imgW="114151" imgH="152202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135188"/>
                        <a:ext cx="2698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4" name="Object 44">
            <a:extLst>
              <a:ext uri="{FF2B5EF4-FFF2-40B4-BE49-F238E27FC236}">
                <a16:creationId xmlns:a16="http://schemas.microsoft.com/office/drawing/2014/main" id="{C69FC723-068E-FBF2-DD53-DAC50509D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062163"/>
          <a:ext cx="3492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14" imgH="177492" progId="Equation.DSMT4">
                  <p:embed/>
                </p:oleObj>
              </mc:Choice>
              <mc:Fallback>
                <p:oleObj name="Equation" r:id="rId20" imgW="164814" imgH="177492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062163"/>
                        <a:ext cx="3492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5" name="Object 45">
            <a:extLst>
              <a:ext uri="{FF2B5EF4-FFF2-40B4-BE49-F238E27FC236}">
                <a16:creationId xmlns:a16="http://schemas.microsoft.com/office/drawing/2014/main" id="{DB25C6D9-D43C-D894-B6F6-B13424003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027238"/>
          <a:ext cx="3095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579" imgH="177646" progId="Equation.DSMT4">
                  <p:embed/>
                </p:oleObj>
              </mc:Choice>
              <mc:Fallback>
                <p:oleObj name="Equation" r:id="rId22" imgW="139579" imgH="177646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27238"/>
                        <a:ext cx="3095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6" name="Object 46">
            <a:extLst>
              <a:ext uri="{FF2B5EF4-FFF2-40B4-BE49-F238E27FC236}">
                <a16:creationId xmlns:a16="http://schemas.microsoft.com/office/drawing/2014/main" id="{3762F8B2-4927-2A73-658A-0A89BE916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062163"/>
          <a:ext cx="3381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2202" imgH="177569" progId="Equation.DSMT4">
                  <p:embed/>
                </p:oleObj>
              </mc:Choice>
              <mc:Fallback>
                <p:oleObj name="Equation" r:id="rId24" imgW="152202" imgH="177569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062163"/>
                        <a:ext cx="3381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7" name="Object 47">
            <a:extLst>
              <a:ext uri="{FF2B5EF4-FFF2-40B4-BE49-F238E27FC236}">
                <a16:creationId xmlns:a16="http://schemas.microsoft.com/office/drawing/2014/main" id="{418349EB-E94C-09F6-33CF-13BE1052E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062163"/>
          <a:ext cx="3095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9579" imgH="177646" progId="Equation.DSMT4">
                  <p:embed/>
                </p:oleObj>
              </mc:Choice>
              <mc:Fallback>
                <p:oleObj name="Equation" r:id="rId26" imgW="139579" imgH="177646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2163"/>
                        <a:ext cx="3095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8" name="Object 48">
            <a:extLst>
              <a:ext uri="{FF2B5EF4-FFF2-40B4-BE49-F238E27FC236}">
                <a16:creationId xmlns:a16="http://schemas.microsoft.com/office/drawing/2014/main" id="{8DEDB6CE-EB74-F2D2-DBB3-0F7D79CC6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133600"/>
          <a:ext cx="246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6835" imgH="152202" progId="Equation.DSMT4">
                  <p:embed/>
                </p:oleObj>
              </mc:Choice>
              <mc:Fallback>
                <p:oleObj name="Equation" r:id="rId28" imgW="126835" imgH="152202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33600"/>
                        <a:ext cx="2460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9" name="Object 49">
            <a:extLst>
              <a:ext uri="{FF2B5EF4-FFF2-40B4-BE49-F238E27FC236}">
                <a16:creationId xmlns:a16="http://schemas.microsoft.com/office/drawing/2014/main" id="{E90AE31E-35E6-377D-77A6-5711EBB7F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133600"/>
          <a:ext cx="1809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8746" imgH="139458" progId="Equation.DSMT4">
                  <p:embed/>
                </p:oleObj>
              </mc:Choice>
              <mc:Fallback>
                <p:oleObj name="Equation" r:id="rId30" imgW="88746" imgH="139458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1809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Rectangle 50">
            <a:extLst>
              <a:ext uri="{FF2B5EF4-FFF2-40B4-BE49-F238E27FC236}">
                <a16:creationId xmlns:a16="http://schemas.microsoft.com/office/drawing/2014/main" id="{BF4388F5-8FE8-528E-8222-EA7D17F97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76250"/>
            <a:ext cx="376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饱和水和干饱和蒸汽表（节录）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31" name="Line 51">
            <a:extLst>
              <a:ext uri="{FF2B5EF4-FFF2-40B4-BE49-F238E27FC236}">
                <a16:creationId xmlns:a16="http://schemas.microsoft.com/office/drawing/2014/main" id="{A9CFABAF-B872-C8C3-A4CA-57C62B9D0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" y="3357563"/>
            <a:ext cx="8712200" cy="0"/>
          </a:xfrm>
          <a:prstGeom prst="line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32" name="AutoShape 5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1DF3DF7-9DA5-1E0B-4AF4-4FC1A114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6597650"/>
            <a:ext cx="144463" cy="2603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530" grpId="0"/>
      <p:bldP spid="20532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141</TotalTime>
  <Words>329</Words>
  <Application>Microsoft Office PowerPoint</Application>
  <PresentationFormat>全屏显示(4:3)</PresentationFormat>
  <Paragraphs>166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tjg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tjg</dc:creator>
  <cp:lastModifiedBy>崇浩 唐</cp:lastModifiedBy>
  <cp:revision>23</cp:revision>
  <dcterms:created xsi:type="dcterms:W3CDTF">2000-10-01T00:00:04Z</dcterms:created>
  <dcterms:modified xsi:type="dcterms:W3CDTF">2025-08-21T14:35:38Z</dcterms:modified>
</cp:coreProperties>
</file>