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2" autoAdjust="0"/>
    <p:restoredTop sz="94660"/>
  </p:normalViewPr>
  <p:slideViewPr>
    <p:cSldViewPr>
      <p:cViewPr varScale="1">
        <p:scale>
          <a:sx n="80" d="100"/>
          <a:sy n="80" d="100"/>
        </p:scale>
        <p:origin x="14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7692787-7F8F-0276-9EF5-B61DB412FB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886F827-3114-781A-35A7-8FBDC52754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FCB539B-90BE-7F9A-26A8-C6894EA42E0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67B378C-C278-5A04-72BD-4122BA3F27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3D81E053-D22F-F510-2CAF-8EB693E437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11E7D948-9257-0B6A-1987-B0FEFB14C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B628261-B990-4BC0-B379-283F362EE4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CF0D2B8-3B47-12B1-EB88-14BC0755FC04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792F8E0D-6D44-B89F-AF18-0429B6D8DBF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64C40211-C732-53EE-BBB5-60C2AA33BF6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FAE6740A-7180-51AE-D536-6885B3C7F11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03B03B9-DA31-8976-9BBB-9FC6C91862E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E71E99C-8747-057E-9E12-D33B7658BC3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3C076571-4C3C-EA05-02A4-428E4779821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5E06B65-36B5-913B-A5CB-E6A77BE03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F07014D-F5B5-04E7-C2E9-0B96198AED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9A7ED3C-A74A-C2F3-C76F-B2EC03D8A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A99B4-1EA1-4AB7-950B-97CC67146C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83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C122B2D-E7F0-84A8-44E5-32637970AC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2FFDF38-74BD-6532-49DB-C82F0F8E7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7242CCD-BF23-6923-C0DD-808696A19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CD17-EB24-4A38-98C2-C4DD73ADB7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83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9A61736-B43E-4E8E-E382-7D7CACB2A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08FA72C-E26B-0047-E7D4-970027295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FE031E-D5E5-F265-C307-1FFBE9EAE6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1C690-D20D-4CA3-8422-1EC5315285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06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CB61740-5AA0-C65F-9C9C-233A3D9381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EE1AF-BF8E-5DC6-4C1A-6F336C2B1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5378D43-4BF0-4472-5766-DE46A04F21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B26A7-8979-4A87-BDB1-5F71BC5353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54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43E032A-2E31-1FD1-829D-777FF93EA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488FB3B-905E-D080-4577-BABC3F9BE1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CBB5644-20DB-CC30-78E4-6A5BC00025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6A508-394D-4066-827C-F3E94FA3C5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5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6A2A311-73C1-94FB-279F-E01918E76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83AD1B5-805A-B2B6-04F0-FF1BE97C79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F881587-B5AB-E3D7-CCF8-2768D7BF0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F5D4-75A7-44E9-BCB5-42B0B8B323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78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F20C730-F1C1-5885-2360-1E6D1B9F9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A94558C-1DCB-2B94-024C-4C0C4BCE63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3AAC06A-56A1-8E69-9CB9-51A603F94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7980D-DA51-4AA7-9F05-048928C7AA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34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D57CB3B-7103-DE08-86F6-DDD029111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45C32E0-97CA-DE48-E7DF-D038CB539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DE7D884-E862-033F-7E47-27D0BBE58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B12C5-3D84-48AE-ADD6-F7DC2B43B4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63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298F54F-51D5-F25F-FF70-AAFB05BBC2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D64080A-6196-1257-31E3-A8678F4F3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097017-5CDB-4371-D9FA-78CF33217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249E6-76A2-4089-8621-1EF715A203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6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B573125-1395-2091-7017-85D020050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1D43138-EC61-B8EC-B175-7B504B4E8E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532B3B4-5582-4823-6461-DE5BA4FCD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C3D3D-E881-4011-9D61-A12EB39A55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35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28D315-345C-2C0E-BD80-CCE1F305E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B3C63BD-ED81-3E6E-B744-C841606F2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DE8372B-625E-55EC-1BC2-BC94491EA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3D26A-0C57-42D8-88ED-6FC59E4F64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62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FCBB8A7-D23B-C2E8-9858-25B1CAC957CD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85764099-08CE-7ABC-E869-C7E93F273A7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59F2B54C-A867-0EFC-E0D9-C484443772C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BFC992F7-0E26-7A69-D530-F419917C4C8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B4E71B73-9847-8023-E84E-2ADB7505727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7C3BE7E9-17DA-0478-3FB6-96FC4C58899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E7BB3FD5-8EA5-6F4B-3DA1-162360C23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60F9F5A7-3DB0-3689-85DD-76910C6696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EBF122D5-976C-74BF-9F6A-9206B19D7A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6567AF79-91B0-A6D0-670D-73AFF34579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BB8774-7A37-49ED-B6ED-EA57FF67E1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075166BC-BF62-5DAB-5C29-76D7C07EA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slide" Target="slide4.xml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png"/><Relationship Id="rId1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hyperlink" Target="../&#31532;13&#31456;.PPT#26. PowerPoint &#28436;&#31034;&#25991;&#31295;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9B6A1983-5DC2-590C-3996-F0D8BCE0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B8B51D2-5D04-4789-AF10-025991171463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32464A25-7E46-74E6-859A-5924940FC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95300"/>
            <a:ext cx="8712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小型燃气轮机装置以液态正辛烷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18(l)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为燃料，进入装置的燃料与空气均为25℃，过量空气系数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4，燃烧产物排出温度为800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且已知每消耗1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燃料发动机输出的功为676 000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J。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假设燃料完全燃烧，求发动机向外的传热量。已知从298.15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到800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时，           =22808.6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J/mol；             =18003.2J/mol；  =15836.3J/mol；         =15045.2J/mol。 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24386605-0EB3-471D-1BBB-55F8B2CE3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420938"/>
          <a:ext cx="9159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9" imgH="241195" progId="Equation.DSMT4">
                  <p:embed/>
                </p:oleObj>
              </mc:Choice>
              <mc:Fallback>
                <p:oleObj name="Equation" r:id="rId2" imgW="533169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20938"/>
                        <a:ext cx="9159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29563D8F-E5E1-BF8C-4442-AF2EE63A2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420938"/>
          <a:ext cx="10890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419" imgH="253890" progId="Equation.DSMT4">
                  <p:embed/>
                </p:oleObj>
              </mc:Choice>
              <mc:Fallback>
                <p:oleObj name="Equation" r:id="rId4" imgW="647419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20938"/>
                        <a:ext cx="10890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8F770A2C-299E-A636-4469-55932DF6B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97813" y="2349500"/>
          <a:ext cx="8731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41300" progId="Equation.DSMT4">
                  <p:embed/>
                </p:oleObj>
              </mc:Choice>
              <mc:Fallback>
                <p:oleObj name="Equation" r:id="rId6" imgW="4572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13" y="2349500"/>
                        <a:ext cx="8731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>
            <a:extLst>
              <a:ext uri="{FF2B5EF4-FFF2-40B4-BE49-F238E27FC236}">
                <a16:creationId xmlns:a16="http://schemas.microsoft.com/office/drawing/2014/main" id="{BF3B2264-6EAA-205A-7BAC-D84AB3402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025" y="2852738"/>
          <a:ext cx="842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391" imgH="241195" progId="Equation.DSMT4">
                  <p:embed/>
                </p:oleObj>
              </mc:Choice>
              <mc:Fallback>
                <p:oleObj name="Equation" r:id="rId8" imgW="482391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852738"/>
                        <a:ext cx="8429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>
            <a:extLst>
              <a:ext uri="{FF2B5EF4-FFF2-40B4-BE49-F238E27FC236}">
                <a16:creationId xmlns:a16="http://schemas.microsoft.com/office/drawing/2014/main" id="{676898E2-8750-E5B5-5AFB-BD70281F1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76700"/>
          <a:ext cx="47132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09800" imgH="241300" progId="Equation.DSMT4">
                  <p:embed/>
                </p:oleObj>
              </mc:Choice>
              <mc:Fallback>
                <p:oleObj name="Equation" r:id="rId10" imgW="22098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76700"/>
                        <a:ext cx="47132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0">
            <a:extLst>
              <a:ext uri="{FF2B5EF4-FFF2-40B4-BE49-F238E27FC236}">
                <a16:creationId xmlns:a16="http://schemas.microsoft.com/office/drawing/2014/main" id="{24608438-ABF9-8586-1940-541BB0944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429000"/>
            <a:ext cx="462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Plotter"/>
              </a:rPr>
              <a:t>　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理论空气量时的完全反应式为 </a:t>
            </a:r>
          </a:p>
        </p:txBody>
      </p:sp>
      <p:sp>
        <p:nvSpPr>
          <p:cNvPr id="3082" name="Text Box 14">
            <a:extLst>
              <a:ext uri="{FF2B5EF4-FFF2-40B4-BE49-F238E27FC236}">
                <a16:creationId xmlns:a16="http://schemas.microsoft.com/office/drawing/2014/main" id="{7C44E374-F8CC-C782-A9E8-63C1817B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8113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A4932771</a:t>
            </a:r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620AA75F-951F-956F-B5DC-3DB00E37C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4290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065" name="Picture 17">
            <a:extLst>
              <a:ext uri="{FF2B5EF4-FFF2-40B4-BE49-F238E27FC236}">
                <a16:creationId xmlns:a16="http://schemas.microsoft.com/office/drawing/2014/main" id="{86833FB8-7553-D66F-C28A-DBFCED25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83175"/>
            <a:ext cx="33845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AutoShape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8E705A8-1983-B924-17FA-7A57BCCC7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6" name="AutoShape 1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A98F113-88D5-6F22-5119-189CF657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BFAF9F3-E48C-2CC3-C6A1-AF085666D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4640263"/>
          <a:ext cx="37925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8000" imgH="228600" progId="Equation.DSMT4">
                  <p:embed/>
                </p:oleObj>
              </mc:Choice>
              <mc:Fallback>
                <p:oleObj name="Equation" r:id="rId13" imgW="17780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640263"/>
                        <a:ext cx="37925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rc 17">
            <a:extLst>
              <a:ext uri="{FF2B5EF4-FFF2-40B4-BE49-F238E27FC236}">
                <a16:creationId xmlns:a16="http://schemas.microsoft.com/office/drawing/2014/main" id="{BC2D57B2-629C-CE77-FA67-D23C3FDA536E}"/>
              </a:ext>
            </a:extLst>
          </p:cNvPr>
          <p:cNvSpPr>
            <a:spLocks/>
          </p:cNvSpPr>
          <p:nvPr/>
        </p:nvSpPr>
        <p:spPr bwMode="auto">
          <a:xfrm rot="20944344" flipV="1">
            <a:off x="5721350" y="3125788"/>
            <a:ext cx="2466975" cy="1219200"/>
          </a:xfrm>
          <a:custGeom>
            <a:avLst/>
            <a:gdLst>
              <a:gd name="T0" fmla="*/ 2147483647 w 16501"/>
              <a:gd name="T1" fmla="*/ 0 h 21394"/>
              <a:gd name="T2" fmla="*/ 2147483647 w 16501"/>
              <a:gd name="T3" fmla="*/ 2147483647 h 21394"/>
              <a:gd name="T4" fmla="*/ 0 w 16501"/>
              <a:gd name="T5" fmla="*/ 2147483647 h 21394"/>
              <a:gd name="T6" fmla="*/ 0 60000 65536"/>
              <a:gd name="T7" fmla="*/ 0 60000 65536"/>
              <a:gd name="T8" fmla="*/ 0 60000 65536"/>
              <a:gd name="T9" fmla="*/ 0 w 16501"/>
              <a:gd name="T10" fmla="*/ 0 h 21394"/>
              <a:gd name="T11" fmla="*/ 16501 w 16501"/>
              <a:gd name="T12" fmla="*/ 21394 h 213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01" h="21394" fill="none" extrusionOk="0">
                <a:moveTo>
                  <a:pt x="2978" y="0"/>
                </a:moveTo>
                <a:cubicBezTo>
                  <a:pt x="8251" y="734"/>
                  <a:pt x="13066" y="3389"/>
                  <a:pt x="16501" y="7455"/>
                </a:cubicBezTo>
              </a:path>
              <a:path w="16501" h="21394" stroke="0" extrusionOk="0">
                <a:moveTo>
                  <a:pt x="2978" y="0"/>
                </a:moveTo>
                <a:cubicBezTo>
                  <a:pt x="8251" y="734"/>
                  <a:pt x="13066" y="3389"/>
                  <a:pt x="16501" y="7455"/>
                </a:cubicBezTo>
                <a:lnTo>
                  <a:pt x="0" y="21394"/>
                </a:lnTo>
                <a:lnTo>
                  <a:pt x="2978" y="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8E56B630-AC16-CB38-DFF3-2826370CB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5" y="5783263"/>
            <a:ext cx="2905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F22610B2-42F3-6230-0C98-63B5D6299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0925" y="3527425"/>
            <a:ext cx="0" cy="2255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Arc 18">
            <a:extLst>
              <a:ext uri="{FF2B5EF4-FFF2-40B4-BE49-F238E27FC236}">
                <a16:creationId xmlns:a16="http://schemas.microsoft.com/office/drawing/2014/main" id="{439B7633-8EAE-0C75-3240-8CC063222745}"/>
              </a:ext>
            </a:extLst>
          </p:cNvPr>
          <p:cNvSpPr>
            <a:spLocks/>
          </p:cNvSpPr>
          <p:nvPr/>
        </p:nvSpPr>
        <p:spPr bwMode="auto">
          <a:xfrm rot="20514440" flipV="1">
            <a:off x="5816600" y="3506788"/>
            <a:ext cx="2525713" cy="1665287"/>
          </a:xfrm>
          <a:custGeom>
            <a:avLst/>
            <a:gdLst>
              <a:gd name="T0" fmla="*/ 2147483647 w 17084"/>
              <a:gd name="T1" fmla="*/ 0 h 21533"/>
              <a:gd name="T2" fmla="*/ 2147483647 w 17084"/>
              <a:gd name="T3" fmla="*/ 2147483647 h 21533"/>
              <a:gd name="T4" fmla="*/ 0 w 17084"/>
              <a:gd name="T5" fmla="*/ 2147483647 h 21533"/>
              <a:gd name="T6" fmla="*/ 0 60000 65536"/>
              <a:gd name="T7" fmla="*/ 0 60000 65536"/>
              <a:gd name="T8" fmla="*/ 0 60000 65536"/>
              <a:gd name="T9" fmla="*/ 0 w 17084"/>
              <a:gd name="T10" fmla="*/ 0 h 21533"/>
              <a:gd name="T11" fmla="*/ 17084 w 17084"/>
              <a:gd name="T12" fmla="*/ 21533 h 215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84" h="21533" fill="none" extrusionOk="0">
                <a:moveTo>
                  <a:pt x="1696" y="-1"/>
                </a:moveTo>
                <a:cubicBezTo>
                  <a:pt x="7768" y="477"/>
                  <a:pt x="13356" y="3498"/>
                  <a:pt x="17084" y="8315"/>
                </a:cubicBezTo>
              </a:path>
              <a:path w="17084" h="21533" stroke="0" extrusionOk="0">
                <a:moveTo>
                  <a:pt x="1696" y="-1"/>
                </a:moveTo>
                <a:cubicBezTo>
                  <a:pt x="7768" y="477"/>
                  <a:pt x="13356" y="3498"/>
                  <a:pt x="17084" y="8315"/>
                </a:cubicBezTo>
                <a:lnTo>
                  <a:pt x="0" y="21533"/>
                </a:lnTo>
                <a:lnTo>
                  <a:pt x="1696" y="-1"/>
                </a:lnTo>
                <a:close/>
              </a:path>
            </a:pathLst>
          </a:custGeom>
          <a:noFill/>
          <a:ln w="28575">
            <a:solidFill>
              <a:srgbClr val="0000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CA344E9C-FDF7-06CA-F955-655A4BB98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3298825"/>
            <a:ext cx="950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FF0066"/>
                </a:solidFill>
                <a:ea typeface="楷体_GB2312" pitchFamily="49" charset="-122"/>
              </a:rPr>
              <a:t>反应物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EDDCD2EB-8478-8843-5952-077A6574C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4198938"/>
            <a:ext cx="950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0000D2"/>
                </a:solidFill>
                <a:ea typeface="楷体_GB2312" pitchFamily="49" charset="-122"/>
              </a:rPr>
              <a:t>生成物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742EEE88-25C2-7F0C-4D40-5CD0C8040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280025"/>
            <a:ext cx="0" cy="53975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4EC2E9DD-E40D-0DDF-8071-2BB0BCC9A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3013" y="4775200"/>
            <a:ext cx="0" cy="1044575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94127EB3-EBB6-9291-90BE-A9D80B495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8" y="5783263"/>
            <a:ext cx="709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298K</a:t>
            </a:r>
            <a:endParaRPr lang="en-US" altLang="zh-CN" sz="1800" b="1" baseline="-25000">
              <a:latin typeface="Times New Roman" panose="02020603050405020304" pitchFamily="18" charset="0"/>
            </a:endParaRP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70415711-2C30-8800-5A26-3575A93BF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5783263"/>
            <a:ext cx="70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800K</a:t>
            </a:r>
            <a:endParaRPr lang="en-US" altLang="zh-CN" sz="1800" b="1" i="1">
              <a:latin typeface="Times New Roman" panose="02020603050405020304" pitchFamily="18" charset="0"/>
            </a:endParaRP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432A7AB9-5940-099E-C793-4E7094DD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3" y="56372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DFC6C6D8-5E93-15C1-5321-4CF032530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34972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40E4E9A9-C605-C8D9-0E30-40801F83A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75" y="576897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8AE448FA-A0F7-34F1-8E6C-F39C66661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4127500"/>
            <a:ext cx="873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5400" b="1"/>
              <a:t>．</a:t>
            </a:r>
          </a:p>
        </p:txBody>
      </p:sp>
      <p:sp>
        <p:nvSpPr>
          <p:cNvPr id="32" name="Line 21">
            <a:extLst>
              <a:ext uri="{FF2B5EF4-FFF2-40B4-BE49-F238E27FC236}">
                <a16:creationId xmlns:a16="http://schemas.microsoft.com/office/drawing/2014/main" id="{CCDDACEA-C79F-9E17-28E9-652EA79CF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4343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Arc 38">
            <a:extLst>
              <a:ext uri="{FF2B5EF4-FFF2-40B4-BE49-F238E27FC236}">
                <a16:creationId xmlns:a16="http://schemas.microsoft.com/office/drawing/2014/main" id="{5378D35B-45E3-CD53-B932-8B1E11EDEED6}"/>
              </a:ext>
            </a:extLst>
          </p:cNvPr>
          <p:cNvSpPr>
            <a:spLocks/>
          </p:cNvSpPr>
          <p:nvPr/>
        </p:nvSpPr>
        <p:spPr bwMode="auto">
          <a:xfrm rot="20533587" flipV="1">
            <a:off x="5829300" y="3084513"/>
            <a:ext cx="1514475" cy="2098675"/>
          </a:xfrm>
          <a:custGeom>
            <a:avLst/>
            <a:gdLst>
              <a:gd name="T0" fmla="*/ 2147483647 w 9912"/>
              <a:gd name="T1" fmla="*/ 0 h 20944"/>
              <a:gd name="T2" fmla="*/ 2147483647 w 9912"/>
              <a:gd name="T3" fmla="*/ 2147483647 h 20944"/>
              <a:gd name="T4" fmla="*/ 0 w 9912"/>
              <a:gd name="T5" fmla="*/ 2147483647 h 20944"/>
              <a:gd name="T6" fmla="*/ 0 60000 65536"/>
              <a:gd name="T7" fmla="*/ 0 60000 65536"/>
              <a:gd name="T8" fmla="*/ 0 60000 65536"/>
              <a:gd name="T9" fmla="*/ 0 w 9912"/>
              <a:gd name="T10" fmla="*/ 0 h 20944"/>
              <a:gd name="T11" fmla="*/ 9912 w 9912"/>
              <a:gd name="T12" fmla="*/ 20944 h 209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12" h="20944" fill="none" extrusionOk="0">
                <a:moveTo>
                  <a:pt x="5283" y="0"/>
                </a:moveTo>
                <a:cubicBezTo>
                  <a:pt x="6888" y="405"/>
                  <a:pt x="8441" y="993"/>
                  <a:pt x="9912" y="1752"/>
                </a:cubicBezTo>
              </a:path>
              <a:path w="9912" h="20944" stroke="0" extrusionOk="0">
                <a:moveTo>
                  <a:pt x="5283" y="0"/>
                </a:moveTo>
                <a:cubicBezTo>
                  <a:pt x="6888" y="405"/>
                  <a:pt x="8441" y="993"/>
                  <a:pt x="9912" y="1752"/>
                </a:cubicBezTo>
                <a:lnTo>
                  <a:pt x="0" y="20944"/>
                </a:lnTo>
                <a:lnTo>
                  <a:pt x="5283" y="0"/>
                </a:lnTo>
                <a:close/>
              </a:path>
            </a:pathLst>
          </a:custGeom>
          <a:noFill/>
          <a:ln w="28575">
            <a:solidFill>
              <a:srgbClr val="17BB17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rc 17">
            <a:extLst>
              <a:ext uri="{FF2B5EF4-FFF2-40B4-BE49-F238E27FC236}">
                <a16:creationId xmlns:a16="http://schemas.microsoft.com/office/drawing/2014/main" id="{A7B67D89-F6B0-C90E-80E0-0DBA479500BB}"/>
              </a:ext>
            </a:extLst>
          </p:cNvPr>
          <p:cNvSpPr>
            <a:spLocks/>
          </p:cNvSpPr>
          <p:nvPr/>
        </p:nvSpPr>
        <p:spPr bwMode="auto">
          <a:xfrm rot="20945497" flipV="1">
            <a:off x="6726238" y="3943350"/>
            <a:ext cx="781050" cy="401638"/>
          </a:xfrm>
          <a:custGeom>
            <a:avLst/>
            <a:gdLst>
              <a:gd name="T0" fmla="*/ 2147483647 w 16501"/>
              <a:gd name="T1" fmla="*/ 0 h 21394"/>
              <a:gd name="T2" fmla="*/ 2147483647 w 16501"/>
              <a:gd name="T3" fmla="*/ 2147483647 h 21394"/>
              <a:gd name="T4" fmla="*/ 0 w 16501"/>
              <a:gd name="T5" fmla="*/ 2147483647 h 21394"/>
              <a:gd name="T6" fmla="*/ 0 60000 65536"/>
              <a:gd name="T7" fmla="*/ 0 60000 65536"/>
              <a:gd name="T8" fmla="*/ 0 60000 65536"/>
              <a:gd name="T9" fmla="*/ 0 w 16501"/>
              <a:gd name="T10" fmla="*/ 0 h 21394"/>
              <a:gd name="T11" fmla="*/ 16501 w 16501"/>
              <a:gd name="T12" fmla="*/ 21394 h 213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501" h="21394" fill="none" extrusionOk="0">
                <a:moveTo>
                  <a:pt x="2978" y="0"/>
                </a:moveTo>
                <a:cubicBezTo>
                  <a:pt x="8251" y="734"/>
                  <a:pt x="13066" y="3389"/>
                  <a:pt x="16501" y="7455"/>
                </a:cubicBezTo>
              </a:path>
              <a:path w="16501" h="21394" stroke="0" extrusionOk="0">
                <a:moveTo>
                  <a:pt x="2978" y="0"/>
                </a:moveTo>
                <a:cubicBezTo>
                  <a:pt x="8251" y="734"/>
                  <a:pt x="13066" y="3389"/>
                  <a:pt x="16501" y="7455"/>
                </a:cubicBezTo>
                <a:lnTo>
                  <a:pt x="0" y="21394"/>
                </a:lnTo>
                <a:lnTo>
                  <a:pt x="2978" y="0"/>
                </a:lnTo>
                <a:close/>
              </a:path>
            </a:pathLst>
          </a:custGeom>
          <a:noFill/>
          <a:ln w="28575">
            <a:solidFill>
              <a:srgbClr val="17BB17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22">
            <a:extLst>
              <a:ext uri="{FF2B5EF4-FFF2-40B4-BE49-F238E27FC236}">
                <a16:creationId xmlns:a16="http://schemas.microsoft.com/office/drawing/2014/main" id="{B290F6E1-BFAA-B105-DC8A-DEE892AB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3" y="4559300"/>
            <a:ext cx="873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5400" b="1"/>
              <a:t>．</a:t>
            </a:r>
          </a:p>
        </p:txBody>
      </p:sp>
      <p:sp>
        <p:nvSpPr>
          <p:cNvPr id="36" name="Line 26">
            <a:extLst>
              <a:ext uri="{FF2B5EF4-FFF2-40B4-BE49-F238E27FC236}">
                <a16:creationId xmlns:a16="http://schemas.microsoft.com/office/drawing/2014/main" id="{FD6C468C-4B67-F5FC-826E-2337B23BD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3013" y="3983038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FDDF1D51-7A2A-C80D-0731-93E1DA5A5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3" y="3622675"/>
            <a:ext cx="873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5400" b="1"/>
              <a:t>．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A1EC1E69-A652-71A8-4276-F31DD57B6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3335338"/>
            <a:ext cx="873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5400" b="1"/>
              <a:t>．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15A427A-FD5D-A4A6-5FC6-6FE64D26F716}"/>
              </a:ext>
            </a:extLst>
          </p:cNvPr>
          <p:cNvCxnSpPr>
            <a:cxnSpLocks noChangeShapeType="1"/>
            <a:endCxn id="33" idx="0"/>
          </p:cNvCxnSpPr>
          <p:nvPr/>
        </p:nvCxnSpPr>
        <p:spPr bwMode="auto">
          <a:xfrm>
            <a:off x="6943725" y="4414838"/>
            <a:ext cx="11113" cy="701675"/>
          </a:xfrm>
          <a:prstGeom prst="line">
            <a:avLst/>
          </a:prstGeom>
          <a:noFill/>
          <a:ln w="28575" algn="ctr">
            <a:solidFill>
              <a:srgbClr val="17BB17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88B4D23-0BE8-4FB5-81A9-9E7E349129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19988" y="4143375"/>
            <a:ext cx="0" cy="619125"/>
          </a:xfrm>
          <a:prstGeom prst="line">
            <a:avLst/>
          </a:prstGeom>
          <a:noFill/>
          <a:ln w="28575" algn="ctr">
            <a:solidFill>
              <a:srgbClr val="17BB17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6FE9F5-880B-D1A7-E56D-06A66A87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397351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8FAA08-EB04-DDE2-ACEE-B234CCC6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738" y="5289550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DD27A0-970E-04F7-0360-5D18E7C19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3630613"/>
            <a:ext cx="287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394F98-B8AA-D9B5-20C7-D1FD85C7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4848225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421ED0-A1CA-7FA0-A2CF-4E0E99269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4154488"/>
            <a:ext cx="43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6CAC7A-C8AD-81D2-913C-61AE0F25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388" y="4646613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800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5" dur="500"/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8" grpId="0" build="p" autoUpdateAnimBg="0"/>
      <p:bldP spid="2063" grpId="0" autoUpdateAnimBg="0"/>
      <p:bldP spid="22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5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4D8A2293-50A3-B97A-73B9-400A085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EBC4AB3-3A8D-4C27-9253-228D2E92CF2C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28EC143A-AE00-CB2C-A0B6-8073246DE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482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Plotter"/>
                <a:ea typeface="楷体_GB2312" pitchFamily="49" charset="-122"/>
              </a:rPr>
              <a:t>取燃气轮机装置为控制容积</a:t>
            </a:r>
            <a:r>
              <a:rPr kumimoji="1" lang="en-US" altLang="zh-CN" sz="2400" b="1">
                <a:latin typeface="Plotter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5846592A-A381-8C05-221E-ACCA4A170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29000"/>
          <a:ext cx="692308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81400" imgH="508000" progId="Equation.DSMT4">
                  <p:embed/>
                </p:oleObj>
              </mc:Choice>
              <mc:Fallback>
                <p:oleObj name="Equation" r:id="rId2" imgW="35814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6923087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>
            <a:extLst>
              <a:ext uri="{FF2B5EF4-FFF2-40B4-BE49-F238E27FC236}">
                <a16:creationId xmlns:a16="http://schemas.microsoft.com/office/drawing/2014/main" id="{3340CD17-AC2C-3EED-4D44-8C81D5202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0988"/>
            <a:ext cx="654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当过量空气系数为4时，则其完全反应方程式为 </a:t>
            </a:r>
          </a:p>
        </p:txBody>
      </p:sp>
      <p:graphicFrame>
        <p:nvGraphicFramePr>
          <p:cNvPr id="3085" name="Object 13">
            <a:extLst>
              <a:ext uri="{FF2B5EF4-FFF2-40B4-BE49-F238E27FC236}">
                <a16:creationId xmlns:a16="http://schemas.microsoft.com/office/drawing/2014/main" id="{64B018F0-A238-9693-3EF3-9C19547A4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08050"/>
          <a:ext cx="56467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800" imgH="241300" progId="Equation.DSMT4">
                  <p:embed/>
                </p:oleObj>
              </mc:Choice>
              <mc:Fallback>
                <p:oleObj name="Equation" r:id="rId4" imgW="25908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8050"/>
                        <a:ext cx="56467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>
            <a:extLst>
              <a:ext uri="{FF2B5EF4-FFF2-40B4-BE49-F238E27FC236}">
                <a16:creationId xmlns:a16="http://schemas.microsoft.com/office/drawing/2014/main" id="{4FE99981-A0FF-7D09-AC49-16036B1E8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33600"/>
          <a:ext cx="74850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7900" imgH="241300" progId="Equation.DSMT4">
                  <p:embed/>
                </p:oleObj>
              </mc:Choice>
              <mc:Fallback>
                <p:oleObj name="Equation" r:id="rId6" imgW="35179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74850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>
            <a:extLst>
              <a:ext uri="{FF2B5EF4-FFF2-40B4-BE49-F238E27FC236}">
                <a16:creationId xmlns:a16="http://schemas.microsoft.com/office/drawing/2014/main" id="{9669CBB3-632C-020A-EC9E-1B69002D6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056188"/>
          <a:ext cx="338455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8" imgW="3495238" imgH="1561905" progId="Paint.Picture">
                  <p:embed/>
                </p:oleObj>
              </mc:Choice>
              <mc:Fallback>
                <p:oleObj name="位图图像" r:id="rId8" imgW="3495238" imgH="1561905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56188"/>
                        <a:ext cx="338455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1D56512-B67C-969C-F31C-38AC0B0C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61B8D28-9D66-AB03-B0F5-43AB11C9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96063"/>
            <a:ext cx="538162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1F53271-CF12-D88F-F455-C45E5D1F2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484313"/>
          <a:ext cx="65595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9900" imgH="228600" progId="Equation.DSMT4">
                  <p:embed/>
                </p:oleObj>
              </mc:Choice>
              <mc:Fallback>
                <p:oleObj name="Equation" r:id="rId10" imgW="30099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84313"/>
                        <a:ext cx="65595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>
            <a:extLst>
              <a:ext uri="{FF2B5EF4-FFF2-40B4-BE49-F238E27FC236}">
                <a16:creationId xmlns:a16="http://schemas.microsoft.com/office/drawing/2014/main" id="{EFCBB3E3-7890-2731-16CD-9D9AEBE93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718050"/>
            <a:ext cx="1889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12" action="ppaction://hlinksldjump"/>
              </a:rPr>
              <a:t>附表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得 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A50ACF66-0CB7-ED14-9AFA-E05655D7B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013325"/>
          <a:ext cx="34575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65300" imgH="825500" progId="Equation.DSMT4">
                  <p:embed/>
                </p:oleObj>
              </mc:Choice>
              <mc:Fallback>
                <p:oleObj name="Equation" r:id="rId13" imgW="1765300" imgH="825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13325"/>
                        <a:ext cx="345757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5">
            <a:extLst>
              <a:ext uri="{FF2B5EF4-FFF2-40B4-BE49-F238E27FC236}">
                <a16:creationId xmlns:a16="http://schemas.microsoft.com/office/drawing/2014/main" id="{1D27E6D5-4737-BA59-C763-5768CBAF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2801938"/>
            <a:ext cx="482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b="1">
                <a:latin typeface="Plotter"/>
                <a:ea typeface="楷体_GB2312" pitchFamily="49" charset="-122"/>
              </a:rPr>
              <a:t>忽略动能和位能，列能量方程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 autoUpdateAnimBg="0"/>
      <p:bldP spid="3084" grpId="0" build="p" autoUpdateAnimBg="0"/>
      <p:bldP spid="16" grpId="0" build="p" autoUpdateAnimBg="0"/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118E0F4E-6534-0B82-14F2-ECD15516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8796953-8606-4CE7-819F-C72E34C41C03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159A7429-1B18-8B8A-D00C-488A1B16B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2781300"/>
          <a:ext cx="8308975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16400" imgH="1282700" progId="Equation.DSMT4">
                  <p:embed/>
                </p:oleObj>
              </mc:Choice>
              <mc:Fallback>
                <p:oleObj name="Equation" r:id="rId2" imgW="4216400" imgH="1282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781300"/>
                        <a:ext cx="8308975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>
            <a:extLst>
              <a:ext uri="{FF2B5EF4-FFF2-40B4-BE49-F238E27FC236}">
                <a16:creationId xmlns:a16="http://schemas.microsoft.com/office/drawing/2014/main" id="{70695EFD-D454-275F-BE1B-D1EA8E29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445125"/>
            <a:ext cx="95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所以 </a:t>
            </a:r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12D6C58D-AE2A-7191-9843-D7AEE853F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949950"/>
          <a:ext cx="88201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02200" imgH="241300" progId="Equation.DSMT4">
                  <p:embed/>
                </p:oleObj>
              </mc:Choice>
              <mc:Fallback>
                <p:oleObj name="Equation" r:id="rId4" imgW="49022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949950"/>
                        <a:ext cx="88201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>
            <a:extLst>
              <a:ext uri="{FF2B5EF4-FFF2-40B4-BE49-F238E27FC236}">
                <a16:creationId xmlns:a16="http://schemas.microsoft.com/office/drawing/2014/main" id="{E75D13BD-4578-5B51-7335-5CFCD458C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260350"/>
            <a:ext cx="5408612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Plotter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氧、氮为稳定单质，故其生成焓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和均为零，且流入温度为标准温度。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同时，考虑到正辛烷完全燃烧，所以 </a:t>
            </a:r>
          </a:p>
        </p:txBody>
      </p:sp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AA0FD71E-3877-62E6-D6E1-D049D9E1A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3" y="1989138"/>
          <a:ext cx="67802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87700" imgH="266700" progId="Equation.DSMT4">
                  <p:embed/>
                </p:oleObj>
              </mc:Choice>
              <mc:Fallback>
                <p:oleObj name="Equation" r:id="rId6" imgW="3187700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989138"/>
                        <a:ext cx="67802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8" name="Picture 12">
            <a:extLst>
              <a:ext uri="{FF2B5EF4-FFF2-40B4-BE49-F238E27FC236}">
                <a16:creationId xmlns:a16="http://schemas.microsoft.com/office/drawing/2014/main" id="{8CA73022-AC32-3BB3-929F-609153F5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15888"/>
            <a:ext cx="338455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AutoShape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00A0D8D-B866-308E-C092-F97E85B4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8337740-941F-9F8B-90C9-762354D4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832D6052-012F-B64C-54A5-F1633A15F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6361113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9" action="ppaction://hlinkpres?slideindex=26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 autoUpdateAnimBg="0"/>
      <p:bldP spid="4105" grpId="0" build="p" autoUpdateAnimBg="0"/>
      <p:bldP spid="41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9">
            <a:extLst>
              <a:ext uri="{FF2B5EF4-FFF2-40B4-BE49-F238E27FC236}">
                <a16:creationId xmlns:a16="http://schemas.microsoft.com/office/drawing/2014/main" id="{59AD755A-E285-7A2A-7F0B-9531A2738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798513"/>
          <a:ext cx="431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225" imgH="241091" progId="Equation.DSMT4">
                  <p:embed/>
                </p:oleObj>
              </mc:Choice>
              <mc:Fallback>
                <p:oleObj name="Equation" r:id="rId2" imgW="317225" imgH="2410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798513"/>
                        <a:ext cx="431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8">
            <a:extLst>
              <a:ext uri="{FF2B5EF4-FFF2-40B4-BE49-F238E27FC236}">
                <a16:creationId xmlns:a16="http://schemas.microsoft.com/office/drawing/2014/main" id="{20993AEB-AC4D-8C39-AFBF-52B91F857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787400"/>
          <a:ext cx="431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241195" progId="Equation.DSMT4">
                  <p:embed/>
                </p:oleObj>
              </mc:Choice>
              <mc:Fallback>
                <p:oleObj name="Equation" r:id="rId4" imgW="304668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787400"/>
                        <a:ext cx="431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>
            <a:extLst>
              <a:ext uri="{FF2B5EF4-FFF2-40B4-BE49-F238E27FC236}">
                <a16:creationId xmlns:a16="http://schemas.microsoft.com/office/drawing/2014/main" id="{F79062AF-C92D-591E-EBA7-8838AFB5D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836613"/>
          <a:ext cx="2603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12" imgH="241195" progId="Equation.DSMT4">
                  <p:embed/>
                </p:oleObj>
              </mc:Choice>
              <mc:Fallback>
                <p:oleObj name="Equation" r:id="rId6" imgW="203112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836613"/>
                        <a:ext cx="2603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>
            <a:extLst>
              <a:ext uri="{FF2B5EF4-FFF2-40B4-BE49-F238E27FC236}">
                <a16:creationId xmlns:a16="http://schemas.microsoft.com/office/drawing/2014/main" id="{A65E99F1-1E3D-4D4D-5BE6-9E62D9437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670" imgH="177646" progId="Equation.DSMT4">
                  <p:embed/>
                </p:oleObj>
              </mc:Choice>
              <mc:Fallback>
                <p:oleObj name="Equation" r:id="rId8" imgW="380670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>
            <a:extLst>
              <a:ext uri="{FF2B5EF4-FFF2-40B4-BE49-F238E27FC236}">
                <a16:creationId xmlns:a16="http://schemas.microsoft.com/office/drawing/2014/main" id="{728ED0C1-EF50-FB62-4066-EA605D724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670" imgH="177646" progId="Equation.DSMT4">
                  <p:embed/>
                </p:oleObj>
              </mc:Choice>
              <mc:Fallback>
                <p:oleObj name="Equation" r:id="rId10" imgW="380670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4">
            <a:extLst>
              <a:ext uri="{FF2B5EF4-FFF2-40B4-BE49-F238E27FC236}">
                <a16:creationId xmlns:a16="http://schemas.microsoft.com/office/drawing/2014/main" id="{E00590E3-A4E7-8223-2F17-08ABC5ED1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320800"/>
          <a:ext cx="8636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72808" imgH="203112" progId="Equation.DSMT4">
                  <p:embed/>
                </p:oleObj>
              </mc:Choice>
              <mc:Fallback>
                <p:oleObj name="Equation" r:id="rId11" imgW="672808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320800"/>
                        <a:ext cx="8636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0">
            <a:extLst>
              <a:ext uri="{FF2B5EF4-FFF2-40B4-BE49-F238E27FC236}">
                <a16:creationId xmlns:a16="http://schemas.microsoft.com/office/drawing/2014/main" id="{D170E668-42E9-37A5-5F0A-32A0CE11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2875"/>
            <a:ext cx="786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附表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一些物质的标准生成焓、标准吉布斯函数和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25℃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100kPa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时的绝对熵</a:t>
            </a:r>
            <a:endParaRPr lang="zh-CN" altLang="en-US" sz="1800"/>
          </a:p>
        </p:txBody>
      </p:sp>
      <p:sp>
        <p:nvSpPr>
          <p:cNvPr id="6153" name="Rectangle 14">
            <a:extLst>
              <a:ext uri="{FF2B5EF4-FFF2-40B4-BE49-F238E27FC236}">
                <a16:creationId xmlns:a16="http://schemas.microsoft.com/office/drawing/2014/main" id="{DFE6B3A9-6A2D-8516-82B8-96826A3A0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4" name="Rectangle 16">
            <a:extLst>
              <a:ext uri="{FF2B5EF4-FFF2-40B4-BE49-F238E27FC236}">
                <a16:creationId xmlns:a16="http://schemas.microsoft.com/office/drawing/2014/main" id="{C0356849-1895-E1FF-CEF0-58030284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5" name="Rectangle 18">
            <a:extLst>
              <a:ext uri="{FF2B5EF4-FFF2-40B4-BE49-F238E27FC236}">
                <a16:creationId xmlns:a16="http://schemas.microsoft.com/office/drawing/2014/main" id="{89E692B0-001B-44B4-E18A-37B00CA5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6" name="Rectangle 20">
            <a:extLst>
              <a:ext uri="{FF2B5EF4-FFF2-40B4-BE49-F238E27FC236}">
                <a16:creationId xmlns:a16="http://schemas.microsoft.com/office/drawing/2014/main" id="{1385B51A-4F44-A1F8-3E27-2DB10BD03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7" name="Rectangle 22">
            <a:extLst>
              <a:ext uri="{FF2B5EF4-FFF2-40B4-BE49-F238E27FC236}">
                <a16:creationId xmlns:a16="http://schemas.microsoft.com/office/drawing/2014/main" id="{0978978C-4944-FD82-53C8-361F19E32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8966" name="Group 118">
            <a:extLst>
              <a:ext uri="{FF2B5EF4-FFF2-40B4-BE49-F238E27FC236}">
                <a16:creationId xmlns:a16="http://schemas.microsoft.com/office/drawing/2014/main" id="{1FD04779-7085-CC31-1FF6-9C1955235591}"/>
              </a:ext>
            </a:extLst>
          </p:cNvPr>
          <p:cNvGraphicFramePr>
            <a:graphicFrameLocks noGrp="1"/>
          </p:cNvGraphicFramePr>
          <p:nvPr/>
        </p:nvGraphicFramePr>
        <p:xfrm>
          <a:off x="1500188" y="679450"/>
          <a:ext cx="5326062" cy="5548313"/>
        </p:xfrm>
        <a:graphic>
          <a:graphicData uri="http://schemas.openxmlformats.org/drawingml/2006/table">
            <a:tbl>
              <a:tblPr/>
              <a:tblGrid>
                <a:gridCol w="99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9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物质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分子式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相对分子质量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过氧化氢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臭氧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石墨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乙炔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丁烷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戊烷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己烷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庚烷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柴油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氧化氮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硝基甲烷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14.4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24.9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47.998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16.043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26.038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28.054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30.070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42.081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44.094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58.124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72.151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78.114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86.178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100.20511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46.069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17.031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198.06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64.059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80.058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61.04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241826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285830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136106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+142674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110527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393522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74873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+226731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+52467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84740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+20430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103900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146500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+82980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167300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187900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208600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250105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235000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45720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174000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296842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395765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+82050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113100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228582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237141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105445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+163184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137163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394389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50768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+209200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+68421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32885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+62825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23393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15970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8208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+129765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+16660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+6741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162551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168319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16128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+178919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300125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371016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+104179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14439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188.834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69.950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232.991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238.932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5.740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197.653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213.795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186.251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200.958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219.330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229.597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267.066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269.917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306.647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348.945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269.562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387.979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427.805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466.514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360.575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239.709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282.444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192.572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525.90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32.056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248.212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256.769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219.957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171.80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85" name="Rectangle 119">
            <a:extLst>
              <a:ext uri="{FF2B5EF4-FFF2-40B4-BE49-F238E27FC236}">
                <a16:creationId xmlns:a16="http://schemas.microsoft.com/office/drawing/2014/main" id="{AF6F7F45-9A02-B269-33BD-432B9B14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361113"/>
            <a:ext cx="7177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本表引自：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C Borgnakke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R E Sonntag. Thermodynamic and Transport Properties.  New York 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John Wiley &amp; Sons Inc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endParaRPr lang="en-US" altLang="zh-CN" sz="1000" b="1"/>
          </a:p>
        </p:txBody>
      </p:sp>
      <p:sp>
        <p:nvSpPr>
          <p:cNvPr id="6186" name="动作按钮: 前进或下一项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56E93B5-2C8C-1B86-3EE5-2F4F2AFF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37288"/>
            <a:ext cx="144463" cy="504825"/>
          </a:xfrm>
          <a:prstGeom prst="actionButtonForwardNext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141</TotalTime>
  <Words>575</Words>
  <Application>Microsoft Office PowerPoint</Application>
  <PresentationFormat>全屏显示(4:3)</PresentationFormat>
  <Paragraphs>220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楷体_GB2312</vt:lpstr>
      <vt:lpstr>Symbol</vt:lpstr>
      <vt:lpstr>Plotter</vt:lpstr>
      <vt:lpstr>黑体</vt:lpstr>
      <vt:lpstr>Watermark</vt:lpstr>
      <vt:lpstr>MathType 7.0 Equation</vt:lpstr>
      <vt:lpstr>位图图像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22</cp:revision>
  <dcterms:created xsi:type="dcterms:W3CDTF">1601-01-01T00:00:00Z</dcterms:created>
  <dcterms:modified xsi:type="dcterms:W3CDTF">2025-08-21T14:34:29Z</dcterms:modified>
</cp:coreProperties>
</file>