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331658-9A73-6071-4E7C-391C1789A1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DADCA5B-CF8F-008C-C043-636411923D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ED96573-96E6-74BD-3C22-2B3C1CA237C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4C0EE73-432F-6D9A-273C-06AD92DD7B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2589CB4-BD5C-1DCE-69DB-853FB6788E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27EDFDC3-6015-5C28-B36C-A4E247599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128D33CF-0A0C-4E50-A9C1-0D9A21C2422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58C7F95-7484-F4A0-22BD-E3545A883E76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45E31EA-A94C-2751-71BB-AF718ECA2E2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E839F02-DF54-46E1-6BEF-FE7D141B57A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AE54650F-B745-17E1-23EC-F3C1E3E12CE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F30EAF52-A1E3-6ED9-969E-F02C1080D4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ABDEF4A-83C6-9CA2-659A-2C59ADF51BC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F5639395-BF31-384F-8195-445B2814DBD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019F33F-5587-841B-1435-FFA9317CA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909D67D-A8C1-F9B6-CD8A-345985EFB5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1F53EC6-54CE-C325-2278-A6BEB6886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54C63-742F-4EAD-88ED-00B6F2B173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66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719364-38B5-2FA3-EAAA-BA967FCC9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B4FD359-48A1-8D7A-3A75-C6C0E938A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C4A3C9-E383-D3BB-B0AF-E91EF0F99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746D7-7311-45DF-A4B8-1E0BC38D7B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51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8713AEC-87B6-5EE0-385F-705F2BF2B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C7FCE27-BB32-34CD-2324-4CDFA59E6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152CC39-1BC2-7305-35DA-CCE15E064A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D3B31-00B3-44A9-856D-63A47C908E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6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550CDC-28FE-56BB-DA05-B28C2814A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D66CC4-05F9-6FF4-AC3B-8B6C65B0E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B9EF6AF-24F3-6F59-6942-3C34635E3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1FBB3-C3D5-4CE8-BD52-B3DF99829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2D2026E-97DC-3769-DE45-46EA3CD933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13E0A56-D709-5983-7665-9B5DD30AF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248F1A3-4755-78A0-3384-E6C16B4CE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3C009-3B6B-4760-9D0A-EFA038E748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98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4E44442-D881-C943-EDAB-B7FED35BD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9DB78D3-3A72-7D5A-F633-D5C37DB86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E87EC4C-4ABD-40E6-2185-F358F59BA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BA615-8D2C-4197-B0C6-B2BFC95401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DE72D72-E96F-5B3E-1C7E-6C2CBF239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EC9755E-9FE9-EAAE-D558-CC95BE331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68C9556-4C33-7AA6-38E0-A8D103D01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01461-B2AA-4641-9215-980B5225BC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2E00F20-B4D5-5CC1-4D7C-5156FC2DE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445DB24-166A-08F1-333A-37D3F8B78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180BA00-3CC7-8F21-6B8F-D908A286C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E476D-9291-48C3-A9A4-B4F72FED7C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2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B73C84D-4170-81A7-7695-D92DDD69C4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59135FA-F97B-61F3-DABE-39C872BCC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A4430C2-8C18-4FC0-E4D1-C7855FA16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9E3FC-641E-47C6-B600-0A7ABE799A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92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5E03F3A-1677-3A12-151B-12CC07523D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476C5A8-655C-D21A-8F69-96710B482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66EF57-B5BA-4A32-636C-38A56AC33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9CB17-8E7F-4ABB-8DFE-54643FC4DC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16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8BC4781-62D6-5F61-364A-1A0616869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73EE7EC-9C95-7C0B-4102-DCA8A8A31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3C5B47E-6F43-07F2-2633-2B7039714D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B8ABC-A78C-43D9-9FAC-2FF4756D57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2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47A650B-DA53-6339-97F8-3E9D69F61CE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B7A81BF6-399E-3760-D84F-4DDDF8038E0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D714E8F-9006-4ACE-8BBC-1222236A63E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F2FF111B-B8D9-9B40-A280-E61D6388D6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AD50816F-424B-53DF-393C-04D36925308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2EA072A6-6D59-0E75-E5E1-9B9F37081BA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455DFDAB-C091-5E6B-AA9E-12B890BFA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A1BB8C75-A8DB-67B8-4103-391976C88F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11599A0C-C631-26CA-10AD-932DC0E53E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3A91583F-C99D-4C8E-5DE8-B88CF2783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E6D8E4-75D6-42C9-8745-D008116221A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92133307-7C5D-0BA0-71CE-0AD3E2452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6.wmf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1.bin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5.wmf"/><Relationship Id="rId20" Type="http://schemas.openxmlformats.org/officeDocument/2006/relationships/hyperlink" Target="../&#31532;6&#31456;.ppt#55. PowerPoint &#28436;&#31034;&#25991;&#31295;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19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.wmf"/><Relationship Id="rId22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slide" Target="slide1.xml"/><Relationship Id="rId7" Type="http://schemas.openxmlformats.org/officeDocument/2006/relationships/image" Target="../media/image22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" Target="slide3.xml"/><Relationship Id="rId7" Type="http://schemas.openxmlformats.org/officeDocument/2006/relationships/image" Target="../media/image23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3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6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wmf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44624-4D8E-653F-F6C3-44A7984A7E00}"/>
              </a:ext>
            </a:extLst>
          </p:cNvPr>
          <p:cNvSpPr txBox="1"/>
          <p:nvPr/>
        </p:nvSpPr>
        <p:spPr>
          <a:xfrm>
            <a:off x="2579688" y="419100"/>
            <a:ext cx="1416050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3075" name="灯片编号占位符 3">
            <a:extLst>
              <a:ext uri="{FF2B5EF4-FFF2-40B4-BE49-F238E27FC236}">
                <a16:creationId xmlns:a16="http://schemas.microsoft.com/office/drawing/2014/main" id="{61B9068E-07D5-B9BB-552B-035556F8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58530E0-357D-470D-8BD3-8497BFE8F3BB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182347F-EDCB-5152-1B0C-E1956EF5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11138"/>
            <a:ext cx="90074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利用通用焓图和通用熵图求甲烷从6.5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MPa、298.15K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的初态定压加热到400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时的放热量和熵变化量。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E90F5C5C-CD58-DE11-0D63-92F2F22B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52558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7C815E34-94E8-B5E5-225C-7E9AFCF63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060575"/>
            <a:ext cx="4319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cr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4.64 MPa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cr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190.7 K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079" name="Rectangle 6">
            <a:extLst>
              <a:ext uri="{FF2B5EF4-FFF2-40B4-BE49-F238E27FC236}">
                <a16:creationId xmlns:a16="http://schemas.microsoft.com/office/drawing/2014/main" id="{F44BD5AC-5CE3-CC44-E91B-4AE7FDD5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0D0190D3-AA9F-8BB2-74C5-C84D06D8C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2636838"/>
          <a:ext cx="64785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300" imgH="431800" progId="Equation.DSMT4">
                  <p:embed/>
                </p:oleObj>
              </mc:Choice>
              <mc:Fallback>
                <p:oleObj name="Equation" r:id="rId2" imgW="30353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636838"/>
                        <a:ext cx="647858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8">
            <a:extLst>
              <a:ext uri="{FF2B5EF4-FFF2-40B4-BE49-F238E27FC236}">
                <a16:creationId xmlns:a16="http://schemas.microsoft.com/office/drawing/2014/main" id="{0077B2D5-034E-9825-4564-B678C38E2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A34BBDEB-E406-97F8-BDDB-0E3C99149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3543300"/>
          <a:ext cx="73644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500" imgH="431800" progId="Equation.DSMT4">
                  <p:embed/>
                </p:oleObj>
              </mc:Choice>
              <mc:Fallback>
                <p:oleObj name="Equation" r:id="rId4" imgW="36195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543300"/>
                        <a:ext cx="736441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F50F4533-45C7-2878-A834-A9F0BDD21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581525"/>
          <a:ext cx="12763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900" imgH="228600" progId="Equation.DSMT4">
                  <p:embed/>
                </p:oleObj>
              </mc:Choice>
              <mc:Fallback>
                <p:oleObj name="Equation" r:id="rId6" imgW="596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81525"/>
                        <a:ext cx="12763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E5C89856-5489-0D0B-7EA8-6BF2019DB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610100"/>
          <a:ext cx="1193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252" imgH="228501" progId="Equation.DSMT4">
                  <p:embed/>
                </p:oleObj>
              </mc:Choice>
              <mc:Fallback>
                <p:oleObj name="Equation" r:id="rId8" imgW="571252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10100"/>
                        <a:ext cx="1193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id="{6F9F66A3-352E-CB45-FAB4-3032E6F55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581525"/>
          <a:ext cx="130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900" imgH="228600" progId="Equation.DSMT4">
                  <p:embed/>
                </p:oleObj>
              </mc:Choice>
              <mc:Fallback>
                <p:oleObj name="Equation" r:id="rId10" imgW="5969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581525"/>
                        <a:ext cx="1308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D1BA079F-835C-ADA8-725C-D3C4648E7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613275"/>
          <a:ext cx="12969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47" imgH="228501" progId="Equation.DSMT4">
                  <p:embed/>
                </p:oleObj>
              </mc:Choice>
              <mc:Fallback>
                <p:oleObj name="Equation" r:id="rId12" imgW="583947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613275"/>
                        <a:ext cx="12969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6">
            <a:extLst>
              <a:ext uri="{FF2B5EF4-FFF2-40B4-BE49-F238E27FC236}">
                <a16:creationId xmlns:a16="http://schemas.microsoft.com/office/drawing/2014/main" id="{47BA9BE8-52CE-BA51-74EC-6B23E147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11" name="Object 15">
            <a:extLst>
              <a:ext uri="{FF2B5EF4-FFF2-40B4-BE49-F238E27FC236}">
                <a16:creationId xmlns:a16="http://schemas.microsoft.com/office/drawing/2014/main" id="{F1FE7FF6-C5F9-B603-2963-F6AFC9ECF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5925" y="5668963"/>
          <a:ext cx="26368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9200" imgH="457200" progId="Equation.DSMT4">
                  <p:embed/>
                </p:oleObj>
              </mc:Choice>
              <mc:Fallback>
                <p:oleObj name="Equation" r:id="rId14" imgW="12192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668963"/>
                        <a:ext cx="26368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Line 18">
            <a:extLst>
              <a:ext uri="{FF2B5EF4-FFF2-40B4-BE49-F238E27FC236}">
                <a16:creationId xmlns:a16="http://schemas.microsoft.com/office/drawing/2014/main" id="{88C6DDB9-60B0-02EB-E4F3-8854DC604A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5788" y="5229225"/>
            <a:ext cx="258762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AutoShape 19">
            <a:hlinkClick r:id="rId16" action="ppaction://hlinksldjump"/>
            <a:extLst>
              <a:ext uri="{FF2B5EF4-FFF2-40B4-BE49-F238E27FC236}">
                <a16:creationId xmlns:a16="http://schemas.microsoft.com/office/drawing/2014/main" id="{E72F80AD-045C-3717-700B-FDCF878EC59B}"/>
              </a:ext>
            </a:extLst>
          </p:cNvPr>
          <p:cNvSpPr>
            <a:spLocks/>
          </p:cNvSpPr>
          <p:nvPr/>
        </p:nvSpPr>
        <p:spPr bwMode="auto">
          <a:xfrm rot="-5504473">
            <a:off x="4752182" y="4544219"/>
            <a:ext cx="215900" cy="1296987"/>
          </a:xfrm>
          <a:prstGeom prst="leftBrace">
            <a:avLst>
              <a:gd name="adj1" fmla="val 50061"/>
              <a:gd name="adj2" fmla="val 50000"/>
            </a:avLst>
          </a:prstGeom>
          <a:solidFill>
            <a:srgbClr val="00CC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4DB40798-0B89-B858-33DA-CE32D7C58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0700" y="5272088"/>
            <a:ext cx="228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" name="Rectangle 1024">
            <a:extLst>
              <a:ext uri="{FF2B5EF4-FFF2-40B4-BE49-F238E27FC236}">
                <a16:creationId xmlns:a16="http://schemas.microsoft.com/office/drawing/2014/main" id="{D1E8218E-4821-0157-1B46-735ABAAA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557338"/>
            <a:ext cx="417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由表查得，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的临界参数为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93" name="Text Box 1025">
            <a:extLst>
              <a:ext uri="{FF2B5EF4-FFF2-40B4-BE49-F238E27FC236}">
                <a16:creationId xmlns:a16="http://schemas.microsoft.com/office/drawing/2014/main" id="{1964D757-A0D6-C3FF-0B66-CA377D12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44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A820277</a:t>
            </a:r>
          </a:p>
        </p:txBody>
      </p:sp>
      <p:sp>
        <p:nvSpPr>
          <p:cNvPr id="3094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09FEEF-C052-A72B-EBEB-1D50D77C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95" name="AutoShape 103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3E38A11-1FCF-3F56-1C6C-72CF2C32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0" name="Object 1032">
            <a:extLst>
              <a:ext uri="{FF2B5EF4-FFF2-40B4-BE49-F238E27FC236}">
                <a16:creationId xmlns:a16="http://schemas.microsoft.com/office/drawing/2014/main" id="{AF5D0FF6-12D2-7F80-0C96-D8C65B3B2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805488"/>
          <a:ext cx="24495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06500" imgH="457200" progId="Equation.DSMT4">
                  <p:embed/>
                </p:oleObj>
              </mc:Choice>
              <mc:Fallback>
                <p:oleObj name="Equation" r:id="rId17" imgW="1206500" imgH="4572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05488"/>
                        <a:ext cx="244951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A726E5-82B4-EE6F-A9B1-78F3A0A90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8794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放热量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C2C8CDB1-D772-3C94-FD17-B213E07A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974725"/>
            <a:ext cx="327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定压过程的热量即焓差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98" grpId="0" build="p" autoUpdateAnimBg="0"/>
      <p:bldP spid="4099" grpId="0" build="p" autoUpdateAnimBg="0"/>
      <p:bldP spid="4100" grpId="0" build="p" autoUpdateAnimBg="0"/>
      <p:bldP spid="4115" grpId="0" animBg="1"/>
      <p:bldP spid="8192" grpId="0"/>
      <p:bldP spid="2" grpId="0"/>
      <p:bldP spid="2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14BA029B-C269-0FB9-41BD-A6BDD362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E8CFAE-BEAF-4566-8A9A-B9CF8F1A1BDA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65A4B28B-738C-0350-41F8-1CEDC9BC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46075"/>
            <a:ext cx="556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附表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8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，理想气体状态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的摩尔焓为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A700D5A-EE80-D2B2-D8F8-8A1BDFC6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8F346F39-7D18-6ACC-04C9-5E1C41A12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836613"/>
          <a:ext cx="6886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51200" imgH="254000" progId="Equation.DSMT4">
                  <p:embed/>
                </p:oleObj>
              </mc:Choice>
              <mc:Fallback>
                <p:oleObj name="Equation" r:id="rId3" imgW="32512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836613"/>
                        <a:ext cx="68865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>
            <a:extLst>
              <a:ext uri="{FF2B5EF4-FFF2-40B4-BE49-F238E27FC236}">
                <a16:creationId xmlns:a16="http://schemas.microsoft.com/office/drawing/2014/main" id="{067D46C5-CE56-3149-1A44-471E95B1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0EDCDDE2-EA23-C726-E8E1-A8A3E0786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1412875"/>
          <a:ext cx="70548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900" imgH="355600" progId="Equation.DSMT4">
                  <p:embed/>
                </p:oleObj>
              </mc:Choice>
              <mc:Fallback>
                <p:oleObj name="Equation" r:id="rId5" imgW="36449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412875"/>
                        <a:ext cx="70548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>
            <a:extLst>
              <a:ext uri="{FF2B5EF4-FFF2-40B4-BE49-F238E27FC236}">
                <a16:creationId xmlns:a16="http://schemas.microsoft.com/office/drawing/2014/main" id="{1042A2F8-9F66-DEED-DFB4-05E36E575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046288"/>
            <a:ext cx="2163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=3 870.2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J/mol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46B05C4-81FA-684B-6047-E35B04726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65400"/>
            <a:ext cx="265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焓的变化 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6BCA1764-0D87-218A-FDDE-4DFCDDF2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C62F3F9B-A9A1-2380-E2C6-9E83BCB18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067050"/>
          <a:ext cx="71294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95700" imgH="482600" progId="Equation.DSMT4">
                  <p:embed/>
                </p:oleObj>
              </mc:Choice>
              <mc:Fallback>
                <p:oleObj name="Equation" r:id="rId7" imgW="36957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067050"/>
                        <a:ext cx="71294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2">
            <a:extLst>
              <a:ext uri="{FF2B5EF4-FFF2-40B4-BE49-F238E27FC236}">
                <a16:creationId xmlns:a16="http://schemas.microsoft.com/office/drawing/2014/main" id="{2C8CF59B-91EA-1B67-DB00-5367F6409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E2649985-6E16-4C4C-A416-A4D3110EC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3968750"/>
          <a:ext cx="72485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22700" imgH="469900" progId="Equation.DSMT4">
                  <p:embed/>
                </p:oleObj>
              </mc:Choice>
              <mc:Fallback>
                <p:oleObj name="Equation" r:id="rId9" imgW="38227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968750"/>
                        <a:ext cx="72485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>
            <a:extLst>
              <a:ext uri="{FF2B5EF4-FFF2-40B4-BE49-F238E27FC236}">
                <a16:creationId xmlns:a16="http://schemas.microsoft.com/office/drawing/2014/main" id="{8165BE72-8556-F76A-5531-A34503B7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84763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定压过程的热量即焓差，所以 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8044EAD9-611D-3E23-2CC9-CCE31399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D181D247-4024-1A85-A732-AB64E3352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805488"/>
          <a:ext cx="45354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19300" imgH="254000" progId="Equation.DSMT4">
                  <p:embed/>
                </p:oleObj>
              </mc:Choice>
              <mc:Fallback>
                <p:oleObj name="Equation" r:id="rId11" imgW="20193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05488"/>
                        <a:ext cx="45354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AutoShape 10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F9A55A-05BD-BFB4-0962-4B07E3AA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4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30A7AA0-94D4-3EE9-7F52-42593E72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96063"/>
            <a:ext cx="538162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7" grpId="0" build="p" autoUpdateAnimBg="0"/>
      <p:bldP spid="5128" grpId="0" build="p" autoUpdateAnimBg="0"/>
      <p:bldP spid="513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F9EE915C-1084-E8E9-3E34-271780E8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63CB439-266D-4DAD-9AED-5123B77F7E84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4AE7FD16-8466-45F0-D11A-BED84C5B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14313"/>
            <a:ext cx="314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查通用熵图                                   </a:t>
            </a: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84E7228C-408C-691D-D03A-18AD0521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FDACB1C3-F195-E4F9-B1DB-347A4C19A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0025" y="977900"/>
          <a:ext cx="49196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500" imgH="419100" progId="Equation.DSMT4">
                  <p:embed/>
                </p:oleObj>
              </mc:Choice>
              <mc:Fallback>
                <p:oleObj name="Equation" r:id="rId2" imgW="23495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977900"/>
                        <a:ext cx="49196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>
            <a:extLst>
              <a:ext uri="{FF2B5EF4-FFF2-40B4-BE49-F238E27FC236}">
                <a16:creationId xmlns:a16="http://schemas.microsoft.com/office/drawing/2014/main" id="{BFB43F8C-4F85-3745-68CA-0A27E9C31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043238"/>
            <a:ext cx="2024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附表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查得 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A2E906D1-1D52-0C5B-CFAA-F1AA7329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3FD58317-5796-65B7-0717-E9E31CAEC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3744913"/>
          <a:ext cx="84153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00500" imgH="254000" progId="Equation.DSMT4">
                  <p:embed/>
                </p:oleObj>
              </mc:Choice>
              <mc:Fallback>
                <p:oleObj name="Equation" r:id="rId5" imgW="40005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744913"/>
                        <a:ext cx="84153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3">
            <a:extLst>
              <a:ext uri="{FF2B5EF4-FFF2-40B4-BE49-F238E27FC236}">
                <a16:creationId xmlns:a16="http://schemas.microsoft.com/office/drawing/2014/main" id="{23CDF57B-719C-0BE7-3D22-3D7F73EF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2DED9024-9DD1-529F-99F7-232DDEC18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4643438"/>
          <a:ext cx="724693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51200" imgH="482600" progId="Equation.DSMT4">
                  <p:embed/>
                </p:oleObj>
              </mc:Choice>
              <mc:Fallback>
                <p:oleObj name="Equation" r:id="rId7" imgW="32512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643438"/>
                        <a:ext cx="7246938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" name="Object 1024">
            <a:extLst>
              <a:ext uri="{FF2B5EF4-FFF2-40B4-BE49-F238E27FC236}">
                <a16:creationId xmlns:a16="http://schemas.microsoft.com/office/drawing/2014/main" id="{D400E150-8273-B124-F21E-20A9F59DE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759450"/>
          <a:ext cx="89217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0" imgH="482600" progId="Equation.DSMT4">
                  <p:embed/>
                </p:oleObj>
              </mc:Choice>
              <mc:Fallback>
                <p:oleObj name="Equation" r:id="rId9" imgW="4191000" imgH="482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759450"/>
                        <a:ext cx="89217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8A738E6-39A1-0D71-BE2E-2C1A21682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96063"/>
            <a:ext cx="538162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5A9D2C4-0E98-9678-1F11-724F4462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96063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3" name="Object 1031">
            <a:extLst>
              <a:ext uri="{FF2B5EF4-FFF2-40B4-BE49-F238E27FC236}">
                <a16:creationId xmlns:a16="http://schemas.microsoft.com/office/drawing/2014/main" id="{BC19E738-A67B-C54E-6307-7D8D7F349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793750"/>
          <a:ext cx="12763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900" imgH="228600" progId="Equation.DSMT4">
                  <p:embed/>
                </p:oleObj>
              </mc:Choice>
              <mc:Fallback>
                <p:oleObj name="Equation" r:id="rId11" imgW="596900" imgH="2286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793750"/>
                        <a:ext cx="12763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32">
            <a:extLst>
              <a:ext uri="{FF2B5EF4-FFF2-40B4-BE49-F238E27FC236}">
                <a16:creationId xmlns:a16="http://schemas.microsoft.com/office/drawing/2014/main" id="{E37CDB09-6E91-7AA3-C295-7DCB3942E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785813"/>
          <a:ext cx="1193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252" imgH="228501" progId="Equation.DSMT4">
                  <p:embed/>
                </p:oleObj>
              </mc:Choice>
              <mc:Fallback>
                <p:oleObj name="Equation" r:id="rId13" imgW="571252" imgH="228501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785813"/>
                        <a:ext cx="11938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033">
            <a:extLst>
              <a:ext uri="{FF2B5EF4-FFF2-40B4-BE49-F238E27FC236}">
                <a16:creationId xmlns:a16="http://schemas.microsoft.com/office/drawing/2014/main" id="{8C5A909D-AD54-ED8C-B31B-3608C9C1F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1428750"/>
          <a:ext cx="130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96900" imgH="228600" progId="Equation.DSMT4">
                  <p:embed/>
                </p:oleObj>
              </mc:Choice>
              <mc:Fallback>
                <p:oleObj name="Equation" r:id="rId15" imgW="596900" imgH="2286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428750"/>
                        <a:ext cx="1308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34">
            <a:extLst>
              <a:ext uri="{FF2B5EF4-FFF2-40B4-BE49-F238E27FC236}">
                <a16:creationId xmlns:a16="http://schemas.microsoft.com/office/drawing/2014/main" id="{57DEB0FD-0BB7-B39C-11CB-17AE955FF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1460500"/>
          <a:ext cx="12969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83947" imgH="228501" progId="Equation.DSMT4">
                  <p:embed/>
                </p:oleObj>
              </mc:Choice>
              <mc:Fallback>
                <p:oleObj name="Equation" r:id="rId17" imgW="583947" imgH="228501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460500"/>
                        <a:ext cx="12969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AutoShape 1036">
            <a:hlinkClick r:id="rId19" action="ppaction://hlinksldjump"/>
            <a:extLst>
              <a:ext uri="{FF2B5EF4-FFF2-40B4-BE49-F238E27FC236}">
                <a16:creationId xmlns:a16="http://schemas.microsoft.com/office/drawing/2014/main" id="{44870C1F-8632-2642-9E9D-7048262345F8}"/>
              </a:ext>
            </a:extLst>
          </p:cNvPr>
          <p:cNvSpPr>
            <a:spLocks/>
          </p:cNvSpPr>
          <p:nvPr/>
        </p:nvSpPr>
        <p:spPr bwMode="auto">
          <a:xfrm rot="10800000">
            <a:off x="3643313" y="928688"/>
            <a:ext cx="214312" cy="857250"/>
          </a:xfrm>
          <a:prstGeom prst="leftBrace">
            <a:avLst>
              <a:gd name="adj1" fmla="val 62556"/>
              <a:gd name="adj2" fmla="val 50000"/>
            </a:avLst>
          </a:prstGeom>
          <a:solidFill>
            <a:srgbClr val="00CC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B30F58-A641-7DA3-DD1B-C5487276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6357938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hlinkClick r:id="rId20" action="ppaction://hlinkpres?slideindex=55&amp;slidetitle=PowerPoint 演示文稿"/>
              </a:rPr>
              <a:t>返回</a:t>
            </a:r>
            <a:endParaRPr lang="zh-CN" altLang="en-US" sz="2000" b="1"/>
          </a:p>
        </p:txBody>
      </p:sp>
      <p:graphicFrame>
        <p:nvGraphicFramePr>
          <p:cNvPr id="3082" name="Object 21">
            <a:extLst>
              <a:ext uri="{FF2B5EF4-FFF2-40B4-BE49-F238E27FC236}">
                <a16:creationId xmlns:a16="http://schemas.microsoft.com/office/drawing/2014/main" id="{9A46B2AA-DCA5-CFB6-13B1-8939F78C1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2286000"/>
          <a:ext cx="28622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96394" imgH="253890" progId="Equation.DSMT4">
                  <p:embed/>
                </p:oleObj>
              </mc:Choice>
              <mc:Fallback>
                <p:oleObj name="Equation" r:id="rId21" imgW="1396394" imgH="2538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286000"/>
                        <a:ext cx="28622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>
            <a:extLst>
              <a:ext uri="{FF2B5EF4-FFF2-40B4-BE49-F238E27FC236}">
                <a16:creationId xmlns:a16="http://schemas.microsoft.com/office/drawing/2014/main" id="{06C30E17-1342-A3A5-B495-90A1FC670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221456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等压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083" name="Object 22">
            <a:extLst>
              <a:ext uri="{FF2B5EF4-FFF2-40B4-BE49-F238E27FC236}">
                <a16:creationId xmlns:a16="http://schemas.microsoft.com/office/drawing/2014/main" id="{514873B0-AE14-C2BF-8304-303671CD7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2041525"/>
          <a:ext cx="44291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93900" imgH="431800" progId="Equation.DSMT4">
                  <p:embed/>
                </p:oleObj>
              </mc:Choice>
              <mc:Fallback>
                <p:oleObj name="Equation" r:id="rId23" imgW="19939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041525"/>
                        <a:ext cx="44291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52" grpId="0" build="p" autoUpdateAnimBg="0"/>
      <p:bldP spid="9228" grpId="0" animBg="1"/>
      <p:bldP spid="20" grpId="0"/>
      <p:bldP spid="2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2C67D2CE-99C6-D622-77E0-EF9AB163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7A7E71D-EE85-423E-9838-89429CCC10D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DD2A2F4C-0116-B5BA-257C-3FCBB8B0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3825"/>
            <a:ext cx="7316788" cy="66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>
            <a:extLst>
              <a:ext uri="{FF2B5EF4-FFF2-40B4-BE49-F238E27FC236}">
                <a16:creationId xmlns:a16="http://schemas.microsoft.com/office/drawing/2014/main" id="{0C0E1AF1-4FFE-A490-309B-F0761A3D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725738"/>
            <a:ext cx="61118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通用焓图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465F01F8-32C8-56CE-7485-DE276953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6165850"/>
            <a:ext cx="695325" cy="3968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返回</a:t>
            </a:r>
            <a:endParaRPr kumimoji="1"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33A9AD52-A640-438B-51AE-DD8D56E3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5878513"/>
            <a:ext cx="0" cy="142875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D585C623-0699-3D92-79FF-732740E4C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5681663"/>
          <a:ext cx="1079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228501" progId="Equation.DSMT4">
                  <p:embed/>
                </p:oleObj>
              </mc:Choice>
              <mc:Fallback>
                <p:oleObj name="Equation" r:id="rId4" imgW="634725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5681663"/>
                        <a:ext cx="1079500" cy="388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606A8B4C-555A-E52E-B1E8-ABB6A74A7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565400"/>
          <a:ext cx="10318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900" imgH="228600" progId="Equation.DSMT4">
                  <p:embed/>
                </p:oleObj>
              </mc:Choice>
              <mc:Fallback>
                <p:oleObj name="Equation" r:id="rId6" imgW="596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565400"/>
                        <a:ext cx="1031875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0">
            <a:extLst>
              <a:ext uri="{FF2B5EF4-FFF2-40B4-BE49-F238E27FC236}">
                <a16:creationId xmlns:a16="http://schemas.microsoft.com/office/drawing/2014/main" id="{B26C7A87-4FB4-E52B-5E76-668AF9D22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205038"/>
            <a:ext cx="0" cy="3743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AEF2BD23-A48E-5E01-BE5B-338C75690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2938" y="2565400"/>
            <a:ext cx="504825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18DA39F-9A5E-A96E-3D46-804E3F9D7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2852738"/>
            <a:ext cx="3529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rc 15">
            <a:extLst>
              <a:ext uri="{FF2B5EF4-FFF2-40B4-BE49-F238E27FC236}">
                <a16:creationId xmlns:a16="http://schemas.microsoft.com/office/drawing/2014/main" id="{BE0C3CFE-F8CC-9D4E-52F4-7FF791B034F2}"/>
              </a:ext>
            </a:extLst>
          </p:cNvPr>
          <p:cNvSpPr>
            <a:spLocks/>
          </p:cNvSpPr>
          <p:nvPr/>
        </p:nvSpPr>
        <p:spPr bwMode="auto">
          <a:xfrm rot="13081096" flipV="1">
            <a:off x="5673725" y="3244850"/>
            <a:ext cx="554038" cy="1839913"/>
          </a:xfrm>
          <a:custGeom>
            <a:avLst/>
            <a:gdLst>
              <a:gd name="T0" fmla="*/ 2147483647 w 20957"/>
              <a:gd name="T1" fmla="*/ 0 h 15439"/>
              <a:gd name="T2" fmla="*/ 2147483647 w 20957"/>
              <a:gd name="T3" fmla="*/ 2147483647 h 15439"/>
              <a:gd name="T4" fmla="*/ 0 w 20957"/>
              <a:gd name="T5" fmla="*/ 2147483647 h 15439"/>
              <a:gd name="T6" fmla="*/ 0 60000 65536"/>
              <a:gd name="T7" fmla="*/ 0 60000 65536"/>
              <a:gd name="T8" fmla="*/ 0 60000 65536"/>
              <a:gd name="T9" fmla="*/ 0 w 20957"/>
              <a:gd name="T10" fmla="*/ 0 h 15439"/>
              <a:gd name="T11" fmla="*/ 20957 w 20957"/>
              <a:gd name="T12" fmla="*/ 15439 h 15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57" h="15439" fill="none" extrusionOk="0">
                <a:moveTo>
                  <a:pt x="15106" y="-1"/>
                </a:moveTo>
                <a:cubicBezTo>
                  <a:pt x="17963" y="2795"/>
                  <a:pt x="19989" y="6330"/>
                  <a:pt x="20957" y="10208"/>
                </a:cubicBezTo>
              </a:path>
              <a:path w="20957" h="15439" stroke="0" extrusionOk="0">
                <a:moveTo>
                  <a:pt x="15106" y="-1"/>
                </a:moveTo>
                <a:cubicBezTo>
                  <a:pt x="17963" y="2795"/>
                  <a:pt x="19989" y="6330"/>
                  <a:pt x="20957" y="10208"/>
                </a:cubicBezTo>
                <a:lnTo>
                  <a:pt x="0" y="15439"/>
                </a:lnTo>
                <a:lnTo>
                  <a:pt x="15106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37C28050-C9B5-1F40-3F3D-773C4893B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789363"/>
            <a:ext cx="3529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75E2709D-AD62-6E9A-FB93-22501E4E9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3500438"/>
          <a:ext cx="1079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725" imgH="228501" progId="Equation.DSMT4">
                  <p:embed/>
                </p:oleObj>
              </mc:Choice>
              <mc:Fallback>
                <p:oleObj name="Equation" r:id="rId8" imgW="634725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500438"/>
                        <a:ext cx="1079500" cy="38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>
            <a:extLst>
              <a:ext uri="{FF2B5EF4-FFF2-40B4-BE49-F238E27FC236}">
                <a16:creationId xmlns:a16="http://schemas.microsoft.com/office/drawing/2014/main" id="{92BF9024-4CDE-DEB0-AA9A-B921F7A9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17825"/>
            <a:ext cx="4699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CC00"/>
                </a:solidFill>
                <a:latin typeface="Times New Roman" panose="02020603050405020304" pitchFamily="18" charset="0"/>
              </a:rPr>
              <a:t>0.6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43D0AAFC-82EC-3013-64E7-C34E04D97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09988"/>
            <a:ext cx="584200" cy="36671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CC00"/>
                </a:solidFill>
                <a:latin typeface="Times New Roman" panose="02020603050405020304" pitchFamily="18" charset="0"/>
              </a:rPr>
              <a:t>0.28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E7D23C1-011A-C1DC-638C-DEBACB57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3066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4B44511D-43C3-4ED6-D726-6390610AF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43263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65E85B4A-1643-F31E-D7BB-067623F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D928629-8A67-4F31-8152-605D011A2C1A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713560F8-9A73-EE3E-F3BB-C236B6AA2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8913"/>
            <a:ext cx="7494587" cy="664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>
            <a:extLst>
              <a:ext uri="{FF2B5EF4-FFF2-40B4-BE49-F238E27FC236}">
                <a16:creationId xmlns:a16="http://schemas.microsoft.com/office/drawing/2014/main" id="{70410F4F-8396-5C98-C06F-E1BB77D7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01763"/>
            <a:ext cx="61118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通用熵图</a:t>
            </a:r>
          </a:p>
        </p:txBody>
      </p:sp>
      <p:sp>
        <p:nvSpPr>
          <p:cNvPr id="7173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6A902BE1-E19D-BD14-3810-BDF20020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6021388"/>
            <a:ext cx="695325" cy="396875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hlinkClick r:id="rId3" action="ppaction://hlinksldjump"/>
              </a:rPr>
              <a:t>返回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CF5D0F62-F71E-06FD-B29A-9F8BC7EDE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6021388"/>
            <a:ext cx="0" cy="144462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DB74326D-7E71-04AA-3450-0341858B5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2636838"/>
            <a:ext cx="0" cy="3455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6B681E50-E4B6-B0E5-609C-A6F30BF7B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589588"/>
          <a:ext cx="1079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228501" progId="Equation.DSMT4">
                  <p:embed/>
                </p:oleObj>
              </mc:Choice>
              <mc:Fallback>
                <p:oleObj name="Equation" r:id="rId4" imgW="634725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589588"/>
                        <a:ext cx="1079500" cy="388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9253268A-EF37-E99F-C54B-90DE53AC9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149725"/>
          <a:ext cx="1079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725" imgH="228501" progId="Equation.DSMT4">
                  <p:embed/>
                </p:oleObj>
              </mc:Choice>
              <mc:Fallback>
                <p:oleObj name="Equation" r:id="rId6" imgW="634725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149725"/>
                        <a:ext cx="1079500" cy="38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c 13">
            <a:extLst>
              <a:ext uri="{FF2B5EF4-FFF2-40B4-BE49-F238E27FC236}">
                <a16:creationId xmlns:a16="http://schemas.microsoft.com/office/drawing/2014/main" id="{5FB4460E-A97C-6701-9A00-CA70B315F807}"/>
              </a:ext>
            </a:extLst>
          </p:cNvPr>
          <p:cNvSpPr>
            <a:spLocks/>
          </p:cNvSpPr>
          <p:nvPr/>
        </p:nvSpPr>
        <p:spPr bwMode="auto">
          <a:xfrm rot="12851386" flipV="1">
            <a:off x="5580063" y="4073525"/>
            <a:ext cx="554037" cy="1839913"/>
          </a:xfrm>
          <a:custGeom>
            <a:avLst/>
            <a:gdLst>
              <a:gd name="T0" fmla="*/ 2147483647 w 20957"/>
              <a:gd name="T1" fmla="*/ 0 h 15439"/>
              <a:gd name="T2" fmla="*/ 2147483647 w 20957"/>
              <a:gd name="T3" fmla="*/ 2147483647 h 15439"/>
              <a:gd name="T4" fmla="*/ 0 w 20957"/>
              <a:gd name="T5" fmla="*/ 2147483647 h 15439"/>
              <a:gd name="T6" fmla="*/ 0 60000 65536"/>
              <a:gd name="T7" fmla="*/ 0 60000 65536"/>
              <a:gd name="T8" fmla="*/ 0 60000 65536"/>
              <a:gd name="T9" fmla="*/ 0 w 20957"/>
              <a:gd name="T10" fmla="*/ 0 h 15439"/>
              <a:gd name="T11" fmla="*/ 20957 w 20957"/>
              <a:gd name="T12" fmla="*/ 15439 h 15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57" h="15439" fill="none" extrusionOk="0">
                <a:moveTo>
                  <a:pt x="15106" y="-1"/>
                </a:moveTo>
                <a:cubicBezTo>
                  <a:pt x="17963" y="2795"/>
                  <a:pt x="19989" y="6330"/>
                  <a:pt x="20957" y="10208"/>
                </a:cubicBezTo>
              </a:path>
              <a:path w="20957" h="15439" stroke="0" extrusionOk="0">
                <a:moveTo>
                  <a:pt x="15106" y="-1"/>
                </a:moveTo>
                <a:cubicBezTo>
                  <a:pt x="17963" y="2795"/>
                  <a:pt x="19989" y="6330"/>
                  <a:pt x="20957" y="10208"/>
                </a:cubicBezTo>
                <a:lnTo>
                  <a:pt x="0" y="15439"/>
                </a:lnTo>
                <a:lnTo>
                  <a:pt x="15106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CA9BFDBF-6E4E-43B4-A1C6-53D4434B5E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68538" y="4719638"/>
            <a:ext cx="3455987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F8FDA0C2-F44D-E937-87CF-EAA63D3D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4437063"/>
            <a:ext cx="584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CC00"/>
                </a:solidFill>
                <a:latin typeface="Times New Roman" panose="02020603050405020304" pitchFamily="18" charset="0"/>
              </a:rPr>
              <a:t>0.12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14BB618-8767-AE49-4E9E-C526DB14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17988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04D6454F-68E5-D872-A9F7-F70A4308D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708275"/>
          <a:ext cx="10318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228600" progId="Equation.DSMT4">
                  <p:embed/>
                </p:oleObj>
              </mc:Choice>
              <mc:Fallback>
                <p:oleObj name="Equation" r:id="rId8" imgW="5969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708275"/>
                        <a:ext cx="1031875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8">
            <a:extLst>
              <a:ext uri="{FF2B5EF4-FFF2-40B4-BE49-F238E27FC236}">
                <a16:creationId xmlns:a16="http://schemas.microsoft.com/office/drawing/2014/main" id="{700B1625-5350-2BF9-4140-E32C75EFF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500438"/>
            <a:ext cx="3529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D803131E-46CC-7F29-FEFB-981845A0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57563"/>
            <a:ext cx="584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CC00"/>
                </a:solidFill>
                <a:latin typeface="Times New Roman" panose="02020603050405020304" pitchFamily="18" charset="0"/>
              </a:rPr>
              <a:t>0.31</a:t>
            </a:r>
          </a:p>
        </p:txBody>
      </p:sp>
      <p:sp>
        <p:nvSpPr>
          <p:cNvPr id="17" name="Arc 20">
            <a:extLst>
              <a:ext uri="{FF2B5EF4-FFF2-40B4-BE49-F238E27FC236}">
                <a16:creationId xmlns:a16="http://schemas.microsoft.com/office/drawing/2014/main" id="{3FD20615-6DB0-532E-5B36-A1251EC162EF}"/>
              </a:ext>
            </a:extLst>
          </p:cNvPr>
          <p:cNvSpPr>
            <a:spLocks/>
          </p:cNvSpPr>
          <p:nvPr/>
        </p:nvSpPr>
        <p:spPr bwMode="auto">
          <a:xfrm rot="13000174" flipV="1">
            <a:off x="5508625" y="2924175"/>
            <a:ext cx="554038" cy="1839913"/>
          </a:xfrm>
          <a:custGeom>
            <a:avLst/>
            <a:gdLst>
              <a:gd name="T0" fmla="*/ 2147483647 w 20957"/>
              <a:gd name="T1" fmla="*/ 0 h 15439"/>
              <a:gd name="T2" fmla="*/ 2147483647 w 20957"/>
              <a:gd name="T3" fmla="*/ 2147483647 h 15439"/>
              <a:gd name="T4" fmla="*/ 0 w 20957"/>
              <a:gd name="T5" fmla="*/ 2147483647 h 15439"/>
              <a:gd name="T6" fmla="*/ 0 60000 65536"/>
              <a:gd name="T7" fmla="*/ 0 60000 65536"/>
              <a:gd name="T8" fmla="*/ 0 60000 65536"/>
              <a:gd name="T9" fmla="*/ 0 w 20957"/>
              <a:gd name="T10" fmla="*/ 0 h 15439"/>
              <a:gd name="T11" fmla="*/ 20957 w 20957"/>
              <a:gd name="T12" fmla="*/ 15439 h 154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57" h="15439" fill="none" extrusionOk="0">
                <a:moveTo>
                  <a:pt x="15106" y="-1"/>
                </a:moveTo>
                <a:cubicBezTo>
                  <a:pt x="17963" y="2795"/>
                  <a:pt x="19989" y="6330"/>
                  <a:pt x="20957" y="10208"/>
                </a:cubicBezTo>
              </a:path>
              <a:path w="20957" h="15439" stroke="0" extrusionOk="0">
                <a:moveTo>
                  <a:pt x="15106" y="-1"/>
                </a:moveTo>
                <a:cubicBezTo>
                  <a:pt x="17963" y="2795"/>
                  <a:pt x="19989" y="6330"/>
                  <a:pt x="20957" y="10208"/>
                </a:cubicBezTo>
                <a:lnTo>
                  <a:pt x="0" y="15439"/>
                </a:lnTo>
                <a:lnTo>
                  <a:pt x="15106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ECD6C429-F6B4-8570-4900-1E2C32D8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9543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05C7BCD7-E2B0-D924-2E84-359A13FBD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17526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DSMT4">
                  <p:embed/>
                </p:oleObj>
              </mc:Choice>
              <mc:Fallback>
                <p:oleObj name="Equation" r:id="rId2" imgW="317362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7526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4228C96C-5D5E-1565-7D21-E8D1D1C45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7526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300" imgH="228600" progId="Equation.DSMT4">
                  <p:embed/>
                </p:oleObj>
              </mc:Choice>
              <mc:Fallback>
                <p:oleObj name="Equation" r:id="rId4" imgW="368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26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2DCE04F1-C65D-5D85-3D1E-CB0C41E00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7526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300" imgH="228600" progId="Equation.DSMT4">
                  <p:embed/>
                </p:oleObj>
              </mc:Choice>
              <mc:Fallback>
                <p:oleObj name="Equation" r:id="rId6" imgW="368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83D9E68D-0A6A-95D1-B5FC-CEB9611E8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0600" y="17526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12" imgH="228501" progId="Equation.DSMT4">
                  <p:embed/>
                </p:oleObj>
              </mc:Choice>
              <mc:Fallback>
                <p:oleObj name="Equation" r:id="rId8" imgW="203112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17526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21A60971-2384-AB25-F228-0639D951F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051050"/>
          <a:ext cx="4572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138" imgH="177569" progId="Equation.DSMT4">
                  <p:embed/>
                </p:oleObj>
              </mc:Choice>
              <mc:Fallback>
                <p:oleObj name="Equation" r:id="rId10" imgW="355138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051050"/>
                        <a:ext cx="4572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>
            <a:extLst>
              <a:ext uri="{FF2B5EF4-FFF2-40B4-BE49-F238E27FC236}">
                <a16:creationId xmlns:a16="http://schemas.microsoft.com/office/drawing/2014/main" id="{FB068AAA-CC15-EF85-66D4-ED43C8E1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D6A7886B-9217-5091-1B45-7796BE27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59DEEEA4-3C5E-D0BB-B0EA-F94C0CBB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685BF3D9-FE73-260C-91C6-C60D33B7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E9C4B370-FE97-BF6C-415B-DA332ACA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0BD40A7F-8AB2-F1A0-CF22-E3AB6800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7920EC96-582D-AE65-9F46-33CA4C05D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578DAA1D-7652-4FFA-6DFA-D0B0404E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63673BEA-9CEE-D1A4-097E-4D6A36AF1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D86BA2C2-1C61-B75D-FAE4-C23170EA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7825"/>
            <a:ext cx="128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57" name="Group 17">
            <a:extLst>
              <a:ext uri="{FF2B5EF4-FFF2-40B4-BE49-F238E27FC236}">
                <a16:creationId xmlns:a16="http://schemas.microsoft.com/office/drawing/2014/main" id="{C11DFC3D-40FB-64B4-32AC-260542F77024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647825"/>
          <a:ext cx="8763000" cy="40544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41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993">
                <a:tc>
                  <a:txBody>
                    <a:bodyPr/>
                    <a:lstStyle/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298.15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1 200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1 300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1 400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1 500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1 600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6 253.1   198.797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9 192.0   210.758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9 247.1   210.942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12 234.2   219.534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15 262.9   226.290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18 358.2   231.931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21 528.3   236.817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24 770.9   241.146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28 079.3   245.042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31 449.2   248.591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34 871.9   251.853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38 339.5   254.870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41 845.3   257.676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45 383.8   260.298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48 950.2   262.759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52 540.4   265.076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6 691.7  172.733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10 018.7  186.233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10 089.9  186.471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13 888.9  197.367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18 225.3  207.019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23 151.4  215.984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28 659.1  224.463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34 704.6  232.528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41 232.6  240.212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48 200.7  247.550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55 567.3  254.568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63 290.1  261.285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71 325.4  267.716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79 634.7  273.872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88 183.9  279.770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96 943.5  285.442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6 076.7  185.062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10 005.4  200.936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10 093.7  201.231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14 843.4  214.853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20 118.2  226.605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25 783.2  236.924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31 759.0  246.130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38 003.7  254.465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44 496.0  262.109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51 217.3  269.188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58 143.2  275.788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65 261.1  281.980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72 552.1  287.815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79 999.2  293.333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87 587.2  298.568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95 302.5  303.547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6 818.6  204.417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10 511.6  219.308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10 597.4  219.595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15 406.8  233.362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21 188.4  246.224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27 850.1  258.347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35 281.9  269.789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43 372.8  280.584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52 027.1  290.771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61 180.4  300.411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70 773.3  309.551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80 761.2  318.239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91 092.2  326.506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101 721.0  334.382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112 608.4  341.893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123 720.8  349.064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5 814.7   193.481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8 683.0   205.147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8 737.3   205.329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11 708.9   213.872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14 767.3   220.693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17 926.1   226.449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21 181.4   231.466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24 519.3   235.922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27 924.0   239.931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31 384.4   243.576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34 893.5   246.921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38 441.1   250.007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42 022.9   252.874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45 635.9   255.551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49 277.4   258.064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52 945.4   260.431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298.15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1 200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1 300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1 400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1 500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31900" algn="dec"/>
                          <a:tab pos="1511300" algn="dec"/>
                          <a:tab pos="2463800" algn="dec"/>
                          <a:tab pos="3352800" algn="dec"/>
                          <a:tab pos="4254500" algn="dec"/>
                          <a:tab pos="5308600" algn="dec"/>
                          <a:tab pos="5867400" algn="dec"/>
                        </a:tabLst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1 600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43" name="Rectangle 51">
            <a:extLst>
              <a:ext uri="{FF2B5EF4-FFF2-40B4-BE49-F238E27FC236}">
                <a16:creationId xmlns:a16="http://schemas.microsoft.com/office/drawing/2014/main" id="{70E5EBE9-EF62-A798-CC96-D4BE3FBC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44" name="Object 52">
            <a:extLst>
              <a:ext uri="{FF2B5EF4-FFF2-40B4-BE49-F238E27FC236}">
                <a16:creationId xmlns:a16="http://schemas.microsoft.com/office/drawing/2014/main" id="{E2A94896-72E1-BC95-B6BD-EA7ED1B09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057400"/>
          <a:ext cx="4572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138" imgH="177569" progId="Equation.DSMT4">
                  <p:embed/>
                </p:oleObj>
              </mc:Choice>
              <mc:Fallback>
                <p:oleObj name="Equation" r:id="rId12" imgW="355138" imgH="177569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4572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5" name="Rectangle 53">
            <a:extLst>
              <a:ext uri="{FF2B5EF4-FFF2-40B4-BE49-F238E27FC236}">
                <a16:creationId xmlns:a16="http://schemas.microsoft.com/office/drawing/2014/main" id="{EF697AC9-AD69-6E38-7DDA-7E29B251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46" name="Object 54">
            <a:extLst>
              <a:ext uri="{FF2B5EF4-FFF2-40B4-BE49-F238E27FC236}">
                <a16:creationId xmlns:a16="http://schemas.microsoft.com/office/drawing/2014/main" id="{A3A21D91-E96F-4062-E5B0-9D07B9D66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752600"/>
          <a:ext cx="3810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9158" imgH="177646" progId="Equation.DSMT4">
                  <p:embed/>
                </p:oleObj>
              </mc:Choice>
              <mc:Fallback>
                <p:oleObj name="Equation" r:id="rId13" imgW="279158" imgH="177646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3810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7" name="Rectangle 55">
            <a:extLst>
              <a:ext uri="{FF2B5EF4-FFF2-40B4-BE49-F238E27FC236}">
                <a16:creationId xmlns:a16="http://schemas.microsoft.com/office/drawing/2014/main" id="{65140B10-5C21-AA98-5298-9CF5FC6E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48" name="Object 56">
            <a:extLst>
              <a:ext uri="{FF2B5EF4-FFF2-40B4-BE49-F238E27FC236}">
                <a16:creationId xmlns:a16="http://schemas.microsoft.com/office/drawing/2014/main" id="{0D317FD2-A908-C042-0650-35A338360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0"/>
          <a:ext cx="9159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6600" imgH="241300" progId="Equation.DSMT4">
                  <p:embed/>
                </p:oleObj>
              </mc:Choice>
              <mc:Fallback>
                <p:oleObj name="Equation" r:id="rId15" imgW="736600" imgH="2413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91598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9" name="Rectangle 57">
            <a:extLst>
              <a:ext uri="{FF2B5EF4-FFF2-40B4-BE49-F238E27FC236}">
                <a16:creationId xmlns:a16="http://schemas.microsoft.com/office/drawing/2014/main" id="{1D88ADDC-D2FF-2F8D-45AE-09CEA4BC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50" name="Object 58">
            <a:extLst>
              <a:ext uri="{FF2B5EF4-FFF2-40B4-BE49-F238E27FC236}">
                <a16:creationId xmlns:a16="http://schemas.microsoft.com/office/drawing/2014/main" id="{8CBF54D8-DE68-69AB-117E-99BDB63F0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297113"/>
          <a:ext cx="9159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6600" imgH="241300" progId="Equation.DSMT4">
                  <p:embed/>
                </p:oleObj>
              </mc:Choice>
              <mc:Fallback>
                <p:oleObj name="Equation" r:id="rId15" imgW="736600" imgH="2413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97113"/>
                        <a:ext cx="9159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1" name="Rectangle 59">
            <a:extLst>
              <a:ext uri="{FF2B5EF4-FFF2-40B4-BE49-F238E27FC236}">
                <a16:creationId xmlns:a16="http://schemas.microsoft.com/office/drawing/2014/main" id="{EF897DA5-7856-F5CF-A71C-C2DAE7D9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52" name="Object 60">
            <a:extLst>
              <a:ext uri="{FF2B5EF4-FFF2-40B4-BE49-F238E27FC236}">
                <a16:creationId xmlns:a16="http://schemas.microsoft.com/office/drawing/2014/main" id="{F7B522F6-C38A-4B2A-445A-0CDA48E02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97113"/>
          <a:ext cx="9159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6600" imgH="241300" progId="Equation.DSMT4">
                  <p:embed/>
                </p:oleObj>
              </mc:Choice>
              <mc:Fallback>
                <p:oleObj name="Equation" r:id="rId15" imgW="736600" imgH="2413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97113"/>
                        <a:ext cx="9159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" name="Rectangle 61">
            <a:extLst>
              <a:ext uri="{FF2B5EF4-FFF2-40B4-BE49-F238E27FC236}">
                <a16:creationId xmlns:a16="http://schemas.microsoft.com/office/drawing/2014/main" id="{A0DC6EE5-B60A-C7EE-8590-F79BB551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54" name="Object 62">
            <a:extLst>
              <a:ext uri="{FF2B5EF4-FFF2-40B4-BE49-F238E27FC236}">
                <a16:creationId xmlns:a16="http://schemas.microsoft.com/office/drawing/2014/main" id="{AF73DE80-5EEB-7249-20A3-BEBC96890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1013" y="2297113"/>
          <a:ext cx="915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6600" imgH="241300" progId="Equation.DSMT4">
                  <p:embed/>
                </p:oleObj>
              </mc:Choice>
              <mc:Fallback>
                <p:oleObj name="Equation" r:id="rId15" imgW="736600" imgH="2413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2297113"/>
                        <a:ext cx="915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5" name="Rectangle 63">
            <a:extLst>
              <a:ext uri="{FF2B5EF4-FFF2-40B4-BE49-F238E27FC236}">
                <a16:creationId xmlns:a16="http://schemas.microsoft.com/office/drawing/2014/main" id="{DF4A47BF-6EF2-6FC4-8B22-5523DF24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56" name="Object 64">
            <a:extLst>
              <a:ext uri="{FF2B5EF4-FFF2-40B4-BE49-F238E27FC236}">
                <a16:creationId xmlns:a16="http://schemas.microsoft.com/office/drawing/2014/main" id="{3B584454-B6FC-35D5-B40B-D817319EE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297113"/>
          <a:ext cx="9144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6600" imgH="241300" progId="Equation.DSMT4">
                  <p:embed/>
                </p:oleObj>
              </mc:Choice>
              <mc:Fallback>
                <p:oleObj name="Equation" r:id="rId15" imgW="736600" imgH="2413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97113"/>
                        <a:ext cx="9144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7" name="Text Box 65">
            <a:extLst>
              <a:ext uri="{FF2B5EF4-FFF2-40B4-BE49-F238E27FC236}">
                <a16:creationId xmlns:a16="http://schemas.microsoft.com/office/drawing/2014/main" id="{1B3C71AD-5A9A-CC58-8AD7-F2F022A2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382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附表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气体的热力性质表</a:t>
            </a:r>
          </a:p>
        </p:txBody>
      </p:sp>
      <p:sp>
        <p:nvSpPr>
          <p:cNvPr id="8258" name="AutoShape 6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645F8C8-654D-547F-9320-378CF50CF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172200"/>
            <a:ext cx="152400" cy="5334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204</TotalTime>
  <Words>431</Words>
  <Application>Microsoft Office PowerPoint</Application>
  <PresentationFormat>全屏显示(4:3)</PresentationFormat>
  <Paragraphs>146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28</cp:revision>
  <dcterms:created xsi:type="dcterms:W3CDTF">1601-01-01T00:00:00Z</dcterms:created>
  <dcterms:modified xsi:type="dcterms:W3CDTF">2025-08-21T14:36:05Z</dcterms:modified>
</cp:coreProperties>
</file>