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E136FBA-6ADF-4031-A874-44A89FA05A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B80D91C-23B3-4A16-8E32-3E63336F3E5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EF02929D-F2C7-47B8-89A3-10AAFBB976D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DA525C29-51A0-4146-A95F-FA42AF34A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F2D2ADC7-8913-4769-83B1-188270A465C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200CC6AA-D80E-45A9-8073-25C7130B1B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AC39E77D-3E1C-4862-8E4E-262339BF1DF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E5C543A2-C23E-4155-AC39-82E7863C49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1DE30B4-878E-4116-9E34-5805CB89AB29}" type="slidenum">
              <a:rPr lang="en-US" altLang="zh-CN"/>
              <a:pPr eaLnBrk="1" hangingPunct="1"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8B9CC67-0200-42B3-B1E3-47B6D367A2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9AC7C02-0A51-481A-93DC-04B3FB3A4A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第二版用</a:t>
            </a:r>
            <a:r>
              <a:rPr lang="en-US" altLang="zh-CN">
                <a:cs typeface="Times New Roman" panose="02020603050405020304" pitchFamily="18" charset="0"/>
              </a:rPr>
              <a:t>Φ</a:t>
            </a:r>
            <a:r>
              <a:rPr lang="zh-CN" altLang="en-US"/>
              <a:t>（见附表</a:t>
            </a:r>
            <a:r>
              <a:rPr lang="en-US" altLang="zh-CN"/>
              <a:t>8</a:t>
            </a:r>
            <a:r>
              <a:rPr lang="zh-CN" altLang="en-US"/>
              <a:t>），第三版用</a:t>
            </a:r>
            <a:r>
              <a:rPr lang="en-US" altLang="zh-CN"/>
              <a:t>S</a:t>
            </a:r>
            <a:r>
              <a:rPr lang="en-US" altLang="zh-CN" baseline="30000"/>
              <a:t>0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E306987-27E2-406B-92B7-581CACD2C62C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7C4A25AD-8D31-4F4E-93FD-3489FADBD1D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42DC9755-8F16-47D8-8016-7B721B39F14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F7DC9F34-FDA8-4ACD-B5F9-F5943B4F040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B0233376-F4E0-40D1-A659-69F395B7177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7CD57F8F-E1A5-4520-912D-500AF64C6E8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5273344A-64A6-4727-94D5-96FDCBABD0B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6AFDD68-BAFB-40AE-BEF7-1D80AF30E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3E7C9294-5438-4193-AF03-7357C25CB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057807D1-6FFD-41FD-B694-0310B2C3CD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85848-27F7-46FF-A950-774CE33914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16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15A1CD6-B60E-45E3-8865-830FE936D0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D2AA968-473F-41F5-9699-8FD98CE068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6C1C2A1-8977-4A17-851E-D2DDCD22CD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01ED12-8E8B-446E-800F-999AD1C262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1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ABB714B-14D4-4D53-B34A-65C7DC00BF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9CD3BF5-22ED-434D-B92D-A4B6E64F06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629AEEE-59C7-4217-8256-A63C24E514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EC2644-F8AB-4E52-B871-FEF68DA8CD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888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FB3D42C-33F3-4375-B71F-21E8FC291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CAE47F8-2068-4D0A-9044-CF04FFB80F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F042097-5EB6-4939-A885-0A498E87D2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6DD19-A1AB-4095-A30A-4EE137B2B2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469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2477C0E-505E-437B-B4A0-CAA3058849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A7AAA93-F6FD-436A-A751-DBA6C29D07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6E66CD9-17AD-4AD7-9006-B33E407613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8BBFB9-A326-4491-B8A8-5B8CEA86D9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32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98393DA-B0C0-41A8-926B-24D262EAA4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2FE26FC-B641-4EE8-90D9-E06BAF7549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F019CAB-E00C-4A31-B407-0F296A8E31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CF8B28-D2B6-47AD-84FA-E58D441656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16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5A4A766-DE38-4AC1-AF0E-28446C1AF0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B5A1962-5924-478A-A125-E3E3B0669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B6248147-C4DE-4603-95C1-163964EC55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9EB85B-4C7E-4152-A3B3-D62170B732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07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D488FFF-9925-40B2-9FA1-BF757A533E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379C797-887E-43B3-B9C2-4B7FFE3A26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311768A-2A68-4913-856C-3D5A36D265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97114A-E0D2-4138-81D4-3BFCDE2E1B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28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09492F4E-C7B5-4E2B-9CC0-A85E198F6D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B2FA5DB7-9795-45AF-83F6-1B7C2AC92F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83D95ED-83EE-49D1-B4A3-70140DB5FB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31FF3B-A38C-43C5-A714-400A647D7D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894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CD84753-5502-4834-B046-DD2606AA66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2858CBB-3952-450E-B3C4-1FF27409F8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6266D70-3DAB-4E6F-A46B-3F8BF8E672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D57A41-3343-4C12-BC8B-12429A63CB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41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1120070-347B-4EBC-873B-B9A9A727AF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F005026-11D9-4F0E-BAE2-BE4CFE2D66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0511624-1BB0-42BA-8D28-7375A17BD8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8602F-4586-4854-9851-A1273F2485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891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241661FF-CB42-46B5-8E85-BE58167C05FA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B38FEBF6-E304-412C-9D20-50D64D26B45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13C659D2-F8A3-4135-8CFC-1760AEB2076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4AC1FAD2-B676-43B6-B992-356C5F931B8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E1B03F8C-5CB7-49D3-BA90-A1A236D4FFB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262C14A5-BAA0-4CA0-BDD0-6B6DCF01E7A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B675DA20-EA6A-4315-905D-32CC17DEE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3CB7FB9F-5B45-47AF-8BAF-CF9640E4A03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E43AD8B4-776B-4D0F-B634-E6A1FA5BD6D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92DE12BA-108F-4F87-B473-5C9CB812E8C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8B2F0F9-2AEC-4DB4-AF2D-22BAA2CD33E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7045DFFE-FE0D-458B-A221-83561F8D5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7.png"/><Relationship Id="rId9" Type="http://schemas.openxmlformats.org/officeDocument/2006/relationships/hyperlink" Target="../&#31532;3&#31456;.ppt#28. PowerPoint &#28436;&#31034;&#25991;&#31295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FCDCA779-2B43-46DB-A97C-951EEA21A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9275"/>
            <a:ext cx="85344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 kg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空气从初态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0.1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100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，经历某种变化后到终态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0.5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1 000 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 取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）定比热容 ；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）变比热容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求：熵变。</a:t>
            </a: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771BEF4B-FBC8-4AF8-AC23-BDDBE9592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35175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52" name="Object 4">
            <a:extLst>
              <a:ext uri="{FF2B5EF4-FFF2-40B4-BE49-F238E27FC236}">
                <a16:creationId xmlns:a16="http://schemas.microsoft.com/office/drawing/2014/main" id="{406287FD-93EC-460E-B07E-4A52F1C908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701925"/>
          <a:ext cx="460851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2044700" imgH="431800" progId="Equation.DSMT4">
                  <p:embed/>
                </p:oleObj>
              </mc:Choice>
              <mc:Fallback>
                <p:oleObj name="Equation" r:id="rId3" imgW="20447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701925"/>
                        <a:ext cx="4608512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" name="Rectangle 0">
            <a:extLst>
              <a:ext uri="{FF2B5EF4-FFF2-40B4-BE49-F238E27FC236}">
                <a16:creationId xmlns:a16="http://schemas.microsoft.com/office/drawing/2014/main" id="{4513D2E2-3CC3-4E66-A4AF-0AA500B04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055813"/>
            <a:ext cx="1868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）定比热容</a:t>
            </a:r>
          </a:p>
        </p:txBody>
      </p:sp>
      <p:sp>
        <p:nvSpPr>
          <p:cNvPr id="3078" name="Text Box 1">
            <a:extLst>
              <a:ext uri="{FF2B5EF4-FFF2-40B4-BE49-F238E27FC236}">
                <a16:creationId xmlns:a16="http://schemas.microsoft.com/office/drawing/2014/main" id="{73B18366-94C6-4B22-AA87-A1775C99A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209550"/>
            <a:ext cx="114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A4111551</a:t>
            </a:r>
          </a:p>
        </p:txBody>
      </p:sp>
      <p:sp>
        <p:nvSpPr>
          <p:cNvPr id="3079" name="Text Box 3">
            <a:extLst>
              <a:ext uri="{FF2B5EF4-FFF2-40B4-BE49-F238E27FC236}">
                <a16:creationId xmlns:a16="http://schemas.microsoft.com/office/drawing/2014/main" id="{5E44DF86-BB77-499C-A5C5-A140554EE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6638" y="653891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200"/>
              <a:t>1</a:t>
            </a:r>
          </a:p>
        </p:txBody>
      </p:sp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B327FAEC-C40B-4C11-BA69-86C230A3A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3854450"/>
          <a:ext cx="8929687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4686300" imgH="711200" progId="Equation.DSMT4">
                  <p:embed/>
                </p:oleObj>
              </mc:Choice>
              <mc:Fallback>
                <p:oleObj name="Equation" r:id="rId5" imgW="46863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854450"/>
                        <a:ext cx="8929687" cy="1354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>
            <a:extLst>
              <a:ext uri="{FF2B5EF4-FFF2-40B4-BE49-F238E27FC236}">
                <a16:creationId xmlns:a16="http://schemas.microsoft.com/office/drawing/2014/main" id="{80554F4A-4E89-4CEF-B80C-EB6E00A2C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5341938"/>
            <a:ext cx="1868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）变比热容</a:t>
            </a:r>
          </a:p>
        </p:txBody>
      </p:sp>
      <p:graphicFrame>
        <p:nvGraphicFramePr>
          <p:cNvPr id="6150" name="Object 6">
            <a:extLst>
              <a:ext uri="{FF2B5EF4-FFF2-40B4-BE49-F238E27FC236}">
                <a16:creationId xmlns:a16="http://schemas.microsoft.com/office/drawing/2014/main" id="{0E265249-5348-42B9-8B21-D03C7790A3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799138"/>
          <a:ext cx="33877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7" imgW="1409088" imgH="406224" progId="Equation.DSMT4">
                  <p:embed/>
                </p:oleObj>
              </mc:Choice>
              <mc:Fallback>
                <p:oleObj name="Equation" r:id="rId7" imgW="1409088" imgH="4062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799138"/>
                        <a:ext cx="3387725" cy="976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AutoShape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3FC3B42-4726-487B-B4F5-24111CF36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325" y="6524625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6144" grpId="0"/>
      <p:bldP spid="61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3" name="Picture 1033">
            <a:extLst>
              <a:ext uri="{FF2B5EF4-FFF2-40B4-BE49-F238E27FC236}">
                <a16:creationId xmlns:a16="http://schemas.microsoft.com/office/drawing/2014/main" id="{AEDDB847-FBB4-46FD-BCD6-518721D88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152400"/>
            <a:ext cx="4618037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4">
            <a:extLst>
              <a:ext uri="{FF2B5EF4-FFF2-40B4-BE49-F238E27FC236}">
                <a16:creationId xmlns:a16="http://schemas.microsoft.com/office/drawing/2014/main" id="{C7DC3765-CDE0-422E-A3A4-5C6F6924C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569913"/>
            <a:ext cx="1255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查附表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79" name="Object 7">
            <a:extLst>
              <a:ext uri="{FF2B5EF4-FFF2-40B4-BE49-F238E27FC236}">
                <a16:creationId xmlns:a16="http://schemas.microsoft.com/office/drawing/2014/main" id="{FF9E3A55-ADDD-4090-9A63-CBD00D0BEB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638425"/>
          <a:ext cx="34559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5" imgW="1308100" imgH="228600" progId="Equation.DSMT4">
                  <p:embed/>
                </p:oleObj>
              </mc:Choice>
              <mc:Fallback>
                <p:oleObj name="Equation" r:id="rId5" imgW="13081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638425"/>
                        <a:ext cx="34559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>
            <a:extLst>
              <a:ext uri="{FF2B5EF4-FFF2-40B4-BE49-F238E27FC236}">
                <a16:creationId xmlns:a16="http://schemas.microsoft.com/office/drawing/2014/main" id="{BC90D219-65FA-4688-9730-8D7F1C8354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1341438"/>
          <a:ext cx="35464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7" imgW="1308100" imgH="228600" progId="Equation.DSMT4">
                  <p:embed/>
                </p:oleObj>
              </mc:Choice>
              <mc:Fallback>
                <p:oleObj name="Equation" r:id="rId7" imgW="13081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41438"/>
                        <a:ext cx="35464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" name="Text Box 1024">
            <a:extLst>
              <a:ext uri="{FF2B5EF4-FFF2-40B4-BE49-F238E27FC236}">
                <a16:creationId xmlns:a16="http://schemas.microsoft.com/office/drawing/2014/main" id="{B97100F3-FFE1-4DDA-94F1-F9CEB260A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876925"/>
            <a:ext cx="8032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  <a:hlinkClick r:id="rId9" action="ppaction://hlinkpres?slideindex=28&amp;slidetitle=PowerPoint 演示文稿"/>
              </a:rPr>
              <a:t>返回</a:t>
            </a:r>
            <a:endParaRPr lang="zh-CN" altLang="en-US" sz="1800"/>
          </a:p>
        </p:txBody>
      </p:sp>
      <p:sp>
        <p:nvSpPr>
          <p:cNvPr id="4103" name="AutoShape 10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F8789AE-64DF-4746-A465-1BB0F2942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96063"/>
            <a:ext cx="538162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4" name="Text Box 1026">
            <a:extLst>
              <a:ext uri="{FF2B5EF4-FFF2-40B4-BE49-F238E27FC236}">
                <a16:creationId xmlns:a16="http://schemas.microsoft.com/office/drawing/2014/main" id="{3A6989BB-1EAF-4918-AC87-AD5CCD509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6638" y="632936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200"/>
              <a:t>2</a:t>
            </a:r>
          </a:p>
        </p:txBody>
      </p:sp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A690634D-C3F3-4CAA-8B55-58F6EB6D43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238" y="3376613"/>
          <a:ext cx="4449762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10" imgW="2133600" imgH="889000" progId="Equation.DSMT4">
                  <p:embed/>
                </p:oleObj>
              </mc:Choice>
              <mc:Fallback>
                <p:oleObj name="Equation" r:id="rId10" imgW="2133600" imgH="889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8" y="3376613"/>
                        <a:ext cx="4449762" cy="185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Line 1028">
            <a:extLst>
              <a:ext uri="{FF2B5EF4-FFF2-40B4-BE49-F238E27FC236}">
                <a16:creationId xmlns:a16="http://schemas.microsoft.com/office/drawing/2014/main" id="{668404F9-22BA-4DA4-B002-32DC4B974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4292600"/>
            <a:ext cx="3887787" cy="0"/>
          </a:xfrm>
          <a:prstGeom prst="line">
            <a:avLst/>
          </a:prstGeom>
          <a:noFill/>
          <a:ln w="1905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7" name="Text Box 1030">
            <a:extLst>
              <a:ext uri="{FF2B5EF4-FFF2-40B4-BE49-F238E27FC236}">
                <a16:creationId xmlns:a16="http://schemas.microsoft.com/office/drawing/2014/main" id="{98DF7E1D-6B09-4356-AFB3-6B89E8278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9144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/>
          </a:p>
        </p:txBody>
      </p:sp>
      <p:sp>
        <p:nvSpPr>
          <p:cNvPr id="11271" name="Text Box 1031">
            <a:extLst>
              <a:ext uri="{FF2B5EF4-FFF2-40B4-BE49-F238E27FC236}">
                <a16:creationId xmlns:a16="http://schemas.microsoft.com/office/drawing/2014/main" id="{EA094C0F-C957-4BDA-89D9-F59BF4ECB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9275"/>
            <a:ext cx="1531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 = 100 ℃</a:t>
            </a:r>
          </a:p>
        </p:txBody>
      </p:sp>
      <p:sp>
        <p:nvSpPr>
          <p:cNvPr id="11272" name="Text Box 1032">
            <a:extLst>
              <a:ext uri="{FF2B5EF4-FFF2-40B4-BE49-F238E27FC236}">
                <a16:creationId xmlns:a16="http://schemas.microsoft.com/office/drawing/2014/main" id="{3BD01E0F-5A95-41DB-9F77-7B5FD2A47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035175"/>
            <a:ext cx="1684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>
                <a:latin typeface="Times New Roman" panose="02020603050405020304" pitchFamily="18" charset="0"/>
              </a:rPr>
              <a:t> = 1000 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11264" grpId="0"/>
      <p:bldP spid="11271" grpId="0"/>
      <p:bldP spid="11272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83</TotalTime>
  <Words>88</Words>
  <Application>Microsoft Office PowerPoint</Application>
  <PresentationFormat>全屏显示(4:3)</PresentationFormat>
  <Paragraphs>13</Paragraphs>
  <Slides>2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17</cp:revision>
  <dcterms:created xsi:type="dcterms:W3CDTF">2000-07-23T13:46:30Z</dcterms:created>
  <dcterms:modified xsi:type="dcterms:W3CDTF">2025-09-10T13:51:25Z</dcterms:modified>
</cp:coreProperties>
</file>