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0AF48A2-6529-4BB6-B715-2757F08E03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F7DD59D-C100-4B96-9FCD-5E4ACF85FF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57B98FE-71F7-4FDE-B2B2-2AFBB8A8729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BB99C1A7-092F-4021-AEAE-F3CF49C9BD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606D8D91-53D2-4B50-AE5A-52A5E1037B9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2866C275-5F29-40C7-8E96-F0C1BC59B7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4D4D9201-BAF6-4C5A-BD44-F39D92C676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725EF30-C7F4-4611-A212-ABACA62EF3B4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A9468A30-A556-4722-BF73-DA5032BEA27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C4CCB97-80BC-4CAF-9BB3-0FB38EC2D2A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CA1CDDB3-15F1-4632-85A4-EA6242DCEC9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81DDB4F1-2E52-4114-AC5B-1C1834966E2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3CF1F217-BC3F-4FC4-B2FE-8F3EEDAA76C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C00C0C9-BEAC-4ECA-B09B-777AD6E2099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33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676069E-7A10-4AC5-B07C-D3EC06DA11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F216E97-5AE5-44A7-B09A-D92A41D5FD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60791EDE-747C-4276-8EC4-61E07DBB0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AE057C-CB0A-4A2B-AF1F-C0F682C49E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74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D976C7C-C48E-4B4F-B0D1-E71F901A0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F6198B5-CC14-4E67-AF44-3A13E26399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10D400E-2942-476C-A84A-33E483965B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8DFF02-59B5-4F2B-B89E-F1F83D7737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20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3B5873D-8F86-4F87-9259-71608C6999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11A1446-301F-416B-A77E-96D76B8A2F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F042536-AFDA-41DF-9927-B02B57474C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351879-8EC9-4A94-A9F3-D191EFB4AA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29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E777865-8914-421E-BD3B-16042C75C8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469151C-1ED4-4B7C-AA0A-EB5490D122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DF69C4D-FE27-4354-A657-81DE6B734C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88C36-81DE-41CF-84A1-EABBC0573F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98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E5F6C1D-92DC-456C-9283-5D2C775EE0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5A5B82-DB14-40DA-8584-4B62024BDF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B7EB12-DE70-428B-B8A4-3E86C94A7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EA7995-D828-4BE2-8EBC-460FAC59C7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460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9C6D90B-8F06-4056-9D48-4C66AF5E83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9F1A1AD-C1DE-4AA9-8710-FBBA2C2360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D8BB285-29CA-43EA-BBCD-917626C5BA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223513-DF40-42F1-B396-E802F98ECB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38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F4B6C8A-970B-498D-BFB1-A1809F56B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EE26D11-0833-491F-B247-025D7A3A18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BE397DC-0402-45D7-9ABF-3A1786F085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59082-2BA2-4A36-AD42-ACB494ED9B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65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7A5EE36-9D41-4380-A3D7-AFB2369EC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A155373-D610-419C-B6FE-B7AA5A821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F017C60-D8DA-4100-81A3-B8718E9148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E88C59-CE53-4F4E-8D51-849A7BC312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36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7374D496-2B5B-425D-828F-50E245A2E6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A5FA1500-DDD2-4242-BB2C-ADF02A479C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01A0F78-40CE-4C19-AD1E-896C4E0114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9ACA9-F96F-4B6A-9C79-80E7866869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298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68135E3-2730-4278-9231-E0BF84FEA3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9F5C1BB-B47C-412F-95FC-115057AA24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F750B9E-E973-4DDB-9CD2-347E12ED1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2C96E-1D2A-4B69-A36C-383CE89229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40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F497DA8-FEBB-468A-B6A5-26D445EF71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3DD833D-A7BB-4845-B296-78DF8900D2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E6D5828-68D4-4C69-9411-7AB14F8C50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34FD3B-CC31-46A0-B683-3E19E87A45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23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FE97E64-70AF-45A0-A64A-2BB943015465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4BCD2666-3E81-4635-B51E-4535AC5CD8D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73DA7E1A-FB68-42C8-ACBA-677B93885E7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04C56376-26AB-494D-B242-41DE15C4461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E062ACA3-69A1-403D-B642-C06A5FE4FC0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7AF4AB76-0B5E-441B-A76D-192A7663B13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9C82842A-2BDA-459F-850D-7DC3D511B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E7ADD5A9-778E-4B8A-B2F1-603C64A317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6A7C3D7E-EBEC-4A55-9A07-85700890F71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77604F47-2924-4F9C-A0B5-37290AD7E0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A3CA25AE-DD58-49EB-BCD8-77931739CBDE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640E40F3-55C5-4D01-82BE-D321EE5BD8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.wmf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image" Target="../media/image5.png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hyperlink" Target="../PPT-2013/&#31532;9&#31456;%20&#24490;&#29615;.ppt#59. &#24187;&#28783;&#29255; 59" TargetMode="External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6A6BACD7-3412-4678-B27C-0CDAB799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2A3D8DBF-9665-4B4F-BD26-52B3C83142BC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C7347629-7582-4AA3-AF0D-FD16E1A7F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404813"/>
            <a:ext cx="8361363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一制冷机连续不断地把盐液从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21.1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冷却到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6.7 ℃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，热量向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27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的环境介质排出，盐液流量是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0.455m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/min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，求制冷机最小功率及向环境介质放出的热量。已知，盐液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 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3.475 kJ/(kg·K)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，密度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ρ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=1 148.8 kg/m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zh-CN" altLang="en-US" sz="2400" b="1" baseline="30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B1A3ACDC-E111-46DF-A53E-19846E44D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267970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1482F146-2721-45DC-B631-A501F6D1C3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4350" y="4149725"/>
          <a:ext cx="17049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" imgW="825500" imgH="241300" progId="Equation.DSMT4">
                  <p:embed/>
                </p:oleObj>
              </mc:Choice>
              <mc:Fallback>
                <p:oleObj name="Equation" r:id="rId3" imgW="8255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4149725"/>
                        <a:ext cx="170497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422FB961-AECE-49B1-91EF-35C7B476A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7988" y="3213100"/>
          <a:ext cx="23145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Equation" r:id="rId5" imgW="990170" imgH="393529" progId="Equation.DSMT4">
                  <p:embed/>
                </p:oleObj>
              </mc:Choice>
              <mc:Fallback>
                <p:oleObj name="Equation" r:id="rId5" imgW="990170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7988" y="3213100"/>
                        <a:ext cx="23145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>
            <a:extLst>
              <a:ext uri="{FF2B5EF4-FFF2-40B4-BE49-F238E27FC236}">
                <a16:creationId xmlns:a16="http://schemas.microsoft.com/office/drawing/2014/main" id="{06DB6136-F00F-4224-B84C-3EA15BDBA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3938" y="4868863"/>
          <a:ext cx="13112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Equation" r:id="rId7" imgW="545863" imgH="228501" progId="Equation.DSMT4">
                  <p:embed/>
                </p:oleObj>
              </mc:Choice>
              <mc:Fallback>
                <p:oleObj name="Equation" r:id="rId7" imgW="545863" imgH="228501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868863"/>
                        <a:ext cx="13112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>
            <a:extLst>
              <a:ext uri="{FF2B5EF4-FFF2-40B4-BE49-F238E27FC236}">
                <a16:creationId xmlns:a16="http://schemas.microsoft.com/office/drawing/2014/main" id="{A71E3440-F521-448C-8CD1-338F55B9B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927725"/>
            <a:ext cx="3178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两方程联立解出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net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和</a:t>
            </a:r>
          </a:p>
        </p:txBody>
      </p:sp>
      <p:pic>
        <p:nvPicPr>
          <p:cNvPr id="4096" name="Picture 0">
            <a:extLst>
              <a:ext uri="{FF2B5EF4-FFF2-40B4-BE49-F238E27FC236}">
                <a16:creationId xmlns:a16="http://schemas.microsoft.com/office/drawing/2014/main" id="{B9C0F0D9-4349-4A2B-BBB8-B65F20851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995613"/>
            <a:ext cx="31686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Text Box 2">
            <a:extLst>
              <a:ext uri="{FF2B5EF4-FFF2-40B4-BE49-F238E27FC236}">
                <a16:creationId xmlns:a16="http://schemas.microsoft.com/office/drawing/2014/main" id="{1805C14A-1520-4FDF-82A3-E3ED9F540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2708275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对制冷机立能量方程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DC8B901F-F122-4C90-A414-991E91EE6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076700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其中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E40AD2A3-115F-476D-B807-CE1BEEC12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5" y="4868863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由孤立系统熵增原理</a:t>
            </a:r>
          </a:p>
        </p:txBody>
      </p:sp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A1275221-DDE4-42F6-8558-D2F5DE469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5876925"/>
          <a:ext cx="5222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10" imgW="228600" imgH="241300" progId="Equation.DSMT4">
                  <p:embed/>
                </p:oleObj>
              </mc:Choice>
              <mc:Fallback>
                <p:oleObj name="Equation" r:id="rId10" imgW="2286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5876925"/>
                        <a:ext cx="5222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6" name="Text Box 6">
            <a:extLst>
              <a:ext uri="{FF2B5EF4-FFF2-40B4-BE49-F238E27FC236}">
                <a16:creationId xmlns:a16="http://schemas.microsoft.com/office/drawing/2014/main" id="{C3912D93-10C8-4B9D-BE6E-9DFA53DC4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58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A446255</a:t>
            </a:r>
          </a:p>
        </p:txBody>
      </p:sp>
      <p:sp>
        <p:nvSpPr>
          <p:cNvPr id="3087" name="AutoShape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B43C2E6-B8DA-4D21-95CE-D925C99CF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8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B1E6C92-476B-42EB-B04E-5C7342984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1" grpId="0" build="p" autoUpdateAnimBg="0"/>
      <p:bldP spid="2055" grpId="0"/>
      <p:bldP spid="4098" grpId="0"/>
      <p:bldP spid="4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6DC28BB0-8CFB-48DF-98D7-B1DAA96A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A55774F-8E5B-41ED-B088-CD79C35F27E9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21F2CF51-475D-4418-B39C-378C27441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716338"/>
            <a:ext cx="1716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盐液质流量</a:t>
            </a:r>
          </a:p>
        </p:txBody>
      </p:sp>
      <p:graphicFrame>
        <p:nvGraphicFramePr>
          <p:cNvPr id="3075" name="Object 3">
            <a:extLst>
              <a:ext uri="{FF2B5EF4-FFF2-40B4-BE49-F238E27FC236}">
                <a16:creationId xmlns:a16="http://schemas.microsoft.com/office/drawing/2014/main" id="{EAB2C904-9314-4D4D-BDFB-E646E55D6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6288" y="4221163"/>
          <a:ext cx="754062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3746500" imgH="241300" progId="Equation.DSMT4">
                  <p:embed/>
                </p:oleObj>
              </mc:Choice>
              <mc:Fallback>
                <p:oleObj name="Equation" r:id="rId3" imgW="37465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4221163"/>
                        <a:ext cx="754062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437B37DC-252C-459D-80F9-C680EA68E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797425"/>
          <a:ext cx="6970713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5" imgW="3975100" imgH="1117600" progId="Equation.DSMT4">
                  <p:embed/>
                </p:oleObj>
              </mc:Choice>
              <mc:Fallback>
                <p:oleObj name="Equation" r:id="rId5" imgW="3975100" imgH="1117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97425"/>
                        <a:ext cx="6970713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" name="Picture 1024">
            <a:extLst>
              <a:ext uri="{FF2B5EF4-FFF2-40B4-BE49-F238E27FC236}">
                <a16:creationId xmlns:a16="http://schemas.microsoft.com/office/drawing/2014/main" id="{0E1D7C59-281B-42AA-AEF5-4321B6471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260350"/>
            <a:ext cx="2449512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1" name="Object 1025">
            <a:extLst>
              <a:ext uri="{FF2B5EF4-FFF2-40B4-BE49-F238E27FC236}">
                <a16:creationId xmlns:a16="http://schemas.microsoft.com/office/drawing/2014/main" id="{016539BB-C30A-4D09-B850-94F52777D4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1513" y="2787650"/>
          <a:ext cx="788193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8" imgW="3594100" imgH="457200" progId="Equation.DSMT4">
                  <p:embed/>
                </p:oleObj>
              </mc:Choice>
              <mc:Fallback>
                <p:oleObj name="Equation" r:id="rId8" imgW="3594100" imgH="4572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2787650"/>
                        <a:ext cx="7881937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" name="Object 1026">
            <a:extLst>
              <a:ext uri="{FF2B5EF4-FFF2-40B4-BE49-F238E27FC236}">
                <a16:creationId xmlns:a16="http://schemas.microsoft.com/office/drawing/2014/main" id="{092D47BE-EB22-4A35-BED1-7DF12B089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4388" y="188913"/>
          <a:ext cx="31527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10" imgW="1498600" imgH="457200" progId="Equation.DSMT4">
                  <p:embed/>
                </p:oleObj>
              </mc:Choice>
              <mc:Fallback>
                <p:oleObj name="Equation" r:id="rId10" imgW="1498600" imgH="4572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188913"/>
                        <a:ext cx="31527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7">
            <a:extLst>
              <a:ext uri="{FF2B5EF4-FFF2-40B4-BE49-F238E27FC236}">
                <a16:creationId xmlns:a16="http://schemas.microsoft.com/office/drawing/2014/main" id="{EEFFD09A-4B3D-4E25-9653-B9C6A0B8A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268413"/>
          <a:ext cx="130651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Equation" r:id="rId12" imgW="634725" imgH="241195" progId="Equation.DSMT4">
                  <p:embed/>
                </p:oleObj>
              </mc:Choice>
              <mc:Fallback>
                <p:oleObj name="Equation" r:id="rId12" imgW="634725" imgH="241195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68413"/>
                        <a:ext cx="130651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028">
            <a:extLst>
              <a:ext uri="{FF2B5EF4-FFF2-40B4-BE49-F238E27FC236}">
                <a16:creationId xmlns:a16="http://schemas.microsoft.com/office/drawing/2014/main" id="{6FECFD07-B7B9-4F0F-BBF2-F408CC09A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1916113"/>
          <a:ext cx="255905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14" imgW="1143000" imgH="393700" progId="Equation.DSMT4">
                  <p:embed/>
                </p:oleObj>
              </mc:Choice>
              <mc:Fallback>
                <p:oleObj name="Equation" r:id="rId14" imgW="1143000" imgH="39370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16113"/>
                        <a:ext cx="255905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AutoShape 102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3828E4C-5BDD-4EA9-BB8A-EDCF7796E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8" name="AutoShape 10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CFD3DE7D-100E-488F-8F8F-D3452B250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E195A790-1E87-46D5-81BA-E56B2136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0A8D54A-4E13-4829-BC7C-B0E9E0B777ED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A035B6E2-6660-44CC-9349-46745F488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3275" y="3527425"/>
          <a:ext cx="306228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498600" imgH="508000" progId="Equation.DSMT4">
                  <p:embed/>
                </p:oleObj>
              </mc:Choice>
              <mc:Fallback>
                <p:oleObj name="Equation" r:id="rId3" imgW="1498600" imgH="508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527425"/>
                        <a:ext cx="306228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B0A16135-65C9-4092-9477-48FC307B94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" y="2349500"/>
          <a:ext cx="20621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1040948" imgH="393529" progId="Equation.DSMT4">
                  <p:embed/>
                </p:oleObj>
              </mc:Choice>
              <mc:Fallback>
                <p:oleObj name="Equation" r:id="rId5" imgW="1040948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" y="2349500"/>
                        <a:ext cx="2062163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extLst>
              <a:ext uri="{FF2B5EF4-FFF2-40B4-BE49-F238E27FC236}">
                <a16:creationId xmlns:a16="http://schemas.microsoft.com/office/drawing/2014/main" id="{A92B422B-21B2-46AE-B201-C3BDD25278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797425"/>
          <a:ext cx="7921625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7" imgW="4025900" imgH="838200" progId="Equation.DSMT4">
                  <p:embed/>
                </p:oleObj>
              </mc:Choice>
              <mc:Fallback>
                <p:oleObj name="Equation" r:id="rId7" imgW="4025900" imgH="838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797425"/>
                        <a:ext cx="7921625" cy="165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8AFDE89B-91AD-4FB7-8F70-6ACDACBCAD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8" y="417513"/>
          <a:ext cx="73025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9" imgW="3695700" imgH="787400" progId="Equation.DSMT4">
                  <p:embed/>
                </p:oleObj>
              </mc:Choice>
              <mc:Fallback>
                <p:oleObj name="Equation" r:id="rId9" imgW="3695700" imgH="787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417513"/>
                        <a:ext cx="730250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AutoShap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0D2415C-444E-4E3B-AC84-2E58F4EBC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8" name="AutoShape 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1A04AF1-0F03-4F7B-B23B-2B7C399C6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4" name="Text Box 10">
            <a:extLst>
              <a:ext uri="{FF2B5EF4-FFF2-40B4-BE49-F238E27FC236}">
                <a16:creationId xmlns:a16="http://schemas.microsoft.com/office/drawing/2014/main" id="{8AAF15D0-10FC-4FAA-80E2-9BBA4A30C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6289675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1" action="ppaction://hlinkpres?slideindex=59&amp;slidetitle=幻灯片 59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106</TotalTime>
  <Words>94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18</cp:revision>
  <dcterms:created xsi:type="dcterms:W3CDTF">2000-08-19T20:36:26Z</dcterms:created>
  <dcterms:modified xsi:type="dcterms:W3CDTF">2025-09-10T13:51:42Z</dcterms:modified>
</cp:coreProperties>
</file>