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35"/>
  </p:notesMasterIdLst>
  <p:sldIdLst>
    <p:sldId id="259" r:id="rId3"/>
    <p:sldId id="256" r:id="rId4"/>
    <p:sldId id="258" r:id="rId5"/>
    <p:sldId id="260" r:id="rId6"/>
    <p:sldId id="384" r:id="rId7"/>
    <p:sldId id="385" r:id="rId8"/>
    <p:sldId id="383" r:id="rId9"/>
    <p:sldId id="386" r:id="rId10"/>
    <p:sldId id="375" r:id="rId11"/>
    <p:sldId id="374" r:id="rId12"/>
    <p:sldId id="382" r:id="rId13"/>
    <p:sldId id="264" r:id="rId14"/>
    <p:sldId id="371" r:id="rId15"/>
    <p:sldId id="271" r:id="rId16"/>
    <p:sldId id="378" r:id="rId17"/>
    <p:sldId id="273" r:id="rId18"/>
    <p:sldId id="274" r:id="rId19"/>
    <p:sldId id="275" r:id="rId20"/>
    <p:sldId id="276" r:id="rId21"/>
    <p:sldId id="277" r:id="rId22"/>
    <p:sldId id="278" r:id="rId23"/>
    <p:sldId id="365" r:id="rId24"/>
    <p:sldId id="366" r:id="rId25"/>
    <p:sldId id="367" r:id="rId26"/>
    <p:sldId id="368" r:id="rId27"/>
    <p:sldId id="369" r:id="rId28"/>
    <p:sldId id="279" r:id="rId29"/>
    <p:sldId id="280" r:id="rId30"/>
    <p:sldId id="281" r:id="rId31"/>
    <p:sldId id="282" r:id="rId32"/>
    <p:sldId id="283" r:id="rId33"/>
    <p:sldId id="377" r:id="rId34"/>
  </p:sldIdLst>
  <p:sldSz cx="12190413"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CC"/>
    <a:srgbClr val="FF6600"/>
    <a:srgbClr val="99CC00"/>
    <a:srgbClr val="CC0000"/>
    <a:srgbClr val="FF0000"/>
    <a:srgbClr val="99FF3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9" autoAdjust="0"/>
    <p:restoredTop sz="84181" autoAdjust="0"/>
  </p:normalViewPr>
  <p:slideViewPr>
    <p:cSldViewPr>
      <p:cViewPr varScale="1">
        <p:scale>
          <a:sx n="71" d="100"/>
          <a:sy n="71" d="100"/>
        </p:scale>
        <p:origin x="1070"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74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7DEAE44-C54F-0AFE-24A1-60731D73CA0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075" name="Rectangle 3">
            <a:extLst>
              <a:ext uri="{FF2B5EF4-FFF2-40B4-BE49-F238E27FC236}">
                <a16:creationId xmlns:a16="http://schemas.microsoft.com/office/drawing/2014/main" id="{DC731CEE-481B-062B-D332-596057AB02C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5844" name="Rectangle 4">
            <a:extLst>
              <a:ext uri="{FF2B5EF4-FFF2-40B4-BE49-F238E27FC236}">
                <a16:creationId xmlns:a16="http://schemas.microsoft.com/office/drawing/2014/main" id="{C2A772EC-3052-B835-A720-A34FF8A53269}"/>
              </a:ext>
            </a:extLst>
          </p:cNvPr>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6A86B29-E56A-1C7E-B14E-EB50F63BD8A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6A0AFCA7-8DE8-AD05-955D-E9E3AFD7022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079" name="Rectangle 7">
            <a:extLst>
              <a:ext uri="{FF2B5EF4-FFF2-40B4-BE49-F238E27FC236}">
                <a16:creationId xmlns:a16="http://schemas.microsoft.com/office/drawing/2014/main" id="{0FC40565-E225-7117-2A4F-475DC5D4AD3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CC61D54-B106-40DE-AF96-891CC16E7D0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DCE3A405-AE3F-4C53-C7A2-439E749B0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B3B3B5-E932-4C41-BC64-1B0CBE538D5D}" type="slidenum">
              <a:rPr lang="en-US" altLang="zh-CN"/>
              <a:pPr eaLnBrk="1" hangingPunct="1"/>
              <a:t>1</a:t>
            </a:fld>
            <a:endParaRPr lang="en-US" altLang="zh-CN"/>
          </a:p>
        </p:txBody>
      </p:sp>
      <p:sp>
        <p:nvSpPr>
          <p:cNvPr id="36867" name="Rectangle 2">
            <a:extLst>
              <a:ext uri="{FF2B5EF4-FFF2-40B4-BE49-F238E27FC236}">
                <a16:creationId xmlns:a16="http://schemas.microsoft.com/office/drawing/2014/main" id="{5D7BD831-E3AE-B4C1-0ADB-255F48F9C2A3}"/>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0EEB05BF-96F8-6C86-884A-01D74B63C6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在绪论我们了解了我们这门课程的研究对象、研究内容和研究方法之后，我们说，因为工程热力学是一个关于能源科学研究的基础课程、入门课程，所有有关能源科学的有关术语、概念都要在我们这门课程中出现。今天我们就来看，第一章，基本概念。</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B882745-4336-4777-D9FB-AD64631E8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E76F4D-FD2A-48F6-983A-CF6F01E29052}" type="slidenum">
              <a:rPr lang="en-US" altLang="zh-CN"/>
              <a:pPr eaLnBrk="1" hangingPunct="1"/>
              <a:t>10</a:t>
            </a:fld>
            <a:endParaRPr lang="en-US" altLang="zh-CN"/>
          </a:p>
        </p:txBody>
      </p:sp>
      <p:sp>
        <p:nvSpPr>
          <p:cNvPr id="46083" name="Rectangle 2">
            <a:extLst>
              <a:ext uri="{FF2B5EF4-FFF2-40B4-BE49-F238E27FC236}">
                <a16:creationId xmlns:a16="http://schemas.microsoft.com/office/drawing/2014/main" id="{E5B8220C-2184-3066-8A9D-53317C8A8FB4}"/>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3635929-E8F4-2FD1-F9FE-9533BF9B6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A338398E-8C78-ED5B-4F2F-481E5046F0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D1CBC9-112A-4F5E-96A3-00DC9363C8B5}" type="slidenum">
              <a:rPr lang="en-US" altLang="zh-CN"/>
              <a:pPr eaLnBrk="1" hangingPunct="1"/>
              <a:t>11</a:t>
            </a:fld>
            <a:endParaRPr lang="en-US" altLang="zh-CN"/>
          </a:p>
        </p:txBody>
      </p:sp>
      <p:sp>
        <p:nvSpPr>
          <p:cNvPr id="47107" name="Rectangle 2">
            <a:extLst>
              <a:ext uri="{FF2B5EF4-FFF2-40B4-BE49-F238E27FC236}">
                <a16:creationId xmlns:a16="http://schemas.microsoft.com/office/drawing/2014/main" id="{E121A2DA-E110-2729-9FC1-446651E1734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57948D93-410F-E49F-D9E9-9351ACDAEE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E574BD5-714D-014D-878E-B51A429AE7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2CE0AC0-6E7D-4BAE-8F58-776C30EFDA9B}" type="slidenum">
              <a:rPr lang="en-US" altLang="zh-CN"/>
              <a:pPr eaLnBrk="1" hangingPunct="1"/>
              <a:t>12</a:t>
            </a:fld>
            <a:endParaRPr lang="en-US" altLang="zh-CN"/>
          </a:p>
        </p:txBody>
      </p:sp>
      <p:sp>
        <p:nvSpPr>
          <p:cNvPr id="48131" name="Rectangle 2">
            <a:extLst>
              <a:ext uri="{FF2B5EF4-FFF2-40B4-BE49-F238E27FC236}">
                <a16:creationId xmlns:a16="http://schemas.microsoft.com/office/drawing/2014/main" id="{CD0CF496-B4E5-817B-87D7-117CBDECB9E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9AFC27C-B860-1692-1049-80A1E2CCBF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F13677B-FDE8-A4D5-35D9-7A45A5E058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6C63CA-1DD7-4D8E-84D5-26725CCFB13C}" type="slidenum">
              <a:rPr lang="en-US" altLang="zh-CN"/>
              <a:pPr eaLnBrk="1" hangingPunct="1"/>
              <a:t>14</a:t>
            </a:fld>
            <a:endParaRPr lang="en-US" altLang="zh-CN"/>
          </a:p>
        </p:txBody>
      </p:sp>
      <p:sp>
        <p:nvSpPr>
          <p:cNvPr id="49155" name="Rectangle 2">
            <a:extLst>
              <a:ext uri="{FF2B5EF4-FFF2-40B4-BE49-F238E27FC236}">
                <a16:creationId xmlns:a16="http://schemas.microsoft.com/office/drawing/2014/main" id="{36AC6173-F0F6-A020-F57B-E1CC9EC85BD1}"/>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FCC2B148-EB62-515D-07EB-A356B633DF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强调整个热力学是以工质的情况来解决问题的。热的传递和热与功的转换都是靠工质来实现的，工质状态参数的测量和计算解决了，这些问题才能实现，功和热的计算也才能很好解决。</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21F8CC1-08FD-0D0A-C463-D3889DDA8C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78FF35-C232-4946-A7F7-2BC97892776F}" type="slidenum">
              <a:rPr lang="en-US" altLang="zh-CN"/>
              <a:pPr eaLnBrk="1" hangingPunct="1"/>
              <a:t>15</a:t>
            </a:fld>
            <a:endParaRPr lang="en-US" altLang="zh-CN"/>
          </a:p>
        </p:txBody>
      </p:sp>
      <p:sp>
        <p:nvSpPr>
          <p:cNvPr id="50179" name="Rectangle 2">
            <a:extLst>
              <a:ext uri="{FF2B5EF4-FFF2-40B4-BE49-F238E27FC236}">
                <a16:creationId xmlns:a16="http://schemas.microsoft.com/office/drawing/2014/main" id="{E619B11F-A0CB-60F2-999D-8C26E1C33D21}"/>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D9C8F2D4-7D74-D656-5411-9B8BF516F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围绕着热功转换来一一展开。开始可以将绪论的热功转换的符号一直写在那里，然后一直围绕它展开：选对象</a:t>
            </a:r>
            <a:r>
              <a:rPr lang="en-US" altLang="zh-CN">
                <a:latin typeface="Arial" panose="020B0604020202020204" pitchFamily="34" charset="0"/>
              </a:rPr>
              <a:t>-</a:t>
            </a:r>
            <a:r>
              <a:rPr lang="zh-CN" altLang="en-US">
                <a:latin typeface="Arial" panose="020B0604020202020204" pitchFamily="34" charset="0"/>
              </a:rPr>
              <a:t>描述。。。</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7F9B7FD-EE7C-16B0-7FFA-0C947F265B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C18B44-00BD-4585-96B9-042FD9CCC9CF}" type="slidenum">
              <a:rPr lang="en-US" altLang="zh-CN"/>
              <a:pPr eaLnBrk="1" hangingPunct="1"/>
              <a:t>16</a:t>
            </a:fld>
            <a:endParaRPr lang="en-US" altLang="zh-CN"/>
          </a:p>
        </p:txBody>
      </p:sp>
      <p:sp>
        <p:nvSpPr>
          <p:cNvPr id="51203" name="Rectangle 2">
            <a:extLst>
              <a:ext uri="{FF2B5EF4-FFF2-40B4-BE49-F238E27FC236}">
                <a16:creationId xmlns:a16="http://schemas.microsoft.com/office/drawing/2014/main" id="{2AC4B92B-9D88-5F04-90BF-F72072099BC7}"/>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40B4BBF2-8027-6A59-AC87-3CEA4BCD6A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C32DE8C-C429-7EBD-C8D0-00D205277D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29CE56-4E7D-4ED5-BBA8-1705B43CAD71}" type="slidenum">
              <a:rPr lang="en-US" altLang="zh-CN"/>
              <a:pPr eaLnBrk="1" hangingPunct="1"/>
              <a:t>17</a:t>
            </a:fld>
            <a:endParaRPr lang="en-US" altLang="zh-CN"/>
          </a:p>
        </p:txBody>
      </p:sp>
      <p:sp>
        <p:nvSpPr>
          <p:cNvPr id="52227" name="Rectangle 2">
            <a:extLst>
              <a:ext uri="{FF2B5EF4-FFF2-40B4-BE49-F238E27FC236}">
                <a16:creationId xmlns:a16="http://schemas.microsoft.com/office/drawing/2014/main" id="{844CC464-F981-AE8D-00BE-1640D868149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F8442B7-137A-C5F0-EB56-7CAD0C1705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953E5879-D6A3-6FA7-87C5-D7A887D2A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2CC18A-AECF-4D1D-ABA7-E2A102A400C2}" type="slidenum">
              <a:rPr lang="en-US" altLang="zh-CN"/>
              <a:pPr eaLnBrk="1" hangingPunct="1"/>
              <a:t>18</a:t>
            </a:fld>
            <a:endParaRPr lang="en-US" altLang="zh-CN"/>
          </a:p>
        </p:txBody>
      </p:sp>
      <p:sp>
        <p:nvSpPr>
          <p:cNvPr id="53251" name="Rectangle 2">
            <a:extLst>
              <a:ext uri="{FF2B5EF4-FFF2-40B4-BE49-F238E27FC236}">
                <a16:creationId xmlns:a16="http://schemas.microsoft.com/office/drawing/2014/main" id="{A24A56A5-B1E5-A4DB-10F1-17507E6509E3}"/>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E5819E3D-E023-6634-1E61-318224854C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827EB65-BF42-903B-8F37-ECA87F1C77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62A049-7430-4740-A7EC-76C038F0636A}" type="slidenum">
              <a:rPr lang="en-US" altLang="zh-CN"/>
              <a:pPr eaLnBrk="1" hangingPunct="1"/>
              <a:t>19</a:t>
            </a:fld>
            <a:endParaRPr lang="en-US" altLang="zh-CN"/>
          </a:p>
        </p:txBody>
      </p:sp>
      <p:sp>
        <p:nvSpPr>
          <p:cNvPr id="54275" name="Rectangle 2">
            <a:extLst>
              <a:ext uri="{FF2B5EF4-FFF2-40B4-BE49-F238E27FC236}">
                <a16:creationId xmlns:a16="http://schemas.microsoft.com/office/drawing/2014/main" id="{6532CEAA-DDDB-66EA-127F-18F1059EF75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7C0349D5-7565-BBFA-B82E-D5DB93B40C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C4E7C994-D878-AFBF-EC2B-270E1EF87E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B940A2-2729-408D-BE42-92DD0336726A}" type="slidenum">
              <a:rPr lang="en-US" altLang="zh-CN"/>
              <a:pPr eaLnBrk="1" hangingPunct="1"/>
              <a:t>20</a:t>
            </a:fld>
            <a:endParaRPr lang="en-US" altLang="zh-CN"/>
          </a:p>
        </p:txBody>
      </p:sp>
      <p:sp>
        <p:nvSpPr>
          <p:cNvPr id="55299" name="Rectangle 2">
            <a:extLst>
              <a:ext uri="{FF2B5EF4-FFF2-40B4-BE49-F238E27FC236}">
                <a16:creationId xmlns:a16="http://schemas.microsoft.com/office/drawing/2014/main" id="{78871BF7-FC8E-E5A6-FF63-D0E3150CA7AD}"/>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3AFAB0B-3920-B298-AB4E-6CEE7C6886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DAD9202-ECD4-1B54-B49C-ACF951653E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720575-73FC-48C1-82FB-2A534432FEB6}" type="slidenum">
              <a:rPr lang="en-US" altLang="zh-CN"/>
              <a:pPr eaLnBrk="1" hangingPunct="1"/>
              <a:t>2</a:t>
            </a:fld>
            <a:endParaRPr lang="en-US" altLang="zh-CN"/>
          </a:p>
        </p:txBody>
      </p:sp>
      <p:sp>
        <p:nvSpPr>
          <p:cNvPr id="37891" name="Rectangle 2">
            <a:extLst>
              <a:ext uri="{FF2B5EF4-FFF2-40B4-BE49-F238E27FC236}">
                <a16:creationId xmlns:a16="http://schemas.microsoft.com/office/drawing/2014/main" id="{EA35B17A-1E55-9892-E7B1-7EB44DB06FBC}"/>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416C9FC9-52EF-DFA0-7112-B9382FEC38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围绕着热功转换来一一展开。开始可以将绪论的热功转换的符号一直写在那里，然后一直围绕它展开：选对象</a:t>
            </a:r>
            <a:r>
              <a:rPr lang="en-US" altLang="zh-CN">
                <a:latin typeface="Arial" panose="020B0604020202020204" pitchFamily="34" charset="0"/>
              </a:rPr>
              <a:t>-</a:t>
            </a:r>
            <a:r>
              <a:rPr lang="zh-CN" altLang="en-US">
                <a:latin typeface="Arial" panose="020B0604020202020204" pitchFamily="34" charset="0"/>
              </a:rPr>
              <a:t>描述。。。</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1A88B71-BD0A-A20D-40A4-737E3CDB07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E6360E8-5E5C-4C5A-8D43-97998AB08A8F}" type="slidenum">
              <a:rPr lang="en-US" altLang="zh-CN"/>
              <a:pPr eaLnBrk="1" hangingPunct="1"/>
              <a:t>21</a:t>
            </a:fld>
            <a:endParaRPr lang="en-US" altLang="zh-CN"/>
          </a:p>
        </p:txBody>
      </p:sp>
      <p:sp>
        <p:nvSpPr>
          <p:cNvPr id="56323" name="Rectangle 2">
            <a:extLst>
              <a:ext uri="{FF2B5EF4-FFF2-40B4-BE49-F238E27FC236}">
                <a16:creationId xmlns:a16="http://schemas.microsoft.com/office/drawing/2014/main" id="{F76D81A7-7231-D6FB-210B-05EABB225B90}"/>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249A4CAC-E20F-4BB5-95DF-C253E9592E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78264E6-CB87-0727-F710-EE2FA634B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8DE3CD-1CE8-4859-A006-04265321C109}" type="slidenum">
              <a:rPr lang="en-US" altLang="zh-CN"/>
              <a:pPr eaLnBrk="1" hangingPunct="1"/>
              <a:t>22</a:t>
            </a:fld>
            <a:endParaRPr lang="en-US" altLang="zh-CN"/>
          </a:p>
        </p:txBody>
      </p:sp>
      <p:sp>
        <p:nvSpPr>
          <p:cNvPr id="57347" name="Rectangle 2">
            <a:extLst>
              <a:ext uri="{FF2B5EF4-FFF2-40B4-BE49-F238E27FC236}">
                <a16:creationId xmlns:a16="http://schemas.microsoft.com/office/drawing/2014/main" id="{81C69C54-B642-F378-ED2C-1383D76E4212}"/>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F891A87-0CB8-3578-47DB-64127A8824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F40E53F-06E1-0F49-1E11-1EBCFD003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C5F2E4-8831-40A3-A956-33671E1FB577}" type="slidenum">
              <a:rPr lang="en-US" altLang="zh-CN"/>
              <a:pPr eaLnBrk="1" hangingPunct="1"/>
              <a:t>23</a:t>
            </a:fld>
            <a:endParaRPr lang="en-US" altLang="zh-CN"/>
          </a:p>
        </p:txBody>
      </p:sp>
      <p:sp>
        <p:nvSpPr>
          <p:cNvPr id="58371" name="Rectangle 2">
            <a:extLst>
              <a:ext uri="{FF2B5EF4-FFF2-40B4-BE49-F238E27FC236}">
                <a16:creationId xmlns:a16="http://schemas.microsoft.com/office/drawing/2014/main" id="{2EC61359-829C-D053-1582-CCE35F1EEDD5}"/>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90AB16C-0F6C-032F-F17C-BE65DC9F2D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1055283-8D19-3F60-9198-B1B3093428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F95554-0D00-4A7B-94AD-FBB837D9D947}" type="slidenum">
              <a:rPr lang="en-US" altLang="zh-CN"/>
              <a:pPr eaLnBrk="1" hangingPunct="1"/>
              <a:t>24</a:t>
            </a:fld>
            <a:endParaRPr lang="en-US" altLang="zh-CN"/>
          </a:p>
        </p:txBody>
      </p:sp>
      <p:sp>
        <p:nvSpPr>
          <p:cNvPr id="59395" name="Rectangle 2">
            <a:extLst>
              <a:ext uri="{FF2B5EF4-FFF2-40B4-BE49-F238E27FC236}">
                <a16:creationId xmlns:a16="http://schemas.microsoft.com/office/drawing/2014/main" id="{637B9F29-EF0A-C897-3D44-AC987DDD034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797CD10-C841-BCE5-6CE8-D40CD7704F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67DD262-EDCF-3F30-D466-9D9819836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E4004B-6664-49C6-9C1E-805118B444C6}" type="slidenum">
              <a:rPr lang="en-US" altLang="zh-CN"/>
              <a:pPr eaLnBrk="1" hangingPunct="1"/>
              <a:t>25</a:t>
            </a:fld>
            <a:endParaRPr lang="en-US" altLang="zh-CN"/>
          </a:p>
        </p:txBody>
      </p:sp>
      <p:sp>
        <p:nvSpPr>
          <p:cNvPr id="60419" name="Rectangle 2">
            <a:extLst>
              <a:ext uri="{FF2B5EF4-FFF2-40B4-BE49-F238E27FC236}">
                <a16:creationId xmlns:a16="http://schemas.microsoft.com/office/drawing/2014/main" id="{6ADAE10A-363D-57C0-7EEF-AB58351C6ED0}"/>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8FCB092F-F19F-C743-393C-41C7D3A58E6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225DB91-4E5D-CB74-ED8A-B0BF247F44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2BC0B2-CD6D-409F-BAC2-1BFDC2C8A4FB}" type="slidenum">
              <a:rPr lang="en-US" altLang="zh-CN"/>
              <a:pPr eaLnBrk="1" hangingPunct="1"/>
              <a:t>26</a:t>
            </a:fld>
            <a:endParaRPr lang="en-US" altLang="zh-CN"/>
          </a:p>
        </p:txBody>
      </p:sp>
      <p:sp>
        <p:nvSpPr>
          <p:cNvPr id="61443" name="Rectangle 2">
            <a:extLst>
              <a:ext uri="{FF2B5EF4-FFF2-40B4-BE49-F238E27FC236}">
                <a16:creationId xmlns:a16="http://schemas.microsoft.com/office/drawing/2014/main" id="{7317F6AD-51BD-1776-6629-6AD57A024CBF}"/>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C0A3BF89-3D78-C0C4-3F95-E484BD27EF2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5616C1B6-1752-62D8-3A91-6C7D51DEB9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61DA70-F99D-4957-86CB-DF467BF163BE}" type="slidenum">
              <a:rPr lang="en-US" altLang="zh-CN"/>
              <a:pPr eaLnBrk="1" hangingPunct="1"/>
              <a:t>27</a:t>
            </a:fld>
            <a:endParaRPr lang="en-US" altLang="zh-CN"/>
          </a:p>
        </p:txBody>
      </p:sp>
      <p:sp>
        <p:nvSpPr>
          <p:cNvPr id="62467" name="Rectangle 2">
            <a:extLst>
              <a:ext uri="{FF2B5EF4-FFF2-40B4-BE49-F238E27FC236}">
                <a16:creationId xmlns:a16="http://schemas.microsoft.com/office/drawing/2014/main" id="{DB1AFBB6-2B17-B57E-91FE-29D15D54EC8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8880855-F8EB-D940-DD79-5B3E6251B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986EE8D-1C16-A413-2195-B113164A07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178C82-8E66-4940-9196-8D93EDDCA84E}" type="slidenum">
              <a:rPr lang="en-US" altLang="zh-CN"/>
              <a:pPr eaLnBrk="1" hangingPunct="1"/>
              <a:t>28</a:t>
            </a:fld>
            <a:endParaRPr lang="en-US" altLang="zh-CN"/>
          </a:p>
        </p:txBody>
      </p:sp>
      <p:sp>
        <p:nvSpPr>
          <p:cNvPr id="63491" name="Rectangle 2">
            <a:extLst>
              <a:ext uri="{FF2B5EF4-FFF2-40B4-BE49-F238E27FC236}">
                <a16:creationId xmlns:a16="http://schemas.microsoft.com/office/drawing/2014/main" id="{912E14D9-955F-17E4-CD71-20E440C6B00F}"/>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75979977-3694-CC6D-8C9D-E878069B04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D5D1DFEF-2A20-069A-8BAA-881CF2CDE7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E90EBE-9BF9-4AB9-926B-5C4A1CC3921C}" type="slidenum">
              <a:rPr lang="en-US" altLang="zh-CN"/>
              <a:pPr eaLnBrk="1" hangingPunct="1"/>
              <a:t>29</a:t>
            </a:fld>
            <a:endParaRPr lang="en-US" altLang="zh-CN"/>
          </a:p>
        </p:txBody>
      </p:sp>
      <p:sp>
        <p:nvSpPr>
          <p:cNvPr id="64515" name="Rectangle 2">
            <a:extLst>
              <a:ext uri="{FF2B5EF4-FFF2-40B4-BE49-F238E27FC236}">
                <a16:creationId xmlns:a16="http://schemas.microsoft.com/office/drawing/2014/main" id="{A6D09A8B-7564-E974-6503-2E95BE8D376A}"/>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4393A707-23EA-371B-538F-D4B39B1059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9B152349-A245-F146-55F6-906B4219A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0E54B2-A4C2-4EA9-9AAC-4C52A2FE7BF3}" type="slidenum">
              <a:rPr lang="en-US" altLang="zh-CN"/>
              <a:pPr eaLnBrk="1" hangingPunct="1"/>
              <a:t>30</a:t>
            </a:fld>
            <a:endParaRPr lang="en-US" altLang="zh-CN"/>
          </a:p>
        </p:txBody>
      </p:sp>
      <p:sp>
        <p:nvSpPr>
          <p:cNvPr id="65539" name="Rectangle 2">
            <a:extLst>
              <a:ext uri="{FF2B5EF4-FFF2-40B4-BE49-F238E27FC236}">
                <a16:creationId xmlns:a16="http://schemas.microsoft.com/office/drawing/2014/main" id="{39ADCCA3-1F66-4E26-FE77-FA019FD17CDE}"/>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86A261F-D30E-2FC9-3768-DB37B7C7F4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现以容易理解的</a:t>
            </a:r>
            <a:r>
              <a:rPr lang="en-US" altLang="zh-CN">
                <a:latin typeface="Arial" panose="020B0604020202020204" pitchFamily="34" charset="0"/>
              </a:rPr>
              <a:t>U</a:t>
            </a:r>
            <a:r>
              <a:rPr lang="zh-CN" altLang="en-US">
                <a:latin typeface="Arial" panose="020B0604020202020204" pitchFamily="34" charset="0"/>
              </a:rPr>
              <a:t>型管测压计为例说明</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186781B-6F83-95D4-99B2-F574CB5D18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8CFE984-2372-4763-8D19-5FE83AE12D2A}" type="slidenum">
              <a:rPr lang="en-US" altLang="zh-CN"/>
              <a:pPr eaLnBrk="1" hangingPunct="1"/>
              <a:t>3</a:t>
            </a:fld>
            <a:endParaRPr lang="en-US" altLang="zh-CN"/>
          </a:p>
        </p:txBody>
      </p:sp>
      <p:sp>
        <p:nvSpPr>
          <p:cNvPr id="38915" name="Rectangle 2">
            <a:extLst>
              <a:ext uri="{FF2B5EF4-FFF2-40B4-BE49-F238E27FC236}">
                <a16:creationId xmlns:a16="http://schemas.microsoft.com/office/drawing/2014/main" id="{4E45F0DF-839D-B7C8-BC4C-78670931D6E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424C0BE9-EFE9-7ACA-6412-88E3C6C1B6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F2159CF1-522B-16AC-7AAB-0073EF0AB9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1D9F0D-DB48-4D66-BA59-986EB5367A29}" type="slidenum">
              <a:rPr lang="en-US" altLang="zh-CN"/>
              <a:pPr eaLnBrk="1" hangingPunct="1"/>
              <a:t>31</a:t>
            </a:fld>
            <a:endParaRPr lang="en-US" altLang="zh-CN"/>
          </a:p>
        </p:txBody>
      </p:sp>
      <p:sp>
        <p:nvSpPr>
          <p:cNvPr id="66563" name="Rectangle 2">
            <a:extLst>
              <a:ext uri="{FF2B5EF4-FFF2-40B4-BE49-F238E27FC236}">
                <a16:creationId xmlns:a16="http://schemas.microsoft.com/office/drawing/2014/main" id="{5057A635-0420-12E9-021F-D20B068ED91B}"/>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781558E0-6B61-ACBA-E080-61F880869E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E99B41A-78AA-C83B-4B1B-6D4B3B48DB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BBD865-EFFF-4A23-9F31-C6EB6EFB70E2}" type="slidenum">
              <a:rPr lang="en-US" altLang="zh-CN"/>
              <a:pPr eaLnBrk="1" hangingPunct="1"/>
              <a:t>4</a:t>
            </a:fld>
            <a:endParaRPr lang="en-US" altLang="zh-CN"/>
          </a:p>
        </p:txBody>
      </p:sp>
      <p:sp>
        <p:nvSpPr>
          <p:cNvPr id="39939" name="Rectangle 2">
            <a:extLst>
              <a:ext uri="{FF2B5EF4-FFF2-40B4-BE49-F238E27FC236}">
                <a16:creationId xmlns:a16="http://schemas.microsoft.com/office/drawing/2014/main" id="{67AAF6C8-5EDC-B8C0-17DE-DB370390DE1F}"/>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476A0EDC-320F-DCD3-B6BE-E6F2772CF5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599BA03-0AB8-E485-583B-C2FA4F8782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F85E042-73A8-4431-A6EB-5E80EC32FE5C}" type="slidenum">
              <a:rPr lang="en-US" altLang="zh-CN"/>
              <a:pPr eaLnBrk="1" hangingPunct="1"/>
              <a:t>5</a:t>
            </a:fld>
            <a:endParaRPr lang="en-US" altLang="zh-CN"/>
          </a:p>
        </p:txBody>
      </p:sp>
      <p:sp>
        <p:nvSpPr>
          <p:cNvPr id="40963" name="Rectangle 2">
            <a:extLst>
              <a:ext uri="{FF2B5EF4-FFF2-40B4-BE49-F238E27FC236}">
                <a16:creationId xmlns:a16="http://schemas.microsoft.com/office/drawing/2014/main" id="{81710E1C-A926-BA7E-1D63-3D4B5993E0A5}"/>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8306A3AC-4058-DB47-3FB1-981121C456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我们关心的是系统与外界的能量交换，所以只有这三种，质量的交换伴随着能量的交换</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2FDE60A-8CA2-E9A4-AE70-6E030151D5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8D56C9-B742-422D-8534-A4C00F5F1A22}" type="slidenum">
              <a:rPr lang="en-US" altLang="zh-CN"/>
              <a:pPr eaLnBrk="1" hangingPunct="1"/>
              <a:t>6</a:t>
            </a:fld>
            <a:endParaRPr lang="en-US" altLang="zh-CN"/>
          </a:p>
        </p:txBody>
      </p:sp>
      <p:sp>
        <p:nvSpPr>
          <p:cNvPr id="41987" name="Rectangle 2">
            <a:extLst>
              <a:ext uri="{FF2B5EF4-FFF2-40B4-BE49-F238E27FC236}">
                <a16:creationId xmlns:a16="http://schemas.microsoft.com/office/drawing/2014/main" id="{09F3E4B6-8F50-EADA-948D-AF296EDB2408}"/>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41D4150-D9F4-E104-F724-B515BA7CF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我们关心的是系统与外界的能量交换，所以只有这三种，质量的交换伴随着能量的交换</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74CFA2DC-8831-51E9-4DCC-F6D8466138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96CCE7-FBE4-44CE-ADEF-651F7EBDAFF6}" type="slidenum">
              <a:rPr lang="en-US" altLang="zh-CN"/>
              <a:pPr eaLnBrk="1" hangingPunct="1"/>
              <a:t>7</a:t>
            </a:fld>
            <a:endParaRPr lang="en-US" altLang="zh-CN"/>
          </a:p>
        </p:txBody>
      </p:sp>
      <p:sp>
        <p:nvSpPr>
          <p:cNvPr id="43011" name="Rectangle 2">
            <a:extLst>
              <a:ext uri="{FF2B5EF4-FFF2-40B4-BE49-F238E27FC236}">
                <a16:creationId xmlns:a16="http://schemas.microsoft.com/office/drawing/2014/main" id="{1BA4A10A-60A1-B6C2-ACE9-DB971B94B1C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75742182-B46E-FC72-BD32-1802FD0166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我们关心的是系统与外界的能量交换，所以只有这三种，质量的交换伴随着能量的交换</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1E61DBF-B9B2-AD48-C407-5A4014F9FE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BF1BE4-E94D-4CDE-B394-6CBD18BD1F6E}" type="slidenum">
              <a:rPr lang="en-US" altLang="zh-CN"/>
              <a:pPr eaLnBrk="1" hangingPunct="1"/>
              <a:t>8</a:t>
            </a:fld>
            <a:endParaRPr lang="en-US" altLang="zh-CN"/>
          </a:p>
        </p:txBody>
      </p:sp>
      <p:sp>
        <p:nvSpPr>
          <p:cNvPr id="44035" name="Rectangle 2">
            <a:extLst>
              <a:ext uri="{FF2B5EF4-FFF2-40B4-BE49-F238E27FC236}">
                <a16:creationId xmlns:a16="http://schemas.microsoft.com/office/drawing/2014/main" id="{758D4662-AC4A-2ADE-7C1B-334C6907EBFF}"/>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C2412D1-1853-8930-4AEF-BDDD806D5C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我们关心的是系统与外界的能量交换，所以只有这三种，质量的交换伴随着能量的交换</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8F55F50-C6AA-3D20-19D9-468384175B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9C7C2B-BBB0-4C9E-B549-112B98CF5226}" type="slidenum">
              <a:rPr lang="en-US" altLang="zh-CN"/>
              <a:pPr eaLnBrk="1" hangingPunct="1"/>
              <a:t>9</a:t>
            </a:fld>
            <a:endParaRPr lang="en-US" altLang="zh-CN"/>
          </a:p>
        </p:txBody>
      </p:sp>
      <p:sp>
        <p:nvSpPr>
          <p:cNvPr id="45059" name="Rectangle 2">
            <a:extLst>
              <a:ext uri="{FF2B5EF4-FFF2-40B4-BE49-F238E27FC236}">
                <a16:creationId xmlns:a16="http://schemas.microsoft.com/office/drawing/2014/main" id="{FFB31D98-3AD2-B97D-EE33-469EF9CC59CE}"/>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5CDC2643-97E1-DDD3-8FF5-67586EAF70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281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FBC82863-37AF-AF07-F324-CD0C9BAD4F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F765555-A316-CDD3-E455-A3690A96C4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B60AD10-528E-03EE-C5BD-07E0BE126CA4}"/>
              </a:ext>
            </a:extLst>
          </p:cNvPr>
          <p:cNvSpPr>
            <a:spLocks noGrp="1" noChangeArrowheads="1"/>
          </p:cNvSpPr>
          <p:nvPr>
            <p:ph type="sldNum" sz="quarter" idx="12"/>
          </p:nvPr>
        </p:nvSpPr>
        <p:spPr>
          <a:ln/>
        </p:spPr>
        <p:txBody>
          <a:bodyPr/>
          <a:lstStyle>
            <a:lvl1pPr>
              <a:defRPr/>
            </a:lvl1pPr>
          </a:lstStyle>
          <a:p>
            <a:fld id="{DF6D2C54-C4EF-49D0-A1BB-4656D19EA5E7}" type="slidenum">
              <a:rPr lang="en-US" altLang="zh-CN"/>
              <a:pPr/>
              <a:t>‹#›</a:t>
            </a:fld>
            <a:endParaRPr lang="en-US" altLang="zh-CN"/>
          </a:p>
        </p:txBody>
      </p:sp>
    </p:spTree>
    <p:extLst>
      <p:ext uri="{BB962C8B-B14F-4D97-AF65-F5344CB8AC3E}">
        <p14:creationId xmlns:p14="http://schemas.microsoft.com/office/powerpoint/2010/main" val="14454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5AA548-6EE9-3B22-71F0-C25C0C1590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2202F20-FAD7-79DF-E965-01E2F1D2AA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70CC38F-A434-35E6-0A19-028DF3E62E7E}"/>
              </a:ext>
            </a:extLst>
          </p:cNvPr>
          <p:cNvSpPr>
            <a:spLocks noGrp="1" noChangeArrowheads="1"/>
          </p:cNvSpPr>
          <p:nvPr>
            <p:ph type="sldNum" sz="quarter" idx="12"/>
          </p:nvPr>
        </p:nvSpPr>
        <p:spPr>
          <a:ln/>
        </p:spPr>
        <p:txBody>
          <a:bodyPr/>
          <a:lstStyle>
            <a:lvl1pPr>
              <a:defRPr/>
            </a:lvl1pPr>
          </a:lstStyle>
          <a:p>
            <a:fld id="{63C44DD9-5019-42A6-96D8-EA4FD65BB419}" type="slidenum">
              <a:rPr lang="en-US" altLang="zh-CN"/>
              <a:pPr/>
              <a:t>‹#›</a:t>
            </a:fld>
            <a:endParaRPr lang="en-US" altLang="zh-CN"/>
          </a:p>
        </p:txBody>
      </p:sp>
    </p:spTree>
    <p:extLst>
      <p:ext uri="{BB962C8B-B14F-4D97-AF65-F5344CB8AC3E}">
        <p14:creationId xmlns:p14="http://schemas.microsoft.com/office/powerpoint/2010/main" val="52832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161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A0C59DF-E1AD-65F7-076D-1A1964AD1BE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A30E0B2-021E-CEF0-69D4-AE6F4B6F5E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D84160-63FA-3EE5-4020-007251A7CD3C}"/>
              </a:ext>
            </a:extLst>
          </p:cNvPr>
          <p:cNvSpPr>
            <a:spLocks noGrp="1" noChangeArrowheads="1"/>
          </p:cNvSpPr>
          <p:nvPr>
            <p:ph type="sldNum" sz="quarter" idx="12"/>
          </p:nvPr>
        </p:nvSpPr>
        <p:spPr>
          <a:ln/>
        </p:spPr>
        <p:txBody>
          <a:bodyPr/>
          <a:lstStyle>
            <a:lvl1pPr>
              <a:defRPr/>
            </a:lvl1pPr>
          </a:lstStyle>
          <a:p>
            <a:fld id="{90A34E5E-5488-4CED-A8EF-DDCD8CA601B8}" type="slidenum">
              <a:rPr lang="en-US" altLang="zh-CN"/>
              <a:pPr/>
              <a:t>‹#›</a:t>
            </a:fld>
            <a:endParaRPr lang="en-US" altLang="zh-CN"/>
          </a:p>
        </p:txBody>
      </p:sp>
    </p:spTree>
    <p:extLst>
      <p:ext uri="{BB962C8B-B14F-4D97-AF65-F5344CB8AC3E}">
        <p14:creationId xmlns:p14="http://schemas.microsoft.com/office/powerpoint/2010/main" val="2945416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5408613"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70613" y="1600200"/>
            <a:ext cx="54102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70613" y="3938588"/>
            <a:ext cx="54102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28908206-5DE7-ED0E-42A7-D7A5D61FC7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ABBE6D2A-27C6-DB8A-EBBB-9E801E8993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20F33E9F-5E25-F161-F929-CBCD27556755}"/>
              </a:ext>
            </a:extLst>
          </p:cNvPr>
          <p:cNvSpPr>
            <a:spLocks noGrp="1" noChangeArrowheads="1"/>
          </p:cNvSpPr>
          <p:nvPr>
            <p:ph type="sldNum" sz="quarter" idx="12"/>
          </p:nvPr>
        </p:nvSpPr>
        <p:spPr>
          <a:ln/>
        </p:spPr>
        <p:txBody>
          <a:bodyPr/>
          <a:lstStyle>
            <a:lvl1pPr>
              <a:defRPr/>
            </a:lvl1pPr>
          </a:lstStyle>
          <a:p>
            <a:fld id="{CAD448FF-268D-493A-B3C8-20940A8482FD}" type="slidenum">
              <a:rPr lang="en-US" altLang="zh-CN"/>
              <a:pPr/>
              <a:t>‹#›</a:t>
            </a:fld>
            <a:endParaRPr lang="en-US" altLang="zh-CN"/>
          </a:p>
        </p:txBody>
      </p:sp>
    </p:spTree>
    <p:extLst>
      <p:ext uri="{BB962C8B-B14F-4D97-AF65-F5344CB8AC3E}">
        <p14:creationId xmlns:p14="http://schemas.microsoft.com/office/powerpoint/2010/main" val="2809620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281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3198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8158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1612"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85849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01638" y="1600200"/>
            <a:ext cx="56165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618162"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9968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61365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276089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890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1C7373-1B05-6E9B-25C5-DE88BED70F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CF104EB-B28B-5EF6-7F58-8B49441269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62E0D13-118E-638F-0E4E-35D3514B5FFF}"/>
              </a:ext>
            </a:extLst>
          </p:cNvPr>
          <p:cNvSpPr>
            <a:spLocks noGrp="1" noChangeArrowheads="1"/>
          </p:cNvSpPr>
          <p:nvPr>
            <p:ph type="sldNum" sz="quarter" idx="12"/>
          </p:nvPr>
        </p:nvSpPr>
        <p:spPr>
          <a:ln/>
        </p:spPr>
        <p:txBody>
          <a:bodyPr/>
          <a:lstStyle>
            <a:lvl1pPr>
              <a:defRPr/>
            </a:lvl1pPr>
          </a:lstStyle>
          <a:p>
            <a:fld id="{4DBC7EDA-5B13-469C-8B6E-38CCAD9FB0D8}" type="slidenum">
              <a:rPr lang="en-US" altLang="zh-CN"/>
              <a:pPr/>
              <a:t>‹#›</a:t>
            </a:fld>
            <a:endParaRPr lang="en-US" altLang="zh-CN"/>
          </a:p>
        </p:txBody>
      </p:sp>
    </p:spTree>
    <p:extLst>
      <p:ext uri="{BB962C8B-B14F-4D97-AF65-F5344CB8AC3E}">
        <p14:creationId xmlns:p14="http://schemas.microsoft.com/office/powerpoint/2010/main" val="3587357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36979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08522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0538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388" y="274638"/>
            <a:ext cx="2846387" cy="582453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1638" y="274638"/>
            <a:ext cx="8388350" cy="58245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6054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1612"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1CC4E1B0-DA1F-3566-E66F-711315D46D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53F35A4-26AC-8026-9343-8CED820FAF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8F65826-F3A2-097D-28C3-DCC12264787F}"/>
              </a:ext>
            </a:extLst>
          </p:cNvPr>
          <p:cNvSpPr>
            <a:spLocks noGrp="1" noChangeArrowheads="1"/>
          </p:cNvSpPr>
          <p:nvPr>
            <p:ph type="sldNum" sz="quarter" idx="12"/>
          </p:nvPr>
        </p:nvSpPr>
        <p:spPr>
          <a:ln/>
        </p:spPr>
        <p:txBody>
          <a:bodyPr/>
          <a:lstStyle>
            <a:lvl1pPr>
              <a:defRPr/>
            </a:lvl1pPr>
          </a:lstStyle>
          <a:p>
            <a:fld id="{1C5D87F2-6F61-4D5A-8C17-3A567B5DCE79}" type="slidenum">
              <a:rPr lang="en-US" altLang="zh-CN"/>
              <a:pPr/>
              <a:t>‹#›</a:t>
            </a:fld>
            <a:endParaRPr lang="en-US" altLang="zh-CN"/>
          </a:p>
        </p:txBody>
      </p:sp>
    </p:spTree>
    <p:extLst>
      <p:ext uri="{BB962C8B-B14F-4D97-AF65-F5344CB8AC3E}">
        <p14:creationId xmlns:p14="http://schemas.microsoft.com/office/powerpoint/2010/main" val="307935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085EFAA-F0F7-CE75-5FE3-DAF7271910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6E033C2-DF06-FE86-A83F-AE9DFAC751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4DC0AFF-953E-9AEC-E8D2-5E713F189A67}"/>
              </a:ext>
            </a:extLst>
          </p:cNvPr>
          <p:cNvSpPr>
            <a:spLocks noGrp="1" noChangeArrowheads="1"/>
          </p:cNvSpPr>
          <p:nvPr>
            <p:ph type="sldNum" sz="quarter" idx="12"/>
          </p:nvPr>
        </p:nvSpPr>
        <p:spPr>
          <a:ln/>
        </p:spPr>
        <p:txBody>
          <a:bodyPr/>
          <a:lstStyle>
            <a:lvl1pPr>
              <a:defRPr/>
            </a:lvl1pPr>
          </a:lstStyle>
          <a:p>
            <a:fld id="{ADBBB447-59D3-4C7C-A675-B117BC89C481}" type="slidenum">
              <a:rPr lang="en-US" altLang="zh-CN"/>
              <a:pPr/>
              <a:t>‹#›</a:t>
            </a:fld>
            <a:endParaRPr lang="en-US" altLang="zh-CN"/>
          </a:p>
        </p:txBody>
      </p:sp>
    </p:spTree>
    <p:extLst>
      <p:ext uri="{BB962C8B-B14F-4D97-AF65-F5344CB8AC3E}">
        <p14:creationId xmlns:p14="http://schemas.microsoft.com/office/powerpoint/2010/main" val="3912359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C1F3C74-A5A8-444B-73FD-E9F98AF4DD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B9AA71B-4137-6B71-BD91-E44B8B44CC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527B3FC-CA96-D5CF-6637-F9BD09626EB2}"/>
              </a:ext>
            </a:extLst>
          </p:cNvPr>
          <p:cNvSpPr>
            <a:spLocks noGrp="1" noChangeArrowheads="1"/>
          </p:cNvSpPr>
          <p:nvPr>
            <p:ph type="sldNum" sz="quarter" idx="12"/>
          </p:nvPr>
        </p:nvSpPr>
        <p:spPr>
          <a:ln/>
        </p:spPr>
        <p:txBody>
          <a:bodyPr/>
          <a:lstStyle>
            <a:lvl1pPr>
              <a:defRPr/>
            </a:lvl1pPr>
          </a:lstStyle>
          <a:p>
            <a:fld id="{78F5C1B7-FE3F-42C2-8F44-B1427E8F58AE}" type="slidenum">
              <a:rPr lang="en-US" altLang="zh-CN"/>
              <a:pPr/>
              <a:t>‹#›</a:t>
            </a:fld>
            <a:endParaRPr lang="en-US" altLang="zh-CN"/>
          </a:p>
        </p:txBody>
      </p:sp>
    </p:spTree>
    <p:extLst>
      <p:ext uri="{BB962C8B-B14F-4D97-AF65-F5344CB8AC3E}">
        <p14:creationId xmlns:p14="http://schemas.microsoft.com/office/powerpoint/2010/main" val="250512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EB7D607E-700E-7839-6EBB-9B557EA784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8D4BF19-46FF-C778-B741-6175B544A6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2B7EEE9-DCFA-1ED6-73EB-DFFBF04849C4}"/>
              </a:ext>
            </a:extLst>
          </p:cNvPr>
          <p:cNvSpPr>
            <a:spLocks noGrp="1" noChangeArrowheads="1"/>
          </p:cNvSpPr>
          <p:nvPr>
            <p:ph type="sldNum" sz="quarter" idx="12"/>
          </p:nvPr>
        </p:nvSpPr>
        <p:spPr>
          <a:ln/>
        </p:spPr>
        <p:txBody>
          <a:bodyPr/>
          <a:lstStyle>
            <a:lvl1pPr>
              <a:defRPr/>
            </a:lvl1pPr>
          </a:lstStyle>
          <a:p>
            <a:fld id="{3FE42252-EF59-4A72-9EB0-8BBB5825BD52}" type="slidenum">
              <a:rPr lang="en-US" altLang="zh-CN"/>
              <a:pPr/>
              <a:t>‹#›</a:t>
            </a:fld>
            <a:endParaRPr lang="en-US" altLang="zh-CN"/>
          </a:p>
        </p:txBody>
      </p:sp>
    </p:spTree>
    <p:extLst>
      <p:ext uri="{BB962C8B-B14F-4D97-AF65-F5344CB8AC3E}">
        <p14:creationId xmlns:p14="http://schemas.microsoft.com/office/powerpoint/2010/main" val="1265544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312D0C-7040-4A4D-D6C0-40EB871E1F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6FE8E82-C714-A55C-A25D-E9A2BC0636D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05F2749-868E-4044-F88C-4AFE8232CA1A}"/>
              </a:ext>
            </a:extLst>
          </p:cNvPr>
          <p:cNvSpPr>
            <a:spLocks noGrp="1" noChangeArrowheads="1"/>
          </p:cNvSpPr>
          <p:nvPr>
            <p:ph type="sldNum" sz="quarter" idx="12"/>
          </p:nvPr>
        </p:nvSpPr>
        <p:spPr>
          <a:ln/>
        </p:spPr>
        <p:txBody>
          <a:bodyPr/>
          <a:lstStyle>
            <a:lvl1pPr>
              <a:defRPr/>
            </a:lvl1pPr>
          </a:lstStyle>
          <a:p>
            <a:fld id="{734588EA-4D42-4655-8635-6AB0F543B7C5}" type="slidenum">
              <a:rPr lang="en-US" altLang="zh-CN"/>
              <a:pPr/>
              <a:t>‹#›</a:t>
            </a:fld>
            <a:endParaRPr lang="en-US" altLang="zh-CN"/>
          </a:p>
        </p:txBody>
      </p:sp>
    </p:spTree>
    <p:extLst>
      <p:ext uri="{BB962C8B-B14F-4D97-AF65-F5344CB8AC3E}">
        <p14:creationId xmlns:p14="http://schemas.microsoft.com/office/powerpoint/2010/main" val="289548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459FEE9-D848-9863-19EA-C2995894D9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E853283-73E3-EBD1-AB20-340F06D644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A032601-3358-511E-282B-F7748D398B10}"/>
              </a:ext>
            </a:extLst>
          </p:cNvPr>
          <p:cNvSpPr>
            <a:spLocks noGrp="1" noChangeArrowheads="1"/>
          </p:cNvSpPr>
          <p:nvPr>
            <p:ph type="sldNum" sz="quarter" idx="12"/>
          </p:nvPr>
        </p:nvSpPr>
        <p:spPr>
          <a:ln/>
        </p:spPr>
        <p:txBody>
          <a:bodyPr/>
          <a:lstStyle>
            <a:lvl1pPr>
              <a:defRPr/>
            </a:lvl1pPr>
          </a:lstStyle>
          <a:p>
            <a:fld id="{38DCDC60-30FB-432E-B4B3-8153FA501D05}" type="slidenum">
              <a:rPr lang="en-US" altLang="zh-CN"/>
              <a:pPr/>
              <a:t>‹#›</a:t>
            </a:fld>
            <a:endParaRPr lang="en-US" altLang="zh-CN"/>
          </a:p>
        </p:txBody>
      </p:sp>
    </p:spTree>
    <p:extLst>
      <p:ext uri="{BB962C8B-B14F-4D97-AF65-F5344CB8AC3E}">
        <p14:creationId xmlns:p14="http://schemas.microsoft.com/office/powerpoint/2010/main" val="902720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767A3CD-0126-0C93-6BCC-AAD9369AA1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CD337CF-63A5-DBF6-D2C7-43F4731486F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FE5E92E-FE03-72BB-8350-AAE93414C761}"/>
              </a:ext>
            </a:extLst>
          </p:cNvPr>
          <p:cNvSpPr>
            <a:spLocks noGrp="1" noChangeArrowheads="1"/>
          </p:cNvSpPr>
          <p:nvPr>
            <p:ph type="sldNum" sz="quarter" idx="12"/>
          </p:nvPr>
        </p:nvSpPr>
        <p:spPr>
          <a:ln/>
        </p:spPr>
        <p:txBody>
          <a:bodyPr/>
          <a:lstStyle>
            <a:lvl1pPr>
              <a:defRPr/>
            </a:lvl1pPr>
          </a:lstStyle>
          <a:p>
            <a:fld id="{036FA182-CC46-4E71-A7DE-3F74B636236E}" type="slidenum">
              <a:rPr lang="en-US" altLang="zh-CN"/>
              <a:pPr/>
              <a:t>‹#›</a:t>
            </a:fld>
            <a:endParaRPr lang="en-US" altLang="zh-CN"/>
          </a:p>
        </p:txBody>
      </p:sp>
    </p:spTree>
    <p:extLst>
      <p:ext uri="{BB962C8B-B14F-4D97-AF65-F5344CB8AC3E}">
        <p14:creationId xmlns:p14="http://schemas.microsoft.com/office/powerpoint/2010/main" val="348449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EB94642-695A-1401-FA10-466961AFD6B7}"/>
              </a:ext>
            </a:extLst>
          </p:cNvPr>
          <p:cNvSpPr>
            <a:spLocks noGrp="1" noChangeArrowheads="1"/>
          </p:cNvSpPr>
          <p:nvPr>
            <p:ph type="title"/>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5363" name="Rectangle 3">
            <a:extLst>
              <a:ext uri="{FF2B5EF4-FFF2-40B4-BE49-F238E27FC236}">
                <a16:creationId xmlns:a16="http://schemas.microsoft.com/office/drawing/2014/main" id="{36FEDAD9-4B11-19CE-1AD4-16713AF2D40D}"/>
              </a:ext>
            </a:extLst>
          </p:cNvPr>
          <p:cNvSpPr>
            <a:spLocks noGrp="1" noChangeArrowheads="1"/>
          </p:cNvSpPr>
          <p:nvPr>
            <p:ph type="body" idx="1"/>
          </p:nvPr>
        </p:nvSpPr>
        <p:spPr bwMode="auto">
          <a:xfrm>
            <a:off x="609600" y="1600200"/>
            <a:ext cx="109712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A3B4725E-11CB-F5F1-4D67-3260DEB5BD66}"/>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a:extLst>
              <a:ext uri="{FF2B5EF4-FFF2-40B4-BE49-F238E27FC236}">
                <a16:creationId xmlns:a16="http://schemas.microsoft.com/office/drawing/2014/main" id="{268A5F9E-04CE-A88A-A9E6-907C16EB559D}"/>
              </a:ext>
            </a:extLst>
          </p:cNvPr>
          <p:cNvSpPr>
            <a:spLocks noGrp="1" noChangeArrowheads="1"/>
          </p:cNvSpPr>
          <p:nvPr>
            <p:ph type="ftr" sz="quarter" idx="3"/>
          </p:nvPr>
        </p:nvSpPr>
        <p:spPr bwMode="auto">
          <a:xfrm>
            <a:off x="4165600" y="6245225"/>
            <a:ext cx="38592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a:extLst>
              <a:ext uri="{FF2B5EF4-FFF2-40B4-BE49-F238E27FC236}">
                <a16:creationId xmlns:a16="http://schemas.microsoft.com/office/drawing/2014/main" id="{336DD2BA-6587-E05D-CD4E-2D5E1D087401}"/>
              </a:ext>
            </a:extLst>
          </p:cNvPr>
          <p:cNvSpPr>
            <a:spLocks noGrp="1" noChangeArrowheads="1"/>
          </p:cNvSpPr>
          <p:nvPr>
            <p:ph type="sldNum" sz="quarter" idx="4"/>
          </p:nvPr>
        </p:nvSpPr>
        <p:spPr bwMode="auto">
          <a:xfrm>
            <a:off x="8736013"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4BC5204-3113-41DC-A414-A94C978A0C7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C9E06A9-1637-C810-8AAA-8E46E841C491}"/>
              </a:ext>
            </a:extLst>
          </p:cNvPr>
          <p:cNvSpPr>
            <a:spLocks noGrp="1" noRot="1" noChangeArrowheads="1"/>
          </p:cNvSpPr>
          <p:nvPr>
            <p:ph type="body" idx="1"/>
          </p:nvPr>
        </p:nvSpPr>
        <p:spPr bwMode="auto">
          <a:xfrm>
            <a:off x="401638" y="1600200"/>
            <a:ext cx="11387137"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987" name="Rectangle 3">
            <a:extLst>
              <a:ext uri="{FF2B5EF4-FFF2-40B4-BE49-F238E27FC236}">
                <a16:creationId xmlns:a16="http://schemas.microsoft.com/office/drawing/2014/main" id="{E5DCFEAF-5659-60BA-F480-98030EB313EE}"/>
              </a:ext>
            </a:extLst>
          </p:cNvPr>
          <p:cNvSpPr>
            <a:spLocks noChangeArrowheads="1"/>
          </p:cNvSpPr>
          <p:nvPr userDrawn="1"/>
        </p:nvSpPr>
        <p:spPr bwMode="auto">
          <a:xfrm>
            <a:off x="0" y="1036638"/>
            <a:ext cx="12190413" cy="5821362"/>
          </a:xfrm>
          <a:prstGeom prst="rect">
            <a:avLst/>
          </a:prstGeom>
          <a:solidFill>
            <a:srgbClr val="FFFFFF"/>
          </a:solidFill>
          <a:ln w="9525">
            <a:noFill/>
            <a:miter lim="800000"/>
            <a:headEnd/>
            <a:tailEnd/>
          </a:ln>
          <a:effectLst/>
        </p:spPr>
        <p:txBody>
          <a:bodyPr wrap="none" anchor="ctr"/>
          <a:lstStyle/>
          <a:p>
            <a:pPr algn="ctr">
              <a:defRPr/>
            </a:pPr>
            <a:endParaRPr lang="zh-CN" altLang="zh-CN">
              <a:latin typeface="Arial" charset="0"/>
            </a:endParaRPr>
          </a:p>
        </p:txBody>
      </p:sp>
      <p:sp>
        <p:nvSpPr>
          <p:cNvPr id="297988" name="Line 4">
            <a:extLst>
              <a:ext uri="{FF2B5EF4-FFF2-40B4-BE49-F238E27FC236}">
                <a16:creationId xmlns:a16="http://schemas.microsoft.com/office/drawing/2014/main" id="{E3A3C53D-58AE-0140-DE84-22634C5E55BD}"/>
              </a:ext>
            </a:extLst>
          </p:cNvPr>
          <p:cNvSpPr>
            <a:spLocks noChangeShapeType="1"/>
          </p:cNvSpPr>
          <p:nvPr userDrawn="1"/>
        </p:nvSpPr>
        <p:spPr bwMode="auto">
          <a:xfrm>
            <a:off x="0" y="6389688"/>
            <a:ext cx="12190413" cy="0"/>
          </a:xfrm>
          <a:prstGeom prst="line">
            <a:avLst/>
          </a:prstGeom>
          <a:noFill/>
          <a:ln w="28575">
            <a:solidFill>
              <a:srgbClr val="FFFFFF"/>
            </a:solidFill>
            <a:round/>
            <a:headEnd/>
            <a:tailEnd/>
          </a:ln>
          <a:effectLst/>
        </p:spPr>
        <p:txBody>
          <a:bodyPr/>
          <a:lstStyle/>
          <a:p>
            <a:pPr>
              <a:defRPr/>
            </a:pPr>
            <a:endParaRPr lang="zh-CN" altLang="en-US">
              <a:latin typeface="Arial" charset="0"/>
            </a:endParaRPr>
          </a:p>
        </p:txBody>
      </p:sp>
      <p:sp>
        <p:nvSpPr>
          <p:cNvPr id="297989" name="Rectangle 117">
            <a:extLst>
              <a:ext uri="{FF2B5EF4-FFF2-40B4-BE49-F238E27FC236}">
                <a16:creationId xmlns:a16="http://schemas.microsoft.com/office/drawing/2014/main" id="{250B39B8-7F3F-EF0E-F3C4-A211523E5410}"/>
              </a:ext>
            </a:extLst>
          </p:cNvPr>
          <p:cNvSpPr>
            <a:spLocks noChangeArrowheads="1"/>
          </p:cNvSpPr>
          <p:nvPr userDrawn="1"/>
        </p:nvSpPr>
        <p:spPr bwMode="auto">
          <a:xfrm>
            <a:off x="0" y="736600"/>
            <a:ext cx="12190413" cy="42863"/>
          </a:xfrm>
          <a:prstGeom prst="rect">
            <a:avLst/>
          </a:prstGeom>
          <a:solidFill>
            <a:srgbClr val="3333CC"/>
          </a:solidFill>
          <a:ln w="53975" algn="ctr">
            <a:noFill/>
            <a:miter lim="800000"/>
            <a:headEnd/>
            <a:tailEnd/>
          </a:ln>
        </p:spPr>
        <p:txBody>
          <a:bodyPr wrap="none" lIns="0" tIns="0" rIns="0" bIns="0" anchor="ctr"/>
          <a:lstStyle/>
          <a:p>
            <a:pPr algn="just" eaLnBrk="0" fontAlgn="t" hangingPunct="0">
              <a:lnSpc>
                <a:spcPct val="150000"/>
              </a:lnSpc>
              <a:spcBef>
                <a:spcPct val="20000"/>
              </a:spcBef>
              <a:defRPr/>
            </a:pPr>
            <a:endParaRPr lang="zh-CN" altLang="zh-CN" sz="1600" b="1">
              <a:latin typeface="黑体" pitchFamily="49" charset="-122"/>
              <a:ea typeface="黑体" pitchFamily="49" charset="-122"/>
            </a:endParaRPr>
          </a:p>
        </p:txBody>
      </p:sp>
      <p:sp>
        <p:nvSpPr>
          <p:cNvPr id="5135" name="Rectangle 15">
            <a:extLst>
              <a:ext uri="{FF2B5EF4-FFF2-40B4-BE49-F238E27FC236}">
                <a16:creationId xmlns:a16="http://schemas.microsoft.com/office/drawing/2014/main" id="{542226ED-2F98-45A2-1167-1AD74A7492CE}"/>
              </a:ext>
            </a:extLst>
          </p:cNvPr>
          <p:cNvSpPr>
            <a:spLocks noChangeArrowheads="1"/>
          </p:cNvSpPr>
          <p:nvPr userDrawn="1"/>
        </p:nvSpPr>
        <p:spPr bwMode="auto">
          <a:xfrm>
            <a:off x="9345613" y="6324600"/>
            <a:ext cx="2844800" cy="47625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kumimoji="1" lang="en-US" altLang="zh-CN" sz="1400" b="1">
              <a:solidFill>
                <a:srgbClr val="000000"/>
              </a:solidFill>
            </a:endParaRPr>
          </a:p>
          <a:p>
            <a:pPr algn="r" eaLnBrk="1" hangingPunct="1"/>
            <a:r>
              <a:rPr kumimoji="1" lang="en-US" altLang="zh-CN" sz="1600" b="1">
                <a:solidFill>
                  <a:srgbClr val="000000"/>
                </a:solidFill>
              </a:rPr>
              <a:t>No. </a:t>
            </a:r>
            <a:fld id="{B57F91DA-0198-4594-A23F-5ED84842FBDD}" type="slidenum">
              <a:rPr lang="en-US" altLang="zh-CN" sz="1600" b="1">
                <a:solidFill>
                  <a:srgbClr val="000000"/>
                </a:solidFill>
              </a:rPr>
              <a:pPr algn="r" eaLnBrk="1" hangingPunct="1"/>
              <a:t>‹#›</a:t>
            </a:fld>
            <a:r>
              <a:rPr lang="en-US" altLang="zh-CN" sz="1600" b="1">
                <a:solidFill>
                  <a:srgbClr val="000000"/>
                </a:solidFill>
              </a:rPr>
              <a:t> / 64</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audio" Target="../media/audio1.wav"/><Relationship Id="rId7" Type="http://schemas.openxmlformats.org/officeDocument/2006/relationships/image" Target="../media/image20.w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oleObject" Target="../embeddings/oleObject14.bin"/><Relationship Id="rId5" Type="http://schemas.openxmlformats.org/officeDocument/2006/relationships/image" Target="../media/image19.emf"/><Relationship Id="rId4"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4.wmf"/><Relationship Id="rId3" Type="http://schemas.openxmlformats.org/officeDocument/2006/relationships/image" Target="../media/image11.png"/><Relationship Id="rId7" Type="http://schemas.openxmlformats.org/officeDocument/2006/relationships/image" Target="../media/image21.wmf"/><Relationship Id="rId12" Type="http://schemas.openxmlformats.org/officeDocument/2006/relationships/oleObject" Target="../embeddings/oleObject18.bin"/><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oleObject" Target="../embeddings/oleObject15.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2.wmf"/><Relationship Id="rId1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37.w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4.bin"/><Relationship Id="rId7" Type="http://schemas.openxmlformats.org/officeDocument/2006/relationships/image" Target="../media/image40.wmf"/><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oleObject" Target="../embeddings/oleObject25.bin"/><Relationship Id="rId5" Type="http://schemas.openxmlformats.org/officeDocument/2006/relationships/image" Target="../media/image39.png"/><Relationship Id="rId4" Type="http://schemas.openxmlformats.org/officeDocument/2006/relationships/image" Target="../media/image38.wmf"/><Relationship Id="rId9" Type="http://schemas.openxmlformats.org/officeDocument/2006/relationships/image" Target="../media/image41.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42.jpeg"/><Relationship Id="rId7" Type="http://schemas.openxmlformats.org/officeDocument/2006/relationships/image" Target="../media/image44.wmf"/><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oleObject" Target="../embeddings/oleObject28.bin"/><Relationship Id="rId5" Type="http://schemas.openxmlformats.org/officeDocument/2006/relationships/image" Target="../media/image43.wmf"/><Relationship Id="rId4" Type="http://schemas.openxmlformats.org/officeDocument/2006/relationships/oleObject" Target="../embeddings/oleObject27.bin"/><Relationship Id="rId9" Type="http://schemas.openxmlformats.org/officeDocument/2006/relationships/image" Target="../media/image45.wmf"/></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11.png"/><Relationship Id="rId4" Type="http://schemas.openxmlformats.org/officeDocument/2006/relationships/image" Target="../media/image4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11.png"/><Relationship Id="rId4" Type="http://schemas.openxmlformats.org/officeDocument/2006/relationships/image" Target="../media/image49.emf"/></Relationships>
</file>

<file path=ppt/slides/_rels/slide32.xml.rels><?xml version="1.0" encoding="UTF-8" standalone="yes"?>
<Relationships xmlns="http://schemas.openxmlformats.org/package/2006/relationships"><Relationship Id="rId3" Type="http://schemas.openxmlformats.org/officeDocument/2006/relationships/image" Target="http://www.xjtu.edu.cn/xjnet/introduction/file5/images/bigpic/jiaoda/donghuayuan.jpg" TargetMode="External"/><Relationship Id="rId2" Type="http://schemas.openxmlformats.org/officeDocument/2006/relationships/image" Target="../media/image50.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oleObject" Target="../embeddings/oleObject3.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A6DFAF00-1EBB-523C-C727-974525930D58}"/>
              </a:ext>
            </a:extLst>
          </p:cNvPr>
          <p:cNvSpPr>
            <a:spLocks noChangeArrowheads="1"/>
          </p:cNvSpPr>
          <p:nvPr/>
        </p:nvSpPr>
        <p:spPr bwMode="auto">
          <a:xfrm>
            <a:off x="0" y="5157788"/>
            <a:ext cx="12190413" cy="1700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7A0508D2-1C3C-271C-96C8-0B7276C19A55}"/>
              </a:ext>
            </a:extLst>
          </p:cNvPr>
          <p:cNvSpPr>
            <a:spLocks noChangeArrowheads="1"/>
          </p:cNvSpPr>
          <p:nvPr/>
        </p:nvSpPr>
        <p:spPr bwMode="auto">
          <a:xfrm>
            <a:off x="0" y="188913"/>
            <a:ext cx="7920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0000FF"/>
                </a:solidFill>
                <a:latin typeface="黑体" panose="02010609060101010101" pitchFamily="49" charset="-122"/>
                <a:ea typeface="黑体" panose="02010609060101010101" pitchFamily="49" charset="-122"/>
              </a:rPr>
              <a:t>热力系统选取的人为性</a:t>
            </a:r>
          </a:p>
        </p:txBody>
      </p:sp>
      <p:sp>
        <p:nvSpPr>
          <p:cNvPr id="289795" name="Text Box 3">
            <a:extLst>
              <a:ext uri="{FF2B5EF4-FFF2-40B4-BE49-F238E27FC236}">
                <a16:creationId xmlns:a16="http://schemas.microsoft.com/office/drawing/2014/main" id="{E6E50D18-3820-1F27-DE12-3B2F1AD5D709}"/>
              </a:ext>
            </a:extLst>
          </p:cNvPr>
          <p:cNvSpPr txBox="1">
            <a:spLocks noChangeArrowheads="1"/>
          </p:cNvSpPr>
          <p:nvPr/>
        </p:nvSpPr>
        <p:spPr bwMode="auto">
          <a:xfrm>
            <a:off x="2255838" y="1484313"/>
            <a:ext cx="5664200" cy="974725"/>
          </a:xfrm>
          <a:prstGeom prst="rect">
            <a:avLst/>
          </a:prstGeom>
          <a:gradFill rotWithShape="0">
            <a:gsLst>
              <a:gs pos="0">
                <a:srgbClr val="3399FF"/>
              </a:gs>
              <a:gs pos="50000">
                <a:srgbClr val="0000FF"/>
              </a:gs>
              <a:gs pos="100000">
                <a:srgbClr val="3399FF"/>
              </a:gs>
            </a:gsLst>
            <a:lin ang="2700000" scaled="1"/>
          </a:gradFill>
          <a:ln w="28575">
            <a:pattFill prst="wdUpDiag">
              <a:fgClr>
                <a:srgbClr val="0066FF"/>
              </a:fgClr>
              <a:bgClr>
                <a:srgbClr val="CCFFFF"/>
              </a:bgClr>
            </a:pattFill>
            <a:miter lim="800000"/>
            <a:headEnd/>
            <a:tailEnd/>
          </a:ln>
          <a:effectLst>
            <a:outerShdw dist="71842" dir="2700000" algn="ctr" rotWithShape="0">
              <a:srgbClr val="808080"/>
            </a:outerShdw>
          </a:effectLst>
        </p:spPr>
        <p:txBody>
          <a:bodyPr>
            <a:spAutoFit/>
          </a:bodyPr>
          <a:lstStyle/>
          <a:p>
            <a:pPr>
              <a:defRPr/>
            </a:pP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例：刚性绝热气缸</a:t>
            </a:r>
            <a:r>
              <a:rPr kumimoji="1" lang="en-US" altLang="zh-CN" sz="2800" b="1">
                <a:solidFill>
                  <a:srgbClr val="FFFF00"/>
                </a:solidFill>
                <a:effectLst>
                  <a:outerShdw blurRad="38100" dist="38100" dir="2700000" algn="tl">
                    <a:srgbClr val="000000"/>
                  </a:outerShdw>
                </a:effectLst>
                <a:latin typeface="Times New Roman" pitchFamily="18" charset="0"/>
                <a:ea typeface="华文新魏" pitchFamily="2" charset="-122"/>
              </a:rPr>
              <a:t>-</a:t>
            </a: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活塞系</a:t>
            </a:r>
          </a:p>
          <a:p>
            <a:pPr>
              <a:defRPr/>
            </a:pP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        统，</a:t>
            </a:r>
            <a:r>
              <a:rPr kumimoji="1" lang="en-US" altLang="zh-CN" sz="2800" b="1">
                <a:solidFill>
                  <a:srgbClr val="FFFF00"/>
                </a:solidFill>
                <a:effectLst>
                  <a:outerShdw blurRad="38100" dist="38100" dir="2700000" algn="tl">
                    <a:srgbClr val="000000"/>
                  </a:outerShdw>
                </a:effectLst>
                <a:latin typeface="Times New Roman" pitchFamily="18" charset="0"/>
                <a:ea typeface="华文新魏" pitchFamily="2" charset="-122"/>
              </a:rPr>
              <a:t>B</a:t>
            </a: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侧设有电热丝</a:t>
            </a:r>
          </a:p>
        </p:txBody>
      </p:sp>
      <p:sp>
        <p:nvSpPr>
          <p:cNvPr id="289796" name="Text Box 4">
            <a:extLst>
              <a:ext uri="{FF2B5EF4-FFF2-40B4-BE49-F238E27FC236}">
                <a16:creationId xmlns:a16="http://schemas.microsoft.com/office/drawing/2014/main" id="{89D6574E-B805-56A3-02B4-9A071A6215D3}"/>
              </a:ext>
            </a:extLst>
          </p:cNvPr>
          <p:cNvSpPr txBox="1">
            <a:spLocks noChangeArrowheads="1"/>
          </p:cNvSpPr>
          <p:nvPr/>
        </p:nvSpPr>
        <p:spPr bwMode="auto">
          <a:xfrm>
            <a:off x="2351088" y="3213100"/>
            <a:ext cx="8256587" cy="557213"/>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0000"/>
                </a:solidFill>
                <a:latin typeface="Times New Roman" panose="02020603050405020304" pitchFamily="18" charset="0"/>
                <a:ea typeface="黑体" panose="02010609060101010101" pitchFamily="49" charset="-122"/>
              </a:rPr>
              <a:t>红线内</a:t>
            </a:r>
            <a:r>
              <a:rPr kumimoji="1" lang="en-US" altLang="zh-CN" sz="2800" b="1">
                <a:latin typeface="Times New Roman" panose="02020603050405020304" pitchFamily="18" charset="0"/>
                <a:ea typeface="黑体" panose="02010609060101010101" pitchFamily="49" charset="-122"/>
              </a:rPr>
              <a:t>——</a:t>
            </a:r>
            <a:r>
              <a:rPr kumimoji="1" lang="zh-CN" altLang="en-US" sz="2800" b="1">
                <a:latin typeface="Times New Roman" panose="02020603050405020304" pitchFamily="18" charset="0"/>
                <a:ea typeface="黑体" panose="02010609060101010101" pitchFamily="49" charset="-122"/>
              </a:rPr>
              <a:t>闭口绝热系</a:t>
            </a:r>
          </a:p>
        </p:txBody>
      </p:sp>
      <p:graphicFrame>
        <p:nvGraphicFramePr>
          <p:cNvPr id="3074" name="Object 5">
            <a:extLst>
              <a:ext uri="{FF2B5EF4-FFF2-40B4-BE49-F238E27FC236}">
                <a16:creationId xmlns:a16="http://schemas.microsoft.com/office/drawing/2014/main" id="{6B67D5D8-7BA3-95E8-2D70-434E12EC72B3}"/>
              </a:ext>
            </a:extLst>
          </p:cNvPr>
          <p:cNvGraphicFramePr>
            <a:graphicFrameLocks noChangeAspect="1"/>
          </p:cNvGraphicFramePr>
          <p:nvPr/>
        </p:nvGraphicFramePr>
        <p:xfrm>
          <a:off x="2351088" y="3321050"/>
          <a:ext cx="242887" cy="214313"/>
        </p:xfrm>
        <a:graphic>
          <a:graphicData uri="http://schemas.openxmlformats.org/presentationml/2006/ole">
            <mc:AlternateContent xmlns:mc="http://schemas.openxmlformats.org/markup-compatibility/2006">
              <mc:Choice xmlns:v="urn:schemas-microsoft-com:vml" Requires="v">
                <p:oleObj name="Equation" r:id="rId3" imgW="114120" imgH="215640" progId="Equation.DSMT4">
                  <p:embed/>
                </p:oleObj>
              </mc:Choice>
              <mc:Fallback>
                <p:oleObj name="Equation" r:id="rId3" imgW="114120" imgH="21564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3321050"/>
                        <a:ext cx="24288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a:extLst>
              <a:ext uri="{FF2B5EF4-FFF2-40B4-BE49-F238E27FC236}">
                <a16:creationId xmlns:a16="http://schemas.microsoft.com/office/drawing/2014/main" id="{2875A5D3-D37B-9C4F-E85E-5D291C8584F3}"/>
              </a:ext>
            </a:extLst>
          </p:cNvPr>
          <p:cNvGraphicFramePr>
            <a:graphicFrameLocks noChangeAspect="1"/>
          </p:cNvGraphicFramePr>
          <p:nvPr/>
        </p:nvGraphicFramePr>
        <p:xfrm>
          <a:off x="2351088" y="3321050"/>
          <a:ext cx="242887" cy="214313"/>
        </p:xfrm>
        <a:graphic>
          <a:graphicData uri="http://schemas.openxmlformats.org/presentationml/2006/ole">
            <mc:AlternateContent xmlns:mc="http://schemas.openxmlformats.org/markup-compatibility/2006">
              <mc:Choice xmlns:v="urn:schemas-microsoft-com:vml" Requires="v">
                <p:oleObj name="Equation" r:id="rId3" imgW="114120" imgH="215640" progId="Equation.DSMT4">
                  <p:embed/>
                </p:oleObj>
              </mc:Choice>
              <mc:Fallback>
                <p:oleObj name="Equation" r:id="rId3" imgW="114120" imgH="21564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3321050"/>
                        <a:ext cx="242887"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799" name="Text Box 7">
            <a:extLst>
              <a:ext uri="{FF2B5EF4-FFF2-40B4-BE49-F238E27FC236}">
                <a16:creationId xmlns:a16="http://schemas.microsoft.com/office/drawing/2014/main" id="{4E41D98B-8B58-7459-B4AE-091268E63B06}"/>
              </a:ext>
            </a:extLst>
          </p:cNvPr>
          <p:cNvSpPr txBox="1">
            <a:spLocks noChangeArrowheads="1"/>
          </p:cNvSpPr>
          <p:nvPr/>
        </p:nvSpPr>
        <p:spPr bwMode="auto">
          <a:xfrm>
            <a:off x="2351088" y="3933825"/>
            <a:ext cx="8256587" cy="557213"/>
          </a:xfrm>
          <a:prstGeom prst="rect">
            <a:avLst/>
          </a:prstGeom>
          <a:noFill/>
          <a:ln w="38100">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66FF33"/>
                </a:solidFill>
                <a:latin typeface="Times New Roman" panose="02020603050405020304" pitchFamily="18" charset="0"/>
                <a:ea typeface="黑体" panose="02010609060101010101" pitchFamily="49" charset="-122"/>
              </a:rPr>
              <a:t>绿线内</a:t>
            </a:r>
            <a:r>
              <a:rPr kumimoji="1" lang="zh-CN" altLang="en-US" sz="2800" b="1">
                <a:latin typeface="Times New Roman" panose="02020603050405020304" pitchFamily="18" charset="0"/>
                <a:ea typeface="黑体" panose="02010609060101010101" pitchFamily="49" charset="-122"/>
              </a:rPr>
              <a:t>不包含电热丝</a:t>
            </a:r>
            <a:r>
              <a:rPr kumimoji="1" lang="en-US" altLang="zh-CN" sz="2800" b="1">
                <a:latin typeface="Times New Roman" panose="02020603050405020304" pitchFamily="18" charset="0"/>
                <a:ea typeface="黑体" panose="02010609060101010101" pitchFamily="49" charset="-122"/>
              </a:rPr>
              <a:t>——</a:t>
            </a:r>
            <a:r>
              <a:rPr kumimoji="1" lang="zh-CN" altLang="en-US" sz="2800" b="1">
                <a:latin typeface="Times New Roman" panose="02020603050405020304" pitchFamily="18" charset="0"/>
                <a:ea typeface="黑体" panose="02010609060101010101" pitchFamily="49" charset="-122"/>
              </a:rPr>
              <a:t>闭口系</a:t>
            </a:r>
          </a:p>
        </p:txBody>
      </p:sp>
      <p:sp>
        <p:nvSpPr>
          <p:cNvPr id="289800" name="Text Box 8">
            <a:extLst>
              <a:ext uri="{FF2B5EF4-FFF2-40B4-BE49-F238E27FC236}">
                <a16:creationId xmlns:a16="http://schemas.microsoft.com/office/drawing/2014/main" id="{9558EB34-71FD-FC22-1F38-5E20EB9C8A98}"/>
              </a:ext>
            </a:extLst>
          </p:cNvPr>
          <p:cNvSpPr txBox="1">
            <a:spLocks noChangeArrowheads="1"/>
          </p:cNvSpPr>
          <p:nvPr/>
        </p:nvSpPr>
        <p:spPr bwMode="auto">
          <a:xfrm>
            <a:off x="2351088" y="4797425"/>
            <a:ext cx="8256587" cy="557213"/>
          </a:xfrm>
          <a:prstGeom prst="rect">
            <a:avLst/>
          </a:prstGeom>
          <a:noFill/>
          <a:ln w="38100">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66FF33"/>
                </a:solidFill>
                <a:latin typeface="Times New Roman" panose="02020603050405020304" pitchFamily="18" charset="0"/>
                <a:ea typeface="黑体" panose="02010609060101010101" pitchFamily="49" charset="-122"/>
              </a:rPr>
              <a:t>绿线内</a:t>
            </a:r>
            <a:r>
              <a:rPr kumimoji="1" lang="zh-CN" altLang="en-US" sz="2800" b="1">
                <a:latin typeface="Times New Roman" panose="02020603050405020304" pitchFamily="18" charset="0"/>
                <a:ea typeface="黑体" panose="02010609060101010101" pitchFamily="49" charset="-122"/>
              </a:rPr>
              <a:t>包含电热丝</a:t>
            </a:r>
            <a:r>
              <a:rPr kumimoji="1" lang="en-US" altLang="zh-CN" sz="2800" b="1">
                <a:latin typeface="Times New Roman" panose="02020603050405020304" pitchFamily="18" charset="0"/>
                <a:ea typeface="黑体" panose="02010609060101010101" pitchFamily="49" charset="-122"/>
              </a:rPr>
              <a:t>——</a:t>
            </a:r>
            <a:r>
              <a:rPr kumimoji="1" lang="zh-CN" altLang="en-US" sz="2800" b="1">
                <a:latin typeface="Times New Roman" panose="02020603050405020304" pitchFamily="18" charset="0"/>
                <a:ea typeface="黑体" panose="02010609060101010101" pitchFamily="49" charset="-122"/>
              </a:rPr>
              <a:t>闭口绝热系</a:t>
            </a:r>
          </a:p>
        </p:txBody>
      </p:sp>
      <p:sp>
        <p:nvSpPr>
          <p:cNvPr id="289801" name="Text Box 9">
            <a:extLst>
              <a:ext uri="{FF2B5EF4-FFF2-40B4-BE49-F238E27FC236}">
                <a16:creationId xmlns:a16="http://schemas.microsoft.com/office/drawing/2014/main" id="{216A6349-FDBB-9CAB-5C4F-635D0205F586}"/>
              </a:ext>
            </a:extLst>
          </p:cNvPr>
          <p:cNvSpPr txBox="1">
            <a:spLocks noChangeArrowheads="1"/>
          </p:cNvSpPr>
          <p:nvPr/>
        </p:nvSpPr>
        <p:spPr bwMode="auto">
          <a:xfrm>
            <a:off x="2351088" y="5589588"/>
            <a:ext cx="8256587" cy="557212"/>
          </a:xfrm>
          <a:prstGeom prst="rect">
            <a:avLst/>
          </a:prstGeom>
          <a:noFill/>
          <a:ln w="38100">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3333CC"/>
                </a:solidFill>
                <a:latin typeface="Times New Roman" panose="02020603050405020304" pitchFamily="18" charset="0"/>
                <a:ea typeface="黑体" panose="02010609060101010101" pitchFamily="49" charset="-122"/>
              </a:rPr>
              <a:t>蓝线内</a:t>
            </a:r>
            <a:r>
              <a:rPr kumimoji="1" lang="en-US" altLang="zh-CN" sz="2800" b="1">
                <a:latin typeface="Times New Roman" panose="02020603050405020304" pitchFamily="18" charset="0"/>
                <a:ea typeface="黑体" panose="02010609060101010101" pitchFamily="49" charset="-122"/>
              </a:rPr>
              <a:t>——</a:t>
            </a:r>
            <a:r>
              <a:rPr kumimoji="1" lang="zh-CN" altLang="en-US" sz="2800" b="1">
                <a:latin typeface="Times New Roman" panose="02020603050405020304" pitchFamily="18" charset="0"/>
                <a:ea typeface="黑体" panose="02010609060101010101" pitchFamily="49" charset="-122"/>
              </a:rPr>
              <a:t>孤立系</a:t>
            </a:r>
          </a:p>
        </p:txBody>
      </p:sp>
      <p:graphicFrame>
        <p:nvGraphicFramePr>
          <p:cNvPr id="3076" name="Object 10">
            <a:extLst>
              <a:ext uri="{FF2B5EF4-FFF2-40B4-BE49-F238E27FC236}">
                <a16:creationId xmlns:a16="http://schemas.microsoft.com/office/drawing/2014/main" id="{421F7E6D-4B36-4C5B-42DC-4D156B23C12F}"/>
              </a:ext>
            </a:extLst>
          </p:cNvPr>
          <p:cNvGraphicFramePr>
            <a:graphicFrameLocks noChangeAspect="1"/>
          </p:cNvGraphicFramePr>
          <p:nvPr/>
        </p:nvGraphicFramePr>
        <p:xfrm>
          <a:off x="8572500" y="1484313"/>
          <a:ext cx="2765425" cy="1449387"/>
        </p:xfrm>
        <a:graphic>
          <a:graphicData uri="http://schemas.openxmlformats.org/presentationml/2006/ole">
            <mc:AlternateContent xmlns:mc="http://schemas.openxmlformats.org/markup-compatibility/2006">
              <mc:Choice xmlns:v="urn:schemas-microsoft-com:vml" Requires="v">
                <p:oleObj name="Visio" r:id="rId5" imgW="2765014" imgH="1449572" progId="Visio.Drawing.6">
                  <p:embed/>
                </p:oleObj>
              </mc:Choice>
              <mc:Fallback>
                <p:oleObj name="Visio" r:id="rId5" imgW="2765014" imgH="1449572"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2500" y="1484313"/>
                        <a:ext cx="2765425" cy="144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9803" name="Rectangle 11">
            <a:extLst>
              <a:ext uri="{FF2B5EF4-FFF2-40B4-BE49-F238E27FC236}">
                <a16:creationId xmlns:a16="http://schemas.microsoft.com/office/drawing/2014/main" id="{56A86753-1491-13A2-B286-B5169EF34BD6}"/>
              </a:ext>
            </a:extLst>
          </p:cNvPr>
          <p:cNvSpPr>
            <a:spLocks noChangeArrowheads="1"/>
          </p:cNvSpPr>
          <p:nvPr/>
        </p:nvSpPr>
        <p:spPr bwMode="auto">
          <a:xfrm>
            <a:off x="2255838" y="2565400"/>
            <a:ext cx="3646487" cy="604838"/>
          </a:xfrm>
          <a:prstGeom prst="rect">
            <a:avLst/>
          </a:prstGeom>
          <a:noFill/>
          <a:ln w="9525" algn="ctr">
            <a:noFill/>
            <a:miter lim="800000"/>
            <a:headEnd/>
            <a:tailEnd/>
          </a:ln>
          <a:effectLst/>
        </p:spPr>
        <p:txBody>
          <a:bodyPr>
            <a:spAutoFit/>
          </a:bodyPr>
          <a:lstStyle/>
          <a:p>
            <a:pPr algn="just" eaLnBrk="0" hangingPunct="0">
              <a:lnSpc>
                <a:spcPct val="12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黑体" pitchFamily="49" charset="-122"/>
              </a:rPr>
              <a:t>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9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289796"/>
                                        </p:tgtEl>
                                        <p:attrNameLst>
                                          <p:attrName>style.visibility</p:attrName>
                                        </p:attrNameLst>
                                      </p:cBhvr>
                                      <p:to>
                                        <p:strVal val="visible"/>
                                      </p:to>
                                    </p:set>
                                    <p:animEffect transition="in" filter="box(in)">
                                      <p:cBhvr>
                                        <p:cTn id="11" dur="500"/>
                                        <p:tgtEl>
                                          <p:spTgt spid="2897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89799"/>
                                        </p:tgtEl>
                                        <p:attrNameLst>
                                          <p:attrName>style.visibility</p:attrName>
                                        </p:attrNameLst>
                                      </p:cBhvr>
                                      <p:to>
                                        <p:strVal val="visible"/>
                                      </p:to>
                                    </p:set>
                                    <p:animEffect transition="in" filter="box(in)">
                                      <p:cBhvr>
                                        <p:cTn id="16" dur="500"/>
                                        <p:tgtEl>
                                          <p:spTgt spid="2897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89800"/>
                                        </p:tgtEl>
                                        <p:attrNameLst>
                                          <p:attrName>style.visibility</p:attrName>
                                        </p:attrNameLst>
                                      </p:cBhvr>
                                      <p:to>
                                        <p:strVal val="visible"/>
                                      </p:to>
                                    </p:set>
                                    <p:animEffect transition="in" filter="box(in)">
                                      <p:cBhvr>
                                        <p:cTn id="21" dur="500"/>
                                        <p:tgtEl>
                                          <p:spTgt spid="2898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89801"/>
                                        </p:tgtEl>
                                        <p:attrNameLst>
                                          <p:attrName>style.visibility</p:attrName>
                                        </p:attrNameLst>
                                      </p:cBhvr>
                                      <p:to>
                                        <p:strVal val="visible"/>
                                      </p:to>
                                    </p:set>
                                    <p:animEffect transition="in" filter="box(in)">
                                      <p:cBhvr>
                                        <p:cTn id="26" dur="500"/>
                                        <p:tgtEl>
                                          <p:spTgt spid="289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9" grpId="0" animBg="1"/>
      <p:bldP spid="289800" grpId="0" animBg="1"/>
      <p:bldP spid="289801" grpId="0" animBg="1"/>
      <p:bldP spid="28980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a:extLst>
              <a:ext uri="{FF2B5EF4-FFF2-40B4-BE49-F238E27FC236}">
                <a16:creationId xmlns:a16="http://schemas.microsoft.com/office/drawing/2014/main" id="{69DF40BB-233C-E99B-1E48-5C5EE025E63D}"/>
              </a:ext>
            </a:extLst>
          </p:cNvPr>
          <p:cNvGrpSpPr>
            <a:grpSpLocks/>
          </p:cNvGrpSpPr>
          <p:nvPr/>
        </p:nvGrpSpPr>
        <p:grpSpPr bwMode="auto">
          <a:xfrm>
            <a:off x="3119438" y="1268413"/>
            <a:ext cx="3992562" cy="1374775"/>
            <a:chOff x="1474" y="799"/>
            <a:chExt cx="1886" cy="866"/>
          </a:xfrm>
        </p:grpSpPr>
        <p:sp>
          <p:nvSpPr>
            <p:cNvPr id="24581" name="Text Box 3">
              <a:extLst>
                <a:ext uri="{FF2B5EF4-FFF2-40B4-BE49-F238E27FC236}">
                  <a16:creationId xmlns:a16="http://schemas.microsoft.com/office/drawing/2014/main" id="{D2AD327B-1020-737C-0BB2-23B8E9270643}"/>
                </a:ext>
              </a:extLst>
            </p:cNvPr>
            <p:cNvSpPr txBox="1">
              <a:spLocks noChangeArrowheads="1"/>
            </p:cNvSpPr>
            <p:nvPr/>
          </p:nvSpPr>
          <p:spPr bwMode="auto">
            <a:xfrm>
              <a:off x="1610" y="799"/>
              <a:ext cx="759"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accent2"/>
                  </a:solidFill>
                  <a:ea typeface="楷体_GB2312" pitchFamily="49" charset="-122"/>
                </a:rPr>
                <a:t>热交换</a:t>
              </a:r>
            </a:p>
            <a:p>
              <a:pPr eaLnBrk="1" hangingPunct="1"/>
              <a:r>
                <a:rPr lang="zh-CN" altLang="en-US" sz="2800" b="1">
                  <a:solidFill>
                    <a:schemeClr val="accent2"/>
                  </a:solidFill>
                  <a:ea typeface="楷体_GB2312" pitchFamily="49" charset="-122"/>
                </a:rPr>
                <a:t>功交换</a:t>
              </a:r>
            </a:p>
            <a:p>
              <a:pPr eaLnBrk="1" hangingPunct="1"/>
              <a:r>
                <a:rPr lang="zh-CN" altLang="en-US" sz="2800" b="1">
                  <a:solidFill>
                    <a:schemeClr val="accent2"/>
                  </a:solidFill>
                  <a:ea typeface="楷体_GB2312" pitchFamily="49" charset="-122"/>
                </a:rPr>
                <a:t>质量交换</a:t>
              </a:r>
            </a:p>
          </p:txBody>
        </p:sp>
        <p:sp>
          <p:nvSpPr>
            <p:cNvPr id="24582" name="Text Box 4">
              <a:extLst>
                <a:ext uri="{FF2B5EF4-FFF2-40B4-BE49-F238E27FC236}">
                  <a16:creationId xmlns:a16="http://schemas.microsoft.com/office/drawing/2014/main" id="{63E8B8AD-8F88-CE46-81BB-5F8DDDCF05EF}"/>
                </a:ext>
              </a:extLst>
            </p:cNvPr>
            <p:cNvSpPr txBox="1">
              <a:spLocks noChangeArrowheads="1"/>
            </p:cNvSpPr>
            <p:nvPr/>
          </p:nvSpPr>
          <p:spPr bwMode="auto">
            <a:xfrm>
              <a:off x="3107" y="800"/>
              <a:ext cx="253"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Q</a:t>
              </a:r>
            </a:p>
            <a:p>
              <a:pPr eaLnBrk="1" hangingPunct="1"/>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W</a:t>
              </a:r>
            </a:p>
            <a:p>
              <a:pPr eaLnBrk="1" hangingPunct="1"/>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q</a:t>
              </a:r>
              <a:r>
                <a:rPr lang="en-US" altLang="zh-CN" sz="2800" i="1" baseline="-25000">
                  <a:latin typeface="Times New Roman" panose="02020603050405020304" pitchFamily="18" charset="0"/>
                  <a:ea typeface="Arial Unicode MS" panose="020B0604020202020204" pitchFamily="34" charset="-122"/>
                  <a:cs typeface="Arial Unicode MS" panose="020B0604020202020204" pitchFamily="34" charset="-122"/>
                </a:rPr>
                <a:t>m</a:t>
              </a:r>
              <a:endPar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4583" name="AutoShape 5">
              <a:extLst>
                <a:ext uri="{FF2B5EF4-FFF2-40B4-BE49-F238E27FC236}">
                  <a16:creationId xmlns:a16="http://schemas.microsoft.com/office/drawing/2014/main" id="{5169117E-F45A-3EE8-DF32-23BF130CBDE5}"/>
                </a:ext>
              </a:extLst>
            </p:cNvPr>
            <p:cNvSpPr>
              <a:spLocks/>
            </p:cNvSpPr>
            <p:nvPr/>
          </p:nvSpPr>
          <p:spPr bwMode="auto">
            <a:xfrm>
              <a:off x="1474" y="935"/>
              <a:ext cx="136" cy="635"/>
            </a:xfrm>
            <a:prstGeom prst="leftBrace">
              <a:avLst>
                <a:gd name="adj1" fmla="val 38909"/>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4579" name="Rectangle 6">
            <a:extLst>
              <a:ext uri="{FF2B5EF4-FFF2-40B4-BE49-F238E27FC236}">
                <a16:creationId xmlns:a16="http://schemas.microsoft.com/office/drawing/2014/main" id="{4FF03D49-7EFA-D9FB-52E1-02E5E993E984}"/>
              </a:ext>
            </a:extLst>
          </p:cNvPr>
          <p:cNvSpPr>
            <a:spLocks noChangeArrowheads="1"/>
          </p:cNvSpPr>
          <p:nvPr/>
        </p:nvSpPr>
        <p:spPr bwMode="auto">
          <a:xfrm>
            <a:off x="2638425" y="2852738"/>
            <a:ext cx="89154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20000"/>
              </a:spcBef>
              <a:buClr>
                <a:srgbClr val="0000FF"/>
              </a:buClr>
              <a:buSzPct val="150000"/>
              <a:buFont typeface="Wingdings" panose="05000000000000000000" pitchFamily="2" charset="2"/>
              <a:buBlip>
                <a:blip r:embed="rId3"/>
              </a:buBlip>
            </a:pPr>
            <a:r>
              <a:rPr lang="zh-CN" altLang="en-US" sz="2800" b="1">
                <a:solidFill>
                  <a:srgbClr val="0000FF"/>
                </a:solidFill>
                <a:latin typeface="黑体" panose="02010609060101010101" pitchFamily="49" charset="-122"/>
                <a:ea typeface="黑体" panose="02010609060101010101" pitchFamily="49" charset="-122"/>
              </a:rPr>
              <a:t>系统的确定是正确解决热力学问题的前提。</a:t>
            </a:r>
          </a:p>
          <a:p>
            <a:pPr algn="just" eaLnBrk="1" hangingPunct="1">
              <a:lnSpc>
                <a:spcPct val="150000"/>
              </a:lnSpc>
              <a:spcBef>
                <a:spcPct val="20000"/>
              </a:spcBef>
              <a:buClr>
                <a:srgbClr val="66FF33"/>
              </a:buClr>
              <a:buSzPct val="150000"/>
              <a:buFont typeface="Wingdings" panose="05000000000000000000" pitchFamily="2" charset="2"/>
              <a:buBlip>
                <a:blip r:embed="rId4"/>
              </a:buBlip>
            </a:pPr>
            <a:r>
              <a:rPr lang="zh-CN" altLang="en-US" sz="2800" b="1">
                <a:latin typeface="黑体" panose="02010609060101010101" pitchFamily="49" charset="-122"/>
                <a:ea typeface="黑体" panose="02010609060101010101" pitchFamily="49" charset="-122"/>
              </a:rPr>
              <a:t>在没有明确系统的前提下讨论能量转换是毫无意义的。</a:t>
            </a:r>
          </a:p>
          <a:p>
            <a:pPr algn="just" eaLnBrk="1" hangingPunct="1">
              <a:lnSpc>
                <a:spcPct val="150000"/>
              </a:lnSpc>
              <a:spcBef>
                <a:spcPct val="20000"/>
              </a:spcBef>
              <a:buClr>
                <a:srgbClr val="FF0000"/>
              </a:buClr>
              <a:buSzPct val="150000"/>
              <a:buFont typeface="Wingdings" panose="05000000000000000000" pitchFamily="2" charset="2"/>
              <a:buBlip>
                <a:blip r:embed="rId5"/>
              </a:buBlip>
            </a:pPr>
            <a:r>
              <a:rPr lang="zh-CN" altLang="en-US" sz="2800" b="1">
                <a:solidFill>
                  <a:srgbClr val="FF0000"/>
                </a:solidFill>
                <a:latin typeface="黑体" panose="02010609060101010101" pitchFamily="49" charset="-122"/>
                <a:ea typeface="黑体" panose="02010609060101010101" pitchFamily="49" charset="-122"/>
              </a:rPr>
              <a:t>如果系统不同，则能量转换的情况也不同。</a:t>
            </a:r>
          </a:p>
        </p:txBody>
      </p:sp>
      <p:sp>
        <p:nvSpPr>
          <p:cNvPr id="24580" name="Rectangle 7">
            <a:extLst>
              <a:ext uri="{FF2B5EF4-FFF2-40B4-BE49-F238E27FC236}">
                <a16:creationId xmlns:a16="http://schemas.microsoft.com/office/drawing/2014/main" id="{070361E4-A636-973C-27BE-3A8BC437AB9B}"/>
              </a:ext>
            </a:extLst>
          </p:cNvPr>
          <p:cNvSpPr>
            <a:spLocks noChangeArrowheads="1"/>
          </p:cNvSpPr>
          <p:nvPr/>
        </p:nvSpPr>
        <p:spPr bwMode="auto">
          <a:xfrm>
            <a:off x="0" y="188913"/>
            <a:ext cx="7920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0000FF"/>
                </a:solidFill>
                <a:latin typeface="黑体" panose="02010609060101010101" pitchFamily="49" charset="-122"/>
                <a:ea typeface="黑体" panose="02010609060101010101" pitchFamily="49" charset="-122"/>
              </a:rPr>
              <a:t>热力系统选取的人为性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45A53372-8984-27CB-9DC5-8D20AE6459C3}"/>
              </a:ext>
            </a:extLst>
          </p:cNvPr>
          <p:cNvSpPr>
            <a:spLocks noChangeArrowheads="1"/>
          </p:cNvSpPr>
          <p:nvPr/>
        </p:nvSpPr>
        <p:spPr bwMode="auto">
          <a:xfrm>
            <a:off x="0" y="188913"/>
            <a:ext cx="7246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rgbClr val="FF0000"/>
                </a:solidFill>
                <a:latin typeface="隶书" panose="02010509060101010101" pitchFamily="49" charset="-122"/>
                <a:ea typeface="隶书" panose="02010509060101010101" pitchFamily="49" charset="-122"/>
              </a:rPr>
              <a:t>3.</a:t>
            </a:r>
            <a:r>
              <a:rPr lang="zh-CN" altLang="en-US" sz="4000" b="1">
                <a:solidFill>
                  <a:srgbClr val="FF0000"/>
                </a:solidFill>
                <a:latin typeface="隶书" panose="02010509060101010101" pitchFamily="49" charset="-122"/>
                <a:ea typeface="隶书" panose="02010509060101010101" pitchFamily="49" charset="-122"/>
              </a:rPr>
              <a:t>热力系的分类</a:t>
            </a:r>
          </a:p>
        </p:txBody>
      </p:sp>
      <p:grpSp>
        <p:nvGrpSpPr>
          <p:cNvPr id="2" name="Group 71">
            <a:extLst>
              <a:ext uri="{FF2B5EF4-FFF2-40B4-BE49-F238E27FC236}">
                <a16:creationId xmlns:a16="http://schemas.microsoft.com/office/drawing/2014/main" id="{63F54178-50FA-08F3-E2D1-7197B17DC3C8}"/>
              </a:ext>
            </a:extLst>
          </p:cNvPr>
          <p:cNvGrpSpPr>
            <a:grpSpLocks/>
          </p:cNvGrpSpPr>
          <p:nvPr/>
        </p:nvGrpSpPr>
        <p:grpSpPr bwMode="auto">
          <a:xfrm>
            <a:off x="2063750" y="2146300"/>
            <a:ext cx="9599613" cy="685800"/>
            <a:chOff x="975" y="1352"/>
            <a:chExt cx="4536" cy="432"/>
          </a:xfrm>
        </p:grpSpPr>
        <p:sp>
          <p:nvSpPr>
            <p:cNvPr id="25655" name="Rectangle 31">
              <a:extLst>
                <a:ext uri="{FF2B5EF4-FFF2-40B4-BE49-F238E27FC236}">
                  <a16:creationId xmlns:a16="http://schemas.microsoft.com/office/drawing/2014/main" id="{302F18F1-B8F2-8CD5-1619-79646939630B}"/>
                </a:ext>
              </a:extLst>
            </p:cNvPr>
            <p:cNvSpPr>
              <a:spLocks noChangeArrowheads="1"/>
            </p:cNvSpPr>
            <p:nvPr/>
          </p:nvSpPr>
          <p:spPr bwMode="auto">
            <a:xfrm>
              <a:off x="4585" y="1352"/>
              <a:ext cx="926" cy="43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b="1">
                  <a:ea typeface="楷体_GB2312" pitchFamily="49" charset="-122"/>
                </a:rPr>
                <a:t>控制质量法</a:t>
              </a:r>
            </a:p>
          </p:txBody>
        </p:sp>
        <p:sp>
          <p:nvSpPr>
            <p:cNvPr id="25656" name="Rectangle 32">
              <a:extLst>
                <a:ext uri="{FF2B5EF4-FFF2-40B4-BE49-F238E27FC236}">
                  <a16:creationId xmlns:a16="http://schemas.microsoft.com/office/drawing/2014/main" id="{A2538783-5376-C7FC-5702-B71F63C6D5A6}"/>
                </a:ext>
              </a:extLst>
            </p:cNvPr>
            <p:cNvSpPr>
              <a:spLocks noChangeArrowheads="1"/>
            </p:cNvSpPr>
            <p:nvPr/>
          </p:nvSpPr>
          <p:spPr bwMode="auto">
            <a:xfrm>
              <a:off x="3560" y="1352"/>
              <a:ext cx="1025" cy="43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ea typeface="楷体_GB2312" pitchFamily="49" charset="-122"/>
                </a:rPr>
                <a:t>无质量交换</a:t>
              </a:r>
            </a:p>
          </p:txBody>
        </p:sp>
        <p:sp>
          <p:nvSpPr>
            <p:cNvPr id="25657" name="Rectangle 33">
              <a:extLst>
                <a:ext uri="{FF2B5EF4-FFF2-40B4-BE49-F238E27FC236}">
                  <a16:creationId xmlns:a16="http://schemas.microsoft.com/office/drawing/2014/main" id="{6D471CB1-D8C9-277F-8F46-754C18C4CC2D}"/>
                </a:ext>
              </a:extLst>
            </p:cNvPr>
            <p:cNvSpPr>
              <a:spLocks noChangeArrowheads="1"/>
            </p:cNvSpPr>
            <p:nvPr/>
          </p:nvSpPr>
          <p:spPr bwMode="auto">
            <a:xfrm>
              <a:off x="2829" y="1352"/>
              <a:ext cx="731" cy="43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58" name="Rectangle 34">
              <a:extLst>
                <a:ext uri="{FF2B5EF4-FFF2-40B4-BE49-F238E27FC236}">
                  <a16:creationId xmlns:a16="http://schemas.microsoft.com/office/drawing/2014/main" id="{97B37A23-90CD-43EC-9703-1841B0D13EB4}"/>
                </a:ext>
              </a:extLst>
            </p:cNvPr>
            <p:cNvSpPr>
              <a:spLocks noChangeArrowheads="1"/>
            </p:cNvSpPr>
            <p:nvPr/>
          </p:nvSpPr>
          <p:spPr bwMode="auto">
            <a:xfrm>
              <a:off x="2146" y="1352"/>
              <a:ext cx="683" cy="43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59" name="Rectangle 35">
              <a:extLst>
                <a:ext uri="{FF2B5EF4-FFF2-40B4-BE49-F238E27FC236}">
                  <a16:creationId xmlns:a16="http://schemas.microsoft.com/office/drawing/2014/main" id="{A00FA920-6E12-E9CC-A001-2D1EEA4B5A4E}"/>
                </a:ext>
              </a:extLst>
            </p:cNvPr>
            <p:cNvSpPr>
              <a:spLocks noChangeArrowheads="1"/>
            </p:cNvSpPr>
            <p:nvPr/>
          </p:nvSpPr>
          <p:spPr bwMode="auto">
            <a:xfrm>
              <a:off x="1560" y="1352"/>
              <a:ext cx="640"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spcBef>
                  <a:spcPct val="20000"/>
                </a:spcBef>
              </a:pPr>
              <a:r>
                <a:rPr lang="en-US" altLang="zh-CN" sz="3200" b="1">
                  <a:solidFill>
                    <a:srgbClr val="FF0000"/>
                  </a:solidFill>
                  <a:ea typeface="楷体_GB2312" pitchFamily="49" charset="-122"/>
                </a:rPr>
                <a:t>√×</a:t>
              </a:r>
              <a:endParaRPr lang="en-US" altLang="zh-CN" sz="3200" b="1">
                <a:ea typeface="楷体_GB2312" pitchFamily="49" charset="-122"/>
              </a:endParaRPr>
            </a:p>
          </p:txBody>
        </p:sp>
        <p:sp>
          <p:nvSpPr>
            <p:cNvPr id="25660" name="Rectangle 36">
              <a:extLst>
                <a:ext uri="{FF2B5EF4-FFF2-40B4-BE49-F238E27FC236}">
                  <a16:creationId xmlns:a16="http://schemas.microsoft.com/office/drawing/2014/main" id="{7684D2CF-74D0-F18D-7C97-8B4F0E814DCE}"/>
                </a:ext>
              </a:extLst>
            </p:cNvPr>
            <p:cNvSpPr>
              <a:spLocks noChangeArrowheads="1"/>
            </p:cNvSpPr>
            <p:nvPr/>
          </p:nvSpPr>
          <p:spPr bwMode="auto">
            <a:xfrm>
              <a:off x="975" y="1352"/>
              <a:ext cx="585" cy="432"/>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闭口系</a:t>
              </a:r>
            </a:p>
          </p:txBody>
        </p:sp>
        <p:sp>
          <p:nvSpPr>
            <p:cNvPr id="25661" name="Line 44">
              <a:extLst>
                <a:ext uri="{FF2B5EF4-FFF2-40B4-BE49-F238E27FC236}">
                  <a16:creationId xmlns:a16="http://schemas.microsoft.com/office/drawing/2014/main" id="{399EA451-44A4-C70C-17FF-D376F8FE7672}"/>
                </a:ext>
              </a:extLst>
            </p:cNvPr>
            <p:cNvSpPr>
              <a:spLocks noChangeShapeType="1"/>
            </p:cNvSpPr>
            <p:nvPr/>
          </p:nvSpPr>
          <p:spPr bwMode="auto">
            <a:xfrm>
              <a:off x="975" y="1784"/>
              <a:ext cx="453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72">
            <a:extLst>
              <a:ext uri="{FF2B5EF4-FFF2-40B4-BE49-F238E27FC236}">
                <a16:creationId xmlns:a16="http://schemas.microsoft.com/office/drawing/2014/main" id="{7D9E1A58-268C-D502-5A3C-408D5BC9507B}"/>
              </a:ext>
            </a:extLst>
          </p:cNvPr>
          <p:cNvGrpSpPr>
            <a:grpSpLocks/>
          </p:cNvGrpSpPr>
          <p:nvPr/>
        </p:nvGrpSpPr>
        <p:grpSpPr bwMode="auto">
          <a:xfrm>
            <a:off x="2063750" y="2832100"/>
            <a:ext cx="9599613" cy="587375"/>
            <a:chOff x="975" y="1784"/>
            <a:chExt cx="4536" cy="370"/>
          </a:xfrm>
        </p:grpSpPr>
        <p:sp>
          <p:nvSpPr>
            <p:cNvPr id="25648" name="Rectangle 25">
              <a:extLst>
                <a:ext uri="{FF2B5EF4-FFF2-40B4-BE49-F238E27FC236}">
                  <a16:creationId xmlns:a16="http://schemas.microsoft.com/office/drawing/2014/main" id="{94459F58-1940-4AC2-D425-563C9228D590}"/>
                </a:ext>
              </a:extLst>
            </p:cNvPr>
            <p:cNvSpPr>
              <a:spLocks noChangeArrowheads="1"/>
            </p:cNvSpPr>
            <p:nvPr/>
          </p:nvSpPr>
          <p:spPr bwMode="auto">
            <a:xfrm>
              <a:off x="4585" y="1784"/>
              <a:ext cx="926"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b="1">
                  <a:ea typeface="楷体_GB2312" pitchFamily="49" charset="-122"/>
                </a:rPr>
                <a:t>控制容积法</a:t>
              </a:r>
            </a:p>
          </p:txBody>
        </p:sp>
        <p:sp>
          <p:nvSpPr>
            <p:cNvPr id="25649" name="Rectangle 26">
              <a:extLst>
                <a:ext uri="{FF2B5EF4-FFF2-40B4-BE49-F238E27FC236}">
                  <a16:creationId xmlns:a16="http://schemas.microsoft.com/office/drawing/2014/main" id="{08D5C437-C169-87F1-B03D-91CE295674DF}"/>
                </a:ext>
              </a:extLst>
            </p:cNvPr>
            <p:cNvSpPr>
              <a:spLocks noChangeArrowheads="1"/>
            </p:cNvSpPr>
            <p:nvPr/>
          </p:nvSpPr>
          <p:spPr bwMode="auto">
            <a:xfrm>
              <a:off x="3560" y="1784"/>
              <a:ext cx="1025"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ea typeface="楷体_GB2312" pitchFamily="49" charset="-122"/>
                </a:rPr>
                <a:t>有质量交换</a:t>
              </a:r>
            </a:p>
          </p:txBody>
        </p:sp>
        <p:sp>
          <p:nvSpPr>
            <p:cNvPr id="25650" name="Rectangle 27">
              <a:extLst>
                <a:ext uri="{FF2B5EF4-FFF2-40B4-BE49-F238E27FC236}">
                  <a16:creationId xmlns:a16="http://schemas.microsoft.com/office/drawing/2014/main" id="{57FF1090-94F0-B2AF-63F1-F397A66F553D}"/>
                </a:ext>
              </a:extLst>
            </p:cNvPr>
            <p:cNvSpPr>
              <a:spLocks noChangeArrowheads="1"/>
            </p:cNvSpPr>
            <p:nvPr/>
          </p:nvSpPr>
          <p:spPr bwMode="auto">
            <a:xfrm>
              <a:off x="2829" y="1784"/>
              <a:ext cx="731"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51" name="Rectangle 28">
              <a:extLst>
                <a:ext uri="{FF2B5EF4-FFF2-40B4-BE49-F238E27FC236}">
                  <a16:creationId xmlns:a16="http://schemas.microsoft.com/office/drawing/2014/main" id="{773626FD-9AB4-0C74-6F43-0F04700DEB82}"/>
                </a:ext>
              </a:extLst>
            </p:cNvPr>
            <p:cNvSpPr>
              <a:spLocks noChangeArrowheads="1"/>
            </p:cNvSpPr>
            <p:nvPr/>
          </p:nvSpPr>
          <p:spPr bwMode="auto">
            <a:xfrm>
              <a:off x="2146" y="1784"/>
              <a:ext cx="683"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52" name="Rectangle 29">
              <a:extLst>
                <a:ext uri="{FF2B5EF4-FFF2-40B4-BE49-F238E27FC236}">
                  <a16:creationId xmlns:a16="http://schemas.microsoft.com/office/drawing/2014/main" id="{1D4CBB6C-FFDF-917B-F5A4-F2DF8D542D79}"/>
                </a:ext>
              </a:extLst>
            </p:cNvPr>
            <p:cNvSpPr>
              <a:spLocks noChangeArrowheads="1"/>
            </p:cNvSpPr>
            <p:nvPr/>
          </p:nvSpPr>
          <p:spPr bwMode="auto">
            <a:xfrm>
              <a:off x="1560" y="1784"/>
              <a:ext cx="64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53" name="Rectangle 30">
              <a:extLst>
                <a:ext uri="{FF2B5EF4-FFF2-40B4-BE49-F238E27FC236}">
                  <a16:creationId xmlns:a16="http://schemas.microsoft.com/office/drawing/2014/main" id="{842FF777-52E3-9EBA-71E9-C80EAC9C292C}"/>
                </a:ext>
              </a:extLst>
            </p:cNvPr>
            <p:cNvSpPr>
              <a:spLocks noChangeArrowheads="1"/>
            </p:cNvSpPr>
            <p:nvPr/>
          </p:nvSpPr>
          <p:spPr bwMode="auto">
            <a:xfrm>
              <a:off x="975" y="1784"/>
              <a:ext cx="585"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开口系</a:t>
              </a:r>
            </a:p>
          </p:txBody>
        </p:sp>
        <p:sp>
          <p:nvSpPr>
            <p:cNvPr id="25654" name="Line 45">
              <a:extLst>
                <a:ext uri="{FF2B5EF4-FFF2-40B4-BE49-F238E27FC236}">
                  <a16:creationId xmlns:a16="http://schemas.microsoft.com/office/drawing/2014/main" id="{72475FFC-670E-B877-FE00-63722A4AF04F}"/>
                </a:ext>
              </a:extLst>
            </p:cNvPr>
            <p:cNvSpPr>
              <a:spLocks noChangeShapeType="1"/>
            </p:cNvSpPr>
            <p:nvPr/>
          </p:nvSpPr>
          <p:spPr bwMode="auto">
            <a:xfrm>
              <a:off x="975" y="2154"/>
              <a:ext cx="453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73">
            <a:extLst>
              <a:ext uri="{FF2B5EF4-FFF2-40B4-BE49-F238E27FC236}">
                <a16:creationId xmlns:a16="http://schemas.microsoft.com/office/drawing/2014/main" id="{52457182-2A93-1958-FC55-E58793B3F47A}"/>
              </a:ext>
            </a:extLst>
          </p:cNvPr>
          <p:cNvGrpSpPr>
            <a:grpSpLocks/>
          </p:cNvGrpSpPr>
          <p:nvPr/>
        </p:nvGrpSpPr>
        <p:grpSpPr bwMode="auto">
          <a:xfrm>
            <a:off x="2063750" y="3419475"/>
            <a:ext cx="9599613" cy="587375"/>
            <a:chOff x="975" y="2154"/>
            <a:chExt cx="4536" cy="370"/>
          </a:xfrm>
        </p:grpSpPr>
        <p:sp>
          <p:nvSpPr>
            <p:cNvPr id="25641" name="Rectangle 19">
              <a:extLst>
                <a:ext uri="{FF2B5EF4-FFF2-40B4-BE49-F238E27FC236}">
                  <a16:creationId xmlns:a16="http://schemas.microsoft.com/office/drawing/2014/main" id="{FBD5EE27-C418-6D56-4128-4B00DB5038EC}"/>
                </a:ext>
              </a:extLst>
            </p:cNvPr>
            <p:cNvSpPr>
              <a:spLocks noChangeArrowheads="1"/>
            </p:cNvSpPr>
            <p:nvPr/>
          </p:nvSpPr>
          <p:spPr bwMode="auto">
            <a:xfrm>
              <a:off x="4585" y="2154"/>
              <a:ext cx="926"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endParaRPr lang="zh-CN" altLang="zh-CN" sz="2000">
                <a:latin typeface="黑体" panose="02010609060101010101" pitchFamily="49" charset="-122"/>
                <a:ea typeface="楷体_GB2312" pitchFamily="49" charset="-122"/>
              </a:endParaRPr>
            </a:p>
          </p:txBody>
        </p:sp>
        <p:sp>
          <p:nvSpPr>
            <p:cNvPr id="25642" name="Rectangle 20">
              <a:extLst>
                <a:ext uri="{FF2B5EF4-FFF2-40B4-BE49-F238E27FC236}">
                  <a16:creationId xmlns:a16="http://schemas.microsoft.com/office/drawing/2014/main" id="{EFC3F959-B58C-55E1-DDB3-EFEFA2086201}"/>
                </a:ext>
              </a:extLst>
            </p:cNvPr>
            <p:cNvSpPr>
              <a:spLocks noChangeArrowheads="1"/>
            </p:cNvSpPr>
            <p:nvPr/>
          </p:nvSpPr>
          <p:spPr bwMode="auto">
            <a:xfrm>
              <a:off x="3560" y="2154"/>
              <a:ext cx="1025"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ea typeface="楷体_GB2312" pitchFamily="49" charset="-122"/>
                </a:rPr>
                <a:t>无热量交换</a:t>
              </a:r>
            </a:p>
          </p:txBody>
        </p:sp>
        <p:sp>
          <p:nvSpPr>
            <p:cNvPr id="25643" name="Rectangle 21">
              <a:extLst>
                <a:ext uri="{FF2B5EF4-FFF2-40B4-BE49-F238E27FC236}">
                  <a16:creationId xmlns:a16="http://schemas.microsoft.com/office/drawing/2014/main" id="{FABA6F9E-2EC3-5C44-26C7-A77788ADA4FA}"/>
                </a:ext>
              </a:extLst>
            </p:cNvPr>
            <p:cNvSpPr>
              <a:spLocks noChangeArrowheads="1"/>
            </p:cNvSpPr>
            <p:nvPr/>
          </p:nvSpPr>
          <p:spPr bwMode="auto">
            <a:xfrm>
              <a:off x="2829" y="2154"/>
              <a:ext cx="731"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44" name="Rectangle 22">
              <a:extLst>
                <a:ext uri="{FF2B5EF4-FFF2-40B4-BE49-F238E27FC236}">
                  <a16:creationId xmlns:a16="http://schemas.microsoft.com/office/drawing/2014/main" id="{E659DEEB-100B-EA98-B07E-D3B74C5EC7C1}"/>
                </a:ext>
              </a:extLst>
            </p:cNvPr>
            <p:cNvSpPr>
              <a:spLocks noChangeArrowheads="1"/>
            </p:cNvSpPr>
            <p:nvPr/>
          </p:nvSpPr>
          <p:spPr bwMode="auto">
            <a:xfrm>
              <a:off x="2146" y="2154"/>
              <a:ext cx="683"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45" name="Rectangle 23">
              <a:extLst>
                <a:ext uri="{FF2B5EF4-FFF2-40B4-BE49-F238E27FC236}">
                  <a16:creationId xmlns:a16="http://schemas.microsoft.com/office/drawing/2014/main" id="{638962E0-57B9-F702-9389-71731367747B}"/>
                </a:ext>
              </a:extLst>
            </p:cNvPr>
            <p:cNvSpPr>
              <a:spLocks noChangeArrowheads="1"/>
            </p:cNvSpPr>
            <p:nvPr/>
          </p:nvSpPr>
          <p:spPr bwMode="auto">
            <a:xfrm>
              <a:off x="1560" y="2154"/>
              <a:ext cx="586"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46" name="Rectangle 24">
              <a:extLst>
                <a:ext uri="{FF2B5EF4-FFF2-40B4-BE49-F238E27FC236}">
                  <a16:creationId xmlns:a16="http://schemas.microsoft.com/office/drawing/2014/main" id="{C5D08229-DAE8-5717-D9EB-60B67DBC60C4}"/>
                </a:ext>
              </a:extLst>
            </p:cNvPr>
            <p:cNvSpPr>
              <a:spLocks noChangeArrowheads="1"/>
            </p:cNvSpPr>
            <p:nvPr/>
          </p:nvSpPr>
          <p:spPr bwMode="auto">
            <a:xfrm>
              <a:off x="975" y="2154"/>
              <a:ext cx="585" cy="370"/>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绝热系</a:t>
              </a:r>
            </a:p>
          </p:txBody>
        </p:sp>
        <p:sp>
          <p:nvSpPr>
            <p:cNvPr id="25647" name="Line 46">
              <a:extLst>
                <a:ext uri="{FF2B5EF4-FFF2-40B4-BE49-F238E27FC236}">
                  <a16:creationId xmlns:a16="http://schemas.microsoft.com/office/drawing/2014/main" id="{AB46AB21-44E4-8B3A-82C0-167521112726}"/>
                </a:ext>
              </a:extLst>
            </p:cNvPr>
            <p:cNvSpPr>
              <a:spLocks noChangeShapeType="1"/>
            </p:cNvSpPr>
            <p:nvPr/>
          </p:nvSpPr>
          <p:spPr bwMode="auto">
            <a:xfrm>
              <a:off x="975" y="2524"/>
              <a:ext cx="453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74">
            <a:extLst>
              <a:ext uri="{FF2B5EF4-FFF2-40B4-BE49-F238E27FC236}">
                <a16:creationId xmlns:a16="http://schemas.microsoft.com/office/drawing/2014/main" id="{4F666B0F-19A5-4948-6DFD-1267107B8B69}"/>
              </a:ext>
            </a:extLst>
          </p:cNvPr>
          <p:cNvGrpSpPr>
            <a:grpSpLocks/>
          </p:cNvGrpSpPr>
          <p:nvPr/>
        </p:nvGrpSpPr>
        <p:grpSpPr bwMode="auto">
          <a:xfrm>
            <a:off x="2063750" y="4006850"/>
            <a:ext cx="9599613" cy="584200"/>
            <a:chOff x="975" y="2524"/>
            <a:chExt cx="4536" cy="368"/>
          </a:xfrm>
        </p:grpSpPr>
        <p:sp>
          <p:nvSpPr>
            <p:cNvPr id="25634" name="Rectangle 13">
              <a:extLst>
                <a:ext uri="{FF2B5EF4-FFF2-40B4-BE49-F238E27FC236}">
                  <a16:creationId xmlns:a16="http://schemas.microsoft.com/office/drawing/2014/main" id="{5C96C589-B29E-7CB8-1CFA-CF78D8D21025}"/>
                </a:ext>
              </a:extLst>
            </p:cNvPr>
            <p:cNvSpPr>
              <a:spLocks noChangeArrowheads="1"/>
            </p:cNvSpPr>
            <p:nvPr/>
          </p:nvSpPr>
          <p:spPr bwMode="auto">
            <a:xfrm>
              <a:off x="4585" y="2524"/>
              <a:ext cx="926" cy="36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endParaRPr lang="zh-CN" altLang="zh-CN" sz="2000">
                <a:latin typeface="黑体" panose="02010609060101010101" pitchFamily="49" charset="-122"/>
                <a:ea typeface="楷体_GB2312" pitchFamily="49" charset="-122"/>
              </a:endParaRPr>
            </a:p>
          </p:txBody>
        </p:sp>
        <p:sp>
          <p:nvSpPr>
            <p:cNvPr id="25635" name="Rectangle 14">
              <a:extLst>
                <a:ext uri="{FF2B5EF4-FFF2-40B4-BE49-F238E27FC236}">
                  <a16:creationId xmlns:a16="http://schemas.microsoft.com/office/drawing/2014/main" id="{3EB1BAC1-83E1-AC7E-B3B7-574F269B4661}"/>
                </a:ext>
              </a:extLst>
            </p:cNvPr>
            <p:cNvSpPr>
              <a:spLocks noChangeArrowheads="1"/>
            </p:cNvSpPr>
            <p:nvPr/>
          </p:nvSpPr>
          <p:spPr bwMode="auto">
            <a:xfrm>
              <a:off x="3560" y="2524"/>
              <a:ext cx="1025" cy="36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en-US" sz="2000" b="1">
                  <a:ea typeface="楷体_GB2312" pitchFamily="49" charset="-122"/>
                </a:rPr>
                <a:t>无任何交换</a:t>
              </a:r>
            </a:p>
          </p:txBody>
        </p:sp>
        <p:sp>
          <p:nvSpPr>
            <p:cNvPr id="25636" name="Rectangle 15">
              <a:extLst>
                <a:ext uri="{FF2B5EF4-FFF2-40B4-BE49-F238E27FC236}">
                  <a16:creationId xmlns:a16="http://schemas.microsoft.com/office/drawing/2014/main" id="{103CC9EF-0010-1B9B-763E-44815B54983F}"/>
                </a:ext>
              </a:extLst>
            </p:cNvPr>
            <p:cNvSpPr>
              <a:spLocks noChangeArrowheads="1"/>
            </p:cNvSpPr>
            <p:nvPr/>
          </p:nvSpPr>
          <p:spPr bwMode="auto">
            <a:xfrm>
              <a:off x="2829" y="2524"/>
              <a:ext cx="731" cy="36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37" name="Rectangle 16">
              <a:extLst>
                <a:ext uri="{FF2B5EF4-FFF2-40B4-BE49-F238E27FC236}">
                  <a16:creationId xmlns:a16="http://schemas.microsoft.com/office/drawing/2014/main" id="{13406A8C-CBE0-4ED8-2784-C82760B4B953}"/>
                </a:ext>
              </a:extLst>
            </p:cNvPr>
            <p:cNvSpPr>
              <a:spLocks noChangeArrowheads="1"/>
            </p:cNvSpPr>
            <p:nvPr/>
          </p:nvSpPr>
          <p:spPr bwMode="auto">
            <a:xfrm>
              <a:off x="2146" y="2524"/>
              <a:ext cx="683" cy="36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38" name="Rectangle 17">
              <a:extLst>
                <a:ext uri="{FF2B5EF4-FFF2-40B4-BE49-F238E27FC236}">
                  <a16:creationId xmlns:a16="http://schemas.microsoft.com/office/drawing/2014/main" id="{6217AF8F-B987-CA48-72DB-001031B61F39}"/>
                </a:ext>
              </a:extLst>
            </p:cNvPr>
            <p:cNvSpPr>
              <a:spLocks noChangeArrowheads="1"/>
            </p:cNvSpPr>
            <p:nvPr/>
          </p:nvSpPr>
          <p:spPr bwMode="auto">
            <a:xfrm>
              <a:off x="1560" y="2524"/>
              <a:ext cx="586" cy="36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39" name="Rectangle 18">
              <a:extLst>
                <a:ext uri="{FF2B5EF4-FFF2-40B4-BE49-F238E27FC236}">
                  <a16:creationId xmlns:a16="http://schemas.microsoft.com/office/drawing/2014/main" id="{15211A05-95B8-AB61-2998-2A31F5915F9A}"/>
                </a:ext>
              </a:extLst>
            </p:cNvPr>
            <p:cNvSpPr>
              <a:spLocks noChangeArrowheads="1"/>
            </p:cNvSpPr>
            <p:nvPr/>
          </p:nvSpPr>
          <p:spPr bwMode="auto">
            <a:xfrm>
              <a:off x="975" y="2524"/>
              <a:ext cx="585" cy="368"/>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孤立系</a:t>
              </a:r>
            </a:p>
          </p:txBody>
        </p:sp>
        <p:sp>
          <p:nvSpPr>
            <p:cNvPr id="25640" name="Line 47">
              <a:extLst>
                <a:ext uri="{FF2B5EF4-FFF2-40B4-BE49-F238E27FC236}">
                  <a16:creationId xmlns:a16="http://schemas.microsoft.com/office/drawing/2014/main" id="{4CFFE0D1-3C6D-D9C6-0370-AA386B6D4060}"/>
                </a:ext>
              </a:extLst>
            </p:cNvPr>
            <p:cNvSpPr>
              <a:spLocks noChangeShapeType="1"/>
            </p:cNvSpPr>
            <p:nvPr/>
          </p:nvSpPr>
          <p:spPr bwMode="auto">
            <a:xfrm>
              <a:off x="975" y="2892"/>
              <a:ext cx="453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7" name="Line 48">
            <a:extLst>
              <a:ext uri="{FF2B5EF4-FFF2-40B4-BE49-F238E27FC236}">
                <a16:creationId xmlns:a16="http://schemas.microsoft.com/office/drawing/2014/main" id="{3BD51C4F-A144-E441-D784-F85F037009E7}"/>
              </a:ext>
            </a:extLst>
          </p:cNvPr>
          <p:cNvSpPr>
            <a:spLocks noChangeShapeType="1"/>
          </p:cNvSpPr>
          <p:nvPr/>
        </p:nvSpPr>
        <p:spPr bwMode="auto">
          <a:xfrm>
            <a:off x="3302000" y="1628775"/>
            <a:ext cx="0" cy="3602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25608" name="Line 49">
            <a:extLst>
              <a:ext uri="{FF2B5EF4-FFF2-40B4-BE49-F238E27FC236}">
                <a16:creationId xmlns:a16="http://schemas.microsoft.com/office/drawing/2014/main" id="{4F4FDD01-F572-EFC5-19EC-CFF3B94B388F}"/>
              </a:ext>
            </a:extLst>
          </p:cNvPr>
          <p:cNvSpPr>
            <a:spLocks noChangeShapeType="1"/>
          </p:cNvSpPr>
          <p:nvPr/>
        </p:nvSpPr>
        <p:spPr bwMode="auto">
          <a:xfrm>
            <a:off x="4541838" y="1628775"/>
            <a:ext cx="0" cy="3602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25609" name="Line 50">
            <a:extLst>
              <a:ext uri="{FF2B5EF4-FFF2-40B4-BE49-F238E27FC236}">
                <a16:creationId xmlns:a16="http://schemas.microsoft.com/office/drawing/2014/main" id="{95DED91E-7E25-9AA1-BDE3-C7DDD8119B33}"/>
              </a:ext>
            </a:extLst>
          </p:cNvPr>
          <p:cNvSpPr>
            <a:spLocks noChangeShapeType="1"/>
          </p:cNvSpPr>
          <p:nvPr/>
        </p:nvSpPr>
        <p:spPr bwMode="auto">
          <a:xfrm>
            <a:off x="5988050" y="1628775"/>
            <a:ext cx="0" cy="3602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25610" name="Line 51">
            <a:extLst>
              <a:ext uri="{FF2B5EF4-FFF2-40B4-BE49-F238E27FC236}">
                <a16:creationId xmlns:a16="http://schemas.microsoft.com/office/drawing/2014/main" id="{C3CE4854-7FE6-E9BE-E9F0-348653FC633C}"/>
              </a:ext>
            </a:extLst>
          </p:cNvPr>
          <p:cNvSpPr>
            <a:spLocks noChangeShapeType="1"/>
          </p:cNvSpPr>
          <p:nvPr/>
        </p:nvSpPr>
        <p:spPr bwMode="auto">
          <a:xfrm>
            <a:off x="7534275" y="1628775"/>
            <a:ext cx="0" cy="3602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25611" name="Line 52">
            <a:extLst>
              <a:ext uri="{FF2B5EF4-FFF2-40B4-BE49-F238E27FC236}">
                <a16:creationId xmlns:a16="http://schemas.microsoft.com/office/drawing/2014/main" id="{DD7830BC-74D5-9C22-B0E9-19D77CFBC5DF}"/>
              </a:ext>
            </a:extLst>
          </p:cNvPr>
          <p:cNvSpPr>
            <a:spLocks noChangeShapeType="1"/>
          </p:cNvSpPr>
          <p:nvPr/>
        </p:nvSpPr>
        <p:spPr bwMode="auto">
          <a:xfrm>
            <a:off x="9704388" y="1628775"/>
            <a:ext cx="0" cy="3602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grpSp>
        <p:nvGrpSpPr>
          <p:cNvPr id="6" name="Group 70">
            <a:extLst>
              <a:ext uri="{FF2B5EF4-FFF2-40B4-BE49-F238E27FC236}">
                <a16:creationId xmlns:a16="http://schemas.microsoft.com/office/drawing/2014/main" id="{13619C17-8E37-759E-7B0F-9C666029C858}"/>
              </a:ext>
            </a:extLst>
          </p:cNvPr>
          <p:cNvGrpSpPr>
            <a:grpSpLocks/>
          </p:cNvGrpSpPr>
          <p:nvPr/>
        </p:nvGrpSpPr>
        <p:grpSpPr bwMode="auto">
          <a:xfrm>
            <a:off x="2063750" y="1628775"/>
            <a:ext cx="9599613" cy="517525"/>
            <a:chOff x="975" y="1026"/>
            <a:chExt cx="4536" cy="326"/>
          </a:xfrm>
        </p:grpSpPr>
        <p:sp>
          <p:nvSpPr>
            <p:cNvPr id="25626" name="Rectangle 37">
              <a:extLst>
                <a:ext uri="{FF2B5EF4-FFF2-40B4-BE49-F238E27FC236}">
                  <a16:creationId xmlns:a16="http://schemas.microsoft.com/office/drawing/2014/main" id="{81713BE6-7736-8687-D903-89E94224568B}"/>
                </a:ext>
              </a:extLst>
            </p:cNvPr>
            <p:cNvSpPr>
              <a:spLocks noChangeArrowheads="1"/>
            </p:cNvSpPr>
            <p:nvPr/>
          </p:nvSpPr>
          <p:spPr bwMode="auto">
            <a:xfrm>
              <a:off x="4585" y="1026"/>
              <a:ext cx="926" cy="32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分析方法</a:t>
              </a:r>
            </a:p>
          </p:txBody>
        </p:sp>
        <p:sp>
          <p:nvSpPr>
            <p:cNvPr id="25627" name="Rectangle 38">
              <a:extLst>
                <a:ext uri="{FF2B5EF4-FFF2-40B4-BE49-F238E27FC236}">
                  <a16:creationId xmlns:a16="http://schemas.microsoft.com/office/drawing/2014/main" id="{EBEC7E7B-D0F0-7931-FD14-159CDDE42F49}"/>
                </a:ext>
              </a:extLst>
            </p:cNvPr>
            <p:cNvSpPr>
              <a:spLocks noChangeArrowheads="1"/>
            </p:cNvSpPr>
            <p:nvPr/>
          </p:nvSpPr>
          <p:spPr bwMode="auto">
            <a:xfrm>
              <a:off x="3560" y="1026"/>
              <a:ext cx="1025" cy="32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表   述</a:t>
              </a:r>
            </a:p>
          </p:txBody>
        </p:sp>
        <p:sp>
          <p:nvSpPr>
            <p:cNvPr id="25628" name="Rectangle 39">
              <a:extLst>
                <a:ext uri="{FF2B5EF4-FFF2-40B4-BE49-F238E27FC236}">
                  <a16:creationId xmlns:a16="http://schemas.microsoft.com/office/drawing/2014/main" id="{7C127781-177D-8C01-3697-9F777FCB8A0E}"/>
                </a:ext>
              </a:extLst>
            </p:cNvPr>
            <p:cNvSpPr>
              <a:spLocks noChangeArrowheads="1"/>
            </p:cNvSpPr>
            <p:nvPr/>
          </p:nvSpPr>
          <p:spPr bwMode="auto">
            <a:xfrm>
              <a:off x="2829" y="1026"/>
              <a:ext cx="731" cy="32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2800" i="1">
                  <a:solidFill>
                    <a:schemeClr val="accent2"/>
                  </a:solidFill>
                  <a:ea typeface="黑体" panose="02010609060101010101" pitchFamily="49" charset="-122"/>
                </a:rPr>
                <a:t> </a:t>
              </a:r>
              <a:r>
                <a:rPr lang="en-US" altLang="zh-CN" sz="2800" b="1" i="1">
                  <a:solidFill>
                    <a:schemeClr val="accent2"/>
                  </a:solidFill>
                  <a:latin typeface="Times New Roman" panose="02020603050405020304" pitchFamily="18" charset="0"/>
                  <a:ea typeface="黑体" panose="02010609060101010101" pitchFamily="49" charset="-122"/>
                </a:rPr>
                <a:t>q</a:t>
              </a:r>
              <a:r>
                <a:rPr lang="en-US" altLang="zh-CN" sz="2800" b="1" i="1" baseline="-25000">
                  <a:solidFill>
                    <a:schemeClr val="accent2"/>
                  </a:solidFill>
                  <a:latin typeface="Times New Roman" panose="02020603050405020304" pitchFamily="18" charset="0"/>
                  <a:ea typeface="黑体" panose="02010609060101010101" pitchFamily="49" charset="-122"/>
                </a:rPr>
                <a:t>m</a:t>
              </a:r>
            </a:p>
          </p:txBody>
        </p:sp>
        <p:sp>
          <p:nvSpPr>
            <p:cNvPr id="25629" name="Rectangle 40">
              <a:extLst>
                <a:ext uri="{FF2B5EF4-FFF2-40B4-BE49-F238E27FC236}">
                  <a16:creationId xmlns:a16="http://schemas.microsoft.com/office/drawing/2014/main" id="{084DA723-2E06-05D7-57ED-FCBBE949C09A}"/>
                </a:ext>
              </a:extLst>
            </p:cNvPr>
            <p:cNvSpPr>
              <a:spLocks noChangeArrowheads="1"/>
            </p:cNvSpPr>
            <p:nvPr/>
          </p:nvSpPr>
          <p:spPr bwMode="auto">
            <a:xfrm>
              <a:off x="2146" y="1026"/>
              <a:ext cx="683" cy="32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2800" b="1" i="1">
                  <a:solidFill>
                    <a:schemeClr val="accent2"/>
                  </a:solidFill>
                  <a:latin typeface="Times New Roman" panose="02020603050405020304" pitchFamily="18" charset="0"/>
                  <a:ea typeface="黑体" panose="02010609060101010101" pitchFamily="49" charset="-122"/>
                </a:rPr>
                <a:t>W</a:t>
              </a:r>
            </a:p>
          </p:txBody>
        </p:sp>
        <p:sp>
          <p:nvSpPr>
            <p:cNvPr id="25630" name="Rectangle 41">
              <a:extLst>
                <a:ext uri="{FF2B5EF4-FFF2-40B4-BE49-F238E27FC236}">
                  <a16:creationId xmlns:a16="http://schemas.microsoft.com/office/drawing/2014/main" id="{62C6ACE6-6298-A583-52D7-9F5FD9AB963D}"/>
                </a:ext>
              </a:extLst>
            </p:cNvPr>
            <p:cNvSpPr>
              <a:spLocks noChangeArrowheads="1"/>
            </p:cNvSpPr>
            <p:nvPr/>
          </p:nvSpPr>
          <p:spPr bwMode="auto">
            <a:xfrm>
              <a:off x="1560" y="1026"/>
              <a:ext cx="586" cy="32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2800" b="1" i="1">
                  <a:solidFill>
                    <a:schemeClr val="accent2"/>
                  </a:solidFill>
                  <a:latin typeface="Times New Roman" panose="02020603050405020304" pitchFamily="18" charset="0"/>
                  <a:ea typeface="黑体" panose="02010609060101010101" pitchFamily="49" charset="-122"/>
                </a:rPr>
                <a:t>Q</a:t>
              </a:r>
            </a:p>
          </p:txBody>
        </p:sp>
        <p:sp>
          <p:nvSpPr>
            <p:cNvPr id="25631" name="Rectangle 42">
              <a:extLst>
                <a:ext uri="{FF2B5EF4-FFF2-40B4-BE49-F238E27FC236}">
                  <a16:creationId xmlns:a16="http://schemas.microsoft.com/office/drawing/2014/main" id="{952E0B50-8CC2-35B1-6635-CC2116D1735A}"/>
                </a:ext>
              </a:extLst>
            </p:cNvPr>
            <p:cNvSpPr>
              <a:spLocks noChangeArrowheads="1"/>
            </p:cNvSpPr>
            <p:nvPr/>
          </p:nvSpPr>
          <p:spPr bwMode="auto">
            <a:xfrm>
              <a:off x="975" y="1026"/>
              <a:ext cx="585" cy="32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分类</a:t>
              </a:r>
            </a:p>
          </p:txBody>
        </p:sp>
        <p:sp>
          <p:nvSpPr>
            <p:cNvPr id="25632" name="Line 43">
              <a:extLst>
                <a:ext uri="{FF2B5EF4-FFF2-40B4-BE49-F238E27FC236}">
                  <a16:creationId xmlns:a16="http://schemas.microsoft.com/office/drawing/2014/main" id="{ADF56191-F703-BE97-5D3A-57395B92E9F4}"/>
                </a:ext>
              </a:extLst>
            </p:cNvPr>
            <p:cNvSpPr>
              <a:spLocks noChangeShapeType="1"/>
            </p:cNvSpPr>
            <p:nvPr/>
          </p:nvSpPr>
          <p:spPr bwMode="auto">
            <a:xfrm>
              <a:off x="975" y="1352"/>
              <a:ext cx="453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Line 53">
              <a:extLst>
                <a:ext uri="{FF2B5EF4-FFF2-40B4-BE49-F238E27FC236}">
                  <a16:creationId xmlns:a16="http://schemas.microsoft.com/office/drawing/2014/main" id="{D4924E2B-961F-5C3F-D6A1-669E01910BFB}"/>
                </a:ext>
              </a:extLst>
            </p:cNvPr>
            <p:cNvSpPr>
              <a:spLocks noChangeShapeType="1"/>
            </p:cNvSpPr>
            <p:nvPr/>
          </p:nvSpPr>
          <p:spPr bwMode="auto">
            <a:xfrm>
              <a:off x="975" y="1026"/>
              <a:ext cx="4536" cy="0"/>
            </a:xfrm>
            <a:prstGeom prst="line">
              <a:avLst/>
            </a:prstGeom>
            <a:noFill/>
            <a:ln w="12700" cap="sq">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13" name="Line 54">
            <a:extLst>
              <a:ext uri="{FF2B5EF4-FFF2-40B4-BE49-F238E27FC236}">
                <a16:creationId xmlns:a16="http://schemas.microsoft.com/office/drawing/2014/main" id="{DB4D409E-CEE1-E8C7-5365-8EE7149B36F8}"/>
              </a:ext>
            </a:extLst>
          </p:cNvPr>
          <p:cNvSpPr>
            <a:spLocks noChangeShapeType="1"/>
          </p:cNvSpPr>
          <p:nvPr/>
        </p:nvSpPr>
        <p:spPr bwMode="auto">
          <a:xfrm>
            <a:off x="2063750" y="1628775"/>
            <a:ext cx="0" cy="3602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000000"/>
                </a:solidFill>
                <a:round/>
                <a:headEnd/>
                <a:tailEnd/>
              </a14:hiddenLine>
            </a:ext>
          </a:extLst>
        </p:spPr>
        <p:txBody>
          <a:bodyPr wrap="none" anchor="ctr"/>
          <a:lstStyle/>
          <a:p>
            <a:endParaRPr lang="zh-CN" altLang="en-US"/>
          </a:p>
        </p:txBody>
      </p:sp>
      <p:sp>
        <p:nvSpPr>
          <p:cNvPr id="25614" name="Line 55">
            <a:extLst>
              <a:ext uri="{FF2B5EF4-FFF2-40B4-BE49-F238E27FC236}">
                <a16:creationId xmlns:a16="http://schemas.microsoft.com/office/drawing/2014/main" id="{799B4913-B7C6-AC4B-31C6-0B043F8ED58C}"/>
              </a:ext>
            </a:extLst>
          </p:cNvPr>
          <p:cNvSpPr>
            <a:spLocks noChangeShapeType="1"/>
          </p:cNvSpPr>
          <p:nvPr/>
        </p:nvSpPr>
        <p:spPr bwMode="auto">
          <a:xfrm>
            <a:off x="11663363" y="1628775"/>
            <a:ext cx="0" cy="360203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cap="sq">
                <a:solidFill>
                  <a:srgbClr val="000000"/>
                </a:solidFill>
                <a:round/>
                <a:headEnd/>
                <a:tailEnd/>
              </a14:hiddenLine>
            </a:ext>
          </a:extLst>
        </p:spPr>
        <p:txBody>
          <a:bodyPr wrap="none" anchor="ctr"/>
          <a:lstStyle/>
          <a:p>
            <a:endParaRPr lang="zh-CN" altLang="en-US"/>
          </a:p>
        </p:txBody>
      </p:sp>
      <p:grpSp>
        <p:nvGrpSpPr>
          <p:cNvPr id="7" name="Group 75">
            <a:extLst>
              <a:ext uri="{FF2B5EF4-FFF2-40B4-BE49-F238E27FC236}">
                <a16:creationId xmlns:a16="http://schemas.microsoft.com/office/drawing/2014/main" id="{AA40F02D-3FEC-EA90-08FD-61590FB083D8}"/>
              </a:ext>
            </a:extLst>
          </p:cNvPr>
          <p:cNvGrpSpPr>
            <a:grpSpLocks/>
          </p:cNvGrpSpPr>
          <p:nvPr/>
        </p:nvGrpSpPr>
        <p:grpSpPr bwMode="auto">
          <a:xfrm>
            <a:off x="2063750" y="4581525"/>
            <a:ext cx="9599613" cy="649288"/>
            <a:chOff x="975" y="2886"/>
            <a:chExt cx="4536" cy="409"/>
          </a:xfrm>
        </p:grpSpPr>
        <p:sp>
          <p:nvSpPr>
            <p:cNvPr id="25619" name="Rectangle 7">
              <a:extLst>
                <a:ext uri="{FF2B5EF4-FFF2-40B4-BE49-F238E27FC236}">
                  <a16:creationId xmlns:a16="http://schemas.microsoft.com/office/drawing/2014/main" id="{C5B8765E-C04F-B9BF-722F-91BCD1A70287}"/>
                </a:ext>
              </a:extLst>
            </p:cNvPr>
            <p:cNvSpPr>
              <a:spLocks noChangeArrowheads="1"/>
            </p:cNvSpPr>
            <p:nvPr/>
          </p:nvSpPr>
          <p:spPr bwMode="auto">
            <a:xfrm>
              <a:off x="4585" y="2892"/>
              <a:ext cx="926" cy="40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endParaRPr lang="zh-CN" altLang="zh-CN" sz="2000">
                <a:latin typeface="黑体" panose="02010609060101010101" pitchFamily="49" charset="-122"/>
                <a:ea typeface="楷体_GB2312" pitchFamily="49" charset="-122"/>
              </a:endParaRPr>
            </a:p>
          </p:txBody>
        </p:sp>
        <p:sp>
          <p:nvSpPr>
            <p:cNvPr id="25620" name="Rectangle 8">
              <a:extLst>
                <a:ext uri="{FF2B5EF4-FFF2-40B4-BE49-F238E27FC236}">
                  <a16:creationId xmlns:a16="http://schemas.microsoft.com/office/drawing/2014/main" id="{A1190A4A-0AAA-49CB-DD6D-BFE3490C076B}"/>
                </a:ext>
              </a:extLst>
            </p:cNvPr>
            <p:cNvSpPr>
              <a:spLocks noChangeArrowheads="1"/>
            </p:cNvSpPr>
            <p:nvPr/>
          </p:nvSpPr>
          <p:spPr bwMode="auto">
            <a:xfrm>
              <a:off x="3560" y="2892"/>
              <a:ext cx="1025" cy="40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endParaRPr lang="zh-CN" altLang="zh-CN" sz="2000">
                <a:latin typeface="黑体" panose="02010609060101010101" pitchFamily="49" charset="-122"/>
                <a:ea typeface="楷体_GB2312" pitchFamily="49" charset="-122"/>
              </a:endParaRPr>
            </a:p>
          </p:txBody>
        </p:sp>
        <p:sp>
          <p:nvSpPr>
            <p:cNvPr id="25621" name="Rectangle 9">
              <a:extLst>
                <a:ext uri="{FF2B5EF4-FFF2-40B4-BE49-F238E27FC236}">
                  <a16:creationId xmlns:a16="http://schemas.microsoft.com/office/drawing/2014/main" id="{DC72E1CD-71FD-9369-65C5-680A3434D38B}"/>
                </a:ext>
              </a:extLst>
            </p:cNvPr>
            <p:cNvSpPr>
              <a:spLocks noChangeArrowheads="1"/>
            </p:cNvSpPr>
            <p:nvPr/>
          </p:nvSpPr>
          <p:spPr bwMode="auto">
            <a:xfrm>
              <a:off x="2829" y="2892"/>
              <a:ext cx="731" cy="40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22" name="Rectangle 10">
              <a:extLst>
                <a:ext uri="{FF2B5EF4-FFF2-40B4-BE49-F238E27FC236}">
                  <a16:creationId xmlns:a16="http://schemas.microsoft.com/office/drawing/2014/main" id="{94C71388-433B-CA17-05A4-2B4423AD6631}"/>
                </a:ext>
              </a:extLst>
            </p:cNvPr>
            <p:cNvSpPr>
              <a:spLocks noChangeArrowheads="1"/>
            </p:cNvSpPr>
            <p:nvPr/>
          </p:nvSpPr>
          <p:spPr bwMode="auto">
            <a:xfrm>
              <a:off x="2146" y="2892"/>
              <a:ext cx="683" cy="40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sz="2000" b="1">
                  <a:latin typeface="黑体" panose="02010609060101010101" pitchFamily="49" charset="-122"/>
                  <a:ea typeface="楷体_GB2312" pitchFamily="49" charset="-122"/>
                </a:rPr>
                <a:t>体积功</a:t>
              </a:r>
            </a:p>
          </p:txBody>
        </p:sp>
        <p:sp>
          <p:nvSpPr>
            <p:cNvPr id="25623" name="Rectangle 11">
              <a:extLst>
                <a:ext uri="{FF2B5EF4-FFF2-40B4-BE49-F238E27FC236}">
                  <a16:creationId xmlns:a16="http://schemas.microsoft.com/office/drawing/2014/main" id="{BA24B4FA-DE5D-642B-60FC-13D3BFE8D0C7}"/>
                </a:ext>
              </a:extLst>
            </p:cNvPr>
            <p:cNvSpPr>
              <a:spLocks noChangeArrowheads="1"/>
            </p:cNvSpPr>
            <p:nvPr/>
          </p:nvSpPr>
          <p:spPr bwMode="auto">
            <a:xfrm>
              <a:off x="1565" y="2886"/>
              <a:ext cx="685"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en-US" altLang="zh-CN" sz="3200" b="1">
                  <a:solidFill>
                    <a:srgbClr val="FF0000"/>
                  </a:solidFill>
                  <a:ea typeface="楷体_GB2312" pitchFamily="49" charset="-122"/>
                </a:rPr>
                <a:t>√×</a:t>
              </a:r>
            </a:p>
          </p:txBody>
        </p:sp>
        <p:sp>
          <p:nvSpPr>
            <p:cNvPr id="25624" name="Rectangle 12">
              <a:extLst>
                <a:ext uri="{FF2B5EF4-FFF2-40B4-BE49-F238E27FC236}">
                  <a16:creationId xmlns:a16="http://schemas.microsoft.com/office/drawing/2014/main" id="{03DCF4FC-865F-4C99-9F52-3C4D4D25BE22}"/>
                </a:ext>
              </a:extLst>
            </p:cNvPr>
            <p:cNvSpPr>
              <a:spLocks noChangeArrowheads="1"/>
            </p:cNvSpPr>
            <p:nvPr/>
          </p:nvSpPr>
          <p:spPr bwMode="auto">
            <a:xfrm>
              <a:off x="975" y="2892"/>
              <a:ext cx="585" cy="40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 hangingPunct="1">
                <a:spcBef>
                  <a:spcPct val="20000"/>
                </a:spcBef>
              </a:pPr>
              <a:r>
                <a:rPr lang="zh-CN" altLang="en-US">
                  <a:solidFill>
                    <a:schemeClr val="accent2"/>
                  </a:solidFill>
                  <a:latin typeface="黑体" panose="02010609060101010101" pitchFamily="49" charset="-122"/>
                  <a:ea typeface="黑体" panose="02010609060101010101" pitchFamily="49" charset="-122"/>
                </a:rPr>
                <a:t>简单可压缩系</a:t>
              </a:r>
            </a:p>
          </p:txBody>
        </p:sp>
        <p:sp>
          <p:nvSpPr>
            <p:cNvPr id="25625" name="Line 56">
              <a:extLst>
                <a:ext uri="{FF2B5EF4-FFF2-40B4-BE49-F238E27FC236}">
                  <a16:creationId xmlns:a16="http://schemas.microsoft.com/office/drawing/2014/main" id="{915248BA-0D32-6D18-2757-C0AA6698D278}"/>
                </a:ext>
              </a:extLst>
            </p:cNvPr>
            <p:cNvSpPr>
              <a:spLocks noChangeShapeType="1"/>
            </p:cNvSpPr>
            <p:nvPr/>
          </p:nvSpPr>
          <p:spPr bwMode="auto">
            <a:xfrm>
              <a:off x="975" y="3295"/>
              <a:ext cx="4536" cy="0"/>
            </a:xfrm>
            <a:prstGeom prst="line">
              <a:avLst/>
            </a:prstGeom>
            <a:noFill/>
            <a:ln w="12700" cap="sq">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16" name="Text Box 64">
            <a:extLst>
              <a:ext uri="{FF2B5EF4-FFF2-40B4-BE49-F238E27FC236}">
                <a16:creationId xmlns:a16="http://schemas.microsoft.com/office/drawing/2014/main" id="{A27EDF86-5AB0-BEDD-3D30-B5FCF395396B}"/>
              </a:ext>
            </a:extLst>
          </p:cNvPr>
          <p:cNvSpPr txBox="1">
            <a:spLocks noChangeArrowheads="1"/>
          </p:cNvSpPr>
          <p:nvPr/>
        </p:nvSpPr>
        <p:spPr bwMode="auto">
          <a:xfrm>
            <a:off x="1582738" y="1052513"/>
            <a:ext cx="8543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3"/>
              </a:buBlip>
            </a:pPr>
            <a:r>
              <a:rPr kumimoji="1" lang="zh-CN" altLang="en-US" sz="2400" b="1">
                <a:solidFill>
                  <a:srgbClr val="0000FF"/>
                </a:solidFill>
                <a:ea typeface="黑体" panose="02010609060101010101" pitchFamily="49" charset="-122"/>
              </a:rPr>
              <a:t>按系统与外界的相互作用情况分类</a:t>
            </a:r>
            <a:r>
              <a:rPr kumimoji="1" lang="zh-CN" altLang="en-US" b="1">
                <a:solidFill>
                  <a:srgbClr val="0000FF"/>
                </a:solidFill>
              </a:rPr>
              <a:t>：</a:t>
            </a:r>
          </a:p>
        </p:txBody>
      </p:sp>
      <p:sp>
        <p:nvSpPr>
          <p:cNvPr id="38979" name="Text Box 67">
            <a:extLst>
              <a:ext uri="{FF2B5EF4-FFF2-40B4-BE49-F238E27FC236}">
                <a16:creationId xmlns:a16="http://schemas.microsoft.com/office/drawing/2014/main" id="{5DA62875-7A21-16D6-6C83-55866A64DD87}"/>
              </a:ext>
            </a:extLst>
          </p:cNvPr>
          <p:cNvSpPr txBox="1">
            <a:spLocks noChangeArrowheads="1"/>
          </p:cNvSpPr>
          <p:nvPr/>
        </p:nvSpPr>
        <p:spPr bwMode="auto">
          <a:xfrm>
            <a:off x="1677988" y="5445125"/>
            <a:ext cx="9217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4"/>
              </a:buBlip>
            </a:pPr>
            <a:r>
              <a:rPr kumimoji="1" lang="zh-CN" altLang="en-US" sz="2400" b="1">
                <a:solidFill>
                  <a:srgbClr val="0000FF"/>
                </a:solidFill>
                <a:ea typeface="黑体" panose="02010609060101010101" pitchFamily="49" charset="-122"/>
              </a:rPr>
              <a:t>按系统本身的性质分：</a:t>
            </a:r>
            <a:r>
              <a:rPr kumimoji="1" lang="zh-CN" altLang="en-US" sz="2400" b="1">
                <a:solidFill>
                  <a:srgbClr val="008000"/>
                </a:solidFill>
                <a:ea typeface="楷体_GB2312" pitchFamily="49" charset="-122"/>
              </a:rPr>
              <a:t>均匀系或非均匀系</a:t>
            </a:r>
            <a:br>
              <a:rPr kumimoji="1" lang="zh-CN" altLang="en-US" sz="2400" b="1">
                <a:solidFill>
                  <a:srgbClr val="008000"/>
                </a:solidFill>
              </a:rPr>
            </a:br>
            <a:endParaRPr kumimoji="1" lang="zh-CN" altLang="en-US" sz="2400" b="1">
              <a:solidFill>
                <a:srgbClr val="008000"/>
              </a:solidFill>
            </a:endParaRPr>
          </a:p>
        </p:txBody>
      </p:sp>
      <p:sp>
        <p:nvSpPr>
          <p:cNvPr id="38981" name="Text Box 69">
            <a:extLst>
              <a:ext uri="{FF2B5EF4-FFF2-40B4-BE49-F238E27FC236}">
                <a16:creationId xmlns:a16="http://schemas.microsoft.com/office/drawing/2014/main" id="{A900BA0B-BB98-5B39-421E-CFEED6CA5144}"/>
              </a:ext>
            </a:extLst>
          </p:cNvPr>
          <p:cNvSpPr txBox="1">
            <a:spLocks noChangeArrowheads="1"/>
          </p:cNvSpPr>
          <p:nvPr/>
        </p:nvSpPr>
        <p:spPr bwMode="auto">
          <a:xfrm>
            <a:off x="1677988" y="6092825"/>
            <a:ext cx="10512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5"/>
              </a:buBlip>
            </a:pPr>
            <a:r>
              <a:rPr kumimoji="1" lang="zh-CN" altLang="en-US" sz="2400" b="1">
                <a:solidFill>
                  <a:srgbClr val="0000FF"/>
                </a:solidFill>
                <a:ea typeface="黑体" panose="02010609060101010101" pitchFamily="49" charset="-122"/>
              </a:rPr>
              <a:t>按系统内部情况分为：</a:t>
            </a:r>
            <a:r>
              <a:rPr kumimoji="1" lang="zh-CN" altLang="en-US" sz="2400" b="1">
                <a:solidFill>
                  <a:srgbClr val="008000"/>
                </a:solidFill>
                <a:ea typeface="楷体_GB2312" pitchFamily="49" charset="-122"/>
              </a:rPr>
              <a:t>单相系或多相系；纯质或混合物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979"/>
                                        </p:tgtEl>
                                        <p:attrNameLst>
                                          <p:attrName>style.visibility</p:attrName>
                                        </p:attrNameLst>
                                      </p:cBhvr>
                                      <p:to>
                                        <p:strVal val="visible"/>
                                      </p:to>
                                    </p:set>
                                    <p:animEffect transition="in" filter="fade">
                                      <p:cBhvr>
                                        <p:cTn id="37" dur="2000"/>
                                        <p:tgtEl>
                                          <p:spTgt spid="389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981"/>
                                        </p:tgtEl>
                                        <p:attrNameLst>
                                          <p:attrName>style.visibility</p:attrName>
                                        </p:attrNameLst>
                                      </p:cBhvr>
                                      <p:to>
                                        <p:strVal val="visible"/>
                                      </p:to>
                                    </p:set>
                                    <p:animEffect transition="in" filter="fade">
                                      <p:cBhvr>
                                        <p:cTn id="42" dur="500"/>
                                        <p:tgtEl>
                                          <p:spTgt spid="38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9" grpId="0"/>
      <p:bldP spid="389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3">
            <a:extLst>
              <a:ext uri="{FF2B5EF4-FFF2-40B4-BE49-F238E27FC236}">
                <a16:creationId xmlns:a16="http://schemas.microsoft.com/office/drawing/2014/main" id="{08656906-4B0B-BFD5-C2DE-F7A482A47FB6}"/>
              </a:ext>
            </a:extLst>
          </p:cNvPr>
          <p:cNvSpPr>
            <a:spLocks noChangeArrowheads="1"/>
          </p:cNvSpPr>
          <p:nvPr/>
        </p:nvSpPr>
        <p:spPr bwMode="auto">
          <a:xfrm>
            <a:off x="527050" y="2349500"/>
            <a:ext cx="1677988" cy="1258888"/>
          </a:xfrm>
          <a:prstGeom prst="ellipse">
            <a:avLst/>
          </a:prstGeom>
          <a:solidFill>
            <a:schemeClr val="bg1"/>
          </a:solidFill>
          <a:ln w="317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7" name="Oval 4">
            <a:extLst>
              <a:ext uri="{FF2B5EF4-FFF2-40B4-BE49-F238E27FC236}">
                <a16:creationId xmlns:a16="http://schemas.microsoft.com/office/drawing/2014/main" id="{9EF555F3-624B-6F43-86B7-B21D059AF067}"/>
              </a:ext>
            </a:extLst>
          </p:cNvPr>
          <p:cNvSpPr>
            <a:spLocks noChangeArrowheads="1"/>
          </p:cNvSpPr>
          <p:nvPr/>
        </p:nvSpPr>
        <p:spPr bwMode="auto">
          <a:xfrm>
            <a:off x="4605338" y="2349500"/>
            <a:ext cx="1677987" cy="1258888"/>
          </a:xfrm>
          <a:prstGeom prst="ellipse">
            <a:avLst/>
          </a:prstGeom>
          <a:solidFill>
            <a:schemeClr val="bg1"/>
          </a:solidFill>
          <a:ln w="317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8" name="Oval 5">
            <a:extLst>
              <a:ext uri="{FF2B5EF4-FFF2-40B4-BE49-F238E27FC236}">
                <a16:creationId xmlns:a16="http://schemas.microsoft.com/office/drawing/2014/main" id="{B5BDC478-59D7-8FD5-131C-89C50307CF4D}"/>
              </a:ext>
            </a:extLst>
          </p:cNvPr>
          <p:cNvSpPr>
            <a:spLocks noChangeArrowheads="1"/>
          </p:cNvSpPr>
          <p:nvPr/>
        </p:nvSpPr>
        <p:spPr bwMode="auto">
          <a:xfrm>
            <a:off x="527050" y="4868863"/>
            <a:ext cx="1677988" cy="1258887"/>
          </a:xfrm>
          <a:prstGeom prst="ellipse">
            <a:avLst/>
          </a:prstGeom>
          <a:solidFill>
            <a:schemeClr val="bg1"/>
          </a:solidFill>
          <a:ln w="317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629" name="Oval 6">
            <a:extLst>
              <a:ext uri="{FF2B5EF4-FFF2-40B4-BE49-F238E27FC236}">
                <a16:creationId xmlns:a16="http://schemas.microsoft.com/office/drawing/2014/main" id="{BE1246DE-085C-9B29-1F62-2B7E2F8225A8}"/>
              </a:ext>
            </a:extLst>
          </p:cNvPr>
          <p:cNvSpPr>
            <a:spLocks noChangeArrowheads="1"/>
          </p:cNvSpPr>
          <p:nvPr/>
        </p:nvSpPr>
        <p:spPr bwMode="auto">
          <a:xfrm>
            <a:off x="4605338" y="4868863"/>
            <a:ext cx="1677987" cy="1258887"/>
          </a:xfrm>
          <a:prstGeom prst="ellipse">
            <a:avLst/>
          </a:prstGeom>
          <a:solidFill>
            <a:schemeClr val="bg1"/>
          </a:solidFill>
          <a:ln w="317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26630" name="AutoShape 7">
            <a:extLst>
              <a:ext uri="{FF2B5EF4-FFF2-40B4-BE49-F238E27FC236}">
                <a16:creationId xmlns:a16="http://schemas.microsoft.com/office/drawing/2014/main" id="{68CA1C5D-CEF9-6C11-83A5-9E17AA751C7F}"/>
              </a:ext>
            </a:extLst>
          </p:cNvPr>
          <p:cNvCxnSpPr>
            <a:cxnSpLocks noChangeShapeType="1"/>
            <a:stCxn id="26626" idx="6"/>
            <a:endCxn id="26627" idx="2"/>
          </p:cNvCxnSpPr>
          <p:nvPr/>
        </p:nvCxnSpPr>
        <p:spPr bwMode="auto">
          <a:xfrm>
            <a:off x="2220913" y="2979738"/>
            <a:ext cx="2368550" cy="0"/>
          </a:xfrm>
          <a:prstGeom prst="straightConnector1">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6631" name="AutoShape 8">
            <a:extLst>
              <a:ext uri="{FF2B5EF4-FFF2-40B4-BE49-F238E27FC236}">
                <a16:creationId xmlns:a16="http://schemas.microsoft.com/office/drawing/2014/main" id="{7898216A-85BE-9635-E246-B8F4C596EE76}"/>
              </a:ext>
            </a:extLst>
          </p:cNvPr>
          <p:cNvCxnSpPr>
            <a:cxnSpLocks noChangeShapeType="1"/>
            <a:stCxn id="26626" idx="4"/>
            <a:endCxn id="26628" idx="0"/>
          </p:cNvCxnSpPr>
          <p:nvPr/>
        </p:nvCxnSpPr>
        <p:spPr bwMode="auto">
          <a:xfrm>
            <a:off x="1366838" y="3624263"/>
            <a:ext cx="0" cy="1228725"/>
          </a:xfrm>
          <a:prstGeom prst="straightConnector1">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6632" name="AutoShape 9">
            <a:extLst>
              <a:ext uri="{FF2B5EF4-FFF2-40B4-BE49-F238E27FC236}">
                <a16:creationId xmlns:a16="http://schemas.microsoft.com/office/drawing/2014/main" id="{02D59E63-28AA-A92A-E868-55640AAC8880}"/>
              </a:ext>
            </a:extLst>
          </p:cNvPr>
          <p:cNvCxnSpPr>
            <a:cxnSpLocks noChangeShapeType="1"/>
            <a:stCxn id="26626" idx="5"/>
            <a:endCxn id="26629" idx="1"/>
          </p:cNvCxnSpPr>
          <p:nvPr/>
        </p:nvCxnSpPr>
        <p:spPr bwMode="auto">
          <a:xfrm>
            <a:off x="1958975" y="3440113"/>
            <a:ext cx="2892425" cy="1597025"/>
          </a:xfrm>
          <a:prstGeom prst="straightConnector1">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6633" name="Text Box 10">
            <a:extLst>
              <a:ext uri="{FF2B5EF4-FFF2-40B4-BE49-F238E27FC236}">
                <a16:creationId xmlns:a16="http://schemas.microsoft.com/office/drawing/2014/main" id="{9F4A656C-8FE2-0935-3221-89AA60904E98}"/>
              </a:ext>
            </a:extLst>
          </p:cNvPr>
          <p:cNvSpPr txBox="1">
            <a:spLocks noChangeArrowheads="1"/>
          </p:cNvSpPr>
          <p:nvPr/>
        </p:nvSpPr>
        <p:spPr bwMode="auto">
          <a:xfrm>
            <a:off x="989013" y="2597150"/>
            <a:ext cx="4127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a:latin typeface="Times New Roman" panose="02020603050405020304" pitchFamily="18" charset="0"/>
              </a:rPr>
              <a:t>1</a:t>
            </a:r>
            <a:endParaRPr kumimoji="1" lang="en-US" altLang="zh-CN" sz="2400">
              <a:latin typeface="Times New Roman" panose="02020603050405020304" pitchFamily="18" charset="0"/>
            </a:endParaRPr>
          </a:p>
        </p:txBody>
      </p:sp>
      <p:sp>
        <p:nvSpPr>
          <p:cNvPr id="26634" name="Text Box 11">
            <a:extLst>
              <a:ext uri="{FF2B5EF4-FFF2-40B4-BE49-F238E27FC236}">
                <a16:creationId xmlns:a16="http://schemas.microsoft.com/office/drawing/2014/main" id="{486DF463-63B3-CF64-A03F-195056DBC88F}"/>
              </a:ext>
            </a:extLst>
          </p:cNvPr>
          <p:cNvSpPr txBox="1">
            <a:spLocks noChangeArrowheads="1"/>
          </p:cNvSpPr>
          <p:nvPr/>
        </p:nvSpPr>
        <p:spPr bwMode="auto">
          <a:xfrm>
            <a:off x="5175250" y="2578100"/>
            <a:ext cx="4127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a:latin typeface="Times New Roman" panose="02020603050405020304" pitchFamily="18" charset="0"/>
              </a:rPr>
              <a:t>2</a:t>
            </a:r>
            <a:endParaRPr kumimoji="1" lang="en-US" altLang="zh-CN" sz="2400">
              <a:latin typeface="Times New Roman" panose="02020603050405020304" pitchFamily="18" charset="0"/>
            </a:endParaRPr>
          </a:p>
        </p:txBody>
      </p:sp>
      <p:sp>
        <p:nvSpPr>
          <p:cNvPr id="26635" name="Text Box 12">
            <a:extLst>
              <a:ext uri="{FF2B5EF4-FFF2-40B4-BE49-F238E27FC236}">
                <a16:creationId xmlns:a16="http://schemas.microsoft.com/office/drawing/2014/main" id="{913FFDA2-FD96-0527-4352-4B29654A9035}"/>
              </a:ext>
            </a:extLst>
          </p:cNvPr>
          <p:cNvSpPr txBox="1">
            <a:spLocks noChangeArrowheads="1"/>
          </p:cNvSpPr>
          <p:nvPr/>
        </p:nvSpPr>
        <p:spPr bwMode="auto">
          <a:xfrm>
            <a:off x="5175250" y="5168900"/>
            <a:ext cx="4127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a:latin typeface="Times New Roman" panose="02020603050405020304" pitchFamily="18" charset="0"/>
              </a:rPr>
              <a:t>3</a:t>
            </a:r>
            <a:endParaRPr kumimoji="1" lang="en-US" altLang="zh-CN" sz="2400">
              <a:latin typeface="Times New Roman" panose="02020603050405020304" pitchFamily="18" charset="0"/>
            </a:endParaRPr>
          </a:p>
        </p:txBody>
      </p:sp>
      <p:sp>
        <p:nvSpPr>
          <p:cNvPr id="26636" name="Text Box 13">
            <a:extLst>
              <a:ext uri="{FF2B5EF4-FFF2-40B4-BE49-F238E27FC236}">
                <a16:creationId xmlns:a16="http://schemas.microsoft.com/office/drawing/2014/main" id="{BA1E0874-9B41-12A1-73DC-ADE268D60558}"/>
              </a:ext>
            </a:extLst>
          </p:cNvPr>
          <p:cNvSpPr txBox="1">
            <a:spLocks noChangeArrowheads="1"/>
          </p:cNvSpPr>
          <p:nvPr/>
        </p:nvSpPr>
        <p:spPr bwMode="auto">
          <a:xfrm>
            <a:off x="1111250" y="5168900"/>
            <a:ext cx="412750" cy="641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a:latin typeface="Times New Roman" panose="02020603050405020304" pitchFamily="18" charset="0"/>
              </a:rPr>
              <a:t>4</a:t>
            </a:r>
            <a:endParaRPr kumimoji="1" lang="en-US" altLang="zh-CN" sz="2400">
              <a:latin typeface="Times New Roman" panose="02020603050405020304" pitchFamily="18" charset="0"/>
            </a:endParaRPr>
          </a:p>
        </p:txBody>
      </p:sp>
      <p:sp>
        <p:nvSpPr>
          <p:cNvPr id="26637" name="Text Box 14">
            <a:extLst>
              <a:ext uri="{FF2B5EF4-FFF2-40B4-BE49-F238E27FC236}">
                <a16:creationId xmlns:a16="http://schemas.microsoft.com/office/drawing/2014/main" id="{B0CED7D0-B15C-7205-D798-4ACDD7A211E4}"/>
              </a:ext>
            </a:extLst>
          </p:cNvPr>
          <p:cNvSpPr txBox="1">
            <a:spLocks noChangeArrowheads="1"/>
          </p:cNvSpPr>
          <p:nvPr/>
        </p:nvSpPr>
        <p:spPr bwMode="auto">
          <a:xfrm>
            <a:off x="3024188" y="2205038"/>
            <a:ext cx="53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i="1">
                <a:solidFill>
                  <a:schemeClr val="tx2"/>
                </a:solidFill>
                <a:latin typeface="Times New Roman" panose="02020603050405020304" pitchFamily="18" charset="0"/>
              </a:rPr>
              <a:t>m</a:t>
            </a:r>
            <a:endParaRPr kumimoji="1" lang="en-US" altLang="zh-CN" sz="2400" i="1">
              <a:solidFill>
                <a:schemeClr val="tx2"/>
              </a:solidFill>
              <a:latin typeface="Times New Roman" panose="02020603050405020304" pitchFamily="18" charset="0"/>
            </a:endParaRPr>
          </a:p>
        </p:txBody>
      </p:sp>
      <p:sp>
        <p:nvSpPr>
          <p:cNvPr id="26638" name="Text Box 15">
            <a:extLst>
              <a:ext uri="{FF2B5EF4-FFF2-40B4-BE49-F238E27FC236}">
                <a16:creationId xmlns:a16="http://schemas.microsoft.com/office/drawing/2014/main" id="{34A3549F-3C53-9228-64D1-639E37DE84B5}"/>
              </a:ext>
            </a:extLst>
          </p:cNvPr>
          <p:cNvSpPr txBox="1">
            <a:spLocks noChangeArrowheads="1"/>
          </p:cNvSpPr>
          <p:nvPr/>
        </p:nvSpPr>
        <p:spPr bwMode="auto">
          <a:xfrm>
            <a:off x="3143250" y="3568700"/>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i="1">
                <a:solidFill>
                  <a:schemeClr val="tx2"/>
                </a:solidFill>
                <a:latin typeface="Times New Roman" panose="02020603050405020304" pitchFamily="18" charset="0"/>
              </a:rPr>
              <a:t>Q</a:t>
            </a:r>
            <a:endParaRPr kumimoji="1" lang="en-US" altLang="zh-CN" sz="2400" i="1">
              <a:solidFill>
                <a:schemeClr val="tx2"/>
              </a:solidFill>
              <a:latin typeface="Times New Roman" panose="02020603050405020304" pitchFamily="18" charset="0"/>
            </a:endParaRPr>
          </a:p>
        </p:txBody>
      </p:sp>
      <p:sp>
        <p:nvSpPr>
          <p:cNvPr id="26639" name="Text Box 16">
            <a:extLst>
              <a:ext uri="{FF2B5EF4-FFF2-40B4-BE49-F238E27FC236}">
                <a16:creationId xmlns:a16="http://schemas.microsoft.com/office/drawing/2014/main" id="{CECCB2E5-45EE-B73D-3233-B8F8F97B425F}"/>
              </a:ext>
            </a:extLst>
          </p:cNvPr>
          <p:cNvSpPr txBox="1">
            <a:spLocks noChangeArrowheads="1"/>
          </p:cNvSpPr>
          <p:nvPr/>
        </p:nvSpPr>
        <p:spPr bwMode="auto">
          <a:xfrm>
            <a:off x="1314450" y="3873500"/>
            <a:ext cx="590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i="1">
                <a:solidFill>
                  <a:schemeClr val="tx2"/>
                </a:solidFill>
                <a:latin typeface="Times New Roman" panose="02020603050405020304" pitchFamily="18" charset="0"/>
              </a:rPr>
              <a:t>W</a:t>
            </a:r>
            <a:endParaRPr kumimoji="1" lang="en-US" altLang="zh-CN" sz="2400" i="1">
              <a:solidFill>
                <a:schemeClr val="tx2"/>
              </a:solidFill>
              <a:latin typeface="Times New Roman" panose="02020603050405020304" pitchFamily="18" charset="0"/>
            </a:endParaRPr>
          </a:p>
        </p:txBody>
      </p:sp>
      <p:sp>
        <p:nvSpPr>
          <p:cNvPr id="285713" name="Text Box 17">
            <a:extLst>
              <a:ext uri="{FF2B5EF4-FFF2-40B4-BE49-F238E27FC236}">
                <a16:creationId xmlns:a16="http://schemas.microsoft.com/office/drawing/2014/main" id="{30019172-D75F-F4DE-E622-A7114A3A4F19}"/>
              </a:ext>
            </a:extLst>
          </p:cNvPr>
          <p:cNvSpPr txBox="1">
            <a:spLocks noChangeArrowheads="1"/>
          </p:cNvSpPr>
          <p:nvPr/>
        </p:nvSpPr>
        <p:spPr bwMode="auto">
          <a:xfrm>
            <a:off x="7199313" y="1981200"/>
            <a:ext cx="528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ea typeface="黑体" panose="02010609060101010101" pitchFamily="49" charset="-122"/>
              </a:rPr>
              <a:t>1 </a:t>
            </a:r>
            <a:r>
              <a:rPr kumimoji="1" lang="en-US" altLang="zh-CN" sz="3200" b="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3200" b="1">
                <a:latin typeface="Times New Roman" panose="02020603050405020304" pitchFamily="18" charset="0"/>
                <a:ea typeface="黑体" panose="02010609060101010101" pitchFamily="49" charset="-122"/>
                <a:sym typeface="Symbol" panose="05050102010706020507" pitchFamily="18" charset="2"/>
              </a:rPr>
              <a:t> </a:t>
            </a:r>
            <a:r>
              <a:rPr kumimoji="1" lang="zh-CN" altLang="en-US" sz="3200" b="1">
                <a:solidFill>
                  <a:schemeClr val="tx2"/>
                </a:solidFill>
                <a:latin typeface="Times New Roman" panose="02020603050405020304" pitchFamily="18" charset="0"/>
                <a:ea typeface="黑体" panose="02010609060101010101" pitchFamily="49" charset="-122"/>
              </a:rPr>
              <a:t>开口系</a:t>
            </a:r>
          </a:p>
        </p:txBody>
      </p:sp>
      <p:sp>
        <p:nvSpPr>
          <p:cNvPr id="26641" name="Rectangle 18">
            <a:extLst>
              <a:ext uri="{FF2B5EF4-FFF2-40B4-BE49-F238E27FC236}">
                <a16:creationId xmlns:a16="http://schemas.microsoft.com/office/drawing/2014/main" id="{39667C9C-A6B9-F158-8804-16998CB2984A}"/>
              </a:ext>
            </a:extLst>
          </p:cNvPr>
          <p:cNvSpPr>
            <a:spLocks noGrp="1" noChangeArrowheads="1"/>
          </p:cNvSpPr>
          <p:nvPr>
            <p:ph type="title"/>
          </p:nvPr>
        </p:nvSpPr>
        <p:spPr>
          <a:xfrm>
            <a:off x="334963" y="0"/>
            <a:ext cx="4270375" cy="823913"/>
          </a:xfrm>
        </p:spPr>
        <p:txBody>
          <a:bodyPr/>
          <a:lstStyle/>
          <a:p>
            <a:pPr algn="l" eaLnBrk="1" hangingPunct="1"/>
            <a:r>
              <a:rPr lang="zh-CN" altLang="en-US" sz="3600" b="1">
                <a:solidFill>
                  <a:srgbClr val="0000FF"/>
                </a:solidFill>
                <a:ea typeface="黑体" panose="02010609060101010101" pitchFamily="49" charset="-122"/>
              </a:rPr>
              <a:t>热力系的分类</a:t>
            </a:r>
            <a:endParaRPr lang="zh-CN" altLang="en-US" sz="4800" b="1">
              <a:solidFill>
                <a:srgbClr val="0000FF"/>
              </a:solidFill>
              <a:latin typeface="楷体_GB2312" pitchFamily="49" charset="-122"/>
              <a:ea typeface="楷体_GB2312" pitchFamily="49" charset="-122"/>
            </a:endParaRPr>
          </a:p>
        </p:txBody>
      </p:sp>
      <p:sp>
        <p:nvSpPr>
          <p:cNvPr id="285715" name="Rectangle 19">
            <a:extLst>
              <a:ext uri="{FF2B5EF4-FFF2-40B4-BE49-F238E27FC236}">
                <a16:creationId xmlns:a16="http://schemas.microsoft.com/office/drawing/2014/main" id="{C99D368F-86F7-38ED-01CD-0C7121846EC5}"/>
              </a:ext>
            </a:extLst>
          </p:cNvPr>
          <p:cNvSpPr>
            <a:spLocks noChangeArrowheads="1"/>
          </p:cNvSpPr>
          <p:nvPr/>
        </p:nvSpPr>
        <p:spPr bwMode="auto">
          <a:xfrm>
            <a:off x="7442200" y="5229225"/>
            <a:ext cx="4270375" cy="1163638"/>
          </a:xfrm>
          <a:prstGeom prst="rect">
            <a:avLst/>
          </a:prstGeom>
          <a:solidFill>
            <a:srgbClr val="FFCC66">
              <a:alpha val="56862"/>
            </a:srgbClr>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solidFill>
                  <a:srgbClr val="0000FF"/>
                </a:solidFill>
                <a:latin typeface="Times New Roman" panose="02020603050405020304" pitchFamily="18" charset="0"/>
                <a:ea typeface="黑体" panose="02010609060101010101" pitchFamily="49" charset="-122"/>
              </a:rPr>
              <a:t>非孤立系＋相关外界</a:t>
            </a:r>
          </a:p>
          <a:p>
            <a:pPr eaLnBrk="1" hangingPunct="1">
              <a:spcBef>
                <a:spcPct val="20000"/>
              </a:spcBef>
            </a:pPr>
            <a:r>
              <a:rPr kumimoji="1" lang="zh-CN" altLang="en-US" sz="3200" b="1">
                <a:solidFill>
                  <a:srgbClr val="0000FF"/>
                </a:solidFill>
                <a:latin typeface="Times New Roman" panose="02020603050405020304" pitchFamily="18" charset="0"/>
                <a:ea typeface="黑体" panose="02010609060101010101" pitchFamily="49" charset="-122"/>
              </a:rPr>
              <a:t>＝孤立系</a:t>
            </a:r>
          </a:p>
        </p:txBody>
      </p:sp>
      <p:sp>
        <p:nvSpPr>
          <p:cNvPr id="285716" name="Oval 20">
            <a:extLst>
              <a:ext uri="{FF2B5EF4-FFF2-40B4-BE49-F238E27FC236}">
                <a16:creationId xmlns:a16="http://schemas.microsoft.com/office/drawing/2014/main" id="{17ECFEFC-DE59-3017-0298-8B9A679AA96A}"/>
              </a:ext>
            </a:extLst>
          </p:cNvPr>
          <p:cNvSpPr>
            <a:spLocks noChangeArrowheads="1"/>
          </p:cNvSpPr>
          <p:nvPr/>
        </p:nvSpPr>
        <p:spPr bwMode="auto">
          <a:xfrm>
            <a:off x="0" y="2057400"/>
            <a:ext cx="2540000" cy="1828800"/>
          </a:xfrm>
          <a:prstGeom prst="ellipse">
            <a:avLst/>
          </a:prstGeom>
          <a:noFill/>
          <a:ln w="317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5717" name="Oval 21">
            <a:extLst>
              <a:ext uri="{FF2B5EF4-FFF2-40B4-BE49-F238E27FC236}">
                <a16:creationId xmlns:a16="http://schemas.microsoft.com/office/drawing/2014/main" id="{74F6900F-5BB5-4A65-3CA2-BB23E4C03894}"/>
              </a:ext>
            </a:extLst>
          </p:cNvPr>
          <p:cNvSpPr>
            <a:spLocks noChangeArrowheads="1"/>
          </p:cNvSpPr>
          <p:nvPr/>
        </p:nvSpPr>
        <p:spPr bwMode="auto">
          <a:xfrm>
            <a:off x="304800" y="1752600"/>
            <a:ext cx="6297613" cy="2438400"/>
          </a:xfrm>
          <a:prstGeom prst="ellipse">
            <a:avLst/>
          </a:prstGeom>
          <a:noFill/>
          <a:ln w="317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5718" name="Oval 22">
            <a:extLst>
              <a:ext uri="{FF2B5EF4-FFF2-40B4-BE49-F238E27FC236}">
                <a16:creationId xmlns:a16="http://schemas.microsoft.com/office/drawing/2014/main" id="{8D167A56-B5E3-154D-D9E4-60FF60809340}"/>
              </a:ext>
            </a:extLst>
          </p:cNvPr>
          <p:cNvSpPr>
            <a:spLocks noChangeArrowheads="1"/>
          </p:cNvSpPr>
          <p:nvPr/>
        </p:nvSpPr>
        <p:spPr bwMode="auto">
          <a:xfrm rot="2400000">
            <a:off x="252413" y="1150938"/>
            <a:ext cx="6985000" cy="5180012"/>
          </a:xfrm>
          <a:prstGeom prst="ellipse">
            <a:avLst/>
          </a:prstGeom>
          <a:noFill/>
          <a:ln w="317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5719" name="Oval 23">
            <a:extLst>
              <a:ext uri="{FF2B5EF4-FFF2-40B4-BE49-F238E27FC236}">
                <a16:creationId xmlns:a16="http://schemas.microsoft.com/office/drawing/2014/main" id="{D6D35CFF-99C8-A9AC-BCBA-CAE3C8CCE5BC}"/>
              </a:ext>
            </a:extLst>
          </p:cNvPr>
          <p:cNvSpPr>
            <a:spLocks noChangeArrowheads="1"/>
          </p:cNvSpPr>
          <p:nvPr/>
        </p:nvSpPr>
        <p:spPr bwMode="auto">
          <a:xfrm>
            <a:off x="0" y="1484313"/>
            <a:ext cx="7031038" cy="5334000"/>
          </a:xfrm>
          <a:prstGeom prst="ellipse">
            <a:avLst/>
          </a:prstGeom>
          <a:noFill/>
          <a:ln w="31750">
            <a:solidFill>
              <a:srgbClr val="FF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5720" name="Rectangle 24">
            <a:extLst>
              <a:ext uri="{FF2B5EF4-FFF2-40B4-BE49-F238E27FC236}">
                <a16:creationId xmlns:a16="http://schemas.microsoft.com/office/drawing/2014/main" id="{F44F9BA9-BD96-7C4F-925B-8D6593A58BF9}"/>
              </a:ext>
            </a:extLst>
          </p:cNvPr>
          <p:cNvSpPr>
            <a:spLocks noChangeArrowheads="1"/>
          </p:cNvSpPr>
          <p:nvPr/>
        </p:nvSpPr>
        <p:spPr bwMode="auto">
          <a:xfrm>
            <a:off x="7199313" y="2590800"/>
            <a:ext cx="609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ea typeface="黑体" panose="02010609060101010101" pitchFamily="49" charset="-122"/>
              </a:rPr>
              <a:t>1+2 </a:t>
            </a:r>
            <a:r>
              <a:rPr kumimoji="1" lang="en-US" altLang="zh-CN" sz="3200" b="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3200" b="1">
                <a:latin typeface="Times New Roman" panose="02020603050405020304" pitchFamily="18" charset="0"/>
                <a:ea typeface="黑体" panose="02010609060101010101" pitchFamily="49" charset="-122"/>
              </a:rPr>
              <a:t> </a:t>
            </a:r>
            <a:r>
              <a:rPr kumimoji="1" lang="zh-CN" altLang="en-US" sz="3200" b="1">
                <a:solidFill>
                  <a:schemeClr val="tx2"/>
                </a:solidFill>
                <a:latin typeface="Times New Roman" panose="02020603050405020304" pitchFamily="18" charset="0"/>
                <a:ea typeface="黑体" panose="02010609060101010101" pitchFamily="49" charset="-122"/>
              </a:rPr>
              <a:t>闭口系</a:t>
            </a:r>
          </a:p>
        </p:txBody>
      </p:sp>
      <p:sp>
        <p:nvSpPr>
          <p:cNvPr id="285721" name="Rectangle 25">
            <a:extLst>
              <a:ext uri="{FF2B5EF4-FFF2-40B4-BE49-F238E27FC236}">
                <a16:creationId xmlns:a16="http://schemas.microsoft.com/office/drawing/2014/main" id="{0838210A-A31E-48B4-7840-2C3359255DE4}"/>
              </a:ext>
            </a:extLst>
          </p:cNvPr>
          <p:cNvSpPr>
            <a:spLocks noChangeArrowheads="1"/>
          </p:cNvSpPr>
          <p:nvPr/>
        </p:nvSpPr>
        <p:spPr bwMode="auto">
          <a:xfrm>
            <a:off x="7199313" y="3200400"/>
            <a:ext cx="6096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a:latin typeface="Times New Roman" panose="02020603050405020304" pitchFamily="18" charset="0"/>
                <a:ea typeface="黑体" panose="02010609060101010101" pitchFamily="49" charset="-122"/>
              </a:rPr>
              <a:t>1+2+3 </a:t>
            </a:r>
            <a:r>
              <a:rPr kumimoji="1" lang="en-US" altLang="zh-CN" sz="3200" b="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3200" b="1">
                <a:latin typeface="Times New Roman" panose="02020603050405020304" pitchFamily="18" charset="0"/>
                <a:ea typeface="黑体" panose="02010609060101010101" pitchFamily="49" charset="-122"/>
              </a:rPr>
              <a:t> </a:t>
            </a:r>
            <a:r>
              <a:rPr kumimoji="1" lang="zh-CN" altLang="en-US" sz="3200" b="1">
                <a:solidFill>
                  <a:schemeClr val="tx2"/>
                </a:solidFill>
                <a:latin typeface="Times New Roman" panose="02020603050405020304" pitchFamily="18" charset="0"/>
                <a:ea typeface="黑体" panose="02010609060101010101" pitchFamily="49" charset="-122"/>
              </a:rPr>
              <a:t>绝热闭口系</a:t>
            </a:r>
          </a:p>
        </p:txBody>
      </p:sp>
      <p:sp>
        <p:nvSpPr>
          <p:cNvPr id="285722" name="Rectangle 26">
            <a:extLst>
              <a:ext uri="{FF2B5EF4-FFF2-40B4-BE49-F238E27FC236}">
                <a16:creationId xmlns:a16="http://schemas.microsoft.com/office/drawing/2014/main" id="{84E34B4E-B870-0952-3E36-E520883D1725}"/>
              </a:ext>
            </a:extLst>
          </p:cNvPr>
          <p:cNvSpPr>
            <a:spLocks noChangeArrowheads="1"/>
          </p:cNvSpPr>
          <p:nvPr/>
        </p:nvSpPr>
        <p:spPr bwMode="auto">
          <a:xfrm>
            <a:off x="7199313" y="3886200"/>
            <a:ext cx="5283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3200" b="1">
                <a:latin typeface="Times New Roman" panose="02020603050405020304" pitchFamily="18" charset="0"/>
                <a:ea typeface="黑体" panose="02010609060101010101" pitchFamily="49" charset="-122"/>
              </a:rPr>
              <a:t>1+2+3+4 </a:t>
            </a:r>
            <a:r>
              <a:rPr kumimoji="1" lang="en-US" altLang="zh-CN" sz="3200" b="1">
                <a:solidFill>
                  <a:srgbClr val="0000FF"/>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3200" b="1">
                <a:solidFill>
                  <a:schemeClr val="accent1"/>
                </a:solidFill>
                <a:latin typeface="Times New Roman" panose="02020603050405020304" pitchFamily="18" charset="0"/>
                <a:ea typeface="黑体" panose="02010609060101010101" pitchFamily="49" charset="-122"/>
                <a:sym typeface="Symbol" panose="05050102010706020507" pitchFamily="18" charset="2"/>
              </a:rPr>
              <a:t> </a:t>
            </a:r>
            <a:r>
              <a:rPr kumimoji="1" lang="zh-CN" altLang="en-US" sz="3200" b="1">
                <a:solidFill>
                  <a:schemeClr val="tx2"/>
                </a:solidFill>
                <a:latin typeface="Times New Roman" panose="02020603050405020304" pitchFamily="18" charset="0"/>
                <a:ea typeface="黑体" panose="02010609060101010101" pitchFamily="49" charset="-122"/>
              </a:rPr>
              <a:t>孤立系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716"/>
                                        </p:tgtEl>
                                        <p:attrNameLst>
                                          <p:attrName>style.visibility</p:attrName>
                                        </p:attrNameLst>
                                      </p:cBhvr>
                                      <p:to>
                                        <p:strVal val="visible"/>
                                      </p:to>
                                    </p:set>
                                    <p:anim calcmode="lin" valueType="num">
                                      <p:cBhvr additive="base">
                                        <p:cTn id="7" dur="500" fill="hold"/>
                                        <p:tgtEl>
                                          <p:spTgt spid="285716"/>
                                        </p:tgtEl>
                                        <p:attrNameLst>
                                          <p:attrName>ppt_x</p:attrName>
                                        </p:attrNameLst>
                                      </p:cBhvr>
                                      <p:tavLst>
                                        <p:tav tm="0">
                                          <p:val>
                                            <p:strVal val="0-#ppt_w/2"/>
                                          </p:val>
                                        </p:tav>
                                        <p:tav tm="100000">
                                          <p:val>
                                            <p:strVal val="#ppt_x"/>
                                          </p:val>
                                        </p:tav>
                                      </p:tavLst>
                                    </p:anim>
                                    <p:anim calcmode="lin" valueType="num">
                                      <p:cBhvr additive="base">
                                        <p:cTn id="8" dur="500" fill="hold"/>
                                        <p:tgtEl>
                                          <p:spTgt spid="2857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5713"/>
                                        </p:tgtEl>
                                        <p:attrNameLst>
                                          <p:attrName>style.visibility</p:attrName>
                                        </p:attrNameLst>
                                      </p:cBhvr>
                                      <p:to>
                                        <p:strVal val="visible"/>
                                      </p:to>
                                    </p:set>
                                    <p:animEffect transition="in" filter="wipe(down)">
                                      <p:cBhvr>
                                        <p:cTn id="13" dur="500"/>
                                        <p:tgtEl>
                                          <p:spTgt spid="2857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xit" presetSubtype="8" fill="hold" grpId="1" nodeType="clickEffect">
                                  <p:stCondLst>
                                    <p:cond delay="0"/>
                                  </p:stCondLst>
                                  <p:childTnLst>
                                    <p:anim calcmode="lin" valueType="num">
                                      <p:cBhvr additive="base">
                                        <p:cTn id="17" dur="500"/>
                                        <p:tgtEl>
                                          <p:spTgt spid="285716"/>
                                        </p:tgtEl>
                                        <p:attrNameLst>
                                          <p:attrName>ppt_x</p:attrName>
                                        </p:attrNameLst>
                                      </p:cBhvr>
                                      <p:tavLst>
                                        <p:tav tm="0">
                                          <p:val>
                                            <p:strVal val="ppt_x"/>
                                          </p:val>
                                        </p:tav>
                                        <p:tav tm="100000">
                                          <p:val>
                                            <p:strVal val="0-ppt_w/2"/>
                                          </p:val>
                                        </p:tav>
                                      </p:tavLst>
                                    </p:anim>
                                    <p:anim calcmode="lin" valueType="num">
                                      <p:cBhvr additive="base">
                                        <p:cTn id="18" dur="500"/>
                                        <p:tgtEl>
                                          <p:spTgt spid="285716"/>
                                        </p:tgtEl>
                                        <p:attrNameLst>
                                          <p:attrName>ppt_y</p:attrName>
                                        </p:attrNameLst>
                                      </p:cBhvr>
                                      <p:tavLst>
                                        <p:tav tm="0">
                                          <p:val>
                                            <p:strVal val="ppt_y"/>
                                          </p:val>
                                        </p:tav>
                                        <p:tav tm="100000">
                                          <p:val>
                                            <p:strVal val="ppt_y"/>
                                          </p:val>
                                        </p:tav>
                                      </p:tavLst>
                                    </p:anim>
                                    <p:set>
                                      <p:cBhvr>
                                        <p:cTn id="19" dur="1" fill="hold">
                                          <p:stCondLst>
                                            <p:cond delay="499"/>
                                          </p:stCondLst>
                                        </p:cTn>
                                        <p:tgtEl>
                                          <p:spTgt spid="285716"/>
                                        </p:tgtEl>
                                        <p:attrNameLst>
                                          <p:attrName>style.visibility</p:attrName>
                                        </p:attrNameLst>
                                      </p:cBhvr>
                                      <p:to>
                                        <p:strVal val="hidden"/>
                                      </p:to>
                                    </p:set>
                                  </p:childTnLst>
                                </p:cTn>
                              </p:par>
                              <p:par>
                                <p:cTn id="20" presetID="2" presetClass="entr" presetSubtype="8" fill="hold" grpId="0" nodeType="withEffect">
                                  <p:stCondLst>
                                    <p:cond delay="0"/>
                                  </p:stCondLst>
                                  <p:childTnLst>
                                    <p:set>
                                      <p:cBhvr>
                                        <p:cTn id="21" dur="1" fill="hold">
                                          <p:stCondLst>
                                            <p:cond delay="0"/>
                                          </p:stCondLst>
                                        </p:cTn>
                                        <p:tgtEl>
                                          <p:spTgt spid="285717"/>
                                        </p:tgtEl>
                                        <p:attrNameLst>
                                          <p:attrName>style.visibility</p:attrName>
                                        </p:attrNameLst>
                                      </p:cBhvr>
                                      <p:to>
                                        <p:strVal val="visible"/>
                                      </p:to>
                                    </p:set>
                                    <p:anim calcmode="lin" valueType="num">
                                      <p:cBhvr additive="base">
                                        <p:cTn id="22" dur="500" fill="hold"/>
                                        <p:tgtEl>
                                          <p:spTgt spid="285717"/>
                                        </p:tgtEl>
                                        <p:attrNameLst>
                                          <p:attrName>ppt_x</p:attrName>
                                        </p:attrNameLst>
                                      </p:cBhvr>
                                      <p:tavLst>
                                        <p:tav tm="0">
                                          <p:val>
                                            <p:strVal val="0-#ppt_w/2"/>
                                          </p:val>
                                        </p:tav>
                                        <p:tav tm="100000">
                                          <p:val>
                                            <p:strVal val="#ppt_x"/>
                                          </p:val>
                                        </p:tav>
                                      </p:tavLst>
                                    </p:anim>
                                    <p:anim calcmode="lin" valueType="num">
                                      <p:cBhvr additive="base">
                                        <p:cTn id="23" dur="500" fill="hold"/>
                                        <p:tgtEl>
                                          <p:spTgt spid="285717"/>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285720"/>
                                        </p:tgtEl>
                                        <p:attrNameLst>
                                          <p:attrName>style.visibility</p:attrName>
                                        </p:attrNameLst>
                                      </p:cBhvr>
                                      <p:to>
                                        <p:strVal val="visible"/>
                                      </p:to>
                                    </p:set>
                                    <p:anim calcmode="lin" valueType="num">
                                      <p:cBhvr additive="base">
                                        <p:cTn id="28" dur="500" fill="hold"/>
                                        <p:tgtEl>
                                          <p:spTgt spid="285720"/>
                                        </p:tgtEl>
                                        <p:attrNameLst>
                                          <p:attrName>ppt_x</p:attrName>
                                        </p:attrNameLst>
                                      </p:cBhvr>
                                      <p:tavLst>
                                        <p:tav tm="0">
                                          <p:val>
                                            <p:strVal val="1+#ppt_w/2"/>
                                          </p:val>
                                        </p:tav>
                                        <p:tav tm="100000">
                                          <p:val>
                                            <p:strVal val="#ppt_x"/>
                                          </p:val>
                                        </p:tav>
                                      </p:tavLst>
                                    </p:anim>
                                    <p:anim calcmode="lin" valueType="num">
                                      <p:cBhvr additive="base">
                                        <p:cTn id="29" dur="500" fill="hold"/>
                                        <p:tgtEl>
                                          <p:spTgt spid="285720"/>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xit" presetSubtype="8" fill="hold" grpId="1" nodeType="clickEffect">
                                  <p:stCondLst>
                                    <p:cond delay="0"/>
                                  </p:stCondLst>
                                  <p:childTnLst>
                                    <p:anim calcmode="lin" valueType="num">
                                      <p:cBhvr additive="base">
                                        <p:cTn id="33" dur="500"/>
                                        <p:tgtEl>
                                          <p:spTgt spid="285717"/>
                                        </p:tgtEl>
                                        <p:attrNameLst>
                                          <p:attrName>ppt_x</p:attrName>
                                        </p:attrNameLst>
                                      </p:cBhvr>
                                      <p:tavLst>
                                        <p:tav tm="0">
                                          <p:val>
                                            <p:strVal val="ppt_x"/>
                                          </p:val>
                                        </p:tav>
                                        <p:tav tm="100000">
                                          <p:val>
                                            <p:strVal val="0-ppt_w/2"/>
                                          </p:val>
                                        </p:tav>
                                      </p:tavLst>
                                    </p:anim>
                                    <p:anim calcmode="lin" valueType="num">
                                      <p:cBhvr additive="base">
                                        <p:cTn id="34" dur="500"/>
                                        <p:tgtEl>
                                          <p:spTgt spid="285717"/>
                                        </p:tgtEl>
                                        <p:attrNameLst>
                                          <p:attrName>ppt_y</p:attrName>
                                        </p:attrNameLst>
                                      </p:cBhvr>
                                      <p:tavLst>
                                        <p:tav tm="0">
                                          <p:val>
                                            <p:strVal val="ppt_y"/>
                                          </p:val>
                                        </p:tav>
                                        <p:tav tm="100000">
                                          <p:val>
                                            <p:strVal val="ppt_y"/>
                                          </p:val>
                                        </p:tav>
                                      </p:tavLst>
                                    </p:anim>
                                    <p:set>
                                      <p:cBhvr>
                                        <p:cTn id="35" dur="1" fill="hold">
                                          <p:stCondLst>
                                            <p:cond delay="499"/>
                                          </p:stCondLst>
                                        </p:cTn>
                                        <p:tgtEl>
                                          <p:spTgt spid="285717"/>
                                        </p:tgtEl>
                                        <p:attrNameLst>
                                          <p:attrName>style.visibility</p:attrName>
                                        </p:attrNameLst>
                                      </p:cBhvr>
                                      <p:to>
                                        <p:strVal val="hidden"/>
                                      </p:to>
                                    </p:set>
                                  </p:childTnLst>
                                </p:cTn>
                              </p:par>
                              <p:par>
                                <p:cTn id="36" presetID="2" presetClass="entr" presetSubtype="8" fill="hold" grpId="0" nodeType="withEffect">
                                  <p:stCondLst>
                                    <p:cond delay="0"/>
                                  </p:stCondLst>
                                  <p:childTnLst>
                                    <p:set>
                                      <p:cBhvr>
                                        <p:cTn id="37" dur="1" fill="hold">
                                          <p:stCondLst>
                                            <p:cond delay="0"/>
                                          </p:stCondLst>
                                        </p:cTn>
                                        <p:tgtEl>
                                          <p:spTgt spid="285718"/>
                                        </p:tgtEl>
                                        <p:attrNameLst>
                                          <p:attrName>style.visibility</p:attrName>
                                        </p:attrNameLst>
                                      </p:cBhvr>
                                      <p:to>
                                        <p:strVal val="visible"/>
                                      </p:to>
                                    </p:set>
                                    <p:anim calcmode="lin" valueType="num">
                                      <p:cBhvr additive="base">
                                        <p:cTn id="38" dur="500" fill="hold"/>
                                        <p:tgtEl>
                                          <p:spTgt spid="285718"/>
                                        </p:tgtEl>
                                        <p:attrNameLst>
                                          <p:attrName>ppt_x</p:attrName>
                                        </p:attrNameLst>
                                      </p:cBhvr>
                                      <p:tavLst>
                                        <p:tav tm="0">
                                          <p:val>
                                            <p:strVal val="0-#ppt_w/2"/>
                                          </p:val>
                                        </p:tav>
                                        <p:tav tm="100000">
                                          <p:val>
                                            <p:strVal val="#ppt_x"/>
                                          </p:val>
                                        </p:tav>
                                      </p:tavLst>
                                    </p:anim>
                                    <p:anim calcmode="lin" valueType="num">
                                      <p:cBhvr additive="base">
                                        <p:cTn id="39" dur="500" fill="hold"/>
                                        <p:tgtEl>
                                          <p:spTgt spid="285718"/>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85721"/>
                                        </p:tgtEl>
                                        <p:attrNameLst>
                                          <p:attrName>style.visibility</p:attrName>
                                        </p:attrNameLst>
                                      </p:cBhvr>
                                      <p:to>
                                        <p:strVal val="visible"/>
                                      </p:to>
                                    </p:set>
                                    <p:anim calcmode="lin" valueType="num">
                                      <p:cBhvr additive="base">
                                        <p:cTn id="44" dur="500" fill="hold"/>
                                        <p:tgtEl>
                                          <p:spTgt spid="285721"/>
                                        </p:tgtEl>
                                        <p:attrNameLst>
                                          <p:attrName>ppt_x</p:attrName>
                                        </p:attrNameLst>
                                      </p:cBhvr>
                                      <p:tavLst>
                                        <p:tav tm="0">
                                          <p:val>
                                            <p:strVal val="1+#ppt_w/2"/>
                                          </p:val>
                                        </p:tav>
                                        <p:tav tm="100000">
                                          <p:val>
                                            <p:strVal val="#ppt_x"/>
                                          </p:val>
                                        </p:tav>
                                      </p:tavLst>
                                    </p:anim>
                                    <p:anim calcmode="lin" valueType="num">
                                      <p:cBhvr additive="base">
                                        <p:cTn id="45" dur="500" fill="hold"/>
                                        <p:tgtEl>
                                          <p:spTgt spid="285721"/>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xit" presetSubtype="8" fill="hold" grpId="1" nodeType="clickEffect">
                                  <p:stCondLst>
                                    <p:cond delay="0"/>
                                  </p:stCondLst>
                                  <p:childTnLst>
                                    <p:anim calcmode="lin" valueType="num">
                                      <p:cBhvr additive="base">
                                        <p:cTn id="49" dur="500"/>
                                        <p:tgtEl>
                                          <p:spTgt spid="285718"/>
                                        </p:tgtEl>
                                        <p:attrNameLst>
                                          <p:attrName>ppt_x</p:attrName>
                                        </p:attrNameLst>
                                      </p:cBhvr>
                                      <p:tavLst>
                                        <p:tav tm="0">
                                          <p:val>
                                            <p:strVal val="ppt_x"/>
                                          </p:val>
                                        </p:tav>
                                        <p:tav tm="100000">
                                          <p:val>
                                            <p:strVal val="0-ppt_w/2"/>
                                          </p:val>
                                        </p:tav>
                                      </p:tavLst>
                                    </p:anim>
                                    <p:anim calcmode="lin" valueType="num">
                                      <p:cBhvr additive="base">
                                        <p:cTn id="50" dur="500"/>
                                        <p:tgtEl>
                                          <p:spTgt spid="285718"/>
                                        </p:tgtEl>
                                        <p:attrNameLst>
                                          <p:attrName>ppt_y</p:attrName>
                                        </p:attrNameLst>
                                      </p:cBhvr>
                                      <p:tavLst>
                                        <p:tav tm="0">
                                          <p:val>
                                            <p:strVal val="ppt_y"/>
                                          </p:val>
                                        </p:tav>
                                        <p:tav tm="100000">
                                          <p:val>
                                            <p:strVal val="ppt_y"/>
                                          </p:val>
                                        </p:tav>
                                      </p:tavLst>
                                    </p:anim>
                                    <p:set>
                                      <p:cBhvr>
                                        <p:cTn id="51" dur="1" fill="hold">
                                          <p:stCondLst>
                                            <p:cond delay="499"/>
                                          </p:stCondLst>
                                        </p:cTn>
                                        <p:tgtEl>
                                          <p:spTgt spid="285718"/>
                                        </p:tgtEl>
                                        <p:attrNameLst>
                                          <p:attrName>style.visibility</p:attrName>
                                        </p:attrNameLst>
                                      </p:cBhvr>
                                      <p:to>
                                        <p:strVal val="hidden"/>
                                      </p:to>
                                    </p:set>
                                  </p:childTnLst>
                                </p:cTn>
                              </p:par>
                              <p:par>
                                <p:cTn id="52" presetID="2" presetClass="entr" presetSubtype="8" fill="hold" grpId="0" nodeType="withEffect">
                                  <p:stCondLst>
                                    <p:cond delay="0"/>
                                  </p:stCondLst>
                                  <p:childTnLst>
                                    <p:set>
                                      <p:cBhvr>
                                        <p:cTn id="53" dur="1" fill="hold">
                                          <p:stCondLst>
                                            <p:cond delay="0"/>
                                          </p:stCondLst>
                                        </p:cTn>
                                        <p:tgtEl>
                                          <p:spTgt spid="285719"/>
                                        </p:tgtEl>
                                        <p:attrNameLst>
                                          <p:attrName>style.visibility</p:attrName>
                                        </p:attrNameLst>
                                      </p:cBhvr>
                                      <p:to>
                                        <p:strVal val="visible"/>
                                      </p:to>
                                    </p:set>
                                    <p:anim calcmode="lin" valueType="num">
                                      <p:cBhvr additive="base">
                                        <p:cTn id="54" dur="500" fill="hold"/>
                                        <p:tgtEl>
                                          <p:spTgt spid="285719"/>
                                        </p:tgtEl>
                                        <p:attrNameLst>
                                          <p:attrName>ppt_x</p:attrName>
                                        </p:attrNameLst>
                                      </p:cBhvr>
                                      <p:tavLst>
                                        <p:tav tm="0">
                                          <p:val>
                                            <p:strVal val="0-#ppt_w/2"/>
                                          </p:val>
                                        </p:tav>
                                        <p:tav tm="100000">
                                          <p:val>
                                            <p:strVal val="#ppt_x"/>
                                          </p:val>
                                        </p:tav>
                                      </p:tavLst>
                                    </p:anim>
                                    <p:anim calcmode="lin" valueType="num">
                                      <p:cBhvr additive="base">
                                        <p:cTn id="55" dur="500" fill="hold"/>
                                        <p:tgtEl>
                                          <p:spTgt spid="285719"/>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85722"/>
                                        </p:tgtEl>
                                        <p:attrNameLst>
                                          <p:attrName>style.visibility</p:attrName>
                                        </p:attrNameLst>
                                      </p:cBhvr>
                                      <p:to>
                                        <p:strVal val="visible"/>
                                      </p:to>
                                    </p:set>
                                    <p:anim calcmode="lin" valueType="num">
                                      <p:cBhvr additive="base">
                                        <p:cTn id="60" dur="500" fill="hold"/>
                                        <p:tgtEl>
                                          <p:spTgt spid="285722"/>
                                        </p:tgtEl>
                                        <p:attrNameLst>
                                          <p:attrName>ppt_x</p:attrName>
                                        </p:attrNameLst>
                                      </p:cBhvr>
                                      <p:tavLst>
                                        <p:tav tm="0">
                                          <p:val>
                                            <p:strVal val="1+#ppt_w/2"/>
                                          </p:val>
                                        </p:tav>
                                        <p:tav tm="100000">
                                          <p:val>
                                            <p:strVal val="#ppt_x"/>
                                          </p:val>
                                        </p:tav>
                                      </p:tavLst>
                                    </p:anim>
                                    <p:anim calcmode="lin" valueType="num">
                                      <p:cBhvr additive="base">
                                        <p:cTn id="61" dur="500" fill="hold"/>
                                        <p:tgtEl>
                                          <p:spTgt spid="285722"/>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85715"/>
                                        </p:tgtEl>
                                        <p:attrNameLst>
                                          <p:attrName>style.visibility</p:attrName>
                                        </p:attrNameLst>
                                      </p:cBhvr>
                                      <p:to>
                                        <p:strVal val="visible"/>
                                      </p:to>
                                    </p:set>
                                    <p:animEffect transition="in" filter="wipe(down)">
                                      <p:cBhvr>
                                        <p:cTn id="66" dur="500"/>
                                        <p:tgtEl>
                                          <p:spTgt spid="28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13" grpId="0"/>
      <p:bldP spid="285715" grpId="0" animBg="1"/>
      <p:bldP spid="285716" grpId="0" animBg="1"/>
      <p:bldP spid="285716" grpId="1" animBg="1"/>
      <p:bldP spid="285717" grpId="0" animBg="1"/>
      <p:bldP spid="285717" grpId="1" animBg="1"/>
      <p:bldP spid="285718" grpId="0" animBg="1"/>
      <p:bldP spid="285718" grpId="1" animBg="1"/>
      <p:bldP spid="285719" grpId="0" animBg="1"/>
      <p:bldP spid="285720" grpId="0"/>
      <p:bldP spid="285721" grpId="0"/>
      <p:bldP spid="2857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4">
            <a:extLst>
              <a:ext uri="{FF2B5EF4-FFF2-40B4-BE49-F238E27FC236}">
                <a16:creationId xmlns:a16="http://schemas.microsoft.com/office/drawing/2014/main" id="{07422169-A6B9-7413-908A-4999547DA0A6}"/>
              </a:ext>
            </a:extLst>
          </p:cNvPr>
          <p:cNvSpPr txBox="1">
            <a:spLocks noChangeArrowheads="1"/>
          </p:cNvSpPr>
          <p:nvPr/>
        </p:nvSpPr>
        <p:spPr bwMode="auto">
          <a:xfrm>
            <a:off x="431800" y="188913"/>
            <a:ext cx="83534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993300"/>
                </a:solidFill>
                <a:ea typeface="黑体" panose="02010609060101010101" pitchFamily="49" charset="-122"/>
              </a:rPr>
              <a:t>二、工质</a:t>
            </a:r>
          </a:p>
        </p:txBody>
      </p:sp>
      <p:sp>
        <p:nvSpPr>
          <p:cNvPr id="75781" name="Text Box 5">
            <a:extLst>
              <a:ext uri="{FF2B5EF4-FFF2-40B4-BE49-F238E27FC236}">
                <a16:creationId xmlns:a16="http://schemas.microsoft.com/office/drawing/2014/main" id="{BCCD4497-782B-EA02-29A2-5E76C4156189}"/>
              </a:ext>
            </a:extLst>
          </p:cNvPr>
          <p:cNvSpPr txBox="1">
            <a:spLocks noChangeArrowheads="1"/>
          </p:cNvSpPr>
          <p:nvPr/>
        </p:nvSpPr>
        <p:spPr bwMode="auto">
          <a:xfrm>
            <a:off x="2927350" y="1412875"/>
            <a:ext cx="3003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FF0000"/>
                </a:solidFill>
                <a:latin typeface="隶书" panose="02010509060101010101" pitchFamily="49" charset="-122"/>
                <a:ea typeface="隶书" panose="02010509060101010101" pitchFamily="49" charset="-122"/>
              </a:rPr>
              <a:t>定义</a:t>
            </a:r>
          </a:p>
        </p:txBody>
      </p:sp>
      <p:sp>
        <p:nvSpPr>
          <p:cNvPr id="75782" name="AutoShape 6">
            <a:extLst>
              <a:ext uri="{FF2B5EF4-FFF2-40B4-BE49-F238E27FC236}">
                <a16:creationId xmlns:a16="http://schemas.microsoft.com/office/drawing/2014/main" id="{0FF5728F-4C86-C16C-805C-B29795057922}"/>
              </a:ext>
            </a:extLst>
          </p:cNvPr>
          <p:cNvSpPr>
            <a:spLocks noChangeArrowheads="1"/>
          </p:cNvSpPr>
          <p:nvPr/>
        </p:nvSpPr>
        <p:spPr bwMode="auto">
          <a:xfrm>
            <a:off x="4379913" y="1587500"/>
            <a:ext cx="6732587" cy="433388"/>
          </a:xfrm>
          <a:prstGeom prst="roundRect">
            <a:avLst>
              <a:gd name="adj" fmla="val 16667"/>
            </a:avLst>
          </a:prstGeom>
          <a:gradFill rotWithShape="0">
            <a:gsLst>
              <a:gs pos="0">
                <a:srgbClr val="33CCFF"/>
              </a:gs>
              <a:gs pos="100000">
                <a:srgbClr val="CCFFFF"/>
              </a:gs>
            </a:gsLst>
            <a:lin ang="0" scaled="1"/>
          </a:gradFill>
          <a:ln w="28575" algn="ctr">
            <a:pattFill prst="sphere">
              <a:fgClr>
                <a:srgbClr val="0066FF"/>
              </a:fgClr>
              <a:bgClr>
                <a:srgbClr val="66FFFF"/>
              </a:bgClr>
            </a:pattFill>
            <a:round/>
            <a:headEnd/>
            <a:tailEnd/>
          </a:ln>
          <a:effectLst>
            <a:outerShdw dist="45791" dir="3378596" algn="ctr" rotWithShape="0">
              <a:srgbClr val="808080"/>
            </a:outerShdw>
          </a:effectLst>
        </p:spPr>
        <p:txBody>
          <a:bodyPr lIns="0" tIns="0" rIns="0" bIns="0">
            <a:spAutoFit/>
          </a:bodyPr>
          <a:lstStyle/>
          <a:p>
            <a:pPr algn="ctr" eaLnBrk="0" hangingPunct="0">
              <a:defRPr/>
            </a:pPr>
            <a:r>
              <a:rPr kumimoji="1" lang="zh-CN" altLang="en-US" sz="2400" b="1" dirty="0">
                <a:latin typeface="Times New Roman" pitchFamily="18" charset="0"/>
                <a:ea typeface="黑体" pitchFamily="49" charset="-122"/>
              </a:rPr>
              <a:t>实现热能和机械能相互转换的媒介物</a:t>
            </a:r>
          </a:p>
        </p:txBody>
      </p:sp>
      <p:sp>
        <p:nvSpPr>
          <p:cNvPr id="75783" name="Text Box 7">
            <a:extLst>
              <a:ext uri="{FF2B5EF4-FFF2-40B4-BE49-F238E27FC236}">
                <a16:creationId xmlns:a16="http://schemas.microsoft.com/office/drawing/2014/main" id="{BC18C6CA-C18F-7436-545F-3E00FE85B3FB}"/>
              </a:ext>
            </a:extLst>
          </p:cNvPr>
          <p:cNvSpPr txBox="1">
            <a:spLocks noChangeArrowheads="1"/>
          </p:cNvSpPr>
          <p:nvPr/>
        </p:nvSpPr>
        <p:spPr bwMode="auto">
          <a:xfrm>
            <a:off x="2927350" y="2420938"/>
            <a:ext cx="796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楷体_GB2312" pitchFamily="49" charset="-122"/>
                <a:ea typeface="楷体_GB2312" pitchFamily="49" charset="-122"/>
              </a:rPr>
              <a:t>工程热力学中的工质：主要是气态物质。</a:t>
            </a:r>
          </a:p>
        </p:txBody>
      </p:sp>
      <p:graphicFrame>
        <p:nvGraphicFramePr>
          <p:cNvPr id="75784" name="Object 8">
            <a:extLst>
              <a:ext uri="{FF2B5EF4-FFF2-40B4-BE49-F238E27FC236}">
                <a16:creationId xmlns:a16="http://schemas.microsoft.com/office/drawing/2014/main" id="{0C52C316-4045-74B1-6C84-F091729267F1}"/>
              </a:ext>
            </a:extLst>
          </p:cNvPr>
          <p:cNvGraphicFramePr>
            <a:graphicFrameLocks noChangeAspect="1"/>
          </p:cNvGraphicFramePr>
          <p:nvPr/>
        </p:nvGraphicFramePr>
        <p:xfrm>
          <a:off x="3082925" y="3446463"/>
          <a:ext cx="2662238" cy="3267075"/>
        </p:xfrm>
        <a:graphic>
          <a:graphicData uri="http://schemas.openxmlformats.org/presentationml/2006/ole">
            <mc:AlternateContent xmlns:mc="http://schemas.openxmlformats.org/markup-compatibility/2006">
              <mc:Choice xmlns:v="urn:schemas-microsoft-com:vml" Requires="v">
                <p:oleObj name="Visio" r:id="rId3" imgW="2662996" imgH="3267544" progId="Visio.Drawing.6">
                  <p:embed/>
                </p:oleObj>
              </mc:Choice>
              <mc:Fallback>
                <p:oleObj name="Visio" r:id="rId3" imgW="2662996" imgH="3267544"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82925" y="3446463"/>
                        <a:ext cx="2662238"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785" name="Object 9">
            <a:extLst>
              <a:ext uri="{FF2B5EF4-FFF2-40B4-BE49-F238E27FC236}">
                <a16:creationId xmlns:a16="http://schemas.microsoft.com/office/drawing/2014/main" id="{DB04D697-00D5-24FE-0593-A9CF0F1A31CF}"/>
              </a:ext>
            </a:extLst>
          </p:cNvPr>
          <p:cNvGraphicFramePr>
            <a:graphicFrameLocks noChangeAspect="1"/>
          </p:cNvGraphicFramePr>
          <p:nvPr/>
        </p:nvGraphicFramePr>
        <p:xfrm>
          <a:off x="7929563" y="3355975"/>
          <a:ext cx="3298825" cy="3357563"/>
        </p:xfrm>
        <a:graphic>
          <a:graphicData uri="http://schemas.openxmlformats.org/presentationml/2006/ole">
            <mc:AlternateContent xmlns:mc="http://schemas.openxmlformats.org/markup-compatibility/2006">
              <mc:Choice xmlns:v="urn:schemas-microsoft-com:vml" Requires="v">
                <p:oleObj name="Visio" r:id="rId5" imgW="3608568" imgH="3671597" progId="Visio.Drawing.6">
                  <p:embed/>
                </p:oleObj>
              </mc:Choice>
              <mc:Fallback>
                <p:oleObj name="Visio" r:id="rId5" imgW="3608568" imgH="3671597" progId="Visio.Drawing.6">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9563" y="3355975"/>
                        <a:ext cx="3298825" cy="335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5783"/>
                                        </p:tgtEl>
                                        <p:attrNameLst>
                                          <p:attrName>style.visibility</p:attrName>
                                        </p:attrNameLst>
                                      </p:cBhvr>
                                      <p:to>
                                        <p:strVal val="visible"/>
                                      </p:to>
                                    </p:set>
                                    <p:animEffect transition="in" filter="blinds(horizontal)">
                                      <p:cBhvr>
                                        <p:cTn id="15" dur="500"/>
                                        <p:tgtEl>
                                          <p:spTgt spid="7578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nodeType="clickEffect">
                                  <p:stCondLst>
                                    <p:cond delay="0"/>
                                  </p:stCondLst>
                                  <p:childTnLst>
                                    <p:set>
                                      <p:cBhvr>
                                        <p:cTn id="19" dur="1" fill="hold">
                                          <p:stCondLst>
                                            <p:cond delay="0"/>
                                          </p:stCondLst>
                                        </p:cTn>
                                        <p:tgtEl>
                                          <p:spTgt spid="75785"/>
                                        </p:tgtEl>
                                        <p:attrNameLst>
                                          <p:attrName>style.visibility</p:attrName>
                                        </p:attrNameLst>
                                      </p:cBhvr>
                                      <p:to>
                                        <p:strVal val="visible"/>
                                      </p:to>
                                    </p:set>
                                    <p:animEffect transition="in" filter="barn(inHorizontal)">
                                      <p:cBhvr>
                                        <p:cTn id="20" dur="500"/>
                                        <p:tgtEl>
                                          <p:spTgt spid="757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75784"/>
                                        </p:tgtEl>
                                        <p:attrNameLst>
                                          <p:attrName>style.visibility</p:attrName>
                                        </p:attrNameLst>
                                      </p:cBhvr>
                                      <p:to>
                                        <p:strVal val="visible"/>
                                      </p:to>
                                    </p:set>
                                    <p:animEffect transition="in" filter="box(in)">
                                      <p:cBhvr>
                                        <p:cTn id="25"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p:bldP spid="75782" grpId="0" animBg="1"/>
      <p:bldP spid="757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AutoShape 2">
            <a:extLst>
              <a:ext uri="{FF2B5EF4-FFF2-40B4-BE49-F238E27FC236}">
                <a16:creationId xmlns:a16="http://schemas.microsoft.com/office/drawing/2014/main" id="{5DE381AE-EC23-D20B-7CF4-B2DDDD3F81E0}"/>
              </a:ext>
            </a:extLst>
          </p:cNvPr>
          <p:cNvSpPr>
            <a:spLocks noChangeArrowheads="1"/>
          </p:cNvSpPr>
          <p:nvPr/>
        </p:nvSpPr>
        <p:spPr bwMode="ltGray">
          <a:xfrm rot="5400000">
            <a:off x="-2426494" y="680244"/>
            <a:ext cx="4824413" cy="635952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sp>
        <p:nvSpPr>
          <p:cNvPr id="300035" name="AutoShape 3">
            <a:extLst>
              <a:ext uri="{FF2B5EF4-FFF2-40B4-BE49-F238E27FC236}">
                <a16:creationId xmlns:a16="http://schemas.microsoft.com/office/drawing/2014/main" id="{94F5FB54-246B-93EC-B374-65A159FDFCD9}"/>
              </a:ext>
            </a:extLst>
          </p:cNvPr>
          <p:cNvSpPr>
            <a:spLocks noChangeArrowheads="1"/>
          </p:cNvSpPr>
          <p:nvPr/>
        </p:nvSpPr>
        <p:spPr bwMode="ltGray">
          <a:xfrm rot="5400000" flipH="1">
            <a:off x="-2016918" y="1256506"/>
            <a:ext cx="4032250" cy="52371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a:latin typeface="Arial" charset="0"/>
            </a:endParaRPr>
          </a:p>
        </p:txBody>
      </p:sp>
      <p:sp>
        <p:nvSpPr>
          <p:cNvPr id="27652" name="AutoShape 4">
            <a:extLst>
              <a:ext uri="{FF2B5EF4-FFF2-40B4-BE49-F238E27FC236}">
                <a16:creationId xmlns:a16="http://schemas.microsoft.com/office/drawing/2014/main" id="{424E1D1E-79BD-78E7-B4D6-D13BB8393A62}"/>
              </a:ext>
            </a:extLst>
          </p:cNvPr>
          <p:cNvSpPr>
            <a:spLocks noChangeArrowheads="1"/>
          </p:cNvSpPr>
          <p:nvPr/>
        </p:nvSpPr>
        <p:spPr bwMode="gray">
          <a:xfrm>
            <a:off x="2408238" y="5035550"/>
            <a:ext cx="6135687" cy="636588"/>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5  </a:t>
            </a:r>
            <a:r>
              <a:rPr kumimoji="1" lang="zh-CN" altLang="en-US" sz="2400" b="1">
                <a:solidFill>
                  <a:srgbClr val="0000FF"/>
                </a:solidFill>
                <a:latin typeface="Times New Roman" panose="02020603050405020304" pitchFamily="18" charset="0"/>
                <a:ea typeface="楷体_GB2312" pitchFamily="49" charset="-122"/>
              </a:rPr>
              <a:t>热力循环</a:t>
            </a:r>
          </a:p>
        </p:txBody>
      </p:sp>
      <p:sp>
        <p:nvSpPr>
          <p:cNvPr id="27653" name="AutoShape 5">
            <a:extLst>
              <a:ext uri="{FF2B5EF4-FFF2-40B4-BE49-F238E27FC236}">
                <a16:creationId xmlns:a16="http://schemas.microsoft.com/office/drawing/2014/main" id="{9D89BFD5-EF43-EACF-2BC4-AFEE5C9479F9}"/>
              </a:ext>
            </a:extLst>
          </p:cNvPr>
          <p:cNvSpPr>
            <a:spLocks noChangeArrowheads="1"/>
          </p:cNvSpPr>
          <p:nvPr/>
        </p:nvSpPr>
        <p:spPr bwMode="gray">
          <a:xfrm>
            <a:off x="3049588" y="4157663"/>
            <a:ext cx="5565775"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4  </a:t>
            </a:r>
            <a:r>
              <a:rPr kumimoji="1" lang="zh-CN" altLang="en-US" sz="2400" b="1">
                <a:solidFill>
                  <a:srgbClr val="0000FF"/>
                </a:solidFill>
                <a:latin typeface="Times New Roman" panose="02020603050405020304" pitchFamily="18" charset="0"/>
                <a:ea typeface="楷体_GB2312" pitchFamily="49" charset="-122"/>
              </a:rPr>
              <a:t>热力过程</a:t>
            </a:r>
            <a:endParaRPr lang="zh-CN" altLang="en-US" sz="2400" b="1">
              <a:solidFill>
                <a:srgbClr val="0000FF"/>
              </a:solidFill>
              <a:latin typeface="Times New Roman" panose="02020603050405020304" pitchFamily="18" charset="0"/>
              <a:ea typeface="楷体_GB2312" pitchFamily="49" charset="-122"/>
            </a:endParaRPr>
          </a:p>
        </p:txBody>
      </p:sp>
      <p:sp>
        <p:nvSpPr>
          <p:cNvPr id="27654" name="AutoShape 6">
            <a:extLst>
              <a:ext uri="{FF2B5EF4-FFF2-40B4-BE49-F238E27FC236}">
                <a16:creationId xmlns:a16="http://schemas.microsoft.com/office/drawing/2014/main" id="{8797E587-BC60-7867-F183-0F4DB9C33AEF}"/>
              </a:ext>
            </a:extLst>
          </p:cNvPr>
          <p:cNvSpPr>
            <a:spLocks noChangeArrowheads="1"/>
          </p:cNvSpPr>
          <p:nvPr/>
        </p:nvSpPr>
        <p:spPr bwMode="gray">
          <a:xfrm>
            <a:off x="3211513" y="3344863"/>
            <a:ext cx="5457825"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3  </a:t>
            </a:r>
            <a:r>
              <a:rPr kumimoji="1" lang="zh-CN" altLang="en-US" sz="2400" b="1">
                <a:solidFill>
                  <a:srgbClr val="0000FF"/>
                </a:solidFill>
                <a:latin typeface="Times New Roman" panose="02020603050405020304" pitchFamily="18" charset="0"/>
                <a:ea typeface="楷体_GB2312" pitchFamily="49" charset="-122"/>
              </a:rPr>
              <a:t>平衡态、状态方程式、坐标图</a:t>
            </a:r>
          </a:p>
        </p:txBody>
      </p:sp>
      <p:sp>
        <p:nvSpPr>
          <p:cNvPr id="27655" name="AutoShape 7">
            <a:extLst>
              <a:ext uri="{FF2B5EF4-FFF2-40B4-BE49-F238E27FC236}">
                <a16:creationId xmlns:a16="http://schemas.microsoft.com/office/drawing/2014/main" id="{30068DC6-B84B-C5E5-46B5-682F998BEB71}"/>
              </a:ext>
            </a:extLst>
          </p:cNvPr>
          <p:cNvSpPr>
            <a:spLocks noChangeArrowheads="1"/>
          </p:cNvSpPr>
          <p:nvPr/>
        </p:nvSpPr>
        <p:spPr bwMode="gray">
          <a:xfrm>
            <a:off x="3008313" y="2476500"/>
            <a:ext cx="5607050"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FF0000"/>
                </a:solidFill>
                <a:latin typeface="Times New Roman" panose="02020603050405020304" pitchFamily="18" charset="0"/>
                <a:ea typeface="楷体_GB2312" pitchFamily="49" charset="-122"/>
              </a:rPr>
              <a:t>1</a:t>
            </a:r>
            <a:r>
              <a:rPr kumimoji="1" lang="zh-CN" altLang="en-US" sz="2400" b="1">
                <a:solidFill>
                  <a:srgbClr val="FF0000"/>
                </a:solidFill>
                <a:latin typeface="Times New Roman" panose="02020603050405020304" pitchFamily="18" charset="0"/>
                <a:ea typeface="楷体_GB2312" pitchFamily="49" charset="-122"/>
              </a:rPr>
              <a:t>－</a:t>
            </a:r>
            <a:r>
              <a:rPr kumimoji="1" lang="en-US" altLang="zh-CN" sz="2400" b="1">
                <a:solidFill>
                  <a:srgbClr val="FF0000"/>
                </a:solidFill>
                <a:latin typeface="Times New Roman" panose="02020603050405020304" pitchFamily="18" charset="0"/>
                <a:ea typeface="楷体_GB2312" pitchFamily="49" charset="-122"/>
              </a:rPr>
              <a:t>2  </a:t>
            </a:r>
            <a:r>
              <a:rPr kumimoji="1" lang="zh-CN" altLang="en-US" sz="2400" b="1">
                <a:solidFill>
                  <a:srgbClr val="FF0000"/>
                </a:solidFill>
                <a:latin typeface="Times New Roman" panose="02020603050405020304" pitchFamily="18" charset="0"/>
                <a:ea typeface="楷体_GB2312" pitchFamily="49" charset="-122"/>
              </a:rPr>
              <a:t>状态及状态参数</a:t>
            </a:r>
          </a:p>
        </p:txBody>
      </p:sp>
      <p:sp>
        <p:nvSpPr>
          <p:cNvPr id="27656" name="AutoShape 8">
            <a:extLst>
              <a:ext uri="{FF2B5EF4-FFF2-40B4-BE49-F238E27FC236}">
                <a16:creationId xmlns:a16="http://schemas.microsoft.com/office/drawing/2014/main" id="{8A2FF028-D7F0-0E22-57F9-A50FA5B30930}"/>
              </a:ext>
            </a:extLst>
          </p:cNvPr>
          <p:cNvSpPr>
            <a:spLocks noChangeArrowheads="1"/>
          </p:cNvSpPr>
          <p:nvPr/>
        </p:nvSpPr>
        <p:spPr bwMode="gray">
          <a:xfrm>
            <a:off x="2312988" y="1609725"/>
            <a:ext cx="6230937"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1  </a:t>
            </a:r>
            <a:r>
              <a:rPr kumimoji="1" lang="zh-CN" altLang="en-US" sz="2400" b="1">
                <a:solidFill>
                  <a:srgbClr val="0000FF"/>
                </a:solidFill>
                <a:latin typeface="Times New Roman" panose="02020603050405020304" pitchFamily="18" charset="0"/>
                <a:ea typeface="楷体_GB2312" pitchFamily="49" charset="-122"/>
              </a:rPr>
              <a:t>热力系</a:t>
            </a:r>
          </a:p>
        </p:txBody>
      </p:sp>
      <p:grpSp>
        <p:nvGrpSpPr>
          <p:cNvPr id="27657" name="Group 9">
            <a:extLst>
              <a:ext uri="{FF2B5EF4-FFF2-40B4-BE49-F238E27FC236}">
                <a16:creationId xmlns:a16="http://schemas.microsoft.com/office/drawing/2014/main" id="{22F5D55F-EC2F-F894-B995-6BC8B653780B}"/>
              </a:ext>
            </a:extLst>
          </p:cNvPr>
          <p:cNvGrpSpPr>
            <a:grpSpLocks/>
          </p:cNvGrpSpPr>
          <p:nvPr/>
        </p:nvGrpSpPr>
        <p:grpSpPr bwMode="auto">
          <a:xfrm>
            <a:off x="1919288" y="1773238"/>
            <a:ext cx="519112" cy="420687"/>
            <a:chOff x="2078" y="1680"/>
            <a:chExt cx="1615" cy="1615"/>
          </a:xfrm>
        </p:grpSpPr>
        <p:sp>
          <p:nvSpPr>
            <p:cNvPr id="27688" name="Oval 10">
              <a:extLst>
                <a:ext uri="{FF2B5EF4-FFF2-40B4-BE49-F238E27FC236}">
                  <a16:creationId xmlns:a16="http://schemas.microsoft.com/office/drawing/2014/main" id="{C4902B65-2034-DF33-254A-FB2FA8CD528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9" name="Oval 11">
              <a:extLst>
                <a:ext uri="{FF2B5EF4-FFF2-40B4-BE49-F238E27FC236}">
                  <a16:creationId xmlns:a16="http://schemas.microsoft.com/office/drawing/2014/main" id="{E272C68E-59B8-52D7-EE24-213D2ED2F0C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44" name="Oval 12">
              <a:extLst>
                <a:ext uri="{FF2B5EF4-FFF2-40B4-BE49-F238E27FC236}">
                  <a16:creationId xmlns:a16="http://schemas.microsoft.com/office/drawing/2014/main" id="{70031993-8BA8-B69C-380C-4D2EB1E71436}"/>
                </a:ext>
              </a:extLst>
            </p:cNvPr>
            <p:cNvSpPr>
              <a:spLocks noChangeArrowheads="1"/>
            </p:cNvSpPr>
            <p:nvPr/>
          </p:nvSpPr>
          <p:spPr bwMode="gray">
            <a:xfrm>
              <a:off x="2256" y="1857"/>
              <a:ext cx="1259"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27691" name="Oval 13">
              <a:extLst>
                <a:ext uri="{FF2B5EF4-FFF2-40B4-BE49-F238E27FC236}">
                  <a16:creationId xmlns:a16="http://schemas.microsoft.com/office/drawing/2014/main" id="{B2D04CD3-A039-D6C6-2E21-37BE1CF0054E}"/>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46" name="Oval 14">
              <a:extLst>
                <a:ext uri="{FF2B5EF4-FFF2-40B4-BE49-F238E27FC236}">
                  <a16:creationId xmlns:a16="http://schemas.microsoft.com/office/drawing/2014/main" id="{D208A67C-06F3-B75D-8A9D-D9F5994A7B9E}"/>
                </a:ext>
              </a:extLst>
            </p:cNvPr>
            <p:cNvSpPr>
              <a:spLocks noChangeArrowheads="1"/>
            </p:cNvSpPr>
            <p:nvPr/>
          </p:nvSpPr>
          <p:spPr bwMode="gray">
            <a:xfrm>
              <a:off x="2335" y="1936"/>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27693" name="Oval 15">
              <a:extLst>
                <a:ext uri="{FF2B5EF4-FFF2-40B4-BE49-F238E27FC236}">
                  <a16:creationId xmlns:a16="http://schemas.microsoft.com/office/drawing/2014/main" id="{1DC5F9AD-3EC0-B17F-0400-1C354522633F}"/>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8" name="Group 16">
            <a:extLst>
              <a:ext uri="{FF2B5EF4-FFF2-40B4-BE49-F238E27FC236}">
                <a16:creationId xmlns:a16="http://schemas.microsoft.com/office/drawing/2014/main" id="{63F48150-DD33-8CE1-0487-404C3EFDAD35}"/>
              </a:ext>
            </a:extLst>
          </p:cNvPr>
          <p:cNvGrpSpPr>
            <a:grpSpLocks/>
          </p:cNvGrpSpPr>
          <p:nvPr/>
        </p:nvGrpSpPr>
        <p:grpSpPr bwMode="auto">
          <a:xfrm>
            <a:off x="2641600" y="2636838"/>
            <a:ext cx="508000" cy="441325"/>
            <a:chOff x="2078" y="1680"/>
            <a:chExt cx="1615" cy="1615"/>
          </a:xfrm>
        </p:grpSpPr>
        <p:sp>
          <p:nvSpPr>
            <p:cNvPr id="27682" name="Oval 17">
              <a:extLst>
                <a:ext uri="{FF2B5EF4-FFF2-40B4-BE49-F238E27FC236}">
                  <a16:creationId xmlns:a16="http://schemas.microsoft.com/office/drawing/2014/main" id="{B58328A7-FFC8-3C54-A2AB-B349599675C4}"/>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83" name="Oval 18">
              <a:extLst>
                <a:ext uri="{FF2B5EF4-FFF2-40B4-BE49-F238E27FC236}">
                  <a16:creationId xmlns:a16="http://schemas.microsoft.com/office/drawing/2014/main" id="{D96DE861-2E07-63DB-35F4-15D9E468C814}"/>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51" name="Oval 19">
              <a:extLst>
                <a:ext uri="{FF2B5EF4-FFF2-40B4-BE49-F238E27FC236}">
                  <a16:creationId xmlns:a16="http://schemas.microsoft.com/office/drawing/2014/main" id="{C05F7D26-B3FB-77DD-0558-FD76B023456B}"/>
                </a:ext>
              </a:extLst>
            </p:cNvPr>
            <p:cNvSpPr>
              <a:spLocks noChangeArrowheads="1"/>
            </p:cNvSpPr>
            <p:nvPr/>
          </p:nvSpPr>
          <p:spPr bwMode="gray">
            <a:xfrm>
              <a:off x="2255" y="1854"/>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27685" name="Oval 20">
              <a:extLst>
                <a:ext uri="{FF2B5EF4-FFF2-40B4-BE49-F238E27FC236}">
                  <a16:creationId xmlns:a16="http://schemas.microsoft.com/office/drawing/2014/main" id="{DB7A7569-8281-A6A5-1793-842124EB4C22}"/>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53" name="Oval 21">
              <a:extLst>
                <a:ext uri="{FF2B5EF4-FFF2-40B4-BE49-F238E27FC236}">
                  <a16:creationId xmlns:a16="http://schemas.microsoft.com/office/drawing/2014/main" id="{0D4DF0AC-7BEB-9693-0D6F-1C1953E2F51A}"/>
                </a:ext>
              </a:extLst>
            </p:cNvPr>
            <p:cNvSpPr>
              <a:spLocks noChangeArrowheads="1"/>
            </p:cNvSpPr>
            <p:nvPr/>
          </p:nvSpPr>
          <p:spPr bwMode="gray">
            <a:xfrm>
              <a:off x="2335" y="1941"/>
              <a:ext cx="1095"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27687" name="Oval 22">
              <a:extLst>
                <a:ext uri="{FF2B5EF4-FFF2-40B4-BE49-F238E27FC236}">
                  <a16:creationId xmlns:a16="http://schemas.microsoft.com/office/drawing/2014/main" id="{F46A8EAD-EC72-91B8-7A12-4798E6B38CE4}"/>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59" name="Group 23">
            <a:extLst>
              <a:ext uri="{FF2B5EF4-FFF2-40B4-BE49-F238E27FC236}">
                <a16:creationId xmlns:a16="http://schemas.microsoft.com/office/drawing/2014/main" id="{0DDD7A29-55D1-87E7-5F55-6D4BD44DDC16}"/>
              </a:ext>
            </a:extLst>
          </p:cNvPr>
          <p:cNvGrpSpPr>
            <a:grpSpLocks/>
          </p:cNvGrpSpPr>
          <p:nvPr/>
        </p:nvGrpSpPr>
        <p:grpSpPr bwMode="auto">
          <a:xfrm>
            <a:off x="2844800" y="3500438"/>
            <a:ext cx="508000" cy="415925"/>
            <a:chOff x="2078" y="1680"/>
            <a:chExt cx="1615" cy="1615"/>
          </a:xfrm>
        </p:grpSpPr>
        <p:sp>
          <p:nvSpPr>
            <p:cNvPr id="27676" name="Oval 24">
              <a:extLst>
                <a:ext uri="{FF2B5EF4-FFF2-40B4-BE49-F238E27FC236}">
                  <a16:creationId xmlns:a16="http://schemas.microsoft.com/office/drawing/2014/main" id="{B45A26B7-EC8A-16AE-BD9B-907C81171A78}"/>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7" name="Oval 25">
              <a:extLst>
                <a:ext uri="{FF2B5EF4-FFF2-40B4-BE49-F238E27FC236}">
                  <a16:creationId xmlns:a16="http://schemas.microsoft.com/office/drawing/2014/main" id="{1C062103-BBCA-95D0-46F3-651E743B5039}"/>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58" name="Oval 26">
              <a:extLst>
                <a:ext uri="{FF2B5EF4-FFF2-40B4-BE49-F238E27FC236}">
                  <a16:creationId xmlns:a16="http://schemas.microsoft.com/office/drawing/2014/main" id="{8B78B08B-CFF1-F00C-DD25-4B17D4EE6D56}"/>
                </a:ext>
              </a:extLst>
            </p:cNvPr>
            <p:cNvSpPr>
              <a:spLocks noChangeArrowheads="1"/>
            </p:cNvSpPr>
            <p:nvPr/>
          </p:nvSpPr>
          <p:spPr bwMode="gray">
            <a:xfrm>
              <a:off x="2255" y="1859"/>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27679" name="Oval 27">
              <a:extLst>
                <a:ext uri="{FF2B5EF4-FFF2-40B4-BE49-F238E27FC236}">
                  <a16:creationId xmlns:a16="http://schemas.microsoft.com/office/drawing/2014/main" id="{E510329F-38F8-46F6-14AB-85A40EC99F9B}"/>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60" name="Oval 28">
              <a:extLst>
                <a:ext uri="{FF2B5EF4-FFF2-40B4-BE49-F238E27FC236}">
                  <a16:creationId xmlns:a16="http://schemas.microsoft.com/office/drawing/2014/main" id="{5140C712-67DC-12FC-091E-92C3E6DEA471}"/>
                </a:ext>
              </a:extLst>
            </p:cNvPr>
            <p:cNvSpPr>
              <a:spLocks noChangeArrowheads="1"/>
            </p:cNvSpPr>
            <p:nvPr/>
          </p:nvSpPr>
          <p:spPr bwMode="gray">
            <a:xfrm>
              <a:off x="2335" y="1939"/>
              <a:ext cx="1095" cy="109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27681" name="Oval 29">
              <a:extLst>
                <a:ext uri="{FF2B5EF4-FFF2-40B4-BE49-F238E27FC236}">
                  <a16:creationId xmlns:a16="http://schemas.microsoft.com/office/drawing/2014/main" id="{6343977B-A020-DF55-C497-4B4C8A3F6740}"/>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0" name="Group 30">
            <a:extLst>
              <a:ext uri="{FF2B5EF4-FFF2-40B4-BE49-F238E27FC236}">
                <a16:creationId xmlns:a16="http://schemas.microsoft.com/office/drawing/2014/main" id="{070FD6E4-38E7-B2C9-E809-6C6D3B3739B6}"/>
              </a:ext>
            </a:extLst>
          </p:cNvPr>
          <p:cNvGrpSpPr>
            <a:grpSpLocks/>
          </p:cNvGrpSpPr>
          <p:nvPr/>
        </p:nvGrpSpPr>
        <p:grpSpPr bwMode="auto">
          <a:xfrm>
            <a:off x="2641600" y="4292600"/>
            <a:ext cx="508000" cy="461963"/>
            <a:chOff x="2078" y="1680"/>
            <a:chExt cx="1615" cy="1615"/>
          </a:xfrm>
        </p:grpSpPr>
        <p:sp>
          <p:nvSpPr>
            <p:cNvPr id="27670" name="Oval 31">
              <a:extLst>
                <a:ext uri="{FF2B5EF4-FFF2-40B4-BE49-F238E27FC236}">
                  <a16:creationId xmlns:a16="http://schemas.microsoft.com/office/drawing/2014/main" id="{D912035C-A655-D55C-67B8-E3D76BFE58A4}"/>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1" name="Oval 32">
              <a:extLst>
                <a:ext uri="{FF2B5EF4-FFF2-40B4-BE49-F238E27FC236}">
                  <a16:creationId xmlns:a16="http://schemas.microsoft.com/office/drawing/2014/main" id="{18C4B406-A6A1-983F-22EC-E594335424C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65" name="Oval 33">
              <a:extLst>
                <a:ext uri="{FF2B5EF4-FFF2-40B4-BE49-F238E27FC236}">
                  <a16:creationId xmlns:a16="http://schemas.microsoft.com/office/drawing/2014/main" id="{A43AB524-D9EF-1B63-1EBF-3D3F7000B6F5}"/>
                </a:ext>
              </a:extLst>
            </p:cNvPr>
            <p:cNvSpPr>
              <a:spLocks noChangeArrowheads="1"/>
            </p:cNvSpPr>
            <p:nvPr/>
          </p:nvSpPr>
          <p:spPr bwMode="gray">
            <a:xfrm>
              <a:off x="2255" y="1858"/>
              <a:ext cx="1262" cy="126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27673" name="Oval 34">
              <a:extLst>
                <a:ext uri="{FF2B5EF4-FFF2-40B4-BE49-F238E27FC236}">
                  <a16:creationId xmlns:a16="http://schemas.microsoft.com/office/drawing/2014/main" id="{CE3F616E-A453-C405-5C63-845F9D577C17}"/>
                </a:ext>
              </a:extLst>
            </p:cNvPr>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67" name="Oval 35">
              <a:extLst>
                <a:ext uri="{FF2B5EF4-FFF2-40B4-BE49-F238E27FC236}">
                  <a16:creationId xmlns:a16="http://schemas.microsoft.com/office/drawing/2014/main" id="{905656AE-1CAE-FBC5-339C-1F9352807A89}"/>
                </a:ext>
              </a:extLst>
            </p:cNvPr>
            <p:cNvSpPr>
              <a:spLocks noChangeArrowheads="1"/>
            </p:cNvSpPr>
            <p:nvPr/>
          </p:nvSpPr>
          <p:spPr bwMode="gray">
            <a:xfrm>
              <a:off x="2335" y="1941"/>
              <a:ext cx="1095" cy="109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27675" name="Oval 36">
              <a:extLst>
                <a:ext uri="{FF2B5EF4-FFF2-40B4-BE49-F238E27FC236}">
                  <a16:creationId xmlns:a16="http://schemas.microsoft.com/office/drawing/2014/main" id="{DFE04B95-2845-97DF-2D84-EC4D4C0A7DFB}"/>
                </a:ext>
              </a:extLst>
            </p:cNvPr>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661" name="Group 37">
            <a:extLst>
              <a:ext uri="{FF2B5EF4-FFF2-40B4-BE49-F238E27FC236}">
                <a16:creationId xmlns:a16="http://schemas.microsoft.com/office/drawing/2014/main" id="{D3B96C2E-AACF-F01B-C85D-B3ACC802CD00}"/>
              </a:ext>
            </a:extLst>
          </p:cNvPr>
          <p:cNvGrpSpPr>
            <a:grpSpLocks/>
          </p:cNvGrpSpPr>
          <p:nvPr/>
        </p:nvGrpSpPr>
        <p:grpSpPr bwMode="auto">
          <a:xfrm>
            <a:off x="2093913" y="5084763"/>
            <a:ext cx="473075" cy="444500"/>
            <a:chOff x="2078" y="1680"/>
            <a:chExt cx="1615" cy="1615"/>
          </a:xfrm>
        </p:grpSpPr>
        <p:sp>
          <p:nvSpPr>
            <p:cNvPr id="27664" name="Oval 38">
              <a:extLst>
                <a:ext uri="{FF2B5EF4-FFF2-40B4-BE49-F238E27FC236}">
                  <a16:creationId xmlns:a16="http://schemas.microsoft.com/office/drawing/2014/main" id="{5D6998EC-A0DD-97F3-827D-0B94DA545365}"/>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5" name="Oval 39">
              <a:extLst>
                <a:ext uri="{FF2B5EF4-FFF2-40B4-BE49-F238E27FC236}">
                  <a16:creationId xmlns:a16="http://schemas.microsoft.com/office/drawing/2014/main" id="{400A11BA-32D5-B914-FA68-D33951302C96}"/>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72" name="Oval 40">
              <a:extLst>
                <a:ext uri="{FF2B5EF4-FFF2-40B4-BE49-F238E27FC236}">
                  <a16:creationId xmlns:a16="http://schemas.microsoft.com/office/drawing/2014/main" id="{AFE1D752-633C-213B-1381-87A2C34C5746}"/>
                </a:ext>
              </a:extLst>
            </p:cNvPr>
            <p:cNvSpPr>
              <a:spLocks noChangeArrowheads="1"/>
            </p:cNvSpPr>
            <p:nvPr/>
          </p:nvSpPr>
          <p:spPr bwMode="gray">
            <a:xfrm>
              <a:off x="2251" y="1859"/>
              <a:ext cx="1263" cy="12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27667" name="Oval 41">
              <a:extLst>
                <a:ext uri="{FF2B5EF4-FFF2-40B4-BE49-F238E27FC236}">
                  <a16:creationId xmlns:a16="http://schemas.microsoft.com/office/drawing/2014/main" id="{9C8A520A-DFC3-ACA5-591B-FD944E42AB8C}"/>
                </a:ext>
              </a:extLst>
            </p:cNvPr>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0074" name="Oval 42">
              <a:extLst>
                <a:ext uri="{FF2B5EF4-FFF2-40B4-BE49-F238E27FC236}">
                  <a16:creationId xmlns:a16="http://schemas.microsoft.com/office/drawing/2014/main" id="{01C5915C-E846-4439-40DB-CB52B5FDBD02}"/>
                </a:ext>
              </a:extLst>
            </p:cNvPr>
            <p:cNvSpPr>
              <a:spLocks noChangeArrowheads="1"/>
            </p:cNvSpPr>
            <p:nvPr/>
          </p:nvSpPr>
          <p:spPr bwMode="gray">
            <a:xfrm>
              <a:off x="2338" y="1940"/>
              <a:ext cx="1095" cy="109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27669" name="Oval 43">
              <a:extLst>
                <a:ext uri="{FF2B5EF4-FFF2-40B4-BE49-F238E27FC236}">
                  <a16:creationId xmlns:a16="http://schemas.microsoft.com/office/drawing/2014/main" id="{F8215421-E778-A80B-AB58-BA0DA873D4B5}"/>
                </a:ext>
              </a:extLst>
            </p:cNvPr>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7662" name="Text Box 44">
            <a:extLst>
              <a:ext uri="{FF2B5EF4-FFF2-40B4-BE49-F238E27FC236}">
                <a16:creationId xmlns:a16="http://schemas.microsoft.com/office/drawing/2014/main" id="{659DE265-EB9E-FE71-5934-F858C825772A}"/>
              </a:ext>
            </a:extLst>
          </p:cNvPr>
          <p:cNvSpPr txBox="1">
            <a:spLocks noChangeArrowheads="1"/>
          </p:cNvSpPr>
          <p:nvPr/>
        </p:nvSpPr>
        <p:spPr bwMode="auto">
          <a:xfrm>
            <a:off x="2035175" y="3381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0077" name="Rectangle 45">
            <a:extLst>
              <a:ext uri="{FF2B5EF4-FFF2-40B4-BE49-F238E27FC236}">
                <a16:creationId xmlns:a16="http://schemas.microsoft.com/office/drawing/2014/main" id="{7ABF4C3E-9AAB-0B62-5E3F-62E4E7E61FFF}"/>
              </a:ext>
            </a:extLst>
          </p:cNvPr>
          <p:cNvSpPr>
            <a:spLocks noChangeArrowheads="1"/>
          </p:cNvSpPr>
          <p:nvPr/>
        </p:nvSpPr>
        <p:spPr bwMode="auto">
          <a:xfrm>
            <a:off x="1703388" y="188913"/>
            <a:ext cx="7859712" cy="701675"/>
          </a:xfrm>
          <a:prstGeom prst="rect">
            <a:avLst/>
          </a:prstGeom>
          <a:noFill/>
          <a:ln w="9525">
            <a:noFill/>
            <a:miter lim="800000"/>
            <a:headEnd/>
            <a:tailEnd/>
          </a:ln>
          <a:effectLst/>
        </p:spPr>
        <p:txBody>
          <a:bodyPr anchor="b">
            <a:spAutoFit/>
          </a:bodyPr>
          <a:lstStyle/>
          <a:p>
            <a:pPr algn="ctr">
              <a:defRPr/>
            </a:pPr>
            <a:r>
              <a:rPr lang="zh-CN" altLang="en-US" sz="4000" b="1">
                <a:solidFill>
                  <a:srgbClr val="0033CC"/>
                </a:solidFill>
                <a:effectLst>
                  <a:outerShdw blurRad="38100" dist="38100" dir="2700000" algn="tl">
                    <a:srgbClr val="C0C0C0"/>
                  </a:outerShdw>
                </a:effectLst>
                <a:latin typeface="Arial" charset="0"/>
                <a:ea typeface="黑体" pitchFamily="49" charset="-122"/>
              </a:rPr>
              <a:t>基本内容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049F7431-2ECD-02AD-8ABC-F3892A542B66}"/>
              </a:ext>
            </a:extLst>
          </p:cNvPr>
          <p:cNvSpPr>
            <a:spLocks noChangeArrowheads="1"/>
          </p:cNvSpPr>
          <p:nvPr/>
        </p:nvSpPr>
        <p:spPr bwMode="auto">
          <a:xfrm>
            <a:off x="0" y="188913"/>
            <a:ext cx="11855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1-2  </a:t>
            </a:r>
            <a:r>
              <a:rPr kumimoji="1" lang="zh-CN" altLang="en-US" sz="4000" b="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状态及状态参数 </a:t>
            </a:r>
            <a:r>
              <a:rPr kumimoji="1" lang="en-GB" altLang="zh-CN" sz="2000" b="1">
                <a:solidFill>
                  <a:srgbClr val="FF9900"/>
                </a:solidFill>
                <a:latin typeface="Times New Roman" panose="02020603050405020304" pitchFamily="18" charset="0"/>
                <a:ea typeface="黑体" panose="02010609060101010101" pitchFamily="49" charset="-122"/>
                <a:cs typeface="Times New Roman" panose="02020603050405020304" pitchFamily="18" charset="0"/>
              </a:rPr>
              <a:t>State and state properties</a:t>
            </a:r>
            <a:endParaRPr kumimoji="1" lang="en-US" altLang="zh-CN" sz="2000" b="1">
              <a:solidFill>
                <a:srgbClr val="FF99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675" name="Text Box 6">
            <a:extLst>
              <a:ext uri="{FF2B5EF4-FFF2-40B4-BE49-F238E27FC236}">
                <a16:creationId xmlns:a16="http://schemas.microsoft.com/office/drawing/2014/main" id="{4C27F573-0E55-A2AA-8C44-22E4E1B83DDC}"/>
              </a:ext>
            </a:extLst>
          </p:cNvPr>
          <p:cNvSpPr txBox="1">
            <a:spLocks noChangeArrowheads="1"/>
          </p:cNvSpPr>
          <p:nvPr/>
        </p:nvSpPr>
        <p:spPr bwMode="auto">
          <a:xfrm>
            <a:off x="1338263" y="1268413"/>
            <a:ext cx="86153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一、</a:t>
            </a:r>
            <a:r>
              <a:rPr kumimoji="1" lang="en-US"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热力学</a:t>
            </a:r>
            <a:r>
              <a:rPr kumimoji="1" lang="en-US"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状态（</a:t>
            </a:r>
            <a:r>
              <a:rPr kumimoji="1" lang="en-US"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state of thermodynamic system</a:t>
            </a:r>
            <a:r>
              <a:rPr kumimoji="1"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9879" name="Text Box 7">
            <a:extLst>
              <a:ext uri="{FF2B5EF4-FFF2-40B4-BE49-F238E27FC236}">
                <a16:creationId xmlns:a16="http://schemas.microsoft.com/office/drawing/2014/main" id="{14BF9547-61CC-A1DA-58F8-77B279614C7F}"/>
              </a:ext>
            </a:extLst>
          </p:cNvPr>
          <p:cNvSpPr txBox="1">
            <a:spLocks noChangeArrowheads="1"/>
          </p:cNvSpPr>
          <p:nvPr/>
        </p:nvSpPr>
        <p:spPr bwMode="auto">
          <a:xfrm>
            <a:off x="2159000" y="1989138"/>
            <a:ext cx="3003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定义</a:t>
            </a:r>
          </a:p>
        </p:txBody>
      </p:sp>
      <p:sp>
        <p:nvSpPr>
          <p:cNvPr id="79880" name="AutoShape 8">
            <a:extLst>
              <a:ext uri="{FF2B5EF4-FFF2-40B4-BE49-F238E27FC236}">
                <a16:creationId xmlns:a16="http://schemas.microsoft.com/office/drawing/2014/main" id="{9C39B081-3513-39A9-FD87-CAD2257E3BC2}"/>
              </a:ext>
            </a:extLst>
          </p:cNvPr>
          <p:cNvSpPr>
            <a:spLocks noChangeArrowheads="1"/>
          </p:cNvSpPr>
          <p:nvPr/>
        </p:nvSpPr>
        <p:spPr bwMode="auto">
          <a:xfrm>
            <a:off x="3889375" y="2060575"/>
            <a:ext cx="7462838" cy="1223963"/>
          </a:xfrm>
          <a:prstGeom prst="roundRect">
            <a:avLst>
              <a:gd name="adj" fmla="val 16667"/>
            </a:avLst>
          </a:prstGeom>
          <a:gradFill rotWithShape="0">
            <a:gsLst>
              <a:gs pos="0">
                <a:srgbClr val="33CCFF"/>
              </a:gs>
              <a:gs pos="100000">
                <a:srgbClr val="CCFFFF"/>
              </a:gs>
            </a:gsLst>
            <a:lin ang="0" scaled="1"/>
          </a:gradFill>
          <a:ln w="28575" algn="ctr">
            <a:pattFill prst="sphere">
              <a:fgClr>
                <a:srgbClr val="0066FF"/>
              </a:fgClr>
              <a:bgClr>
                <a:srgbClr val="66FFFF"/>
              </a:bgClr>
            </a:pattFill>
            <a:round/>
            <a:headEnd/>
            <a:tailEnd/>
          </a:ln>
          <a:effectLst>
            <a:outerShdw dist="45791" dir="3378596" algn="ctr" rotWithShape="0">
              <a:srgbClr val="808080"/>
            </a:outerShdw>
          </a:effectLst>
        </p:spPr>
        <p:txBody>
          <a:bodyPr wrap="none" lIns="0" tIns="0" rIns="0" bIns="0"/>
          <a:lstStyle/>
          <a:p>
            <a:pPr algn="just" eaLnBrk="0" hangingPunct="0">
              <a:lnSpc>
                <a:spcPct val="120000"/>
              </a:lnSpc>
              <a:defRPr/>
            </a:pPr>
            <a:r>
              <a:rPr kumimoji="1" lang="en-US" altLang="zh-CN" sz="2800" b="1">
                <a:latin typeface="Times New Roman" pitchFamily="18" charset="0"/>
                <a:ea typeface="黑体" pitchFamily="49" charset="-122"/>
                <a:cs typeface="Times New Roman" pitchFamily="18" charset="0"/>
              </a:rPr>
              <a:t>   </a:t>
            </a:r>
            <a:r>
              <a:rPr kumimoji="1" lang="zh-CN" altLang="en-US" sz="2800" b="1">
                <a:latin typeface="Times New Roman" pitchFamily="18" charset="0"/>
                <a:ea typeface="黑体" pitchFamily="49" charset="-122"/>
                <a:cs typeface="Times New Roman" pitchFamily="18" charset="0"/>
              </a:rPr>
              <a:t>热力系在某一瞬时所呈现的宏观物理状况</a:t>
            </a:r>
            <a:r>
              <a:rPr kumimoji="1" lang="en-US" altLang="zh-CN" sz="2800" b="1">
                <a:latin typeface="Times New Roman" pitchFamily="18" charset="0"/>
                <a:ea typeface="黑体" pitchFamily="49" charset="-122"/>
                <a:cs typeface="Times New Roman" pitchFamily="18" charset="0"/>
              </a:rPr>
              <a:t>,  </a:t>
            </a:r>
          </a:p>
          <a:p>
            <a:pPr algn="just" eaLnBrk="0" hangingPunct="0">
              <a:lnSpc>
                <a:spcPct val="120000"/>
              </a:lnSpc>
              <a:defRPr/>
            </a:pPr>
            <a:r>
              <a:rPr kumimoji="1" lang="en-US" altLang="zh-CN" sz="2800" b="1">
                <a:latin typeface="Times New Roman" pitchFamily="18" charset="0"/>
                <a:ea typeface="黑体" pitchFamily="49" charset="-122"/>
                <a:cs typeface="Times New Roman" pitchFamily="18" charset="0"/>
              </a:rPr>
              <a:t>   </a:t>
            </a:r>
            <a:r>
              <a:rPr kumimoji="1" lang="zh-CN" altLang="en-US" sz="2800" b="1">
                <a:latin typeface="Times New Roman" pitchFamily="18" charset="0"/>
                <a:ea typeface="黑体" pitchFamily="49" charset="-122"/>
                <a:cs typeface="Times New Roman" pitchFamily="18" charset="0"/>
              </a:rPr>
              <a:t>简称状态。</a:t>
            </a:r>
          </a:p>
        </p:txBody>
      </p:sp>
      <p:sp>
        <p:nvSpPr>
          <p:cNvPr id="79884" name="Text Box 12">
            <a:extLst>
              <a:ext uri="{FF2B5EF4-FFF2-40B4-BE49-F238E27FC236}">
                <a16:creationId xmlns:a16="http://schemas.microsoft.com/office/drawing/2014/main" id="{36E18440-E02E-BD8C-BD98-0CC95D6CB61C}"/>
              </a:ext>
            </a:extLst>
          </p:cNvPr>
          <p:cNvSpPr txBox="1">
            <a:spLocks noChangeArrowheads="1"/>
          </p:cNvSpPr>
          <p:nvPr/>
        </p:nvSpPr>
        <p:spPr bwMode="auto">
          <a:xfrm>
            <a:off x="1239838" y="3500438"/>
            <a:ext cx="721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二、状态参数（</a:t>
            </a:r>
            <a:r>
              <a:rPr kumimoji="1" lang="en-US" altLang="zh-CN"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state properties</a:t>
            </a:r>
            <a:r>
              <a:rPr kumimoji="1" lang="en-US" altLang="zh-CN" sz="2600">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600" b="1">
                <a:solidFill>
                  <a:srgbClr val="CC0000"/>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79885" name="Text Box 13">
            <a:extLst>
              <a:ext uri="{FF2B5EF4-FFF2-40B4-BE49-F238E27FC236}">
                <a16:creationId xmlns:a16="http://schemas.microsoft.com/office/drawing/2014/main" id="{3212DC65-6FBB-9CDA-2B53-1F1A23E9ED1E}"/>
              </a:ext>
            </a:extLst>
          </p:cNvPr>
          <p:cNvSpPr txBox="1">
            <a:spLocks noChangeArrowheads="1"/>
          </p:cNvSpPr>
          <p:nvPr/>
        </p:nvSpPr>
        <p:spPr bwMode="auto">
          <a:xfrm>
            <a:off x="1776413" y="4292600"/>
            <a:ext cx="30019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1.</a:t>
            </a:r>
            <a:r>
              <a:rPr kumimoji="1" lang="zh-CN" altLang="en-US" sz="400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定义</a:t>
            </a:r>
          </a:p>
        </p:txBody>
      </p:sp>
      <p:sp>
        <p:nvSpPr>
          <p:cNvPr id="79886" name="AutoShape 14">
            <a:extLst>
              <a:ext uri="{FF2B5EF4-FFF2-40B4-BE49-F238E27FC236}">
                <a16:creationId xmlns:a16="http://schemas.microsoft.com/office/drawing/2014/main" id="{2936C72F-FA7F-8D5E-40A4-F817C35982E0}"/>
              </a:ext>
            </a:extLst>
          </p:cNvPr>
          <p:cNvSpPr>
            <a:spLocks noChangeArrowheads="1"/>
          </p:cNvSpPr>
          <p:nvPr/>
        </p:nvSpPr>
        <p:spPr bwMode="auto">
          <a:xfrm>
            <a:off x="4006850" y="4392613"/>
            <a:ext cx="6678613" cy="481012"/>
          </a:xfrm>
          <a:prstGeom prst="roundRect">
            <a:avLst>
              <a:gd name="adj" fmla="val 16667"/>
            </a:avLst>
          </a:prstGeom>
          <a:gradFill rotWithShape="0">
            <a:gsLst>
              <a:gs pos="0">
                <a:srgbClr val="33CCFF"/>
              </a:gs>
              <a:gs pos="100000">
                <a:srgbClr val="CCFFFF"/>
              </a:gs>
            </a:gsLst>
            <a:lin ang="0" scaled="1"/>
          </a:gradFill>
          <a:ln w="28575" algn="ctr">
            <a:pattFill prst="sphere">
              <a:fgClr>
                <a:srgbClr val="0066FF"/>
              </a:fgClr>
              <a:bgClr>
                <a:srgbClr val="66FFFF"/>
              </a:bgClr>
            </a:pattFill>
            <a:round/>
            <a:headEnd/>
            <a:tailEnd/>
          </a:ln>
          <a:effectLst>
            <a:outerShdw dist="45791" dir="3378596" algn="ctr" rotWithShape="0">
              <a:srgbClr val="808080"/>
            </a:outerShdw>
          </a:effectLst>
        </p:spPr>
        <p:txBody>
          <a:bodyPr lIns="0" tIns="0" rIns="0" bIns="0">
            <a:spAutoFit/>
          </a:bodyPr>
          <a:lstStyle/>
          <a:p>
            <a:pPr algn="just" eaLnBrk="0" hangingPunct="0">
              <a:lnSpc>
                <a:spcPct val="110000"/>
              </a:lnSpc>
              <a:defRPr/>
            </a:pPr>
            <a:r>
              <a:rPr kumimoji="1" lang="en-US" altLang="zh-CN" sz="2800" b="1">
                <a:latin typeface="Times New Roman" pitchFamily="18" charset="0"/>
                <a:ea typeface="黑体" pitchFamily="49" charset="-122"/>
                <a:cs typeface="Times New Roman" pitchFamily="18" charset="0"/>
              </a:rPr>
              <a:t>     </a:t>
            </a:r>
            <a:r>
              <a:rPr kumimoji="1" lang="zh-CN" altLang="en-US" sz="2800" b="1">
                <a:latin typeface="Times New Roman" pitchFamily="18" charset="0"/>
                <a:ea typeface="黑体" pitchFamily="49" charset="-122"/>
                <a:cs typeface="Times New Roman" pitchFamily="18" charset="0"/>
              </a:rPr>
              <a:t>描述系统状态的宏观物理量。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9884"/>
                                        </p:tgtEl>
                                        <p:attrNameLst>
                                          <p:attrName>style.visibility</p:attrName>
                                        </p:attrNameLst>
                                      </p:cBhvr>
                                      <p:to>
                                        <p:strVal val="visible"/>
                                      </p:to>
                                    </p:set>
                                    <p:animEffect transition="in" filter="fade">
                                      <p:cBhvr>
                                        <p:cTn id="15" dur="1000"/>
                                        <p:tgtEl>
                                          <p:spTgt spid="7988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988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98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9" grpId="0"/>
      <p:bldP spid="79880" grpId="0" animBg="1"/>
      <p:bldP spid="79884" grpId="0"/>
      <p:bldP spid="79885" grpId="0"/>
      <p:bldP spid="7988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a:extLst>
              <a:ext uri="{FF2B5EF4-FFF2-40B4-BE49-F238E27FC236}">
                <a16:creationId xmlns:a16="http://schemas.microsoft.com/office/drawing/2014/main" id="{64869EDC-BA88-B713-74DE-C0BA924BEB4B}"/>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状态参数</a:t>
            </a:r>
          </a:p>
        </p:txBody>
      </p:sp>
      <p:sp>
        <p:nvSpPr>
          <p:cNvPr id="81925" name="Text Box 5">
            <a:extLst>
              <a:ext uri="{FF2B5EF4-FFF2-40B4-BE49-F238E27FC236}">
                <a16:creationId xmlns:a16="http://schemas.microsoft.com/office/drawing/2014/main" id="{4345C7EE-32BD-26D3-13A7-4D2AAC5AE817}"/>
              </a:ext>
            </a:extLst>
          </p:cNvPr>
          <p:cNvSpPr txBox="1">
            <a:spLocks noChangeArrowheads="1"/>
          </p:cNvSpPr>
          <p:nvPr/>
        </p:nvSpPr>
        <p:spPr bwMode="auto">
          <a:xfrm>
            <a:off x="2159000" y="1268413"/>
            <a:ext cx="4029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rgbClr val="FF0000"/>
                </a:solidFill>
                <a:latin typeface="隶书" panose="02010509060101010101" pitchFamily="49" charset="-122"/>
                <a:ea typeface="隶书" panose="02010509060101010101" pitchFamily="49" charset="-122"/>
              </a:rPr>
              <a:t>2.</a:t>
            </a:r>
            <a:r>
              <a:rPr kumimoji="1" lang="zh-CN" altLang="en-US" sz="4000">
                <a:solidFill>
                  <a:srgbClr val="FF0000"/>
                </a:solidFill>
                <a:latin typeface="隶书" panose="02010509060101010101" pitchFamily="49" charset="-122"/>
                <a:ea typeface="隶书" panose="02010509060101010101" pitchFamily="49" charset="-122"/>
              </a:rPr>
              <a:t>基本性质</a:t>
            </a:r>
          </a:p>
        </p:txBody>
      </p:sp>
      <p:sp>
        <p:nvSpPr>
          <p:cNvPr id="81926" name="Text Box 6">
            <a:extLst>
              <a:ext uri="{FF2B5EF4-FFF2-40B4-BE49-F238E27FC236}">
                <a16:creationId xmlns:a16="http://schemas.microsoft.com/office/drawing/2014/main" id="{51368410-09BA-73EE-D2AA-61F960A4A1E9}"/>
              </a:ext>
            </a:extLst>
          </p:cNvPr>
          <p:cNvSpPr txBox="1">
            <a:spLocks noChangeArrowheads="1"/>
          </p:cNvSpPr>
          <p:nvPr/>
        </p:nvSpPr>
        <p:spPr bwMode="auto">
          <a:xfrm>
            <a:off x="3214688" y="2060575"/>
            <a:ext cx="6992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楷体_GB2312" pitchFamily="49" charset="-122"/>
                <a:ea typeface="楷体_GB2312" pitchFamily="49" charset="-122"/>
              </a:rPr>
              <a:t>（</a:t>
            </a:r>
            <a:r>
              <a:rPr kumimoji="1" lang="en-US" altLang="zh-CN" sz="2400" b="1">
                <a:solidFill>
                  <a:schemeClr val="accent2"/>
                </a:solidFill>
                <a:latin typeface="楷体_GB2312" pitchFamily="49" charset="-122"/>
                <a:ea typeface="楷体_GB2312" pitchFamily="49" charset="-122"/>
              </a:rPr>
              <a:t>1</a:t>
            </a:r>
            <a:r>
              <a:rPr kumimoji="1" lang="zh-CN" altLang="en-US" sz="2400" b="1">
                <a:solidFill>
                  <a:schemeClr val="accent2"/>
                </a:solidFill>
                <a:latin typeface="楷体_GB2312" pitchFamily="49" charset="-122"/>
                <a:ea typeface="楷体_GB2312" pitchFamily="49" charset="-122"/>
              </a:rPr>
              <a:t>）状态            状态参数：单值对应</a:t>
            </a:r>
          </a:p>
        </p:txBody>
      </p:sp>
      <p:sp>
        <p:nvSpPr>
          <p:cNvPr id="81927" name="AutoShape 7">
            <a:extLst>
              <a:ext uri="{FF2B5EF4-FFF2-40B4-BE49-F238E27FC236}">
                <a16:creationId xmlns:a16="http://schemas.microsoft.com/office/drawing/2014/main" id="{04077A63-3191-069E-5FAD-17A318AEC1E4}"/>
              </a:ext>
            </a:extLst>
          </p:cNvPr>
          <p:cNvSpPr>
            <a:spLocks noChangeArrowheads="1"/>
          </p:cNvSpPr>
          <p:nvPr/>
        </p:nvSpPr>
        <p:spPr bwMode="auto">
          <a:xfrm>
            <a:off x="5327650" y="2205038"/>
            <a:ext cx="862013" cy="214312"/>
          </a:xfrm>
          <a:prstGeom prst="leftRightArrow">
            <a:avLst>
              <a:gd name="adj1" fmla="val 50000"/>
              <a:gd name="adj2" fmla="val 80445"/>
            </a:avLst>
          </a:prstGeom>
          <a:gradFill rotWithShape="1">
            <a:gsLst>
              <a:gs pos="0">
                <a:srgbClr val="00CC99"/>
              </a:gs>
              <a:gs pos="100000">
                <a:srgbClr val="99FFCC"/>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28" name="Text Box 8">
            <a:extLst>
              <a:ext uri="{FF2B5EF4-FFF2-40B4-BE49-F238E27FC236}">
                <a16:creationId xmlns:a16="http://schemas.microsoft.com/office/drawing/2014/main" id="{E7D1E4D1-346C-1394-462D-BB72D118898D}"/>
              </a:ext>
            </a:extLst>
          </p:cNvPr>
          <p:cNvSpPr txBox="1">
            <a:spLocks noChangeArrowheads="1"/>
          </p:cNvSpPr>
          <p:nvPr/>
        </p:nvSpPr>
        <p:spPr bwMode="auto">
          <a:xfrm>
            <a:off x="3214688" y="2708275"/>
            <a:ext cx="940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楷体_GB2312" pitchFamily="49" charset="-122"/>
                <a:ea typeface="楷体_GB2312" pitchFamily="49" charset="-122"/>
              </a:rPr>
              <a:t>（</a:t>
            </a:r>
            <a:r>
              <a:rPr kumimoji="1" lang="en-US" altLang="zh-CN" sz="2400" b="1">
                <a:solidFill>
                  <a:schemeClr val="accent2"/>
                </a:solidFill>
                <a:latin typeface="楷体_GB2312" pitchFamily="49" charset="-122"/>
                <a:ea typeface="楷体_GB2312" pitchFamily="49" charset="-122"/>
              </a:rPr>
              <a:t>2</a:t>
            </a:r>
            <a:r>
              <a:rPr kumimoji="1" lang="zh-CN" altLang="en-US" sz="2400" b="1">
                <a:solidFill>
                  <a:schemeClr val="accent2"/>
                </a:solidFill>
                <a:latin typeface="楷体_GB2312" pitchFamily="49" charset="-122"/>
                <a:ea typeface="楷体_GB2312" pitchFamily="49" charset="-122"/>
              </a:rPr>
              <a:t>）状态参数是点函数（</a:t>
            </a:r>
            <a:r>
              <a:rPr kumimoji="1" lang="en-US" altLang="zh-CN" sz="2400" b="1">
                <a:solidFill>
                  <a:schemeClr val="accent2"/>
                </a:solidFill>
                <a:latin typeface="Times New Roman" panose="02020603050405020304" pitchFamily="18" charset="0"/>
                <a:ea typeface="楷体_GB2312" pitchFamily="49" charset="-122"/>
              </a:rPr>
              <a:t>point function</a:t>
            </a:r>
            <a:r>
              <a:rPr kumimoji="1" lang="zh-CN" altLang="en-US" sz="2400" b="1">
                <a:solidFill>
                  <a:schemeClr val="accent2"/>
                </a:solidFill>
                <a:latin typeface="Times New Roman" panose="02020603050405020304" pitchFamily="18" charset="0"/>
                <a:ea typeface="楷体_GB2312" pitchFamily="49" charset="-122"/>
              </a:rPr>
              <a:t>，态函）</a:t>
            </a:r>
          </a:p>
        </p:txBody>
      </p:sp>
      <p:sp>
        <p:nvSpPr>
          <p:cNvPr id="81929" name="Text Box 9">
            <a:extLst>
              <a:ext uri="{FF2B5EF4-FFF2-40B4-BE49-F238E27FC236}">
                <a16:creationId xmlns:a16="http://schemas.microsoft.com/office/drawing/2014/main" id="{74985ADA-7C2F-F49D-578D-2B0B1B9A4EF1}"/>
              </a:ext>
            </a:extLst>
          </p:cNvPr>
          <p:cNvSpPr txBox="1">
            <a:spLocks noChangeArrowheads="1"/>
          </p:cNvSpPr>
          <p:nvPr/>
        </p:nvSpPr>
        <p:spPr bwMode="auto">
          <a:xfrm>
            <a:off x="4270375" y="3213100"/>
            <a:ext cx="427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FF6600"/>
                </a:solidFill>
                <a:latin typeface="黑体" panose="02010609060101010101" pitchFamily="49" charset="-122"/>
                <a:ea typeface="黑体" panose="02010609060101010101" pitchFamily="49" charset="-122"/>
              </a:rPr>
              <a:t>状态</a:t>
            </a:r>
            <a:r>
              <a:rPr lang="en-US" altLang="zh-CN" sz="2800" b="1">
                <a:solidFill>
                  <a:srgbClr val="FF6600"/>
                </a:solidFill>
                <a:latin typeface="黑体" panose="02010609060101010101" pitchFamily="49" charset="-122"/>
                <a:ea typeface="黑体" panose="02010609060101010101" pitchFamily="49" charset="-122"/>
              </a:rPr>
              <a:t>1         </a:t>
            </a:r>
            <a:r>
              <a:rPr lang="zh-CN" altLang="en-US" sz="2800" b="1">
                <a:solidFill>
                  <a:srgbClr val="FF6600"/>
                </a:solidFill>
                <a:latin typeface="黑体" panose="02010609060101010101" pitchFamily="49" charset="-122"/>
                <a:ea typeface="黑体" panose="02010609060101010101" pitchFamily="49" charset="-122"/>
              </a:rPr>
              <a:t>状态</a:t>
            </a:r>
            <a:r>
              <a:rPr lang="en-US" altLang="zh-CN" sz="2800" b="1">
                <a:solidFill>
                  <a:srgbClr val="FF6600"/>
                </a:solidFill>
                <a:latin typeface="黑体" panose="02010609060101010101" pitchFamily="49" charset="-122"/>
                <a:ea typeface="黑体" panose="02010609060101010101" pitchFamily="49" charset="-122"/>
              </a:rPr>
              <a:t>2</a:t>
            </a:r>
          </a:p>
        </p:txBody>
      </p:sp>
      <p:sp>
        <p:nvSpPr>
          <p:cNvPr id="81930" name="AutoShape 10">
            <a:extLst>
              <a:ext uri="{FF2B5EF4-FFF2-40B4-BE49-F238E27FC236}">
                <a16:creationId xmlns:a16="http://schemas.microsoft.com/office/drawing/2014/main" id="{C6C14A71-AF0B-74D5-4C80-BE1E50A2E8BB}"/>
              </a:ext>
            </a:extLst>
          </p:cNvPr>
          <p:cNvSpPr>
            <a:spLocks noChangeArrowheads="1"/>
          </p:cNvSpPr>
          <p:nvPr/>
        </p:nvSpPr>
        <p:spPr bwMode="auto">
          <a:xfrm>
            <a:off x="5807075" y="3357563"/>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81932" name="Object 12">
            <a:extLst>
              <a:ext uri="{FF2B5EF4-FFF2-40B4-BE49-F238E27FC236}">
                <a16:creationId xmlns:a16="http://schemas.microsoft.com/office/drawing/2014/main" id="{9C047D97-2D33-C2F1-05C1-EC32A6D1ED68}"/>
              </a:ext>
            </a:extLst>
          </p:cNvPr>
          <p:cNvGraphicFramePr>
            <a:graphicFrameLocks noChangeAspect="1"/>
          </p:cNvGraphicFramePr>
          <p:nvPr/>
        </p:nvGraphicFramePr>
        <p:xfrm>
          <a:off x="4827588" y="3860800"/>
          <a:ext cx="2190750" cy="1587500"/>
        </p:xfrm>
        <a:graphic>
          <a:graphicData uri="http://schemas.openxmlformats.org/presentationml/2006/ole">
            <mc:AlternateContent xmlns:mc="http://schemas.openxmlformats.org/markup-compatibility/2006">
              <mc:Choice xmlns:v="urn:schemas-microsoft-com:vml" Requires="v">
                <p:oleObj name="Equation" r:id="rId3" imgW="876240" imgH="634680" progId="Equation.DSMT4">
                  <p:embed/>
                </p:oleObj>
              </mc:Choice>
              <mc:Fallback>
                <p:oleObj name="Equation" r:id="rId3" imgW="876240" imgH="634680"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88" y="3860800"/>
                        <a:ext cx="2190750" cy="158750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
        <p:nvSpPr>
          <p:cNvPr id="81934" name="Text Box 14">
            <a:extLst>
              <a:ext uri="{FF2B5EF4-FFF2-40B4-BE49-F238E27FC236}">
                <a16:creationId xmlns:a16="http://schemas.microsoft.com/office/drawing/2014/main" id="{3B4C9EFC-8485-6485-F1FE-689F5456A44B}"/>
              </a:ext>
            </a:extLst>
          </p:cNvPr>
          <p:cNvSpPr txBox="1">
            <a:spLocks noChangeArrowheads="1"/>
          </p:cNvSpPr>
          <p:nvPr/>
        </p:nvSpPr>
        <p:spPr bwMode="auto">
          <a:xfrm>
            <a:off x="2351088" y="6092825"/>
            <a:ext cx="983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solidFill>
                  <a:schemeClr val="accent2"/>
                </a:solidFill>
                <a:latin typeface="楷体_GB2312" pitchFamily="49" charset="-122"/>
                <a:ea typeface="楷体_GB2312" pitchFamily="49" charset="-122"/>
              </a:rPr>
              <a:t>  </a:t>
            </a:r>
            <a:r>
              <a:rPr kumimoji="1" lang="zh-CN" altLang="en-US" sz="2400" b="1">
                <a:solidFill>
                  <a:schemeClr val="accent2"/>
                </a:solidFill>
                <a:latin typeface="楷体_GB2312" pitchFamily="49" charset="-122"/>
                <a:ea typeface="楷体_GB2312" pitchFamily="49" charset="-122"/>
              </a:rPr>
              <a:t>满足以上数学点函数性质的参数一定是状态参数。</a:t>
            </a:r>
          </a:p>
        </p:txBody>
      </p:sp>
      <p:sp>
        <p:nvSpPr>
          <p:cNvPr id="81944" name="Freeform 24">
            <a:extLst>
              <a:ext uri="{FF2B5EF4-FFF2-40B4-BE49-F238E27FC236}">
                <a16:creationId xmlns:a16="http://schemas.microsoft.com/office/drawing/2014/main" id="{313FCA18-CA51-FBDA-CAD8-763D7D7FDDBE}"/>
              </a:ext>
            </a:extLst>
          </p:cNvPr>
          <p:cNvSpPr>
            <a:spLocks/>
          </p:cNvSpPr>
          <p:nvPr/>
        </p:nvSpPr>
        <p:spPr bwMode="auto">
          <a:xfrm>
            <a:off x="8015288" y="3860800"/>
            <a:ext cx="3903662" cy="1066800"/>
          </a:xfrm>
          <a:custGeom>
            <a:avLst/>
            <a:gdLst>
              <a:gd name="T0" fmla="*/ 482306 w 2072"/>
              <a:gd name="T1" fmla="*/ 50800 h 672"/>
              <a:gd name="T2" fmla="*/ 3828301 w 2072"/>
              <a:gd name="T3" fmla="*/ 660400 h 672"/>
              <a:gd name="T4" fmla="*/ 934467 w 2072"/>
              <a:gd name="T5" fmla="*/ 965200 h 672"/>
              <a:gd name="T6" fmla="*/ 482306 w 2072"/>
              <a:gd name="T7" fmla="*/ 50800 h 672"/>
              <a:gd name="T8" fmla="*/ 0 60000 65536"/>
              <a:gd name="T9" fmla="*/ 0 60000 65536"/>
              <a:gd name="T10" fmla="*/ 0 60000 65536"/>
              <a:gd name="T11" fmla="*/ 0 60000 65536"/>
              <a:gd name="T12" fmla="*/ 0 w 2072"/>
              <a:gd name="T13" fmla="*/ 0 h 672"/>
              <a:gd name="T14" fmla="*/ 2072 w 2072"/>
              <a:gd name="T15" fmla="*/ 672 h 672"/>
            </a:gdLst>
            <a:ahLst/>
            <a:cxnLst>
              <a:cxn ang="T8">
                <a:pos x="T0" y="T1"/>
              </a:cxn>
              <a:cxn ang="T9">
                <a:pos x="T2" y="T3"/>
              </a:cxn>
              <a:cxn ang="T10">
                <a:pos x="T4" y="T5"/>
              </a:cxn>
              <a:cxn ang="T11">
                <a:pos x="T6" y="T7"/>
              </a:cxn>
            </a:cxnLst>
            <a:rect l="T12" t="T13" r="T14" b="T15"/>
            <a:pathLst>
              <a:path w="2072" h="672">
                <a:moveTo>
                  <a:pt x="256" y="32"/>
                </a:moveTo>
                <a:cubicBezTo>
                  <a:pt x="512" y="0"/>
                  <a:pt x="1992" y="320"/>
                  <a:pt x="2032" y="416"/>
                </a:cubicBezTo>
                <a:cubicBezTo>
                  <a:pt x="2072" y="512"/>
                  <a:pt x="800" y="672"/>
                  <a:pt x="496" y="608"/>
                </a:cubicBezTo>
                <a:cubicBezTo>
                  <a:pt x="192" y="544"/>
                  <a:pt x="0" y="64"/>
                  <a:pt x="256" y="32"/>
                </a:cubicBezTo>
                <a:close/>
              </a:path>
            </a:pathLst>
          </a:custGeom>
          <a:noFill/>
          <a:ln w="317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45" name="Text Box 25">
            <a:extLst>
              <a:ext uri="{FF2B5EF4-FFF2-40B4-BE49-F238E27FC236}">
                <a16:creationId xmlns:a16="http://schemas.microsoft.com/office/drawing/2014/main" id="{71085982-7760-6025-BFC0-790493AC3EAD}"/>
              </a:ext>
            </a:extLst>
          </p:cNvPr>
          <p:cNvSpPr txBox="1">
            <a:spLocks noChangeArrowheads="1"/>
          </p:cNvSpPr>
          <p:nvPr/>
        </p:nvSpPr>
        <p:spPr bwMode="auto">
          <a:xfrm>
            <a:off x="8399463" y="3933825"/>
            <a:ext cx="71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1</a:t>
            </a:r>
          </a:p>
        </p:txBody>
      </p:sp>
      <p:sp>
        <p:nvSpPr>
          <p:cNvPr id="81946" name="Text Box 26">
            <a:extLst>
              <a:ext uri="{FF2B5EF4-FFF2-40B4-BE49-F238E27FC236}">
                <a16:creationId xmlns:a16="http://schemas.microsoft.com/office/drawing/2014/main" id="{23B91E71-470E-59EE-C015-73B2ABAE7CE9}"/>
              </a:ext>
            </a:extLst>
          </p:cNvPr>
          <p:cNvSpPr txBox="1">
            <a:spLocks noChangeArrowheads="1"/>
          </p:cNvSpPr>
          <p:nvPr/>
        </p:nvSpPr>
        <p:spPr bwMode="auto">
          <a:xfrm>
            <a:off x="11699875" y="43942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 2</a:t>
            </a:r>
          </a:p>
        </p:txBody>
      </p:sp>
      <p:sp>
        <p:nvSpPr>
          <p:cNvPr id="81947" name="Text Box 27">
            <a:extLst>
              <a:ext uri="{FF2B5EF4-FFF2-40B4-BE49-F238E27FC236}">
                <a16:creationId xmlns:a16="http://schemas.microsoft.com/office/drawing/2014/main" id="{5985050C-E36B-2CA4-0651-C03890DB646F}"/>
              </a:ext>
            </a:extLst>
          </p:cNvPr>
          <p:cNvSpPr txBox="1">
            <a:spLocks noChangeArrowheads="1"/>
          </p:cNvSpPr>
          <p:nvPr/>
        </p:nvSpPr>
        <p:spPr bwMode="auto">
          <a:xfrm>
            <a:off x="9261475" y="3556000"/>
            <a:ext cx="111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rPr>
              <a:t>a</a:t>
            </a:r>
          </a:p>
        </p:txBody>
      </p:sp>
      <p:sp>
        <p:nvSpPr>
          <p:cNvPr id="81948" name="Text Box 28">
            <a:extLst>
              <a:ext uri="{FF2B5EF4-FFF2-40B4-BE49-F238E27FC236}">
                <a16:creationId xmlns:a16="http://schemas.microsoft.com/office/drawing/2014/main" id="{9E654F14-62CF-1540-B47E-8831CBD3CB32}"/>
              </a:ext>
            </a:extLst>
          </p:cNvPr>
          <p:cNvSpPr txBox="1">
            <a:spLocks noChangeArrowheads="1"/>
          </p:cNvSpPr>
          <p:nvPr/>
        </p:nvSpPr>
        <p:spPr bwMode="auto">
          <a:xfrm>
            <a:off x="9464675" y="4775200"/>
            <a:ext cx="101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i="1">
                <a:latin typeface="Times New Roman" panose="02020603050405020304" pitchFamily="18" charset="0"/>
              </a:rPr>
              <a:t>b</a:t>
            </a:r>
          </a:p>
        </p:txBody>
      </p:sp>
      <p:sp>
        <p:nvSpPr>
          <p:cNvPr id="81949" name="Oval 29">
            <a:extLst>
              <a:ext uri="{FF2B5EF4-FFF2-40B4-BE49-F238E27FC236}">
                <a16:creationId xmlns:a16="http://schemas.microsoft.com/office/drawing/2014/main" id="{10361823-37CF-809C-FBB5-09B2441449F9}"/>
              </a:ext>
            </a:extLst>
          </p:cNvPr>
          <p:cNvSpPr>
            <a:spLocks noChangeArrowheads="1"/>
          </p:cNvSpPr>
          <p:nvPr/>
        </p:nvSpPr>
        <p:spPr bwMode="auto">
          <a:xfrm>
            <a:off x="8207375" y="3933825"/>
            <a:ext cx="192088" cy="144463"/>
          </a:xfrm>
          <a:prstGeom prst="ellipse">
            <a:avLst/>
          </a:prstGeom>
          <a:solidFill>
            <a:srgbClr val="0000FF"/>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0" name="Oval 30">
            <a:extLst>
              <a:ext uri="{FF2B5EF4-FFF2-40B4-BE49-F238E27FC236}">
                <a16:creationId xmlns:a16="http://schemas.microsoft.com/office/drawing/2014/main" id="{F1A9E75B-3DFA-B2A9-F270-6076F93448D9}"/>
              </a:ext>
            </a:extLst>
          </p:cNvPr>
          <p:cNvSpPr>
            <a:spLocks noChangeArrowheads="1"/>
          </p:cNvSpPr>
          <p:nvPr/>
        </p:nvSpPr>
        <p:spPr bwMode="auto">
          <a:xfrm>
            <a:off x="11663363" y="4437063"/>
            <a:ext cx="196850" cy="144462"/>
          </a:xfrm>
          <a:prstGeom prst="ellipse">
            <a:avLst/>
          </a:prstGeom>
          <a:solidFill>
            <a:srgbClr val="0000FF"/>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1" name="Rectangle 31">
            <a:extLst>
              <a:ext uri="{FF2B5EF4-FFF2-40B4-BE49-F238E27FC236}">
                <a16:creationId xmlns:a16="http://schemas.microsoft.com/office/drawing/2014/main" id="{FA584772-5A05-0309-9CB7-1935CACE300D}"/>
              </a:ext>
            </a:extLst>
          </p:cNvPr>
          <p:cNvSpPr>
            <a:spLocks noChangeArrowheads="1"/>
          </p:cNvSpPr>
          <p:nvPr/>
        </p:nvSpPr>
        <p:spPr bwMode="auto">
          <a:xfrm>
            <a:off x="8589963" y="5157788"/>
            <a:ext cx="33289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zh-CN" altLang="en-US" sz="2400" b="1">
                <a:solidFill>
                  <a:schemeClr val="tx2"/>
                </a:solidFill>
                <a:latin typeface="Times New Roman" panose="02020603050405020304" pitchFamily="18" charset="0"/>
                <a:ea typeface="楷体_GB2312" pitchFamily="49" charset="-122"/>
              </a:rPr>
              <a:t>例：温度变化</a:t>
            </a:r>
          </a:p>
          <a:p>
            <a:pPr eaLnBrk="1" hangingPunct="1">
              <a:spcBef>
                <a:spcPct val="20000"/>
              </a:spcBef>
            </a:pPr>
            <a:r>
              <a:rPr kumimoji="1" lang="zh-CN" altLang="en-US" sz="2400" b="1">
                <a:solidFill>
                  <a:schemeClr val="tx2"/>
                </a:solidFill>
                <a:latin typeface="Times New Roman" panose="02020603050405020304" pitchFamily="18" charset="0"/>
                <a:ea typeface="楷体_GB2312" pitchFamily="49" charset="-122"/>
              </a:rPr>
              <a:t>        山高度变化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81926"/>
                                        </p:tgtEl>
                                        <p:attrNameLst>
                                          <p:attrName>style.visibility</p:attrName>
                                        </p:attrNameLst>
                                      </p:cBhvr>
                                      <p:to>
                                        <p:strVal val="visible"/>
                                      </p:to>
                                    </p:set>
                                    <p:animEffect transition="in" filter="diamond(in)">
                                      <p:cBhvr>
                                        <p:cTn id="11" dur="500"/>
                                        <p:tgtEl>
                                          <p:spTgt spid="81926"/>
                                        </p:tgtEl>
                                      </p:cBhvr>
                                    </p:animEffect>
                                  </p:childTnLst>
                                </p:cTn>
                              </p:par>
                              <p:par>
                                <p:cTn id="12" presetID="8" presetClass="entr" presetSubtype="16" fill="hold" grpId="0" nodeType="withEffect">
                                  <p:stCondLst>
                                    <p:cond delay="0"/>
                                  </p:stCondLst>
                                  <p:childTnLst>
                                    <p:set>
                                      <p:cBhvr>
                                        <p:cTn id="13" dur="1" fill="hold">
                                          <p:stCondLst>
                                            <p:cond delay="0"/>
                                          </p:stCondLst>
                                        </p:cTn>
                                        <p:tgtEl>
                                          <p:spTgt spid="81927"/>
                                        </p:tgtEl>
                                        <p:attrNameLst>
                                          <p:attrName>style.visibility</p:attrName>
                                        </p:attrNameLst>
                                      </p:cBhvr>
                                      <p:to>
                                        <p:strVal val="visible"/>
                                      </p:to>
                                    </p:set>
                                    <p:animEffect transition="in" filter="diamond(in)">
                                      <p:cBhvr>
                                        <p:cTn id="14" dur="500"/>
                                        <p:tgtEl>
                                          <p:spTgt spid="8192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81928"/>
                                        </p:tgtEl>
                                        <p:attrNameLst>
                                          <p:attrName>style.visibility</p:attrName>
                                        </p:attrNameLst>
                                      </p:cBhvr>
                                      <p:to>
                                        <p:strVal val="visible"/>
                                      </p:to>
                                    </p:set>
                                    <p:animEffect transition="in" filter="box(in)">
                                      <p:cBhvr>
                                        <p:cTn id="19" dur="500"/>
                                        <p:tgtEl>
                                          <p:spTgt spid="819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81929"/>
                                        </p:tgtEl>
                                        <p:attrNameLst>
                                          <p:attrName>style.visibility</p:attrName>
                                        </p:attrNameLst>
                                      </p:cBhvr>
                                      <p:to>
                                        <p:strVal val="visible"/>
                                      </p:to>
                                    </p:set>
                                    <p:animEffect transition="in" filter="barn(inHorizontal)">
                                      <p:cBhvr>
                                        <p:cTn id="24" dur="500"/>
                                        <p:tgtEl>
                                          <p:spTgt spid="81929"/>
                                        </p:tgtEl>
                                      </p:cBhvr>
                                    </p:animEffect>
                                  </p:childTnLst>
                                </p:cTn>
                              </p:par>
                              <p:par>
                                <p:cTn id="25" presetID="16" presetClass="entr" presetSubtype="26" fill="hold" grpId="0" nodeType="withEffect">
                                  <p:stCondLst>
                                    <p:cond delay="0"/>
                                  </p:stCondLst>
                                  <p:childTnLst>
                                    <p:set>
                                      <p:cBhvr>
                                        <p:cTn id="26" dur="1" fill="hold">
                                          <p:stCondLst>
                                            <p:cond delay="0"/>
                                          </p:stCondLst>
                                        </p:cTn>
                                        <p:tgtEl>
                                          <p:spTgt spid="81930"/>
                                        </p:tgtEl>
                                        <p:attrNameLst>
                                          <p:attrName>style.visibility</p:attrName>
                                        </p:attrNameLst>
                                      </p:cBhvr>
                                      <p:to>
                                        <p:strVal val="visible"/>
                                      </p:to>
                                    </p:set>
                                    <p:animEffect transition="in" filter="barn(inHorizontal)">
                                      <p:cBhvr>
                                        <p:cTn id="27" dur="500"/>
                                        <p:tgtEl>
                                          <p:spTgt spid="819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81944"/>
                                        </p:tgtEl>
                                        <p:attrNameLst>
                                          <p:attrName>style.visibility</p:attrName>
                                        </p:attrNameLst>
                                      </p:cBhvr>
                                      <p:to>
                                        <p:strVal val="visible"/>
                                      </p:to>
                                    </p:set>
                                    <p:anim calcmode="lin" valueType="num">
                                      <p:cBhvr additive="base">
                                        <p:cTn id="32" dur="500" fill="hold"/>
                                        <p:tgtEl>
                                          <p:spTgt spid="81944"/>
                                        </p:tgtEl>
                                        <p:attrNameLst>
                                          <p:attrName>ppt_x</p:attrName>
                                        </p:attrNameLst>
                                      </p:cBhvr>
                                      <p:tavLst>
                                        <p:tav tm="0">
                                          <p:val>
                                            <p:strVal val="1+#ppt_w/2"/>
                                          </p:val>
                                        </p:tav>
                                        <p:tav tm="100000">
                                          <p:val>
                                            <p:strVal val="#ppt_x"/>
                                          </p:val>
                                        </p:tav>
                                      </p:tavLst>
                                    </p:anim>
                                    <p:anim calcmode="lin" valueType="num">
                                      <p:cBhvr additive="base">
                                        <p:cTn id="33" dur="500" fill="hold"/>
                                        <p:tgtEl>
                                          <p:spTgt spid="81944"/>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81945"/>
                                        </p:tgtEl>
                                        <p:attrNameLst>
                                          <p:attrName>style.visibility</p:attrName>
                                        </p:attrNameLst>
                                      </p:cBhvr>
                                      <p:to>
                                        <p:strVal val="visible"/>
                                      </p:to>
                                    </p:set>
                                    <p:anim calcmode="lin" valueType="num">
                                      <p:cBhvr additive="base">
                                        <p:cTn id="37" dur="500" fill="hold"/>
                                        <p:tgtEl>
                                          <p:spTgt spid="81945"/>
                                        </p:tgtEl>
                                        <p:attrNameLst>
                                          <p:attrName>ppt_x</p:attrName>
                                        </p:attrNameLst>
                                      </p:cBhvr>
                                      <p:tavLst>
                                        <p:tav tm="0">
                                          <p:val>
                                            <p:strVal val="1+#ppt_w/2"/>
                                          </p:val>
                                        </p:tav>
                                        <p:tav tm="100000">
                                          <p:val>
                                            <p:strVal val="#ppt_x"/>
                                          </p:val>
                                        </p:tav>
                                      </p:tavLst>
                                    </p:anim>
                                    <p:anim calcmode="lin" valueType="num">
                                      <p:cBhvr additive="base">
                                        <p:cTn id="38" dur="500" fill="hold"/>
                                        <p:tgtEl>
                                          <p:spTgt spid="81945"/>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 presetClass="entr" presetSubtype="2" fill="hold" grpId="0" nodeType="afterEffect">
                                  <p:stCondLst>
                                    <p:cond delay="0"/>
                                  </p:stCondLst>
                                  <p:childTnLst>
                                    <p:set>
                                      <p:cBhvr>
                                        <p:cTn id="41" dur="1" fill="hold">
                                          <p:stCondLst>
                                            <p:cond delay="0"/>
                                          </p:stCondLst>
                                        </p:cTn>
                                        <p:tgtEl>
                                          <p:spTgt spid="81949"/>
                                        </p:tgtEl>
                                        <p:attrNameLst>
                                          <p:attrName>style.visibility</p:attrName>
                                        </p:attrNameLst>
                                      </p:cBhvr>
                                      <p:to>
                                        <p:strVal val="visible"/>
                                      </p:to>
                                    </p:set>
                                    <p:anim calcmode="lin" valueType="num">
                                      <p:cBhvr additive="base">
                                        <p:cTn id="42" dur="500" fill="hold"/>
                                        <p:tgtEl>
                                          <p:spTgt spid="81949"/>
                                        </p:tgtEl>
                                        <p:attrNameLst>
                                          <p:attrName>ppt_x</p:attrName>
                                        </p:attrNameLst>
                                      </p:cBhvr>
                                      <p:tavLst>
                                        <p:tav tm="0">
                                          <p:val>
                                            <p:strVal val="1+#ppt_w/2"/>
                                          </p:val>
                                        </p:tav>
                                        <p:tav tm="100000">
                                          <p:val>
                                            <p:strVal val="#ppt_x"/>
                                          </p:val>
                                        </p:tav>
                                      </p:tavLst>
                                    </p:anim>
                                    <p:anim calcmode="lin" valueType="num">
                                      <p:cBhvr additive="base">
                                        <p:cTn id="43" dur="500" fill="hold"/>
                                        <p:tgtEl>
                                          <p:spTgt spid="81949"/>
                                        </p:tgtEl>
                                        <p:attrNameLst>
                                          <p:attrName>ppt_y</p:attrName>
                                        </p:attrNameLst>
                                      </p:cBhvr>
                                      <p:tavLst>
                                        <p:tav tm="0">
                                          <p:val>
                                            <p:strVal val="#ppt_y"/>
                                          </p:val>
                                        </p:tav>
                                        <p:tav tm="100000">
                                          <p:val>
                                            <p:strVal val="#ppt_y"/>
                                          </p:val>
                                        </p:tav>
                                      </p:tavLst>
                                    </p:anim>
                                  </p:childTnLst>
                                </p:cTn>
                              </p:par>
                            </p:childTnLst>
                          </p:cTn>
                        </p:par>
                        <p:par>
                          <p:cTn id="44" fill="hold" nodeType="afterGroup">
                            <p:stCondLst>
                              <p:cond delay="1500"/>
                            </p:stCondLst>
                            <p:childTnLst>
                              <p:par>
                                <p:cTn id="45" presetID="2" presetClass="entr" presetSubtype="2" fill="hold" grpId="0" nodeType="afterEffect">
                                  <p:stCondLst>
                                    <p:cond delay="0"/>
                                  </p:stCondLst>
                                  <p:childTnLst>
                                    <p:set>
                                      <p:cBhvr>
                                        <p:cTn id="46" dur="1" fill="hold">
                                          <p:stCondLst>
                                            <p:cond delay="0"/>
                                          </p:stCondLst>
                                        </p:cTn>
                                        <p:tgtEl>
                                          <p:spTgt spid="81946"/>
                                        </p:tgtEl>
                                        <p:attrNameLst>
                                          <p:attrName>style.visibility</p:attrName>
                                        </p:attrNameLst>
                                      </p:cBhvr>
                                      <p:to>
                                        <p:strVal val="visible"/>
                                      </p:to>
                                    </p:set>
                                    <p:anim calcmode="lin" valueType="num">
                                      <p:cBhvr additive="base">
                                        <p:cTn id="47" dur="500" fill="hold"/>
                                        <p:tgtEl>
                                          <p:spTgt spid="81946"/>
                                        </p:tgtEl>
                                        <p:attrNameLst>
                                          <p:attrName>ppt_x</p:attrName>
                                        </p:attrNameLst>
                                      </p:cBhvr>
                                      <p:tavLst>
                                        <p:tav tm="0">
                                          <p:val>
                                            <p:strVal val="1+#ppt_w/2"/>
                                          </p:val>
                                        </p:tav>
                                        <p:tav tm="100000">
                                          <p:val>
                                            <p:strVal val="#ppt_x"/>
                                          </p:val>
                                        </p:tav>
                                      </p:tavLst>
                                    </p:anim>
                                    <p:anim calcmode="lin" valueType="num">
                                      <p:cBhvr additive="base">
                                        <p:cTn id="48" dur="500" fill="hold"/>
                                        <p:tgtEl>
                                          <p:spTgt spid="81946"/>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2000"/>
                            </p:stCondLst>
                            <p:childTnLst>
                              <p:par>
                                <p:cTn id="50" presetID="2" presetClass="entr" presetSubtype="2" fill="hold" grpId="0" nodeType="afterEffect">
                                  <p:stCondLst>
                                    <p:cond delay="0"/>
                                  </p:stCondLst>
                                  <p:childTnLst>
                                    <p:set>
                                      <p:cBhvr>
                                        <p:cTn id="51" dur="1" fill="hold">
                                          <p:stCondLst>
                                            <p:cond delay="0"/>
                                          </p:stCondLst>
                                        </p:cTn>
                                        <p:tgtEl>
                                          <p:spTgt spid="81950"/>
                                        </p:tgtEl>
                                        <p:attrNameLst>
                                          <p:attrName>style.visibility</p:attrName>
                                        </p:attrNameLst>
                                      </p:cBhvr>
                                      <p:to>
                                        <p:strVal val="visible"/>
                                      </p:to>
                                    </p:set>
                                    <p:anim calcmode="lin" valueType="num">
                                      <p:cBhvr additive="base">
                                        <p:cTn id="52" dur="500" fill="hold"/>
                                        <p:tgtEl>
                                          <p:spTgt spid="81950"/>
                                        </p:tgtEl>
                                        <p:attrNameLst>
                                          <p:attrName>ppt_x</p:attrName>
                                        </p:attrNameLst>
                                      </p:cBhvr>
                                      <p:tavLst>
                                        <p:tav tm="0">
                                          <p:val>
                                            <p:strVal val="1+#ppt_w/2"/>
                                          </p:val>
                                        </p:tav>
                                        <p:tav tm="100000">
                                          <p:val>
                                            <p:strVal val="#ppt_x"/>
                                          </p:val>
                                        </p:tav>
                                      </p:tavLst>
                                    </p:anim>
                                    <p:anim calcmode="lin" valueType="num">
                                      <p:cBhvr additive="base">
                                        <p:cTn id="53" dur="500" fill="hold"/>
                                        <p:tgtEl>
                                          <p:spTgt spid="81950"/>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2500"/>
                            </p:stCondLst>
                            <p:childTnLst>
                              <p:par>
                                <p:cTn id="55" presetID="2" presetClass="entr" presetSubtype="2" fill="hold" grpId="0" nodeType="afterEffect">
                                  <p:stCondLst>
                                    <p:cond delay="0"/>
                                  </p:stCondLst>
                                  <p:childTnLst>
                                    <p:set>
                                      <p:cBhvr>
                                        <p:cTn id="56" dur="1" fill="hold">
                                          <p:stCondLst>
                                            <p:cond delay="0"/>
                                          </p:stCondLst>
                                        </p:cTn>
                                        <p:tgtEl>
                                          <p:spTgt spid="81947"/>
                                        </p:tgtEl>
                                        <p:attrNameLst>
                                          <p:attrName>style.visibility</p:attrName>
                                        </p:attrNameLst>
                                      </p:cBhvr>
                                      <p:to>
                                        <p:strVal val="visible"/>
                                      </p:to>
                                    </p:set>
                                    <p:anim calcmode="lin" valueType="num">
                                      <p:cBhvr additive="base">
                                        <p:cTn id="57" dur="500" fill="hold"/>
                                        <p:tgtEl>
                                          <p:spTgt spid="81947"/>
                                        </p:tgtEl>
                                        <p:attrNameLst>
                                          <p:attrName>ppt_x</p:attrName>
                                        </p:attrNameLst>
                                      </p:cBhvr>
                                      <p:tavLst>
                                        <p:tav tm="0">
                                          <p:val>
                                            <p:strVal val="1+#ppt_w/2"/>
                                          </p:val>
                                        </p:tav>
                                        <p:tav tm="100000">
                                          <p:val>
                                            <p:strVal val="#ppt_x"/>
                                          </p:val>
                                        </p:tav>
                                      </p:tavLst>
                                    </p:anim>
                                    <p:anim calcmode="lin" valueType="num">
                                      <p:cBhvr additive="base">
                                        <p:cTn id="58" dur="500" fill="hold"/>
                                        <p:tgtEl>
                                          <p:spTgt spid="81947"/>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3000"/>
                            </p:stCondLst>
                            <p:childTnLst>
                              <p:par>
                                <p:cTn id="60" presetID="2" presetClass="entr" presetSubtype="2" fill="hold" grpId="0" nodeType="afterEffect">
                                  <p:stCondLst>
                                    <p:cond delay="0"/>
                                  </p:stCondLst>
                                  <p:childTnLst>
                                    <p:set>
                                      <p:cBhvr>
                                        <p:cTn id="61" dur="1" fill="hold">
                                          <p:stCondLst>
                                            <p:cond delay="0"/>
                                          </p:stCondLst>
                                        </p:cTn>
                                        <p:tgtEl>
                                          <p:spTgt spid="81948"/>
                                        </p:tgtEl>
                                        <p:attrNameLst>
                                          <p:attrName>style.visibility</p:attrName>
                                        </p:attrNameLst>
                                      </p:cBhvr>
                                      <p:to>
                                        <p:strVal val="visible"/>
                                      </p:to>
                                    </p:set>
                                    <p:anim calcmode="lin" valueType="num">
                                      <p:cBhvr additive="base">
                                        <p:cTn id="62" dur="500" fill="hold"/>
                                        <p:tgtEl>
                                          <p:spTgt spid="81948"/>
                                        </p:tgtEl>
                                        <p:attrNameLst>
                                          <p:attrName>ppt_x</p:attrName>
                                        </p:attrNameLst>
                                      </p:cBhvr>
                                      <p:tavLst>
                                        <p:tav tm="0">
                                          <p:val>
                                            <p:strVal val="1+#ppt_w/2"/>
                                          </p:val>
                                        </p:tav>
                                        <p:tav tm="100000">
                                          <p:val>
                                            <p:strVal val="#ppt_x"/>
                                          </p:val>
                                        </p:tav>
                                      </p:tavLst>
                                    </p:anim>
                                    <p:anim calcmode="lin" valueType="num">
                                      <p:cBhvr additive="base">
                                        <p:cTn id="63" dur="500" fill="hold"/>
                                        <p:tgtEl>
                                          <p:spTgt spid="81948"/>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5" presetClass="entr" presetSubtype="10" fill="hold" nodeType="clickEffect">
                                  <p:stCondLst>
                                    <p:cond delay="0"/>
                                  </p:stCondLst>
                                  <p:childTnLst>
                                    <p:set>
                                      <p:cBhvr>
                                        <p:cTn id="67" dur="1" fill="hold">
                                          <p:stCondLst>
                                            <p:cond delay="0"/>
                                          </p:stCondLst>
                                        </p:cTn>
                                        <p:tgtEl>
                                          <p:spTgt spid="81932"/>
                                        </p:tgtEl>
                                        <p:attrNameLst>
                                          <p:attrName>style.visibility</p:attrName>
                                        </p:attrNameLst>
                                      </p:cBhvr>
                                      <p:to>
                                        <p:strVal val="visible"/>
                                      </p:to>
                                    </p:set>
                                    <p:animEffect transition="in" filter="checkerboard(across)">
                                      <p:cBhvr>
                                        <p:cTn id="68" dur="500"/>
                                        <p:tgtEl>
                                          <p:spTgt spid="8193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81951"/>
                                        </p:tgtEl>
                                        <p:attrNameLst>
                                          <p:attrName>style.visibility</p:attrName>
                                        </p:attrNameLst>
                                      </p:cBhvr>
                                      <p:to>
                                        <p:strVal val="visible"/>
                                      </p:to>
                                    </p:set>
                                    <p:anim calcmode="lin" valueType="num">
                                      <p:cBhvr additive="base">
                                        <p:cTn id="73" dur="500" fill="hold"/>
                                        <p:tgtEl>
                                          <p:spTgt spid="81951"/>
                                        </p:tgtEl>
                                        <p:attrNameLst>
                                          <p:attrName>ppt_x</p:attrName>
                                        </p:attrNameLst>
                                      </p:cBhvr>
                                      <p:tavLst>
                                        <p:tav tm="0">
                                          <p:val>
                                            <p:strVal val="1+#ppt_w/2"/>
                                          </p:val>
                                        </p:tav>
                                        <p:tav tm="100000">
                                          <p:val>
                                            <p:strVal val="#ppt_x"/>
                                          </p:val>
                                        </p:tav>
                                      </p:tavLst>
                                    </p:anim>
                                    <p:anim calcmode="lin" valueType="num">
                                      <p:cBhvr additive="base">
                                        <p:cTn id="74" dur="500" fill="hold"/>
                                        <p:tgtEl>
                                          <p:spTgt spid="81951"/>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0" presetClass="entr" presetSubtype="0" fill="hold" grpId="0" nodeType="clickEffect">
                                  <p:stCondLst>
                                    <p:cond delay="0"/>
                                  </p:stCondLst>
                                  <p:childTnLst>
                                    <p:set>
                                      <p:cBhvr>
                                        <p:cTn id="78" dur="1" fill="hold">
                                          <p:stCondLst>
                                            <p:cond delay="0"/>
                                          </p:stCondLst>
                                        </p:cTn>
                                        <p:tgtEl>
                                          <p:spTgt spid="81934"/>
                                        </p:tgtEl>
                                        <p:attrNameLst>
                                          <p:attrName>style.visibility</p:attrName>
                                        </p:attrNameLst>
                                      </p:cBhvr>
                                      <p:to>
                                        <p:strVal val="visible"/>
                                      </p:to>
                                    </p:set>
                                    <p:animEffect transition="in" filter="wedge">
                                      <p:cBhvr>
                                        <p:cTn id="79" dur="2000"/>
                                        <p:tgtEl>
                                          <p:spTgt spid="8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p:bldP spid="81926" grpId="0"/>
      <p:bldP spid="81927" grpId="0" animBg="1"/>
      <p:bldP spid="81928" grpId="0"/>
      <p:bldP spid="81929" grpId="0"/>
      <p:bldP spid="81930" grpId="0" animBg="1"/>
      <p:bldP spid="81934" grpId="0"/>
      <p:bldP spid="81944" grpId="0" animBg="1"/>
      <p:bldP spid="81945" grpId="0" autoUpdateAnimBg="0"/>
      <p:bldP spid="81946" grpId="0" autoUpdateAnimBg="0"/>
      <p:bldP spid="81947" grpId="0" autoUpdateAnimBg="0"/>
      <p:bldP spid="81948" grpId="0" autoUpdateAnimBg="0"/>
      <p:bldP spid="81949" grpId="0" animBg="1"/>
      <p:bldP spid="81950" grpId="0" animBg="1"/>
      <p:bldP spid="8195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555B78F2-CEED-BB22-AFBD-7442C5C6B88D}"/>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状态参数</a:t>
            </a:r>
          </a:p>
        </p:txBody>
      </p:sp>
      <p:sp>
        <p:nvSpPr>
          <p:cNvPr id="83973" name="Text Box 5">
            <a:extLst>
              <a:ext uri="{FF2B5EF4-FFF2-40B4-BE49-F238E27FC236}">
                <a16:creationId xmlns:a16="http://schemas.microsoft.com/office/drawing/2014/main" id="{B63AB7CC-06A9-A5C7-8E26-DF9E229BFEF5}"/>
              </a:ext>
            </a:extLst>
          </p:cNvPr>
          <p:cNvSpPr txBox="1">
            <a:spLocks noChangeArrowheads="1"/>
          </p:cNvSpPr>
          <p:nvPr/>
        </p:nvSpPr>
        <p:spPr bwMode="auto">
          <a:xfrm>
            <a:off x="2159000" y="1268413"/>
            <a:ext cx="4029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a:solidFill>
                  <a:srgbClr val="FF0000"/>
                </a:solidFill>
                <a:latin typeface="隶书" panose="02010509060101010101" pitchFamily="49" charset="-122"/>
                <a:ea typeface="隶书" panose="02010509060101010101" pitchFamily="49" charset="-122"/>
              </a:rPr>
              <a:t>3.</a:t>
            </a:r>
            <a:r>
              <a:rPr kumimoji="1" lang="zh-CN" altLang="en-US" sz="4000">
                <a:solidFill>
                  <a:srgbClr val="FF0000"/>
                </a:solidFill>
                <a:latin typeface="隶书" panose="02010509060101010101" pitchFamily="49" charset="-122"/>
                <a:ea typeface="隶书" panose="02010509060101010101" pitchFamily="49" charset="-122"/>
              </a:rPr>
              <a:t>分类</a:t>
            </a:r>
          </a:p>
        </p:txBody>
      </p:sp>
      <p:sp>
        <p:nvSpPr>
          <p:cNvPr id="83974" name="Text Box 6">
            <a:extLst>
              <a:ext uri="{FF2B5EF4-FFF2-40B4-BE49-F238E27FC236}">
                <a16:creationId xmlns:a16="http://schemas.microsoft.com/office/drawing/2014/main" id="{19711CCE-3454-DB6D-1064-2DACA3D3AC92}"/>
              </a:ext>
            </a:extLst>
          </p:cNvPr>
          <p:cNvSpPr txBox="1">
            <a:spLocks noChangeArrowheads="1"/>
          </p:cNvSpPr>
          <p:nvPr/>
        </p:nvSpPr>
        <p:spPr bwMode="auto">
          <a:xfrm>
            <a:off x="3214688" y="2060575"/>
            <a:ext cx="8640762"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400" b="1">
                <a:solidFill>
                  <a:schemeClr val="accent2"/>
                </a:solidFill>
                <a:latin typeface="楷体_GB2312" pitchFamily="49" charset="-122"/>
                <a:ea typeface="楷体_GB2312" pitchFamily="49" charset="-122"/>
              </a:rPr>
              <a:t>内参数</a:t>
            </a:r>
            <a:r>
              <a:rPr kumimoji="1" lang="en-US" altLang="zh-CN" sz="2400" b="1">
                <a:solidFill>
                  <a:srgbClr val="FF6600"/>
                </a:solidFill>
                <a:ea typeface="楷体_GB2312" pitchFamily="49" charset="-122"/>
              </a:rPr>
              <a:t>——</a:t>
            </a:r>
            <a:r>
              <a:rPr kumimoji="1" lang="zh-CN" altLang="en-US" sz="2400" b="1">
                <a:solidFill>
                  <a:srgbClr val="FF6600"/>
                </a:solidFill>
                <a:latin typeface="楷体_GB2312" pitchFamily="49" charset="-122"/>
                <a:ea typeface="楷体_GB2312" pitchFamily="49" charset="-122"/>
              </a:rPr>
              <a:t>只取决于系统本身热力状态的参数</a:t>
            </a:r>
            <a:r>
              <a:rPr kumimoji="1" lang="zh-CN" altLang="en-US" sz="2400" b="1">
                <a:solidFill>
                  <a:srgbClr val="FF9900"/>
                </a:solidFill>
                <a:latin typeface="楷体_GB2312" pitchFamily="49" charset="-122"/>
                <a:ea typeface="楷体_GB2312" pitchFamily="49" charset="-122"/>
              </a:rPr>
              <a:t> </a:t>
            </a:r>
          </a:p>
          <a:p>
            <a:pPr eaLnBrk="1" hangingPunct="1">
              <a:lnSpc>
                <a:spcPct val="120000"/>
              </a:lnSpc>
            </a:pPr>
            <a:r>
              <a:rPr kumimoji="1" lang="zh-CN" altLang="en-US" sz="2400" b="1">
                <a:latin typeface="楷体_GB2312" pitchFamily="49" charset="-122"/>
                <a:ea typeface="楷体_GB2312" pitchFamily="49" charset="-122"/>
              </a:rPr>
              <a:t>          热力参数常用：</a:t>
            </a:r>
            <a:br>
              <a:rPr kumimoji="1" lang="zh-CN" altLang="en-US" sz="2400" b="1" i="1">
                <a:latin typeface="楷体_GB2312" pitchFamily="49" charset="-122"/>
                <a:ea typeface="楷体_GB2312" pitchFamily="49" charset="-122"/>
              </a:rPr>
            </a:br>
            <a:r>
              <a:rPr kumimoji="1" lang="zh-CN" altLang="en-US" sz="2400" b="1">
                <a:solidFill>
                  <a:schemeClr val="accent2"/>
                </a:solidFill>
                <a:latin typeface="楷体_GB2312" pitchFamily="49" charset="-122"/>
                <a:ea typeface="楷体_GB2312" pitchFamily="49" charset="-122"/>
              </a:rPr>
              <a:t>外参数</a:t>
            </a:r>
            <a:r>
              <a:rPr kumimoji="1" lang="en-US" altLang="zh-CN" sz="2400" b="1">
                <a:solidFill>
                  <a:srgbClr val="FF6600"/>
                </a:solidFill>
                <a:ea typeface="楷体_GB2312" pitchFamily="49" charset="-122"/>
              </a:rPr>
              <a:t>——</a:t>
            </a:r>
            <a:r>
              <a:rPr kumimoji="1" lang="zh-CN" altLang="en-US" sz="2400" b="1">
                <a:solidFill>
                  <a:srgbClr val="FF6600"/>
                </a:solidFill>
                <a:latin typeface="楷体_GB2312" pitchFamily="49" charset="-122"/>
                <a:ea typeface="楷体_GB2312" pitchFamily="49" charset="-122"/>
              </a:rPr>
              <a:t>取决于外界参考坐标系</a:t>
            </a:r>
            <a:r>
              <a:rPr kumimoji="1" lang="zh-CN" altLang="en-US" sz="2400" b="1">
                <a:solidFill>
                  <a:srgbClr val="FF9900"/>
                </a:solidFill>
                <a:latin typeface="楷体_GB2312" pitchFamily="49" charset="-122"/>
                <a:ea typeface="楷体_GB2312" pitchFamily="49" charset="-122"/>
              </a:rPr>
              <a:t>  </a:t>
            </a:r>
          </a:p>
          <a:p>
            <a:pPr eaLnBrk="1" hangingPunct="1"/>
            <a:r>
              <a:rPr kumimoji="1" lang="zh-CN" altLang="en-US" sz="2400" b="1">
                <a:latin typeface="楷体_GB2312" pitchFamily="49" charset="-122"/>
                <a:ea typeface="楷体_GB2312" pitchFamily="49" charset="-122"/>
              </a:rPr>
              <a:t>          速度    ，位置</a:t>
            </a:r>
            <a:r>
              <a:rPr kumimoji="1" lang="en-US" altLang="zh-CN" sz="2400" b="1" i="1">
                <a:latin typeface="Times New Roman" panose="02020603050405020304" pitchFamily="18" charset="0"/>
                <a:ea typeface="楷体_GB2312" pitchFamily="49" charset="-122"/>
              </a:rPr>
              <a:t>z</a:t>
            </a:r>
            <a:br>
              <a:rPr kumimoji="1" lang="en-US" altLang="zh-CN" sz="2400" b="1" i="1">
                <a:latin typeface="Times New Roman" panose="02020603050405020304" pitchFamily="18" charset="0"/>
                <a:ea typeface="楷体_GB2312" pitchFamily="49" charset="-122"/>
              </a:rPr>
            </a:br>
            <a:endParaRPr kumimoji="1" lang="en-US" altLang="zh-CN" sz="2400" b="1" i="1">
              <a:latin typeface="Times New Roman" panose="02020603050405020304" pitchFamily="18" charset="0"/>
              <a:ea typeface="楷体_GB2312" pitchFamily="49" charset="-122"/>
            </a:endParaRPr>
          </a:p>
        </p:txBody>
      </p:sp>
      <p:graphicFrame>
        <p:nvGraphicFramePr>
          <p:cNvPr id="83975" name="Object 7">
            <a:extLst>
              <a:ext uri="{FF2B5EF4-FFF2-40B4-BE49-F238E27FC236}">
                <a16:creationId xmlns:a16="http://schemas.microsoft.com/office/drawing/2014/main" id="{C8F1B544-CD43-24E2-3C83-BCA880680647}"/>
              </a:ext>
            </a:extLst>
          </p:cNvPr>
          <p:cNvGraphicFramePr>
            <a:graphicFrameLocks noChangeAspect="1"/>
          </p:cNvGraphicFramePr>
          <p:nvPr/>
        </p:nvGraphicFramePr>
        <p:xfrm>
          <a:off x="7175500" y="2597150"/>
          <a:ext cx="2489200" cy="400050"/>
        </p:xfrm>
        <a:graphic>
          <a:graphicData uri="http://schemas.openxmlformats.org/presentationml/2006/ole">
            <mc:AlternateContent xmlns:mc="http://schemas.openxmlformats.org/markup-compatibility/2006">
              <mc:Choice xmlns:v="urn:schemas-microsoft-com:vml" Requires="v">
                <p:oleObj name="Equation" r:id="rId3" imgW="622080" imgH="152280" progId="Equation.DSMT4">
                  <p:embed/>
                </p:oleObj>
              </mc:Choice>
              <mc:Fallback>
                <p:oleObj name="Equation" r:id="rId3" imgW="622080" imgH="1522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75500" y="2597150"/>
                        <a:ext cx="24892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8">
            <a:extLst>
              <a:ext uri="{FF2B5EF4-FFF2-40B4-BE49-F238E27FC236}">
                <a16:creationId xmlns:a16="http://schemas.microsoft.com/office/drawing/2014/main" id="{DBCC9AC9-99D6-4015-6328-0A961DD88407}"/>
              </a:ext>
            </a:extLst>
          </p:cNvPr>
          <p:cNvGraphicFramePr>
            <a:graphicFrameLocks noChangeAspect="1"/>
          </p:cNvGraphicFramePr>
          <p:nvPr/>
        </p:nvGraphicFramePr>
        <p:xfrm>
          <a:off x="5557838" y="3300413"/>
          <a:ext cx="609600" cy="488950"/>
        </p:xfrm>
        <a:graphic>
          <a:graphicData uri="http://schemas.openxmlformats.org/presentationml/2006/ole">
            <mc:AlternateContent xmlns:mc="http://schemas.openxmlformats.org/markup-compatibility/2006">
              <mc:Choice xmlns:v="urn:schemas-microsoft-com:vml" Requires="v">
                <p:oleObj name="Equation" r:id="rId5" imgW="152280" imgH="215640" progId="Equation.DSMT4">
                  <p:embed/>
                </p:oleObj>
              </mc:Choice>
              <mc:Fallback>
                <p:oleObj name="Equation" r:id="rId5" imgW="152280" imgH="2156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7838" y="3300413"/>
                        <a:ext cx="609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7" name="AutoShape 9">
            <a:extLst>
              <a:ext uri="{FF2B5EF4-FFF2-40B4-BE49-F238E27FC236}">
                <a16:creationId xmlns:a16="http://schemas.microsoft.com/office/drawing/2014/main" id="{887CA97F-2B48-9ED0-666B-2D38B1129246}"/>
              </a:ext>
            </a:extLst>
          </p:cNvPr>
          <p:cNvSpPr>
            <a:spLocks/>
          </p:cNvSpPr>
          <p:nvPr/>
        </p:nvSpPr>
        <p:spPr bwMode="auto">
          <a:xfrm>
            <a:off x="2879725" y="2276475"/>
            <a:ext cx="193675" cy="1584325"/>
          </a:xfrm>
          <a:prstGeom prst="leftBrace">
            <a:avLst>
              <a:gd name="adj1" fmla="val 68169"/>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8" name="Text Box 10">
            <a:extLst>
              <a:ext uri="{FF2B5EF4-FFF2-40B4-BE49-F238E27FC236}">
                <a16:creationId xmlns:a16="http://schemas.microsoft.com/office/drawing/2014/main" id="{C113899A-F761-AF0A-5268-680FC13C5A2A}"/>
              </a:ext>
            </a:extLst>
          </p:cNvPr>
          <p:cNvSpPr txBox="1">
            <a:spLocks noChangeArrowheads="1"/>
          </p:cNvSpPr>
          <p:nvPr/>
        </p:nvSpPr>
        <p:spPr bwMode="auto">
          <a:xfrm>
            <a:off x="3092450" y="4006850"/>
            <a:ext cx="8283575"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folHlink"/>
              </a:buClr>
              <a:buSzPct val="75000"/>
              <a:buFont typeface="Wingdings" panose="05000000000000000000" pitchFamily="2" charset="2"/>
              <a:buNone/>
            </a:pPr>
            <a:r>
              <a:rPr kumimoji="1" lang="zh-CN" altLang="en-US" sz="2400" b="1">
                <a:solidFill>
                  <a:schemeClr val="accent2"/>
                </a:solidFill>
                <a:latin typeface="楷体_GB2312" pitchFamily="49" charset="-122"/>
                <a:ea typeface="楷体_GB2312" pitchFamily="49" charset="-122"/>
              </a:rPr>
              <a:t>广延量</a:t>
            </a:r>
            <a:r>
              <a:rPr kumimoji="1" lang="en-US" altLang="zh-CN" sz="2400" b="1">
                <a:solidFill>
                  <a:srgbClr val="FF6600"/>
                </a:solidFill>
                <a:ea typeface="楷体_GB2312" pitchFamily="49" charset="-122"/>
              </a:rPr>
              <a:t>——</a:t>
            </a:r>
            <a:r>
              <a:rPr kumimoji="1" lang="zh-CN" altLang="en-US" sz="2400" b="1">
                <a:solidFill>
                  <a:srgbClr val="FF6600"/>
                </a:solidFill>
                <a:latin typeface="楷体_GB2312" pitchFamily="49" charset="-122"/>
                <a:ea typeface="楷体_GB2312" pitchFamily="49" charset="-122"/>
              </a:rPr>
              <a:t>与系统所含物质的量</a:t>
            </a:r>
            <a:r>
              <a:rPr kumimoji="1" lang="zh-CN" altLang="en-US" sz="2400" b="1">
                <a:solidFill>
                  <a:srgbClr val="0000FF"/>
                </a:solidFill>
                <a:latin typeface="楷体_GB2312" pitchFamily="49" charset="-122"/>
                <a:ea typeface="楷体_GB2312" pitchFamily="49" charset="-122"/>
              </a:rPr>
              <a:t>有</a:t>
            </a:r>
            <a:r>
              <a:rPr kumimoji="1" lang="zh-CN" altLang="en-US" sz="2400" b="1">
                <a:solidFill>
                  <a:srgbClr val="FF6600"/>
                </a:solidFill>
                <a:latin typeface="楷体_GB2312" pitchFamily="49" charset="-122"/>
                <a:ea typeface="楷体_GB2312" pitchFamily="49" charset="-122"/>
              </a:rPr>
              <a:t>关的量 </a:t>
            </a:r>
          </a:p>
          <a:p>
            <a:pPr eaLnBrk="1" hangingPunct="1">
              <a:lnSpc>
                <a:spcPct val="130000"/>
              </a:lnSpc>
              <a:spcBef>
                <a:spcPct val="20000"/>
              </a:spcBef>
              <a:buClr>
                <a:schemeClr val="folHlink"/>
              </a:buClr>
              <a:buSzPct val="75000"/>
              <a:buFont typeface="Wingdings" panose="05000000000000000000" pitchFamily="2" charset="2"/>
              <a:buNone/>
            </a:pPr>
            <a:r>
              <a:rPr kumimoji="1" lang="zh-CN" altLang="en-US" sz="2400" b="1">
                <a:latin typeface="楷体_GB2312" pitchFamily="49" charset="-122"/>
                <a:ea typeface="楷体_GB2312" pitchFamily="49" charset="-122"/>
              </a:rPr>
              <a:t>          如：</a:t>
            </a:r>
            <a:r>
              <a:rPr kumimoji="1" lang="en-US" altLang="zh-CN" sz="2400" b="1" i="1">
                <a:latin typeface="Times New Roman" panose="02020603050405020304" pitchFamily="18" charset="0"/>
                <a:ea typeface="楷体_GB2312" pitchFamily="49" charset="-122"/>
              </a:rPr>
              <a:t>U</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H</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S</a:t>
            </a:r>
          </a:p>
          <a:p>
            <a:pPr eaLnBrk="1" hangingPunct="1">
              <a:lnSpc>
                <a:spcPct val="130000"/>
              </a:lnSpc>
              <a:spcBef>
                <a:spcPct val="20000"/>
              </a:spcBef>
              <a:buClr>
                <a:schemeClr val="folHlink"/>
              </a:buClr>
              <a:buSzPct val="75000"/>
              <a:buFont typeface="Wingdings" panose="05000000000000000000" pitchFamily="2" charset="2"/>
              <a:buNone/>
            </a:pPr>
            <a:r>
              <a:rPr kumimoji="1" lang="zh-CN" altLang="en-US" sz="2400" b="1">
                <a:solidFill>
                  <a:schemeClr val="accent2"/>
                </a:solidFill>
                <a:latin typeface="楷体_GB2312" pitchFamily="49" charset="-122"/>
                <a:ea typeface="楷体_GB2312" pitchFamily="49" charset="-122"/>
              </a:rPr>
              <a:t>强度量</a:t>
            </a:r>
            <a:r>
              <a:rPr kumimoji="1" lang="en-US" altLang="zh-CN" sz="2400" b="1">
                <a:solidFill>
                  <a:srgbClr val="FF6600"/>
                </a:solidFill>
                <a:ea typeface="楷体_GB2312" pitchFamily="49" charset="-122"/>
              </a:rPr>
              <a:t>——</a:t>
            </a:r>
            <a:r>
              <a:rPr kumimoji="1" lang="zh-CN" altLang="en-US" sz="2400" b="1">
                <a:solidFill>
                  <a:srgbClr val="FF6600"/>
                </a:solidFill>
                <a:latin typeface="楷体_GB2312" pitchFamily="49" charset="-122"/>
                <a:ea typeface="楷体_GB2312" pitchFamily="49" charset="-122"/>
              </a:rPr>
              <a:t>与系统所含物质的量</a:t>
            </a:r>
            <a:r>
              <a:rPr kumimoji="1" lang="zh-CN" altLang="en-US" sz="2400" b="1">
                <a:solidFill>
                  <a:srgbClr val="0000FF"/>
                </a:solidFill>
                <a:latin typeface="楷体_GB2312" pitchFamily="49" charset="-122"/>
                <a:ea typeface="楷体_GB2312" pitchFamily="49" charset="-122"/>
              </a:rPr>
              <a:t>无</a:t>
            </a:r>
            <a:r>
              <a:rPr kumimoji="1" lang="zh-CN" altLang="en-US" sz="2400" b="1">
                <a:solidFill>
                  <a:srgbClr val="FF6600"/>
                </a:solidFill>
                <a:latin typeface="楷体_GB2312" pitchFamily="49" charset="-122"/>
                <a:ea typeface="楷体_GB2312" pitchFamily="49" charset="-122"/>
              </a:rPr>
              <a:t>关的量 </a:t>
            </a:r>
          </a:p>
          <a:p>
            <a:pPr eaLnBrk="1" hangingPunct="1">
              <a:lnSpc>
                <a:spcPct val="130000"/>
              </a:lnSpc>
              <a:spcBef>
                <a:spcPct val="20000"/>
              </a:spcBef>
              <a:buClr>
                <a:schemeClr val="folHlink"/>
              </a:buClr>
              <a:buSzPct val="75000"/>
              <a:buFont typeface="Wingdings" panose="05000000000000000000" pitchFamily="2" charset="2"/>
              <a:buNone/>
            </a:pPr>
            <a:r>
              <a:rPr kumimoji="1" lang="zh-CN" altLang="en-US" sz="2400" b="1">
                <a:latin typeface="楷体_GB2312" pitchFamily="49" charset="-122"/>
                <a:ea typeface="楷体_GB2312" pitchFamily="49" charset="-122"/>
              </a:rPr>
              <a:t>          如：</a:t>
            </a:r>
            <a:r>
              <a:rPr kumimoji="1" lang="en-US" altLang="zh-CN" sz="2400" b="1" i="1">
                <a:latin typeface="Times New Roman" panose="02020603050405020304" pitchFamily="18" charset="0"/>
                <a:ea typeface="楷体_GB2312" pitchFamily="49" charset="-122"/>
              </a:rPr>
              <a:t>p</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T</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u</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h</a:t>
            </a:r>
            <a:r>
              <a:rPr kumimoji="1" lang="zh-CN" altLang="en-US" sz="2400" b="1" i="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s</a:t>
            </a:r>
          </a:p>
          <a:p>
            <a:pPr eaLnBrk="1" hangingPunct="1"/>
            <a:endParaRPr lang="en-US" altLang="zh-CN" sz="2400">
              <a:latin typeface="Times New Roman" panose="02020603050405020304" pitchFamily="18" charset="0"/>
              <a:ea typeface="楷体_GB2312" pitchFamily="49" charset="-122"/>
            </a:endParaRPr>
          </a:p>
        </p:txBody>
      </p:sp>
      <p:sp>
        <p:nvSpPr>
          <p:cNvPr id="83979" name="AutoShape 11">
            <a:extLst>
              <a:ext uri="{FF2B5EF4-FFF2-40B4-BE49-F238E27FC236}">
                <a16:creationId xmlns:a16="http://schemas.microsoft.com/office/drawing/2014/main" id="{6FBEAE50-A7E4-B1E3-112D-DB034A215BBA}"/>
              </a:ext>
            </a:extLst>
          </p:cNvPr>
          <p:cNvSpPr>
            <a:spLocks/>
          </p:cNvSpPr>
          <p:nvPr/>
        </p:nvSpPr>
        <p:spPr bwMode="auto">
          <a:xfrm>
            <a:off x="2878138" y="4292600"/>
            <a:ext cx="192087" cy="1584325"/>
          </a:xfrm>
          <a:prstGeom prst="leftBrace">
            <a:avLst>
              <a:gd name="adj1" fmla="val 6873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 presetClass="entr" presetSubtype="16" fill="hold" nodeType="clickEffect">
                                  <p:stCondLst>
                                    <p:cond delay="0"/>
                                  </p:stCondLst>
                                  <p:childTnLst>
                                    <p:set>
                                      <p:cBhvr>
                                        <p:cTn id="14" dur="1" fill="hold">
                                          <p:stCondLst>
                                            <p:cond delay="0"/>
                                          </p:stCondLst>
                                        </p:cTn>
                                        <p:tgtEl>
                                          <p:spTgt spid="83974">
                                            <p:txEl>
                                              <p:pRg st="0" end="0"/>
                                            </p:txEl>
                                          </p:spTgt>
                                        </p:tgtEl>
                                        <p:attrNameLst>
                                          <p:attrName>style.visibility</p:attrName>
                                        </p:attrNameLst>
                                      </p:cBhvr>
                                      <p:to>
                                        <p:strVal val="visible"/>
                                      </p:to>
                                    </p:set>
                                    <p:animEffect transition="in" filter="diamond(in)">
                                      <p:cBhvr>
                                        <p:cTn id="15" dur="500"/>
                                        <p:tgtEl>
                                          <p:spTgt spid="8397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8" presetClass="entr" presetSubtype="16" fill="hold" nodeType="clickEffect">
                                  <p:stCondLst>
                                    <p:cond delay="0"/>
                                  </p:stCondLst>
                                  <p:childTnLst>
                                    <p:set>
                                      <p:cBhvr>
                                        <p:cTn id="19" dur="1" fill="hold">
                                          <p:stCondLst>
                                            <p:cond delay="0"/>
                                          </p:stCondLst>
                                        </p:cTn>
                                        <p:tgtEl>
                                          <p:spTgt spid="83974">
                                            <p:txEl>
                                              <p:pRg st="1" end="1"/>
                                            </p:txEl>
                                          </p:spTgt>
                                        </p:tgtEl>
                                        <p:attrNameLst>
                                          <p:attrName>style.visibility</p:attrName>
                                        </p:attrNameLst>
                                      </p:cBhvr>
                                      <p:to>
                                        <p:strVal val="visible"/>
                                      </p:to>
                                    </p:set>
                                    <p:animEffect transition="in" filter="diamond(in)">
                                      <p:cBhvr>
                                        <p:cTn id="20" dur="500"/>
                                        <p:tgtEl>
                                          <p:spTgt spid="83974">
                                            <p:txEl>
                                              <p:pRg st="1" end="1"/>
                                            </p:txEl>
                                          </p:spTgt>
                                        </p:tgtEl>
                                      </p:cBhvr>
                                    </p:animEffect>
                                  </p:childTnLst>
                                </p:cTn>
                              </p:par>
                              <p:par>
                                <p:cTn id="21" presetID="8" presetClass="entr" presetSubtype="16" fill="hold" nodeType="withEffect">
                                  <p:stCondLst>
                                    <p:cond delay="0"/>
                                  </p:stCondLst>
                                  <p:childTnLst>
                                    <p:set>
                                      <p:cBhvr>
                                        <p:cTn id="22" dur="1" fill="hold">
                                          <p:stCondLst>
                                            <p:cond delay="0"/>
                                          </p:stCondLst>
                                        </p:cTn>
                                        <p:tgtEl>
                                          <p:spTgt spid="83975"/>
                                        </p:tgtEl>
                                        <p:attrNameLst>
                                          <p:attrName>style.visibility</p:attrName>
                                        </p:attrNameLst>
                                      </p:cBhvr>
                                      <p:to>
                                        <p:strVal val="visible"/>
                                      </p:to>
                                    </p:set>
                                    <p:animEffect transition="in" filter="diamond(in)">
                                      <p:cBhvr>
                                        <p:cTn id="23" dur="2000"/>
                                        <p:tgtEl>
                                          <p:spTgt spid="8397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83974">
                                            <p:txEl>
                                              <p:pRg st="2" end="2"/>
                                            </p:txEl>
                                          </p:spTgt>
                                        </p:tgtEl>
                                        <p:attrNameLst>
                                          <p:attrName>style.visibility</p:attrName>
                                        </p:attrNameLst>
                                      </p:cBhvr>
                                      <p:to>
                                        <p:strVal val="visible"/>
                                      </p:to>
                                    </p:set>
                                    <p:animEffect transition="in" filter="box(in)">
                                      <p:cBhvr>
                                        <p:cTn id="28" dur="500"/>
                                        <p:tgtEl>
                                          <p:spTgt spid="83974">
                                            <p:txEl>
                                              <p:pRg st="2" end="2"/>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83976"/>
                                        </p:tgtEl>
                                        <p:attrNameLst>
                                          <p:attrName>style.visibility</p:attrName>
                                        </p:attrNameLst>
                                      </p:cBhvr>
                                      <p:to>
                                        <p:strVal val="visible"/>
                                      </p:to>
                                    </p:set>
                                    <p:animEffect transition="in" filter="checkerboard(across)">
                                      <p:cBhvr>
                                        <p:cTn id="31" dur="500"/>
                                        <p:tgtEl>
                                          <p:spTgt spid="839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397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6" fill="hold" nodeType="clickEffect">
                                  <p:stCondLst>
                                    <p:cond delay="0"/>
                                  </p:stCondLst>
                                  <p:childTnLst>
                                    <p:set>
                                      <p:cBhvr>
                                        <p:cTn id="39" dur="1" fill="hold">
                                          <p:stCondLst>
                                            <p:cond delay="0"/>
                                          </p:stCondLst>
                                        </p:cTn>
                                        <p:tgtEl>
                                          <p:spTgt spid="83978">
                                            <p:txEl>
                                              <p:pRg st="0" end="0"/>
                                            </p:txEl>
                                          </p:spTgt>
                                        </p:tgtEl>
                                        <p:attrNameLst>
                                          <p:attrName>style.visibility</p:attrName>
                                        </p:attrNameLst>
                                      </p:cBhvr>
                                      <p:to>
                                        <p:strVal val="visible"/>
                                      </p:to>
                                    </p:set>
                                    <p:animEffect transition="in" filter="barn(inHorizontal)">
                                      <p:cBhvr>
                                        <p:cTn id="40" dur="500"/>
                                        <p:tgtEl>
                                          <p:spTgt spid="83978">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6" fill="hold" nodeType="clickEffect">
                                  <p:stCondLst>
                                    <p:cond delay="0"/>
                                  </p:stCondLst>
                                  <p:childTnLst>
                                    <p:set>
                                      <p:cBhvr>
                                        <p:cTn id="44" dur="1" fill="hold">
                                          <p:stCondLst>
                                            <p:cond delay="0"/>
                                          </p:stCondLst>
                                        </p:cTn>
                                        <p:tgtEl>
                                          <p:spTgt spid="83978">
                                            <p:txEl>
                                              <p:pRg st="1" end="1"/>
                                            </p:txEl>
                                          </p:spTgt>
                                        </p:tgtEl>
                                        <p:attrNameLst>
                                          <p:attrName>style.visibility</p:attrName>
                                        </p:attrNameLst>
                                      </p:cBhvr>
                                      <p:to>
                                        <p:strVal val="visible"/>
                                      </p:to>
                                    </p:set>
                                    <p:animEffect transition="in" filter="barn(inHorizontal)">
                                      <p:cBhvr>
                                        <p:cTn id="45" dur="500"/>
                                        <p:tgtEl>
                                          <p:spTgt spid="83978">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0" presetClass="entr" presetSubtype="0" fill="hold" nodeType="clickEffect">
                                  <p:stCondLst>
                                    <p:cond delay="0"/>
                                  </p:stCondLst>
                                  <p:childTnLst>
                                    <p:set>
                                      <p:cBhvr>
                                        <p:cTn id="49" dur="1" fill="hold">
                                          <p:stCondLst>
                                            <p:cond delay="0"/>
                                          </p:stCondLst>
                                        </p:cTn>
                                        <p:tgtEl>
                                          <p:spTgt spid="83978">
                                            <p:txEl>
                                              <p:pRg st="2" end="2"/>
                                            </p:txEl>
                                          </p:spTgt>
                                        </p:tgtEl>
                                        <p:attrNameLst>
                                          <p:attrName>style.visibility</p:attrName>
                                        </p:attrNameLst>
                                      </p:cBhvr>
                                      <p:to>
                                        <p:strVal val="visible"/>
                                      </p:to>
                                    </p:set>
                                    <p:animEffect transition="in" filter="wedge">
                                      <p:cBhvr>
                                        <p:cTn id="50" dur="500"/>
                                        <p:tgtEl>
                                          <p:spTgt spid="83978">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0" presetClass="entr" presetSubtype="0" fill="hold" nodeType="clickEffect">
                                  <p:stCondLst>
                                    <p:cond delay="0"/>
                                  </p:stCondLst>
                                  <p:childTnLst>
                                    <p:set>
                                      <p:cBhvr>
                                        <p:cTn id="54" dur="1" fill="hold">
                                          <p:stCondLst>
                                            <p:cond delay="0"/>
                                          </p:stCondLst>
                                        </p:cTn>
                                        <p:tgtEl>
                                          <p:spTgt spid="83978">
                                            <p:txEl>
                                              <p:pRg st="3" end="3"/>
                                            </p:txEl>
                                          </p:spTgt>
                                        </p:tgtEl>
                                        <p:attrNameLst>
                                          <p:attrName>style.visibility</p:attrName>
                                        </p:attrNameLst>
                                      </p:cBhvr>
                                      <p:to>
                                        <p:strVal val="visible"/>
                                      </p:to>
                                    </p:set>
                                    <p:animEffect transition="in" filter="wedge">
                                      <p:cBhvr>
                                        <p:cTn id="55" dur="500"/>
                                        <p:tgtEl>
                                          <p:spTgt spid="839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p:bldP spid="83977" grpId="0" animBg="1"/>
      <p:bldP spid="839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a:extLst>
              <a:ext uri="{FF2B5EF4-FFF2-40B4-BE49-F238E27FC236}">
                <a16:creationId xmlns:a16="http://schemas.microsoft.com/office/drawing/2014/main" id="{9BCD3A59-F3AF-1EA8-8A53-E1A5C51ADCBB}"/>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状态参数</a:t>
            </a:r>
          </a:p>
        </p:txBody>
      </p:sp>
      <p:sp>
        <p:nvSpPr>
          <p:cNvPr id="86021" name="Rectangle 5">
            <a:extLst>
              <a:ext uri="{FF2B5EF4-FFF2-40B4-BE49-F238E27FC236}">
                <a16:creationId xmlns:a16="http://schemas.microsoft.com/office/drawing/2014/main" id="{FD9C9062-5669-50B7-CEEA-1D359C801273}"/>
              </a:ext>
            </a:extLst>
          </p:cNvPr>
          <p:cNvSpPr>
            <a:spLocks noChangeArrowheads="1"/>
          </p:cNvSpPr>
          <p:nvPr/>
        </p:nvSpPr>
        <p:spPr bwMode="auto">
          <a:xfrm>
            <a:off x="1871663" y="1412875"/>
            <a:ext cx="60944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Times New Roman" panose="02020603050405020304" pitchFamily="18" charset="0"/>
                <a:ea typeface="楷体_GB2312" pitchFamily="49" charset="-122"/>
              </a:rPr>
              <a:t>广延量</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extensive property</a:t>
            </a:r>
            <a:r>
              <a:rPr kumimoji="1" lang="zh-CN" altLang="en-US" sz="2400" b="1">
                <a:latin typeface="Times New Roman" panose="02020603050405020304" pitchFamily="18" charset="0"/>
                <a:ea typeface="楷体_GB2312" pitchFamily="49" charset="-122"/>
              </a:rPr>
              <a:t>）</a:t>
            </a:r>
          </a:p>
          <a:p>
            <a:pPr eaLnBrk="1" hangingPunct="1"/>
            <a:r>
              <a:rPr kumimoji="1" lang="zh-CN" altLang="en-US" sz="2400" b="1">
                <a:solidFill>
                  <a:schemeClr val="accent2"/>
                </a:solidFill>
                <a:latin typeface="Times New Roman" panose="02020603050405020304" pitchFamily="18" charset="0"/>
                <a:ea typeface="楷体_GB2312" pitchFamily="49" charset="-122"/>
              </a:rPr>
              <a:t>强度量</a:t>
            </a:r>
            <a:r>
              <a:rPr kumimoji="1" lang="zh-CN" altLang="en-US" sz="2400" b="1">
                <a:latin typeface="Times New Roman" panose="02020603050405020304" pitchFamily="18" charset="0"/>
                <a:ea typeface="楷体_GB2312" pitchFamily="49" charset="-122"/>
              </a:rPr>
              <a:t>（</a:t>
            </a:r>
            <a:r>
              <a:rPr kumimoji="1" lang="en-US" altLang="zh-CN" sz="2400" b="1">
                <a:latin typeface="Times New Roman" panose="02020603050405020304" pitchFamily="18" charset="0"/>
                <a:ea typeface="楷体_GB2312" pitchFamily="49" charset="-122"/>
              </a:rPr>
              <a:t>intensive property</a:t>
            </a:r>
            <a:r>
              <a:rPr kumimoji="1" lang="zh-CN" altLang="en-US" sz="2400" b="1">
                <a:latin typeface="Times New Roman" panose="02020603050405020304" pitchFamily="18" charset="0"/>
                <a:ea typeface="楷体_GB2312" pitchFamily="49" charset="-122"/>
              </a:rPr>
              <a:t>）</a:t>
            </a:r>
            <a:r>
              <a:rPr kumimoji="1" lang="zh-CN" altLang="en-US" sz="2000">
                <a:latin typeface="楷体_GB2312" pitchFamily="49" charset="-122"/>
                <a:ea typeface="楷体_GB2312" pitchFamily="49" charset="-122"/>
              </a:rPr>
              <a:t> </a:t>
            </a:r>
          </a:p>
        </p:txBody>
      </p:sp>
      <p:graphicFrame>
        <p:nvGraphicFramePr>
          <p:cNvPr id="86023" name="Object 7">
            <a:extLst>
              <a:ext uri="{FF2B5EF4-FFF2-40B4-BE49-F238E27FC236}">
                <a16:creationId xmlns:a16="http://schemas.microsoft.com/office/drawing/2014/main" id="{F9CFE076-3013-ABDE-AD93-4BB4851A852D}"/>
              </a:ext>
            </a:extLst>
          </p:cNvPr>
          <p:cNvGraphicFramePr>
            <a:graphicFrameLocks noChangeAspect="1"/>
          </p:cNvGraphicFramePr>
          <p:nvPr/>
        </p:nvGraphicFramePr>
        <p:xfrm>
          <a:off x="8312150" y="1341438"/>
          <a:ext cx="2946400" cy="5067300"/>
        </p:xfrm>
        <a:graphic>
          <a:graphicData uri="http://schemas.openxmlformats.org/presentationml/2006/ole">
            <mc:AlternateContent xmlns:mc="http://schemas.openxmlformats.org/markup-compatibility/2006">
              <mc:Choice xmlns:v="urn:schemas-microsoft-com:vml" Requires="v">
                <p:oleObj name="Visio" r:id="rId4" imgW="2946642" imgH="5067559" progId="Visio.Drawing.6">
                  <p:embed/>
                </p:oleObj>
              </mc:Choice>
              <mc:Fallback>
                <p:oleObj name="Visio" r:id="rId4" imgW="2946642" imgH="5067559" progId="Visio.Drawing.6">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2150" y="1341438"/>
                        <a:ext cx="29464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4" name="AutoShape 8">
            <a:extLst>
              <a:ext uri="{FF2B5EF4-FFF2-40B4-BE49-F238E27FC236}">
                <a16:creationId xmlns:a16="http://schemas.microsoft.com/office/drawing/2014/main" id="{950BC509-ACC9-7625-025E-94BA33CD3299}"/>
              </a:ext>
            </a:extLst>
          </p:cNvPr>
          <p:cNvSpPr>
            <a:spLocks noChangeArrowheads="1"/>
          </p:cNvSpPr>
          <p:nvPr/>
        </p:nvSpPr>
        <p:spPr bwMode="auto">
          <a:xfrm rot="5400000">
            <a:off x="8603457" y="3753644"/>
            <a:ext cx="647700" cy="287337"/>
          </a:xfrm>
          <a:prstGeom prst="notchedRightArrow">
            <a:avLst>
              <a:gd name="adj1" fmla="val 50000"/>
              <a:gd name="adj2" fmla="val 56354"/>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5" name="AutoShape 9">
            <a:extLst>
              <a:ext uri="{FF2B5EF4-FFF2-40B4-BE49-F238E27FC236}">
                <a16:creationId xmlns:a16="http://schemas.microsoft.com/office/drawing/2014/main" id="{3B6C3335-346B-5D4D-B734-26CA837DEB43}"/>
              </a:ext>
            </a:extLst>
          </p:cNvPr>
          <p:cNvSpPr>
            <a:spLocks/>
          </p:cNvSpPr>
          <p:nvPr/>
        </p:nvSpPr>
        <p:spPr bwMode="auto">
          <a:xfrm>
            <a:off x="10031413" y="4652963"/>
            <a:ext cx="287337" cy="504825"/>
          </a:xfrm>
          <a:prstGeom prst="rightBrace">
            <a:avLst>
              <a:gd name="adj1" fmla="val 1464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7" name="AutoShape 11">
            <a:extLst>
              <a:ext uri="{FF2B5EF4-FFF2-40B4-BE49-F238E27FC236}">
                <a16:creationId xmlns:a16="http://schemas.microsoft.com/office/drawing/2014/main" id="{A9BB4C37-A0F8-ED7B-C582-394BB85B4ED0}"/>
              </a:ext>
            </a:extLst>
          </p:cNvPr>
          <p:cNvSpPr>
            <a:spLocks/>
          </p:cNvSpPr>
          <p:nvPr/>
        </p:nvSpPr>
        <p:spPr bwMode="auto">
          <a:xfrm>
            <a:off x="10031413" y="5300663"/>
            <a:ext cx="287337" cy="792162"/>
          </a:xfrm>
          <a:prstGeom prst="rightBrace">
            <a:avLst>
              <a:gd name="adj1" fmla="val 2297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6029" name="Text Box 13">
            <a:extLst>
              <a:ext uri="{FF2B5EF4-FFF2-40B4-BE49-F238E27FC236}">
                <a16:creationId xmlns:a16="http://schemas.microsoft.com/office/drawing/2014/main" id="{19553D80-9AF2-640E-5656-182905768CC0}"/>
              </a:ext>
            </a:extLst>
          </p:cNvPr>
          <p:cNvSpPr txBox="1">
            <a:spLocks noChangeArrowheads="1"/>
          </p:cNvSpPr>
          <p:nvPr/>
        </p:nvSpPr>
        <p:spPr bwMode="auto">
          <a:xfrm>
            <a:off x="2063750" y="3068638"/>
            <a:ext cx="5375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FF6600"/>
                </a:solidFill>
                <a:latin typeface="Times New Roman" panose="02020603050405020304" pitchFamily="18" charset="0"/>
                <a:ea typeface="黑体" panose="02010609060101010101" pitchFamily="49" charset="-122"/>
              </a:rPr>
              <a:t>广延量的比性质具有强度量特性，如比体积</a:t>
            </a:r>
          </a:p>
        </p:txBody>
      </p:sp>
      <p:sp>
        <p:nvSpPr>
          <p:cNvPr id="86030" name="Text Box 14">
            <a:extLst>
              <a:ext uri="{FF2B5EF4-FFF2-40B4-BE49-F238E27FC236}">
                <a16:creationId xmlns:a16="http://schemas.microsoft.com/office/drawing/2014/main" id="{49028489-2393-7958-A31B-65F47857C3D4}"/>
              </a:ext>
            </a:extLst>
          </p:cNvPr>
          <p:cNvSpPr txBox="1">
            <a:spLocks noChangeArrowheads="1"/>
          </p:cNvSpPr>
          <p:nvPr/>
        </p:nvSpPr>
        <p:spPr bwMode="auto">
          <a:xfrm>
            <a:off x="2063750" y="5084763"/>
            <a:ext cx="48942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Times New Roman" panose="02020603050405020304" pitchFamily="18" charset="0"/>
                <a:ea typeface="楷体_GB2312" pitchFamily="49" charset="-122"/>
              </a:rPr>
              <a:t>约定用小写字母表示单位质量参数。</a:t>
            </a:r>
          </a:p>
        </p:txBody>
      </p:sp>
      <p:graphicFrame>
        <p:nvGraphicFramePr>
          <p:cNvPr id="86031" name="Object 15">
            <a:extLst>
              <a:ext uri="{FF2B5EF4-FFF2-40B4-BE49-F238E27FC236}">
                <a16:creationId xmlns:a16="http://schemas.microsoft.com/office/drawing/2014/main" id="{AAC297D6-795D-01E5-8705-F8C220547890}"/>
              </a:ext>
            </a:extLst>
          </p:cNvPr>
          <p:cNvGraphicFramePr>
            <a:graphicFrameLocks noChangeAspect="1"/>
          </p:cNvGraphicFramePr>
          <p:nvPr/>
        </p:nvGraphicFramePr>
        <p:xfrm>
          <a:off x="3649663" y="3933825"/>
          <a:ext cx="889000" cy="889000"/>
        </p:xfrm>
        <a:graphic>
          <a:graphicData uri="http://schemas.openxmlformats.org/presentationml/2006/ole">
            <mc:AlternateContent xmlns:mc="http://schemas.openxmlformats.org/markup-compatibility/2006">
              <mc:Choice xmlns:v="urn:schemas-microsoft-com:vml" Requires="v">
                <p:oleObj name="Equation" r:id="rId6" imgW="355320" imgH="355320" progId="Equation.DSMT4">
                  <p:embed/>
                </p:oleObj>
              </mc:Choice>
              <mc:Fallback>
                <p:oleObj name="Equation" r:id="rId6" imgW="355320" imgH="355320" progId="Equation.DSMT4">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9663" y="3933825"/>
                        <a:ext cx="889000" cy="88900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
        <p:nvSpPr>
          <p:cNvPr id="86032" name="Text Box 16">
            <a:extLst>
              <a:ext uri="{FF2B5EF4-FFF2-40B4-BE49-F238E27FC236}">
                <a16:creationId xmlns:a16="http://schemas.microsoft.com/office/drawing/2014/main" id="{4B04C748-E978-482E-2A4F-F2D2DAB47310}"/>
              </a:ext>
            </a:extLst>
          </p:cNvPr>
          <p:cNvSpPr txBox="1">
            <a:spLocks noChangeArrowheads="1"/>
          </p:cNvSpPr>
          <p:nvPr/>
        </p:nvSpPr>
        <p:spPr bwMode="auto">
          <a:xfrm>
            <a:off x="1776413" y="2492375"/>
            <a:ext cx="1484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8"/>
              </a:buBlip>
            </a:pPr>
            <a:r>
              <a:rPr kumimoji="1" lang="zh-CN" altLang="en-US" sz="2400" b="1">
                <a:solidFill>
                  <a:srgbClr val="0000FF"/>
                </a:solidFill>
                <a:ea typeface="黑体" panose="02010609060101010101" pitchFamily="49" charset="-122"/>
              </a:rPr>
              <a:t>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arn(inHorizontal)">
                                      <p:cBhvr>
                                        <p:cTn id="7" dur="500"/>
                                        <p:tgtEl>
                                          <p:spTgt spid="86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860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602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602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602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603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iterate type="lt">
                                    <p:tmPct val="100000"/>
                                  </p:iterate>
                                  <p:childTnLst>
                                    <p:set>
                                      <p:cBhvr>
                                        <p:cTn id="25" dur="1" fill="hold">
                                          <p:stCondLst>
                                            <p:cond delay="0"/>
                                          </p:stCondLst>
                                        </p:cTn>
                                        <p:tgtEl>
                                          <p:spTgt spid="86029">
                                            <p:txEl>
                                              <p:pRg st="0" end="0"/>
                                            </p:txEl>
                                          </p:spTgt>
                                        </p:tgtEl>
                                        <p:attrNameLst>
                                          <p:attrName>style.visibility</p:attrName>
                                        </p:attrNameLst>
                                      </p:cBhvr>
                                      <p:to>
                                        <p:strVal val="visible"/>
                                      </p:to>
                                    </p:set>
                                    <p:animEffect transition="in" filter="wipe(up)">
                                      <p:cBhvr>
                                        <p:cTn id="26" dur="75"/>
                                        <p:tgtEl>
                                          <p:spTgt spid="86029">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86031"/>
                                        </p:tgtEl>
                                        <p:attrNameLst>
                                          <p:attrName>style.visibility</p:attrName>
                                        </p:attrNameLst>
                                      </p:cBhvr>
                                      <p:to>
                                        <p:strVal val="visible"/>
                                      </p:to>
                                    </p:set>
                                    <p:animEffect transition="in" filter="checkerboard(across)">
                                      <p:cBhvr>
                                        <p:cTn id="31" dur="500"/>
                                        <p:tgtEl>
                                          <p:spTgt spid="8603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86030">
                                            <p:txEl>
                                              <p:pRg st="0" end="0"/>
                                            </p:txEl>
                                          </p:spTgt>
                                        </p:tgtEl>
                                        <p:attrNameLst>
                                          <p:attrName>style.visibility</p:attrName>
                                        </p:attrNameLst>
                                      </p:cBhvr>
                                      <p:to>
                                        <p:strVal val="visible"/>
                                      </p:to>
                                    </p:set>
                                    <p:animEffect transition="in" filter="wipe(left)">
                                      <p:cBhvr>
                                        <p:cTn id="36" dur="500"/>
                                        <p:tgtEl>
                                          <p:spTgt spid="860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p:bldP spid="86024" grpId="0" animBg="1"/>
      <p:bldP spid="86025" grpId="0" animBg="1"/>
      <p:bldP spid="86027" grpId="0" animBg="1"/>
      <p:bldP spid="86029" grpId="0" build="p" autoUpdateAnimBg="0"/>
      <p:bldP spid="860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2" name="AutoShape 4">
            <a:extLst>
              <a:ext uri="{FF2B5EF4-FFF2-40B4-BE49-F238E27FC236}">
                <a16:creationId xmlns:a16="http://schemas.microsoft.com/office/drawing/2014/main" id="{3BA47E94-7578-B0F5-9A12-8BACED15B4BA}"/>
              </a:ext>
            </a:extLst>
          </p:cNvPr>
          <p:cNvSpPr>
            <a:spLocks noChangeArrowheads="1"/>
          </p:cNvSpPr>
          <p:nvPr/>
        </p:nvSpPr>
        <p:spPr bwMode="ltGray">
          <a:xfrm rot="5400000">
            <a:off x="-2426494" y="680244"/>
            <a:ext cx="4824413" cy="635952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sp>
        <p:nvSpPr>
          <p:cNvPr id="2053" name="AutoShape 5">
            <a:extLst>
              <a:ext uri="{FF2B5EF4-FFF2-40B4-BE49-F238E27FC236}">
                <a16:creationId xmlns:a16="http://schemas.microsoft.com/office/drawing/2014/main" id="{30F7F0D8-C29B-C06F-362C-1B5D2BF5CA98}"/>
              </a:ext>
            </a:extLst>
          </p:cNvPr>
          <p:cNvSpPr>
            <a:spLocks noChangeArrowheads="1"/>
          </p:cNvSpPr>
          <p:nvPr/>
        </p:nvSpPr>
        <p:spPr bwMode="ltGray">
          <a:xfrm rot="5400000" flipH="1">
            <a:off x="-2016918" y="1256506"/>
            <a:ext cx="4032250" cy="52371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a:latin typeface="Arial" charset="0"/>
            </a:endParaRPr>
          </a:p>
        </p:txBody>
      </p:sp>
      <p:sp>
        <p:nvSpPr>
          <p:cNvPr id="18436" name="AutoShape 6">
            <a:extLst>
              <a:ext uri="{FF2B5EF4-FFF2-40B4-BE49-F238E27FC236}">
                <a16:creationId xmlns:a16="http://schemas.microsoft.com/office/drawing/2014/main" id="{3DB611A5-1F41-B296-9192-BC018B05F2B3}"/>
              </a:ext>
            </a:extLst>
          </p:cNvPr>
          <p:cNvSpPr>
            <a:spLocks noChangeArrowheads="1"/>
          </p:cNvSpPr>
          <p:nvPr/>
        </p:nvSpPr>
        <p:spPr bwMode="gray">
          <a:xfrm>
            <a:off x="2408238" y="5035550"/>
            <a:ext cx="6135687" cy="636588"/>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5  </a:t>
            </a:r>
            <a:r>
              <a:rPr kumimoji="1" lang="zh-CN" altLang="en-US" sz="2400" b="1">
                <a:solidFill>
                  <a:srgbClr val="0000FF"/>
                </a:solidFill>
                <a:latin typeface="Times New Roman" panose="02020603050405020304" pitchFamily="18" charset="0"/>
                <a:ea typeface="楷体_GB2312" pitchFamily="49" charset="-122"/>
              </a:rPr>
              <a:t>热力循环</a:t>
            </a:r>
          </a:p>
        </p:txBody>
      </p:sp>
      <p:sp>
        <p:nvSpPr>
          <p:cNvPr id="18437" name="AutoShape 7">
            <a:extLst>
              <a:ext uri="{FF2B5EF4-FFF2-40B4-BE49-F238E27FC236}">
                <a16:creationId xmlns:a16="http://schemas.microsoft.com/office/drawing/2014/main" id="{761E9FE5-5CB6-2D53-A7FB-B034A41B8126}"/>
              </a:ext>
            </a:extLst>
          </p:cNvPr>
          <p:cNvSpPr>
            <a:spLocks noChangeArrowheads="1"/>
          </p:cNvSpPr>
          <p:nvPr/>
        </p:nvSpPr>
        <p:spPr bwMode="gray">
          <a:xfrm>
            <a:off x="3049588" y="4157663"/>
            <a:ext cx="5565775"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4  </a:t>
            </a:r>
            <a:r>
              <a:rPr kumimoji="1" lang="zh-CN" altLang="en-US" sz="2400" b="1">
                <a:solidFill>
                  <a:srgbClr val="0000FF"/>
                </a:solidFill>
                <a:latin typeface="Times New Roman" panose="02020603050405020304" pitchFamily="18" charset="0"/>
                <a:ea typeface="楷体_GB2312" pitchFamily="49" charset="-122"/>
              </a:rPr>
              <a:t>热力过程</a:t>
            </a:r>
            <a:endParaRPr lang="zh-CN" altLang="en-US" sz="2400" b="1">
              <a:solidFill>
                <a:srgbClr val="0000FF"/>
              </a:solidFill>
              <a:latin typeface="Times New Roman" panose="02020603050405020304" pitchFamily="18" charset="0"/>
              <a:ea typeface="楷体_GB2312" pitchFamily="49" charset="-122"/>
            </a:endParaRPr>
          </a:p>
        </p:txBody>
      </p:sp>
      <p:sp>
        <p:nvSpPr>
          <p:cNvPr id="18438" name="AutoShape 8">
            <a:extLst>
              <a:ext uri="{FF2B5EF4-FFF2-40B4-BE49-F238E27FC236}">
                <a16:creationId xmlns:a16="http://schemas.microsoft.com/office/drawing/2014/main" id="{48BA9642-7625-3D87-D40E-719D9967D117}"/>
              </a:ext>
            </a:extLst>
          </p:cNvPr>
          <p:cNvSpPr>
            <a:spLocks noChangeArrowheads="1"/>
          </p:cNvSpPr>
          <p:nvPr/>
        </p:nvSpPr>
        <p:spPr bwMode="gray">
          <a:xfrm>
            <a:off x="3211513" y="3344863"/>
            <a:ext cx="5457825"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3  </a:t>
            </a:r>
            <a:r>
              <a:rPr kumimoji="1" lang="zh-CN" altLang="en-US" sz="2400" b="1">
                <a:solidFill>
                  <a:srgbClr val="0000FF"/>
                </a:solidFill>
                <a:latin typeface="Times New Roman" panose="02020603050405020304" pitchFamily="18" charset="0"/>
                <a:ea typeface="楷体_GB2312" pitchFamily="49" charset="-122"/>
              </a:rPr>
              <a:t>平衡态、状态方程式、坐标图</a:t>
            </a:r>
          </a:p>
        </p:txBody>
      </p:sp>
      <p:sp>
        <p:nvSpPr>
          <p:cNvPr id="18439" name="AutoShape 9">
            <a:extLst>
              <a:ext uri="{FF2B5EF4-FFF2-40B4-BE49-F238E27FC236}">
                <a16:creationId xmlns:a16="http://schemas.microsoft.com/office/drawing/2014/main" id="{592E7266-CB59-25FF-1E2A-87740AC4D491}"/>
              </a:ext>
            </a:extLst>
          </p:cNvPr>
          <p:cNvSpPr>
            <a:spLocks noChangeArrowheads="1"/>
          </p:cNvSpPr>
          <p:nvPr/>
        </p:nvSpPr>
        <p:spPr bwMode="gray">
          <a:xfrm>
            <a:off x="3008313" y="2476500"/>
            <a:ext cx="5607050"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2  </a:t>
            </a:r>
            <a:r>
              <a:rPr kumimoji="1" lang="zh-CN" altLang="en-US" sz="2400" b="1">
                <a:solidFill>
                  <a:srgbClr val="0000FF"/>
                </a:solidFill>
                <a:latin typeface="Times New Roman" panose="02020603050405020304" pitchFamily="18" charset="0"/>
                <a:ea typeface="楷体_GB2312" pitchFamily="49" charset="-122"/>
              </a:rPr>
              <a:t>状态及状态参数</a:t>
            </a:r>
          </a:p>
        </p:txBody>
      </p:sp>
      <p:sp>
        <p:nvSpPr>
          <p:cNvPr id="18440" name="AutoShape 10">
            <a:extLst>
              <a:ext uri="{FF2B5EF4-FFF2-40B4-BE49-F238E27FC236}">
                <a16:creationId xmlns:a16="http://schemas.microsoft.com/office/drawing/2014/main" id="{7511E075-3A6C-523E-584A-8A66B1188BDB}"/>
              </a:ext>
            </a:extLst>
          </p:cNvPr>
          <p:cNvSpPr>
            <a:spLocks noChangeArrowheads="1"/>
          </p:cNvSpPr>
          <p:nvPr/>
        </p:nvSpPr>
        <p:spPr bwMode="gray">
          <a:xfrm>
            <a:off x="2312988" y="1609725"/>
            <a:ext cx="6230937"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FF0000"/>
                </a:solidFill>
                <a:latin typeface="Times New Roman" panose="02020603050405020304" pitchFamily="18" charset="0"/>
                <a:ea typeface="楷体_GB2312" pitchFamily="49" charset="-122"/>
              </a:rPr>
              <a:t>1</a:t>
            </a:r>
            <a:r>
              <a:rPr kumimoji="1" lang="zh-CN" altLang="en-US" sz="2400" b="1">
                <a:solidFill>
                  <a:srgbClr val="FF0000"/>
                </a:solidFill>
                <a:latin typeface="Times New Roman" panose="02020603050405020304" pitchFamily="18" charset="0"/>
                <a:ea typeface="楷体_GB2312" pitchFamily="49" charset="-122"/>
              </a:rPr>
              <a:t>－</a:t>
            </a:r>
            <a:r>
              <a:rPr kumimoji="1" lang="en-US" altLang="zh-CN" sz="2400" b="1">
                <a:solidFill>
                  <a:srgbClr val="FF0000"/>
                </a:solidFill>
                <a:latin typeface="Times New Roman" panose="02020603050405020304" pitchFamily="18" charset="0"/>
                <a:ea typeface="楷体_GB2312" pitchFamily="49" charset="-122"/>
              </a:rPr>
              <a:t>1  </a:t>
            </a:r>
            <a:r>
              <a:rPr kumimoji="1" lang="zh-CN" altLang="en-US" sz="2400" b="1">
                <a:solidFill>
                  <a:srgbClr val="FF0000"/>
                </a:solidFill>
                <a:latin typeface="Times New Roman" panose="02020603050405020304" pitchFamily="18" charset="0"/>
                <a:ea typeface="楷体_GB2312" pitchFamily="49" charset="-122"/>
              </a:rPr>
              <a:t>热力系</a:t>
            </a:r>
          </a:p>
        </p:txBody>
      </p:sp>
      <p:grpSp>
        <p:nvGrpSpPr>
          <p:cNvPr id="18441" name="Group 11">
            <a:extLst>
              <a:ext uri="{FF2B5EF4-FFF2-40B4-BE49-F238E27FC236}">
                <a16:creationId xmlns:a16="http://schemas.microsoft.com/office/drawing/2014/main" id="{2CF26280-1CBB-01F4-FB12-E3522F4460F0}"/>
              </a:ext>
            </a:extLst>
          </p:cNvPr>
          <p:cNvGrpSpPr>
            <a:grpSpLocks/>
          </p:cNvGrpSpPr>
          <p:nvPr/>
        </p:nvGrpSpPr>
        <p:grpSpPr bwMode="auto">
          <a:xfrm>
            <a:off x="1990725" y="1773238"/>
            <a:ext cx="447675" cy="420687"/>
            <a:chOff x="2078" y="1680"/>
            <a:chExt cx="1615" cy="1615"/>
          </a:xfrm>
        </p:grpSpPr>
        <p:sp>
          <p:nvSpPr>
            <p:cNvPr id="18472" name="Oval 12">
              <a:extLst>
                <a:ext uri="{FF2B5EF4-FFF2-40B4-BE49-F238E27FC236}">
                  <a16:creationId xmlns:a16="http://schemas.microsoft.com/office/drawing/2014/main" id="{BBDF1C6F-EAD7-B23B-98A1-ADB1A6F15963}"/>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73" name="Oval 13">
              <a:extLst>
                <a:ext uri="{FF2B5EF4-FFF2-40B4-BE49-F238E27FC236}">
                  <a16:creationId xmlns:a16="http://schemas.microsoft.com/office/drawing/2014/main" id="{DC129856-30A6-9CD2-038D-AA5601093AB4}"/>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2" name="Oval 14">
              <a:extLst>
                <a:ext uri="{FF2B5EF4-FFF2-40B4-BE49-F238E27FC236}">
                  <a16:creationId xmlns:a16="http://schemas.microsoft.com/office/drawing/2014/main" id="{6FE2AC98-54CC-5776-13FB-36F613F82968}"/>
                </a:ext>
              </a:extLst>
            </p:cNvPr>
            <p:cNvSpPr>
              <a:spLocks noChangeArrowheads="1"/>
            </p:cNvSpPr>
            <p:nvPr/>
          </p:nvSpPr>
          <p:spPr bwMode="gray">
            <a:xfrm>
              <a:off x="2256" y="1857"/>
              <a:ext cx="1260"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18475" name="Oval 15">
              <a:extLst>
                <a:ext uri="{FF2B5EF4-FFF2-40B4-BE49-F238E27FC236}">
                  <a16:creationId xmlns:a16="http://schemas.microsoft.com/office/drawing/2014/main" id="{9A66B9B9-D2FF-7105-38C9-C432B0408B43}"/>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4" name="Oval 16">
              <a:extLst>
                <a:ext uri="{FF2B5EF4-FFF2-40B4-BE49-F238E27FC236}">
                  <a16:creationId xmlns:a16="http://schemas.microsoft.com/office/drawing/2014/main" id="{12618176-F8C2-AEB5-0D91-361A6E8E8BF8}"/>
                </a:ext>
              </a:extLst>
            </p:cNvPr>
            <p:cNvSpPr>
              <a:spLocks noChangeArrowheads="1"/>
            </p:cNvSpPr>
            <p:nvPr/>
          </p:nvSpPr>
          <p:spPr bwMode="gray">
            <a:xfrm>
              <a:off x="2336" y="1936"/>
              <a:ext cx="1100"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18477" name="Oval 17">
              <a:extLst>
                <a:ext uri="{FF2B5EF4-FFF2-40B4-BE49-F238E27FC236}">
                  <a16:creationId xmlns:a16="http://schemas.microsoft.com/office/drawing/2014/main" id="{F5C6BBD0-4147-74F3-2C0C-9B574C0FED1F}"/>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2" name="Group 18">
            <a:extLst>
              <a:ext uri="{FF2B5EF4-FFF2-40B4-BE49-F238E27FC236}">
                <a16:creationId xmlns:a16="http://schemas.microsoft.com/office/drawing/2014/main" id="{272AA251-2F11-E682-CFAD-1716CAD2CA60}"/>
              </a:ext>
            </a:extLst>
          </p:cNvPr>
          <p:cNvGrpSpPr>
            <a:grpSpLocks/>
          </p:cNvGrpSpPr>
          <p:nvPr/>
        </p:nvGrpSpPr>
        <p:grpSpPr bwMode="auto">
          <a:xfrm>
            <a:off x="2641600" y="2636838"/>
            <a:ext cx="508000" cy="441325"/>
            <a:chOff x="2078" y="1680"/>
            <a:chExt cx="1615" cy="1615"/>
          </a:xfrm>
        </p:grpSpPr>
        <p:sp>
          <p:nvSpPr>
            <p:cNvPr id="18466" name="Oval 19">
              <a:extLst>
                <a:ext uri="{FF2B5EF4-FFF2-40B4-BE49-F238E27FC236}">
                  <a16:creationId xmlns:a16="http://schemas.microsoft.com/office/drawing/2014/main" id="{D31E2EA0-D53B-6818-5AF0-320062494854}"/>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67" name="Oval 20">
              <a:extLst>
                <a:ext uri="{FF2B5EF4-FFF2-40B4-BE49-F238E27FC236}">
                  <a16:creationId xmlns:a16="http://schemas.microsoft.com/office/drawing/2014/main" id="{BECB89D9-500A-D07F-131E-91C4AE399B34}"/>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69" name="Oval 21">
              <a:extLst>
                <a:ext uri="{FF2B5EF4-FFF2-40B4-BE49-F238E27FC236}">
                  <a16:creationId xmlns:a16="http://schemas.microsoft.com/office/drawing/2014/main" id="{4AB7D14E-A3CD-0314-9494-009C98E1A85A}"/>
                </a:ext>
              </a:extLst>
            </p:cNvPr>
            <p:cNvSpPr>
              <a:spLocks noChangeArrowheads="1"/>
            </p:cNvSpPr>
            <p:nvPr/>
          </p:nvSpPr>
          <p:spPr bwMode="gray">
            <a:xfrm>
              <a:off x="2255" y="1854"/>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18469" name="Oval 22">
              <a:extLst>
                <a:ext uri="{FF2B5EF4-FFF2-40B4-BE49-F238E27FC236}">
                  <a16:creationId xmlns:a16="http://schemas.microsoft.com/office/drawing/2014/main" id="{F79A77C9-B2A4-5446-3951-BE388BECDB25}"/>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1" name="Oval 23">
              <a:extLst>
                <a:ext uri="{FF2B5EF4-FFF2-40B4-BE49-F238E27FC236}">
                  <a16:creationId xmlns:a16="http://schemas.microsoft.com/office/drawing/2014/main" id="{07324F38-CB18-715B-D0E4-92E25E542646}"/>
                </a:ext>
              </a:extLst>
            </p:cNvPr>
            <p:cNvSpPr>
              <a:spLocks noChangeArrowheads="1"/>
            </p:cNvSpPr>
            <p:nvPr/>
          </p:nvSpPr>
          <p:spPr bwMode="gray">
            <a:xfrm>
              <a:off x="2335" y="1941"/>
              <a:ext cx="1095"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18471" name="Oval 24">
              <a:extLst>
                <a:ext uri="{FF2B5EF4-FFF2-40B4-BE49-F238E27FC236}">
                  <a16:creationId xmlns:a16="http://schemas.microsoft.com/office/drawing/2014/main" id="{DC826B1A-0CE4-9340-D8B4-279ECAF1D3C9}"/>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3" name="Group 25">
            <a:extLst>
              <a:ext uri="{FF2B5EF4-FFF2-40B4-BE49-F238E27FC236}">
                <a16:creationId xmlns:a16="http://schemas.microsoft.com/office/drawing/2014/main" id="{209C7819-32AB-5E1C-EEFE-00D6417015C4}"/>
              </a:ext>
            </a:extLst>
          </p:cNvPr>
          <p:cNvGrpSpPr>
            <a:grpSpLocks/>
          </p:cNvGrpSpPr>
          <p:nvPr/>
        </p:nvGrpSpPr>
        <p:grpSpPr bwMode="auto">
          <a:xfrm>
            <a:off x="2844800" y="3500438"/>
            <a:ext cx="508000" cy="415925"/>
            <a:chOff x="2078" y="1680"/>
            <a:chExt cx="1615" cy="1615"/>
          </a:xfrm>
        </p:grpSpPr>
        <p:sp>
          <p:nvSpPr>
            <p:cNvPr id="18460" name="Oval 26">
              <a:extLst>
                <a:ext uri="{FF2B5EF4-FFF2-40B4-BE49-F238E27FC236}">
                  <a16:creationId xmlns:a16="http://schemas.microsoft.com/office/drawing/2014/main" id="{BCF9DFD7-691D-194B-7C91-F4D0EB3A8CF9}"/>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61" name="Oval 27">
              <a:extLst>
                <a:ext uri="{FF2B5EF4-FFF2-40B4-BE49-F238E27FC236}">
                  <a16:creationId xmlns:a16="http://schemas.microsoft.com/office/drawing/2014/main" id="{3D4F369A-9837-E0A4-3365-8691D8B34B01}"/>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6" name="Oval 28">
              <a:extLst>
                <a:ext uri="{FF2B5EF4-FFF2-40B4-BE49-F238E27FC236}">
                  <a16:creationId xmlns:a16="http://schemas.microsoft.com/office/drawing/2014/main" id="{443DF03F-8509-065C-F7E2-17A52ED8CD04}"/>
                </a:ext>
              </a:extLst>
            </p:cNvPr>
            <p:cNvSpPr>
              <a:spLocks noChangeArrowheads="1"/>
            </p:cNvSpPr>
            <p:nvPr/>
          </p:nvSpPr>
          <p:spPr bwMode="gray">
            <a:xfrm>
              <a:off x="2255" y="1859"/>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18463" name="Oval 29">
              <a:extLst>
                <a:ext uri="{FF2B5EF4-FFF2-40B4-BE49-F238E27FC236}">
                  <a16:creationId xmlns:a16="http://schemas.microsoft.com/office/drawing/2014/main" id="{67AEF2C9-3C5E-268D-2C8B-77ED3001C26F}"/>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78" name="Oval 30">
              <a:extLst>
                <a:ext uri="{FF2B5EF4-FFF2-40B4-BE49-F238E27FC236}">
                  <a16:creationId xmlns:a16="http://schemas.microsoft.com/office/drawing/2014/main" id="{76C96BCA-9B71-66A4-D3AE-EF999ED60D45}"/>
                </a:ext>
              </a:extLst>
            </p:cNvPr>
            <p:cNvSpPr>
              <a:spLocks noChangeArrowheads="1"/>
            </p:cNvSpPr>
            <p:nvPr/>
          </p:nvSpPr>
          <p:spPr bwMode="gray">
            <a:xfrm>
              <a:off x="2335" y="1939"/>
              <a:ext cx="1095" cy="109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18465" name="Oval 31">
              <a:extLst>
                <a:ext uri="{FF2B5EF4-FFF2-40B4-BE49-F238E27FC236}">
                  <a16:creationId xmlns:a16="http://schemas.microsoft.com/office/drawing/2014/main" id="{A9B30EED-C26B-BC6E-EA16-11B31AC90EE3}"/>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4" name="Group 32">
            <a:extLst>
              <a:ext uri="{FF2B5EF4-FFF2-40B4-BE49-F238E27FC236}">
                <a16:creationId xmlns:a16="http://schemas.microsoft.com/office/drawing/2014/main" id="{4392A275-202F-D694-086E-C16B7FC4AE30}"/>
              </a:ext>
            </a:extLst>
          </p:cNvPr>
          <p:cNvGrpSpPr>
            <a:grpSpLocks/>
          </p:cNvGrpSpPr>
          <p:nvPr/>
        </p:nvGrpSpPr>
        <p:grpSpPr bwMode="auto">
          <a:xfrm>
            <a:off x="2641600" y="4292600"/>
            <a:ext cx="508000" cy="461963"/>
            <a:chOff x="2078" y="1680"/>
            <a:chExt cx="1615" cy="1615"/>
          </a:xfrm>
        </p:grpSpPr>
        <p:sp>
          <p:nvSpPr>
            <p:cNvPr id="18454" name="Oval 33">
              <a:extLst>
                <a:ext uri="{FF2B5EF4-FFF2-40B4-BE49-F238E27FC236}">
                  <a16:creationId xmlns:a16="http://schemas.microsoft.com/office/drawing/2014/main" id="{64938126-1760-D36B-1D9B-C2F4C1750102}"/>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55" name="Oval 34">
              <a:extLst>
                <a:ext uri="{FF2B5EF4-FFF2-40B4-BE49-F238E27FC236}">
                  <a16:creationId xmlns:a16="http://schemas.microsoft.com/office/drawing/2014/main" id="{30C637C9-3945-CC50-95F0-551AE5EE3C0F}"/>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3" name="Oval 35">
              <a:extLst>
                <a:ext uri="{FF2B5EF4-FFF2-40B4-BE49-F238E27FC236}">
                  <a16:creationId xmlns:a16="http://schemas.microsoft.com/office/drawing/2014/main" id="{B4330767-2A67-EF27-5475-C43D87D6B4BA}"/>
                </a:ext>
              </a:extLst>
            </p:cNvPr>
            <p:cNvSpPr>
              <a:spLocks noChangeArrowheads="1"/>
            </p:cNvSpPr>
            <p:nvPr/>
          </p:nvSpPr>
          <p:spPr bwMode="gray">
            <a:xfrm>
              <a:off x="2255" y="1858"/>
              <a:ext cx="1262" cy="126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18457" name="Oval 36">
              <a:extLst>
                <a:ext uri="{FF2B5EF4-FFF2-40B4-BE49-F238E27FC236}">
                  <a16:creationId xmlns:a16="http://schemas.microsoft.com/office/drawing/2014/main" id="{A786BBFE-D253-6413-4D52-4AFCC69B305B}"/>
                </a:ext>
              </a:extLst>
            </p:cNvPr>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85" name="Oval 37">
              <a:extLst>
                <a:ext uri="{FF2B5EF4-FFF2-40B4-BE49-F238E27FC236}">
                  <a16:creationId xmlns:a16="http://schemas.microsoft.com/office/drawing/2014/main" id="{AE5C1F21-6A8F-2F01-80E9-047DE2CD5C6B}"/>
                </a:ext>
              </a:extLst>
            </p:cNvPr>
            <p:cNvSpPr>
              <a:spLocks noChangeArrowheads="1"/>
            </p:cNvSpPr>
            <p:nvPr/>
          </p:nvSpPr>
          <p:spPr bwMode="gray">
            <a:xfrm>
              <a:off x="2335" y="1941"/>
              <a:ext cx="1095" cy="109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18459" name="Oval 38">
              <a:extLst>
                <a:ext uri="{FF2B5EF4-FFF2-40B4-BE49-F238E27FC236}">
                  <a16:creationId xmlns:a16="http://schemas.microsoft.com/office/drawing/2014/main" id="{99F1564F-7586-9911-4F62-AF78EECF2C5B}"/>
                </a:ext>
              </a:extLst>
            </p:cNvPr>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8445" name="Group 39">
            <a:extLst>
              <a:ext uri="{FF2B5EF4-FFF2-40B4-BE49-F238E27FC236}">
                <a16:creationId xmlns:a16="http://schemas.microsoft.com/office/drawing/2014/main" id="{4AA1A45A-C514-0813-939D-F3E5B5D46B27}"/>
              </a:ext>
            </a:extLst>
          </p:cNvPr>
          <p:cNvGrpSpPr>
            <a:grpSpLocks/>
          </p:cNvGrpSpPr>
          <p:nvPr/>
        </p:nvGrpSpPr>
        <p:grpSpPr bwMode="auto">
          <a:xfrm>
            <a:off x="2032000" y="5084763"/>
            <a:ext cx="473075" cy="444500"/>
            <a:chOff x="2078" y="1680"/>
            <a:chExt cx="1615" cy="1615"/>
          </a:xfrm>
        </p:grpSpPr>
        <p:sp>
          <p:nvSpPr>
            <p:cNvPr id="18448" name="Oval 40">
              <a:extLst>
                <a:ext uri="{FF2B5EF4-FFF2-40B4-BE49-F238E27FC236}">
                  <a16:creationId xmlns:a16="http://schemas.microsoft.com/office/drawing/2014/main" id="{68663463-CE58-D03A-7FEC-0E9CEB9AFB97}"/>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49" name="Oval 41">
              <a:extLst>
                <a:ext uri="{FF2B5EF4-FFF2-40B4-BE49-F238E27FC236}">
                  <a16:creationId xmlns:a16="http://schemas.microsoft.com/office/drawing/2014/main" id="{D033D19A-8BB6-F14E-EF4A-587802FB9D28}"/>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90" name="Oval 42">
              <a:extLst>
                <a:ext uri="{FF2B5EF4-FFF2-40B4-BE49-F238E27FC236}">
                  <a16:creationId xmlns:a16="http://schemas.microsoft.com/office/drawing/2014/main" id="{C3EEA6B2-05EF-DCAE-BBAA-57E8D924B0C2}"/>
                </a:ext>
              </a:extLst>
            </p:cNvPr>
            <p:cNvSpPr>
              <a:spLocks noChangeArrowheads="1"/>
            </p:cNvSpPr>
            <p:nvPr/>
          </p:nvSpPr>
          <p:spPr bwMode="gray">
            <a:xfrm>
              <a:off x="2251" y="1859"/>
              <a:ext cx="1263" cy="12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18451" name="Oval 43">
              <a:extLst>
                <a:ext uri="{FF2B5EF4-FFF2-40B4-BE49-F238E27FC236}">
                  <a16:creationId xmlns:a16="http://schemas.microsoft.com/office/drawing/2014/main" id="{C7421AEF-89E8-2B2F-0D04-AF97B31E15EE}"/>
                </a:ext>
              </a:extLst>
            </p:cNvPr>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92" name="Oval 44">
              <a:extLst>
                <a:ext uri="{FF2B5EF4-FFF2-40B4-BE49-F238E27FC236}">
                  <a16:creationId xmlns:a16="http://schemas.microsoft.com/office/drawing/2014/main" id="{F42A324E-CBB0-4EC0-C4B4-039AC13E146A}"/>
                </a:ext>
              </a:extLst>
            </p:cNvPr>
            <p:cNvSpPr>
              <a:spLocks noChangeArrowheads="1"/>
            </p:cNvSpPr>
            <p:nvPr/>
          </p:nvSpPr>
          <p:spPr bwMode="gray">
            <a:xfrm>
              <a:off x="2338" y="1940"/>
              <a:ext cx="1095" cy="109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18453" name="Oval 45">
              <a:extLst>
                <a:ext uri="{FF2B5EF4-FFF2-40B4-BE49-F238E27FC236}">
                  <a16:creationId xmlns:a16="http://schemas.microsoft.com/office/drawing/2014/main" id="{93025A95-6D1E-7C55-2395-767171B42317}"/>
                </a:ext>
              </a:extLst>
            </p:cNvPr>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8446" name="Text Box 46">
            <a:extLst>
              <a:ext uri="{FF2B5EF4-FFF2-40B4-BE49-F238E27FC236}">
                <a16:creationId xmlns:a16="http://schemas.microsoft.com/office/drawing/2014/main" id="{F041C548-DD28-4F0F-0514-8B802554EB62}"/>
              </a:ext>
            </a:extLst>
          </p:cNvPr>
          <p:cNvSpPr txBox="1">
            <a:spLocks noChangeArrowheads="1"/>
          </p:cNvSpPr>
          <p:nvPr/>
        </p:nvSpPr>
        <p:spPr bwMode="auto">
          <a:xfrm>
            <a:off x="2035175" y="3381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2095" name="Rectangle 47">
            <a:extLst>
              <a:ext uri="{FF2B5EF4-FFF2-40B4-BE49-F238E27FC236}">
                <a16:creationId xmlns:a16="http://schemas.microsoft.com/office/drawing/2014/main" id="{B9C25E30-2A43-B601-5037-AC8394166D23}"/>
              </a:ext>
            </a:extLst>
          </p:cNvPr>
          <p:cNvSpPr>
            <a:spLocks noChangeArrowheads="1"/>
          </p:cNvSpPr>
          <p:nvPr/>
        </p:nvSpPr>
        <p:spPr bwMode="auto">
          <a:xfrm>
            <a:off x="1703388" y="188913"/>
            <a:ext cx="7859712" cy="701675"/>
          </a:xfrm>
          <a:prstGeom prst="rect">
            <a:avLst/>
          </a:prstGeom>
          <a:noFill/>
          <a:ln w="9525">
            <a:noFill/>
            <a:miter lim="800000"/>
            <a:headEnd/>
            <a:tailEnd/>
          </a:ln>
          <a:effectLst/>
        </p:spPr>
        <p:txBody>
          <a:bodyPr anchor="b">
            <a:spAutoFit/>
          </a:bodyPr>
          <a:lstStyle/>
          <a:p>
            <a:pPr algn="ctr">
              <a:defRPr/>
            </a:pPr>
            <a:r>
              <a:rPr lang="zh-CN" altLang="en-US" sz="4000" b="1">
                <a:solidFill>
                  <a:srgbClr val="0033CC"/>
                </a:solidFill>
                <a:effectLst>
                  <a:outerShdw blurRad="38100" dist="38100" dir="2700000" algn="tl">
                    <a:srgbClr val="C0C0C0"/>
                  </a:outerShdw>
                </a:effectLst>
                <a:latin typeface="Arial" charset="0"/>
                <a:ea typeface="黑体" pitchFamily="49" charset="-122"/>
              </a:rPr>
              <a:t>基本内容</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Text Box 5">
            <a:extLst>
              <a:ext uri="{FF2B5EF4-FFF2-40B4-BE49-F238E27FC236}">
                <a16:creationId xmlns:a16="http://schemas.microsoft.com/office/drawing/2014/main" id="{D67C614D-BA52-DD58-65B1-846907CF13B5}"/>
              </a:ext>
            </a:extLst>
          </p:cNvPr>
          <p:cNvSpPr txBox="1">
            <a:spLocks noChangeArrowheads="1"/>
          </p:cNvSpPr>
          <p:nvPr/>
        </p:nvSpPr>
        <p:spPr bwMode="auto">
          <a:xfrm>
            <a:off x="527050" y="188913"/>
            <a:ext cx="6275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CC0000"/>
                </a:solidFill>
                <a:latin typeface="黑体" panose="02010609060101010101" pitchFamily="49" charset="-122"/>
                <a:ea typeface="黑体" panose="02010609060101010101" pitchFamily="49" charset="-122"/>
              </a:rPr>
              <a:t>三、基本状态参数</a:t>
            </a:r>
            <a:r>
              <a:rPr kumimoji="1" lang="zh-CN" altLang="en-US" sz="4000" b="1">
                <a:solidFill>
                  <a:srgbClr val="CC0000"/>
                </a:solidFill>
                <a:latin typeface="黑体" panose="02010609060101010101" pitchFamily="49" charset="-122"/>
                <a:ea typeface="黑体" panose="02010609060101010101" pitchFamily="49" charset="-122"/>
              </a:rPr>
              <a:t>（</a:t>
            </a:r>
            <a:r>
              <a:rPr kumimoji="1" lang="en-US" altLang="zh-CN" sz="4000" b="1" i="1">
                <a:solidFill>
                  <a:srgbClr val="CC0000"/>
                </a:solidFill>
                <a:latin typeface="Times New Roman" panose="02020603050405020304" pitchFamily="18" charset="0"/>
                <a:ea typeface="黑体" panose="02010609060101010101" pitchFamily="49" charset="-122"/>
              </a:rPr>
              <a:t>p</a:t>
            </a:r>
            <a:r>
              <a:rPr kumimoji="1" lang="zh-CN" altLang="en-US" sz="4000" b="1">
                <a:solidFill>
                  <a:srgbClr val="CC0000"/>
                </a:solidFill>
                <a:latin typeface="Times New Roman" panose="02020603050405020304" pitchFamily="18" charset="0"/>
                <a:ea typeface="黑体" panose="02010609060101010101" pitchFamily="49" charset="-122"/>
              </a:rPr>
              <a:t>，</a:t>
            </a:r>
            <a:r>
              <a:rPr kumimoji="1" lang="en-US" altLang="zh-CN" sz="4000" b="1" i="1">
                <a:solidFill>
                  <a:srgbClr val="CC0000"/>
                </a:solidFill>
                <a:latin typeface="Times New Roman" panose="02020603050405020304" pitchFamily="18" charset="0"/>
                <a:ea typeface="黑体" panose="02010609060101010101" pitchFamily="49" charset="-122"/>
              </a:rPr>
              <a:t>T</a:t>
            </a:r>
            <a:r>
              <a:rPr kumimoji="1" lang="zh-CN" altLang="en-US" sz="4000" b="1">
                <a:solidFill>
                  <a:srgbClr val="CC0000"/>
                </a:solidFill>
                <a:latin typeface="Times New Roman" panose="02020603050405020304" pitchFamily="18" charset="0"/>
                <a:ea typeface="黑体" panose="02010609060101010101" pitchFamily="49" charset="-122"/>
              </a:rPr>
              <a:t>，</a:t>
            </a:r>
            <a:r>
              <a:rPr kumimoji="1" lang="en-US" altLang="zh-CN" sz="4000" b="1" i="1">
                <a:solidFill>
                  <a:srgbClr val="CC0000"/>
                </a:solidFill>
                <a:latin typeface="Times New Roman" panose="02020603050405020304" pitchFamily="18" charset="0"/>
                <a:ea typeface="黑体" panose="02010609060101010101" pitchFamily="49" charset="-122"/>
              </a:rPr>
              <a:t>v</a:t>
            </a:r>
            <a:r>
              <a:rPr kumimoji="1" lang="zh-CN" altLang="en-US" sz="4000" b="1">
                <a:solidFill>
                  <a:srgbClr val="CC0000"/>
                </a:solidFill>
                <a:latin typeface="Times New Roman" panose="02020603050405020304" pitchFamily="18" charset="0"/>
                <a:ea typeface="黑体" panose="02010609060101010101" pitchFamily="49" charset="-122"/>
              </a:rPr>
              <a:t>）</a:t>
            </a:r>
            <a:endParaRPr kumimoji="1" lang="zh-CN" altLang="en-US" sz="4000" b="1">
              <a:solidFill>
                <a:srgbClr val="CC0000"/>
              </a:solidFill>
              <a:latin typeface="黑体" panose="02010609060101010101" pitchFamily="49" charset="-122"/>
              <a:ea typeface="黑体" panose="02010609060101010101" pitchFamily="49" charset="-122"/>
            </a:endParaRPr>
          </a:p>
        </p:txBody>
      </p:sp>
      <p:sp>
        <p:nvSpPr>
          <p:cNvPr id="88070" name="Text Box 6">
            <a:extLst>
              <a:ext uri="{FF2B5EF4-FFF2-40B4-BE49-F238E27FC236}">
                <a16:creationId xmlns:a16="http://schemas.microsoft.com/office/drawing/2014/main" id="{EC273BC3-CAB5-9043-4123-98424CA143C1}"/>
              </a:ext>
            </a:extLst>
          </p:cNvPr>
          <p:cNvSpPr txBox="1">
            <a:spLocks noChangeArrowheads="1"/>
          </p:cNvSpPr>
          <p:nvPr/>
        </p:nvSpPr>
        <p:spPr bwMode="auto">
          <a:xfrm>
            <a:off x="2733675" y="1268413"/>
            <a:ext cx="7008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150000"/>
              <a:buFont typeface="Wingdings" panose="05000000000000000000" pitchFamily="2" charset="2"/>
              <a:buNone/>
            </a:pPr>
            <a:r>
              <a:rPr kumimoji="1" lang="zh-CN" altLang="en-US" sz="3200" b="1">
                <a:solidFill>
                  <a:srgbClr val="FF0000"/>
                </a:solidFill>
                <a:latin typeface="黑体" panose="02010609060101010101" pitchFamily="49" charset="-122"/>
                <a:ea typeface="黑体" panose="02010609060101010101" pitchFamily="49" charset="-122"/>
              </a:rPr>
              <a:t>比体积</a:t>
            </a:r>
            <a:r>
              <a:rPr kumimoji="1" lang="zh-CN" altLang="en-US" sz="3200" b="1">
                <a:solidFill>
                  <a:srgbClr val="FF0000"/>
                </a:solidFill>
                <a:latin typeface="隶书" panose="02010509060101010101" pitchFamily="49" charset="-122"/>
                <a:ea typeface="隶书" panose="02010509060101010101" pitchFamily="49" charset="-122"/>
              </a:rPr>
              <a:t>（</a:t>
            </a:r>
            <a:r>
              <a:rPr kumimoji="1" lang="en-US" altLang="zh-CN" sz="2800" b="1">
                <a:solidFill>
                  <a:srgbClr val="FF0000"/>
                </a:solidFill>
                <a:latin typeface="Times New Roman" panose="02020603050405020304" pitchFamily="18" charset="0"/>
                <a:ea typeface="隶书" panose="02010509060101010101" pitchFamily="49" charset="-122"/>
              </a:rPr>
              <a:t>specific volume</a:t>
            </a:r>
            <a:r>
              <a:rPr kumimoji="1" lang="zh-CN" altLang="en-US" sz="2800" b="1">
                <a:solidFill>
                  <a:srgbClr val="FF0000"/>
                </a:solidFill>
                <a:latin typeface="Times New Roman" panose="02020603050405020304" pitchFamily="18" charset="0"/>
                <a:ea typeface="隶书" panose="02010509060101010101" pitchFamily="49" charset="-122"/>
              </a:rPr>
              <a:t>）</a:t>
            </a:r>
          </a:p>
        </p:txBody>
      </p:sp>
      <p:sp>
        <p:nvSpPr>
          <p:cNvPr id="88074" name="Text Box 10">
            <a:extLst>
              <a:ext uri="{FF2B5EF4-FFF2-40B4-BE49-F238E27FC236}">
                <a16:creationId xmlns:a16="http://schemas.microsoft.com/office/drawing/2014/main" id="{37629280-4326-2299-28A7-5577AE140BDC}"/>
              </a:ext>
            </a:extLst>
          </p:cNvPr>
          <p:cNvSpPr txBox="1">
            <a:spLocks noChangeArrowheads="1"/>
          </p:cNvSpPr>
          <p:nvPr/>
        </p:nvSpPr>
        <p:spPr bwMode="auto">
          <a:xfrm>
            <a:off x="2446338" y="2997200"/>
            <a:ext cx="4051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3"/>
              </a:buBlip>
            </a:pPr>
            <a:r>
              <a:rPr kumimoji="1" lang="zh-CN" altLang="en-US" sz="2800" b="1">
                <a:solidFill>
                  <a:srgbClr val="FF0000"/>
                </a:solidFill>
                <a:latin typeface="隶书" panose="02010509060101010101" pitchFamily="49" charset="-122"/>
                <a:ea typeface="隶书" panose="02010509060101010101" pitchFamily="49" charset="-122"/>
              </a:rPr>
              <a:t>密度</a:t>
            </a:r>
            <a:r>
              <a:rPr kumimoji="1" lang="en-US" altLang="zh-CN" sz="2800" b="1">
                <a:solidFill>
                  <a:srgbClr val="FF0000"/>
                </a:solidFill>
                <a:latin typeface="隶书" panose="02010509060101010101" pitchFamily="49" charset="-122"/>
                <a:ea typeface="隶书" panose="02010509060101010101" pitchFamily="49" charset="-122"/>
              </a:rPr>
              <a:t>(</a:t>
            </a:r>
            <a:r>
              <a:rPr kumimoji="1" lang="en-US" altLang="zh-CN" sz="2800" b="1">
                <a:solidFill>
                  <a:srgbClr val="FF0000"/>
                </a:solidFill>
                <a:latin typeface="Times New Roman" panose="02020603050405020304" pitchFamily="18" charset="0"/>
                <a:ea typeface="隶书" panose="02010509060101010101" pitchFamily="49" charset="-122"/>
              </a:rPr>
              <a:t>density</a:t>
            </a:r>
            <a:r>
              <a:rPr kumimoji="1" lang="en-US" altLang="zh-CN" sz="2800" b="1">
                <a:solidFill>
                  <a:srgbClr val="FF0000"/>
                </a:solidFill>
                <a:latin typeface="隶书" panose="02010509060101010101" pitchFamily="49" charset="-122"/>
                <a:ea typeface="隶书" panose="02010509060101010101" pitchFamily="49" charset="-122"/>
              </a:rPr>
              <a:t>)</a:t>
            </a:r>
          </a:p>
        </p:txBody>
      </p:sp>
      <p:graphicFrame>
        <p:nvGraphicFramePr>
          <p:cNvPr id="88075" name="Object 11">
            <a:extLst>
              <a:ext uri="{FF2B5EF4-FFF2-40B4-BE49-F238E27FC236}">
                <a16:creationId xmlns:a16="http://schemas.microsoft.com/office/drawing/2014/main" id="{86805A43-B407-A849-B2DF-2CA93BB2CB6E}"/>
              </a:ext>
            </a:extLst>
          </p:cNvPr>
          <p:cNvGraphicFramePr>
            <a:graphicFrameLocks noChangeAspect="1"/>
          </p:cNvGraphicFramePr>
          <p:nvPr/>
        </p:nvGraphicFramePr>
        <p:xfrm>
          <a:off x="2927350" y="2060575"/>
          <a:ext cx="1184275" cy="744538"/>
        </p:xfrm>
        <a:graphic>
          <a:graphicData uri="http://schemas.openxmlformats.org/presentationml/2006/ole">
            <mc:AlternateContent xmlns:mc="http://schemas.openxmlformats.org/markup-compatibility/2006">
              <mc:Choice xmlns:v="urn:schemas-microsoft-com:vml" Requires="v">
                <p:oleObj name="Equation" r:id="rId4" imgW="355320" imgH="355320" progId="Equation.DSMT4">
                  <p:embed/>
                </p:oleObj>
              </mc:Choice>
              <mc:Fallback>
                <p:oleObj name="Equation" r:id="rId4" imgW="355320" imgH="35532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0" y="2060575"/>
                        <a:ext cx="1184275" cy="744538"/>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
        <p:nvSpPr>
          <p:cNvPr id="88076" name="Text Box 12">
            <a:extLst>
              <a:ext uri="{FF2B5EF4-FFF2-40B4-BE49-F238E27FC236}">
                <a16:creationId xmlns:a16="http://schemas.microsoft.com/office/drawing/2014/main" id="{0EC02D7E-AC50-243D-49EC-E20B0CBB25A2}"/>
              </a:ext>
            </a:extLst>
          </p:cNvPr>
          <p:cNvSpPr txBox="1">
            <a:spLocks noChangeArrowheads="1"/>
          </p:cNvSpPr>
          <p:nvPr/>
        </p:nvSpPr>
        <p:spPr bwMode="auto">
          <a:xfrm>
            <a:off x="4654550" y="2279650"/>
            <a:ext cx="441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Times New Roman" panose="02020603050405020304" pitchFamily="18" charset="0"/>
                <a:ea typeface="楷体_GB2312" pitchFamily="49" charset="-122"/>
              </a:rPr>
              <a:t>单位质量工质的体积</a:t>
            </a:r>
          </a:p>
        </p:txBody>
      </p:sp>
      <p:graphicFrame>
        <p:nvGraphicFramePr>
          <p:cNvPr id="88077" name="Object 13">
            <a:extLst>
              <a:ext uri="{FF2B5EF4-FFF2-40B4-BE49-F238E27FC236}">
                <a16:creationId xmlns:a16="http://schemas.microsoft.com/office/drawing/2014/main" id="{8B60A773-C80A-964A-A32B-035D3E0DDD19}"/>
              </a:ext>
            </a:extLst>
          </p:cNvPr>
          <p:cNvGraphicFramePr>
            <a:graphicFrameLocks noChangeAspect="1"/>
          </p:cNvGraphicFramePr>
          <p:nvPr/>
        </p:nvGraphicFramePr>
        <p:xfrm>
          <a:off x="8686800" y="2205038"/>
          <a:ext cx="1441450" cy="549275"/>
        </p:xfrm>
        <a:graphic>
          <a:graphicData uri="http://schemas.openxmlformats.org/presentationml/2006/ole">
            <mc:AlternateContent xmlns:mc="http://schemas.openxmlformats.org/markup-compatibility/2006">
              <mc:Choice xmlns:v="urn:schemas-microsoft-com:vml" Requires="v">
                <p:oleObj name="Equation" r:id="rId6" imgW="419040" imgH="228600" progId="Equation.DSMT4">
                  <p:embed/>
                </p:oleObj>
              </mc:Choice>
              <mc:Fallback>
                <p:oleObj name="Equation" r:id="rId6" imgW="419040" imgH="2286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6800" y="2205038"/>
                        <a:ext cx="1441450" cy="5492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78" name="Object 14">
            <a:extLst>
              <a:ext uri="{FF2B5EF4-FFF2-40B4-BE49-F238E27FC236}">
                <a16:creationId xmlns:a16="http://schemas.microsoft.com/office/drawing/2014/main" id="{26D57F5E-85DE-3351-CCFD-33C8F93C1E33}"/>
              </a:ext>
            </a:extLst>
          </p:cNvPr>
          <p:cNvGraphicFramePr>
            <a:graphicFrameLocks noChangeAspect="1"/>
          </p:cNvGraphicFramePr>
          <p:nvPr/>
        </p:nvGraphicFramePr>
        <p:xfrm>
          <a:off x="3117850" y="3716338"/>
          <a:ext cx="1714500" cy="984250"/>
        </p:xfrm>
        <a:graphic>
          <a:graphicData uri="http://schemas.openxmlformats.org/presentationml/2006/ole">
            <mc:AlternateContent xmlns:mc="http://schemas.openxmlformats.org/markup-compatibility/2006">
              <mc:Choice xmlns:v="urn:schemas-microsoft-com:vml" Requires="v">
                <p:oleObj name="Equation" r:id="rId8" imgW="685800" imgH="393480" progId="Equation.DSMT4">
                  <p:embed/>
                </p:oleObj>
              </mc:Choice>
              <mc:Fallback>
                <p:oleObj name="Equation" r:id="rId8" imgW="685800" imgH="39348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17850" y="3716338"/>
                        <a:ext cx="1714500" cy="98425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
        <p:nvSpPr>
          <p:cNvPr id="88079" name="Text Box 15">
            <a:extLst>
              <a:ext uri="{FF2B5EF4-FFF2-40B4-BE49-F238E27FC236}">
                <a16:creationId xmlns:a16="http://schemas.microsoft.com/office/drawing/2014/main" id="{E8357909-78AE-C00A-111E-1685AF340A1C}"/>
              </a:ext>
            </a:extLst>
          </p:cNvPr>
          <p:cNvSpPr txBox="1">
            <a:spLocks noChangeArrowheads="1"/>
          </p:cNvSpPr>
          <p:nvPr/>
        </p:nvSpPr>
        <p:spPr bwMode="auto">
          <a:xfrm>
            <a:off x="5519738" y="4005263"/>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Times New Roman" panose="02020603050405020304" pitchFamily="18" charset="0"/>
                <a:ea typeface="楷体_GB2312" pitchFamily="49" charset="-122"/>
              </a:rPr>
              <a:t>单位体积工质的质量</a:t>
            </a:r>
          </a:p>
        </p:txBody>
      </p:sp>
      <p:graphicFrame>
        <p:nvGraphicFramePr>
          <p:cNvPr id="88080" name="Object 16">
            <a:extLst>
              <a:ext uri="{FF2B5EF4-FFF2-40B4-BE49-F238E27FC236}">
                <a16:creationId xmlns:a16="http://schemas.microsoft.com/office/drawing/2014/main" id="{177DF689-DA94-DA9C-DEEC-B1BE67C96217}"/>
              </a:ext>
            </a:extLst>
          </p:cNvPr>
          <p:cNvGraphicFramePr>
            <a:graphicFrameLocks noChangeAspect="1"/>
          </p:cNvGraphicFramePr>
          <p:nvPr/>
        </p:nvGraphicFramePr>
        <p:xfrm>
          <a:off x="8975725" y="4005263"/>
          <a:ext cx="1368425" cy="500062"/>
        </p:xfrm>
        <a:graphic>
          <a:graphicData uri="http://schemas.openxmlformats.org/presentationml/2006/ole">
            <mc:AlternateContent xmlns:mc="http://schemas.openxmlformats.org/markup-compatibility/2006">
              <mc:Choice xmlns:v="urn:schemas-microsoft-com:vml" Requires="v">
                <p:oleObj name="Equation" r:id="rId10" imgW="406080" imgH="228600" progId="Equation.DSMT4">
                  <p:embed/>
                </p:oleObj>
              </mc:Choice>
              <mc:Fallback>
                <p:oleObj name="Equation" r:id="rId10" imgW="406080" imgH="2286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75725" y="4005263"/>
                        <a:ext cx="1368425" cy="5000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81" name="Text Box 17">
            <a:extLst>
              <a:ext uri="{FF2B5EF4-FFF2-40B4-BE49-F238E27FC236}">
                <a16:creationId xmlns:a16="http://schemas.microsoft.com/office/drawing/2014/main" id="{44CAA203-A50B-D9B6-2EA2-93F515CAB901}"/>
              </a:ext>
            </a:extLst>
          </p:cNvPr>
          <p:cNvSpPr txBox="1">
            <a:spLocks noChangeArrowheads="1"/>
          </p:cNvSpPr>
          <p:nvPr/>
        </p:nvSpPr>
        <p:spPr bwMode="auto">
          <a:xfrm>
            <a:off x="2446338" y="4941888"/>
            <a:ext cx="5856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3"/>
              </a:buBlip>
            </a:pPr>
            <a:r>
              <a:rPr kumimoji="1" lang="zh-CN" altLang="en-US" sz="2800" b="1">
                <a:solidFill>
                  <a:srgbClr val="FF0000"/>
                </a:solidFill>
                <a:latin typeface="隶书" panose="02010509060101010101" pitchFamily="49" charset="-122"/>
                <a:ea typeface="隶书" panose="02010509060101010101" pitchFamily="49" charset="-122"/>
              </a:rPr>
              <a:t>重度</a:t>
            </a:r>
            <a:r>
              <a:rPr kumimoji="1" lang="en-US" altLang="zh-CN" sz="2800" b="1">
                <a:solidFill>
                  <a:srgbClr val="FF0000"/>
                </a:solidFill>
                <a:latin typeface="隶书" panose="02010509060101010101" pitchFamily="49" charset="-122"/>
                <a:ea typeface="隶书" panose="02010509060101010101" pitchFamily="49" charset="-122"/>
              </a:rPr>
              <a:t>(</a:t>
            </a:r>
            <a:r>
              <a:rPr kumimoji="1" lang="en-US" altLang="zh-CN" sz="2800" b="1">
                <a:solidFill>
                  <a:srgbClr val="FF0000"/>
                </a:solidFill>
                <a:latin typeface="Times New Roman" panose="02020603050405020304" pitchFamily="18" charset="0"/>
                <a:ea typeface="隶书" panose="02010509060101010101" pitchFamily="49" charset="-122"/>
              </a:rPr>
              <a:t>specific weight</a:t>
            </a:r>
            <a:r>
              <a:rPr kumimoji="1" lang="en-US" altLang="zh-CN" sz="2800" b="1">
                <a:solidFill>
                  <a:srgbClr val="FF0000"/>
                </a:solidFill>
                <a:latin typeface="隶书" panose="02010509060101010101" pitchFamily="49" charset="-122"/>
                <a:ea typeface="隶书" panose="02010509060101010101" pitchFamily="49" charset="-122"/>
              </a:rPr>
              <a:t>)</a:t>
            </a:r>
          </a:p>
        </p:txBody>
      </p:sp>
      <p:graphicFrame>
        <p:nvGraphicFramePr>
          <p:cNvPr id="88082" name="Object 18">
            <a:extLst>
              <a:ext uri="{FF2B5EF4-FFF2-40B4-BE49-F238E27FC236}">
                <a16:creationId xmlns:a16="http://schemas.microsoft.com/office/drawing/2014/main" id="{57676F52-376D-C740-B9CD-2ED6FE3F7202}"/>
              </a:ext>
            </a:extLst>
          </p:cNvPr>
          <p:cNvGraphicFramePr>
            <a:graphicFrameLocks noChangeAspect="1"/>
          </p:cNvGraphicFramePr>
          <p:nvPr/>
        </p:nvGraphicFramePr>
        <p:xfrm>
          <a:off x="3249613" y="5516563"/>
          <a:ext cx="2520950" cy="868362"/>
        </p:xfrm>
        <a:graphic>
          <a:graphicData uri="http://schemas.openxmlformats.org/presentationml/2006/ole">
            <mc:AlternateContent xmlns:mc="http://schemas.openxmlformats.org/markup-compatibility/2006">
              <mc:Choice xmlns:v="urn:schemas-microsoft-com:vml" Requires="v">
                <p:oleObj name="Equation" r:id="rId12" imgW="1143000" imgH="393480" progId="Equation.DSMT4">
                  <p:embed/>
                </p:oleObj>
              </mc:Choice>
              <mc:Fallback>
                <p:oleObj name="Equation" r:id="rId12" imgW="1143000" imgH="39348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49613" y="5516563"/>
                        <a:ext cx="2520950" cy="868362"/>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graphicFrame>
        <p:nvGraphicFramePr>
          <p:cNvPr id="88084" name="Object 20">
            <a:extLst>
              <a:ext uri="{FF2B5EF4-FFF2-40B4-BE49-F238E27FC236}">
                <a16:creationId xmlns:a16="http://schemas.microsoft.com/office/drawing/2014/main" id="{8CCE60F8-7771-5A08-C5B0-08C318A60922}"/>
              </a:ext>
            </a:extLst>
          </p:cNvPr>
          <p:cNvGraphicFramePr>
            <a:graphicFrameLocks noChangeAspect="1"/>
          </p:cNvGraphicFramePr>
          <p:nvPr/>
        </p:nvGraphicFramePr>
        <p:xfrm>
          <a:off x="9983788" y="5734050"/>
          <a:ext cx="1223962" cy="438150"/>
        </p:xfrm>
        <a:graphic>
          <a:graphicData uri="http://schemas.openxmlformats.org/presentationml/2006/ole">
            <mc:AlternateContent xmlns:mc="http://schemas.openxmlformats.org/markup-compatibility/2006">
              <mc:Choice xmlns:v="urn:schemas-microsoft-com:vml" Requires="v">
                <p:oleObj name="Equation" r:id="rId14" imgW="368280" imgH="203040" progId="Equation.DSMT4">
                  <p:embed/>
                </p:oleObj>
              </mc:Choice>
              <mc:Fallback>
                <p:oleObj name="Equation" r:id="rId14" imgW="368280" imgH="20304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83788" y="5734050"/>
                        <a:ext cx="1223962" cy="43815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85" name="Text Box 21">
            <a:extLst>
              <a:ext uri="{FF2B5EF4-FFF2-40B4-BE49-F238E27FC236}">
                <a16:creationId xmlns:a16="http://schemas.microsoft.com/office/drawing/2014/main" id="{FDEC2B9B-C219-F361-F824-7D21B7965D52}"/>
              </a:ext>
            </a:extLst>
          </p:cNvPr>
          <p:cNvSpPr txBox="1">
            <a:spLocks noChangeArrowheads="1"/>
          </p:cNvSpPr>
          <p:nvPr/>
        </p:nvSpPr>
        <p:spPr bwMode="auto">
          <a:xfrm>
            <a:off x="6767513" y="5734050"/>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Times New Roman" panose="02020603050405020304" pitchFamily="18" charset="0"/>
                <a:ea typeface="楷体_GB2312" pitchFamily="49" charset="-122"/>
              </a:rPr>
              <a:t>单位体积工质的重力</a:t>
            </a:r>
          </a:p>
        </p:txBody>
      </p:sp>
      <p:sp>
        <p:nvSpPr>
          <p:cNvPr id="88086" name="Text Box 22">
            <a:extLst>
              <a:ext uri="{FF2B5EF4-FFF2-40B4-BE49-F238E27FC236}">
                <a16:creationId xmlns:a16="http://schemas.microsoft.com/office/drawing/2014/main" id="{B165A0D1-51B5-FF26-9E1C-1CC24E490F6F}"/>
              </a:ext>
            </a:extLst>
          </p:cNvPr>
          <p:cNvSpPr txBox="1">
            <a:spLocks noChangeArrowheads="1"/>
          </p:cNvSpPr>
          <p:nvPr/>
        </p:nvSpPr>
        <p:spPr bwMode="auto">
          <a:xfrm>
            <a:off x="2159000" y="1268413"/>
            <a:ext cx="719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solidFill>
                  <a:srgbClr val="FF0000"/>
                </a:solidFill>
                <a:latin typeface="黑体" panose="02010609060101010101" pitchFamily="49" charset="-122"/>
                <a:ea typeface="黑体" panose="02010609060101010101" pitchFamily="49" charset="-122"/>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0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08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88075"/>
                                        </p:tgtEl>
                                        <p:attrNameLst>
                                          <p:attrName>style.visibility</p:attrName>
                                        </p:attrNameLst>
                                      </p:cBhvr>
                                      <p:to>
                                        <p:strVal val="visible"/>
                                      </p:to>
                                    </p:set>
                                    <p:animEffect transition="in" filter="barn(inHorizontal)">
                                      <p:cBhvr>
                                        <p:cTn id="13" dur="500"/>
                                        <p:tgtEl>
                                          <p:spTgt spid="88075"/>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88076"/>
                                        </p:tgtEl>
                                        <p:attrNameLst>
                                          <p:attrName>style.visibility</p:attrName>
                                        </p:attrNameLst>
                                      </p:cBhvr>
                                      <p:to>
                                        <p:strVal val="visible"/>
                                      </p:to>
                                    </p:set>
                                    <p:animEffect transition="in" filter="barn(inHorizontal)">
                                      <p:cBhvr>
                                        <p:cTn id="16" dur="500"/>
                                        <p:tgtEl>
                                          <p:spTgt spid="88076"/>
                                        </p:tgtEl>
                                      </p:cBhvr>
                                    </p:animEffect>
                                  </p:childTnLst>
                                </p:cTn>
                              </p:par>
                              <p:par>
                                <p:cTn id="17" presetID="16" presetClass="entr" presetSubtype="26" fill="hold" nodeType="withEffect">
                                  <p:stCondLst>
                                    <p:cond delay="0"/>
                                  </p:stCondLst>
                                  <p:childTnLst>
                                    <p:set>
                                      <p:cBhvr>
                                        <p:cTn id="18" dur="1" fill="hold">
                                          <p:stCondLst>
                                            <p:cond delay="0"/>
                                          </p:stCondLst>
                                        </p:cTn>
                                        <p:tgtEl>
                                          <p:spTgt spid="88077"/>
                                        </p:tgtEl>
                                        <p:attrNameLst>
                                          <p:attrName>style.visibility</p:attrName>
                                        </p:attrNameLst>
                                      </p:cBhvr>
                                      <p:to>
                                        <p:strVal val="visible"/>
                                      </p:to>
                                    </p:set>
                                    <p:animEffect transition="in" filter="barn(inHorizontal)">
                                      <p:cBhvr>
                                        <p:cTn id="19" dur="500"/>
                                        <p:tgtEl>
                                          <p:spTgt spid="8807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807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88078"/>
                                        </p:tgtEl>
                                        <p:attrNameLst>
                                          <p:attrName>style.visibility</p:attrName>
                                        </p:attrNameLst>
                                      </p:cBhvr>
                                      <p:to>
                                        <p:strVal val="visible"/>
                                      </p:to>
                                    </p:set>
                                    <p:animEffect transition="in" filter="checkerboard(across)">
                                      <p:cBhvr>
                                        <p:cTn id="28" dur="500"/>
                                        <p:tgtEl>
                                          <p:spTgt spid="88078"/>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88079"/>
                                        </p:tgtEl>
                                        <p:attrNameLst>
                                          <p:attrName>style.visibility</p:attrName>
                                        </p:attrNameLst>
                                      </p:cBhvr>
                                      <p:to>
                                        <p:strVal val="visible"/>
                                      </p:to>
                                    </p:set>
                                    <p:animEffect transition="in" filter="checkerboard(across)">
                                      <p:cBhvr>
                                        <p:cTn id="31" dur="500"/>
                                        <p:tgtEl>
                                          <p:spTgt spid="88079"/>
                                        </p:tgtEl>
                                      </p:cBhvr>
                                    </p:animEffect>
                                  </p:childTnLst>
                                </p:cTn>
                              </p:par>
                              <p:par>
                                <p:cTn id="32" presetID="5" presetClass="entr" presetSubtype="10" fill="hold" nodeType="withEffect">
                                  <p:stCondLst>
                                    <p:cond delay="0"/>
                                  </p:stCondLst>
                                  <p:childTnLst>
                                    <p:set>
                                      <p:cBhvr>
                                        <p:cTn id="33" dur="1" fill="hold">
                                          <p:stCondLst>
                                            <p:cond delay="0"/>
                                          </p:stCondLst>
                                        </p:cTn>
                                        <p:tgtEl>
                                          <p:spTgt spid="88080"/>
                                        </p:tgtEl>
                                        <p:attrNameLst>
                                          <p:attrName>style.visibility</p:attrName>
                                        </p:attrNameLst>
                                      </p:cBhvr>
                                      <p:to>
                                        <p:strVal val="visible"/>
                                      </p:to>
                                    </p:set>
                                    <p:animEffect transition="in" filter="checkerboard(across)">
                                      <p:cBhvr>
                                        <p:cTn id="34" dur="500"/>
                                        <p:tgtEl>
                                          <p:spTgt spid="880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08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88082"/>
                                        </p:tgtEl>
                                        <p:attrNameLst>
                                          <p:attrName>style.visibility</p:attrName>
                                        </p:attrNameLst>
                                      </p:cBhvr>
                                      <p:to>
                                        <p:strVal val="visible"/>
                                      </p:to>
                                    </p:set>
                                    <p:animEffect transition="in" filter="box(in)">
                                      <p:cBhvr>
                                        <p:cTn id="43" dur="500"/>
                                        <p:tgtEl>
                                          <p:spTgt spid="88082"/>
                                        </p:tgtEl>
                                      </p:cBhvr>
                                    </p:animEffect>
                                  </p:childTnLst>
                                </p:cTn>
                              </p:par>
                              <p:par>
                                <p:cTn id="44" presetID="4" presetClass="entr" presetSubtype="16" fill="hold" nodeType="withEffect">
                                  <p:stCondLst>
                                    <p:cond delay="0"/>
                                  </p:stCondLst>
                                  <p:childTnLst>
                                    <p:set>
                                      <p:cBhvr>
                                        <p:cTn id="45" dur="1" fill="hold">
                                          <p:stCondLst>
                                            <p:cond delay="0"/>
                                          </p:stCondLst>
                                        </p:cTn>
                                        <p:tgtEl>
                                          <p:spTgt spid="88084"/>
                                        </p:tgtEl>
                                        <p:attrNameLst>
                                          <p:attrName>style.visibility</p:attrName>
                                        </p:attrNameLst>
                                      </p:cBhvr>
                                      <p:to>
                                        <p:strVal val="visible"/>
                                      </p:to>
                                    </p:set>
                                    <p:animEffect transition="in" filter="box(in)">
                                      <p:cBhvr>
                                        <p:cTn id="46" dur="500"/>
                                        <p:tgtEl>
                                          <p:spTgt spid="88084"/>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88085"/>
                                        </p:tgtEl>
                                        <p:attrNameLst>
                                          <p:attrName>style.visibility</p:attrName>
                                        </p:attrNameLst>
                                      </p:cBhvr>
                                      <p:to>
                                        <p:strVal val="visible"/>
                                      </p:to>
                                    </p:set>
                                    <p:animEffect transition="in" filter="box(in)">
                                      <p:cBhvr>
                                        <p:cTn id="49" dur="500"/>
                                        <p:tgtEl>
                                          <p:spTgt spid="88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P spid="88074" grpId="0"/>
      <p:bldP spid="88076" grpId="0"/>
      <p:bldP spid="88079" grpId="0"/>
      <p:bldP spid="88081" grpId="0"/>
      <p:bldP spid="88085" grpId="0"/>
      <p:bldP spid="8808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4">
            <a:extLst>
              <a:ext uri="{FF2B5EF4-FFF2-40B4-BE49-F238E27FC236}">
                <a16:creationId xmlns:a16="http://schemas.microsoft.com/office/drawing/2014/main" id="{73CC8F3E-77EE-682B-C775-F2F8EAF15059}"/>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a:t>
            </a:r>
          </a:p>
        </p:txBody>
      </p:sp>
      <p:sp>
        <p:nvSpPr>
          <p:cNvPr id="9222" name="Text Box 5">
            <a:extLst>
              <a:ext uri="{FF2B5EF4-FFF2-40B4-BE49-F238E27FC236}">
                <a16:creationId xmlns:a16="http://schemas.microsoft.com/office/drawing/2014/main" id="{982463B4-DFCC-8442-99EE-025DE6B36C95}"/>
              </a:ext>
            </a:extLst>
          </p:cNvPr>
          <p:cNvSpPr txBox="1">
            <a:spLocks noChangeArrowheads="1"/>
          </p:cNvSpPr>
          <p:nvPr/>
        </p:nvSpPr>
        <p:spPr bwMode="auto">
          <a:xfrm>
            <a:off x="2063750" y="1100138"/>
            <a:ext cx="5183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a:solidFill>
                  <a:srgbClr val="FF0000"/>
                </a:solidFill>
                <a:latin typeface="黑体" panose="02010609060101010101" pitchFamily="49" charset="-122"/>
                <a:ea typeface="黑体" panose="02010609060101010101" pitchFamily="49" charset="-122"/>
              </a:rPr>
              <a:t>2.</a:t>
            </a:r>
            <a:r>
              <a:rPr kumimoji="1" lang="zh-CN" altLang="en-US" sz="3200" b="1">
                <a:solidFill>
                  <a:srgbClr val="FF0000"/>
                </a:solidFill>
                <a:latin typeface="黑体" panose="02010609060101010101" pitchFamily="49" charset="-122"/>
                <a:ea typeface="黑体" panose="02010609060101010101" pitchFamily="49" charset="-122"/>
              </a:rPr>
              <a:t>压力</a:t>
            </a:r>
            <a:r>
              <a:rPr kumimoji="1" lang="zh-CN" altLang="en-US" sz="3200" b="1">
                <a:solidFill>
                  <a:srgbClr val="FF0000"/>
                </a:solidFill>
                <a:latin typeface="隶书" panose="02010509060101010101" pitchFamily="49" charset="-122"/>
                <a:ea typeface="隶书" panose="02010509060101010101" pitchFamily="49" charset="-122"/>
              </a:rPr>
              <a:t>（</a:t>
            </a:r>
            <a:r>
              <a:rPr kumimoji="1" lang="en-US" altLang="zh-CN" sz="3200" b="1">
                <a:solidFill>
                  <a:srgbClr val="FF0000"/>
                </a:solidFill>
                <a:latin typeface="Times New Roman" panose="02020603050405020304" pitchFamily="18" charset="0"/>
                <a:ea typeface="隶书" panose="02010509060101010101" pitchFamily="49" charset="-122"/>
              </a:rPr>
              <a:t>pressure</a:t>
            </a:r>
            <a:r>
              <a:rPr kumimoji="1" lang="zh-CN" altLang="en-US" sz="3200" b="1">
                <a:solidFill>
                  <a:srgbClr val="FF0000"/>
                </a:solidFill>
                <a:latin typeface="Times New Roman" panose="02020603050405020304" pitchFamily="18" charset="0"/>
                <a:ea typeface="隶书" panose="02010509060101010101" pitchFamily="49" charset="-122"/>
              </a:rPr>
              <a:t>）</a:t>
            </a:r>
            <a:endParaRPr lang="zh-CN" altLang="en-US" sz="3200" b="1">
              <a:solidFill>
                <a:srgbClr val="FF0000"/>
              </a:solidFill>
              <a:latin typeface="Times New Roman" panose="02020603050405020304" pitchFamily="18" charset="0"/>
              <a:ea typeface="隶书" panose="02010509060101010101" pitchFamily="49" charset="-122"/>
            </a:endParaRPr>
          </a:p>
        </p:txBody>
      </p:sp>
      <p:sp>
        <p:nvSpPr>
          <p:cNvPr id="90118" name="Text Box 6">
            <a:extLst>
              <a:ext uri="{FF2B5EF4-FFF2-40B4-BE49-F238E27FC236}">
                <a16:creationId xmlns:a16="http://schemas.microsoft.com/office/drawing/2014/main" id="{748DBBBA-D06E-2295-C6A5-97B15D9EAF12}"/>
              </a:ext>
            </a:extLst>
          </p:cNvPr>
          <p:cNvSpPr txBox="1">
            <a:spLocks noChangeArrowheads="1"/>
          </p:cNvSpPr>
          <p:nvPr/>
        </p:nvSpPr>
        <p:spPr bwMode="auto">
          <a:xfrm>
            <a:off x="2351088" y="1773238"/>
            <a:ext cx="30035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a:solidFill>
                  <a:srgbClr val="FF6600"/>
                </a:solidFill>
                <a:latin typeface="黑体" panose="02010609060101010101" pitchFamily="49" charset="-122"/>
                <a:ea typeface="黑体" panose="02010609060101010101" pitchFamily="49" charset="-122"/>
              </a:rPr>
              <a:t>（</a:t>
            </a:r>
            <a:r>
              <a:rPr kumimoji="1" lang="en-US" altLang="zh-CN" sz="2600" b="1">
                <a:solidFill>
                  <a:srgbClr val="FF6600"/>
                </a:solidFill>
                <a:latin typeface="黑体" panose="02010609060101010101" pitchFamily="49" charset="-122"/>
                <a:ea typeface="黑体" panose="02010609060101010101" pitchFamily="49" charset="-122"/>
              </a:rPr>
              <a:t>1</a:t>
            </a:r>
            <a:r>
              <a:rPr kumimoji="1" lang="zh-CN" altLang="en-US" sz="2600" b="1">
                <a:solidFill>
                  <a:srgbClr val="FF6600"/>
                </a:solidFill>
                <a:latin typeface="黑体" panose="02010609060101010101" pitchFamily="49" charset="-122"/>
                <a:ea typeface="黑体" panose="02010609060101010101" pitchFamily="49" charset="-122"/>
              </a:rPr>
              <a:t>）定义</a:t>
            </a:r>
          </a:p>
        </p:txBody>
      </p:sp>
      <p:sp>
        <p:nvSpPr>
          <p:cNvPr id="90119" name="AutoShape 7">
            <a:extLst>
              <a:ext uri="{FF2B5EF4-FFF2-40B4-BE49-F238E27FC236}">
                <a16:creationId xmlns:a16="http://schemas.microsoft.com/office/drawing/2014/main" id="{DEAC4C80-97EE-B070-91BB-C4FAF5E34773}"/>
              </a:ext>
            </a:extLst>
          </p:cNvPr>
          <p:cNvSpPr>
            <a:spLocks noChangeArrowheads="1"/>
          </p:cNvSpPr>
          <p:nvPr/>
        </p:nvSpPr>
        <p:spPr bwMode="auto">
          <a:xfrm>
            <a:off x="4367213" y="1773238"/>
            <a:ext cx="5183187" cy="503237"/>
          </a:xfrm>
          <a:prstGeom prst="roundRect">
            <a:avLst>
              <a:gd name="adj" fmla="val 16667"/>
            </a:avLst>
          </a:prstGeom>
          <a:gradFill rotWithShape="0">
            <a:gsLst>
              <a:gs pos="0">
                <a:srgbClr val="33CCFF"/>
              </a:gs>
              <a:gs pos="100000">
                <a:srgbClr val="CCFFFF"/>
              </a:gs>
            </a:gsLst>
            <a:lin ang="0" scaled="1"/>
          </a:gradFill>
          <a:ln w="28575" algn="ctr">
            <a:pattFill prst="sphere">
              <a:fgClr>
                <a:srgbClr val="0066FF"/>
              </a:fgClr>
              <a:bgClr>
                <a:srgbClr val="66FFFF"/>
              </a:bgClr>
            </a:pattFill>
            <a:round/>
            <a:headEnd/>
            <a:tailEnd/>
          </a:ln>
          <a:effectLst>
            <a:outerShdw dist="45791" dir="3378596" algn="ctr" rotWithShape="0">
              <a:srgbClr val="808080"/>
            </a:outerShdw>
          </a:effectLst>
        </p:spPr>
        <p:txBody>
          <a:bodyPr wrap="none" lIns="0" tIns="0" rIns="0" bIns="0"/>
          <a:lstStyle/>
          <a:p>
            <a:pPr algn="just" eaLnBrk="0" hangingPunct="0">
              <a:defRPr/>
            </a:pPr>
            <a:r>
              <a:rPr kumimoji="1" lang="en-US" altLang="zh-CN" sz="2600" b="1">
                <a:latin typeface="Times New Roman" pitchFamily="18" charset="0"/>
                <a:ea typeface="黑体" pitchFamily="49" charset="-122"/>
              </a:rPr>
              <a:t>    </a:t>
            </a:r>
            <a:r>
              <a:rPr kumimoji="1" lang="zh-CN" altLang="en-US" sz="2600" b="1">
                <a:latin typeface="Times New Roman" pitchFamily="18" charset="0"/>
                <a:ea typeface="黑体" pitchFamily="49" charset="-122"/>
              </a:rPr>
              <a:t>单位面积上的垂直作用力。</a:t>
            </a:r>
          </a:p>
        </p:txBody>
      </p:sp>
      <p:graphicFrame>
        <p:nvGraphicFramePr>
          <p:cNvPr id="90120" name="Object 8">
            <a:extLst>
              <a:ext uri="{FF2B5EF4-FFF2-40B4-BE49-F238E27FC236}">
                <a16:creationId xmlns:a16="http://schemas.microsoft.com/office/drawing/2014/main" id="{EEC38522-82D9-BA2B-0B9D-15557B45BDFB}"/>
              </a:ext>
            </a:extLst>
          </p:cNvPr>
          <p:cNvGraphicFramePr>
            <a:graphicFrameLocks noChangeAspect="1"/>
          </p:cNvGraphicFramePr>
          <p:nvPr/>
        </p:nvGraphicFramePr>
        <p:xfrm>
          <a:off x="5729288" y="2781300"/>
          <a:ext cx="1257300" cy="452438"/>
        </p:xfrm>
        <a:graphic>
          <a:graphicData uri="http://schemas.openxmlformats.org/presentationml/2006/ole">
            <mc:AlternateContent xmlns:mc="http://schemas.openxmlformats.org/markup-compatibility/2006">
              <mc:Choice xmlns:v="urn:schemas-microsoft-com:vml" Requires="v">
                <p:oleObj name="Equation" r:id="rId3" imgW="634680" imgH="228600" progId="Equation.DSMT4">
                  <p:embed/>
                </p:oleObj>
              </mc:Choice>
              <mc:Fallback>
                <p:oleObj name="Equation" r:id="rId3" imgW="634680" imgH="228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288" y="2781300"/>
                        <a:ext cx="12573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1" name="Object 9">
            <a:extLst>
              <a:ext uri="{FF2B5EF4-FFF2-40B4-BE49-F238E27FC236}">
                <a16:creationId xmlns:a16="http://schemas.microsoft.com/office/drawing/2014/main" id="{5777F1AC-840B-58FC-33AE-8386C1826557}"/>
              </a:ext>
            </a:extLst>
          </p:cNvPr>
          <p:cNvGraphicFramePr>
            <a:graphicFrameLocks noChangeAspect="1"/>
          </p:cNvGraphicFramePr>
          <p:nvPr/>
        </p:nvGraphicFramePr>
        <p:xfrm>
          <a:off x="3875088" y="2420938"/>
          <a:ext cx="1079500" cy="984250"/>
        </p:xfrm>
        <a:graphic>
          <a:graphicData uri="http://schemas.openxmlformats.org/presentationml/2006/ole">
            <mc:AlternateContent xmlns:mc="http://schemas.openxmlformats.org/markup-compatibility/2006">
              <mc:Choice xmlns:v="urn:schemas-microsoft-com:vml" Requires="v">
                <p:oleObj name="Equation" r:id="rId5" imgW="431640" imgH="393480" progId="Equation.DSMT4">
                  <p:embed/>
                </p:oleObj>
              </mc:Choice>
              <mc:Fallback>
                <p:oleObj name="Equation" r:id="rId5" imgW="431640" imgH="39348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5088" y="2420938"/>
                        <a:ext cx="1079500" cy="98425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
        <p:nvSpPr>
          <p:cNvPr id="90122" name="Rectangle 10">
            <a:extLst>
              <a:ext uri="{FF2B5EF4-FFF2-40B4-BE49-F238E27FC236}">
                <a16:creationId xmlns:a16="http://schemas.microsoft.com/office/drawing/2014/main" id="{9BFA3F22-A27B-12DC-5C18-F93B813D1803}"/>
              </a:ext>
            </a:extLst>
          </p:cNvPr>
          <p:cNvSpPr>
            <a:spLocks noChangeArrowheads="1"/>
          </p:cNvSpPr>
          <p:nvPr/>
        </p:nvSpPr>
        <p:spPr bwMode="auto">
          <a:xfrm>
            <a:off x="2255838" y="3429000"/>
            <a:ext cx="537527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pPr>
            <a:r>
              <a:rPr lang="en-US" altLang="zh-CN" sz="2400">
                <a:solidFill>
                  <a:schemeClr val="accent2"/>
                </a:solidFill>
                <a:latin typeface="楷体_GB2312" pitchFamily="49" charset="-122"/>
                <a:ea typeface="楷体_GB2312" pitchFamily="49" charset="-122"/>
              </a:rPr>
              <a:t>      </a:t>
            </a:r>
            <a:r>
              <a:rPr lang="zh-CN" altLang="en-US" sz="2400" b="1">
                <a:solidFill>
                  <a:schemeClr val="accent2"/>
                </a:solidFill>
                <a:latin typeface="楷体_GB2312" pitchFamily="49" charset="-122"/>
                <a:ea typeface="楷体_GB2312" pitchFamily="49" charset="-122"/>
              </a:rPr>
              <a:t>微观上看：工质的压力是物质微观粒子对器壁撞击的总效果。</a:t>
            </a:r>
          </a:p>
        </p:txBody>
      </p:sp>
      <p:graphicFrame>
        <p:nvGraphicFramePr>
          <p:cNvPr id="90124" name="Object 12">
            <a:extLst>
              <a:ext uri="{FF2B5EF4-FFF2-40B4-BE49-F238E27FC236}">
                <a16:creationId xmlns:a16="http://schemas.microsoft.com/office/drawing/2014/main" id="{D1858B81-5028-E8C5-8BD2-3EEFFEEC2C6B}"/>
              </a:ext>
            </a:extLst>
          </p:cNvPr>
          <p:cNvGraphicFramePr>
            <a:graphicFrameLocks noChangeAspect="1"/>
          </p:cNvGraphicFramePr>
          <p:nvPr/>
        </p:nvGraphicFramePr>
        <p:xfrm>
          <a:off x="3719513" y="4652963"/>
          <a:ext cx="2444750" cy="1047750"/>
        </p:xfrm>
        <a:graphic>
          <a:graphicData uri="http://schemas.openxmlformats.org/presentationml/2006/ole">
            <mc:AlternateContent xmlns:mc="http://schemas.openxmlformats.org/markup-compatibility/2006">
              <mc:Choice xmlns:v="urn:schemas-microsoft-com:vml" Requires="v">
                <p:oleObj name="Equation" r:id="rId7" imgW="977760" imgH="419040" progId="Equation.DSMT4">
                  <p:embed/>
                </p:oleObj>
              </mc:Choice>
              <mc:Fallback>
                <p:oleObj name="Equation" r:id="rId7" imgW="977760" imgH="41904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9513" y="4652963"/>
                        <a:ext cx="2444750" cy="104775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
        <p:nvSpPr>
          <p:cNvPr id="9226" name="Text Box 15">
            <a:extLst>
              <a:ext uri="{FF2B5EF4-FFF2-40B4-BE49-F238E27FC236}">
                <a16:creationId xmlns:a16="http://schemas.microsoft.com/office/drawing/2014/main" id="{FDFBD124-C357-3170-0542-EB3395E84ECC}"/>
              </a:ext>
            </a:extLst>
          </p:cNvPr>
          <p:cNvSpPr txBox="1">
            <a:spLocks noChangeArrowheads="1"/>
          </p:cNvSpPr>
          <p:nvPr/>
        </p:nvSpPr>
        <p:spPr bwMode="auto">
          <a:xfrm>
            <a:off x="3765550" y="6026150"/>
            <a:ext cx="24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90129" name="Text Box 17">
            <a:extLst>
              <a:ext uri="{FF2B5EF4-FFF2-40B4-BE49-F238E27FC236}">
                <a16:creationId xmlns:a16="http://schemas.microsoft.com/office/drawing/2014/main" id="{C8168A90-BAD0-1D5F-F409-DA8B5B7A8D0F}"/>
              </a:ext>
            </a:extLst>
          </p:cNvPr>
          <p:cNvSpPr txBox="1">
            <a:spLocks noChangeArrowheads="1"/>
          </p:cNvSpPr>
          <p:nvPr/>
        </p:nvSpPr>
        <p:spPr bwMode="auto">
          <a:xfrm>
            <a:off x="3695700" y="5897563"/>
            <a:ext cx="3671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latin typeface="Times New Roman" panose="02020603050405020304" pitchFamily="18" charset="0"/>
                <a:ea typeface="黑体" panose="02010609060101010101" pitchFamily="49" charset="-122"/>
              </a:rPr>
              <a:t>n</a:t>
            </a:r>
            <a:r>
              <a:rPr lang="en-US" altLang="zh-CN" sz="2400" b="1" baseline="-25000">
                <a:latin typeface="Times New Roman" panose="02020603050405020304" pitchFamily="18" charset="0"/>
                <a:ea typeface="黑体" panose="02010609060101010101" pitchFamily="49" charset="-122"/>
              </a:rPr>
              <a:t>0</a:t>
            </a:r>
            <a:r>
              <a:rPr lang="en-US" altLang="zh-CN" sz="2400" b="1">
                <a:latin typeface="黑体" panose="02010609060101010101" pitchFamily="49" charset="-122"/>
                <a:ea typeface="黑体" panose="02010609060101010101" pitchFamily="49" charset="-122"/>
              </a:rPr>
              <a:t>-</a:t>
            </a:r>
            <a:r>
              <a:rPr lang="zh-CN" altLang="en-US" sz="2400" b="1">
                <a:solidFill>
                  <a:schemeClr val="accent2"/>
                </a:solidFill>
                <a:latin typeface="楷体_GB2312" pitchFamily="49" charset="-122"/>
                <a:ea typeface="楷体_GB2312" pitchFamily="49" charset="-122"/>
              </a:rPr>
              <a:t>单位体积分子数</a:t>
            </a:r>
          </a:p>
        </p:txBody>
      </p:sp>
      <p:pic>
        <p:nvPicPr>
          <p:cNvPr id="90131" name="Picture 19" descr="图片3">
            <a:extLst>
              <a:ext uri="{FF2B5EF4-FFF2-40B4-BE49-F238E27FC236}">
                <a16:creationId xmlns:a16="http://schemas.microsoft.com/office/drawing/2014/main" id="{CBCA4C24-CDC2-3D7A-6957-143CE01FE1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78738" y="2565400"/>
            <a:ext cx="4511675"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1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90120"/>
                                        </p:tgtEl>
                                        <p:attrNameLst>
                                          <p:attrName>style.visibility</p:attrName>
                                        </p:attrNameLst>
                                      </p:cBhvr>
                                      <p:to>
                                        <p:strVal val="visible"/>
                                      </p:to>
                                    </p:set>
                                    <p:animEffect transition="in" filter="diamond(in)">
                                      <p:cBhvr>
                                        <p:cTn id="13" dur="500"/>
                                        <p:tgtEl>
                                          <p:spTgt spid="90120"/>
                                        </p:tgtEl>
                                      </p:cBhvr>
                                    </p:animEffect>
                                  </p:childTnLst>
                                </p:cTn>
                              </p:par>
                              <p:par>
                                <p:cTn id="14" presetID="8" presetClass="entr" presetSubtype="16" fill="hold" nodeType="withEffect">
                                  <p:stCondLst>
                                    <p:cond delay="0"/>
                                  </p:stCondLst>
                                  <p:childTnLst>
                                    <p:set>
                                      <p:cBhvr>
                                        <p:cTn id="15" dur="1" fill="hold">
                                          <p:stCondLst>
                                            <p:cond delay="0"/>
                                          </p:stCondLst>
                                        </p:cTn>
                                        <p:tgtEl>
                                          <p:spTgt spid="90121"/>
                                        </p:tgtEl>
                                        <p:attrNameLst>
                                          <p:attrName>style.visibility</p:attrName>
                                        </p:attrNameLst>
                                      </p:cBhvr>
                                      <p:to>
                                        <p:strVal val="visible"/>
                                      </p:to>
                                    </p:set>
                                    <p:animEffect transition="in" filter="diamond(in)">
                                      <p:cBhvr>
                                        <p:cTn id="16" dur="500"/>
                                        <p:tgtEl>
                                          <p:spTgt spid="901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90131"/>
                                        </p:tgtEl>
                                        <p:attrNameLst>
                                          <p:attrName>style.visibility</p:attrName>
                                        </p:attrNameLst>
                                      </p:cBhvr>
                                      <p:to>
                                        <p:strVal val="visible"/>
                                      </p:to>
                                    </p:set>
                                    <p:animEffect transition="in" filter="box(in)">
                                      <p:cBhvr>
                                        <p:cTn id="21" dur="500"/>
                                        <p:tgtEl>
                                          <p:spTgt spid="9013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90122"/>
                                        </p:tgtEl>
                                        <p:attrNameLst>
                                          <p:attrName>style.visibility</p:attrName>
                                        </p:attrNameLst>
                                      </p:cBhvr>
                                      <p:to>
                                        <p:strVal val="visible"/>
                                      </p:to>
                                    </p:set>
                                    <p:animEffect transition="in" filter="checkerboard(across)">
                                      <p:cBhvr>
                                        <p:cTn id="26" dur="500"/>
                                        <p:tgtEl>
                                          <p:spTgt spid="901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90124"/>
                                        </p:tgtEl>
                                        <p:attrNameLst>
                                          <p:attrName>style.visibility</p:attrName>
                                        </p:attrNameLst>
                                      </p:cBhvr>
                                      <p:to>
                                        <p:strVal val="visible"/>
                                      </p:to>
                                    </p:set>
                                    <p:animEffect transition="in" filter="checkerboard(across)">
                                      <p:cBhvr>
                                        <p:cTn id="31" dur="500"/>
                                        <p:tgtEl>
                                          <p:spTgt spid="9012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90129"/>
                                        </p:tgtEl>
                                        <p:attrNameLst>
                                          <p:attrName>style.visibility</p:attrName>
                                        </p:attrNameLst>
                                      </p:cBhvr>
                                      <p:to>
                                        <p:strVal val="visible"/>
                                      </p:to>
                                    </p:set>
                                    <p:animEffect transition="in" filter="checkerboard(across)">
                                      <p:cBhvr>
                                        <p:cTn id="34" dur="500"/>
                                        <p:tgtEl>
                                          <p:spTgt spid="90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8" grpId="0"/>
      <p:bldP spid="90119" grpId="0" animBg="1"/>
      <p:bldP spid="90122" grpId="0"/>
      <p:bldP spid="901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4" name="Picture 2" descr="7517">
            <a:extLst>
              <a:ext uri="{FF2B5EF4-FFF2-40B4-BE49-F238E27FC236}">
                <a16:creationId xmlns:a16="http://schemas.microsoft.com/office/drawing/2014/main" id="{CEE7ABA3-0C8C-8BC8-1553-6E339854AFD6}"/>
              </a:ext>
            </a:extLst>
          </p:cNvPr>
          <p:cNvPicPr>
            <a:picLocks noChangeAspect="1" noChangeArrowheads="1"/>
          </p:cNvPicPr>
          <p:nvPr/>
        </p:nvPicPr>
        <p:blipFill>
          <a:blip r:embed="rId3"/>
          <a:srcRect/>
          <a:stretch>
            <a:fillRect/>
          </a:stretch>
        </p:blipFill>
        <p:spPr bwMode="auto">
          <a:xfrm>
            <a:off x="1776413" y="4076700"/>
            <a:ext cx="3398837" cy="2174875"/>
          </a:xfrm>
          <a:prstGeom prst="rect">
            <a:avLst/>
          </a:prstGeom>
          <a:noFill/>
          <a:effectLst>
            <a:outerShdw dist="107763" dir="2700000" algn="ctr" rotWithShape="0">
              <a:srgbClr val="808080">
                <a:alpha val="50000"/>
              </a:srgbClr>
            </a:outerShdw>
          </a:effectLst>
        </p:spPr>
      </p:pic>
      <p:pic>
        <p:nvPicPr>
          <p:cNvPr id="274435" name="Picture 3">
            <a:extLst>
              <a:ext uri="{FF2B5EF4-FFF2-40B4-BE49-F238E27FC236}">
                <a16:creationId xmlns:a16="http://schemas.microsoft.com/office/drawing/2014/main" id="{814213CB-E0BA-5A26-A2C0-761F427D2968}"/>
              </a:ext>
            </a:extLst>
          </p:cNvPr>
          <p:cNvPicPr>
            <a:picLocks noChangeAspect="1" noChangeArrowheads="1"/>
          </p:cNvPicPr>
          <p:nvPr/>
        </p:nvPicPr>
        <p:blipFill>
          <a:blip r:embed="rId4"/>
          <a:srcRect/>
          <a:stretch>
            <a:fillRect/>
          </a:stretch>
        </p:blipFill>
        <p:spPr bwMode="auto">
          <a:xfrm>
            <a:off x="3024188" y="1484313"/>
            <a:ext cx="1930400" cy="2447925"/>
          </a:xfrm>
          <a:prstGeom prst="rect">
            <a:avLst/>
          </a:prstGeom>
          <a:noFill/>
          <a:ln w="9525">
            <a:noFill/>
            <a:miter lim="800000"/>
            <a:headEnd/>
            <a:tailEnd/>
          </a:ln>
          <a:effectLst>
            <a:outerShdw dist="107763" dir="2700000" algn="ctr" rotWithShape="0">
              <a:schemeClr val="bg2">
                <a:alpha val="50000"/>
              </a:schemeClr>
            </a:outerShdw>
          </a:effectLst>
        </p:spPr>
      </p:pic>
      <p:sp>
        <p:nvSpPr>
          <p:cNvPr id="29700" name="Rectangle 4">
            <a:extLst>
              <a:ext uri="{FF2B5EF4-FFF2-40B4-BE49-F238E27FC236}">
                <a16:creationId xmlns:a16="http://schemas.microsoft.com/office/drawing/2014/main" id="{04865668-E5B9-A308-DD5D-7C8617BD477B}"/>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a:t>
            </a:r>
          </a:p>
        </p:txBody>
      </p:sp>
      <p:pic>
        <p:nvPicPr>
          <p:cNvPr id="274437" name="Picture 5" descr="图片1">
            <a:extLst>
              <a:ext uri="{FF2B5EF4-FFF2-40B4-BE49-F238E27FC236}">
                <a16:creationId xmlns:a16="http://schemas.microsoft.com/office/drawing/2014/main" id="{70CB4F74-251F-DB17-FED8-20FC631084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2900" y="1484313"/>
            <a:ext cx="644207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438" name="Text Box 6">
            <a:extLst>
              <a:ext uri="{FF2B5EF4-FFF2-40B4-BE49-F238E27FC236}">
                <a16:creationId xmlns:a16="http://schemas.microsoft.com/office/drawing/2014/main" id="{7D146A46-6F96-A04D-0C51-C3C16E2DD07A}"/>
              </a:ext>
            </a:extLst>
          </p:cNvPr>
          <p:cNvSpPr txBox="1">
            <a:spLocks noChangeArrowheads="1"/>
          </p:cNvSpPr>
          <p:nvPr/>
        </p:nvSpPr>
        <p:spPr bwMode="auto">
          <a:xfrm>
            <a:off x="7007225" y="0"/>
            <a:ext cx="5183188" cy="1095375"/>
          </a:xfrm>
          <a:prstGeom prst="rect">
            <a:avLst/>
          </a:prstGeom>
          <a:gradFill rotWithShape="0">
            <a:gsLst>
              <a:gs pos="0">
                <a:srgbClr val="3399FF"/>
              </a:gs>
              <a:gs pos="50000">
                <a:srgbClr val="0000FF"/>
              </a:gs>
              <a:gs pos="100000">
                <a:srgbClr val="3399FF"/>
              </a:gs>
            </a:gsLst>
            <a:lin ang="2700000" scaled="1"/>
          </a:gradFill>
          <a:ln w="28575">
            <a:pattFill prst="wdUpDiag">
              <a:fgClr>
                <a:srgbClr val="0066FF"/>
              </a:fgClr>
              <a:bgClr>
                <a:srgbClr val="CCFFFF"/>
              </a:bgClr>
            </a:pattFill>
            <a:miter lim="800000"/>
            <a:headEnd/>
            <a:tailEnd/>
          </a:ln>
          <a:effectLst>
            <a:outerShdw dist="71842" dir="2700000" algn="ctr" rotWithShape="0">
              <a:srgbClr val="808080"/>
            </a:outerShdw>
          </a:effectLst>
        </p:spPr>
        <p:txBody>
          <a:bodyPr>
            <a:spAutoFit/>
          </a:bodyPr>
          <a:lstStyle/>
          <a:p>
            <a:pPr>
              <a:defRPr/>
            </a:pPr>
            <a:r>
              <a:rPr kumimoji="1" lang="zh-CN" altLang="en-US" sz="3200" b="1">
                <a:solidFill>
                  <a:srgbClr val="FFFF00"/>
                </a:solidFill>
                <a:effectLst>
                  <a:outerShdw blurRad="38100" dist="38100" dir="2700000" algn="tl">
                    <a:srgbClr val="000000"/>
                  </a:outerShdw>
                </a:effectLst>
                <a:latin typeface="Times New Roman" pitchFamily="18" charset="0"/>
                <a:ea typeface="华文新魏" pitchFamily="2" charset="-122"/>
              </a:rPr>
              <a:t>例</a:t>
            </a:r>
            <a:r>
              <a:rPr kumimoji="1" lang="en-US" altLang="zh-CN" sz="3200" b="1">
                <a:solidFill>
                  <a:srgbClr val="FFFF00"/>
                </a:solidFill>
                <a:effectLst>
                  <a:outerShdw blurRad="38100" dist="38100" dir="2700000" algn="tl">
                    <a:srgbClr val="000000"/>
                  </a:outerShdw>
                </a:effectLst>
                <a:latin typeface="Times New Roman" pitchFamily="18" charset="0"/>
                <a:ea typeface="华文新魏" pitchFamily="2" charset="-122"/>
              </a:rPr>
              <a:t>1</a:t>
            </a:r>
          </a:p>
          <a:p>
            <a:pPr>
              <a:defRPr/>
            </a:pPr>
            <a:r>
              <a:rPr kumimoji="1" lang="en-US" altLang="zh-CN" sz="3200" b="1">
                <a:solidFill>
                  <a:srgbClr val="FFFF00"/>
                </a:solidFill>
                <a:effectLst>
                  <a:outerShdw blurRad="38100" dist="38100" dir="2700000" algn="tl">
                    <a:srgbClr val="000000"/>
                  </a:outerShdw>
                </a:effectLst>
                <a:latin typeface="Times New Roman" pitchFamily="18" charset="0"/>
                <a:ea typeface="华文新魏" pitchFamily="2" charset="-122"/>
              </a:rPr>
              <a:t>Blood pressure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74435"/>
                                        </p:tgtEl>
                                        <p:attrNameLst>
                                          <p:attrName>style.visibility</p:attrName>
                                        </p:attrNameLst>
                                      </p:cBhvr>
                                      <p:to>
                                        <p:strVal val="visible"/>
                                      </p:to>
                                    </p:set>
                                    <p:animEffect transition="in" filter="diamond(in)">
                                      <p:cBhvr>
                                        <p:cTn id="7" dur="500"/>
                                        <p:tgtEl>
                                          <p:spTgt spid="274435"/>
                                        </p:tgtEl>
                                      </p:cBhvr>
                                    </p:animEffect>
                                  </p:childTnLst>
                                </p:cTn>
                              </p:par>
                              <p:par>
                                <p:cTn id="8" presetID="8" presetClass="entr" presetSubtype="16" fill="hold" nodeType="withEffect">
                                  <p:stCondLst>
                                    <p:cond delay="0"/>
                                  </p:stCondLst>
                                  <p:childTnLst>
                                    <p:set>
                                      <p:cBhvr>
                                        <p:cTn id="9" dur="1" fill="hold">
                                          <p:stCondLst>
                                            <p:cond delay="0"/>
                                          </p:stCondLst>
                                        </p:cTn>
                                        <p:tgtEl>
                                          <p:spTgt spid="274434"/>
                                        </p:tgtEl>
                                        <p:attrNameLst>
                                          <p:attrName>style.visibility</p:attrName>
                                        </p:attrNameLst>
                                      </p:cBhvr>
                                      <p:to>
                                        <p:strVal val="visible"/>
                                      </p:to>
                                    </p:set>
                                    <p:animEffect transition="in" filter="diamond(in)">
                                      <p:cBhvr>
                                        <p:cTn id="10" dur="500"/>
                                        <p:tgtEl>
                                          <p:spTgt spid="274434"/>
                                        </p:tgtEl>
                                      </p:cBhvr>
                                    </p:animEffect>
                                  </p:childTnLst>
                                </p:cTn>
                              </p:par>
                              <p:par>
                                <p:cTn id="11" presetID="8" presetClass="entr" presetSubtype="16" fill="hold" nodeType="withEffect">
                                  <p:stCondLst>
                                    <p:cond delay="0"/>
                                  </p:stCondLst>
                                  <p:childTnLst>
                                    <p:set>
                                      <p:cBhvr>
                                        <p:cTn id="12" dur="1" fill="hold">
                                          <p:stCondLst>
                                            <p:cond delay="0"/>
                                          </p:stCondLst>
                                        </p:cTn>
                                        <p:tgtEl>
                                          <p:spTgt spid="274437"/>
                                        </p:tgtEl>
                                        <p:attrNameLst>
                                          <p:attrName>style.visibility</p:attrName>
                                        </p:attrNameLst>
                                      </p:cBhvr>
                                      <p:to>
                                        <p:strVal val="visible"/>
                                      </p:to>
                                    </p:set>
                                    <p:animEffect transition="in" filter="diamond(in)">
                                      <p:cBhvr>
                                        <p:cTn id="13" dur="500"/>
                                        <p:tgtEl>
                                          <p:spTgt spid="274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84334FB-AFC4-BE24-A038-7A5E715F80AF}"/>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a:t>
            </a:r>
          </a:p>
        </p:txBody>
      </p:sp>
      <p:sp>
        <p:nvSpPr>
          <p:cNvPr id="276483" name="Text Box 3">
            <a:extLst>
              <a:ext uri="{FF2B5EF4-FFF2-40B4-BE49-F238E27FC236}">
                <a16:creationId xmlns:a16="http://schemas.microsoft.com/office/drawing/2014/main" id="{56398BFC-A14D-3088-DD17-B6F8E0914426}"/>
              </a:ext>
            </a:extLst>
          </p:cNvPr>
          <p:cNvSpPr txBox="1">
            <a:spLocks noChangeArrowheads="1"/>
          </p:cNvSpPr>
          <p:nvPr/>
        </p:nvSpPr>
        <p:spPr bwMode="auto">
          <a:xfrm>
            <a:off x="2446338" y="1268413"/>
            <a:ext cx="9407525" cy="850900"/>
          </a:xfrm>
          <a:prstGeom prst="rect">
            <a:avLst/>
          </a:prstGeom>
          <a:gradFill rotWithShape="0">
            <a:gsLst>
              <a:gs pos="0">
                <a:srgbClr val="3399FF"/>
              </a:gs>
              <a:gs pos="50000">
                <a:srgbClr val="0000FF"/>
              </a:gs>
              <a:gs pos="100000">
                <a:srgbClr val="3399FF"/>
              </a:gs>
            </a:gsLst>
            <a:lin ang="2700000" scaled="1"/>
          </a:gradFill>
          <a:ln w="28575">
            <a:pattFill prst="wdUpDiag">
              <a:fgClr>
                <a:srgbClr val="0066FF"/>
              </a:fgClr>
              <a:bgClr>
                <a:srgbClr val="CCFFFF"/>
              </a:bgClr>
            </a:pattFill>
            <a:miter lim="800000"/>
            <a:headEnd/>
            <a:tailEnd/>
          </a:ln>
          <a:effectLst>
            <a:outerShdw dist="71842" dir="2700000" algn="ctr" rotWithShape="0">
              <a:srgbClr val="808080"/>
            </a:outerShdw>
          </a:effectLst>
        </p:spPr>
        <p:txBody>
          <a:bodyPr>
            <a:spAutoFit/>
          </a:bodyPr>
          <a:lstStyle/>
          <a:p>
            <a:pPr>
              <a:defRPr/>
            </a:pPr>
            <a:r>
              <a:rPr kumimoji="1" lang="zh-CN" altLang="en-US" sz="2400" b="1">
                <a:solidFill>
                  <a:srgbClr val="FFFF00"/>
                </a:solidFill>
                <a:effectLst>
                  <a:outerShdw blurRad="38100" dist="38100" dir="2700000" algn="tl">
                    <a:srgbClr val="000000"/>
                  </a:outerShdw>
                </a:effectLst>
                <a:latin typeface="Times New Roman" pitchFamily="18" charset="0"/>
                <a:ea typeface="华文新魏" pitchFamily="2" charset="-122"/>
              </a:rPr>
              <a:t>例</a:t>
            </a:r>
            <a:r>
              <a:rPr kumimoji="1" lang="en-US" altLang="zh-CN" sz="2400" b="1">
                <a:solidFill>
                  <a:srgbClr val="FFFF00"/>
                </a:solidFill>
                <a:effectLst>
                  <a:outerShdw blurRad="38100" dist="38100" dir="2700000" algn="tl">
                    <a:srgbClr val="000000"/>
                  </a:outerShdw>
                </a:effectLst>
                <a:latin typeface="Times New Roman" pitchFamily="18" charset="0"/>
                <a:ea typeface="华文新魏" pitchFamily="2" charset="-122"/>
              </a:rPr>
              <a:t>2</a:t>
            </a:r>
            <a:r>
              <a:rPr kumimoji="1" lang="zh-CN" altLang="en-US" sz="2400" b="1">
                <a:solidFill>
                  <a:srgbClr val="FFFF00"/>
                </a:solidFill>
                <a:effectLst>
                  <a:outerShdw blurRad="38100" dist="38100" dir="2700000" algn="tl">
                    <a:srgbClr val="000000"/>
                  </a:outerShdw>
                </a:effectLst>
                <a:latin typeface="Times New Roman" pitchFamily="18" charset="0"/>
                <a:ea typeface="华文新魏" pitchFamily="2" charset="-122"/>
              </a:rPr>
              <a:t>： </a:t>
            </a:r>
            <a:r>
              <a:rPr kumimoji="1" lang="en-US" altLang="zh-CN" sz="2400" b="1">
                <a:solidFill>
                  <a:srgbClr val="FFFF00"/>
                </a:solidFill>
                <a:effectLst>
                  <a:outerShdw blurRad="38100" dist="38100" dir="2700000" algn="tl">
                    <a:srgbClr val="000000"/>
                  </a:outerShdw>
                </a:effectLst>
                <a:latin typeface="Times New Roman" pitchFamily="18" charset="0"/>
                <a:ea typeface="华文新魏" pitchFamily="2" charset="-122"/>
              </a:rPr>
              <a:t>At high altitudes, a car engine generates less power and a person gets less oxygen because of the lower density of air.</a:t>
            </a:r>
          </a:p>
        </p:txBody>
      </p:sp>
      <p:pic>
        <p:nvPicPr>
          <p:cNvPr id="276484" name="Picture 4">
            <a:extLst>
              <a:ext uri="{FF2B5EF4-FFF2-40B4-BE49-F238E27FC236}">
                <a16:creationId xmlns:a16="http://schemas.microsoft.com/office/drawing/2014/main" id="{E967DFEE-5520-80A0-985B-FE311BF9B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5" y="2565400"/>
            <a:ext cx="9134475" cy="406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withEffect">
                                  <p:stCondLst>
                                    <p:cond delay="0"/>
                                  </p:stCondLst>
                                  <p:childTnLst>
                                    <p:set>
                                      <p:cBhvr>
                                        <p:cTn id="6" dur="1" fill="hold">
                                          <p:stCondLst>
                                            <p:cond delay="0"/>
                                          </p:stCondLst>
                                        </p:cTn>
                                        <p:tgtEl>
                                          <p:spTgt spid="276484"/>
                                        </p:tgtEl>
                                        <p:attrNameLst>
                                          <p:attrName>style.visibility</p:attrName>
                                        </p:attrNameLst>
                                      </p:cBhvr>
                                      <p:to>
                                        <p:strVal val="visible"/>
                                      </p:to>
                                    </p:set>
                                    <p:animEffect transition="in" filter="wedge">
                                      <p:cBhvr>
                                        <p:cTn id="7" dur="500"/>
                                        <p:tgtEl>
                                          <p:spTgt spid="27648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6483"/>
                                        </p:tgtEl>
                                        <p:attrNameLst>
                                          <p:attrName>style.visibility</p:attrName>
                                        </p:attrNameLst>
                                      </p:cBhvr>
                                      <p:to>
                                        <p:strVal val="visible"/>
                                      </p:to>
                                    </p:set>
                                    <p:animEffect transition="in" filter="box(in)">
                                      <p:cBhvr>
                                        <p:cTn id="10" dur="500"/>
                                        <p:tgtEl>
                                          <p:spTgt spid="27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en84959_p01113">
            <a:extLst>
              <a:ext uri="{FF2B5EF4-FFF2-40B4-BE49-F238E27FC236}">
                <a16:creationId xmlns:a16="http://schemas.microsoft.com/office/drawing/2014/main" id="{ACDF4E77-0BCD-CAB5-0736-6EE755644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675" y="0"/>
            <a:ext cx="8948738"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8531" name="Text Box 3">
            <a:extLst>
              <a:ext uri="{FF2B5EF4-FFF2-40B4-BE49-F238E27FC236}">
                <a16:creationId xmlns:a16="http://schemas.microsoft.com/office/drawing/2014/main" id="{3AC44C4F-34EC-D5C2-0B39-1A9491E9CE10}"/>
              </a:ext>
            </a:extLst>
          </p:cNvPr>
          <p:cNvSpPr txBox="1">
            <a:spLocks noChangeArrowheads="1"/>
          </p:cNvSpPr>
          <p:nvPr/>
        </p:nvSpPr>
        <p:spPr bwMode="auto">
          <a:xfrm>
            <a:off x="0" y="0"/>
            <a:ext cx="2497138" cy="1216025"/>
          </a:xfrm>
          <a:prstGeom prst="rect">
            <a:avLst/>
          </a:prstGeom>
          <a:gradFill rotWithShape="0">
            <a:gsLst>
              <a:gs pos="0">
                <a:srgbClr val="3399FF"/>
              </a:gs>
              <a:gs pos="50000">
                <a:srgbClr val="0000FF"/>
              </a:gs>
              <a:gs pos="100000">
                <a:srgbClr val="3399FF"/>
              </a:gs>
            </a:gsLst>
            <a:lin ang="2700000" scaled="1"/>
          </a:gradFill>
          <a:ln w="28575">
            <a:pattFill prst="wdUpDiag">
              <a:fgClr>
                <a:srgbClr val="0066FF"/>
              </a:fgClr>
              <a:bgClr>
                <a:srgbClr val="CCFFFF"/>
              </a:bgClr>
            </a:pattFill>
            <a:miter lim="800000"/>
            <a:headEnd/>
            <a:tailEnd/>
          </a:ln>
          <a:effectLst>
            <a:outerShdw dist="71842" dir="2700000" algn="ctr" rotWithShape="0">
              <a:srgbClr val="808080"/>
            </a:outerShdw>
          </a:effectLst>
        </p:spPr>
        <p:txBody>
          <a:bodyPr>
            <a:spAutoFit/>
          </a:bodyPr>
          <a:lstStyle/>
          <a:p>
            <a:pPr>
              <a:defRPr/>
            </a:pPr>
            <a:r>
              <a:rPr kumimoji="1" lang="zh-CN" altLang="en-US" sz="2400" b="1">
                <a:solidFill>
                  <a:srgbClr val="FFFF00"/>
                </a:solidFill>
                <a:effectLst>
                  <a:outerShdw blurRad="38100" dist="38100" dir="2700000" algn="tl">
                    <a:srgbClr val="000000"/>
                  </a:outerShdw>
                </a:effectLst>
                <a:latin typeface="Times New Roman" pitchFamily="18" charset="0"/>
                <a:ea typeface="华文新魏" pitchFamily="2" charset="-122"/>
              </a:rPr>
              <a:t>例</a:t>
            </a:r>
            <a:r>
              <a:rPr kumimoji="1" lang="en-US" altLang="zh-CN" sz="2400" b="1">
                <a:solidFill>
                  <a:srgbClr val="FFFF00"/>
                </a:solidFill>
                <a:effectLst>
                  <a:outerShdw blurRad="38100" dist="38100" dir="2700000" algn="tl">
                    <a:srgbClr val="000000"/>
                  </a:outerShdw>
                </a:effectLst>
                <a:latin typeface="Times New Roman" pitchFamily="18" charset="0"/>
                <a:ea typeface="华文新魏" pitchFamily="2" charset="-122"/>
              </a:rPr>
              <a:t>3</a:t>
            </a:r>
            <a:r>
              <a:rPr kumimoji="1" lang="zh-CN" altLang="en-US" sz="2400" b="1">
                <a:solidFill>
                  <a:srgbClr val="FFFF00"/>
                </a:solidFill>
                <a:effectLst>
                  <a:outerShdw blurRad="38100" dist="38100" dir="2700000" algn="tl">
                    <a:srgbClr val="000000"/>
                  </a:outerShdw>
                </a:effectLst>
                <a:latin typeface="Times New Roman" pitchFamily="18" charset="0"/>
                <a:ea typeface="华文新魏" pitchFamily="2" charset="-122"/>
              </a:rPr>
              <a:t>：  </a:t>
            </a:r>
            <a:r>
              <a:rPr kumimoji="1" lang="en-US" altLang="zh-CN" sz="2400" b="1">
                <a:solidFill>
                  <a:srgbClr val="FFFF00"/>
                </a:solidFill>
                <a:effectLst>
                  <a:outerShdw blurRad="38100" dist="38100" dir="2700000" algn="tl">
                    <a:srgbClr val="000000"/>
                  </a:outerShdw>
                </a:effectLst>
                <a:latin typeface="Times New Roman" pitchFamily="18" charset="0"/>
                <a:ea typeface="华文新魏" pitchFamily="2" charset="-122"/>
              </a:rPr>
              <a:t>Intravenous infusions</a:t>
            </a:r>
          </a:p>
        </p:txBody>
      </p:sp>
      <p:sp>
        <p:nvSpPr>
          <p:cNvPr id="278532" name="Text Box 4">
            <a:extLst>
              <a:ext uri="{FF2B5EF4-FFF2-40B4-BE49-F238E27FC236}">
                <a16:creationId xmlns:a16="http://schemas.microsoft.com/office/drawing/2014/main" id="{7AB40813-BBF1-3E93-2614-7357D197FF7A}"/>
              </a:ext>
            </a:extLst>
          </p:cNvPr>
          <p:cNvSpPr txBox="1">
            <a:spLocks noChangeArrowheads="1"/>
          </p:cNvSpPr>
          <p:nvPr/>
        </p:nvSpPr>
        <p:spPr bwMode="auto">
          <a:xfrm>
            <a:off x="2351088" y="4581525"/>
            <a:ext cx="959961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solidFill>
                  <a:schemeClr val="accent2"/>
                </a:solidFill>
                <a:latin typeface="Times New Roman" panose="02020603050405020304" pitchFamily="18" charset="0"/>
                <a:cs typeface="Times New Roman" panose="02020603050405020304" pitchFamily="18" charset="0"/>
              </a:rPr>
              <a:t>Intravenous infusions are usually driven by gravity by hanging the fluid bottle at sufficient height to counteract the blood pressure in the vein and to force the fluid into body. The higher the bottle is raised, the higher the flow rate of the fluid will be.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amond(in)">
                                      <p:cBhvr>
                                        <p:cTn id="7" dur="500"/>
                                        <p:tgtEl>
                                          <p:spTgt spid="278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78" name="Picture 2" descr="cen84959_p01108">
            <a:extLst>
              <a:ext uri="{FF2B5EF4-FFF2-40B4-BE49-F238E27FC236}">
                <a16:creationId xmlns:a16="http://schemas.microsoft.com/office/drawing/2014/main" id="{C6A6953A-A9C6-B3D2-EF92-095D4673420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912813"/>
            <a:ext cx="5553075" cy="594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579" name="Text Box 3">
            <a:extLst>
              <a:ext uri="{FF2B5EF4-FFF2-40B4-BE49-F238E27FC236}">
                <a16:creationId xmlns:a16="http://schemas.microsoft.com/office/drawing/2014/main" id="{03C7CED5-8A76-A2F2-AADA-611287D8AC3A}"/>
              </a:ext>
            </a:extLst>
          </p:cNvPr>
          <p:cNvSpPr txBox="1">
            <a:spLocks noChangeArrowheads="1"/>
          </p:cNvSpPr>
          <p:nvPr/>
        </p:nvSpPr>
        <p:spPr bwMode="auto">
          <a:xfrm>
            <a:off x="7056438" y="908050"/>
            <a:ext cx="4221162" cy="1895475"/>
          </a:xfrm>
          <a:prstGeom prst="rect">
            <a:avLst/>
          </a:prstGeom>
          <a:solidFill>
            <a:srgbClr val="FFFF99"/>
          </a:solidFill>
          <a:ln w="9525">
            <a:noFill/>
            <a:miter lim="800000"/>
            <a:headEnd/>
            <a:tailEnd/>
          </a:ln>
          <a:effectLst>
            <a:outerShdw dist="107763" dir="2700000" algn="ctr" rotWithShape="0">
              <a:schemeClr val="bg2">
                <a:alpha val="50000"/>
              </a:schemeClr>
            </a:outerShdw>
          </a:effectLst>
        </p:spPr>
        <p:txBody>
          <a:bodyPr>
            <a:spAutoFit/>
          </a:bodyPr>
          <a:lstStyle/>
          <a:p>
            <a:pPr marL="342900" indent="-342900">
              <a:lnSpc>
                <a:spcPct val="90000"/>
              </a:lnSpc>
              <a:spcBef>
                <a:spcPct val="50000"/>
              </a:spcBef>
              <a:buClr>
                <a:schemeClr val="folHlink"/>
              </a:buClr>
              <a:buSzPct val="75000"/>
              <a:buFont typeface="Wingdings" pitchFamily="2" charset="2"/>
              <a:buNone/>
              <a:defRPr/>
            </a:pPr>
            <a:r>
              <a:rPr kumimoji="1" lang="zh-CN" altLang="en-US" sz="3200" b="1">
                <a:latin typeface="幼圆" pitchFamily="49" charset="-122"/>
                <a:ea typeface="幼圆" pitchFamily="49" charset="-122"/>
              </a:rPr>
              <a:t>已知：</a:t>
            </a:r>
          </a:p>
          <a:p>
            <a:pPr marL="342900" indent="-342900">
              <a:lnSpc>
                <a:spcPct val="90000"/>
              </a:lnSpc>
              <a:spcBef>
                <a:spcPct val="50000"/>
              </a:spcBef>
              <a:buClr>
                <a:schemeClr val="folHlink"/>
              </a:buClr>
              <a:buSzPct val="75000"/>
              <a:buFont typeface="Wingdings" pitchFamily="2" charset="2"/>
              <a:buNone/>
              <a:defRPr/>
            </a:pPr>
            <a:r>
              <a:rPr kumimoji="1" lang="en-US" altLang="zh-CN" sz="3200" b="1" i="1">
                <a:latin typeface="Times New Roman" pitchFamily="18" charset="0"/>
                <a:ea typeface="幼圆" pitchFamily="49" charset="-122"/>
              </a:rPr>
              <a:t>p</a:t>
            </a:r>
            <a:r>
              <a:rPr kumimoji="1" lang="en-US" altLang="zh-CN" sz="3200" b="1" baseline="-25000">
                <a:latin typeface="Times New Roman" pitchFamily="18" charset="0"/>
                <a:ea typeface="幼圆" pitchFamily="49" charset="-122"/>
              </a:rPr>
              <a:t>g</a:t>
            </a:r>
            <a:r>
              <a:rPr kumimoji="1" lang="en-US" altLang="zh-CN" sz="3200" b="1">
                <a:latin typeface="Times New Roman" pitchFamily="18" charset="0"/>
                <a:ea typeface="幼圆" pitchFamily="49" charset="-122"/>
              </a:rPr>
              <a:t>=100kPa</a:t>
            </a:r>
          </a:p>
          <a:p>
            <a:pPr marL="342900" indent="-342900">
              <a:lnSpc>
                <a:spcPct val="90000"/>
              </a:lnSpc>
              <a:spcBef>
                <a:spcPct val="50000"/>
              </a:spcBef>
              <a:buClr>
                <a:schemeClr val="folHlink"/>
              </a:buClr>
              <a:buSzPct val="75000"/>
              <a:buFont typeface="Wingdings" pitchFamily="2" charset="2"/>
              <a:buNone/>
              <a:defRPr/>
            </a:pPr>
            <a:r>
              <a:rPr kumimoji="1" lang="en-US" altLang="zh-CN" sz="3200" b="1" i="1">
                <a:latin typeface="Times New Roman" pitchFamily="18" charset="0"/>
                <a:ea typeface="幼圆" pitchFamily="49" charset="-122"/>
              </a:rPr>
              <a:t>A</a:t>
            </a:r>
            <a:r>
              <a:rPr kumimoji="1" lang="en-US" altLang="zh-CN" sz="3200" b="1">
                <a:latin typeface="Times New Roman" pitchFamily="18" charset="0"/>
                <a:ea typeface="幼圆" pitchFamily="49" charset="-122"/>
              </a:rPr>
              <a:t>=4mm</a:t>
            </a:r>
            <a:r>
              <a:rPr kumimoji="1" lang="en-US" altLang="zh-CN" sz="3200" b="1" baseline="30000">
                <a:latin typeface="Times New Roman" pitchFamily="18" charset="0"/>
                <a:ea typeface="幼圆" pitchFamily="49" charset="-122"/>
              </a:rPr>
              <a:t>2</a:t>
            </a:r>
          </a:p>
        </p:txBody>
      </p:sp>
      <p:sp>
        <p:nvSpPr>
          <p:cNvPr id="280580" name="Text Box 4">
            <a:extLst>
              <a:ext uri="{FF2B5EF4-FFF2-40B4-BE49-F238E27FC236}">
                <a16:creationId xmlns:a16="http://schemas.microsoft.com/office/drawing/2014/main" id="{71D503C6-E107-A861-3B57-B1CBE6057460}"/>
              </a:ext>
            </a:extLst>
          </p:cNvPr>
          <p:cNvSpPr txBox="1">
            <a:spLocks noChangeArrowheads="1"/>
          </p:cNvSpPr>
          <p:nvPr/>
        </p:nvSpPr>
        <p:spPr bwMode="auto">
          <a:xfrm>
            <a:off x="7056438" y="5516563"/>
            <a:ext cx="4799012" cy="968375"/>
          </a:xfrm>
          <a:prstGeom prst="rect">
            <a:avLst/>
          </a:prstGeom>
          <a:solidFill>
            <a:srgbClr val="66FFFF"/>
          </a:solidFill>
          <a:ln w="9525">
            <a:noFill/>
            <a:miter lim="800000"/>
            <a:headEnd/>
            <a:tailEnd/>
          </a:ln>
          <a:effectLst>
            <a:outerShdw dist="107763" dir="2700000" algn="ctr" rotWithShape="0">
              <a:schemeClr val="bg2">
                <a:alpha val="50000"/>
              </a:schemeClr>
            </a:outerShdw>
          </a:effectLst>
        </p:spPr>
        <p:txBody>
          <a:bodyPr>
            <a:spAutoFit/>
          </a:bodyPr>
          <a:lstStyle/>
          <a:p>
            <a:pPr marL="342900" indent="-342900">
              <a:lnSpc>
                <a:spcPct val="90000"/>
              </a:lnSpc>
              <a:spcBef>
                <a:spcPct val="50000"/>
              </a:spcBef>
              <a:buClr>
                <a:schemeClr val="folHlink"/>
              </a:buClr>
              <a:buSzPct val="75000"/>
              <a:buFont typeface="Wingdings" pitchFamily="2" charset="2"/>
              <a:buNone/>
              <a:defRPr/>
            </a:pPr>
            <a:r>
              <a:rPr kumimoji="1" lang="zh-CN" altLang="en-US" sz="3200" b="1">
                <a:latin typeface="Times New Roman" pitchFamily="18" charset="0"/>
                <a:ea typeface="幼圆" pitchFamily="49" charset="-122"/>
              </a:rPr>
              <a:t>假设（</a:t>
            </a:r>
            <a:r>
              <a:rPr kumimoji="1" lang="en-US" altLang="zh-CN" sz="3200" b="1">
                <a:latin typeface="Times New Roman" pitchFamily="18" charset="0"/>
                <a:ea typeface="幼圆" pitchFamily="49" charset="-122"/>
              </a:rPr>
              <a:t>assume</a:t>
            </a:r>
            <a:r>
              <a:rPr kumimoji="1" lang="zh-CN" altLang="en-US" sz="3200" b="1">
                <a:latin typeface="Times New Roman" pitchFamily="18" charset="0"/>
                <a:ea typeface="幼圆" pitchFamily="49" charset="-122"/>
              </a:rPr>
              <a:t>）：</a:t>
            </a:r>
            <a:r>
              <a:rPr kumimoji="1" lang="en-US" altLang="zh-CN" sz="3200" b="1" i="1">
                <a:latin typeface="Times New Roman" pitchFamily="18" charset="0"/>
                <a:ea typeface="幼圆" pitchFamily="49" charset="-122"/>
              </a:rPr>
              <a:t>p</a:t>
            </a:r>
            <a:r>
              <a:rPr kumimoji="1" lang="en-US" altLang="zh-CN" sz="3200" b="1" baseline="-25000">
                <a:latin typeface="Times New Roman" pitchFamily="18" charset="0"/>
                <a:ea typeface="幼圆" pitchFamily="49" charset="-122"/>
              </a:rPr>
              <a:t>b</a:t>
            </a:r>
            <a:r>
              <a:rPr kumimoji="1" lang="en-US" altLang="zh-CN" sz="3200" b="1">
                <a:latin typeface="Times New Roman" pitchFamily="18" charset="0"/>
                <a:ea typeface="幼圆" pitchFamily="49" charset="-122"/>
              </a:rPr>
              <a:t>=101kPa</a:t>
            </a:r>
          </a:p>
        </p:txBody>
      </p:sp>
      <p:sp>
        <p:nvSpPr>
          <p:cNvPr id="280581" name="Text Box 5">
            <a:extLst>
              <a:ext uri="{FF2B5EF4-FFF2-40B4-BE49-F238E27FC236}">
                <a16:creationId xmlns:a16="http://schemas.microsoft.com/office/drawing/2014/main" id="{63C1B25C-160B-BD76-9570-81DF7A40C1E6}"/>
              </a:ext>
            </a:extLst>
          </p:cNvPr>
          <p:cNvSpPr txBox="1">
            <a:spLocks noChangeArrowheads="1"/>
          </p:cNvSpPr>
          <p:nvPr/>
        </p:nvSpPr>
        <p:spPr bwMode="auto">
          <a:xfrm>
            <a:off x="7056438" y="3141663"/>
            <a:ext cx="4221162" cy="1895475"/>
          </a:xfrm>
          <a:prstGeom prst="rect">
            <a:avLst/>
          </a:prstGeom>
          <a:solidFill>
            <a:srgbClr val="99CCFF"/>
          </a:solidFill>
          <a:ln w="9525">
            <a:noFill/>
            <a:miter lim="800000"/>
            <a:headEnd/>
            <a:tailEnd/>
          </a:ln>
          <a:effectLst>
            <a:outerShdw dist="107763" dir="2700000" algn="ctr" rotWithShape="0">
              <a:schemeClr val="bg2">
                <a:alpha val="50000"/>
              </a:schemeClr>
            </a:outerShdw>
          </a:effectLst>
        </p:spPr>
        <p:txBody>
          <a:bodyPr>
            <a:spAutoFit/>
          </a:bodyPr>
          <a:lstStyle/>
          <a:p>
            <a:pPr marL="342900" indent="-342900">
              <a:lnSpc>
                <a:spcPct val="90000"/>
              </a:lnSpc>
              <a:spcBef>
                <a:spcPct val="50000"/>
              </a:spcBef>
              <a:buClr>
                <a:schemeClr val="folHlink"/>
              </a:buClr>
              <a:buSzPct val="75000"/>
              <a:buFont typeface="Wingdings" pitchFamily="2" charset="2"/>
              <a:buNone/>
              <a:defRPr/>
            </a:pPr>
            <a:r>
              <a:rPr kumimoji="1" lang="zh-CN" altLang="en-US" sz="3200" b="1" dirty="0">
                <a:latin typeface="幼圆" pitchFamily="49" charset="-122"/>
                <a:ea typeface="幼圆" pitchFamily="49" charset="-122"/>
              </a:rPr>
              <a:t>确定：</a:t>
            </a:r>
          </a:p>
          <a:p>
            <a:pPr marL="342900" indent="-342900">
              <a:lnSpc>
                <a:spcPct val="90000"/>
              </a:lnSpc>
              <a:spcBef>
                <a:spcPct val="50000"/>
              </a:spcBef>
              <a:buClr>
                <a:schemeClr val="folHlink"/>
              </a:buClr>
              <a:buSzPct val="75000"/>
              <a:buFont typeface="Wingdings" pitchFamily="2" charset="2"/>
              <a:buNone/>
              <a:defRPr/>
            </a:pPr>
            <a:r>
              <a:rPr kumimoji="1" lang="zh-CN" altLang="en-US" sz="3200" b="1" dirty="0">
                <a:latin typeface="Times New Roman" pitchFamily="18" charset="0"/>
                <a:ea typeface="幼圆" pitchFamily="49" charset="-122"/>
              </a:rPr>
              <a:t>气阀的质量</a:t>
            </a:r>
          </a:p>
          <a:p>
            <a:pPr marL="342900" indent="-342900">
              <a:lnSpc>
                <a:spcPct val="90000"/>
              </a:lnSpc>
              <a:spcBef>
                <a:spcPct val="50000"/>
              </a:spcBef>
              <a:buClr>
                <a:schemeClr val="folHlink"/>
              </a:buClr>
              <a:buSzPct val="75000"/>
              <a:buFont typeface="Wingdings" pitchFamily="2" charset="2"/>
              <a:buNone/>
              <a:defRPr/>
            </a:pPr>
            <a:r>
              <a:rPr kumimoji="1" lang="en-US" altLang="zh-CN" sz="3200" b="1" dirty="0">
                <a:latin typeface="Times New Roman" pitchFamily="18" charset="0"/>
                <a:ea typeface="幼圆" pitchFamily="49" charset="-122"/>
              </a:rPr>
              <a:t>petcock mass</a:t>
            </a:r>
            <a:endParaRPr kumimoji="1" lang="en-US" altLang="zh-CN" sz="3200" b="1" baseline="30000" dirty="0">
              <a:latin typeface="Times New Roman" pitchFamily="18" charset="0"/>
              <a:ea typeface="幼圆" pitchFamily="49" charset="-122"/>
            </a:endParaRPr>
          </a:p>
        </p:txBody>
      </p:sp>
      <p:sp>
        <p:nvSpPr>
          <p:cNvPr id="280582" name="Text Box 6">
            <a:extLst>
              <a:ext uri="{FF2B5EF4-FFF2-40B4-BE49-F238E27FC236}">
                <a16:creationId xmlns:a16="http://schemas.microsoft.com/office/drawing/2014/main" id="{256C0637-4A38-7315-ECA1-8216F18B4740}"/>
              </a:ext>
            </a:extLst>
          </p:cNvPr>
          <p:cNvSpPr txBox="1">
            <a:spLocks noChangeArrowheads="1"/>
          </p:cNvSpPr>
          <p:nvPr/>
        </p:nvSpPr>
        <p:spPr bwMode="auto">
          <a:xfrm>
            <a:off x="6383338" y="0"/>
            <a:ext cx="5807075" cy="676275"/>
          </a:xfrm>
          <a:prstGeom prst="rect">
            <a:avLst/>
          </a:prstGeom>
          <a:gradFill rotWithShape="0">
            <a:gsLst>
              <a:gs pos="0">
                <a:srgbClr val="3399FF"/>
              </a:gs>
              <a:gs pos="50000">
                <a:srgbClr val="0000FF"/>
              </a:gs>
              <a:gs pos="100000">
                <a:srgbClr val="3399FF"/>
              </a:gs>
            </a:gsLst>
            <a:lin ang="2700000" scaled="1"/>
          </a:gradFill>
          <a:ln w="28575">
            <a:pattFill prst="wdUpDiag">
              <a:fgClr>
                <a:srgbClr val="0066FF"/>
              </a:fgClr>
              <a:bgClr>
                <a:srgbClr val="CCFFFF"/>
              </a:bgClr>
            </a:pattFill>
            <a:miter lim="800000"/>
            <a:headEnd/>
            <a:tailEnd/>
          </a:ln>
          <a:effectLst>
            <a:outerShdw dist="71842" dir="2700000" algn="ctr" rotWithShape="0">
              <a:srgbClr val="808080"/>
            </a:outerShdw>
          </a:effectLst>
        </p:spPr>
        <p:txBody>
          <a:bodyPr anchor="ctr">
            <a:spAutoFit/>
          </a:bodyPr>
          <a:lstStyle/>
          <a:p>
            <a:pPr>
              <a:lnSpc>
                <a:spcPct val="130000"/>
              </a:lnSpc>
              <a:defRPr/>
            </a:pP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例</a:t>
            </a:r>
            <a:r>
              <a:rPr kumimoji="1" lang="en-US" altLang="zh-CN" sz="2800" b="1">
                <a:solidFill>
                  <a:srgbClr val="FFFF00"/>
                </a:solidFill>
                <a:effectLst>
                  <a:outerShdw blurRad="38100" dist="38100" dir="2700000" algn="tl">
                    <a:srgbClr val="000000"/>
                  </a:outerShdw>
                </a:effectLst>
                <a:latin typeface="Times New Roman" pitchFamily="18" charset="0"/>
                <a:ea typeface="华文新魏" pitchFamily="2" charset="-122"/>
              </a:rPr>
              <a:t>4</a:t>
            </a: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 </a:t>
            </a:r>
            <a:r>
              <a:rPr kumimoji="1" lang="en-US" altLang="zh-CN" sz="2800" b="1">
                <a:solidFill>
                  <a:srgbClr val="FFFF00"/>
                </a:solidFill>
                <a:effectLst>
                  <a:outerShdw blurRad="38100" dist="38100" dir="2700000" algn="tl">
                    <a:srgbClr val="000000"/>
                  </a:outerShdw>
                </a:effectLst>
                <a:latin typeface="Times New Roman" pitchFamily="18" charset="0"/>
                <a:ea typeface="华文新魏" pitchFamily="2" charset="-122"/>
              </a:rPr>
              <a:t>The pressure cooker</a:t>
            </a:r>
          </a:p>
        </p:txBody>
      </p:sp>
      <p:sp>
        <p:nvSpPr>
          <p:cNvPr id="280583" name="Text Box 7">
            <a:extLst>
              <a:ext uri="{FF2B5EF4-FFF2-40B4-BE49-F238E27FC236}">
                <a16:creationId xmlns:a16="http://schemas.microsoft.com/office/drawing/2014/main" id="{A0F14B3D-2B6C-1616-539A-B0475FA4E6B7}"/>
              </a:ext>
            </a:extLst>
          </p:cNvPr>
          <p:cNvSpPr txBox="1">
            <a:spLocks noChangeArrowheads="1"/>
          </p:cNvSpPr>
          <p:nvPr/>
        </p:nvSpPr>
        <p:spPr bwMode="auto">
          <a:xfrm>
            <a:off x="4656138" y="6308725"/>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solidFill>
                  <a:srgbClr val="FF0000"/>
                </a:solidFill>
              </a:rPr>
              <a:t>Answer</a:t>
            </a:r>
            <a:r>
              <a:rPr lang="en-US" altLang="zh-CN" b="1">
                <a:solidFill>
                  <a:srgbClr val="FF0000"/>
                </a:solidFill>
              </a:rPr>
              <a:t>:40.8g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80578"/>
                                        </p:tgtEl>
                                        <p:attrNameLst>
                                          <p:attrName>style.visibility</p:attrName>
                                        </p:attrNameLst>
                                      </p:cBhvr>
                                      <p:to>
                                        <p:strVal val="visible"/>
                                      </p:to>
                                    </p:set>
                                    <p:animEffect transition="in" filter="box(in)">
                                      <p:cBhvr>
                                        <p:cTn id="7" dur="500"/>
                                        <p:tgtEl>
                                          <p:spTgt spid="280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0579"/>
                                        </p:tgtEl>
                                        <p:attrNameLst>
                                          <p:attrName>style.visibility</p:attrName>
                                        </p:attrNameLst>
                                      </p:cBhvr>
                                      <p:to>
                                        <p:strVal val="visible"/>
                                      </p:to>
                                    </p:set>
                                    <p:animEffect transition="in" filter="box(in)">
                                      <p:cBhvr>
                                        <p:cTn id="12" dur="500"/>
                                        <p:tgtEl>
                                          <p:spTgt spid="280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0581"/>
                                        </p:tgtEl>
                                        <p:attrNameLst>
                                          <p:attrName>style.visibility</p:attrName>
                                        </p:attrNameLst>
                                      </p:cBhvr>
                                      <p:to>
                                        <p:strVal val="visible"/>
                                      </p:to>
                                    </p:set>
                                    <p:animEffect transition="in" filter="box(in)">
                                      <p:cBhvr>
                                        <p:cTn id="17" dur="500"/>
                                        <p:tgtEl>
                                          <p:spTgt spid="2805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80580"/>
                                        </p:tgtEl>
                                        <p:attrNameLst>
                                          <p:attrName>style.visibility</p:attrName>
                                        </p:attrNameLst>
                                      </p:cBhvr>
                                      <p:to>
                                        <p:strVal val="visible"/>
                                      </p:to>
                                    </p:set>
                                    <p:animEffect transition="in" filter="box(in)">
                                      <p:cBhvr>
                                        <p:cTn id="22" dur="500"/>
                                        <p:tgtEl>
                                          <p:spTgt spid="2805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80583"/>
                                        </p:tgtEl>
                                        <p:attrNameLst>
                                          <p:attrName>style.visibility</p:attrName>
                                        </p:attrNameLst>
                                      </p:cBhvr>
                                      <p:to>
                                        <p:strVal val="visible"/>
                                      </p:to>
                                    </p:set>
                                    <p:animEffect transition="in" filter="checkerboard(across)">
                                      <p:cBhvr>
                                        <p:cTn id="27" dur="500"/>
                                        <p:tgtEl>
                                          <p:spTgt spid="280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79" grpId="0" animBg="1"/>
      <p:bldP spid="280580" grpId="0" animBg="1"/>
      <p:bldP spid="280581" grpId="0" animBg="1"/>
      <p:bldP spid="28058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descr="cen84959_p01053">
            <a:extLst>
              <a:ext uri="{FF2B5EF4-FFF2-40B4-BE49-F238E27FC236}">
                <a16:creationId xmlns:a16="http://schemas.microsoft.com/office/drawing/2014/main" id="{35EF55F4-2472-2CAD-53B0-1C9E599A3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549275"/>
            <a:ext cx="5281612" cy="594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2627" name="Text Box 3">
            <a:extLst>
              <a:ext uri="{FF2B5EF4-FFF2-40B4-BE49-F238E27FC236}">
                <a16:creationId xmlns:a16="http://schemas.microsoft.com/office/drawing/2014/main" id="{C519DBE0-4DCC-F45B-0908-F5A9DF583559}"/>
              </a:ext>
            </a:extLst>
          </p:cNvPr>
          <p:cNvSpPr txBox="1">
            <a:spLocks noChangeArrowheads="1"/>
          </p:cNvSpPr>
          <p:nvPr/>
        </p:nvSpPr>
        <p:spPr bwMode="auto">
          <a:xfrm>
            <a:off x="6096000" y="908050"/>
            <a:ext cx="5567363" cy="1212850"/>
          </a:xfrm>
          <a:prstGeom prst="rect">
            <a:avLst/>
          </a:prstGeom>
          <a:solidFill>
            <a:srgbClr val="FFFF99"/>
          </a:solidFill>
          <a:ln w="9525">
            <a:noFill/>
            <a:miter lim="800000"/>
            <a:headEnd/>
            <a:tailEnd/>
          </a:ln>
          <a:effectLst>
            <a:outerShdw dist="107763" dir="2700000" algn="ctr" rotWithShape="0">
              <a:schemeClr val="bg2">
                <a:alpha val="50000"/>
              </a:schemeClr>
            </a:outerShdw>
          </a:effectLst>
        </p:spPr>
        <p:txBody>
          <a:bodyPr>
            <a:spAutoFit/>
          </a:bodyPr>
          <a:lstStyle/>
          <a:p>
            <a:pPr marL="342900" indent="-342900">
              <a:lnSpc>
                <a:spcPct val="90000"/>
              </a:lnSpc>
              <a:spcBef>
                <a:spcPct val="50000"/>
              </a:spcBef>
              <a:buClr>
                <a:schemeClr val="folHlink"/>
              </a:buClr>
              <a:buSzPct val="75000"/>
              <a:buFont typeface="Wingdings" pitchFamily="2" charset="2"/>
              <a:buNone/>
              <a:defRPr/>
            </a:pPr>
            <a:r>
              <a:rPr kumimoji="1" lang="zh-CN" altLang="en-US" sz="3200" b="1">
                <a:latin typeface="幼圆" pitchFamily="49" charset="-122"/>
                <a:ea typeface="幼圆" pitchFamily="49" charset="-122"/>
              </a:rPr>
              <a:t>确定：</a:t>
            </a:r>
          </a:p>
          <a:p>
            <a:pPr marL="342900" indent="-342900">
              <a:lnSpc>
                <a:spcPct val="90000"/>
              </a:lnSpc>
              <a:spcBef>
                <a:spcPct val="50000"/>
              </a:spcBef>
              <a:buClr>
                <a:schemeClr val="folHlink"/>
              </a:buClr>
              <a:buSzPct val="75000"/>
              <a:buFont typeface="Wingdings" pitchFamily="2" charset="2"/>
              <a:buNone/>
              <a:defRPr/>
            </a:pPr>
            <a:r>
              <a:rPr kumimoji="1" lang="en-US" altLang="zh-CN" sz="3200" b="1">
                <a:latin typeface="Times New Roman" pitchFamily="18" charset="0"/>
                <a:ea typeface="幼圆" pitchFamily="49" charset="-122"/>
              </a:rPr>
              <a:t>the height of building</a:t>
            </a:r>
            <a:endParaRPr kumimoji="1" lang="en-US" altLang="zh-CN" sz="3200" b="1" baseline="30000">
              <a:latin typeface="Times New Roman" pitchFamily="18" charset="0"/>
              <a:ea typeface="幼圆" pitchFamily="49" charset="-122"/>
            </a:endParaRPr>
          </a:p>
        </p:txBody>
      </p:sp>
      <p:sp>
        <p:nvSpPr>
          <p:cNvPr id="282628" name="Text Box 4">
            <a:extLst>
              <a:ext uri="{FF2B5EF4-FFF2-40B4-BE49-F238E27FC236}">
                <a16:creationId xmlns:a16="http://schemas.microsoft.com/office/drawing/2014/main" id="{B6C093D9-4DAC-3837-AB8F-4B14C0A1B88D}"/>
              </a:ext>
            </a:extLst>
          </p:cNvPr>
          <p:cNvSpPr txBox="1">
            <a:spLocks noChangeArrowheads="1"/>
          </p:cNvSpPr>
          <p:nvPr/>
        </p:nvSpPr>
        <p:spPr bwMode="auto">
          <a:xfrm>
            <a:off x="6189663" y="2565400"/>
            <a:ext cx="5473700" cy="1895475"/>
          </a:xfrm>
          <a:prstGeom prst="rect">
            <a:avLst/>
          </a:prstGeom>
          <a:solidFill>
            <a:srgbClr val="66FFFF"/>
          </a:solidFill>
          <a:ln w="9525">
            <a:noFill/>
            <a:miter lim="800000"/>
            <a:headEnd/>
            <a:tailEnd/>
          </a:ln>
          <a:effectLst>
            <a:outerShdw dist="107763" dir="2700000" algn="ctr" rotWithShape="0">
              <a:schemeClr val="bg2">
                <a:alpha val="50000"/>
              </a:schemeClr>
            </a:outerShdw>
          </a:effectLst>
        </p:spPr>
        <p:txBody>
          <a:bodyPr>
            <a:spAutoFit/>
          </a:bodyPr>
          <a:lstStyle/>
          <a:p>
            <a:pPr marL="342900" indent="-342900">
              <a:lnSpc>
                <a:spcPct val="90000"/>
              </a:lnSpc>
              <a:spcBef>
                <a:spcPct val="50000"/>
              </a:spcBef>
              <a:buClr>
                <a:schemeClr val="folHlink"/>
              </a:buClr>
              <a:buSzPct val="75000"/>
              <a:buFont typeface="Wingdings" pitchFamily="2" charset="2"/>
              <a:buNone/>
              <a:defRPr/>
            </a:pPr>
            <a:r>
              <a:rPr kumimoji="1" lang="zh-CN" altLang="en-US" sz="3200" b="1">
                <a:latin typeface="幼圆" pitchFamily="49" charset="-122"/>
                <a:ea typeface="幼圆" pitchFamily="49" charset="-122"/>
              </a:rPr>
              <a:t>需要测量</a:t>
            </a:r>
            <a:r>
              <a:rPr kumimoji="1" lang="en-US" altLang="zh-CN" sz="3200" b="1">
                <a:latin typeface="幼圆" pitchFamily="49" charset="-122"/>
                <a:ea typeface="幼圆" pitchFamily="49" charset="-122"/>
              </a:rPr>
              <a:t>:</a:t>
            </a:r>
          </a:p>
          <a:p>
            <a:pPr marL="342900" indent="-342900">
              <a:lnSpc>
                <a:spcPct val="90000"/>
              </a:lnSpc>
              <a:spcBef>
                <a:spcPct val="50000"/>
              </a:spcBef>
              <a:buClr>
                <a:schemeClr val="folHlink"/>
              </a:buClr>
              <a:buSzPct val="75000"/>
              <a:buFont typeface="Wingdings" pitchFamily="2" charset="2"/>
              <a:buNone/>
              <a:defRPr/>
            </a:pPr>
            <a:r>
              <a:rPr kumimoji="1" lang="en-US" altLang="zh-CN" sz="3200" b="1" i="1">
                <a:latin typeface="Times New Roman" pitchFamily="18" charset="0"/>
                <a:ea typeface="幼圆" pitchFamily="49" charset="-122"/>
              </a:rPr>
              <a:t>p</a:t>
            </a:r>
            <a:r>
              <a:rPr kumimoji="1" lang="en-US" altLang="zh-CN" sz="3200" b="1" baseline="-25000">
                <a:latin typeface="Times New Roman" pitchFamily="18" charset="0"/>
                <a:ea typeface="幼圆" pitchFamily="49" charset="-122"/>
              </a:rPr>
              <a:t>b,top</a:t>
            </a:r>
            <a:r>
              <a:rPr kumimoji="1" lang="en-US" altLang="zh-CN" sz="3200" b="1">
                <a:latin typeface="Times New Roman" pitchFamily="18" charset="0"/>
                <a:ea typeface="幼圆" pitchFamily="49" charset="-122"/>
              </a:rPr>
              <a:t>=730mmHg</a:t>
            </a:r>
          </a:p>
          <a:p>
            <a:pPr marL="342900" indent="-342900">
              <a:lnSpc>
                <a:spcPct val="90000"/>
              </a:lnSpc>
              <a:spcBef>
                <a:spcPct val="50000"/>
              </a:spcBef>
              <a:buClr>
                <a:schemeClr val="folHlink"/>
              </a:buClr>
              <a:buSzPct val="75000"/>
              <a:buFont typeface="Wingdings" pitchFamily="2" charset="2"/>
              <a:buNone/>
              <a:defRPr/>
            </a:pPr>
            <a:r>
              <a:rPr kumimoji="1" lang="en-US" altLang="zh-CN" sz="3200" b="1" i="1">
                <a:latin typeface="Times New Roman" pitchFamily="18" charset="0"/>
                <a:ea typeface="幼圆" pitchFamily="49" charset="-122"/>
              </a:rPr>
              <a:t>p</a:t>
            </a:r>
            <a:r>
              <a:rPr kumimoji="1" lang="en-US" altLang="zh-CN" sz="3200" b="1" baseline="-25000">
                <a:latin typeface="Times New Roman" pitchFamily="18" charset="0"/>
                <a:ea typeface="幼圆" pitchFamily="49" charset="-122"/>
              </a:rPr>
              <a:t>b,bottom</a:t>
            </a:r>
            <a:r>
              <a:rPr kumimoji="1" lang="en-US" altLang="zh-CN" sz="3200" b="1">
                <a:latin typeface="Times New Roman" pitchFamily="18" charset="0"/>
                <a:ea typeface="幼圆" pitchFamily="49" charset="-122"/>
              </a:rPr>
              <a:t>=755mmHg</a:t>
            </a:r>
          </a:p>
        </p:txBody>
      </p:sp>
      <p:sp>
        <p:nvSpPr>
          <p:cNvPr id="282629" name="Text Box 5">
            <a:extLst>
              <a:ext uri="{FF2B5EF4-FFF2-40B4-BE49-F238E27FC236}">
                <a16:creationId xmlns:a16="http://schemas.microsoft.com/office/drawing/2014/main" id="{E89FA7DD-678D-C2B6-1AF4-58486FC8B3B4}"/>
              </a:ext>
            </a:extLst>
          </p:cNvPr>
          <p:cNvSpPr txBox="1">
            <a:spLocks noChangeArrowheads="1"/>
          </p:cNvSpPr>
          <p:nvPr/>
        </p:nvSpPr>
        <p:spPr bwMode="auto">
          <a:xfrm>
            <a:off x="6189663" y="4724400"/>
            <a:ext cx="508793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folHlink"/>
              </a:buClr>
              <a:buSzPct val="75000"/>
              <a:buFont typeface="Wingdings" panose="05000000000000000000" pitchFamily="2" charset="2"/>
              <a:buNone/>
            </a:pPr>
            <a:r>
              <a:rPr kumimoji="1" lang="zh-CN" altLang="en-US" sz="3200" b="1">
                <a:latin typeface="Times New Roman" panose="02020603050405020304" pitchFamily="18" charset="0"/>
                <a:ea typeface="幼圆" panose="02010509060101010101" pitchFamily="49" charset="-122"/>
              </a:rPr>
              <a:t>查取：</a:t>
            </a:r>
          </a:p>
        </p:txBody>
      </p:sp>
      <p:graphicFrame>
        <p:nvGraphicFramePr>
          <p:cNvPr id="282630" name="Object 6">
            <a:extLst>
              <a:ext uri="{FF2B5EF4-FFF2-40B4-BE49-F238E27FC236}">
                <a16:creationId xmlns:a16="http://schemas.microsoft.com/office/drawing/2014/main" id="{7E50A1A3-0559-57F1-ECF0-CF11C83D8024}"/>
              </a:ext>
            </a:extLst>
          </p:cNvPr>
          <p:cNvGraphicFramePr>
            <a:graphicFrameLocks noChangeAspect="1"/>
          </p:cNvGraphicFramePr>
          <p:nvPr/>
        </p:nvGraphicFramePr>
        <p:xfrm>
          <a:off x="6478588" y="5373688"/>
          <a:ext cx="4105275" cy="1212850"/>
        </p:xfrm>
        <a:graphic>
          <a:graphicData uri="http://schemas.openxmlformats.org/presentationml/2006/ole">
            <mc:AlternateContent xmlns:mc="http://schemas.openxmlformats.org/markup-compatibility/2006">
              <mc:Choice xmlns:v="urn:schemas-microsoft-com:vml" Requires="v">
                <p:oleObj name="Equation" r:id="rId4" imgW="1143000" imgH="507960" progId="Equation.DSMT4">
                  <p:embed/>
                </p:oleObj>
              </mc:Choice>
              <mc:Fallback>
                <p:oleObj name="Equation" r:id="rId4" imgW="1143000" imgH="50796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8588" y="5373688"/>
                        <a:ext cx="4105275" cy="1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2631" name="Text Box 7">
            <a:extLst>
              <a:ext uri="{FF2B5EF4-FFF2-40B4-BE49-F238E27FC236}">
                <a16:creationId xmlns:a16="http://schemas.microsoft.com/office/drawing/2014/main" id="{EB966EB6-EB2A-52E1-14B2-ABF6FB8D1090}"/>
              </a:ext>
            </a:extLst>
          </p:cNvPr>
          <p:cNvSpPr txBox="1">
            <a:spLocks noChangeArrowheads="1"/>
          </p:cNvSpPr>
          <p:nvPr/>
        </p:nvSpPr>
        <p:spPr bwMode="auto">
          <a:xfrm>
            <a:off x="6383338" y="0"/>
            <a:ext cx="5807075" cy="762000"/>
          </a:xfrm>
          <a:prstGeom prst="rect">
            <a:avLst/>
          </a:prstGeom>
          <a:gradFill rotWithShape="0">
            <a:gsLst>
              <a:gs pos="0">
                <a:srgbClr val="3399FF"/>
              </a:gs>
              <a:gs pos="50000">
                <a:srgbClr val="0000FF"/>
              </a:gs>
              <a:gs pos="100000">
                <a:srgbClr val="3399FF"/>
              </a:gs>
            </a:gsLst>
            <a:lin ang="2700000" scaled="1"/>
          </a:gradFill>
          <a:ln w="28575">
            <a:pattFill prst="wdUpDiag">
              <a:fgClr>
                <a:srgbClr val="0066FF"/>
              </a:fgClr>
              <a:bgClr>
                <a:srgbClr val="CCFFFF"/>
              </a:bgClr>
            </a:pattFill>
            <a:miter lim="800000"/>
            <a:headEnd/>
            <a:tailEnd/>
          </a:ln>
          <a:effectLst>
            <a:outerShdw dist="71842" dir="2700000" algn="ctr" rotWithShape="0">
              <a:srgbClr val="808080"/>
            </a:outerShdw>
          </a:effectLst>
        </p:spPr>
        <p:txBody>
          <a:bodyPr anchor="ctr">
            <a:spAutoFit/>
          </a:bodyPr>
          <a:lstStyle/>
          <a:p>
            <a:pPr>
              <a:lnSpc>
                <a:spcPct val="150000"/>
              </a:lnSpc>
              <a:defRPr/>
            </a:pP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例</a:t>
            </a:r>
            <a:r>
              <a:rPr kumimoji="1" lang="en-US" altLang="zh-CN" sz="2800" b="1">
                <a:solidFill>
                  <a:srgbClr val="FFFF00"/>
                </a:solidFill>
                <a:effectLst>
                  <a:outerShdw blurRad="38100" dist="38100" dir="2700000" algn="tl">
                    <a:srgbClr val="000000"/>
                  </a:outerShdw>
                </a:effectLst>
                <a:latin typeface="Times New Roman" pitchFamily="18" charset="0"/>
                <a:ea typeface="华文新魏" pitchFamily="2" charset="-122"/>
              </a:rPr>
              <a:t>5</a:t>
            </a:r>
            <a:r>
              <a:rPr kumimoji="1" lang="zh-CN" altLang="en-US" sz="2800" b="1">
                <a:solidFill>
                  <a:srgbClr val="FFFF00"/>
                </a:solidFill>
                <a:effectLst>
                  <a:outerShdw blurRad="38100" dist="38100" dir="2700000" algn="tl">
                    <a:srgbClr val="000000"/>
                  </a:outerShdw>
                </a:effectLst>
                <a:latin typeface="Times New Roman" pitchFamily="18" charset="0"/>
                <a:ea typeface="华文新魏" pitchFamily="2" charset="-122"/>
              </a:rPr>
              <a:t>： </a:t>
            </a:r>
            <a:r>
              <a:rPr kumimoji="1" lang="en-US" altLang="zh-CN" sz="2800" b="1">
                <a:solidFill>
                  <a:srgbClr val="FFFF00"/>
                </a:solidFill>
                <a:effectLst>
                  <a:outerShdw blurRad="38100" dist="38100" dir="2700000" algn="tl">
                    <a:srgbClr val="000000"/>
                  </a:outerShdw>
                </a:effectLst>
                <a:latin typeface="Times New Roman" pitchFamily="18" charset="0"/>
                <a:ea typeface="华文新魏" pitchFamily="2" charset="-122"/>
              </a:rPr>
              <a:t>Measure the height</a:t>
            </a:r>
            <a:r>
              <a:rPr kumimoji="1" lang="en-US" altLang="zh-CN" sz="2400" b="1">
                <a:solidFill>
                  <a:srgbClr val="FFFF00"/>
                </a:solidFill>
                <a:effectLst>
                  <a:outerShdw blurRad="38100" dist="38100" dir="2700000" algn="tl">
                    <a:srgbClr val="000000"/>
                  </a:outerShdw>
                </a:effectLst>
                <a:latin typeface="Times New Roman" pitchFamily="18" charset="0"/>
                <a:ea typeface="华文新魏"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box(in)">
                                      <p:cBhvr>
                                        <p:cTn id="7" dur="500"/>
                                        <p:tgtEl>
                                          <p:spTgt spid="282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2628"/>
                                        </p:tgtEl>
                                        <p:attrNameLst>
                                          <p:attrName>style.visibility</p:attrName>
                                        </p:attrNameLst>
                                      </p:cBhvr>
                                      <p:to>
                                        <p:strVal val="visible"/>
                                      </p:to>
                                    </p:set>
                                    <p:animEffect transition="in" filter="box(in)">
                                      <p:cBhvr>
                                        <p:cTn id="12" dur="500"/>
                                        <p:tgtEl>
                                          <p:spTgt spid="282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2629"/>
                                        </p:tgtEl>
                                        <p:attrNameLst>
                                          <p:attrName>style.visibility</p:attrName>
                                        </p:attrNameLst>
                                      </p:cBhvr>
                                      <p:to>
                                        <p:strVal val="visible"/>
                                      </p:to>
                                    </p:set>
                                    <p:animEffect transition="in" filter="box(in)">
                                      <p:cBhvr>
                                        <p:cTn id="17" dur="500"/>
                                        <p:tgtEl>
                                          <p:spTgt spid="282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9" presetClass="entr" presetSubtype="10" fill="hold" nodeType="clickEffect">
                                  <p:stCondLst>
                                    <p:cond delay="0"/>
                                  </p:stCondLst>
                                  <p:childTnLst>
                                    <p:set>
                                      <p:cBhvr>
                                        <p:cTn id="21" dur="1" fill="hold">
                                          <p:stCondLst>
                                            <p:cond delay="0"/>
                                          </p:stCondLst>
                                        </p:cTn>
                                        <p:tgtEl>
                                          <p:spTgt spid="282630"/>
                                        </p:tgtEl>
                                        <p:attrNameLst>
                                          <p:attrName>style.visibility</p:attrName>
                                        </p:attrNameLst>
                                      </p:cBhvr>
                                      <p:to>
                                        <p:strVal val="visible"/>
                                      </p:to>
                                    </p:set>
                                    <p:anim calcmode="lin" valueType="num">
                                      <p:cBhvr>
                                        <p:cTn id="22" dur="5000" fill="hold"/>
                                        <p:tgtEl>
                                          <p:spTgt spid="282630"/>
                                        </p:tgtEl>
                                        <p:attrNameLst>
                                          <p:attrName>ppt_w</p:attrName>
                                        </p:attrNameLst>
                                      </p:cBhvr>
                                      <p:tavLst>
                                        <p:tav tm="0" fmla="#ppt_w*sin(2.5*pi*$)">
                                          <p:val>
                                            <p:fltVal val="0"/>
                                          </p:val>
                                        </p:tav>
                                        <p:tav tm="100000">
                                          <p:val>
                                            <p:fltVal val="1"/>
                                          </p:val>
                                        </p:tav>
                                      </p:tavLst>
                                    </p:anim>
                                    <p:anim calcmode="lin" valueType="num">
                                      <p:cBhvr>
                                        <p:cTn id="23" dur="5000" fill="hold"/>
                                        <p:tgtEl>
                                          <p:spTgt spid="2826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7" grpId="0" animBg="1"/>
      <p:bldP spid="282628" grpId="0" animBg="1"/>
      <p:bldP spid="2826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a:extLst>
              <a:ext uri="{FF2B5EF4-FFF2-40B4-BE49-F238E27FC236}">
                <a16:creationId xmlns:a16="http://schemas.microsoft.com/office/drawing/2014/main" id="{64EB70EF-2224-3A66-58B3-1B85C7DFF206}"/>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a:t>
            </a:r>
          </a:p>
        </p:txBody>
      </p:sp>
      <p:sp>
        <p:nvSpPr>
          <p:cNvPr id="11270" name="Text Box 5">
            <a:extLst>
              <a:ext uri="{FF2B5EF4-FFF2-40B4-BE49-F238E27FC236}">
                <a16:creationId xmlns:a16="http://schemas.microsoft.com/office/drawing/2014/main" id="{DDCB0700-76FE-EBD1-4282-FD5C735A87ED}"/>
              </a:ext>
            </a:extLst>
          </p:cNvPr>
          <p:cNvSpPr txBox="1">
            <a:spLocks noChangeArrowheads="1"/>
          </p:cNvSpPr>
          <p:nvPr/>
        </p:nvSpPr>
        <p:spPr bwMode="auto">
          <a:xfrm>
            <a:off x="1776413" y="1052513"/>
            <a:ext cx="30019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a:solidFill>
                  <a:srgbClr val="FF6600"/>
                </a:solidFill>
                <a:latin typeface="黑体" panose="02010609060101010101" pitchFamily="49" charset="-122"/>
                <a:ea typeface="黑体" panose="02010609060101010101" pitchFamily="49" charset="-122"/>
              </a:rPr>
              <a:t>（</a:t>
            </a:r>
            <a:r>
              <a:rPr kumimoji="1" lang="en-US" altLang="zh-CN" sz="2600" b="1">
                <a:solidFill>
                  <a:srgbClr val="FF6600"/>
                </a:solidFill>
                <a:latin typeface="黑体" panose="02010609060101010101" pitchFamily="49" charset="-122"/>
                <a:ea typeface="黑体" panose="02010609060101010101" pitchFamily="49" charset="-122"/>
              </a:rPr>
              <a:t>2</a:t>
            </a:r>
            <a:r>
              <a:rPr kumimoji="1" lang="zh-CN" altLang="en-US" sz="2600" b="1">
                <a:solidFill>
                  <a:srgbClr val="FF6600"/>
                </a:solidFill>
                <a:latin typeface="黑体" panose="02010609060101010101" pitchFamily="49" charset="-122"/>
                <a:ea typeface="黑体" panose="02010609060101010101" pitchFamily="49" charset="-122"/>
              </a:rPr>
              <a:t>）单位</a:t>
            </a:r>
          </a:p>
        </p:txBody>
      </p:sp>
      <p:sp>
        <p:nvSpPr>
          <p:cNvPr id="92166" name="Rectangle 6">
            <a:extLst>
              <a:ext uri="{FF2B5EF4-FFF2-40B4-BE49-F238E27FC236}">
                <a16:creationId xmlns:a16="http://schemas.microsoft.com/office/drawing/2014/main" id="{459C2409-A70D-C7F1-77DF-860B3401FB32}"/>
              </a:ext>
            </a:extLst>
          </p:cNvPr>
          <p:cNvSpPr>
            <a:spLocks noChangeArrowheads="1"/>
          </p:cNvSpPr>
          <p:nvPr/>
        </p:nvSpPr>
        <p:spPr bwMode="auto">
          <a:xfrm>
            <a:off x="2733675" y="1557338"/>
            <a:ext cx="82565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400" b="1">
                <a:solidFill>
                  <a:schemeClr val="accent2"/>
                </a:solidFill>
                <a:latin typeface="Times New Roman" panose="02020603050405020304" pitchFamily="18" charset="0"/>
              </a:rPr>
              <a:t>①</a:t>
            </a:r>
            <a:r>
              <a:rPr lang="en-US" altLang="zh-CN" sz="2400" b="1">
                <a:solidFill>
                  <a:schemeClr val="accent2"/>
                </a:solidFill>
                <a:latin typeface="Times New Roman" panose="02020603050405020304" pitchFamily="18" charset="0"/>
                <a:ea typeface="楷体_GB2312" pitchFamily="49" charset="-122"/>
              </a:rPr>
              <a:t>  SI : </a:t>
            </a:r>
            <a:r>
              <a:rPr lang="en-US" altLang="zh-CN" sz="2400" b="1">
                <a:latin typeface="Times New Roman" panose="02020603050405020304" pitchFamily="18" charset="0"/>
                <a:ea typeface="楷体_GB2312" pitchFamily="49" charset="-122"/>
              </a:rPr>
              <a:t>Pa</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kPa</a:t>
            </a:r>
            <a:r>
              <a:rPr lang="zh-CN" altLang="en-US" sz="2400" b="1">
                <a:latin typeface="Times New Roman" panose="02020603050405020304" pitchFamily="18" charset="0"/>
                <a:ea typeface="楷体_GB2312" pitchFamily="49" charset="-122"/>
              </a:rPr>
              <a:t>，</a:t>
            </a:r>
            <a:r>
              <a:rPr lang="en-US" altLang="zh-CN" sz="2400" b="1">
                <a:latin typeface="Times New Roman" panose="02020603050405020304" pitchFamily="18" charset="0"/>
                <a:ea typeface="楷体_GB2312" pitchFamily="49" charset="-122"/>
              </a:rPr>
              <a:t>MPa</a:t>
            </a:r>
            <a:r>
              <a:rPr lang="zh-CN" altLang="en-US" sz="2400" b="1">
                <a:latin typeface="Times New Roman" panose="02020603050405020304" pitchFamily="18" charset="0"/>
                <a:ea typeface="楷体_GB2312" pitchFamily="49" charset="-122"/>
              </a:rPr>
              <a:t>，</a:t>
            </a:r>
            <a:r>
              <a:rPr lang="zh-CN" altLang="en-US" sz="2400" b="1" baseline="-25000">
                <a:latin typeface="Times New Roman" panose="02020603050405020304" pitchFamily="18" charset="0"/>
                <a:ea typeface="楷体_GB2312" pitchFamily="49" charset="-122"/>
              </a:rPr>
              <a:t> </a:t>
            </a:r>
            <a:r>
              <a:rPr lang="en-US" altLang="zh-CN" sz="2400" b="1">
                <a:latin typeface="Times New Roman" panose="02020603050405020304" pitchFamily="18" charset="0"/>
                <a:ea typeface="楷体_GB2312" pitchFamily="49" charset="-122"/>
              </a:rPr>
              <a:t>bar</a:t>
            </a:r>
          </a:p>
        </p:txBody>
      </p:sp>
      <p:sp>
        <p:nvSpPr>
          <p:cNvPr id="92167" name="Text Box 7">
            <a:extLst>
              <a:ext uri="{FF2B5EF4-FFF2-40B4-BE49-F238E27FC236}">
                <a16:creationId xmlns:a16="http://schemas.microsoft.com/office/drawing/2014/main" id="{FD017676-54A1-EDF8-BA7F-A068F54E9FAF}"/>
              </a:ext>
            </a:extLst>
          </p:cNvPr>
          <p:cNvSpPr txBox="1">
            <a:spLocks noChangeArrowheads="1"/>
          </p:cNvSpPr>
          <p:nvPr/>
        </p:nvSpPr>
        <p:spPr bwMode="auto">
          <a:xfrm>
            <a:off x="2733675" y="2492375"/>
            <a:ext cx="671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None/>
            </a:pPr>
            <a:r>
              <a:rPr kumimoji="1" lang="en-US" altLang="zh-CN" sz="2400" b="1">
                <a:solidFill>
                  <a:schemeClr val="accent2"/>
                </a:solidFill>
              </a:rPr>
              <a:t>② </a:t>
            </a:r>
            <a:r>
              <a:rPr kumimoji="1" lang="zh-CN" altLang="en-US" sz="2400" b="1">
                <a:solidFill>
                  <a:schemeClr val="accent2"/>
                </a:solidFill>
                <a:latin typeface="楷体_GB2312" pitchFamily="49" charset="-122"/>
                <a:ea typeface="楷体_GB2312" pitchFamily="49" charset="-122"/>
              </a:rPr>
              <a:t>用液柱高度表示：</a:t>
            </a:r>
          </a:p>
        </p:txBody>
      </p:sp>
      <p:graphicFrame>
        <p:nvGraphicFramePr>
          <p:cNvPr id="92169" name="Object 9">
            <a:extLst>
              <a:ext uri="{FF2B5EF4-FFF2-40B4-BE49-F238E27FC236}">
                <a16:creationId xmlns:a16="http://schemas.microsoft.com/office/drawing/2014/main" id="{C4114534-483C-07EA-89E5-477842F260A8}"/>
              </a:ext>
            </a:extLst>
          </p:cNvPr>
          <p:cNvGraphicFramePr>
            <a:graphicFrameLocks noChangeAspect="1"/>
          </p:cNvGraphicFramePr>
          <p:nvPr/>
        </p:nvGraphicFramePr>
        <p:xfrm>
          <a:off x="4383088" y="3068638"/>
          <a:ext cx="1812925" cy="965200"/>
        </p:xfrm>
        <a:graphic>
          <a:graphicData uri="http://schemas.openxmlformats.org/presentationml/2006/ole">
            <mc:AlternateContent xmlns:mc="http://schemas.openxmlformats.org/markup-compatibility/2006">
              <mc:Choice xmlns:v="urn:schemas-microsoft-com:vml" Requires="v">
                <p:oleObj name="Equation" r:id="rId3" imgW="787320" imgH="419040" progId="Equation.DSMT4">
                  <p:embed/>
                </p:oleObj>
              </mc:Choice>
              <mc:Fallback>
                <p:oleObj name="Equation" r:id="rId3" imgW="787320" imgH="41904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088" y="3068638"/>
                        <a:ext cx="1812925" cy="96520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
        <p:nvSpPr>
          <p:cNvPr id="92171" name="Text Box 11">
            <a:extLst>
              <a:ext uri="{FF2B5EF4-FFF2-40B4-BE49-F238E27FC236}">
                <a16:creationId xmlns:a16="http://schemas.microsoft.com/office/drawing/2014/main" id="{3E823EE4-0230-CC39-4DF5-92DB06E717B3}"/>
              </a:ext>
            </a:extLst>
          </p:cNvPr>
          <p:cNvSpPr txBox="1">
            <a:spLocks noChangeArrowheads="1"/>
          </p:cNvSpPr>
          <p:nvPr/>
        </p:nvSpPr>
        <p:spPr bwMode="auto">
          <a:xfrm>
            <a:off x="2832100" y="4137025"/>
            <a:ext cx="5738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zh-CN" altLang="en-US" sz="2000">
                <a:solidFill>
                  <a:srgbClr val="0000FF"/>
                </a:solidFill>
                <a:latin typeface="黑体" panose="02010609060101010101" pitchFamily="49" charset="-122"/>
                <a:ea typeface="黑体" panose="02010609060101010101" pitchFamily="49" charset="-122"/>
              </a:rPr>
              <a:t>显然当</a:t>
            </a:r>
            <a:r>
              <a:rPr kumimoji="1" lang="el-GR" altLang="zh-CN" sz="2000" i="1">
                <a:solidFill>
                  <a:srgbClr val="0000FF"/>
                </a:solidFill>
                <a:latin typeface="黑体" panose="02010609060101010101" pitchFamily="49" charset="-122"/>
                <a:ea typeface="黑体" panose="02010609060101010101" pitchFamily="49" charset="-122"/>
              </a:rPr>
              <a:t>ρ</a:t>
            </a:r>
            <a:r>
              <a:rPr kumimoji="1" lang="zh-CN" altLang="en-US" sz="2000">
                <a:solidFill>
                  <a:srgbClr val="0000FF"/>
                </a:solidFill>
                <a:latin typeface="黑体" panose="02010609060101010101" pitchFamily="49" charset="-122"/>
                <a:ea typeface="黑体" panose="02010609060101010101" pitchFamily="49" charset="-122"/>
              </a:rPr>
              <a:t>一定时，即液体一定，</a:t>
            </a:r>
            <a:r>
              <a:rPr kumimoji="1" lang="en-US" altLang="zh-CN" sz="2000" i="1">
                <a:solidFill>
                  <a:srgbClr val="0000FF"/>
                </a:solidFill>
                <a:latin typeface="Times New Roman" panose="02020603050405020304" pitchFamily="18" charset="0"/>
                <a:ea typeface="黑体" panose="02010609060101010101" pitchFamily="49" charset="-122"/>
              </a:rPr>
              <a:t>H</a:t>
            </a:r>
            <a:r>
              <a:rPr kumimoji="1" lang="el-GR" altLang="zh-CN" sz="2000">
                <a:solidFill>
                  <a:srgbClr val="0000FF"/>
                </a:solidFill>
                <a:latin typeface="Times New Roman" panose="02020603050405020304" pitchFamily="18" charset="0"/>
                <a:ea typeface="黑体" panose="02010609060101010101" pitchFamily="49" charset="-122"/>
              </a:rPr>
              <a:t>∝</a:t>
            </a:r>
            <a:r>
              <a:rPr kumimoji="1" lang="en-US" altLang="zh-CN" sz="2000" i="1">
                <a:solidFill>
                  <a:srgbClr val="0000FF"/>
                </a:solidFill>
                <a:latin typeface="Times New Roman" panose="02020603050405020304" pitchFamily="18" charset="0"/>
                <a:ea typeface="黑体" panose="02010609060101010101" pitchFamily="49" charset="-122"/>
              </a:rPr>
              <a:t>p</a:t>
            </a:r>
            <a:endParaRPr kumimoji="1" lang="el-GR" altLang="zh-CN" sz="2000" i="1">
              <a:solidFill>
                <a:srgbClr val="0000FF"/>
              </a:solidFill>
              <a:latin typeface="Times New Roman" panose="02020603050405020304" pitchFamily="18" charset="0"/>
              <a:ea typeface="黑体" panose="02010609060101010101" pitchFamily="49" charset="-122"/>
            </a:endParaRPr>
          </a:p>
        </p:txBody>
      </p:sp>
      <p:sp>
        <p:nvSpPr>
          <p:cNvPr id="92172" name="Text Box 12">
            <a:extLst>
              <a:ext uri="{FF2B5EF4-FFF2-40B4-BE49-F238E27FC236}">
                <a16:creationId xmlns:a16="http://schemas.microsoft.com/office/drawing/2014/main" id="{53A69BA6-B259-0872-0CC1-5895DCBCD143}"/>
              </a:ext>
            </a:extLst>
          </p:cNvPr>
          <p:cNvSpPr txBox="1">
            <a:spLocks noChangeArrowheads="1"/>
          </p:cNvSpPr>
          <p:nvPr/>
        </p:nvSpPr>
        <p:spPr bwMode="auto">
          <a:xfrm>
            <a:off x="2638425" y="4527550"/>
            <a:ext cx="36496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150000"/>
              <a:buFont typeface="Wingdings" panose="05000000000000000000" pitchFamily="2" charset="2"/>
              <a:buBlip>
                <a:blip r:embed="rId5"/>
              </a:buBlip>
            </a:pPr>
            <a:r>
              <a:rPr kumimoji="1" lang="en-US" altLang="zh-CN" sz="2000" b="1">
                <a:latin typeface="Times New Roman" panose="02020603050405020304" pitchFamily="18" charset="0"/>
                <a:ea typeface="楷体_GB2312" pitchFamily="49" charset="-122"/>
              </a:rPr>
              <a:t>g=9.80665m/s</a:t>
            </a:r>
            <a:r>
              <a:rPr kumimoji="1" lang="en-US" altLang="zh-CN" sz="2000" b="1" baseline="30000">
                <a:latin typeface="Times New Roman" panose="02020603050405020304" pitchFamily="18" charset="0"/>
                <a:ea typeface="楷体_GB2312" pitchFamily="49" charset="-122"/>
              </a:rPr>
              <a:t>2</a:t>
            </a:r>
            <a:endParaRPr kumimoji="1" lang="en-US" altLang="zh-CN" sz="2000" b="1">
              <a:latin typeface="Times New Roman" panose="02020603050405020304" pitchFamily="18" charset="0"/>
              <a:ea typeface="楷体_GB2312" pitchFamily="49" charset="-122"/>
            </a:endParaRPr>
          </a:p>
        </p:txBody>
      </p:sp>
      <p:graphicFrame>
        <p:nvGraphicFramePr>
          <p:cNvPr id="92173" name="Object 13">
            <a:extLst>
              <a:ext uri="{FF2B5EF4-FFF2-40B4-BE49-F238E27FC236}">
                <a16:creationId xmlns:a16="http://schemas.microsoft.com/office/drawing/2014/main" id="{EAF18C8C-18BD-DE95-7C0A-3E3AD4F0CE3C}"/>
              </a:ext>
            </a:extLst>
          </p:cNvPr>
          <p:cNvGraphicFramePr>
            <a:graphicFrameLocks noChangeAspect="1"/>
          </p:cNvGraphicFramePr>
          <p:nvPr/>
        </p:nvGraphicFramePr>
        <p:xfrm>
          <a:off x="3143250" y="4941888"/>
          <a:ext cx="2413000" cy="508000"/>
        </p:xfrm>
        <a:graphic>
          <a:graphicData uri="http://schemas.openxmlformats.org/presentationml/2006/ole">
            <mc:AlternateContent xmlns:mc="http://schemas.openxmlformats.org/markup-compatibility/2006">
              <mc:Choice xmlns:v="urn:schemas-microsoft-com:vml" Requires="v">
                <p:oleObj name="Equation" r:id="rId6" imgW="1206360" imgH="253800" progId="Equation.DSMT4">
                  <p:embed/>
                </p:oleObj>
              </mc:Choice>
              <mc:Fallback>
                <p:oleObj name="Equation" r:id="rId6" imgW="1206360" imgH="253800"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3250" y="4941888"/>
                        <a:ext cx="24130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74" name="Object 14">
            <a:extLst>
              <a:ext uri="{FF2B5EF4-FFF2-40B4-BE49-F238E27FC236}">
                <a16:creationId xmlns:a16="http://schemas.microsoft.com/office/drawing/2014/main" id="{55595194-68EA-4FDE-91BC-1019B912A98B}"/>
              </a:ext>
            </a:extLst>
          </p:cNvPr>
          <p:cNvGraphicFramePr>
            <a:graphicFrameLocks noChangeAspect="1"/>
          </p:cNvGraphicFramePr>
          <p:nvPr/>
        </p:nvGraphicFramePr>
        <p:xfrm>
          <a:off x="3244850" y="5445125"/>
          <a:ext cx="3022600" cy="508000"/>
        </p:xfrm>
        <a:graphic>
          <a:graphicData uri="http://schemas.openxmlformats.org/presentationml/2006/ole">
            <mc:AlternateContent xmlns:mc="http://schemas.openxmlformats.org/markup-compatibility/2006">
              <mc:Choice xmlns:v="urn:schemas-microsoft-com:vml" Requires="v">
                <p:oleObj name="Equation" r:id="rId8" imgW="1511280" imgH="253800" progId="Equation.DSMT4">
                  <p:embed/>
                </p:oleObj>
              </mc:Choice>
              <mc:Fallback>
                <p:oleObj name="Equation" r:id="rId8" imgW="1511280" imgH="2538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4850" y="5445125"/>
                        <a:ext cx="30226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7" name="Text Box 17">
            <a:extLst>
              <a:ext uri="{FF2B5EF4-FFF2-40B4-BE49-F238E27FC236}">
                <a16:creationId xmlns:a16="http://schemas.microsoft.com/office/drawing/2014/main" id="{5F2A1517-6681-1A14-D2D0-A3A400D960BE}"/>
              </a:ext>
            </a:extLst>
          </p:cNvPr>
          <p:cNvSpPr txBox="1">
            <a:spLocks noChangeArrowheads="1"/>
          </p:cNvSpPr>
          <p:nvPr/>
        </p:nvSpPr>
        <p:spPr bwMode="auto">
          <a:xfrm>
            <a:off x="7967663" y="4868863"/>
            <a:ext cx="4032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en-US" altLang="zh-CN" sz="2000" b="1">
                <a:solidFill>
                  <a:srgbClr val="FF00FF"/>
                </a:solidFill>
                <a:latin typeface="Times New Roman" panose="02020603050405020304" pitchFamily="18" charset="0"/>
                <a:ea typeface="楷体_GB2312" pitchFamily="49" charset="-122"/>
              </a:rPr>
              <a:t>1mmH</a:t>
            </a:r>
            <a:r>
              <a:rPr kumimoji="1" lang="en-US" altLang="zh-CN" sz="2000" b="1" baseline="-25000">
                <a:solidFill>
                  <a:srgbClr val="FF00FF"/>
                </a:solidFill>
                <a:latin typeface="Times New Roman" panose="02020603050405020304" pitchFamily="18" charset="0"/>
                <a:ea typeface="楷体_GB2312" pitchFamily="49" charset="-122"/>
              </a:rPr>
              <a:t>2</a:t>
            </a:r>
            <a:r>
              <a:rPr kumimoji="1" lang="en-US" altLang="zh-CN" sz="2000" b="1">
                <a:solidFill>
                  <a:srgbClr val="FF00FF"/>
                </a:solidFill>
                <a:latin typeface="Times New Roman" panose="02020603050405020304" pitchFamily="18" charset="0"/>
                <a:ea typeface="楷体_GB2312" pitchFamily="49" charset="-122"/>
              </a:rPr>
              <a:t>O=9.806 Pa</a:t>
            </a:r>
          </a:p>
        </p:txBody>
      </p:sp>
      <p:sp>
        <p:nvSpPr>
          <p:cNvPr id="92178" name="AutoShape 18">
            <a:extLst>
              <a:ext uri="{FF2B5EF4-FFF2-40B4-BE49-F238E27FC236}">
                <a16:creationId xmlns:a16="http://schemas.microsoft.com/office/drawing/2014/main" id="{F3D0188F-8BFD-31BA-C5EE-FB8CEE52A6F7}"/>
              </a:ext>
            </a:extLst>
          </p:cNvPr>
          <p:cNvSpPr>
            <a:spLocks noChangeArrowheads="1"/>
          </p:cNvSpPr>
          <p:nvPr/>
        </p:nvSpPr>
        <p:spPr bwMode="auto">
          <a:xfrm>
            <a:off x="6965950" y="5013325"/>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2181" name="Text Box 21">
            <a:extLst>
              <a:ext uri="{FF2B5EF4-FFF2-40B4-BE49-F238E27FC236}">
                <a16:creationId xmlns:a16="http://schemas.microsoft.com/office/drawing/2014/main" id="{FAB61D55-78D9-AA0A-9CCF-8F3CFE2BE253}"/>
              </a:ext>
            </a:extLst>
          </p:cNvPr>
          <p:cNvSpPr txBox="1">
            <a:spLocks noChangeArrowheads="1"/>
          </p:cNvSpPr>
          <p:nvPr/>
        </p:nvSpPr>
        <p:spPr bwMode="auto">
          <a:xfrm>
            <a:off x="7975600" y="5373688"/>
            <a:ext cx="3165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b="1">
                <a:solidFill>
                  <a:srgbClr val="FF00FF"/>
                </a:solidFill>
                <a:latin typeface="Times New Roman" panose="02020603050405020304" pitchFamily="18" charset="0"/>
                <a:ea typeface="楷体_GB2312" pitchFamily="49" charset="-122"/>
              </a:rPr>
              <a:t>1mmHg=133.3 Pa</a:t>
            </a:r>
          </a:p>
        </p:txBody>
      </p:sp>
      <p:sp>
        <p:nvSpPr>
          <p:cNvPr id="92182" name="AutoShape 22">
            <a:extLst>
              <a:ext uri="{FF2B5EF4-FFF2-40B4-BE49-F238E27FC236}">
                <a16:creationId xmlns:a16="http://schemas.microsoft.com/office/drawing/2014/main" id="{4F8FACFD-32E6-E641-1023-08AAB4F06F95}"/>
              </a:ext>
            </a:extLst>
          </p:cNvPr>
          <p:cNvSpPr>
            <a:spLocks/>
          </p:cNvSpPr>
          <p:nvPr/>
        </p:nvSpPr>
        <p:spPr bwMode="auto">
          <a:xfrm>
            <a:off x="2782888" y="5157788"/>
            <a:ext cx="192087" cy="647700"/>
          </a:xfrm>
          <a:prstGeom prst="leftBrace">
            <a:avLst>
              <a:gd name="adj1" fmla="val 28099"/>
              <a:gd name="adj2" fmla="val 50000"/>
            </a:avLst>
          </a:prstGeom>
          <a:noFill/>
          <a:ln w="28575">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00FF"/>
              </a:solidFill>
            </a:endParaRPr>
          </a:p>
        </p:txBody>
      </p:sp>
      <p:sp>
        <p:nvSpPr>
          <p:cNvPr id="92183" name="AutoShape 23">
            <a:extLst>
              <a:ext uri="{FF2B5EF4-FFF2-40B4-BE49-F238E27FC236}">
                <a16:creationId xmlns:a16="http://schemas.microsoft.com/office/drawing/2014/main" id="{B312F302-EF2A-2081-D770-D16337FC1FC9}"/>
              </a:ext>
            </a:extLst>
          </p:cNvPr>
          <p:cNvSpPr>
            <a:spLocks noChangeArrowheads="1"/>
          </p:cNvSpPr>
          <p:nvPr/>
        </p:nvSpPr>
        <p:spPr bwMode="auto">
          <a:xfrm>
            <a:off x="6965950" y="5518150"/>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2167"/>
                                        </p:tgtEl>
                                        <p:attrNameLst>
                                          <p:attrName>style.visibility</p:attrName>
                                        </p:attrNameLst>
                                      </p:cBhvr>
                                      <p:to>
                                        <p:strVal val="visible"/>
                                      </p:to>
                                    </p:set>
                                    <p:animEffect transition="in" filter="box(in)">
                                      <p:cBhvr>
                                        <p:cTn id="11" dur="500"/>
                                        <p:tgtEl>
                                          <p:spTgt spid="921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8" presetClass="entr" presetSubtype="16" fill="hold" nodeType="clickEffect">
                                  <p:stCondLst>
                                    <p:cond delay="0"/>
                                  </p:stCondLst>
                                  <p:childTnLst>
                                    <p:set>
                                      <p:cBhvr>
                                        <p:cTn id="15" dur="1" fill="hold">
                                          <p:stCondLst>
                                            <p:cond delay="0"/>
                                          </p:stCondLst>
                                        </p:cTn>
                                        <p:tgtEl>
                                          <p:spTgt spid="92169"/>
                                        </p:tgtEl>
                                        <p:attrNameLst>
                                          <p:attrName>style.visibility</p:attrName>
                                        </p:attrNameLst>
                                      </p:cBhvr>
                                      <p:to>
                                        <p:strVal val="visible"/>
                                      </p:to>
                                    </p:set>
                                    <p:animEffect transition="in" filter="diamond(in)">
                                      <p:cBhvr>
                                        <p:cTn id="16" dur="500"/>
                                        <p:tgtEl>
                                          <p:spTgt spid="921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92171"/>
                                        </p:tgtEl>
                                        <p:attrNameLst>
                                          <p:attrName>style.visibility</p:attrName>
                                        </p:attrNameLst>
                                      </p:cBhvr>
                                      <p:to>
                                        <p:strVal val="visible"/>
                                      </p:to>
                                    </p:set>
                                    <p:animEffect transition="in" filter="checkerboard(across)">
                                      <p:cBhvr>
                                        <p:cTn id="21" dur="500"/>
                                        <p:tgtEl>
                                          <p:spTgt spid="921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92173"/>
                                        </p:tgtEl>
                                        <p:attrNameLst>
                                          <p:attrName>style.visibility</p:attrName>
                                        </p:attrNameLst>
                                      </p:cBhvr>
                                      <p:to>
                                        <p:strVal val="visible"/>
                                      </p:to>
                                    </p:set>
                                    <p:animEffect transition="in" filter="blinds(horizontal)">
                                      <p:cBhvr>
                                        <p:cTn id="26" dur="500"/>
                                        <p:tgtEl>
                                          <p:spTgt spid="92173"/>
                                        </p:tgtEl>
                                      </p:cBhvr>
                                    </p:animEffect>
                                  </p:childTnLst>
                                </p:cTn>
                              </p:par>
                              <p:par>
                                <p:cTn id="27" presetID="3" presetClass="entr" presetSubtype="10" fill="hold" nodeType="withEffect">
                                  <p:stCondLst>
                                    <p:cond delay="0"/>
                                  </p:stCondLst>
                                  <p:childTnLst>
                                    <p:set>
                                      <p:cBhvr>
                                        <p:cTn id="28" dur="1" fill="hold">
                                          <p:stCondLst>
                                            <p:cond delay="0"/>
                                          </p:stCondLst>
                                        </p:cTn>
                                        <p:tgtEl>
                                          <p:spTgt spid="92174"/>
                                        </p:tgtEl>
                                        <p:attrNameLst>
                                          <p:attrName>style.visibility</p:attrName>
                                        </p:attrNameLst>
                                      </p:cBhvr>
                                      <p:to>
                                        <p:strVal val="visible"/>
                                      </p:to>
                                    </p:set>
                                    <p:animEffect transition="in" filter="blinds(horizontal)">
                                      <p:cBhvr>
                                        <p:cTn id="29" dur="500"/>
                                        <p:tgtEl>
                                          <p:spTgt spid="9217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2178"/>
                                        </p:tgtEl>
                                        <p:attrNameLst>
                                          <p:attrName>style.visibility</p:attrName>
                                        </p:attrNameLst>
                                      </p:cBhvr>
                                      <p:to>
                                        <p:strVal val="visible"/>
                                      </p:to>
                                    </p:set>
                                    <p:animEffect transition="in" filter="blinds(horizontal)">
                                      <p:cBhvr>
                                        <p:cTn id="32" dur="500"/>
                                        <p:tgtEl>
                                          <p:spTgt spid="92178"/>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92182"/>
                                        </p:tgtEl>
                                        <p:attrNameLst>
                                          <p:attrName>style.visibility</p:attrName>
                                        </p:attrNameLst>
                                      </p:cBhvr>
                                      <p:to>
                                        <p:strVal val="visible"/>
                                      </p:to>
                                    </p:set>
                                    <p:animEffect transition="in" filter="blinds(horizontal)">
                                      <p:cBhvr>
                                        <p:cTn id="35" dur="500"/>
                                        <p:tgtEl>
                                          <p:spTgt spid="9218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92172"/>
                                        </p:tgtEl>
                                        <p:attrNameLst>
                                          <p:attrName>style.visibility</p:attrName>
                                        </p:attrNameLst>
                                      </p:cBhvr>
                                      <p:to>
                                        <p:strVal val="visible"/>
                                      </p:to>
                                    </p:set>
                                    <p:animEffect transition="in" filter="blinds(horizontal)">
                                      <p:cBhvr>
                                        <p:cTn id="38" dur="500"/>
                                        <p:tgtEl>
                                          <p:spTgt spid="92172"/>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92177"/>
                                        </p:tgtEl>
                                        <p:attrNameLst>
                                          <p:attrName>style.visibility</p:attrName>
                                        </p:attrNameLst>
                                      </p:cBhvr>
                                      <p:to>
                                        <p:strVal val="visible"/>
                                      </p:to>
                                    </p:set>
                                    <p:animEffect transition="in" filter="blinds(horizontal)">
                                      <p:cBhvr>
                                        <p:cTn id="41" dur="500"/>
                                        <p:tgtEl>
                                          <p:spTgt spid="92177"/>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2181"/>
                                        </p:tgtEl>
                                        <p:attrNameLst>
                                          <p:attrName>style.visibility</p:attrName>
                                        </p:attrNameLst>
                                      </p:cBhvr>
                                      <p:to>
                                        <p:strVal val="visible"/>
                                      </p:to>
                                    </p:set>
                                    <p:animEffect transition="in" filter="blinds(horizontal)">
                                      <p:cBhvr>
                                        <p:cTn id="44" dur="500"/>
                                        <p:tgtEl>
                                          <p:spTgt spid="9218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2183"/>
                                        </p:tgtEl>
                                        <p:attrNameLst>
                                          <p:attrName>style.visibility</p:attrName>
                                        </p:attrNameLst>
                                      </p:cBhvr>
                                      <p:to>
                                        <p:strVal val="visible"/>
                                      </p:to>
                                    </p:set>
                                    <p:animEffect transition="in" filter="blinds(horizontal)">
                                      <p:cBhvr>
                                        <p:cTn id="47" dur="500"/>
                                        <p:tgtEl>
                                          <p:spTgt spid="92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p:bldP spid="92167" grpId="0"/>
      <p:bldP spid="92171" grpId="0"/>
      <p:bldP spid="92172" grpId="0"/>
      <p:bldP spid="92177" grpId="0"/>
      <p:bldP spid="92178" grpId="0" animBg="1"/>
      <p:bldP spid="92181" grpId="0"/>
      <p:bldP spid="92182" grpId="0" animBg="1"/>
      <p:bldP spid="9218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4">
            <a:extLst>
              <a:ext uri="{FF2B5EF4-FFF2-40B4-BE49-F238E27FC236}">
                <a16:creationId xmlns:a16="http://schemas.microsoft.com/office/drawing/2014/main" id="{8399DEBE-A7EB-7C27-A61E-0475A3CF6550}"/>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a:t>
            </a:r>
          </a:p>
        </p:txBody>
      </p:sp>
      <p:sp>
        <p:nvSpPr>
          <p:cNvPr id="94213" name="Text Box 5">
            <a:extLst>
              <a:ext uri="{FF2B5EF4-FFF2-40B4-BE49-F238E27FC236}">
                <a16:creationId xmlns:a16="http://schemas.microsoft.com/office/drawing/2014/main" id="{2330EDC5-8DC1-AF6A-3240-2C653E3C18BF}"/>
              </a:ext>
            </a:extLst>
          </p:cNvPr>
          <p:cNvSpPr txBox="1">
            <a:spLocks noChangeArrowheads="1"/>
          </p:cNvSpPr>
          <p:nvPr/>
        </p:nvSpPr>
        <p:spPr bwMode="auto">
          <a:xfrm>
            <a:off x="2351088" y="1125538"/>
            <a:ext cx="671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None/>
            </a:pPr>
            <a:r>
              <a:rPr kumimoji="1" lang="en-US" altLang="zh-CN" sz="2400" b="1">
                <a:solidFill>
                  <a:schemeClr val="accent2"/>
                </a:solidFill>
                <a:latin typeface="宋体" panose="02010600030101010101" pitchFamily="2" charset="-122"/>
                <a:ea typeface="楷体_GB2312" pitchFamily="49" charset="-122"/>
              </a:rPr>
              <a:t>③ </a:t>
            </a:r>
            <a:r>
              <a:rPr kumimoji="1" lang="zh-CN" altLang="en-US" sz="2400" b="1">
                <a:solidFill>
                  <a:schemeClr val="accent2"/>
                </a:solidFill>
                <a:latin typeface="宋体" panose="02010600030101010101" pitchFamily="2" charset="-122"/>
                <a:ea typeface="楷体_GB2312" pitchFamily="49" charset="-122"/>
              </a:rPr>
              <a:t>工程单位制</a:t>
            </a:r>
            <a:endParaRPr kumimoji="1" lang="zh-CN" altLang="en-US" sz="2400" b="1">
              <a:solidFill>
                <a:schemeClr val="accent2"/>
              </a:solidFill>
              <a:latin typeface="楷体_GB2312" pitchFamily="49" charset="-122"/>
              <a:ea typeface="楷体_GB2312" pitchFamily="49" charset="-122"/>
            </a:endParaRPr>
          </a:p>
        </p:txBody>
      </p:sp>
      <p:sp>
        <p:nvSpPr>
          <p:cNvPr id="94214" name="Text Box 6">
            <a:extLst>
              <a:ext uri="{FF2B5EF4-FFF2-40B4-BE49-F238E27FC236}">
                <a16:creationId xmlns:a16="http://schemas.microsoft.com/office/drawing/2014/main" id="{20A91C2F-4BBC-DC19-B089-10A9768DB4AE}"/>
              </a:ext>
            </a:extLst>
          </p:cNvPr>
          <p:cNvSpPr txBox="1">
            <a:spLocks noChangeArrowheads="1"/>
          </p:cNvSpPr>
          <p:nvPr/>
        </p:nvSpPr>
        <p:spPr bwMode="auto">
          <a:xfrm>
            <a:off x="2351088" y="2924175"/>
            <a:ext cx="671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75000"/>
              <a:buFont typeface="Wingdings" panose="05000000000000000000" pitchFamily="2" charset="2"/>
              <a:buNone/>
            </a:pPr>
            <a:r>
              <a:rPr kumimoji="1" lang="en-US" altLang="zh-CN" sz="2400" b="1">
                <a:solidFill>
                  <a:schemeClr val="accent2"/>
                </a:solidFill>
                <a:latin typeface="宋体" panose="02010600030101010101" pitchFamily="2" charset="-122"/>
                <a:ea typeface="楷体_GB2312" pitchFamily="49" charset="-122"/>
              </a:rPr>
              <a:t>④ </a:t>
            </a:r>
            <a:r>
              <a:rPr kumimoji="1" lang="zh-CN" altLang="en-US" sz="2400" b="1">
                <a:solidFill>
                  <a:schemeClr val="accent2"/>
                </a:solidFill>
                <a:latin typeface="宋体" panose="02010600030101010101" pitchFamily="2" charset="-122"/>
                <a:ea typeface="楷体_GB2312" pitchFamily="49" charset="-122"/>
              </a:rPr>
              <a:t>物理大气压（标准大气压）</a:t>
            </a:r>
          </a:p>
        </p:txBody>
      </p:sp>
      <p:sp>
        <p:nvSpPr>
          <p:cNvPr id="94217" name="Text Box 9">
            <a:extLst>
              <a:ext uri="{FF2B5EF4-FFF2-40B4-BE49-F238E27FC236}">
                <a16:creationId xmlns:a16="http://schemas.microsoft.com/office/drawing/2014/main" id="{4DC8BE21-3C41-E24E-6AB9-B8941860EFBE}"/>
              </a:ext>
            </a:extLst>
          </p:cNvPr>
          <p:cNvSpPr txBox="1">
            <a:spLocks noChangeArrowheads="1"/>
          </p:cNvSpPr>
          <p:nvPr/>
        </p:nvSpPr>
        <p:spPr bwMode="auto">
          <a:xfrm>
            <a:off x="2832100" y="4724400"/>
            <a:ext cx="2852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200000"/>
              <a:buFontTx/>
              <a:buBlip>
                <a:blip r:embed="rId3"/>
              </a:buBlip>
            </a:pPr>
            <a:r>
              <a:rPr lang="zh-CN" altLang="en-US" sz="2400">
                <a:solidFill>
                  <a:srgbClr val="FF0000"/>
                </a:solidFill>
                <a:ea typeface="黑体" panose="02010609060101010101" pitchFamily="49" charset="-122"/>
              </a:rPr>
              <a:t>标准状况？</a:t>
            </a:r>
          </a:p>
        </p:txBody>
      </p:sp>
      <p:graphicFrame>
        <p:nvGraphicFramePr>
          <p:cNvPr id="94218" name="Object 10">
            <a:extLst>
              <a:ext uri="{FF2B5EF4-FFF2-40B4-BE49-F238E27FC236}">
                <a16:creationId xmlns:a16="http://schemas.microsoft.com/office/drawing/2014/main" id="{514B3199-D750-BAC2-9046-54DA5088B142}"/>
              </a:ext>
            </a:extLst>
          </p:cNvPr>
          <p:cNvGraphicFramePr>
            <a:graphicFrameLocks noChangeAspect="1"/>
          </p:cNvGraphicFramePr>
          <p:nvPr/>
        </p:nvGraphicFramePr>
        <p:xfrm>
          <a:off x="3406775" y="1773238"/>
          <a:ext cx="4992688" cy="442912"/>
        </p:xfrm>
        <a:graphic>
          <a:graphicData uri="http://schemas.openxmlformats.org/presentationml/2006/ole">
            <mc:AlternateContent xmlns:mc="http://schemas.openxmlformats.org/markup-compatibility/2006">
              <mc:Choice xmlns:v="urn:schemas-microsoft-com:vml" Requires="v">
                <p:oleObj name="Equation" r:id="rId4" imgW="1879560" imgH="228600" progId="Equation.DSMT4">
                  <p:embed/>
                </p:oleObj>
              </mc:Choice>
              <mc:Fallback>
                <p:oleObj name="Equation" r:id="rId4" imgW="187956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6775" y="1773238"/>
                        <a:ext cx="4992688"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9" name="Object 11">
            <a:extLst>
              <a:ext uri="{FF2B5EF4-FFF2-40B4-BE49-F238E27FC236}">
                <a16:creationId xmlns:a16="http://schemas.microsoft.com/office/drawing/2014/main" id="{EFE6A6F9-F045-F24A-E4E1-584693F434C5}"/>
              </a:ext>
            </a:extLst>
          </p:cNvPr>
          <p:cNvGraphicFramePr>
            <a:graphicFrameLocks noChangeAspect="1"/>
          </p:cNvGraphicFramePr>
          <p:nvPr/>
        </p:nvGraphicFramePr>
        <p:xfrm>
          <a:off x="3983038" y="2276475"/>
          <a:ext cx="4648200" cy="407988"/>
        </p:xfrm>
        <a:graphic>
          <a:graphicData uri="http://schemas.openxmlformats.org/presentationml/2006/ole">
            <mc:AlternateContent xmlns:mc="http://schemas.openxmlformats.org/markup-compatibility/2006">
              <mc:Choice xmlns:v="urn:schemas-microsoft-com:vml" Requires="v">
                <p:oleObj name="Equation" r:id="rId6" imgW="1726920" imgH="203040" progId="Equation.DSMT4">
                  <p:embed/>
                </p:oleObj>
              </mc:Choice>
              <mc:Fallback>
                <p:oleObj name="Equation" r:id="rId6" imgW="1726920" imgH="20304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83038" y="2276475"/>
                        <a:ext cx="464820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0" name="Object 12">
            <a:extLst>
              <a:ext uri="{FF2B5EF4-FFF2-40B4-BE49-F238E27FC236}">
                <a16:creationId xmlns:a16="http://schemas.microsoft.com/office/drawing/2014/main" id="{7945E503-C185-781B-50B2-BA13CEC3279A}"/>
              </a:ext>
            </a:extLst>
          </p:cNvPr>
          <p:cNvGraphicFramePr>
            <a:graphicFrameLocks noChangeAspect="1"/>
          </p:cNvGraphicFramePr>
          <p:nvPr/>
        </p:nvGraphicFramePr>
        <p:xfrm>
          <a:off x="3406775" y="3716338"/>
          <a:ext cx="4705350" cy="387350"/>
        </p:xfrm>
        <a:graphic>
          <a:graphicData uri="http://schemas.openxmlformats.org/presentationml/2006/ole">
            <mc:AlternateContent xmlns:mc="http://schemas.openxmlformats.org/markup-compatibility/2006">
              <mc:Choice xmlns:v="urn:schemas-microsoft-com:vml" Requires="v">
                <p:oleObj name="Equation" r:id="rId8" imgW="1854000" imgH="203040" progId="Equation.DSMT4">
                  <p:embed/>
                </p:oleObj>
              </mc:Choice>
              <mc:Fallback>
                <p:oleObj name="Equation" r:id="rId8" imgW="1854000" imgH="20304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6775" y="3716338"/>
                        <a:ext cx="470535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ox(in)">
                                      <p:cBhvr>
                                        <p:cTn id="7" dur="500"/>
                                        <p:tgtEl>
                                          <p:spTgt spid="94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4218"/>
                                        </p:tgtEl>
                                        <p:attrNameLst>
                                          <p:attrName>style.visibility</p:attrName>
                                        </p:attrNameLst>
                                      </p:cBhvr>
                                      <p:to>
                                        <p:strVal val="visible"/>
                                      </p:to>
                                    </p:set>
                                    <p:animEffect transition="in" filter="box(in)">
                                      <p:cBhvr>
                                        <p:cTn id="12" dur="500"/>
                                        <p:tgtEl>
                                          <p:spTgt spid="942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94219"/>
                                        </p:tgtEl>
                                        <p:attrNameLst>
                                          <p:attrName>style.visibility</p:attrName>
                                        </p:attrNameLst>
                                      </p:cBhvr>
                                      <p:to>
                                        <p:strVal val="visible"/>
                                      </p:to>
                                    </p:set>
                                    <p:animEffect transition="in" filter="box(in)">
                                      <p:cBhvr>
                                        <p:cTn id="17" dur="500"/>
                                        <p:tgtEl>
                                          <p:spTgt spid="942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214"/>
                                        </p:tgtEl>
                                        <p:attrNameLst>
                                          <p:attrName>style.visibility</p:attrName>
                                        </p:attrNameLst>
                                      </p:cBhvr>
                                      <p:to>
                                        <p:strVal val="visible"/>
                                      </p:to>
                                    </p:set>
                                    <p:animEffect transition="in" filter="box(in)">
                                      <p:cBhvr>
                                        <p:cTn id="22" dur="500"/>
                                        <p:tgtEl>
                                          <p:spTgt spid="942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94220"/>
                                        </p:tgtEl>
                                        <p:attrNameLst>
                                          <p:attrName>style.visibility</p:attrName>
                                        </p:attrNameLst>
                                      </p:cBhvr>
                                      <p:to>
                                        <p:strVal val="visible"/>
                                      </p:to>
                                    </p:set>
                                    <p:animEffect transition="in" filter="box(in)">
                                      <p:cBhvr>
                                        <p:cTn id="27" dur="500"/>
                                        <p:tgtEl>
                                          <p:spTgt spid="942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94217"/>
                                        </p:tgtEl>
                                        <p:attrNameLst>
                                          <p:attrName>style.visibility</p:attrName>
                                        </p:attrNameLst>
                                      </p:cBhvr>
                                      <p:to>
                                        <p:strVal val="visible"/>
                                      </p:to>
                                    </p:set>
                                    <p:animEffect transition="in" filter="wedge">
                                      <p:cBhvr>
                                        <p:cTn id="32" dur="500"/>
                                        <p:tgtEl>
                                          <p:spTgt spid="9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P spid="94214" grpId="0"/>
      <p:bldP spid="942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0511B913-2A25-EAC0-5EE1-106C13F92630}"/>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a:t>
            </a:r>
          </a:p>
        </p:txBody>
      </p:sp>
      <p:sp>
        <p:nvSpPr>
          <p:cNvPr id="33795" name="Text Box 5">
            <a:extLst>
              <a:ext uri="{FF2B5EF4-FFF2-40B4-BE49-F238E27FC236}">
                <a16:creationId xmlns:a16="http://schemas.microsoft.com/office/drawing/2014/main" id="{A2A6D79E-219C-1310-A955-E52DDB3CCB4B}"/>
              </a:ext>
            </a:extLst>
          </p:cNvPr>
          <p:cNvSpPr txBox="1">
            <a:spLocks noChangeArrowheads="1"/>
          </p:cNvSpPr>
          <p:nvPr/>
        </p:nvSpPr>
        <p:spPr bwMode="auto">
          <a:xfrm>
            <a:off x="2063750" y="1150938"/>
            <a:ext cx="3937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600" b="1">
                <a:solidFill>
                  <a:srgbClr val="FF6600"/>
                </a:solidFill>
                <a:latin typeface="黑体" panose="02010609060101010101" pitchFamily="49" charset="-122"/>
                <a:ea typeface="黑体" panose="02010609060101010101" pitchFamily="49" charset="-122"/>
              </a:rPr>
              <a:t>（</a:t>
            </a:r>
            <a:r>
              <a:rPr kumimoji="1" lang="en-US" altLang="zh-CN" sz="2600" b="1">
                <a:solidFill>
                  <a:srgbClr val="FF6600"/>
                </a:solidFill>
                <a:latin typeface="黑体" panose="02010609060101010101" pitchFamily="49" charset="-122"/>
                <a:ea typeface="黑体" panose="02010609060101010101" pitchFamily="49" charset="-122"/>
              </a:rPr>
              <a:t>3</a:t>
            </a:r>
            <a:r>
              <a:rPr kumimoji="1" lang="zh-CN" altLang="en-US" sz="2600" b="1">
                <a:solidFill>
                  <a:srgbClr val="FF6600"/>
                </a:solidFill>
                <a:latin typeface="黑体" panose="02010609060101010101" pitchFamily="49" charset="-122"/>
                <a:ea typeface="黑体" panose="02010609060101010101" pitchFamily="49" charset="-122"/>
              </a:rPr>
              <a:t>）测定</a:t>
            </a:r>
          </a:p>
        </p:txBody>
      </p:sp>
      <p:pic>
        <p:nvPicPr>
          <p:cNvPr id="96262" name="Picture 6" descr="图片3">
            <a:extLst>
              <a:ext uri="{FF2B5EF4-FFF2-40B4-BE49-F238E27FC236}">
                <a16:creationId xmlns:a16="http://schemas.microsoft.com/office/drawing/2014/main" id="{39FA5EEE-765D-F86A-9277-8828B43674BF}"/>
              </a:ext>
            </a:extLst>
          </p:cNvPr>
          <p:cNvPicPr>
            <a:picLocks noChangeAspect="1" noChangeArrowheads="1"/>
          </p:cNvPicPr>
          <p:nvPr/>
        </p:nvPicPr>
        <p:blipFill>
          <a:blip r:embed="rId3"/>
          <a:srcRect/>
          <a:stretch>
            <a:fillRect/>
          </a:stretch>
        </p:blipFill>
        <p:spPr bwMode="auto">
          <a:xfrm>
            <a:off x="2638425" y="2060575"/>
            <a:ext cx="5568950" cy="4041775"/>
          </a:xfrm>
          <a:prstGeom prst="rect">
            <a:avLst/>
          </a:prstGeom>
          <a:noFill/>
          <a:effectLst>
            <a:outerShdw dist="107763" dir="2700000" algn="ctr" rotWithShape="0">
              <a:srgbClr val="808080">
                <a:alpha val="50000"/>
              </a:srgbClr>
            </a:outerShdw>
          </a:effectLst>
        </p:spPr>
      </p:pic>
      <p:pic>
        <p:nvPicPr>
          <p:cNvPr id="96263" name="Picture 7" descr="qiyabiao">
            <a:extLst>
              <a:ext uri="{FF2B5EF4-FFF2-40B4-BE49-F238E27FC236}">
                <a16:creationId xmlns:a16="http://schemas.microsoft.com/office/drawing/2014/main" id="{F07653D7-6ED1-27C3-3236-0A11D6510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4713" y="2997200"/>
            <a:ext cx="3455987"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6262"/>
                                        </p:tgtEl>
                                        <p:attrNameLst>
                                          <p:attrName>style.visibility</p:attrName>
                                        </p:attrNameLst>
                                      </p:cBhvr>
                                      <p:to>
                                        <p:strVal val="visible"/>
                                      </p:to>
                                    </p:set>
                                    <p:animEffect transition="in" filter="checkerboard(across)">
                                      <p:cBhvr>
                                        <p:cTn id="7" dur="500"/>
                                        <p:tgtEl>
                                          <p:spTgt spid="96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6263"/>
                                        </p:tgtEl>
                                        <p:attrNameLst>
                                          <p:attrName>style.visibility</p:attrName>
                                        </p:attrNameLst>
                                      </p:cBhvr>
                                      <p:to>
                                        <p:strVal val="visible"/>
                                      </p:to>
                                    </p:set>
                                    <p:animEffect transition="in" filter="checkerboard(across)">
                                      <p:cBhvr>
                                        <p:cTn id="12" dur="500"/>
                                        <p:tgtEl>
                                          <p:spTgt spid="9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85" name="Object 17">
            <a:extLst>
              <a:ext uri="{FF2B5EF4-FFF2-40B4-BE49-F238E27FC236}">
                <a16:creationId xmlns:a16="http://schemas.microsoft.com/office/drawing/2014/main" id="{834A6A18-90E0-26BD-1D7E-A5A802CB264A}"/>
              </a:ext>
            </a:extLst>
          </p:cNvPr>
          <p:cNvGraphicFramePr>
            <a:graphicFrameLocks noChangeAspect="1"/>
          </p:cNvGraphicFramePr>
          <p:nvPr/>
        </p:nvGraphicFramePr>
        <p:xfrm>
          <a:off x="8805863" y="3933825"/>
          <a:ext cx="2444750" cy="2698750"/>
        </p:xfrm>
        <a:graphic>
          <a:graphicData uri="http://schemas.openxmlformats.org/presentationml/2006/ole">
            <mc:AlternateContent xmlns:mc="http://schemas.openxmlformats.org/markup-compatibility/2006">
              <mc:Choice xmlns:v="urn:schemas-microsoft-com:vml" Requires="v">
                <p:oleObj name="Visio" r:id="rId3" imgW="2444727" imgH="2699494" progId="Visio.Drawing.6">
                  <p:embed/>
                </p:oleObj>
              </mc:Choice>
              <mc:Fallback>
                <p:oleObj name="Visio" r:id="rId3" imgW="2444727" imgH="2699494" progId="Visio.Drawing.6">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863" y="3933825"/>
                        <a:ext cx="2444750" cy="269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Rectangle 4">
            <a:extLst>
              <a:ext uri="{FF2B5EF4-FFF2-40B4-BE49-F238E27FC236}">
                <a16:creationId xmlns:a16="http://schemas.microsoft.com/office/drawing/2014/main" id="{127ACF3D-CCE3-E5EF-54DF-F7B4A215B2F5}"/>
              </a:ext>
            </a:extLst>
          </p:cNvPr>
          <p:cNvSpPr>
            <a:spLocks noChangeArrowheads="1"/>
          </p:cNvSpPr>
          <p:nvPr/>
        </p:nvSpPr>
        <p:spPr bwMode="auto">
          <a:xfrm>
            <a:off x="0" y="188913"/>
            <a:ext cx="6021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b="1">
                <a:solidFill>
                  <a:srgbClr val="0000FF"/>
                </a:solidFill>
                <a:latin typeface="黑体" panose="02010609060101010101" pitchFamily="49" charset="-122"/>
                <a:ea typeface="黑体" panose="02010609060101010101" pitchFamily="49" charset="-122"/>
              </a:rPr>
              <a:t>1-1 </a:t>
            </a:r>
            <a:r>
              <a:rPr kumimoji="1" lang="zh-CN" altLang="en-US" sz="4000" b="1">
                <a:solidFill>
                  <a:srgbClr val="0000FF"/>
                </a:solidFill>
                <a:latin typeface="黑体" panose="02010609060101010101" pitchFamily="49" charset="-122"/>
                <a:ea typeface="黑体" panose="02010609060101010101" pitchFamily="49" charset="-122"/>
              </a:rPr>
              <a:t>热力系</a:t>
            </a:r>
          </a:p>
        </p:txBody>
      </p:sp>
      <p:sp>
        <p:nvSpPr>
          <p:cNvPr id="1028" name="Text Box 5">
            <a:extLst>
              <a:ext uri="{FF2B5EF4-FFF2-40B4-BE49-F238E27FC236}">
                <a16:creationId xmlns:a16="http://schemas.microsoft.com/office/drawing/2014/main" id="{0A8A6CB7-8A42-6204-1993-30A52BBD6CED}"/>
              </a:ext>
            </a:extLst>
          </p:cNvPr>
          <p:cNvSpPr txBox="1">
            <a:spLocks noChangeArrowheads="1"/>
          </p:cNvSpPr>
          <p:nvPr/>
        </p:nvSpPr>
        <p:spPr bwMode="auto">
          <a:xfrm>
            <a:off x="1200150" y="1125538"/>
            <a:ext cx="10560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993300"/>
                </a:solidFill>
                <a:ea typeface="黑体" panose="02010609060101010101" pitchFamily="49" charset="-122"/>
              </a:rPr>
              <a:t>一、热力系（热力系统、系统，</a:t>
            </a:r>
            <a:r>
              <a:rPr kumimoji="1" lang="en-US" altLang="zh-CN" sz="3200" b="1">
                <a:solidFill>
                  <a:srgbClr val="993300"/>
                </a:solidFill>
                <a:latin typeface="Times New Roman" panose="02020603050405020304" pitchFamily="18" charset="0"/>
                <a:ea typeface="黑体" panose="02010609060101010101" pitchFamily="49" charset="-122"/>
              </a:rPr>
              <a:t>system</a:t>
            </a:r>
            <a:r>
              <a:rPr kumimoji="1" lang="zh-CN" altLang="en-US" sz="3200" b="1">
                <a:solidFill>
                  <a:srgbClr val="993300"/>
                </a:solidFill>
                <a:ea typeface="黑体" panose="02010609060101010101" pitchFamily="49" charset="-122"/>
              </a:rPr>
              <a:t>）</a:t>
            </a:r>
          </a:p>
        </p:txBody>
      </p:sp>
      <p:sp>
        <p:nvSpPr>
          <p:cNvPr id="7174" name="Text Box 6">
            <a:extLst>
              <a:ext uri="{FF2B5EF4-FFF2-40B4-BE49-F238E27FC236}">
                <a16:creationId xmlns:a16="http://schemas.microsoft.com/office/drawing/2014/main" id="{FDF368C8-4D61-FBD1-3392-A6AB7A04854D}"/>
              </a:ext>
            </a:extLst>
          </p:cNvPr>
          <p:cNvSpPr txBox="1">
            <a:spLocks noChangeArrowheads="1"/>
          </p:cNvSpPr>
          <p:nvPr/>
        </p:nvSpPr>
        <p:spPr bwMode="auto">
          <a:xfrm>
            <a:off x="1582738" y="1773238"/>
            <a:ext cx="3003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4000" b="1">
                <a:solidFill>
                  <a:srgbClr val="FF0000"/>
                </a:solidFill>
                <a:latin typeface="隶书" panose="02010509060101010101" pitchFamily="49" charset="-122"/>
                <a:ea typeface="隶书" panose="02010509060101010101" pitchFamily="49" charset="-122"/>
              </a:rPr>
              <a:t>1.</a:t>
            </a:r>
            <a:r>
              <a:rPr kumimoji="1" lang="zh-CN" altLang="en-US" sz="4000" b="1">
                <a:solidFill>
                  <a:srgbClr val="FF0000"/>
                </a:solidFill>
                <a:latin typeface="隶书" panose="02010509060101010101" pitchFamily="49" charset="-122"/>
                <a:ea typeface="隶书" panose="02010509060101010101" pitchFamily="49" charset="-122"/>
              </a:rPr>
              <a:t>定义</a:t>
            </a:r>
          </a:p>
        </p:txBody>
      </p:sp>
      <p:sp>
        <p:nvSpPr>
          <p:cNvPr id="7175" name="AutoShape 7">
            <a:extLst>
              <a:ext uri="{FF2B5EF4-FFF2-40B4-BE49-F238E27FC236}">
                <a16:creationId xmlns:a16="http://schemas.microsoft.com/office/drawing/2014/main" id="{27963AD5-4CAA-A9C7-16CC-8166F2366E67}"/>
              </a:ext>
            </a:extLst>
          </p:cNvPr>
          <p:cNvSpPr>
            <a:spLocks noChangeArrowheads="1"/>
          </p:cNvSpPr>
          <p:nvPr/>
        </p:nvSpPr>
        <p:spPr bwMode="auto">
          <a:xfrm>
            <a:off x="2446338" y="2492375"/>
            <a:ext cx="4657725" cy="568325"/>
          </a:xfrm>
          <a:prstGeom prst="roundRect">
            <a:avLst>
              <a:gd name="adj" fmla="val 16667"/>
            </a:avLst>
          </a:prstGeom>
          <a:gradFill rotWithShape="0">
            <a:gsLst>
              <a:gs pos="0">
                <a:srgbClr val="33CCFF"/>
              </a:gs>
              <a:gs pos="100000">
                <a:srgbClr val="CCFFFF"/>
              </a:gs>
            </a:gsLst>
            <a:lin ang="0" scaled="1"/>
          </a:gradFill>
          <a:ln w="28575" algn="ctr">
            <a:pattFill prst="sphere">
              <a:fgClr>
                <a:srgbClr val="0066FF"/>
              </a:fgClr>
              <a:bgClr>
                <a:srgbClr val="66FFFF"/>
              </a:bgClr>
            </a:pattFill>
            <a:round/>
            <a:headEnd/>
            <a:tailEnd/>
          </a:ln>
          <a:effectLst>
            <a:outerShdw dist="45791" dir="3378596" algn="ctr" rotWithShape="0">
              <a:srgbClr val="808080"/>
            </a:outerShdw>
          </a:effectLst>
        </p:spPr>
        <p:txBody>
          <a:bodyPr lIns="0" tIns="0" rIns="0" bIns="0">
            <a:spAutoFit/>
          </a:bodyPr>
          <a:lstStyle/>
          <a:p>
            <a:pPr algn="ctr" eaLnBrk="0" hangingPunct="0">
              <a:defRPr/>
            </a:pPr>
            <a:r>
              <a:rPr kumimoji="1" lang="zh-CN" altLang="en-US" sz="3200" b="1">
                <a:latin typeface="Times New Roman" pitchFamily="18" charset="0"/>
                <a:ea typeface="黑体" pitchFamily="49" charset="-122"/>
              </a:rPr>
              <a:t>人为划定的研究对象</a:t>
            </a:r>
          </a:p>
        </p:txBody>
      </p:sp>
      <p:sp>
        <p:nvSpPr>
          <p:cNvPr id="7176" name="Text Box 8">
            <a:extLst>
              <a:ext uri="{FF2B5EF4-FFF2-40B4-BE49-F238E27FC236}">
                <a16:creationId xmlns:a16="http://schemas.microsoft.com/office/drawing/2014/main" id="{AEF3146C-0A59-F524-09A1-F51A70F1AA1B}"/>
              </a:ext>
            </a:extLst>
          </p:cNvPr>
          <p:cNvSpPr txBox="1">
            <a:spLocks noChangeArrowheads="1"/>
          </p:cNvSpPr>
          <p:nvPr/>
        </p:nvSpPr>
        <p:spPr bwMode="auto">
          <a:xfrm>
            <a:off x="2159000" y="3429000"/>
            <a:ext cx="7488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外界（环境）</a:t>
            </a:r>
            <a:r>
              <a:rPr kumimoji="1" lang="en-US" altLang="zh-CN" sz="2400" b="1">
                <a:solidFill>
                  <a:schemeClr val="accent2"/>
                </a:solidFill>
                <a:latin typeface="Times New Roman" panose="02020603050405020304" pitchFamily="18" charset="0"/>
                <a:ea typeface="楷体_GB2312" pitchFamily="49" charset="-122"/>
                <a:cs typeface="Times New Roman" panose="02020603050405020304" pitchFamily="18" charset="0"/>
              </a:rPr>
              <a:t>(surrounding)</a:t>
            </a:r>
          </a:p>
        </p:txBody>
      </p:sp>
      <p:sp>
        <p:nvSpPr>
          <p:cNvPr id="7177" name="Text Box 9">
            <a:extLst>
              <a:ext uri="{FF2B5EF4-FFF2-40B4-BE49-F238E27FC236}">
                <a16:creationId xmlns:a16="http://schemas.microsoft.com/office/drawing/2014/main" id="{97F8EF87-EC19-1AA7-EC25-6B21B21B4B0A}"/>
              </a:ext>
            </a:extLst>
          </p:cNvPr>
          <p:cNvSpPr txBox="1">
            <a:spLocks noChangeArrowheads="1"/>
          </p:cNvSpPr>
          <p:nvPr/>
        </p:nvSpPr>
        <p:spPr bwMode="auto">
          <a:xfrm>
            <a:off x="4751388" y="4076700"/>
            <a:ext cx="326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a:solidFill>
                  <a:srgbClr val="FF6600"/>
                </a:solidFill>
                <a:latin typeface="Times New Roman" panose="02020603050405020304" pitchFamily="18" charset="0"/>
                <a:ea typeface="黑体" panose="02010609060101010101" pitchFamily="49" charset="-122"/>
                <a:cs typeface="Times New Roman" panose="02020603050405020304" pitchFamily="18" charset="0"/>
              </a:rPr>
              <a:t>热力系以外的物体</a:t>
            </a:r>
          </a:p>
        </p:txBody>
      </p:sp>
      <p:sp>
        <p:nvSpPr>
          <p:cNvPr id="7178" name="Text Box 10">
            <a:extLst>
              <a:ext uri="{FF2B5EF4-FFF2-40B4-BE49-F238E27FC236}">
                <a16:creationId xmlns:a16="http://schemas.microsoft.com/office/drawing/2014/main" id="{6FA1BAB9-1C1E-2B07-6620-09550E2EC085}"/>
              </a:ext>
            </a:extLst>
          </p:cNvPr>
          <p:cNvSpPr txBox="1">
            <a:spLocks noChangeArrowheads="1"/>
          </p:cNvSpPr>
          <p:nvPr/>
        </p:nvSpPr>
        <p:spPr bwMode="auto">
          <a:xfrm>
            <a:off x="2255838" y="4581525"/>
            <a:ext cx="2292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边界</a:t>
            </a:r>
            <a:r>
              <a:rPr kumimoji="1" lang="en-US" altLang="zh-CN" sz="2400" b="1">
                <a:solidFill>
                  <a:schemeClr val="accent2"/>
                </a:solidFill>
                <a:latin typeface="Times New Roman" panose="02020603050405020304" pitchFamily="18" charset="0"/>
                <a:ea typeface="楷体_GB2312" pitchFamily="49" charset="-122"/>
                <a:cs typeface="Times New Roman" panose="02020603050405020304" pitchFamily="18" charset="0"/>
              </a:rPr>
              <a:t>(boundary)</a:t>
            </a:r>
          </a:p>
        </p:txBody>
      </p:sp>
      <p:sp>
        <p:nvSpPr>
          <p:cNvPr id="7179" name="Text Box 11">
            <a:extLst>
              <a:ext uri="{FF2B5EF4-FFF2-40B4-BE49-F238E27FC236}">
                <a16:creationId xmlns:a16="http://schemas.microsoft.com/office/drawing/2014/main" id="{75C6FB02-BBF9-7C17-91DE-C5F5A62F6942}"/>
              </a:ext>
            </a:extLst>
          </p:cNvPr>
          <p:cNvSpPr txBox="1">
            <a:spLocks noChangeArrowheads="1"/>
          </p:cNvSpPr>
          <p:nvPr/>
        </p:nvSpPr>
        <p:spPr bwMode="auto">
          <a:xfrm>
            <a:off x="4656138" y="5084763"/>
            <a:ext cx="425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000" b="1">
                <a:solidFill>
                  <a:srgbClr val="FF6600"/>
                </a:solidFill>
                <a:latin typeface="Times New Roman" panose="02020603050405020304" pitchFamily="18" charset="0"/>
                <a:ea typeface="黑体" panose="02010609060101010101" pitchFamily="49" charset="-122"/>
                <a:cs typeface="Times New Roman" panose="02020603050405020304" pitchFamily="18" charset="0"/>
              </a:rPr>
              <a:t>热力系与外界的交界面</a:t>
            </a:r>
          </a:p>
        </p:txBody>
      </p:sp>
      <p:sp>
        <p:nvSpPr>
          <p:cNvPr id="7180" name="AutoShape 12">
            <a:extLst>
              <a:ext uri="{FF2B5EF4-FFF2-40B4-BE49-F238E27FC236}">
                <a16:creationId xmlns:a16="http://schemas.microsoft.com/office/drawing/2014/main" id="{746F33B6-0E42-B157-FAFD-7965464C4E01}"/>
              </a:ext>
            </a:extLst>
          </p:cNvPr>
          <p:cNvSpPr>
            <a:spLocks noChangeArrowheads="1"/>
          </p:cNvSpPr>
          <p:nvPr/>
        </p:nvSpPr>
        <p:spPr bwMode="auto">
          <a:xfrm>
            <a:off x="3790950" y="4149725"/>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7182" name="AutoShape 14">
            <a:extLst>
              <a:ext uri="{FF2B5EF4-FFF2-40B4-BE49-F238E27FC236}">
                <a16:creationId xmlns:a16="http://schemas.microsoft.com/office/drawing/2014/main" id="{F052BDC4-8E9C-3B1B-9DE4-056AB7CFAFA0}"/>
              </a:ext>
            </a:extLst>
          </p:cNvPr>
          <p:cNvSpPr>
            <a:spLocks noChangeArrowheads="1"/>
          </p:cNvSpPr>
          <p:nvPr/>
        </p:nvSpPr>
        <p:spPr bwMode="auto">
          <a:xfrm>
            <a:off x="3792538" y="5157788"/>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7175" grpId="0" animBg="1"/>
      <p:bldP spid="7176" grpId="0"/>
      <p:bldP spid="7177" grpId="0"/>
      <p:bldP spid="7178" grpId="0"/>
      <p:bldP spid="7179" grpId="0"/>
      <p:bldP spid="7180" grpId="0" animBg="1"/>
      <p:bldP spid="718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a:extLst>
              <a:ext uri="{FF2B5EF4-FFF2-40B4-BE49-F238E27FC236}">
                <a16:creationId xmlns:a16="http://schemas.microsoft.com/office/drawing/2014/main" id="{3EA2808C-3A94-2811-B799-DECA51F33242}"/>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 </a:t>
            </a:r>
            <a:r>
              <a:rPr kumimoji="1" lang="en-US" altLang="zh-CN" sz="2600" b="1">
                <a:solidFill>
                  <a:srgbClr val="FF6600"/>
                </a:solidFill>
                <a:latin typeface="黑体" panose="02010609060101010101" pitchFamily="49" charset="-122"/>
                <a:ea typeface="黑体" panose="02010609060101010101" pitchFamily="49" charset="-122"/>
              </a:rPr>
              <a:t>(3) </a:t>
            </a:r>
            <a:r>
              <a:rPr kumimoji="1" lang="zh-CN" altLang="en-US" sz="2600" b="1">
                <a:solidFill>
                  <a:srgbClr val="FF6600"/>
                </a:solidFill>
                <a:latin typeface="黑体" panose="02010609060101010101" pitchFamily="49" charset="-122"/>
                <a:ea typeface="黑体" panose="02010609060101010101" pitchFamily="49" charset="-122"/>
              </a:rPr>
              <a:t>测定</a:t>
            </a:r>
          </a:p>
        </p:txBody>
      </p:sp>
      <p:graphicFrame>
        <p:nvGraphicFramePr>
          <p:cNvPr id="98309" name="Object 5">
            <a:extLst>
              <a:ext uri="{FF2B5EF4-FFF2-40B4-BE49-F238E27FC236}">
                <a16:creationId xmlns:a16="http://schemas.microsoft.com/office/drawing/2014/main" id="{9904199C-6D38-1999-5C50-D38D34911BF6}"/>
              </a:ext>
            </a:extLst>
          </p:cNvPr>
          <p:cNvGraphicFramePr>
            <a:graphicFrameLocks noChangeAspect="1"/>
          </p:cNvGraphicFramePr>
          <p:nvPr/>
        </p:nvGraphicFramePr>
        <p:xfrm>
          <a:off x="7254875" y="1125538"/>
          <a:ext cx="4076700" cy="4999037"/>
        </p:xfrm>
        <a:graphic>
          <a:graphicData uri="http://schemas.openxmlformats.org/presentationml/2006/ole">
            <mc:AlternateContent xmlns:mc="http://schemas.openxmlformats.org/markup-compatibility/2006">
              <mc:Choice xmlns:v="urn:schemas-microsoft-com:vml" Requires="v">
                <p:oleObj name="Visio" r:id="rId3" imgW="4075950" imgH="4998368" progId="Visio.Drawing.6">
                  <p:embed/>
                </p:oleObj>
              </mc:Choice>
              <mc:Fallback>
                <p:oleObj name="Visio" r:id="rId3" imgW="4075950" imgH="4998368"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4875" y="1125538"/>
                        <a:ext cx="4076700" cy="4999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0" name="Text Box 6">
            <a:extLst>
              <a:ext uri="{FF2B5EF4-FFF2-40B4-BE49-F238E27FC236}">
                <a16:creationId xmlns:a16="http://schemas.microsoft.com/office/drawing/2014/main" id="{CF08647B-3F75-56CD-CEEB-0A45DCDBC5E3}"/>
              </a:ext>
            </a:extLst>
          </p:cNvPr>
          <p:cNvSpPr txBox="1">
            <a:spLocks noChangeArrowheads="1"/>
          </p:cNvSpPr>
          <p:nvPr/>
        </p:nvSpPr>
        <p:spPr bwMode="auto">
          <a:xfrm>
            <a:off x="1871663" y="1196975"/>
            <a:ext cx="49911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150000"/>
              <a:buFont typeface="Wingdings" panose="05000000000000000000" pitchFamily="2" charset="2"/>
              <a:buBlip>
                <a:blip r:embed="rId5"/>
              </a:buBlip>
            </a:pPr>
            <a:r>
              <a:rPr kumimoji="1" lang="zh-CN" altLang="en-US" sz="3600" b="1">
                <a:solidFill>
                  <a:schemeClr val="accent2"/>
                </a:solidFill>
                <a:latin typeface="Times New Roman" panose="02020603050405020304" pitchFamily="18" charset="0"/>
                <a:ea typeface="楷体_GB2312" pitchFamily="49" charset="-122"/>
              </a:rPr>
              <a:t>若</a:t>
            </a:r>
            <a:r>
              <a:rPr kumimoji="1" lang="en-US" altLang="zh-CN" sz="3600" b="1" i="1">
                <a:solidFill>
                  <a:schemeClr val="accent2"/>
                </a:solidFill>
                <a:latin typeface="Times New Roman" panose="02020603050405020304" pitchFamily="18" charset="0"/>
                <a:ea typeface="楷体_GB2312" pitchFamily="49" charset="-122"/>
              </a:rPr>
              <a:t>p</a:t>
            </a:r>
            <a:r>
              <a:rPr kumimoji="1" lang="en-US" altLang="en-US" sz="3600" b="1">
                <a:solidFill>
                  <a:schemeClr val="accent2"/>
                </a:solidFill>
                <a:latin typeface="Times New Roman" panose="02020603050405020304" pitchFamily="18" charset="0"/>
                <a:ea typeface="楷体_GB2312" pitchFamily="49" charset="-122"/>
              </a:rPr>
              <a:t>＞</a:t>
            </a:r>
            <a:r>
              <a:rPr kumimoji="1" lang="en-US" altLang="zh-CN" sz="3600" b="1" i="1">
                <a:solidFill>
                  <a:schemeClr val="accent2"/>
                </a:solidFill>
                <a:latin typeface="Times New Roman" panose="02020603050405020304" pitchFamily="18" charset="0"/>
                <a:ea typeface="楷体_GB2312" pitchFamily="49" charset="-122"/>
              </a:rPr>
              <a:t>p</a:t>
            </a:r>
            <a:r>
              <a:rPr kumimoji="1" lang="en-US" altLang="zh-CN" sz="3600" b="1" baseline="-25000">
                <a:solidFill>
                  <a:schemeClr val="accent2"/>
                </a:solidFill>
                <a:latin typeface="Times New Roman" panose="02020603050405020304" pitchFamily="18" charset="0"/>
                <a:ea typeface="楷体_GB2312" pitchFamily="49" charset="-122"/>
              </a:rPr>
              <a:t>b</a:t>
            </a:r>
            <a:r>
              <a:rPr kumimoji="1" lang="en-US" altLang="zh-CN" sz="3600" b="1" i="1">
                <a:solidFill>
                  <a:schemeClr val="accent2"/>
                </a:solidFill>
                <a:latin typeface="Times New Roman" panose="02020603050405020304" pitchFamily="18" charset="0"/>
                <a:ea typeface="楷体_GB2312" pitchFamily="49" charset="-122"/>
              </a:rPr>
              <a:t>     </a:t>
            </a:r>
            <a:endParaRPr kumimoji="1" lang="en-US" altLang="zh-CN" sz="3600" b="1" baseline="-25000">
              <a:solidFill>
                <a:schemeClr val="accent2"/>
              </a:solidFill>
              <a:latin typeface="Times New Roman" panose="02020603050405020304" pitchFamily="18" charset="0"/>
              <a:ea typeface="楷体_GB2312" pitchFamily="49" charset="-122"/>
            </a:endParaRPr>
          </a:p>
        </p:txBody>
      </p:sp>
      <p:sp>
        <p:nvSpPr>
          <p:cNvPr id="98311" name="Text Box 7">
            <a:extLst>
              <a:ext uri="{FF2B5EF4-FFF2-40B4-BE49-F238E27FC236}">
                <a16:creationId xmlns:a16="http://schemas.microsoft.com/office/drawing/2014/main" id="{6FDCE561-BCD8-C504-C65E-A640719FBEFC}"/>
              </a:ext>
            </a:extLst>
          </p:cNvPr>
          <p:cNvSpPr txBox="1">
            <a:spLocks noChangeArrowheads="1"/>
          </p:cNvSpPr>
          <p:nvPr/>
        </p:nvSpPr>
        <p:spPr bwMode="auto">
          <a:xfrm>
            <a:off x="2098675" y="5373688"/>
            <a:ext cx="6953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i="1">
                <a:solidFill>
                  <a:srgbClr val="FF6600"/>
                </a:solidFill>
                <a:latin typeface="Times New Roman" panose="02020603050405020304" pitchFamily="18" charset="0"/>
                <a:ea typeface="楷体_GB2312" pitchFamily="49" charset="-122"/>
              </a:rPr>
              <a:t>p</a:t>
            </a:r>
            <a:r>
              <a:rPr lang="en-US" altLang="zh-CN" sz="3200" b="1" baseline="-25000">
                <a:solidFill>
                  <a:srgbClr val="FF6600"/>
                </a:solidFill>
                <a:latin typeface="Times New Roman" panose="02020603050405020304" pitchFamily="18" charset="0"/>
                <a:ea typeface="楷体_GB2312" pitchFamily="49" charset="-122"/>
              </a:rPr>
              <a:t>g</a:t>
            </a:r>
          </a:p>
        </p:txBody>
      </p:sp>
      <p:sp>
        <p:nvSpPr>
          <p:cNvPr id="98312" name="Text Box 8">
            <a:extLst>
              <a:ext uri="{FF2B5EF4-FFF2-40B4-BE49-F238E27FC236}">
                <a16:creationId xmlns:a16="http://schemas.microsoft.com/office/drawing/2014/main" id="{0B3CA14F-4C3D-B6AE-2BCF-B6D48E2729AD}"/>
              </a:ext>
            </a:extLst>
          </p:cNvPr>
          <p:cNvSpPr txBox="1">
            <a:spLocks noChangeArrowheads="1"/>
          </p:cNvSpPr>
          <p:nvPr/>
        </p:nvSpPr>
        <p:spPr bwMode="auto">
          <a:xfrm>
            <a:off x="2674938" y="5994400"/>
            <a:ext cx="46688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zh-CN" altLang="en-US" sz="2400" b="1">
                <a:latin typeface="黑体" panose="02010609060101010101" pitchFamily="49" charset="-122"/>
                <a:ea typeface="黑体" panose="02010609060101010101" pitchFamily="49" charset="-122"/>
              </a:rPr>
              <a:t>表压力</a:t>
            </a:r>
            <a:r>
              <a:rPr kumimoji="1" lang="zh-CN" altLang="en-US" sz="2400" b="1">
                <a:latin typeface="楷体_GB2312" pitchFamily="49" charset="-122"/>
                <a:ea typeface="楷体_GB2312" pitchFamily="49" charset="-122"/>
              </a:rPr>
              <a:t>（</a:t>
            </a:r>
            <a:r>
              <a:rPr kumimoji="1" lang="en-US" altLang="zh-CN" sz="2400">
                <a:latin typeface="Times New Roman" panose="02020603050405020304" pitchFamily="18" charset="0"/>
                <a:ea typeface="楷体_GB2312" pitchFamily="49" charset="-122"/>
              </a:rPr>
              <a:t>gage pressure</a:t>
            </a:r>
            <a:r>
              <a:rPr kumimoji="1" lang="zh-CN" altLang="en-US" sz="2400" b="1">
                <a:latin typeface="楷体_GB2312" pitchFamily="49" charset="-122"/>
                <a:ea typeface="楷体_GB2312" pitchFamily="49" charset="-122"/>
              </a:rPr>
              <a:t>）</a:t>
            </a:r>
          </a:p>
        </p:txBody>
      </p:sp>
      <p:sp>
        <p:nvSpPr>
          <p:cNvPr id="98313" name="Text Box 9">
            <a:extLst>
              <a:ext uri="{FF2B5EF4-FFF2-40B4-BE49-F238E27FC236}">
                <a16:creationId xmlns:a16="http://schemas.microsoft.com/office/drawing/2014/main" id="{B1B327E0-825C-0329-7CBD-A4538CADC35A}"/>
              </a:ext>
            </a:extLst>
          </p:cNvPr>
          <p:cNvSpPr txBox="1">
            <a:spLocks noChangeArrowheads="1"/>
          </p:cNvSpPr>
          <p:nvPr/>
        </p:nvSpPr>
        <p:spPr bwMode="auto">
          <a:xfrm>
            <a:off x="2159000" y="3284538"/>
            <a:ext cx="48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6600"/>
                </a:solidFill>
                <a:latin typeface="Times New Roman" panose="02020603050405020304" pitchFamily="18" charset="0"/>
              </a:rPr>
              <a:t>p</a:t>
            </a:r>
          </a:p>
        </p:txBody>
      </p:sp>
      <p:sp>
        <p:nvSpPr>
          <p:cNvPr id="98314" name="Text Box 10">
            <a:extLst>
              <a:ext uri="{FF2B5EF4-FFF2-40B4-BE49-F238E27FC236}">
                <a16:creationId xmlns:a16="http://schemas.microsoft.com/office/drawing/2014/main" id="{0EC9CB67-6AA1-620F-B3B3-A7C0B55B4E06}"/>
              </a:ext>
            </a:extLst>
          </p:cNvPr>
          <p:cNvSpPr txBox="1">
            <a:spLocks noChangeArrowheads="1"/>
          </p:cNvSpPr>
          <p:nvPr/>
        </p:nvSpPr>
        <p:spPr bwMode="auto">
          <a:xfrm>
            <a:off x="2638425" y="3789363"/>
            <a:ext cx="530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黑体" panose="02010609060101010101" pitchFamily="49" charset="-122"/>
                <a:ea typeface="黑体" panose="02010609060101010101" pitchFamily="49" charset="-122"/>
              </a:rPr>
              <a:t>真实压力</a:t>
            </a:r>
            <a:r>
              <a:rPr kumimoji="1" lang="zh-CN" altLang="en-US" sz="2400" b="1">
                <a:latin typeface="楷体_GB2312" pitchFamily="49" charset="-122"/>
                <a:ea typeface="楷体_GB2312" pitchFamily="49" charset="-122"/>
              </a:rPr>
              <a:t>（</a:t>
            </a:r>
            <a:r>
              <a:rPr kumimoji="1" lang="en-US" altLang="zh-CN" sz="2400">
                <a:latin typeface="Times New Roman" panose="02020603050405020304" pitchFamily="18" charset="0"/>
                <a:ea typeface="楷体_GB2312" pitchFamily="49" charset="-122"/>
              </a:rPr>
              <a:t>absolute pressure</a:t>
            </a:r>
            <a:r>
              <a:rPr kumimoji="1" lang="en-US" altLang="zh-CN" sz="2400" b="1">
                <a:latin typeface="楷体_GB2312" pitchFamily="49" charset="-122"/>
                <a:ea typeface="楷体_GB2312" pitchFamily="49" charset="-122"/>
              </a:rPr>
              <a:t>)</a:t>
            </a:r>
          </a:p>
        </p:txBody>
      </p:sp>
      <p:sp>
        <p:nvSpPr>
          <p:cNvPr id="98315" name="Text Box 11">
            <a:extLst>
              <a:ext uri="{FF2B5EF4-FFF2-40B4-BE49-F238E27FC236}">
                <a16:creationId xmlns:a16="http://schemas.microsoft.com/office/drawing/2014/main" id="{A7DBC2F4-372B-F92D-D9A4-6530B5FD7545}"/>
              </a:ext>
            </a:extLst>
          </p:cNvPr>
          <p:cNvSpPr txBox="1">
            <a:spLocks noChangeArrowheads="1"/>
          </p:cNvSpPr>
          <p:nvPr/>
        </p:nvSpPr>
        <p:spPr bwMode="auto">
          <a:xfrm>
            <a:off x="2063750" y="4221163"/>
            <a:ext cx="7127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i="1">
                <a:solidFill>
                  <a:srgbClr val="FF6600"/>
                </a:solidFill>
                <a:latin typeface="Times New Roman" panose="02020603050405020304" pitchFamily="18" charset="0"/>
                <a:ea typeface="楷体_GB2312" pitchFamily="49" charset="-122"/>
              </a:rPr>
              <a:t>p</a:t>
            </a:r>
            <a:r>
              <a:rPr lang="en-US" altLang="zh-CN" sz="3200" b="1" baseline="-25000">
                <a:solidFill>
                  <a:srgbClr val="FF6600"/>
                </a:solidFill>
                <a:latin typeface="Times New Roman" panose="02020603050405020304" pitchFamily="18" charset="0"/>
                <a:ea typeface="楷体_GB2312" pitchFamily="49" charset="-122"/>
              </a:rPr>
              <a:t>b</a:t>
            </a:r>
          </a:p>
        </p:txBody>
      </p:sp>
      <p:sp>
        <p:nvSpPr>
          <p:cNvPr id="98316" name="Text Box 12">
            <a:extLst>
              <a:ext uri="{FF2B5EF4-FFF2-40B4-BE49-F238E27FC236}">
                <a16:creationId xmlns:a16="http://schemas.microsoft.com/office/drawing/2014/main" id="{F7F05B5C-A60C-9F73-627E-67DB9D177839}"/>
              </a:ext>
            </a:extLst>
          </p:cNvPr>
          <p:cNvSpPr txBox="1">
            <a:spLocks noChangeArrowheads="1"/>
          </p:cNvSpPr>
          <p:nvPr/>
        </p:nvSpPr>
        <p:spPr bwMode="auto">
          <a:xfrm>
            <a:off x="2638425" y="4841875"/>
            <a:ext cx="72151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zh-CN" altLang="en-US" sz="2400" b="1">
                <a:latin typeface="黑体" panose="02010609060101010101" pitchFamily="49" charset="-122"/>
                <a:ea typeface="黑体" panose="02010609060101010101" pitchFamily="49" charset="-122"/>
              </a:rPr>
              <a:t>当地大压力</a:t>
            </a:r>
            <a:r>
              <a:rPr kumimoji="1" lang="zh-CN" altLang="en-US" sz="2400" b="1">
                <a:latin typeface="楷体_GB2312" pitchFamily="49" charset="-122"/>
                <a:ea typeface="楷体_GB2312" pitchFamily="49" charset="-122"/>
              </a:rPr>
              <a:t>（</a:t>
            </a:r>
            <a:r>
              <a:rPr kumimoji="1" lang="en-US" altLang="zh-CN" sz="2400">
                <a:latin typeface="Times New Roman" panose="02020603050405020304" pitchFamily="18" charset="0"/>
                <a:ea typeface="楷体_GB2312" pitchFamily="49" charset="-122"/>
              </a:rPr>
              <a:t>local</a:t>
            </a:r>
            <a:r>
              <a:rPr kumimoji="1" lang="en-US" altLang="zh-CN" sz="2400" b="1">
                <a:latin typeface="Times New Roman" panose="02020603050405020304" pitchFamily="18" charset="0"/>
                <a:ea typeface="楷体_GB2312" pitchFamily="49" charset="-122"/>
              </a:rPr>
              <a:t> </a:t>
            </a:r>
            <a:r>
              <a:rPr kumimoji="1" lang="en-US" altLang="zh-CN" sz="2400">
                <a:latin typeface="Times New Roman" panose="02020603050405020304" pitchFamily="18" charset="0"/>
                <a:ea typeface="楷体_GB2312" pitchFamily="49" charset="-122"/>
              </a:rPr>
              <a:t>atmospheric pressure</a:t>
            </a:r>
            <a:r>
              <a:rPr kumimoji="1" lang="en-US" altLang="zh-CN" sz="2400" b="1">
                <a:latin typeface="楷体_GB2312" pitchFamily="49" charset="-122"/>
                <a:ea typeface="楷体_GB2312" pitchFamily="49" charset="-122"/>
              </a:rPr>
              <a:t>)</a:t>
            </a:r>
          </a:p>
        </p:txBody>
      </p:sp>
      <p:sp>
        <p:nvSpPr>
          <p:cNvPr id="98317" name="AutoShape 13">
            <a:extLst>
              <a:ext uri="{FF2B5EF4-FFF2-40B4-BE49-F238E27FC236}">
                <a16:creationId xmlns:a16="http://schemas.microsoft.com/office/drawing/2014/main" id="{E539C02F-F5CB-D95F-2E29-6799B21F5219}"/>
              </a:ext>
            </a:extLst>
          </p:cNvPr>
          <p:cNvSpPr>
            <a:spLocks noChangeArrowheads="1"/>
          </p:cNvSpPr>
          <p:nvPr/>
        </p:nvSpPr>
        <p:spPr bwMode="auto">
          <a:xfrm>
            <a:off x="2927350" y="3500438"/>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8318" name="AutoShape 14">
            <a:extLst>
              <a:ext uri="{FF2B5EF4-FFF2-40B4-BE49-F238E27FC236}">
                <a16:creationId xmlns:a16="http://schemas.microsoft.com/office/drawing/2014/main" id="{2FF89F11-54BF-14C7-03CF-268034B5BBA4}"/>
              </a:ext>
            </a:extLst>
          </p:cNvPr>
          <p:cNvSpPr>
            <a:spLocks noChangeArrowheads="1"/>
          </p:cNvSpPr>
          <p:nvPr/>
        </p:nvSpPr>
        <p:spPr bwMode="auto">
          <a:xfrm>
            <a:off x="3060700" y="5634038"/>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98319" name="AutoShape 15">
            <a:extLst>
              <a:ext uri="{FF2B5EF4-FFF2-40B4-BE49-F238E27FC236}">
                <a16:creationId xmlns:a16="http://schemas.microsoft.com/office/drawing/2014/main" id="{BFB582EF-1129-B524-AE5C-F44B84AD74F9}"/>
              </a:ext>
            </a:extLst>
          </p:cNvPr>
          <p:cNvSpPr>
            <a:spLocks noChangeArrowheads="1"/>
          </p:cNvSpPr>
          <p:nvPr/>
        </p:nvSpPr>
        <p:spPr bwMode="auto">
          <a:xfrm>
            <a:off x="3024188" y="4481513"/>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98321" name="Text Box 17">
            <a:extLst>
              <a:ext uri="{FF2B5EF4-FFF2-40B4-BE49-F238E27FC236}">
                <a16:creationId xmlns:a16="http://schemas.microsoft.com/office/drawing/2014/main" id="{739BEEEA-9BFD-D58B-4FD5-1F04E5284615}"/>
              </a:ext>
            </a:extLst>
          </p:cNvPr>
          <p:cNvSpPr txBox="1">
            <a:spLocks noChangeArrowheads="1"/>
          </p:cNvSpPr>
          <p:nvPr/>
        </p:nvSpPr>
        <p:spPr bwMode="auto">
          <a:xfrm>
            <a:off x="7343775" y="1700213"/>
            <a:ext cx="515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i="1">
                <a:solidFill>
                  <a:srgbClr val="FF0000"/>
                </a:solidFill>
                <a:latin typeface="Times New Roman" panose="02020603050405020304" pitchFamily="18" charset="0"/>
              </a:rPr>
              <a:t>p</a:t>
            </a:r>
          </a:p>
        </p:txBody>
      </p:sp>
      <p:sp>
        <p:nvSpPr>
          <p:cNvPr id="98322" name="Text Box 18">
            <a:extLst>
              <a:ext uri="{FF2B5EF4-FFF2-40B4-BE49-F238E27FC236}">
                <a16:creationId xmlns:a16="http://schemas.microsoft.com/office/drawing/2014/main" id="{A9D4546A-E713-F385-1C8C-4ACE80CD2764}"/>
              </a:ext>
            </a:extLst>
          </p:cNvPr>
          <p:cNvSpPr txBox="1">
            <a:spLocks noChangeArrowheads="1"/>
          </p:cNvSpPr>
          <p:nvPr/>
        </p:nvSpPr>
        <p:spPr bwMode="auto">
          <a:xfrm>
            <a:off x="11279188" y="2593975"/>
            <a:ext cx="754062"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600" b="1" i="1">
                <a:solidFill>
                  <a:srgbClr val="FF0000"/>
                </a:solidFill>
                <a:latin typeface="Times New Roman" panose="02020603050405020304" pitchFamily="18" charset="0"/>
                <a:ea typeface="楷体_GB2312" pitchFamily="49" charset="-122"/>
              </a:rPr>
              <a:t>p</a:t>
            </a:r>
            <a:r>
              <a:rPr lang="en-US" altLang="zh-CN" sz="3600" b="1" baseline="-25000">
                <a:solidFill>
                  <a:srgbClr val="FF0000"/>
                </a:solidFill>
                <a:latin typeface="Times New Roman" panose="02020603050405020304" pitchFamily="18" charset="0"/>
                <a:ea typeface="楷体_GB2312" pitchFamily="49" charset="-122"/>
              </a:rPr>
              <a:t>g</a:t>
            </a:r>
          </a:p>
        </p:txBody>
      </p:sp>
      <p:sp>
        <p:nvSpPr>
          <p:cNvPr id="98323" name="Text Box 19">
            <a:extLst>
              <a:ext uri="{FF2B5EF4-FFF2-40B4-BE49-F238E27FC236}">
                <a16:creationId xmlns:a16="http://schemas.microsoft.com/office/drawing/2014/main" id="{02CB5060-EC6B-67B4-5023-0E94A0EE320D}"/>
              </a:ext>
            </a:extLst>
          </p:cNvPr>
          <p:cNvSpPr txBox="1">
            <a:spLocks noChangeArrowheads="1"/>
          </p:cNvSpPr>
          <p:nvPr/>
        </p:nvSpPr>
        <p:spPr bwMode="auto">
          <a:xfrm>
            <a:off x="9839325" y="692150"/>
            <a:ext cx="1055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i="1">
                <a:solidFill>
                  <a:srgbClr val="FF0000"/>
                </a:solidFill>
                <a:latin typeface="Times New Roman" panose="02020603050405020304" pitchFamily="18" charset="0"/>
                <a:ea typeface="楷体_GB2312" pitchFamily="49" charset="-122"/>
              </a:rPr>
              <a:t>p</a:t>
            </a:r>
            <a:r>
              <a:rPr lang="en-US" altLang="zh-CN" sz="3600" b="1" baseline="-25000">
                <a:solidFill>
                  <a:srgbClr val="FF0000"/>
                </a:solidFill>
                <a:latin typeface="Times New Roman" panose="02020603050405020304" pitchFamily="18" charset="0"/>
                <a:ea typeface="楷体_GB2312" pitchFamily="49" charset="-122"/>
              </a:rPr>
              <a:t>b</a:t>
            </a:r>
          </a:p>
        </p:txBody>
      </p:sp>
      <p:sp>
        <p:nvSpPr>
          <p:cNvPr id="98324" name="Line 20">
            <a:extLst>
              <a:ext uri="{FF2B5EF4-FFF2-40B4-BE49-F238E27FC236}">
                <a16:creationId xmlns:a16="http://schemas.microsoft.com/office/drawing/2014/main" id="{2F99B043-B523-A187-0A74-AA9EF4C74DDA}"/>
              </a:ext>
            </a:extLst>
          </p:cNvPr>
          <p:cNvSpPr>
            <a:spLocks noChangeShapeType="1"/>
          </p:cNvSpPr>
          <p:nvPr/>
        </p:nvSpPr>
        <p:spPr bwMode="auto">
          <a:xfrm flipH="1">
            <a:off x="10847388" y="2997200"/>
            <a:ext cx="3841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5" name="Line 21">
            <a:extLst>
              <a:ext uri="{FF2B5EF4-FFF2-40B4-BE49-F238E27FC236}">
                <a16:creationId xmlns:a16="http://schemas.microsoft.com/office/drawing/2014/main" id="{906E2DA9-2339-2D8A-15C0-860E8863864F}"/>
              </a:ext>
            </a:extLst>
          </p:cNvPr>
          <p:cNvSpPr>
            <a:spLocks noChangeShapeType="1"/>
          </p:cNvSpPr>
          <p:nvPr/>
        </p:nvSpPr>
        <p:spPr bwMode="auto">
          <a:xfrm>
            <a:off x="10199688" y="1412875"/>
            <a:ext cx="504825" cy="28733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8326" name="Text Box 22">
            <a:extLst>
              <a:ext uri="{FF2B5EF4-FFF2-40B4-BE49-F238E27FC236}">
                <a16:creationId xmlns:a16="http://schemas.microsoft.com/office/drawing/2014/main" id="{6DD9CB8E-E9A2-89C6-2E5D-F4F5B437E08C}"/>
              </a:ext>
            </a:extLst>
          </p:cNvPr>
          <p:cNvSpPr txBox="1">
            <a:spLocks noChangeArrowheads="1"/>
          </p:cNvSpPr>
          <p:nvPr/>
        </p:nvSpPr>
        <p:spPr bwMode="auto">
          <a:xfrm>
            <a:off x="2638425" y="1844675"/>
            <a:ext cx="32670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150000"/>
              <a:buFont typeface="Wingdings" panose="05000000000000000000" pitchFamily="2" charset="2"/>
              <a:buNone/>
            </a:pPr>
            <a:r>
              <a:rPr kumimoji="1" lang="en-US" altLang="zh-CN" sz="3600" b="1" i="1">
                <a:solidFill>
                  <a:schemeClr val="accent2"/>
                </a:solidFill>
                <a:latin typeface="Times New Roman" panose="02020603050405020304" pitchFamily="18" charset="0"/>
                <a:ea typeface="楷体_GB2312" pitchFamily="49" charset="-122"/>
              </a:rPr>
              <a:t>p </a:t>
            </a:r>
            <a:r>
              <a:rPr kumimoji="1" lang="en-US" altLang="zh-CN" sz="3600" b="1">
                <a:solidFill>
                  <a:schemeClr val="accent2"/>
                </a:solidFill>
                <a:latin typeface="Times New Roman" panose="02020603050405020304" pitchFamily="18" charset="0"/>
                <a:ea typeface="楷体_GB2312" pitchFamily="49" charset="-122"/>
              </a:rPr>
              <a:t>= </a:t>
            </a:r>
            <a:r>
              <a:rPr kumimoji="1" lang="en-US" altLang="zh-CN" sz="3600" b="1" i="1">
                <a:solidFill>
                  <a:schemeClr val="accent2"/>
                </a:solidFill>
                <a:latin typeface="Times New Roman" panose="02020603050405020304" pitchFamily="18" charset="0"/>
                <a:ea typeface="楷体_GB2312" pitchFamily="49" charset="-122"/>
              </a:rPr>
              <a:t>p</a:t>
            </a:r>
            <a:r>
              <a:rPr kumimoji="1" lang="en-US" altLang="zh-CN" sz="3600" b="1" baseline="-25000">
                <a:solidFill>
                  <a:schemeClr val="accent2"/>
                </a:solidFill>
                <a:latin typeface="Times New Roman" panose="02020603050405020304" pitchFamily="18" charset="0"/>
                <a:ea typeface="楷体_GB2312" pitchFamily="49" charset="-122"/>
              </a:rPr>
              <a:t>g</a:t>
            </a:r>
            <a:r>
              <a:rPr kumimoji="1" lang="en-US" altLang="zh-CN" sz="3600" b="1">
                <a:solidFill>
                  <a:schemeClr val="accent2"/>
                </a:solidFill>
                <a:latin typeface="Times New Roman" panose="02020603050405020304" pitchFamily="18" charset="0"/>
                <a:ea typeface="楷体_GB2312" pitchFamily="49" charset="-122"/>
              </a:rPr>
              <a:t>+</a:t>
            </a:r>
            <a:r>
              <a:rPr kumimoji="1" lang="en-US" altLang="zh-CN" sz="3600" b="1" i="1">
                <a:solidFill>
                  <a:schemeClr val="accent2"/>
                </a:solidFill>
                <a:latin typeface="Times New Roman" panose="02020603050405020304" pitchFamily="18" charset="0"/>
                <a:ea typeface="楷体_GB2312" pitchFamily="49" charset="-122"/>
              </a:rPr>
              <a:t>p</a:t>
            </a:r>
            <a:r>
              <a:rPr kumimoji="1" lang="en-US" altLang="zh-CN" sz="3600" b="1" baseline="-25000">
                <a:solidFill>
                  <a:schemeClr val="accent2"/>
                </a:solidFill>
                <a:latin typeface="Times New Roman" panose="02020603050405020304" pitchFamily="18" charset="0"/>
                <a:ea typeface="楷体_GB2312" pitchFamily="49" charset="-122"/>
              </a:rPr>
              <a:t>b</a:t>
            </a:r>
          </a:p>
        </p:txBody>
      </p:sp>
      <p:sp>
        <p:nvSpPr>
          <p:cNvPr id="98327" name="Text Box 23">
            <a:extLst>
              <a:ext uri="{FF2B5EF4-FFF2-40B4-BE49-F238E27FC236}">
                <a16:creationId xmlns:a16="http://schemas.microsoft.com/office/drawing/2014/main" id="{9555F4C2-6DE8-C2F1-1339-1C7287017961}"/>
              </a:ext>
            </a:extLst>
          </p:cNvPr>
          <p:cNvSpPr txBox="1">
            <a:spLocks noChangeArrowheads="1"/>
          </p:cNvSpPr>
          <p:nvPr/>
        </p:nvSpPr>
        <p:spPr bwMode="auto">
          <a:xfrm>
            <a:off x="1968500" y="2781300"/>
            <a:ext cx="220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6"/>
              </a:buBlip>
            </a:pPr>
            <a:r>
              <a:rPr lang="zh-CN" altLang="en-US" sz="2400" b="1">
                <a:solidFill>
                  <a:srgbClr val="0000FF"/>
                </a:solidFill>
              </a:rPr>
              <a:t>其中，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8310"/>
                                        </p:tgtEl>
                                        <p:attrNameLst>
                                          <p:attrName>style.visibility</p:attrName>
                                        </p:attrNameLst>
                                      </p:cBhvr>
                                      <p:to>
                                        <p:strVal val="visible"/>
                                      </p:to>
                                    </p:set>
                                    <p:animEffect transition="in" filter="blinds(horizontal)">
                                      <p:cBhvr>
                                        <p:cTn id="7" dur="500"/>
                                        <p:tgtEl>
                                          <p:spTgt spid="98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98309"/>
                                        </p:tgtEl>
                                        <p:attrNameLst>
                                          <p:attrName>style.visibility</p:attrName>
                                        </p:attrNameLst>
                                      </p:cBhvr>
                                      <p:to>
                                        <p:strVal val="visible"/>
                                      </p:to>
                                    </p:set>
                                    <p:anim calcmode="lin" valueType="num">
                                      <p:cBhvr additive="base">
                                        <p:cTn id="12" dur="500" fill="hold"/>
                                        <p:tgtEl>
                                          <p:spTgt spid="98309"/>
                                        </p:tgtEl>
                                        <p:attrNameLst>
                                          <p:attrName>ppt_x</p:attrName>
                                        </p:attrNameLst>
                                      </p:cBhvr>
                                      <p:tavLst>
                                        <p:tav tm="0">
                                          <p:val>
                                            <p:strVal val="1+#ppt_w/2"/>
                                          </p:val>
                                        </p:tav>
                                        <p:tav tm="100000">
                                          <p:val>
                                            <p:strVal val="#ppt_x"/>
                                          </p:val>
                                        </p:tav>
                                      </p:tavLst>
                                    </p:anim>
                                    <p:anim calcmode="lin" valueType="num">
                                      <p:cBhvr additive="base">
                                        <p:cTn id="13" dur="500" fill="hold"/>
                                        <p:tgtEl>
                                          <p:spTgt spid="9830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8327"/>
                                        </p:tgtEl>
                                        <p:attrNameLst>
                                          <p:attrName>style.visibility</p:attrName>
                                        </p:attrNameLst>
                                      </p:cBhvr>
                                      <p:to>
                                        <p:strVal val="visible"/>
                                      </p:to>
                                    </p:set>
                                    <p:animEffect transition="in" filter="box(in)">
                                      <p:cBhvr>
                                        <p:cTn id="18" dur="500"/>
                                        <p:tgtEl>
                                          <p:spTgt spid="983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8313"/>
                                        </p:tgtEl>
                                        <p:attrNameLst>
                                          <p:attrName>style.visibility</p:attrName>
                                        </p:attrNameLst>
                                      </p:cBhvr>
                                      <p:to>
                                        <p:strVal val="visible"/>
                                      </p:to>
                                    </p:set>
                                    <p:animEffect transition="in" filter="checkerboard(across)">
                                      <p:cBhvr>
                                        <p:cTn id="23" dur="500"/>
                                        <p:tgtEl>
                                          <p:spTgt spid="98313"/>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98317"/>
                                        </p:tgtEl>
                                        <p:attrNameLst>
                                          <p:attrName>style.visibility</p:attrName>
                                        </p:attrNameLst>
                                      </p:cBhvr>
                                      <p:to>
                                        <p:strVal val="visible"/>
                                      </p:to>
                                    </p:set>
                                    <p:animEffect transition="in" filter="checkerboard(across)">
                                      <p:cBhvr>
                                        <p:cTn id="26" dur="500"/>
                                        <p:tgtEl>
                                          <p:spTgt spid="9831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98314"/>
                                        </p:tgtEl>
                                        <p:attrNameLst>
                                          <p:attrName>style.visibility</p:attrName>
                                        </p:attrNameLst>
                                      </p:cBhvr>
                                      <p:to>
                                        <p:strVal val="visible"/>
                                      </p:to>
                                    </p:set>
                                    <p:animEffect transition="in" filter="checkerboard(across)">
                                      <p:cBhvr>
                                        <p:cTn id="29" dur="500"/>
                                        <p:tgtEl>
                                          <p:spTgt spid="98314"/>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98321"/>
                                        </p:tgtEl>
                                        <p:attrNameLst>
                                          <p:attrName>style.visibility</p:attrName>
                                        </p:attrNameLst>
                                      </p:cBhvr>
                                      <p:to>
                                        <p:strVal val="visible"/>
                                      </p:to>
                                    </p:set>
                                    <p:animEffect transition="in" filter="checkerboard(across)">
                                      <p:cBhvr>
                                        <p:cTn id="32" dur="500"/>
                                        <p:tgtEl>
                                          <p:spTgt spid="983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nodeType="clickEffect">
                                  <p:stCondLst>
                                    <p:cond delay="0"/>
                                  </p:stCondLst>
                                  <p:childTnLst>
                                    <p:set>
                                      <p:cBhvr>
                                        <p:cTn id="36" dur="1" fill="hold">
                                          <p:stCondLst>
                                            <p:cond delay="0"/>
                                          </p:stCondLst>
                                        </p:cTn>
                                        <p:tgtEl>
                                          <p:spTgt spid="98316"/>
                                        </p:tgtEl>
                                        <p:attrNameLst>
                                          <p:attrName>style.visibility</p:attrName>
                                        </p:attrNameLst>
                                      </p:cBhvr>
                                      <p:to>
                                        <p:strVal val="visible"/>
                                      </p:to>
                                    </p:set>
                                    <p:animEffect transition="in" filter="wedge">
                                      <p:cBhvr>
                                        <p:cTn id="37" dur="500"/>
                                        <p:tgtEl>
                                          <p:spTgt spid="98316"/>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98319"/>
                                        </p:tgtEl>
                                        <p:attrNameLst>
                                          <p:attrName>style.visibility</p:attrName>
                                        </p:attrNameLst>
                                      </p:cBhvr>
                                      <p:to>
                                        <p:strVal val="visible"/>
                                      </p:to>
                                    </p:set>
                                    <p:animEffect transition="in" filter="wedge">
                                      <p:cBhvr>
                                        <p:cTn id="40" dur="500"/>
                                        <p:tgtEl>
                                          <p:spTgt spid="98319"/>
                                        </p:tgtEl>
                                      </p:cBhvr>
                                    </p:animEffect>
                                  </p:childTnLst>
                                </p:cTn>
                              </p:par>
                              <p:par>
                                <p:cTn id="41" presetID="20" presetClass="entr" presetSubtype="0" fill="hold" grpId="0" nodeType="withEffect">
                                  <p:stCondLst>
                                    <p:cond delay="0"/>
                                  </p:stCondLst>
                                  <p:childTnLst>
                                    <p:set>
                                      <p:cBhvr>
                                        <p:cTn id="42" dur="1" fill="hold">
                                          <p:stCondLst>
                                            <p:cond delay="0"/>
                                          </p:stCondLst>
                                        </p:cTn>
                                        <p:tgtEl>
                                          <p:spTgt spid="98315"/>
                                        </p:tgtEl>
                                        <p:attrNameLst>
                                          <p:attrName>style.visibility</p:attrName>
                                        </p:attrNameLst>
                                      </p:cBhvr>
                                      <p:to>
                                        <p:strVal val="visible"/>
                                      </p:to>
                                    </p:set>
                                    <p:animEffect transition="in" filter="wedge">
                                      <p:cBhvr>
                                        <p:cTn id="43" dur="500"/>
                                        <p:tgtEl>
                                          <p:spTgt spid="98315"/>
                                        </p:tgtEl>
                                      </p:cBhvr>
                                    </p:animEffect>
                                  </p:childTnLst>
                                </p:cTn>
                              </p:par>
                              <p:par>
                                <p:cTn id="44" presetID="20" presetClass="entr" presetSubtype="0" fill="hold" nodeType="withEffect">
                                  <p:stCondLst>
                                    <p:cond delay="0"/>
                                  </p:stCondLst>
                                  <p:childTnLst>
                                    <p:set>
                                      <p:cBhvr>
                                        <p:cTn id="45" dur="1" fill="hold">
                                          <p:stCondLst>
                                            <p:cond delay="0"/>
                                          </p:stCondLst>
                                        </p:cTn>
                                        <p:tgtEl>
                                          <p:spTgt spid="98323"/>
                                        </p:tgtEl>
                                        <p:attrNameLst>
                                          <p:attrName>style.visibility</p:attrName>
                                        </p:attrNameLst>
                                      </p:cBhvr>
                                      <p:to>
                                        <p:strVal val="visible"/>
                                      </p:to>
                                    </p:set>
                                    <p:animEffect transition="in" filter="wedge">
                                      <p:cBhvr>
                                        <p:cTn id="46" dur="500"/>
                                        <p:tgtEl>
                                          <p:spTgt spid="98323"/>
                                        </p:tgtEl>
                                      </p:cBhvr>
                                    </p:animEffect>
                                  </p:childTnLst>
                                </p:cTn>
                              </p:par>
                              <p:par>
                                <p:cTn id="47" presetID="1" presetClass="entr" presetSubtype="0" fill="hold" nodeType="withEffect">
                                  <p:stCondLst>
                                    <p:cond delay="0"/>
                                  </p:stCondLst>
                                  <p:childTnLst>
                                    <p:set>
                                      <p:cBhvr>
                                        <p:cTn id="48" dur="1" fill="hold">
                                          <p:stCondLst>
                                            <p:cond delay="0"/>
                                          </p:stCondLst>
                                        </p:cTn>
                                        <p:tgtEl>
                                          <p:spTgt spid="9832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98318"/>
                                        </p:tgtEl>
                                        <p:attrNameLst>
                                          <p:attrName>style.visibility</p:attrName>
                                        </p:attrNameLst>
                                      </p:cBhvr>
                                      <p:to>
                                        <p:strVal val="visible"/>
                                      </p:to>
                                    </p:set>
                                    <p:animEffect transition="in" filter="diamond(in)">
                                      <p:cBhvr>
                                        <p:cTn id="53" dur="500"/>
                                        <p:tgtEl>
                                          <p:spTgt spid="98318"/>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98312"/>
                                        </p:tgtEl>
                                        <p:attrNameLst>
                                          <p:attrName>style.visibility</p:attrName>
                                        </p:attrNameLst>
                                      </p:cBhvr>
                                      <p:to>
                                        <p:strVal val="visible"/>
                                      </p:to>
                                    </p:set>
                                    <p:animEffect transition="in" filter="diamond(in)">
                                      <p:cBhvr>
                                        <p:cTn id="56" dur="500"/>
                                        <p:tgtEl>
                                          <p:spTgt spid="98312"/>
                                        </p:tgtEl>
                                      </p:cBhvr>
                                    </p:animEffect>
                                  </p:childTnLst>
                                </p:cTn>
                              </p:par>
                              <p:par>
                                <p:cTn id="57" presetID="8" presetClass="entr" presetSubtype="16" fill="hold" grpId="0" nodeType="withEffect">
                                  <p:stCondLst>
                                    <p:cond delay="0"/>
                                  </p:stCondLst>
                                  <p:childTnLst>
                                    <p:set>
                                      <p:cBhvr>
                                        <p:cTn id="58" dur="1" fill="hold">
                                          <p:stCondLst>
                                            <p:cond delay="0"/>
                                          </p:stCondLst>
                                        </p:cTn>
                                        <p:tgtEl>
                                          <p:spTgt spid="98311"/>
                                        </p:tgtEl>
                                        <p:attrNameLst>
                                          <p:attrName>style.visibility</p:attrName>
                                        </p:attrNameLst>
                                      </p:cBhvr>
                                      <p:to>
                                        <p:strVal val="visible"/>
                                      </p:to>
                                    </p:set>
                                    <p:animEffect transition="in" filter="diamond(in)">
                                      <p:cBhvr>
                                        <p:cTn id="59" dur="500"/>
                                        <p:tgtEl>
                                          <p:spTgt spid="98311"/>
                                        </p:tgtEl>
                                      </p:cBhvr>
                                    </p:animEffect>
                                  </p:childTnLst>
                                </p:cTn>
                              </p:par>
                              <p:par>
                                <p:cTn id="60" presetID="8" presetClass="entr" presetSubtype="16" fill="hold" nodeType="withEffect">
                                  <p:stCondLst>
                                    <p:cond delay="0"/>
                                  </p:stCondLst>
                                  <p:childTnLst>
                                    <p:set>
                                      <p:cBhvr>
                                        <p:cTn id="61" dur="1" fill="hold">
                                          <p:stCondLst>
                                            <p:cond delay="0"/>
                                          </p:stCondLst>
                                        </p:cTn>
                                        <p:tgtEl>
                                          <p:spTgt spid="98322"/>
                                        </p:tgtEl>
                                        <p:attrNameLst>
                                          <p:attrName>style.visibility</p:attrName>
                                        </p:attrNameLst>
                                      </p:cBhvr>
                                      <p:to>
                                        <p:strVal val="visible"/>
                                      </p:to>
                                    </p:set>
                                    <p:animEffect transition="in" filter="diamond(in)">
                                      <p:cBhvr>
                                        <p:cTn id="62" dur="500"/>
                                        <p:tgtEl>
                                          <p:spTgt spid="98322"/>
                                        </p:tgtEl>
                                      </p:cBhvr>
                                    </p:animEffect>
                                  </p:childTnLst>
                                </p:cTn>
                              </p:par>
                              <p:par>
                                <p:cTn id="63" presetID="1" presetClass="entr" presetSubtype="0" fill="hold" nodeType="withEffect">
                                  <p:stCondLst>
                                    <p:cond delay="0"/>
                                  </p:stCondLst>
                                  <p:childTnLst>
                                    <p:set>
                                      <p:cBhvr>
                                        <p:cTn id="64" dur="1" fill="hold">
                                          <p:stCondLst>
                                            <p:cond delay="0"/>
                                          </p:stCondLst>
                                        </p:cTn>
                                        <p:tgtEl>
                                          <p:spTgt spid="98324"/>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98326"/>
                                        </p:tgtEl>
                                        <p:attrNameLst>
                                          <p:attrName>style.visibility</p:attrName>
                                        </p:attrNameLst>
                                      </p:cBhvr>
                                      <p:to>
                                        <p:strVal val="visible"/>
                                      </p:to>
                                    </p:set>
                                    <p:animEffect transition="in" filter="blinds(horizontal)">
                                      <p:cBhvr>
                                        <p:cTn id="69" dur="500"/>
                                        <p:tgtEl>
                                          <p:spTgt spid="98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0" grpId="0"/>
      <p:bldP spid="98311" grpId="0"/>
      <p:bldP spid="98312" grpId="0"/>
      <p:bldP spid="98313" grpId="0"/>
      <p:bldP spid="98314" grpId="0"/>
      <p:bldP spid="98315" grpId="0"/>
      <p:bldP spid="98317" grpId="0" animBg="1"/>
      <p:bldP spid="98318" grpId="0" animBg="1"/>
      <p:bldP spid="98319" grpId="0" animBg="1"/>
      <p:bldP spid="98321" grpId="0"/>
      <p:bldP spid="98326" grpId="0"/>
      <p:bldP spid="983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72" name="Object 20">
            <a:extLst>
              <a:ext uri="{FF2B5EF4-FFF2-40B4-BE49-F238E27FC236}">
                <a16:creationId xmlns:a16="http://schemas.microsoft.com/office/drawing/2014/main" id="{1805056A-A134-9C9B-47A0-E2B13C0D2606}"/>
              </a:ext>
            </a:extLst>
          </p:cNvPr>
          <p:cNvGraphicFramePr>
            <a:graphicFrameLocks noChangeAspect="1"/>
          </p:cNvGraphicFramePr>
          <p:nvPr/>
        </p:nvGraphicFramePr>
        <p:xfrm>
          <a:off x="7248525" y="1196975"/>
          <a:ext cx="4044950" cy="4999038"/>
        </p:xfrm>
        <a:graphic>
          <a:graphicData uri="http://schemas.openxmlformats.org/presentationml/2006/ole">
            <mc:AlternateContent xmlns:mc="http://schemas.openxmlformats.org/markup-compatibility/2006">
              <mc:Choice xmlns:v="urn:schemas-microsoft-com:vml" Requires="v">
                <p:oleObj name="Visio" r:id="rId3" imgW="4044581" imgH="4998368" progId="Visio.Drawing.6">
                  <p:embed/>
                </p:oleObj>
              </mc:Choice>
              <mc:Fallback>
                <p:oleObj name="Visio" r:id="rId3" imgW="4044581" imgH="4998368" progId="Visio.Drawing.6">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5" y="1196975"/>
                        <a:ext cx="4044950" cy="499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0356" name="Text Box 4">
            <a:extLst>
              <a:ext uri="{FF2B5EF4-FFF2-40B4-BE49-F238E27FC236}">
                <a16:creationId xmlns:a16="http://schemas.microsoft.com/office/drawing/2014/main" id="{173A391D-0CB9-4209-2DAB-50AFF1D0373D}"/>
              </a:ext>
            </a:extLst>
          </p:cNvPr>
          <p:cNvSpPr txBox="1">
            <a:spLocks noChangeArrowheads="1"/>
          </p:cNvSpPr>
          <p:nvPr/>
        </p:nvSpPr>
        <p:spPr bwMode="auto">
          <a:xfrm>
            <a:off x="1776413" y="1196975"/>
            <a:ext cx="51847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150000"/>
              <a:buFont typeface="Wingdings" panose="05000000000000000000" pitchFamily="2" charset="2"/>
              <a:buBlip>
                <a:blip r:embed="rId5"/>
              </a:buBlip>
            </a:pPr>
            <a:r>
              <a:rPr kumimoji="1" lang="zh-CN" altLang="en-US" sz="3600" b="1">
                <a:solidFill>
                  <a:schemeClr val="accent2"/>
                </a:solidFill>
                <a:latin typeface="Times New Roman" panose="02020603050405020304" pitchFamily="18" charset="0"/>
                <a:ea typeface="楷体_GB2312" pitchFamily="49" charset="-122"/>
              </a:rPr>
              <a:t>若</a:t>
            </a:r>
            <a:r>
              <a:rPr kumimoji="1" lang="en-US" altLang="zh-CN" sz="3600" b="1" i="1">
                <a:solidFill>
                  <a:schemeClr val="accent2"/>
                </a:solidFill>
                <a:latin typeface="Times New Roman" panose="02020603050405020304" pitchFamily="18" charset="0"/>
                <a:ea typeface="楷体_GB2312" pitchFamily="49" charset="-122"/>
              </a:rPr>
              <a:t>p</a:t>
            </a:r>
            <a:r>
              <a:rPr kumimoji="1" lang="zh-CN" altLang="en-US" sz="3600" b="1" i="1">
                <a:solidFill>
                  <a:schemeClr val="accent2"/>
                </a:solidFill>
                <a:latin typeface="Times New Roman" panose="02020603050405020304" pitchFamily="18" charset="0"/>
              </a:rPr>
              <a:t>＜</a:t>
            </a:r>
            <a:r>
              <a:rPr kumimoji="1" lang="en-US" altLang="zh-CN" sz="3600" b="1" i="1">
                <a:solidFill>
                  <a:schemeClr val="accent2"/>
                </a:solidFill>
                <a:latin typeface="Times New Roman" panose="02020603050405020304" pitchFamily="18" charset="0"/>
                <a:ea typeface="楷体_GB2312" pitchFamily="49" charset="-122"/>
              </a:rPr>
              <a:t>p</a:t>
            </a:r>
            <a:r>
              <a:rPr kumimoji="1" lang="en-US" altLang="zh-CN" sz="3600" b="1" baseline="-25000">
                <a:solidFill>
                  <a:schemeClr val="accent2"/>
                </a:solidFill>
                <a:latin typeface="Times New Roman" panose="02020603050405020304" pitchFamily="18" charset="0"/>
                <a:ea typeface="楷体_GB2312" pitchFamily="49" charset="-122"/>
              </a:rPr>
              <a:t>b</a:t>
            </a:r>
            <a:r>
              <a:rPr kumimoji="1" lang="en-US" altLang="zh-CN" sz="3600" b="1" i="1">
                <a:solidFill>
                  <a:schemeClr val="accent2"/>
                </a:solidFill>
                <a:latin typeface="Times New Roman" panose="02020603050405020304" pitchFamily="18" charset="0"/>
                <a:ea typeface="楷体_GB2312" pitchFamily="49" charset="-122"/>
              </a:rPr>
              <a:t>     </a:t>
            </a:r>
            <a:endParaRPr kumimoji="1" lang="en-US" altLang="zh-CN" sz="3600" b="1" baseline="-25000">
              <a:solidFill>
                <a:schemeClr val="accent2"/>
              </a:solidFill>
              <a:latin typeface="Times New Roman" panose="02020603050405020304" pitchFamily="18" charset="0"/>
              <a:ea typeface="楷体_GB2312" pitchFamily="49" charset="-122"/>
            </a:endParaRPr>
          </a:p>
        </p:txBody>
      </p:sp>
      <p:sp>
        <p:nvSpPr>
          <p:cNvPr id="100357" name="Text Box 5">
            <a:extLst>
              <a:ext uri="{FF2B5EF4-FFF2-40B4-BE49-F238E27FC236}">
                <a16:creationId xmlns:a16="http://schemas.microsoft.com/office/drawing/2014/main" id="{36A5384E-D69C-42E2-8737-B398AD8196F4}"/>
              </a:ext>
            </a:extLst>
          </p:cNvPr>
          <p:cNvSpPr txBox="1">
            <a:spLocks noChangeArrowheads="1"/>
          </p:cNvSpPr>
          <p:nvPr/>
        </p:nvSpPr>
        <p:spPr bwMode="auto">
          <a:xfrm>
            <a:off x="2063750" y="5411788"/>
            <a:ext cx="6937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i="1">
                <a:solidFill>
                  <a:srgbClr val="FF6600"/>
                </a:solidFill>
                <a:latin typeface="Times New Roman" panose="02020603050405020304" pitchFamily="18" charset="0"/>
                <a:ea typeface="楷体_GB2312" pitchFamily="49" charset="-122"/>
              </a:rPr>
              <a:t>p</a:t>
            </a:r>
            <a:r>
              <a:rPr lang="en-US" altLang="zh-CN" sz="3200" b="1" baseline="-25000">
                <a:solidFill>
                  <a:srgbClr val="FF6600"/>
                </a:solidFill>
                <a:latin typeface="Times New Roman" panose="02020603050405020304" pitchFamily="18" charset="0"/>
                <a:ea typeface="楷体_GB2312" pitchFamily="49" charset="-122"/>
              </a:rPr>
              <a:t>v</a:t>
            </a:r>
          </a:p>
        </p:txBody>
      </p:sp>
      <p:sp>
        <p:nvSpPr>
          <p:cNvPr id="100358" name="Text Box 6">
            <a:extLst>
              <a:ext uri="{FF2B5EF4-FFF2-40B4-BE49-F238E27FC236}">
                <a16:creationId xmlns:a16="http://schemas.microsoft.com/office/drawing/2014/main" id="{06CBE774-8C12-E73A-437D-9A4F238FEA4B}"/>
              </a:ext>
            </a:extLst>
          </p:cNvPr>
          <p:cNvSpPr txBox="1">
            <a:spLocks noChangeArrowheads="1"/>
          </p:cNvSpPr>
          <p:nvPr/>
        </p:nvSpPr>
        <p:spPr bwMode="auto">
          <a:xfrm>
            <a:off x="2446338" y="6032500"/>
            <a:ext cx="59531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zh-CN" altLang="en-US" sz="2400" b="1">
                <a:latin typeface="黑体" panose="02010609060101010101" pitchFamily="49" charset="-122"/>
                <a:ea typeface="黑体" panose="02010609060101010101" pitchFamily="49" charset="-122"/>
              </a:rPr>
              <a:t>真空度</a:t>
            </a:r>
            <a:r>
              <a:rPr kumimoji="1" lang="zh-CN" altLang="en-US" sz="2400" b="1">
                <a:latin typeface="楷体_GB2312" pitchFamily="49" charset="-122"/>
                <a:ea typeface="楷体_GB2312" pitchFamily="49" charset="-122"/>
              </a:rPr>
              <a:t>（</a:t>
            </a:r>
            <a:r>
              <a:rPr kumimoji="1" lang="en-US" altLang="zh-CN" sz="2400" b="1">
                <a:latin typeface="Times New Roman" panose="02020603050405020304" pitchFamily="18" charset="0"/>
                <a:ea typeface="楷体_GB2312" pitchFamily="49" charset="-122"/>
              </a:rPr>
              <a:t>vacuum</a:t>
            </a:r>
            <a:r>
              <a:rPr kumimoji="1" lang="en-US" altLang="zh-CN" sz="2400" b="1">
                <a:latin typeface="楷体_GB2312" pitchFamily="49" charset="-122"/>
                <a:ea typeface="楷体_GB2312" pitchFamily="49" charset="-122"/>
              </a:rPr>
              <a:t> </a:t>
            </a:r>
            <a:r>
              <a:rPr kumimoji="1" lang="en-US" altLang="zh-CN" sz="2400" b="1">
                <a:latin typeface="Times New Roman" panose="02020603050405020304" pitchFamily="18" charset="0"/>
                <a:ea typeface="楷体_GB2312" pitchFamily="49" charset="-122"/>
              </a:rPr>
              <a:t> pressure</a:t>
            </a:r>
            <a:r>
              <a:rPr kumimoji="1" lang="zh-CN" altLang="en-US" sz="2400" b="1">
                <a:latin typeface="楷体_GB2312" pitchFamily="49" charset="-122"/>
                <a:ea typeface="楷体_GB2312" pitchFamily="49" charset="-122"/>
              </a:rPr>
              <a:t>）</a:t>
            </a:r>
          </a:p>
        </p:txBody>
      </p:sp>
      <p:sp>
        <p:nvSpPr>
          <p:cNvPr id="100359" name="Text Box 7">
            <a:extLst>
              <a:ext uri="{FF2B5EF4-FFF2-40B4-BE49-F238E27FC236}">
                <a16:creationId xmlns:a16="http://schemas.microsoft.com/office/drawing/2014/main" id="{09BE4D50-8BDC-BA55-5B1C-501FAEFCCFFD}"/>
              </a:ext>
            </a:extLst>
          </p:cNvPr>
          <p:cNvSpPr txBox="1">
            <a:spLocks noChangeArrowheads="1"/>
          </p:cNvSpPr>
          <p:nvPr/>
        </p:nvSpPr>
        <p:spPr bwMode="auto">
          <a:xfrm>
            <a:off x="2159000" y="3284538"/>
            <a:ext cx="48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i="1">
                <a:solidFill>
                  <a:srgbClr val="FF6600"/>
                </a:solidFill>
                <a:latin typeface="Times New Roman" panose="02020603050405020304" pitchFamily="18" charset="0"/>
              </a:rPr>
              <a:t>p</a:t>
            </a:r>
          </a:p>
        </p:txBody>
      </p:sp>
      <p:sp>
        <p:nvSpPr>
          <p:cNvPr id="100360" name="Text Box 8">
            <a:extLst>
              <a:ext uri="{FF2B5EF4-FFF2-40B4-BE49-F238E27FC236}">
                <a16:creationId xmlns:a16="http://schemas.microsoft.com/office/drawing/2014/main" id="{CDE2E0FE-88BD-735A-8654-0DE2EA420263}"/>
              </a:ext>
            </a:extLst>
          </p:cNvPr>
          <p:cNvSpPr txBox="1">
            <a:spLocks noChangeArrowheads="1"/>
          </p:cNvSpPr>
          <p:nvPr/>
        </p:nvSpPr>
        <p:spPr bwMode="auto">
          <a:xfrm>
            <a:off x="2446338" y="3789363"/>
            <a:ext cx="553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黑体" panose="02010609060101010101" pitchFamily="49" charset="-122"/>
                <a:ea typeface="黑体" panose="02010609060101010101" pitchFamily="49" charset="-122"/>
              </a:rPr>
              <a:t>真实压力</a:t>
            </a:r>
            <a:r>
              <a:rPr kumimoji="1" lang="zh-CN" altLang="en-US" sz="2400" b="1">
                <a:latin typeface="楷体_GB2312" pitchFamily="49" charset="-122"/>
                <a:ea typeface="楷体_GB2312" pitchFamily="49" charset="-122"/>
              </a:rPr>
              <a:t>（</a:t>
            </a:r>
            <a:r>
              <a:rPr kumimoji="1" lang="en-US" altLang="zh-CN" sz="2400" b="1">
                <a:latin typeface="Times New Roman" panose="02020603050405020304" pitchFamily="18" charset="0"/>
                <a:ea typeface="楷体_GB2312" pitchFamily="49" charset="-122"/>
              </a:rPr>
              <a:t>absolute pressure</a:t>
            </a:r>
            <a:r>
              <a:rPr kumimoji="1" lang="en-US" altLang="zh-CN" sz="2400" b="1">
                <a:latin typeface="楷体_GB2312" pitchFamily="49" charset="-122"/>
                <a:ea typeface="楷体_GB2312" pitchFamily="49" charset="-122"/>
              </a:rPr>
              <a:t>)</a:t>
            </a:r>
          </a:p>
        </p:txBody>
      </p:sp>
      <p:sp>
        <p:nvSpPr>
          <p:cNvPr id="100361" name="Text Box 9">
            <a:extLst>
              <a:ext uri="{FF2B5EF4-FFF2-40B4-BE49-F238E27FC236}">
                <a16:creationId xmlns:a16="http://schemas.microsoft.com/office/drawing/2014/main" id="{35F10190-7260-32C4-F691-A94E365DED56}"/>
              </a:ext>
            </a:extLst>
          </p:cNvPr>
          <p:cNvSpPr txBox="1">
            <a:spLocks noChangeArrowheads="1"/>
          </p:cNvSpPr>
          <p:nvPr/>
        </p:nvSpPr>
        <p:spPr bwMode="auto">
          <a:xfrm>
            <a:off x="1968500" y="4292600"/>
            <a:ext cx="712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i="1">
                <a:solidFill>
                  <a:srgbClr val="FF6600"/>
                </a:solidFill>
                <a:latin typeface="Times New Roman" panose="02020603050405020304" pitchFamily="18" charset="0"/>
                <a:ea typeface="楷体_GB2312" pitchFamily="49" charset="-122"/>
              </a:rPr>
              <a:t>p</a:t>
            </a:r>
            <a:r>
              <a:rPr lang="en-US" altLang="zh-CN" sz="3200" b="1" baseline="-25000">
                <a:solidFill>
                  <a:srgbClr val="FF6600"/>
                </a:solidFill>
                <a:latin typeface="Times New Roman" panose="02020603050405020304" pitchFamily="18" charset="0"/>
                <a:ea typeface="楷体_GB2312" pitchFamily="49" charset="-122"/>
              </a:rPr>
              <a:t>b</a:t>
            </a:r>
          </a:p>
        </p:txBody>
      </p:sp>
      <p:sp>
        <p:nvSpPr>
          <p:cNvPr id="100362" name="Text Box 10">
            <a:extLst>
              <a:ext uri="{FF2B5EF4-FFF2-40B4-BE49-F238E27FC236}">
                <a16:creationId xmlns:a16="http://schemas.microsoft.com/office/drawing/2014/main" id="{B5AFA3C3-0DC9-2EC3-2B9D-354111285BE0}"/>
              </a:ext>
            </a:extLst>
          </p:cNvPr>
          <p:cNvSpPr txBox="1">
            <a:spLocks noChangeArrowheads="1"/>
          </p:cNvSpPr>
          <p:nvPr/>
        </p:nvSpPr>
        <p:spPr bwMode="auto">
          <a:xfrm>
            <a:off x="2351088" y="4913313"/>
            <a:ext cx="76358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zh-CN" altLang="en-US" sz="2400" b="1">
                <a:latin typeface="黑体" panose="02010609060101010101" pitchFamily="49" charset="-122"/>
                <a:ea typeface="黑体" panose="02010609060101010101" pitchFamily="49" charset="-122"/>
              </a:rPr>
              <a:t>当地大压力</a:t>
            </a:r>
            <a:r>
              <a:rPr kumimoji="1" lang="zh-CN" altLang="en-US" sz="2400" b="1">
                <a:latin typeface="楷体_GB2312" pitchFamily="49" charset="-122"/>
                <a:ea typeface="楷体_GB2312" pitchFamily="49" charset="-122"/>
              </a:rPr>
              <a:t>（</a:t>
            </a:r>
            <a:r>
              <a:rPr kumimoji="1" lang="en-US" altLang="zh-CN" sz="2400" b="1">
                <a:latin typeface="Times New Roman" panose="02020603050405020304" pitchFamily="18" charset="0"/>
                <a:ea typeface="楷体_GB2312" pitchFamily="49" charset="-122"/>
              </a:rPr>
              <a:t>local</a:t>
            </a:r>
            <a:r>
              <a:rPr kumimoji="1" lang="en-US" altLang="zh-CN" sz="2400" b="1">
                <a:latin typeface="楷体_GB2312" pitchFamily="49" charset="-122"/>
                <a:ea typeface="楷体_GB2312" pitchFamily="49" charset="-122"/>
              </a:rPr>
              <a:t> </a:t>
            </a:r>
            <a:r>
              <a:rPr kumimoji="1" lang="en-US" altLang="zh-CN" sz="2400" b="1">
                <a:latin typeface="Times New Roman" panose="02020603050405020304" pitchFamily="18" charset="0"/>
                <a:ea typeface="楷体_GB2312" pitchFamily="49" charset="-122"/>
              </a:rPr>
              <a:t>atmospheric pressure</a:t>
            </a:r>
            <a:r>
              <a:rPr kumimoji="1" lang="en-US" altLang="zh-CN" sz="2400" b="1">
                <a:latin typeface="楷体_GB2312" pitchFamily="49" charset="-122"/>
                <a:ea typeface="楷体_GB2312" pitchFamily="49" charset="-122"/>
              </a:rPr>
              <a:t>)</a:t>
            </a:r>
          </a:p>
        </p:txBody>
      </p:sp>
      <p:sp>
        <p:nvSpPr>
          <p:cNvPr id="100363" name="AutoShape 11">
            <a:extLst>
              <a:ext uri="{FF2B5EF4-FFF2-40B4-BE49-F238E27FC236}">
                <a16:creationId xmlns:a16="http://schemas.microsoft.com/office/drawing/2014/main" id="{5E91CC5C-4E09-699F-4F2F-5F9C0F1112AB}"/>
              </a:ext>
            </a:extLst>
          </p:cNvPr>
          <p:cNvSpPr>
            <a:spLocks noChangeArrowheads="1"/>
          </p:cNvSpPr>
          <p:nvPr/>
        </p:nvSpPr>
        <p:spPr bwMode="auto">
          <a:xfrm>
            <a:off x="2927350" y="3500438"/>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64" name="AutoShape 12">
            <a:extLst>
              <a:ext uri="{FF2B5EF4-FFF2-40B4-BE49-F238E27FC236}">
                <a16:creationId xmlns:a16="http://schemas.microsoft.com/office/drawing/2014/main" id="{727249C0-5EA2-69E4-5357-F4A7FA8F9279}"/>
              </a:ext>
            </a:extLst>
          </p:cNvPr>
          <p:cNvSpPr>
            <a:spLocks noChangeArrowheads="1"/>
          </p:cNvSpPr>
          <p:nvPr/>
        </p:nvSpPr>
        <p:spPr bwMode="auto">
          <a:xfrm>
            <a:off x="3024188" y="5672138"/>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0365" name="AutoShape 13">
            <a:extLst>
              <a:ext uri="{FF2B5EF4-FFF2-40B4-BE49-F238E27FC236}">
                <a16:creationId xmlns:a16="http://schemas.microsoft.com/office/drawing/2014/main" id="{FFB6E3B5-AF4C-E321-BBD0-1CDD9EBB8D00}"/>
              </a:ext>
            </a:extLst>
          </p:cNvPr>
          <p:cNvSpPr>
            <a:spLocks noChangeArrowheads="1"/>
          </p:cNvSpPr>
          <p:nvPr/>
        </p:nvSpPr>
        <p:spPr bwMode="auto">
          <a:xfrm>
            <a:off x="2928938" y="4552950"/>
            <a:ext cx="863600" cy="215900"/>
          </a:xfrm>
          <a:prstGeom prst="notchedRightArrow">
            <a:avLst>
              <a:gd name="adj1" fmla="val 50000"/>
              <a:gd name="adj2" fmla="val 100000"/>
            </a:avLst>
          </a:prstGeom>
          <a:gradFill rotWithShape="1">
            <a:gsLst>
              <a:gs pos="0">
                <a:srgbClr val="00CC99"/>
              </a:gs>
              <a:gs pos="100000">
                <a:srgbClr val="99FFCC"/>
              </a:gs>
            </a:gsLst>
            <a:lin ang="0" scaled="1"/>
          </a:gra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00366" name="Text Box 14">
            <a:extLst>
              <a:ext uri="{FF2B5EF4-FFF2-40B4-BE49-F238E27FC236}">
                <a16:creationId xmlns:a16="http://schemas.microsoft.com/office/drawing/2014/main" id="{CCEBDC4D-9658-9C97-F071-FE60C28198EC}"/>
              </a:ext>
            </a:extLst>
          </p:cNvPr>
          <p:cNvSpPr txBox="1">
            <a:spLocks noChangeArrowheads="1"/>
          </p:cNvSpPr>
          <p:nvPr/>
        </p:nvSpPr>
        <p:spPr bwMode="auto">
          <a:xfrm>
            <a:off x="2063750" y="2852738"/>
            <a:ext cx="240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150000"/>
              <a:buFontTx/>
              <a:buBlip>
                <a:blip r:embed="rId6"/>
              </a:buBlip>
            </a:pPr>
            <a:r>
              <a:rPr lang="zh-CN" altLang="en-US" sz="2400" b="1">
                <a:solidFill>
                  <a:srgbClr val="0000FF"/>
                </a:solidFill>
              </a:rPr>
              <a:t>其中，</a:t>
            </a:r>
          </a:p>
        </p:txBody>
      </p:sp>
      <p:sp>
        <p:nvSpPr>
          <p:cNvPr id="100367" name="Text Box 15">
            <a:extLst>
              <a:ext uri="{FF2B5EF4-FFF2-40B4-BE49-F238E27FC236}">
                <a16:creationId xmlns:a16="http://schemas.microsoft.com/office/drawing/2014/main" id="{3253F40F-1E78-B82C-490F-1318EF541958}"/>
              </a:ext>
            </a:extLst>
          </p:cNvPr>
          <p:cNvSpPr txBox="1">
            <a:spLocks noChangeArrowheads="1"/>
          </p:cNvSpPr>
          <p:nvPr/>
        </p:nvSpPr>
        <p:spPr bwMode="auto">
          <a:xfrm>
            <a:off x="7343775" y="1700213"/>
            <a:ext cx="5159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b="1" i="1">
                <a:solidFill>
                  <a:srgbClr val="FF0000"/>
                </a:solidFill>
                <a:latin typeface="Times New Roman" panose="02020603050405020304" pitchFamily="18" charset="0"/>
              </a:rPr>
              <a:t>p</a:t>
            </a:r>
          </a:p>
        </p:txBody>
      </p:sp>
      <p:sp>
        <p:nvSpPr>
          <p:cNvPr id="100368" name="Text Box 16">
            <a:extLst>
              <a:ext uri="{FF2B5EF4-FFF2-40B4-BE49-F238E27FC236}">
                <a16:creationId xmlns:a16="http://schemas.microsoft.com/office/drawing/2014/main" id="{193F6F50-0E70-1AA0-79CD-D8B749755851}"/>
              </a:ext>
            </a:extLst>
          </p:cNvPr>
          <p:cNvSpPr txBox="1">
            <a:spLocks noChangeArrowheads="1"/>
          </p:cNvSpPr>
          <p:nvPr/>
        </p:nvSpPr>
        <p:spPr bwMode="auto">
          <a:xfrm>
            <a:off x="8589963" y="4249738"/>
            <a:ext cx="754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i="1">
                <a:solidFill>
                  <a:srgbClr val="FF0000"/>
                </a:solidFill>
                <a:latin typeface="Times New Roman" panose="02020603050405020304" pitchFamily="18" charset="0"/>
                <a:ea typeface="楷体_GB2312" pitchFamily="49" charset="-122"/>
              </a:rPr>
              <a:t>p</a:t>
            </a:r>
            <a:r>
              <a:rPr lang="en-US" altLang="zh-CN" sz="3600" b="1" baseline="-25000">
                <a:solidFill>
                  <a:srgbClr val="FF0000"/>
                </a:solidFill>
                <a:latin typeface="Times New Roman" panose="02020603050405020304" pitchFamily="18" charset="0"/>
                <a:ea typeface="楷体_GB2312" pitchFamily="49" charset="-122"/>
              </a:rPr>
              <a:t>v</a:t>
            </a:r>
          </a:p>
        </p:txBody>
      </p:sp>
      <p:sp>
        <p:nvSpPr>
          <p:cNvPr id="100369" name="Text Box 17">
            <a:extLst>
              <a:ext uri="{FF2B5EF4-FFF2-40B4-BE49-F238E27FC236}">
                <a16:creationId xmlns:a16="http://schemas.microsoft.com/office/drawing/2014/main" id="{5425B28B-773A-E350-F967-7FAF26459487}"/>
              </a:ext>
            </a:extLst>
          </p:cNvPr>
          <p:cNvSpPr txBox="1">
            <a:spLocks noChangeArrowheads="1"/>
          </p:cNvSpPr>
          <p:nvPr/>
        </p:nvSpPr>
        <p:spPr bwMode="auto">
          <a:xfrm>
            <a:off x="10934700" y="4076700"/>
            <a:ext cx="11858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i="1">
                <a:solidFill>
                  <a:srgbClr val="FF0000"/>
                </a:solidFill>
                <a:latin typeface="Times New Roman" panose="02020603050405020304" pitchFamily="18" charset="0"/>
                <a:ea typeface="楷体_GB2312" pitchFamily="49" charset="-122"/>
              </a:rPr>
              <a:t>p</a:t>
            </a:r>
            <a:r>
              <a:rPr lang="en-US" altLang="zh-CN" sz="3600" b="1" baseline="-25000">
                <a:solidFill>
                  <a:srgbClr val="FF0000"/>
                </a:solidFill>
                <a:latin typeface="Times New Roman" panose="02020603050405020304" pitchFamily="18" charset="0"/>
                <a:ea typeface="楷体_GB2312" pitchFamily="49" charset="-122"/>
              </a:rPr>
              <a:t>b</a:t>
            </a:r>
          </a:p>
        </p:txBody>
      </p:sp>
      <p:sp>
        <p:nvSpPr>
          <p:cNvPr id="100370" name="Line 18">
            <a:extLst>
              <a:ext uri="{FF2B5EF4-FFF2-40B4-BE49-F238E27FC236}">
                <a16:creationId xmlns:a16="http://schemas.microsoft.com/office/drawing/2014/main" id="{45A06DFB-B5C2-E879-64C5-53865F43642E}"/>
              </a:ext>
            </a:extLst>
          </p:cNvPr>
          <p:cNvSpPr>
            <a:spLocks noChangeShapeType="1"/>
          </p:cNvSpPr>
          <p:nvPr/>
        </p:nvSpPr>
        <p:spPr bwMode="auto">
          <a:xfrm flipV="1">
            <a:off x="9047163" y="4652963"/>
            <a:ext cx="4794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1" name="Line 19">
            <a:extLst>
              <a:ext uri="{FF2B5EF4-FFF2-40B4-BE49-F238E27FC236}">
                <a16:creationId xmlns:a16="http://schemas.microsoft.com/office/drawing/2014/main" id="{A46C39FD-121F-596D-EE16-130800E80A7A}"/>
              </a:ext>
            </a:extLst>
          </p:cNvPr>
          <p:cNvSpPr>
            <a:spLocks noChangeShapeType="1"/>
          </p:cNvSpPr>
          <p:nvPr/>
        </p:nvSpPr>
        <p:spPr bwMode="auto">
          <a:xfrm flipH="1">
            <a:off x="10775950" y="4651375"/>
            <a:ext cx="288925" cy="4318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0373" name="Text Box 21">
            <a:extLst>
              <a:ext uri="{FF2B5EF4-FFF2-40B4-BE49-F238E27FC236}">
                <a16:creationId xmlns:a16="http://schemas.microsoft.com/office/drawing/2014/main" id="{09945712-0909-DE8F-BDC1-8BAAFDCFE15B}"/>
              </a:ext>
            </a:extLst>
          </p:cNvPr>
          <p:cNvSpPr txBox="1">
            <a:spLocks noChangeArrowheads="1"/>
          </p:cNvSpPr>
          <p:nvPr/>
        </p:nvSpPr>
        <p:spPr bwMode="auto">
          <a:xfrm>
            <a:off x="2255838" y="1916113"/>
            <a:ext cx="3263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150000"/>
              <a:buFont typeface="Wingdings" panose="05000000000000000000" pitchFamily="2" charset="2"/>
              <a:buNone/>
            </a:pPr>
            <a:r>
              <a:rPr kumimoji="1" lang="en-US" altLang="zh-CN" sz="3600" b="1" i="1">
                <a:solidFill>
                  <a:schemeClr val="accent2"/>
                </a:solidFill>
                <a:latin typeface="Times New Roman" panose="02020603050405020304" pitchFamily="18" charset="0"/>
                <a:ea typeface="楷体_GB2312" pitchFamily="49" charset="-122"/>
              </a:rPr>
              <a:t>    p </a:t>
            </a:r>
            <a:r>
              <a:rPr kumimoji="1" lang="en-US" altLang="zh-CN" sz="3600" b="1">
                <a:solidFill>
                  <a:schemeClr val="accent2"/>
                </a:solidFill>
                <a:latin typeface="Times New Roman" panose="02020603050405020304" pitchFamily="18" charset="0"/>
                <a:ea typeface="楷体_GB2312" pitchFamily="49" charset="-122"/>
              </a:rPr>
              <a:t>= </a:t>
            </a:r>
            <a:r>
              <a:rPr kumimoji="1" lang="en-US" altLang="zh-CN" sz="3600" b="1" i="1">
                <a:solidFill>
                  <a:schemeClr val="accent2"/>
                </a:solidFill>
                <a:latin typeface="Times New Roman" panose="02020603050405020304" pitchFamily="18" charset="0"/>
                <a:ea typeface="楷体_GB2312" pitchFamily="49" charset="-122"/>
              </a:rPr>
              <a:t>p</a:t>
            </a:r>
            <a:r>
              <a:rPr kumimoji="1" lang="en-US" altLang="zh-CN" sz="3600" b="1" baseline="-25000">
                <a:solidFill>
                  <a:schemeClr val="accent2"/>
                </a:solidFill>
                <a:latin typeface="Times New Roman" panose="02020603050405020304" pitchFamily="18" charset="0"/>
                <a:ea typeface="楷体_GB2312" pitchFamily="49" charset="-122"/>
              </a:rPr>
              <a:t>b</a:t>
            </a:r>
            <a:r>
              <a:rPr kumimoji="1" lang="en-US" altLang="zh-CN" sz="3600" b="1">
                <a:solidFill>
                  <a:schemeClr val="accent2"/>
                </a:solidFill>
                <a:latin typeface="Times New Roman" panose="02020603050405020304" pitchFamily="18" charset="0"/>
                <a:ea typeface="楷体_GB2312" pitchFamily="49" charset="-122"/>
              </a:rPr>
              <a:t>-</a:t>
            </a:r>
            <a:r>
              <a:rPr kumimoji="1" lang="en-US" altLang="zh-CN" sz="3600" b="1" i="1">
                <a:solidFill>
                  <a:schemeClr val="accent2"/>
                </a:solidFill>
                <a:latin typeface="Times New Roman" panose="02020603050405020304" pitchFamily="18" charset="0"/>
                <a:ea typeface="楷体_GB2312" pitchFamily="49" charset="-122"/>
              </a:rPr>
              <a:t>p</a:t>
            </a:r>
            <a:r>
              <a:rPr kumimoji="1" lang="en-US" altLang="zh-CN" sz="3600" b="1" baseline="-25000">
                <a:solidFill>
                  <a:schemeClr val="accent2"/>
                </a:solidFill>
                <a:latin typeface="Times New Roman" panose="02020603050405020304" pitchFamily="18" charset="0"/>
                <a:ea typeface="楷体_GB2312" pitchFamily="49" charset="-122"/>
              </a:rPr>
              <a:t>v</a:t>
            </a:r>
          </a:p>
        </p:txBody>
      </p:sp>
      <p:sp>
        <p:nvSpPr>
          <p:cNvPr id="14356" name="Rectangle 22">
            <a:extLst>
              <a:ext uri="{FF2B5EF4-FFF2-40B4-BE49-F238E27FC236}">
                <a16:creationId xmlns:a16="http://schemas.microsoft.com/office/drawing/2014/main" id="{7169A4B3-DD8F-47A0-F2BB-5492FAFE3060}"/>
              </a:ext>
            </a:extLst>
          </p:cNvPr>
          <p:cNvSpPr>
            <a:spLocks noChangeArrowheads="1"/>
          </p:cNvSpPr>
          <p:nvPr/>
        </p:nvSpPr>
        <p:spPr bwMode="auto">
          <a:xfrm>
            <a:off x="334963" y="188913"/>
            <a:ext cx="739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压力 </a:t>
            </a:r>
            <a:r>
              <a:rPr kumimoji="1" lang="en-US" altLang="zh-CN" sz="2600" b="1">
                <a:solidFill>
                  <a:srgbClr val="FF6600"/>
                </a:solidFill>
                <a:latin typeface="黑体" panose="02010609060101010101" pitchFamily="49" charset="-122"/>
                <a:ea typeface="黑体" panose="02010609060101010101" pitchFamily="49" charset="-122"/>
              </a:rPr>
              <a:t>(3) </a:t>
            </a:r>
            <a:r>
              <a:rPr kumimoji="1" lang="zh-CN" altLang="en-US" sz="2600" b="1">
                <a:solidFill>
                  <a:srgbClr val="FF6600"/>
                </a:solidFill>
                <a:latin typeface="黑体" panose="02010609060101010101" pitchFamily="49" charset="-122"/>
                <a:ea typeface="黑体" panose="02010609060101010101" pitchFamily="49" charset="-122"/>
              </a:rPr>
              <a:t>测定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blinds(horizontal)">
                                      <p:cBhvr>
                                        <p:cTn id="7" dur="500"/>
                                        <p:tgtEl>
                                          <p:spTgt spid="100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100372"/>
                                        </p:tgtEl>
                                        <p:attrNameLst>
                                          <p:attrName>style.visibility</p:attrName>
                                        </p:attrNameLst>
                                      </p:cBhvr>
                                      <p:to>
                                        <p:strVal val="visible"/>
                                      </p:to>
                                    </p:set>
                                    <p:anim calcmode="lin" valueType="num">
                                      <p:cBhvr additive="base">
                                        <p:cTn id="12" dur="500" fill="hold"/>
                                        <p:tgtEl>
                                          <p:spTgt spid="100372"/>
                                        </p:tgtEl>
                                        <p:attrNameLst>
                                          <p:attrName>ppt_x</p:attrName>
                                        </p:attrNameLst>
                                      </p:cBhvr>
                                      <p:tavLst>
                                        <p:tav tm="0">
                                          <p:val>
                                            <p:strVal val="1+#ppt_w/2"/>
                                          </p:val>
                                        </p:tav>
                                        <p:tav tm="100000">
                                          <p:val>
                                            <p:strVal val="#ppt_x"/>
                                          </p:val>
                                        </p:tav>
                                      </p:tavLst>
                                    </p:anim>
                                    <p:anim calcmode="lin" valueType="num">
                                      <p:cBhvr additive="base">
                                        <p:cTn id="13" dur="500" fill="hold"/>
                                        <p:tgtEl>
                                          <p:spTgt spid="10037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00366"/>
                                        </p:tgtEl>
                                        <p:attrNameLst>
                                          <p:attrName>style.visibility</p:attrName>
                                        </p:attrNameLst>
                                      </p:cBhvr>
                                      <p:to>
                                        <p:strVal val="visible"/>
                                      </p:to>
                                    </p:set>
                                    <p:animEffect transition="in" filter="box(in)">
                                      <p:cBhvr>
                                        <p:cTn id="18" dur="500"/>
                                        <p:tgtEl>
                                          <p:spTgt spid="10036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0359"/>
                                        </p:tgtEl>
                                        <p:attrNameLst>
                                          <p:attrName>style.visibility</p:attrName>
                                        </p:attrNameLst>
                                      </p:cBhvr>
                                      <p:to>
                                        <p:strVal val="visible"/>
                                      </p:to>
                                    </p:set>
                                    <p:animEffect transition="in" filter="checkerboard(across)">
                                      <p:cBhvr>
                                        <p:cTn id="23" dur="500"/>
                                        <p:tgtEl>
                                          <p:spTgt spid="100359"/>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00363"/>
                                        </p:tgtEl>
                                        <p:attrNameLst>
                                          <p:attrName>style.visibility</p:attrName>
                                        </p:attrNameLst>
                                      </p:cBhvr>
                                      <p:to>
                                        <p:strVal val="visible"/>
                                      </p:to>
                                    </p:set>
                                    <p:animEffect transition="in" filter="checkerboard(across)">
                                      <p:cBhvr>
                                        <p:cTn id="26" dur="500"/>
                                        <p:tgtEl>
                                          <p:spTgt spid="100363"/>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100360"/>
                                        </p:tgtEl>
                                        <p:attrNameLst>
                                          <p:attrName>style.visibility</p:attrName>
                                        </p:attrNameLst>
                                      </p:cBhvr>
                                      <p:to>
                                        <p:strVal val="visible"/>
                                      </p:to>
                                    </p:set>
                                    <p:animEffect transition="in" filter="checkerboard(across)">
                                      <p:cBhvr>
                                        <p:cTn id="29" dur="500"/>
                                        <p:tgtEl>
                                          <p:spTgt spid="100360"/>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100367"/>
                                        </p:tgtEl>
                                        <p:attrNameLst>
                                          <p:attrName>style.visibility</p:attrName>
                                        </p:attrNameLst>
                                      </p:cBhvr>
                                      <p:to>
                                        <p:strVal val="visible"/>
                                      </p:to>
                                    </p:set>
                                    <p:animEffect transition="in" filter="checkerboard(across)">
                                      <p:cBhvr>
                                        <p:cTn id="32" dur="500"/>
                                        <p:tgtEl>
                                          <p:spTgt spid="1003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nodeType="clickEffect">
                                  <p:stCondLst>
                                    <p:cond delay="0"/>
                                  </p:stCondLst>
                                  <p:childTnLst>
                                    <p:set>
                                      <p:cBhvr>
                                        <p:cTn id="36" dur="1" fill="hold">
                                          <p:stCondLst>
                                            <p:cond delay="0"/>
                                          </p:stCondLst>
                                        </p:cTn>
                                        <p:tgtEl>
                                          <p:spTgt spid="100362"/>
                                        </p:tgtEl>
                                        <p:attrNameLst>
                                          <p:attrName>style.visibility</p:attrName>
                                        </p:attrNameLst>
                                      </p:cBhvr>
                                      <p:to>
                                        <p:strVal val="visible"/>
                                      </p:to>
                                    </p:set>
                                    <p:animEffect transition="in" filter="wedge">
                                      <p:cBhvr>
                                        <p:cTn id="37" dur="500"/>
                                        <p:tgtEl>
                                          <p:spTgt spid="100362"/>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100365"/>
                                        </p:tgtEl>
                                        <p:attrNameLst>
                                          <p:attrName>style.visibility</p:attrName>
                                        </p:attrNameLst>
                                      </p:cBhvr>
                                      <p:to>
                                        <p:strVal val="visible"/>
                                      </p:to>
                                    </p:set>
                                    <p:animEffect transition="in" filter="wedge">
                                      <p:cBhvr>
                                        <p:cTn id="40" dur="500"/>
                                        <p:tgtEl>
                                          <p:spTgt spid="100365"/>
                                        </p:tgtEl>
                                      </p:cBhvr>
                                    </p:animEffect>
                                  </p:childTnLst>
                                </p:cTn>
                              </p:par>
                              <p:par>
                                <p:cTn id="41" presetID="20" presetClass="entr" presetSubtype="0" fill="hold" grpId="0" nodeType="withEffect">
                                  <p:stCondLst>
                                    <p:cond delay="0"/>
                                  </p:stCondLst>
                                  <p:childTnLst>
                                    <p:set>
                                      <p:cBhvr>
                                        <p:cTn id="42" dur="1" fill="hold">
                                          <p:stCondLst>
                                            <p:cond delay="0"/>
                                          </p:stCondLst>
                                        </p:cTn>
                                        <p:tgtEl>
                                          <p:spTgt spid="100361"/>
                                        </p:tgtEl>
                                        <p:attrNameLst>
                                          <p:attrName>style.visibility</p:attrName>
                                        </p:attrNameLst>
                                      </p:cBhvr>
                                      <p:to>
                                        <p:strVal val="visible"/>
                                      </p:to>
                                    </p:set>
                                    <p:animEffect transition="in" filter="wedge">
                                      <p:cBhvr>
                                        <p:cTn id="43" dur="500"/>
                                        <p:tgtEl>
                                          <p:spTgt spid="100361"/>
                                        </p:tgtEl>
                                      </p:cBhvr>
                                    </p:animEffect>
                                  </p:childTnLst>
                                </p:cTn>
                              </p:par>
                              <p:par>
                                <p:cTn id="44" presetID="20" presetClass="entr" presetSubtype="0" fill="hold" nodeType="withEffect">
                                  <p:stCondLst>
                                    <p:cond delay="0"/>
                                  </p:stCondLst>
                                  <p:childTnLst>
                                    <p:set>
                                      <p:cBhvr>
                                        <p:cTn id="45" dur="1" fill="hold">
                                          <p:stCondLst>
                                            <p:cond delay="0"/>
                                          </p:stCondLst>
                                        </p:cTn>
                                        <p:tgtEl>
                                          <p:spTgt spid="100369"/>
                                        </p:tgtEl>
                                        <p:attrNameLst>
                                          <p:attrName>style.visibility</p:attrName>
                                        </p:attrNameLst>
                                      </p:cBhvr>
                                      <p:to>
                                        <p:strVal val="visible"/>
                                      </p:to>
                                    </p:set>
                                    <p:animEffect transition="in" filter="wedge">
                                      <p:cBhvr>
                                        <p:cTn id="46" dur="500"/>
                                        <p:tgtEl>
                                          <p:spTgt spid="100369"/>
                                        </p:tgtEl>
                                      </p:cBhvr>
                                    </p:animEffect>
                                  </p:childTnLst>
                                </p:cTn>
                              </p:par>
                              <p:par>
                                <p:cTn id="47" presetID="1" presetClass="entr" presetSubtype="0" fill="hold" nodeType="withEffect">
                                  <p:stCondLst>
                                    <p:cond delay="0"/>
                                  </p:stCondLst>
                                  <p:childTnLst>
                                    <p:set>
                                      <p:cBhvr>
                                        <p:cTn id="48" dur="1" fill="hold">
                                          <p:stCondLst>
                                            <p:cond delay="0"/>
                                          </p:stCondLst>
                                        </p:cTn>
                                        <p:tgtEl>
                                          <p:spTgt spid="10037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8" presetClass="entr" presetSubtype="16" fill="hold" grpId="0" nodeType="clickEffect">
                                  <p:stCondLst>
                                    <p:cond delay="0"/>
                                  </p:stCondLst>
                                  <p:childTnLst>
                                    <p:set>
                                      <p:cBhvr>
                                        <p:cTn id="52" dur="1" fill="hold">
                                          <p:stCondLst>
                                            <p:cond delay="0"/>
                                          </p:stCondLst>
                                        </p:cTn>
                                        <p:tgtEl>
                                          <p:spTgt spid="100364"/>
                                        </p:tgtEl>
                                        <p:attrNameLst>
                                          <p:attrName>style.visibility</p:attrName>
                                        </p:attrNameLst>
                                      </p:cBhvr>
                                      <p:to>
                                        <p:strVal val="visible"/>
                                      </p:to>
                                    </p:set>
                                    <p:animEffect transition="in" filter="diamond(in)">
                                      <p:cBhvr>
                                        <p:cTn id="53" dur="500"/>
                                        <p:tgtEl>
                                          <p:spTgt spid="100364"/>
                                        </p:tgtEl>
                                      </p:cBhvr>
                                    </p:animEffect>
                                  </p:childTnLst>
                                </p:cTn>
                              </p:par>
                              <p:par>
                                <p:cTn id="54" presetID="8" presetClass="entr" presetSubtype="16" fill="hold" grpId="0" nodeType="withEffect">
                                  <p:stCondLst>
                                    <p:cond delay="0"/>
                                  </p:stCondLst>
                                  <p:childTnLst>
                                    <p:set>
                                      <p:cBhvr>
                                        <p:cTn id="55" dur="1" fill="hold">
                                          <p:stCondLst>
                                            <p:cond delay="0"/>
                                          </p:stCondLst>
                                        </p:cTn>
                                        <p:tgtEl>
                                          <p:spTgt spid="100358"/>
                                        </p:tgtEl>
                                        <p:attrNameLst>
                                          <p:attrName>style.visibility</p:attrName>
                                        </p:attrNameLst>
                                      </p:cBhvr>
                                      <p:to>
                                        <p:strVal val="visible"/>
                                      </p:to>
                                    </p:set>
                                    <p:animEffect transition="in" filter="diamond(in)">
                                      <p:cBhvr>
                                        <p:cTn id="56" dur="500"/>
                                        <p:tgtEl>
                                          <p:spTgt spid="100358"/>
                                        </p:tgtEl>
                                      </p:cBhvr>
                                    </p:animEffect>
                                  </p:childTnLst>
                                </p:cTn>
                              </p:par>
                              <p:par>
                                <p:cTn id="57" presetID="8" presetClass="entr" presetSubtype="16" fill="hold" grpId="0" nodeType="withEffect">
                                  <p:stCondLst>
                                    <p:cond delay="0"/>
                                  </p:stCondLst>
                                  <p:childTnLst>
                                    <p:set>
                                      <p:cBhvr>
                                        <p:cTn id="58" dur="1" fill="hold">
                                          <p:stCondLst>
                                            <p:cond delay="0"/>
                                          </p:stCondLst>
                                        </p:cTn>
                                        <p:tgtEl>
                                          <p:spTgt spid="100357"/>
                                        </p:tgtEl>
                                        <p:attrNameLst>
                                          <p:attrName>style.visibility</p:attrName>
                                        </p:attrNameLst>
                                      </p:cBhvr>
                                      <p:to>
                                        <p:strVal val="visible"/>
                                      </p:to>
                                    </p:set>
                                    <p:animEffect transition="in" filter="diamond(in)">
                                      <p:cBhvr>
                                        <p:cTn id="59" dur="500"/>
                                        <p:tgtEl>
                                          <p:spTgt spid="100357"/>
                                        </p:tgtEl>
                                      </p:cBhvr>
                                    </p:animEffect>
                                  </p:childTnLst>
                                </p:cTn>
                              </p:par>
                              <p:par>
                                <p:cTn id="60" presetID="8" presetClass="entr" presetSubtype="16" fill="hold" nodeType="withEffect">
                                  <p:stCondLst>
                                    <p:cond delay="0"/>
                                  </p:stCondLst>
                                  <p:childTnLst>
                                    <p:set>
                                      <p:cBhvr>
                                        <p:cTn id="61" dur="1" fill="hold">
                                          <p:stCondLst>
                                            <p:cond delay="0"/>
                                          </p:stCondLst>
                                        </p:cTn>
                                        <p:tgtEl>
                                          <p:spTgt spid="100368"/>
                                        </p:tgtEl>
                                        <p:attrNameLst>
                                          <p:attrName>style.visibility</p:attrName>
                                        </p:attrNameLst>
                                      </p:cBhvr>
                                      <p:to>
                                        <p:strVal val="visible"/>
                                      </p:to>
                                    </p:set>
                                    <p:animEffect transition="in" filter="diamond(in)">
                                      <p:cBhvr>
                                        <p:cTn id="62" dur="500"/>
                                        <p:tgtEl>
                                          <p:spTgt spid="100368"/>
                                        </p:tgtEl>
                                      </p:cBhvr>
                                    </p:animEffect>
                                  </p:childTnLst>
                                </p:cTn>
                              </p:par>
                              <p:par>
                                <p:cTn id="63" presetID="1" presetClass="entr" presetSubtype="0" fill="hold" nodeType="withEffect">
                                  <p:stCondLst>
                                    <p:cond delay="0"/>
                                  </p:stCondLst>
                                  <p:childTnLst>
                                    <p:set>
                                      <p:cBhvr>
                                        <p:cTn id="64" dur="1" fill="hold">
                                          <p:stCondLst>
                                            <p:cond delay="0"/>
                                          </p:stCondLst>
                                        </p:cTn>
                                        <p:tgtEl>
                                          <p:spTgt spid="10037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00373"/>
                                        </p:tgtEl>
                                        <p:attrNameLst>
                                          <p:attrName>style.visibility</p:attrName>
                                        </p:attrNameLst>
                                      </p:cBhvr>
                                      <p:to>
                                        <p:strVal val="visible"/>
                                      </p:to>
                                    </p:set>
                                    <p:animEffect transition="in" filter="blinds(horizontal)">
                                      <p:cBhvr>
                                        <p:cTn id="69" dur="500"/>
                                        <p:tgtEl>
                                          <p:spTgt spid="100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p:bldP spid="100357" grpId="0"/>
      <p:bldP spid="100358" grpId="0"/>
      <p:bldP spid="100359" grpId="0"/>
      <p:bldP spid="100360" grpId="0"/>
      <p:bldP spid="100361" grpId="0"/>
      <p:bldP spid="100363" grpId="0" animBg="1"/>
      <p:bldP spid="100364" grpId="0" animBg="1"/>
      <p:bldP spid="100365" grpId="0" animBg="1"/>
      <p:bldP spid="100366" grpId="0"/>
      <p:bldP spid="100367" grpId="0"/>
      <p:bldP spid="10037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9FB5D8D-50D5-E402-6507-C8E6C8FA364F}"/>
              </a:ext>
            </a:extLst>
          </p:cNvPr>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zh-CN" altLang="zh-CN"/>
          </a:p>
        </p:txBody>
      </p:sp>
      <p:sp>
        <p:nvSpPr>
          <p:cNvPr id="34819" name="Rectangle 3">
            <a:extLst>
              <a:ext uri="{FF2B5EF4-FFF2-40B4-BE49-F238E27FC236}">
                <a16:creationId xmlns:a16="http://schemas.microsoft.com/office/drawing/2014/main" id="{A9E021B0-1E65-DF31-9600-4ECC64D48285}"/>
              </a:ext>
            </a:extLst>
          </p:cNvPr>
          <p:cNvSpPr>
            <a:spLocks noGrp="1" noRot="1" noChangeArrowheads="1"/>
          </p:cNvSpPr>
          <p:nvPr>
            <p:ph type="body" idx="1"/>
          </p:nvPr>
        </p:nvSpPr>
        <p:spPr/>
        <p:txBody>
          <a:bodyPr/>
          <a:lstStyle/>
          <a:p>
            <a:pPr eaLnBrk="1" hangingPunct="1"/>
            <a:endParaRPr lang="zh-CN" altLang="zh-CN"/>
          </a:p>
        </p:txBody>
      </p:sp>
      <p:sp>
        <p:nvSpPr>
          <p:cNvPr id="34820" name="Rectangle 4">
            <a:extLst>
              <a:ext uri="{FF2B5EF4-FFF2-40B4-BE49-F238E27FC236}">
                <a16:creationId xmlns:a16="http://schemas.microsoft.com/office/drawing/2014/main" id="{4841727B-4915-7CBD-A782-219D3E8CE14C}"/>
              </a:ext>
            </a:extLst>
          </p:cNvPr>
          <p:cNvSpPr>
            <a:spLocks noChangeArrowheads="1"/>
          </p:cNvSpPr>
          <p:nvPr/>
        </p:nvSpPr>
        <p:spPr bwMode="auto">
          <a:xfrm>
            <a:off x="3175000" y="1924050"/>
            <a:ext cx="12190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4821" name="Picture 5" descr="http://www.xjtu.edu.cn/xjnet/introduction/file5/images/bigpic/jiaoda/donghuayuan.jpg">
            <a:extLst>
              <a:ext uri="{FF2B5EF4-FFF2-40B4-BE49-F238E27FC236}">
                <a16:creationId xmlns:a16="http://schemas.microsoft.com/office/drawing/2014/main" id="{8736C6F0-A9FE-412C-ACC4-91D2B1EDCD9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121904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 Box 6">
            <a:extLst>
              <a:ext uri="{FF2B5EF4-FFF2-40B4-BE49-F238E27FC236}">
                <a16:creationId xmlns:a16="http://schemas.microsoft.com/office/drawing/2014/main" id="{6E327CBD-15FE-F198-C8B8-55C9D77F49CA}"/>
              </a:ext>
            </a:extLst>
          </p:cNvPr>
          <p:cNvSpPr txBox="1">
            <a:spLocks noChangeArrowheads="1"/>
          </p:cNvSpPr>
          <p:nvPr/>
        </p:nvSpPr>
        <p:spPr bwMode="auto">
          <a:xfrm>
            <a:off x="2832100" y="4724400"/>
            <a:ext cx="674687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7200" b="1">
                <a:solidFill>
                  <a:schemeClr val="accent1"/>
                </a:solidFill>
                <a:latin typeface="Times New Roman MT Extra Bold" pitchFamily="18" charset="0"/>
                <a:ea typeface="PMingLiU" panose="02020500000000000000" pitchFamily="18" charset="-120"/>
              </a:rPr>
              <a:t>Thank you!</a:t>
            </a:r>
          </a:p>
        </p:txBody>
      </p:sp>
    </p:spTree>
  </p:cSld>
  <p:clrMapOvr>
    <a:masterClrMapping/>
  </p:clrMapOvr>
  <p:transition>
    <p:randomBa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1" name="Object 9">
            <a:extLst>
              <a:ext uri="{FF2B5EF4-FFF2-40B4-BE49-F238E27FC236}">
                <a16:creationId xmlns:a16="http://schemas.microsoft.com/office/drawing/2014/main" id="{4F676C66-39A7-FA14-5F97-B9C00A68EC3B}"/>
              </a:ext>
            </a:extLst>
          </p:cNvPr>
          <p:cNvGraphicFramePr>
            <a:graphicFrameLocks noChangeAspect="1"/>
          </p:cNvGraphicFramePr>
          <p:nvPr/>
        </p:nvGraphicFramePr>
        <p:xfrm>
          <a:off x="2659063" y="3141663"/>
          <a:ext cx="3581400" cy="2779712"/>
        </p:xfrm>
        <a:graphic>
          <a:graphicData uri="http://schemas.openxmlformats.org/presentationml/2006/ole">
            <mc:AlternateContent xmlns:mc="http://schemas.openxmlformats.org/markup-compatibility/2006">
              <mc:Choice xmlns:v="urn:schemas-microsoft-com:vml" Requires="v">
                <p:oleObj name="Visio" r:id="rId3" imgW="3581680" imgH="2779512" progId="Visio.Drawing.6">
                  <p:embed/>
                </p:oleObj>
              </mc:Choice>
              <mc:Fallback>
                <p:oleObj name="Visio" r:id="rId3" imgW="3581680" imgH="2779512" progId="Visio.Drawing.6">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3" y="3141663"/>
                        <a:ext cx="3581400" cy="277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2" name="Object 10">
            <a:extLst>
              <a:ext uri="{FF2B5EF4-FFF2-40B4-BE49-F238E27FC236}">
                <a16:creationId xmlns:a16="http://schemas.microsoft.com/office/drawing/2014/main" id="{8B436F63-7088-D60F-0CFA-989B594259D6}"/>
              </a:ext>
            </a:extLst>
          </p:cNvPr>
          <p:cNvGraphicFramePr>
            <a:graphicFrameLocks noChangeAspect="1"/>
          </p:cNvGraphicFramePr>
          <p:nvPr/>
        </p:nvGraphicFramePr>
        <p:xfrm>
          <a:off x="7502525" y="3213100"/>
          <a:ext cx="2103438" cy="2746375"/>
        </p:xfrm>
        <a:graphic>
          <a:graphicData uri="http://schemas.openxmlformats.org/presentationml/2006/ole">
            <mc:AlternateContent xmlns:mc="http://schemas.openxmlformats.org/markup-compatibility/2006">
              <mc:Choice xmlns:v="urn:schemas-microsoft-com:vml" Requires="v">
                <p:oleObj name="Visio" r:id="rId5" imgW="1385538" imgH="1809522" progId="Visio.Drawing.6">
                  <p:embed/>
                </p:oleObj>
              </mc:Choice>
              <mc:Fallback>
                <p:oleObj name="Visio" r:id="rId5" imgW="1385538" imgH="1809522" progId="Visio.Drawing.6">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2525" y="3213100"/>
                        <a:ext cx="2103438" cy="274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5" name="Object 13">
            <a:extLst>
              <a:ext uri="{FF2B5EF4-FFF2-40B4-BE49-F238E27FC236}">
                <a16:creationId xmlns:a16="http://schemas.microsoft.com/office/drawing/2014/main" id="{F2C0E1CB-68F7-610C-A71B-4F4889703993}"/>
              </a:ext>
            </a:extLst>
          </p:cNvPr>
          <p:cNvGraphicFramePr>
            <a:graphicFrameLocks noChangeAspect="1"/>
          </p:cNvGraphicFramePr>
          <p:nvPr/>
        </p:nvGraphicFramePr>
        <p:xfrm>
          <a:off x="7978775" y="2924175"/>
          <a:ext cx="2662238" cy="3267075"/>
        </p:xfrm>
        <a:graphic>
          <a:graphicData uri="http://schemas.openxmlformats.org/presentationml/2006/ole">
            <mc:AlternateContent xmlns:mc="http://schemas.openxmlformats.org/markup-compatibility/2006">
              <mc:Choice xmlns:v="urn:schemas-microsoft-com:vml" Requires="v">
                <p:oleObj name="Visio" r:id="rId7" imgW="2662996" imgH="3267544" progId="Visio.Drawing.6">
                  <p:embed/>
                </p:oleObj>
              </mc:Choice>
              <mc:Fallback>
                <p:oleObj name="Visio" r:id="rId7" imgW="2662996" imgH="3267544" progId="Visio.Drawing.6">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8775" y="2924175"/>
                        <a:ext cx="2662238"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26" name="Object 14">
            <a:extLst>
              <a:ext uri="{FF2B5EF4-FFF2-40B4-BE49-F238E27FC236}">
                <a16:creationId xmlns:a16="http://schemas.microsoft.com/office/drawing/2014/main" id="{EC089262-735B-00BF-73CA-2A062FA34CA3}"/>
              </a:ext>
            </a:extLst>
          </p:cNvPr>
          <p:cNvGraphicFramePr>
            <a:graphicFrameLocks noChangeAspect="1"/>
          </p:cNvGraphicFramePr>
          <p:nvPr/>
        </p:nvGraphicFramePr>
        <p:xfrm>
          <a:off x="3009900" y="2924175"/>
          <a:ext cx="3384550" cy="3100388"/>
        </p:xfrm>
        <a:graphic>
          <a:graphicData uri="http://schemas.openxmlformats.org/presentationml/2006/ole">
            <mc:AlternateContent xmlns:mc="http://schemas.openxmlformats.org/markup-compatibility/2006">
              <mc:Choice xmlns:v="urn:schemas-microsoft-com:vml" Requires="v">
                <p:oleObj name="Visio" r:id="rId9" imgW="4100993" imgH="3756104" progId="Visio.Drawing.6">
                  <p:embed/>
                </p:oleObj>
              </mc:Choice>
              <mc:Fallback>
                <p:oleObj name="Visio" r:id="rId9" imgW="4100993" imgH="3756104" progId="Visio.Drawing.6">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09900" y="2924175"/>
                        <a:ext cx="3384550" cy="31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7">
            <a:extLst>
              <a:ext uri="{FF2B5EF4-FFF2-40B4-BE49-F238E27FC236}">
                <a16:creationId xmlns:a16="http://schemas.microsoft.com/office/drawing/2014/main" id="{435F42A0-C21C-CC47-EEBD-DFFC52F8D1CA}"/>
              </a:ext>
            </a:extLst>
          </p:cNvPr>
          <p:cNvGrpSpPr>
            <a:grpSpLocks/>
          </p:cNvGrpSpPr>
          <p:nvPr/>
        </p:nvGrpSpPr>
        <p:grpSpPr bwMode="auto">
          <a:xfrm>
            <a:off x="2446338" y="1630363"/>
            <a:ext cx="5648325" cy="1031875"/>
            <a:chOff x="1156" y="1027"/>
            <a:chExt cx="2669" cy="650"/>
          </a:xfrm>
        </p:grpSpPr>
        <p:sp>
          <p:nvSpPr>
            <p:cNvPr id="2056" name="Text Box 5">
              <a:extLst>
                <a:ext uri="{FF2B5EF4-FFF2-40B4-BE49-F238E27FC236}">
                  <a16:creationId xmlns:a16="http://schemas.microsoft.com/office/drawing/2014/main" id="{C10FE566-30CF-9CC9-1E2F-ED2E26FD15FB}"/>
                </a:ext>
              </a:extLst>
            </p:cNvPr>
            <p:cNvSpPr txBox="1">
              <a:spLocks noChangeArrowheads="1"/>
            </p:cNvSpPr>
            <p:nvPr/>
          </p:nvSpPr>
          <p:spPr bwMode="auto">
            <a:xfrm>
              <a:off x="2154" y="1027"/>
              <a:ext cx="1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66CC"/>
                  </a:solidFill>
                  <a:ea typeface="黑体" panose="02010609060101010101" pitchFamily="49" charset="-122"/>
                </a:rPr>
                <a:t>真实的</a:t>
              </a:r>
              <a:r>
                <a:rPr lang="zh-CN" altLang="en-US" sz="2400" b="1">
                  <a:solidFill>
                    <a:schemeClr val="accent2"/>
                  </a:solidFill>
                  <a:ea typeface="黑体" panose="02010609060101010101" pitchFamily="49" charset="-122"/>
                </a:rPr>
                <a:t>、</a:t>
              </a:r>
              <a:r>
                <a:rPr lang="zh-CN" altLang="en-US" sz="2400" b="1">
                  <a:solidFill>
                    <a:srgbClr val="FF0000"/>
                  </a:solidFill>
                  <a:ea typeface="黑体" panose="02010609060101010101" pitchFamily="49" charset="-122"/>
                </a:rPr>
                <a:t>固定的</a:t>
              </a:r>
              <a:r>
                <a:rPr lang="zh-CN" altLang="en-US" sz="2400" b="1">
                  <a:solidFill>
                    <a:schemeClr val="accent2"/>
                  </a:solidFill>
                  <a:ea typeface="黑体" panose="02010609060101010101" pitchFamily="49" charset="-122"/>
                </a:rPr>
                <a:t>、</a:t>
              </a:r>
              <a:r>
                <a:rPr lang="zh-CN" altLang="en-US" sz="2400" b="1">
                  <a:solidFill>
                    <a:srgbClr val="0000FF"/>
                  </a:solidFill>
                  <a:ea typeface="黑体" panose="02010609060101010101" pitchFamily="49" charset="-122"/>
                </a:rPr>
                <a:t>封闭的</a:t>
              </a:r>
            </a:p>
          </p:txBody>
        </p:sp>
        <p:sp>
          <p:nvSpPr>
            <p:cNvPr id="2057" name="Text Box 6">
              <a:extLst>
                <a:ext uri="{FF2B5EF4-FFF2-40B4-BE49-F238E27FC236}">
                  <a16:creationId xmlns:a16="http://schemas.microsoft.com/office/drawing/2014/main" id="{AD325CAD-F633-4740-B369-86D9D5631AB8}"/>
                </a:ext>
              </a:extLst>
            </p:cNvPr>
            <p:cNvSpPr txBox="1">
              <a:spLocks noChangeArrowheads="1"/>
            </p:cNvSpPr>
            <p:nvPr/>
          </p:nvSpPr>
          <p:spPr bwMode="auto">
            <a:xfrm>
              <a:off x="2154" y="1389"/>
              <a:ext cx="16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66CC"/>
                  </a:solidFill>
                  <a:ea typeface="黑体" panose="02010609060101010101" pitchFamily="49" charset="-122"/>
                </a:rPr>
                <a:t>假想的</a:t>
              </a:r>
              <a:r>
                <a:rPr lang="zh-CN" altLang="en-US" sz="2400" b="1">
                  <a:ea typeface="黑体" panose="02010609060101010101" pitchFamily="49" charset="-122"/>
                </a:rPr>
                <a:t>、</a:t>
              </a:r>
              <a:r>
                <a:rPr lang="zh-CN" altLang="en-US" sz="2400" b="1">
                  <a:solidFill>
                    <a:srgbClr val="FF0000"/>
                  </a:solidFill>
                  <a:ea typeface="黑体" panose="02010609060101010101" pitchFamily="49" charset="-122"/>
                </a:rPr>
                <a:t>运动的</a:t>
              </a:r>
              <a:r>
                <a:rPr lang="zh-CN" altLang="en-US" sz="2400" b="1">
                  <a:ea typeface="黑体" panose="02010609060101010101" pitchFamily="49" charset="-122"/>
                </a:rPr>
                <a:t>、</a:t>
              </a:r>
              <a:r>
                <a:rPr lang="zh-CN" altLang="en-US" sz="2400" b="1">
                  <a:solidFill>
                    <a:srgbClr val="0000FF"/>
                  </a:solidFill>
                  <a:ea typeface="黑体" panose="02010609060101010101" pitchFamily="49" charset="-122"/>
                </a:rPr>
                <a:t>开口的</a:t>
              </a:r>
            </a:p>
          </p:txBody>
        </p:sp>
        <p:sp>
          <p:nvSpPr>
            <p:cNvPr id="2058" name="AutoShape 7">
              <a:extLst>
                <a:ext uri="{FF2B5EF4-FFF2-40B4-BE49-F238E27FC236}">
                  <a16:creationId xmlns:a16="http://schemas.microsoft.com/office/drawing/2014/main" id="{6BDC690E-879B-043F-D29B-7EFBE55C6D8C}"/>
                </a:ext>
              </a:extLst>
            </p:cNvPr>
            <p:cNvSpPr>
              <a:spLocks/>
            </p:cNvSpPr>
            <p:nvPr/>
          </p:nvSpPr>
          <p:spPr bwMode="auto">
            <a:xfrm>
              <a:off x="2018" y="1163"/>
              <a:ext cx="136" cy="363"/>
            </a:xfrm>
            <a:prstGeom prst="leftBrace">
              <a:avLst>
                <a:gd name="adj1" fmla="val 2224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9" name="Rectangle 15">
              <a:extLst>
                <a:ext uri="{FF2B5EF4-FFF2-40B4-BE49-F238E27FC236}">
                  <a16:creationId xmlns:a16="http://schemas.microsoft.com/office/drawing/2014/main" id="{34ACEA17-45B3-3D78-5F51-0006DBD1BA3D}"/>
                </a:ext>
              </a:extLst>
            </p:cNvPr>
            <p:cNvSpPr>
              <a:spLocks noChangeArrowheads="1"/>
            </p:cNvSpPr>
            <p:nvPr/>
          </p:nvSpPr>
          <p:spPr bwMode="auto">
            <a:xfrm>
              <a:off x="1156" y="1162"/>
              <a:ext cx="8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r>
                <a:rPr kumimoji="1" lang="zh-CN" altLang="en-US" sz="2800" b="1">
                  <a:latin typeface="黑体" panose="02010609060101010101" pitchFamily="49" charset="-122"/>
                  <a:ea typeface="黑体" panose="02010609060101010101" pitchFamily="49" charset="-122"/>
                </a:rPr>
                <a:t>边界</a:t>
              </a:r>
            </a:p>
          </p:txBody>
        </p:sp>
      </p:grpSp>
      <p:sp>
        <p:nvSpPr>
          <p:cNvPr id="13328" name="Text Box 16">
            <a:extLst>
              <a:ext uri="{FF2B5EF4-FFF2-40B4-BE49-F238E27FC236}">
                <a16:creationId xmlns:a16="http://schemas.microsoft.com/office/drawing/2014/main" id="{0EF85D2B-F27C-6078-A445-D675B48D6F21}"/>
              </a:ext>
            </a:extLst>
          </p:cNvPr>
          <p:cNvSpPr txBox="1">
            <a:spLocks noChangeArrowheads="1"/>
          </p:cNvSpPr>
          <p:nvPr/>
        </p:nvSpPr>
        <p:spPr bwMode="auto">
          <a:xfrm>
            <a:off x="2832100" y="1052513"/>
            <a:ext cx="307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0000FF"/>
                </a:solidFill>
                <a:latin typeface="黑体" panose="02010609060101010101" pitchFamily="49" charset="-122"/>
                <a:ea typeface="黑体" panose="02010609060101010101" pitchFamily="49" charset="-122"/>
              </a:rPr>
              <a:t>边界是可以人为的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328"/>
                                        </p:tgtEl>
                                        <p:attrNameLst>
                                          <p:attrName>style.visibility</p:attrName>
                                        </p:attrNameLst>
                                      </p:cBhvr>
                                      <p:to>
                                        <p:strVal val="visible"/>
                                      </p:to>
                                    </p:set>
                                    <p:animEffect transition="in" filter="diamond(in)">
                                      <p:cBhvr>
                                        <p:cTn id="7" dur="500"/>
                                        <p:tgtEl>
                                          <p:spTgt spid="13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332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32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nodeType="clickEffect">
                                  <p:stCondLst>
                                    <p:cond delay="0"/>
                                  </p:stCondLst>
                                  <p:childTnLst>
                                    <p:set>
                                      <p:cBhvr>
                                        <p:cTn id="24" dur="1" fill="hold">
                                          <p:stCondLst>
                                            <p:cond delay="0"/>
                                          </p:stCondLst>
                                        </p:cTn>
                                        <p:tgtEl>
                                          <p:spTgt spid="1332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332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33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642F2562-F0CE-BA65-A9F2-55146D8D7800}"/>
              </a:ext>
            </a:extLst>
          </p:cNvPr>
          <p:cNvSpPr>
            <a:spLocks noChangeArrowheads="1"/>
          </p:cNvSpPr>
          <p:nvPr/>
        </p:nvSpPr>
        <p:spPr bwMode="auto">
          <a:xfrm>
            <a:off x="1219200" y="3124200"/>
            <a:ext cx="812800" cy="990600"/>
          </a:xfrm>
          <a:prstGeom prst="rect">
            <a:avLst/>
          </a:prstGeom>
          <a:solidFill>
            <a:srgbClr val="FF6600"/>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kumimoji="1" lang="zh-CN" altLang="zh-CN" sz="2400" b="1">
              <a:solidFill>
                <a:srgbClr val="FFFF00"/>
              </a:solidFill>
              <a:latin typeface="Times New Roman" panose="02020603050405020304" pitchFamily="18" charset="0"/>
              <a:ea typeface="黑体" panose="02010609060101010101" pitchFamily="49" charset="-122"/>
            </a:endParaRPr>
          </a:p>
        </p:txBody>
      </p:sp>
      <p:sp>
        <p:nvSpPr>
          <p:cNvPr id="19459" name="Line 4">
            <a:extLst>
              <a:ext uri="{FF2B5EF4-FFF2-40B4-BE49-F238E27FC236}">
                <a16:creationId xmlns:a16="http://schemas.microsoft.com/office/drawing/2014/main" id="{50C5912E-E049-D0C9-85E1-CF855790A2D2}"/>
              </a:ext>
            </a:extLst>
          </p:cNvPr>
          <p:cNvSpPr>
            <a:spLocks noChangeShapeType="1"/>
          </p:cNvSpPr>
          <p:nvPr/>
        </p:nvSpPr>
        <p:spPr bwMode="auto">
          <a:xfrm flipV="1">
            <a:off x="1625600" y="2895600"/>
            <a:ext cx="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0" name="Line 5">
            <a:extLst>
              <a:ext uri="{FF2B5EF4-FFF2-40B4-BE49-F238E27FC236}">
                <a16:creationId xmlns:a16="http://schemas.microsoft.com/office/drawing/2014/main" id="{550907CC-EF13-3353-F105-744BC584C77D}"/>
              </a:ext>
            </a:extLst>
          </p:cNvPr>
          <p:cNvSpPr>
            <a:spLocks noChangeShapeType="1"/>
          </p:cNvSpPr>
          <p:nvPr/>
        </p:nvSpPr>
        <p:spPr bwMode="auto">
          <a:xfrm>
            <a:off x="1422400" y="27432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1" name="Line 6">
            <a:extLst>
              <a:ext uri="{FF2B5EF4-FFF2-40B4-BE49-F238E27FC236}">
                <a16:creationId xmlns:a16="http://schemas.microsoft.com/office/drawing/2014/main" id="{20BE7D7D-BD16-1C51-A32F-84F185D0EC5F}"/>
              </a:ext>
            </a:extLst>
          </p:cNvPr>
          <p:cNvSpPr>
            <a:spLocks noChangeShapeType="1"/>
          </p:cNvSpPr>
          <p:nvPr/>
        </p:nvSpPr>
        <p:spPr bwMode="auto">
          <a:xfrm flipV="1">
            <a:off x="1422400" y="2667000"/>
            <a:ext cx="3048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2" name="Line 7">
            <a:extLst>
              <a:ext uri="{FF2B5EF4-FFF2-40B4-BE49-F238E27FC236}">
                <a16:creationId xmlns:a16="http://schemas.microsoft.com/office/drawing/2014/main" id="{B121D82C-108B-459A-639B-4C7D66105AF2}"/>
              </a:ext>
            </a:extLst>
          </p:cNvPr>
          <p:cNvSpPr>
            <a:spLocks noChangeShapeType="1"/>
          </p:cNvSpPr>
          <p:nvPr/>
        </p:nvSpPr>
        <p:spPr bwMode="auto">
          <a:xfrm flipH="1" flipV="1">
            <a:off x="1524000" y="25146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Line 8">
            <a:extLst>
              <a:ext uri="{FF2B5EF4-FFF2-40B4-BE49-F238E27FC236}">
                <a16:creationId xmlns:a16="http://schemas.microsoft.com/office/drawing/2014/main" id="{BDB64E37-113F-8065-9FB8-A158493EB059}"/>
              </a:ext>
            </a:extLst>
          </p:cNvPr>
          <p:cNvSpPr>
            <a:spLocks noChangeShapeType="1"/>
          </p:cNvSpPr>
          <p:nvPr/>
        </p:nvSpPr>
        <p:spPr bwMode="auto">
          <a:xfrm flipV="1">
            <a:off x="1524000" y="2209800"/>
            <a:ext cx="0" cy="3048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9">
            <a:extLst>
              <a:ext uri="{FF2B5EF4-FFF2-40B4-BE49-F238E27FC236}">
                <a16:creationId xmlns:a16="http://schemas.microsoft.com/office/drawing/2014/main" id="{487A4B6E-EDA6-A745-49A1-B63F4B8CBFE6}"/>
              </a:ext>
            </a:extLst>
          </p:cNvPr>
          <p:cNvSpPr>
            <a:spLocks noChangeShapeType="1"/>
          </p:cNvSpPr>
          <p:nvPr/>
        </p:nvSpPr>
        <p:spPr bwMode="auto">
          <a:xfrm>
            <a:off x="1524000" y="2209800"/>
            <a:ext cx="2641600" cy="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10">
            <a:extLst>
              <a:ext uri="{FF2B5EF4-FFF2-40B4-BE49-F238E27FC236}">
                <a16:creationId xmlns:a16="http://schemas.microsoft.com/office/drawing/2014/main" id="{069EAC6E-0DF5-3FBF-9043-144D2235BBD7}"/>
              </a:ext>
            </a:extLst>
          </p:cNvPr>
          <p:cNvSpPr>
            <a:spLocks noChangeShapeType="1"/>
          </p:cNvSpPr>
          <p:nvPr/>
        </p:nvSpPr>
        <p:spPr bwMode="auto">
          <a:xfrm>
            <a:off x="4165600" y="2209800"/>
            <a:ext cx="0" cy="10541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AutoShape 11">
            <a:extLst>
              <a:ext uri="{FF2B5EF4-FFF2-40B4-BE49-F238E27FC236}">
                <a16:creationId xmlns:a16="http://schemas.microsoft.com/office/drawing/2014/main" id="{1A7B477B-F54E-47B4-8E55-0B75532672D0}"/>
              </a:ext>
            </a:extLst>
          </p:cNvPr>
          <p:cNvSpPr>
            <a:spLocks noChangeArrowheads="1"/>
          </p:cNvSpPr>
          <p:nvPr/>
        </p:nvSpPr>
        <p:spPr bwMode="auto">
          <a:xfrm rot="5400000">
            <a:off x="3886200" y="3175000"/>
            <a:ext cx="1371600" cy="812800"/>
          </a:xfrm>
          <a:custGeom>
            <a:avLst/>
            <a:gdLst>
              <a:gd name="T0" fmla="*/ 76209529 w 21600"/>
              <a:gd name="T1" fmla="*/ 15292681 h 21600"/>
              <a:gd name="T2" fmla="*/ 43548300 w 21600"/>
              <a:gd name="T3" fmla="*/ 30585361 h 21600"/>
              <a:gd name="T4" fmla="*/ 10887075 w 21600"/>
              <a:gd name="T5" fmla="*/ 15292681 h 21600"/>
              <a:gd name="T6" fmla="*/ 435483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FF33"/>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7" name="Line 12">
            <a:extLst>
              <a:ext uri="{FF2B5EF4-FFF2-40B4-BE49-F238E27FC236}">
                <a16:creationId xmlns:a16="http://schemas.microsoft.com/office/drawing/2014/main" id="{FFAF9ECC-E180-2919-F350-7368829ED746}"/>
              </a:ext>
            </a:extLst>
          </p:cNvPr>
          <p:cNvSpPr>
            <a:spLocks noChangeShapeType="1"/>
          </p:cNvSpPr>
          <p:nvPr/>
        </p:nvSpPr>
        <p:spPr bwMode="auto">
          <a:xfrm>
            <a:off x="36576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13">
            <a:extLst>
              <a:ext uri="{FF2B5EF4-FFF2-40B4-BE49-F238E27FC236}">
                <a16:creationId xmlns:a16="http://schemas.microsoft.com/office/drawing/2014/main" id="{F9A40119-E75E-7E56-7C74-69BDE2DC72AC}"/>
              </a:ext>
            </a:extLst>
          </p:cNvPr>
          <p:cNvSpPr>
            <a:spLocks noChangeShapeType="1"/>
          </p:cNvSpPr>
          <p:nvPr/>
        </p:nvSpPr>
        <p:spPr bwMode="auto">
          <a:xfrm>
            <a:off x="4978400" y="4267200"/>
            <a:ext cx="0" cy="60960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Oval 14">
            <a:extLst>
              <a:ext uri="{FF2B5EF4-FFF2-40B4-BE49-F238E27FC236}">
                <a16:creationId xmlns:a16="http://schemas.microsoft.com/office/drawing/2014/main" id="{80BD8B7D-C53D-276B-99C2-15B1E6835965}"/>
              </a:ext>
            </a:extLst>
          </p:cNvPr>
          <p:cNvSpPr>
            <a:spLocks noChangeArrowheads="1"/>
          </p:cNvSpPr>
          <p:nvPr/>
        </p:nvSpPr>
        <p:spPr bwMode="auto">
          <a:xfrm>
            <a:off x="4470400" y="4876800"/>
            <a:ext cx="1016000" cy="762000"/>
          </a:xfrm>
          <a:prstGeom prst="ellipse">
            <a:avLst/>
          </a:prstGeom>
          <a:solidFill>
            <a:srgbClr val="FFCC99"/>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70" name="Line 15">
            <a:extLst>
              <a:ext uri="{FF2B5EF4-FFF2-40B4-BE49-F238E27FC236}">
                <a16:creationId xmlns:a16="http://schemas.microsoft.com/office/drawing/2014/main" id="{54599F69-FD5F-9DD8-E532-6DE3EBF2D400}"/>
              </a:ext>
            </a:extLst>
          </p:cNvPr>
          <p:cNvSpPr>
            <a:spLocks noChangeShapeType="1"/>
          </p:cNvSpPr>
          <p:nvPr/>
        </p:nvSpPr>
        <p:spPr bwMode="auto">
          <a:xfrm flipH="1">
            <a:off x="4876800" y="4800600"/>
            <a:ext cx="101600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6">
            <a:extLst>
              <a:ext uri="{FF2B5EF4-FFF2-40B4-BE49-F238E27FC236}">
                <a16:creationId xmlns:a16="http://schemas.microsoft.com/office/drawing/2014/main" id="{D9522E86-EEFA-2830-D97C-BC426131D8AE}"/>
              </a:ext>
            </a:extLst>
          </p:cNvPr>
          <p:cNvSpPr>
            <a:spLocks noChangeShapeType="1"/>
          </p:cNvSpPr>
          <p:nvPr/>
        </p:nvSpPr>
        <p:spPr bwMode="auto">
          <a:xfrm>
            <a:off x="4876800" y="5181600"/>
            <a:ext cx="4064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17">
            <a:extLst>
              <a:ext uri="{FF2B5EF4-FFF2-40B4-BE49-F238E27FC236}">
                <a16:creationId xmlns:a16="http://schemas.microsoft.com/office/drawing/2014/main" id="{79A0B7FE-8CFD-BB38-8A2A-C130EF7F3150}"/>
              </a:ext>
            </a:extLst>
          </p:cNvPr>
          <p:cNvSpPr>
            <a:spLocks noChangeShapeType="1"/>
          </p:cNvSpPr>
          <p:nvPr/>
        </p:nvSpPr>
        <p:spPr bwMode="auto">
          <a:xfrm flipH="1">
            <a:off x="4876800" y="5257800"/>
            <a:ext cx="4064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3" name="Line 18">
            <a:extLst>
              <a:ext uri="{FF2B5EF4-FFF2-40B4-BE49-F238E27FC236}">
                <a16:creationId xmlns:a16="http://schemas.microsoft.com/office/drawing/2014/main" id="{6DB3F1BD-7A0E-9790-5318-148D8C1768E6}"/>
              </a:ext>
            </a:extLst>
          </p:cNvPr>
          <p:cNvSpPr>
            <a:spLocks noChangeShapeType="1"/>
          </p:cNvSpPr>
          <p:nvPr/>
        </p:nvSpPr>
        <p:spPr bwMode="auto">
          <a:xfrm>
            <a:off x="4876800" y="5410200"/>
            <a:ext cx="101600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19">
            <a:extLst>
              <a:ext uri="{FF2B5EF4-FFF2-40B4-BE49-F238E27FC236}">
                <a16:creationId xmlns:a16="http://schemas.microsoft.com/office/drawing/2014/main" id="{660AD3EB-54CD-ACC9-2027-1114E4E60CE1}"/>
              </a:ext>
            </a:extLst>
          </p:cNvPr>
          <p:cNvSpPr>
            <a:spLocks noChangeShapeType="1"/>
          </p:cNvSpPr>
          <p:nvPr/>
        </p:nvSpPr>
        <p:spPr bwMode="auto">
          <a:xfrm>
            <a:off x="4978400" y="5638800"/>
            <a:ext cx="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20">
            <a:extLst>
              <a:ext uri="{FF2B5EF4-FFF2-40B4-BE49-F238E27FC236}">
                <a16:creationId xmlns:a16="http://schemas.microsoft.com/office/drawing/2014/main" id="{054287B2-BE9F-8B33-A63F-F9EA00900531}"/>
              </a:ext>
            </a:extLst>
          </p:cNvPr>
          <p:cNvSpPr>
            <a:spLocks noChangeShapeType="1"/>
          </p:cNvSpPr>
          <p:nvPr/>
        </p:nvSpPr>
        <p:spPr bwMode="auto">
          <a:xfrm flipH="1">
            <a:off x="3352800" y="6019800"/>
            <a:ext cx="1635125"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Oval 21">
            <a:extLst>
              <a:ext uri="{FF2B5EF4-FFF2-40B4-BE49-F238E27FC236}">
                <a16:creationId xmlns:a16="http://schemas.microsoft.com/office/drawing/2014/main" id="{81BD754C-E6F5-F671-93BC-B7CC25F7DEDD}"/>
              </a:ext>
            </a:extLst>
          </p:cNvPr>
          <p:cNvSpPr>
            <a:spLocks noChangeArrowheads="1"/>
          </p:cNvSpPr>
          <p:nvPr/>
        </p:nvSpPr>
        <p:spPr bwMode="auto">
          <a:xfrm>
            <a:off x="2641600" y="5715000"/>
            <a:ext cx="711200" cy="533400"/>
          </a:xfrm>
          <a:prstGeom prst="ellipse">
            <a:avLst/>
          </a:prstGeom>
          <a:solidFill>
            <a:srgbClr val="CCFFFF"/>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77" name="Line 22">
            <a:extLst>
              <a:ext uri="{FF2B5EF4-FFF2-40B4-BE49-F238E27FC236}">
                <a16:creationId xmlns:a16="http://schemas.microsoft.com/office/drawing/2014/main" id="{B55FB900-CDB9-AE97-697A-9D4A7ED1E19E}"/>
              </a:ext>
            </a:extLst>
          </p:cNvPr>
          <p:cNvSpPr>
            <a:spLocks noChangeShapeType="1"/>
          </p:cNvSpPr>
          <p:nvPr/>
        </p:nvSpPr>
        <p:spPr bwMode="auto">
          <a:xfrm flipH="1">
            <a:off x="1625600" y="6019800"/>
            <a:ext cx="1016000"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Line 23">
            <a:extLst>
              <a:ext uri="{FF2B5EF4-FFF2-40B4-BE49-F238E27FC236}">
                <a16:creationId xmlns:a16="http://schemas.microsoft.com/office/drawing/2014/main" id="{AB0DC329-5A79-AA3A-2A82-7ED9F1627585}"/>
              </a:ext>
            </a:extLst>
          </p:cNvPr>
          <p:cNvSpPr>
            <a:spLocks noChangeShapeType="1"/>
          </p:cNvSpPr>
          <p:nvPr/>
        </p:nvSpPr>
        <p:spPr bwMode="auto">
          <a:xfrm flipV="1">
            <a:off x="1625600" y="4114800"/>
            <a:ext cx="0" cy="19050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9" name="Rectangle 24">
            <a:extLst>
              <a:ext uri="{FF2B5EF4-FFF2-40B4-BE49-F238E27FC236}">
                <a16:creationId xmlns:a16="http://schemas.microsoft.com/office/drawing/2014/main" id="{1302392E-97CF-0B40-9224-E1CC4F20CF83}"/>
              </a:ext>
            </a:extLst>
          </p:cNvPr>
          <p:cNvSpPr>
            <a:spLocks noChangeArrowheads="1"/>
          </p:cNvSpPr>
          <p:nvPr/>
        </p:nvSpPr>
        <p:spPr bwMode="auto">
          <a:xfrm>
            <a:off x="431800" y="3141663"/>
            <a:ext cx="719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锅</a:t>
            </a:r>
          </a:p>
          <a:p>
            <a:pPr algn="ctr" eaLnBrk="1" hangingPunct="1"/>
            <a:r>
              <a:rPr kumimoji="1" lang="zh-CN" altLang="en-US" sz="2800" b="1">
                <a:latin typeface="Times New Roman" panose="02020603050405020304" pitchFamily="18" charset="0"/>
              </a:rPr>
              <a:t>炉</a:t>
            </a:r>
            <a:endParaRPr kumimoji="1" lang="zh-CN" altLang="en-US" sz="3200" b="1">
              <a:latin typeface="Times New Roman" panose="02020603050405020304" pitchFamily="18" charset="0"/>
            </a:endParaRPr>
          </a:p>
        </p:txBody>
      </p:sp>
      <p:sp>
        <p:nvSpPr>
          <p:cNvPr id="19480" name="Rectangle 25">
            <a:extLst>
              <a:ext uri="{FF2B5EF4-FFF2-40B4-BE49-F238E27FC236}">
                <a16:creationId xmlns:a16="http://schemas.microsoft.com/office/drawing/2014/main" id="{DF2AC150-6674-170B-E747-77485297031D}"/>
              </a:ext>
            </a:extLst>
          </p:cNvPr>
          <p:cNvSpPr>
            <a:spLocks noChangeArrowheads="1"/>
          </p:cNvSpPr>
          <p:nvPr/>
        </p:nvSpPr>
        <p:spPr bwMode="auto">
          <a:xfrm>
            <a:off x="4678363" y="2338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汽轮机</a:t>
            </a:r>
            <a:endParaRPr kumimoji="1" lang="zh-CN" altLang="en-US" sz="3200" b="1">
              <a:latin typeface="Times New Roman" panose="02020603050405020304" pitchFamily="18" charset="0"/>
            </a:endParaRPr>
          </a:p>
        </p:txBody>
      </p:sp>
      <p:sp>
        <p:nvSpPr>
          <p:cNvPr id="19481" name="Line 26">
            <a:extLst>
              <a:ext uri="{FF2B5EF4-FFF2-40B4-BE49-F238E27FC236}">
                <a16:creationId xmlns:a16="http://schemas.microsoft.com/office/drawing/2014/main" id="{53C68E07-CC35-F6EC-06C4-0A21ADFF55E5}"/>
              </a:ext>
            </a:extLst>
          </p:cNvPr>
          <p:cNvSpPr>
            <a:spLocks noChangeShapeType="1"/>
          </p:cNvSpPr>
          <p:nvPr/>
        </p:nvSpPr>
        <p:spPr bwMode="auto">
          <a:xfrm>
            <a:off x="49784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2" name="Oval 27">
            <a:extLst>
              <a:ext uri="{FF2B5EF4-FFF2-40B4-BE49-F238E27FC236}">
                <a16:creationId xmlns:a16="http://schemas.microsoft.com/office/drawing/2014/main" id="{B634C31D-2F9D-243C-5D80-773312008A8D}"/>
              </a:ext>
            </a:extLst>
          </p:cNvPr>
          <p:cNvSpPr>
            <a:spLocks noChangeArrowheads="1"/>
          </p:cNvSpPr>
          <p:nvPr/>
        </p:nvSpPr>
        <p:spPr bwMode="auto">
          <a:xfrm>
            <a:off x="5384800" y="3352800"/>
            <a:ext cx="609600" cy="457200"/>
          </a:xfrm>
          <a:prstGeom prst="ellipse">
            <a:avLst/>
          </a:prstGeom>
          <a:solidFill>
            <a:srgbClr val="FFCC66"/>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19483" name="Freeform 28">
            <a:extLst>
              <a:ext uri="{FF2B5EF4-FFF2-40B4-BE49-F238E27FC236}">
                <a16:creationId xmlns:a16="http://schemas.microsoft.com/office/drawing/2014/main" id="{B27B59FF-2365-1AFB-B500-8E3B4B7099DB}"/>
              </a:ext>
            </a:extLst>
          </p:cNvPr>
          <p:cNvSpPr>
            <a:spLocks/>
          </p:cNvSpPr>
          <p:nvPr/>
        </p:nvSpPr>
        <p:spPr bwMode="auto">
          <a:xfrm>
            <a:off x="5486400" y="3416300"/>
            <a:ext cx="406400" cy="317500"/>
          </a:xfrm>
          <a:custGeom>
            <a:avLst/>
            <a:gdLst>
              <a:gd name="T0" fmla="*/ 0 w 192"/>
              <a:gd name="T1" fmla="*/ 241300 h 200"/>
              <a:gd name="T2" fmla="*/ 101600 w 192"/>
              <a:gd name="T3" fmla="*/ 12700 h 200"/>
              <a:gd name="T4" fmla="*/ 203200 w 192"/>
              <a:gd name="T5" fmla="*/ 165100 h 200"/>
              <a:gd name="T6" fmla="*/ 304800 w 192"/>
              <a:gd name="T7" fmla="*/ 317500 h 200"/>
              <a:gd name="T8" fmla="*/ 406400 w 192"/>
              <a:gd name="T9" fmla="*/ 165100 h 200"/>
              <a:gd name="T10" fmla="*/ 0 60000 65536"/>
              <a:gd name="T11" fmla="*/ 0 60000 65536"/>
              <a:gd name="T12" fmla="*/ 0 60000 65536"/>
              <a:gd name="T13" fmla="*/ 0 60000 65536"/>
              <a:gd name="T14" fmla="*/ 0 60000 65536"/>
              <a:gd name="T15" fmla="*/ 0 w 192"/>
              <a:gd name="T16" fmla="*/ 0 h 200"/>
              <a:gd name="T17" fmla="*/ 192 w 192"/>
              <a:gd name="T18" fmla="*/ 200 h 200"/>
            </a:gdLst>
            <a:ahLst/>
            <a:cxnLst>
              <a:cxn ang="T10">
                <a:pos x="T0" y="T1"/>
              </a:cxn>
              <a:cxn ang="T11">
                <a:pos x="T2" y="T3"/>
              </a:cxn>
              <a:cxn ang="T12">
                <a:pos x="T4" y="T5"/>
              </a:cxn>
              <a:cxn ang="T13">
                <a:pos x="T6" y="T7"/>
              </a:cxn>
              <a:cxn ang="T14">
                <a:pos x="T8" y="T9"/>
              </a:cxn>
            </a:cxnLst>
            <a:rect l="T15" t="T16" r="T17" b="T18"/>
            <a:pathLst>
              <a:path w="192" h="200">
                <a:moveTo>
                  <a:pt x="0" y="152"/>
                </a:moveTo>
                <a:cubicBezTo>
                  <a:pt x="16" y="84"/>
                  <a:pt x="32" y="16"/>
                  <a:pt x="48" y="8"/>
                </a:cubicBezTo>
                <a:cubicBezTo>
                  <a:pt x="64" y="0"/>
                  <a:pt x="80" y="72"/>
                  <a:pt x="96" y="104"/>
                </a:cubicBezTo>
                <a:cubicBezTo>
                  <a:pt x="112" y="136"/>
                  <a:pt x="128" y="200"/>
                  <a:pt x="144" y="200"/>
                </a:cubicBezTo>
                <a:cubicBezTo>
                  <a:pt x="160" y="200"/>
                  <a:pt x="176" y="152"/>
                  <a:pt x="192" y="104"/>
                </a:cubicBezTo>
              </a:path>
            </a:pathLst>
          </a:cu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84" name="Rectangle 29">
            <a:extLst>
              <a:ext uri="{FF2B5EF4-FFF2-40B4-BE49-F238E27FC236}">
                <a16:creationId xmlns:a16="http://schemas.microsoft.com/office/drawing/2014/main" id="{0871E05D-58FA-E127-1616-8789DFBE0B09}"/>
              </a:ext>
            </a:extLst>
          </p:cNvPr>
          <p:cNvSpPr>
            <a:spLocks noChangeArrowheads="1"/>
          </p:cNvSpPr>
          <p:nvPr/>
        </p:nvSpPr>
        <p:spPr bwMode="auto">
          <a:xfrm>
            <a:off x="5389563" y="3862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solidFill>
                  <a:schemeClr val="tx2"/>
                </a:solidFill>
                <a:latin typeface="Times New Roman" panose="02020603050405020304" pitchFamily="18" charset="0"/>
              </a:rPr>
              <a:t>发电机</a:t>
            </a:r>
            <a:endParaRPr kumimoji="1" lang="zh-CN" altLang="en-US" sz="3200" b="1">
              <a:latin typeface="Times New Roman" panose="02020603050405020304" pitchFamily="18" charset="0"/>
            </a:endParaRPr>
          </a:p>
        </p:txBody>
      </p:sp>
      <p:sp>
        <p:nvSpPr>
          <p:cNvPr id="19485" name="Rectangle 30">
            <a:extLst>
              <a:ext uri="{FF2B5EF4-FFF2-40B4-BE49-F238E27FC236}">
                <a16:creationId xmlns:a16="http://schemas.microsoft.com/office/drawing/2014/main" id="{089B6DE4-6015-DE91-1F80-499753393837}"/>
              </a:ext>
            </a:extLst>
          </p:cNvPr>
          <p:cNvSpPr>
            <a:spLocks noChangeArrowheads="1"/>
          </p:cNvSpPr>
          <p:nvPr/>
        </p:nvSpPr>
        <p:spPr bwMode="auto">
          <a:xfrm>
            <a:off x="2443163" y="62484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给水泵</a:t>
            </a:r>
            <a:endParaRPr kumimoji="1" lang="zh-CN" altLang="en-US" sz="3200" b="1">
              <a:latin typeface="Times New Roman" panose="02020603050405020304" pitchFamily="18" charset="0"/>
            </a:endParaRPr>
          </a:p>
        </p:txBody>
      </p:sp>
      <p:sp>
        <p:nvSpPr>
          <p:cNvPr id="19486" name="Rectangle 31">
            <a:extLst>
              <a:ext uri="{FF2B5EF4-FFF2-40B4-BE49-F238E27FC236}">
                <a16:creationId xmlns:a16="http://schemas.microsoft.com/office/drawing/2014/main" id="{FFA9CF2B-582A-51BB-228E-06FE67117A14}"/>
              </a:ext>
            </a:extLst>
          </p:cNvPr>
          <p:cNvSpPr>
            <a:spLocks noChangeArrowheads="1"/>
          </p:cNvSpPr>
          <p:nvPr/>
        </p:nvSpPr>
        <p:spPr bwMode="auto">
          <a:xfrm>
            <a:off x="5892800" y="4572000"/>
            <a:ext cx="7127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凝汽器</a:t>
            </a:r>
            <a:endParaRPr kumimoji="1" lang="zh-CN" altLang="en-US" sz="3200" b="1">
              <a:latin typeface="Times New Roman" panose="02020603050405020304" pitchFamily="18" charset="0"/>
            </a:endParaRPr>
          </a:p>
        </p:txBody>
      </p:sp>
      <p:sp>
        <p:nvSpPr>
          <p:cNvPr id="19487" name="Line 32">
            <a:extLst>
              <a:ext uri="{FF2B5EF4-FFF2-40B4-BE49-F238E27FC236}">
                <a16:creationId xmlns:a16="http://schemas.microsoft.com/office/drawing/2014/main" id="{C71D4047-F5C4-89C6-6CCA-C766CFC4E2A0}"/>
              </a:ext>
            </a:extLst>
          </p:cNvPr>
          <p:cNvSpPr>
            <a:spLocks noChangeShapeType="1"/>
          </p:cNvSpPr>
          <p:nvPr/>
        </p:nvSpPr>
        <p:spPr bwMode="auto">
          <a:xfrm flipH="1">
            <a:off x="2743200" y="6019800"/>
            <a:ext cx="609600" cy="0"/>
          </a:xfrm>
          <a:prstGeom prst="line">
            <a:avLst/>
          </a:prstGeom>
          <a:noFill/>
          <a:ln w="508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488" name="Rectangle 33">
            <a:extLst>
              <a:ext uri="{FF2B5EF4-FFF2-40B4-BE49-F238E27FC236}">
                <a16:creationId xmlns:a16="http://schemas.microsoft.com/office/drawing/2014/main" id="{D86639D2-B889-1E1F-0AB7-DA70C9683448}"/>
              </a:ext>
            </a:extLst>
          </p:cNvPr>
          <p:cNvSpPr>
            <a:spLocks noChangeArrowheads="1"/>
          </p:cNvSpPr>
          <p:nvPr/>
        </p:nvSpPr>
        <p:spPr bwMode="auto">
          <a:xfrm>
            <a:off x="1677988" y="23495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过热器</a:t>
            </a:r>
            <a:endParaRPr kumimoji="1" lang="zh-CN" altLang="en-US" sz="3200" b="1">
              <a:latin typeface="Times New Roman" panose="02020603050405020304" pitchFamily="18" charset="0"/>
            </a:endParaRPr>
          </a:p>
        </p:txBody>
      </p:sp>
      <p:sp>
        <p:nvSpPr>
          <p:cNvPr id="284706" name="Oval 34">
            <a:extLst>
              <a:ext uri="{FF2B5EF4-FFF2-40B4-BE49-F238E27FC236}">
                <a16:creationId xmlns:a16="http://schemas.microsoft.com/office/drawing/2014/main" id="{A9BC2D01-0C16-3EFD-235F-9063080BC570}"/>
              </a:ext>
            </a:extLst>
          </p:cNvPr>
          <p:cNvSpPr>
            <a:spLocks noChangeArrowheads="1"/>
          </p:cNvSpPr>
          <p:nvPr/>
        </p:nvSpPr>
        <p:spPr bwMode="auto">
          <a:xfrm>
            <a:off x="3454400" y="2362200"/>
            <a:ext cx="1968500" cy="2286000"/>
          </a:xfrm>
          <a:prstGeom prst="ellipse">
            <a:avLst/>
          </a:prstGeom>
          <a:noFill/>
          <a:ln w="28575">
            <a:solidFill>
              <a:srgbClr val="CC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4707" name="Rectangle 35">
            <a:extLst>
              <a:ext uri="{FF2B5EF4-FFF2-40B4-BE49-F238E27FC236}">
                <a16:creationId xmlns:a16="http://schemas.microsoft.com/office/drawing/2014/main" id="{CDB88C4B-6FC4-0F46-30A9-A77799F3F9D6}"/>
              </a:ext>
            </a:extLst>
          </p:cNvPr>
          <p:cNvSpPr>
            <a:spLocks noChangeArrowheads="1"/>
          </p:cNvSpPr>
          <p:nvPr/>
        </p:nvSpPr>
        <p:spPr bwMode="auto">
          <a:xfrm>
            <a:off x="7158038" y="3000375"/>
            <a:ext cx="3152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3600" b="1">
                <a:latin typeface="Times New Roman" panose="02020603050405020304" pitchFamily="18" charset="0"/>
                <a:ea typeface="楷体_GB2312" pitchFamily="49" charset="-122"/>
              </a:rPr>
              <a:t>只交换功</a:t>
            </a:r>
          </a:p>
        </p:txBody>
      </p:sp>
      <p:sp>
        <p:nvSpPr>
          <p:cNvPr id="284715" name="AutoShape 43">
            <a:extLst>
              <a:ext uri="{FF2B5EF4-FFF2-40B4-BE49-F238E27FC236}">
                <a16:creationId xmlns:a16="http://schemas.microsoft.com/office/drawing/2014/main" id="{684FA542-F287-ECFD-4656-D89EDDBAF060}"/>
              </a:ext>
            </a:extLst>
          </p:cNvPr>
          <p:cNvSpPr>
            <a:spLocks noChangeArrowheads="1"/>
          </p:cNvSpPr>
          <p:nvPr/>
        </p:nvSpPr>
        <p:spPr bwMode="auto">
          <a:xfrm>
            <a:off x="6238875" y="2786063"/>
            <a:ext cx="1422400" cy="609600"/>
          </a:xfrm>
          <a:prstGeom prst="curvedDownArrow">
            <a:avLst>
              <a:gd name="adj1" fmla="val 46667"/>
              <a:gd name="adj2" fmla="val 93333"/>
              <a:gd name="adj3" fmla="val 33333"/>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4718" name="Oval 46">
            <a:extLst>
              <a:ext uri="{FF2B5EF4-FFF2-40B4-BE49-F238E27FC236}">
                <a16:creationId xmlns:a16="http://schemas.microsoft.com/office/drawing/2014/main" id="{B222251E-F6A7-CFCF-BFE0-7E0FD1556F2B}"/>
              </a:ext>
            </a:extLst>
          </p:cNvPr>
          <p:cNvSpPr>
            <a:spLocks noChangeArrowheads="1"/>
          </p:cNvSpPr>
          <p:nvPr/>
        </p:nvSpPr>
        <p:spPr bwMode="auto">
          <a:xfrm>
            <a:off x="3454400" y="2349500"/>
            <a:ext cx="1968500" cy="2286000"/>
          </a:xfrm>
          <a:prstGeom prst="ellipse">
            <a:avLst/>
          </a:prstGeom>
          <a:noFill/>
          <a:ln w="25400">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93" name="Line 47">
            <a:extLst>
              <a:ext uri="{FF2B5EF4-FFF2-40B4-BE49-F238E27FC236}">
                <a16:creationId xmlns:a16="http://schemas.microsoft.com/office/drawing/2014/main" id="{3E1B6AC3-B681-7CD9-9D5A-CC67C613317F}"/>
              </a:ext>
            </a:extLst>
          </p:cNvPr>
          <p:cNvSpPr>
            <a:spLocks noChangeShapeType="1"/>
          </p:cNvSpPr>
          <p:nvPr/>
        </p:nvSpPr>
        <p:spPr bwMode="auto">
          <a:xfrm flipH="1">
            <a:off x="5327650" y="4868863"/>
            <a:ext cx="479425" cy="144462"/>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94" name="Line 48">
            <a:extLst>
              <a:ext uri="{FF2B5EF4-FFF2-40B4-BE49-F238E27FC236}">
                <a16:creationId xmlns:a16="http://schemas.microsoft.com/office/drawing/2014/main" id="{084E1C8C-F4C0-10A0-A745-55818A22B89A}"/>
              </a:ext>
            </a:extLst>
          </p:cNvPr>
          <p:cNvSpPr>
            <a:spLocks noChangeShapeType="1"/>
          </p:cNvSpPr>
          <p:nvPr/>
        </p:nvSpPr>
        <p:spPr bwMode="auto">
          <a:xfrm>
            <a:off x="5422900" y="5516563"/>
            <a:ext cx="384175" cy="73025"/>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9495" name="Rectangle 57">
            <a:extLst>
              <a:ext uri="{FF2B5EF4-FFF2-40B4-BE49-F238E27FC236}">
                <a16:creationId xmlns:a16="http://schemas.microsoft.com/office/drawing/2014/main" id="{9F65FB19-37FD-256D-1634-E7FBB10FBA49}"/>
              </a:ext>
            </a:extLst>
          </p:cNvPr>
          <p:cNvSpPr>
            <a:spLocks noChangeArrowheads="1"/>
          </p:cNvSpPr>
          <p:nvPr/>
        </p:nvSpPr>
        <p:spPr bwMode="auto">
          <a:xfrm>
            <a:off x="431800" y="188913"/>
            <a:ext cx="969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rgbClr val="FF0000"/>
                </a:solidFill>
                <a:latin typeface="隶书" panose="02010509060101010101" pitchFamily="49" charset="-122"/>
                <a:ea typeface="隶书" panose="02010509060101010101" pitchFamily="49" charset="-122"/>
              </a:rPr>
              <a:t>2.</a:t>
            </a:r>
            <a:r>
              <a:rPr lang="zh-CN" altLang="en-US" sz="4000" b="1">
                <a:solidFill>
                  <a:srgbClr val="FF0000"/>
                </a:solidFill>
                <a:latin typeface="隶书" panose="02010509060101010101" pitchFamily="49" charset="-122"/>
                <a:ea typeface="隶书" panose="02010509060101010101" pitchFamily="49" charset="-122"/>
              </a:rPr>
              <a:t>热力系与外界的相互作用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84706"/>
                                        </p:tgtEl>
                                        <p:attrNameLst>
                                          <p:attrName>style.visibility</p:attrName>
                                        </p:attrNameLst>
                                      </p:cBhvr>
                                      <p:to>
                                        <p:strVal val="visible"/>
                                      </p:to>
                                    </p:set>
                                    <p:animEffect transition="in" filter="barn(outHorizontal)">
                                      <p:cBhvr>
                                        <p:cTn id="7" dur="500"/>
                                        <p:tgtEl>
                                          <p:spTgt spid="284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84718"/>
                                        </p:tgtEl>
                                        <p:attrNameLst>
                                          <p:attrName>style.visibility</p:attrName>
                                        </p:attrNameLst>
                                      </p:cBhvr>
                                      <p:to>
                                        <p:strVal val="visible"/>
                                      </p:to>
                                    </p:set>
                                    <p:animEffect transition="in" filter="barn(outHorizontal)">
                                      <p:cBhvr>
                                        <p:cTn id="12" dur="500"/>
                                        <p:tgtEl>
                                          <p:spTgt spid="284718"/>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84715"/>
                                        </p:tgtEl>
                                        <p:attrNameLst>
                                          <p:attrName>style.visibility</p:attrName>
                                        </p:attrNameLst>
                                      </p:cBhvr>
                                      <p:to>
                                        <p:strVal val="visible"/>
                                      </p:to>
                                    </p:set>
                                    <p:animEffect transition="in" filter="wipe(up)">
                                      <p:cBhvr>
                                        <p:cTn id="16" dur="500"/>
                                        <p:tgtEl>
                                          <p:spTgt spid="284715"/>
                                        </p:tgtEl>
                                      </p:cBhvr>
                                    </p:animEffect>
                                  </p:childTnLst>
                                  <p:subTnLst>
                                    <p:animClr clrSpc="rgb" dir="cw">
                                      <p:cBhvr override="childStyle">
                                        <p:cTn dur="1" fill="hold" display="0" masterRel="nextClick" afterEffect="1"/>
                                        <p:tgtEl>
                                          <p:spTgt spid="284715"/>
                                        </p:tgtEl>
                                        <p:attrNameLst>
                                          <p:attrName>ppt_c</p:attrName>
                                        </p:attrNameLst>
                                      </p:cBhvr>
                                      <p:to>
                                        <a:srgbClr val="1B4671"/>
                                      </p:to>
                                    </p:animClr>
                                  </p:subTnLst>
                                </p:cTn>
                              </p:par>
                            </p:childTnLst>
                          </p:cTn>
                        </p:par>
                        <p:par>
                          <p:cTn id="17" fill="hold" nodeType="afterGroup">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284707"/>
                                        </p:tgtEl>
                                        <p:attrNameLst>
                                          <p:attrName>style.visibility</p:attrName>
                                        </p:attrNameLst>
                                      </p:cBhvr>
                                      <p:to>
                                        <p:strVal val="visible"/>
                                      </p:to>
                                    </p:set>
                                    <p:anim calcmode="lin" valueType="num">
                                      <p:cBhvr additive="base">
                                        <p:cTn id="20" dur="500" fill="hold"/>
                                        <p:tgtEl>
                                          <p:spTgt spid="284707"/>
                                        </p:tgtEl>
                                        <p:attrNameLst>
                                          <p:attrName>ppt_x</p:attrName>
                                        </p:attrNameLst>
                                      </p:cBhvr>
                                      <p:tavLst>
                                        <p:tav tm="0">
                                          <p:val>
                                            <p:strVal val="1+#ppt_w/2"/>
                                          </p:val>
                                        </p:tav>
                                        <p:tav tm="100000">
                                          <p:val>
                                            <p:strVal val="#ppt_x"/>
                                          </p:val>
                                        </p:tav>
                                      </p:tavLst>
                                    </p:anim>
                                    <p:anim calcmode="lin" valueType="num">
                                      <p:cBhvr additive="base">
                                        <p:cTn id="21" dur="500" fill="hold"/>
                                        <p:tgtEl>
                                          <p:spTgt spid="28470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8470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06" grpId="0" animBg="1"/>
      <p:bldP spid="284707" grpId="0" autoUpdateAnimBg="0"/>
      <p:bldP spid="284715" grpId="0" animBg="1"/>
      <p:bldP spid="2847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26BF54D7-248D-25FF-CC80-1A079BD9EDE7}"/>
              </a:ext>
            </a:extLst>
          </p:cNvPr>
          <p:cNvSpPr>
            <a:spLocks noChangeArrowheads="1"/>
          </p:cNvSpPr>
          <p:nvPr/>
        </p:nvSpPr>
        <p:spPr bwMode="auto">
          <a:xfrm>
            <a:off x="1219200" y="3124200"/>
            <a:ext cx="812800" cy="990600"/>
          </a:xfrm>
          <a:prstGeom prst="rect">
            <a:avLst/>
          </a:prstGeom>
          <a:solidFill>
            <a:srgbClr val="FF6600"/>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kumimoji="1" lang="zh-CN" altLang="zh-CN" sz="2400" b="1">
              <a:solidFill>
                <a:srgbClr val="FFFF00"/>
              </a:solidFill>
              <a:latin typeface="Times New Roman" panose="02020603050405020304" pitchFamily="18" charset="0"/>
              <a:ea typeface="黑体" panose="02010609060101010101" pitchFamily="49" charset="-122"/>
            </a:endParaRPr>
          </a:p>
        </p:txBody>
      </p:sp>
      <p:sp>
        <p:nvSpPr>
          <p:cNvPr id="20483" name="Line 4">
            <a:extLst>
              <a:ext uri="{FF2B5EF4-FFF2-40B4-BE49-F238E27FC236}">
                <a16:creationId xmlns:a16="http://schemas.microsoft.com/office/drawing/2014/main" id="{303A87CA-A9F4-6D6C-1FC7-C090C5B3A545}"/>
              </a:ext>
            </a:extLst>
          </p:cNvPr>
          <p:cNvSpPr>
            <a:spLocks noChangeShapeType="1"/>
          </p:cNvSpPr>
          <p:nvPr/>
        </p:nvSpPr>
        <p:spPr bwMode="auto">
          <a:xfrm flipV="1">
            <a:off x="1625600" y="2895600"/>
            <a:ext cx="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4" name="Line 5">
            <a:extLst>
              <a:ext uri="{FF2B5EF4-FFF2-40B4-BE49-F238E27FC236}">
                <a16:creationId xmlns:a16="http://schemas.microsoft.com/office/drawing/2014/main" id="{E6541B7E-CFD6-A5DB-A854-713AAA9C677A}"/>
              </a:ext>
            </a:extLst>
          </p:cNvPr>
          <p:cNvSpPr>
            <a:spLocks noChangeShapeType="1"/>
          </p:cNvSpPr>
          <p:nvPr/>
        </p:nvSpPr>
        <p:spPr bwMode="auto">
          <a:xfrm>
            <a:off x="1422400" y="27432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5" name="Line 6">
            <a:extLst>
              <a:ext uri="{FF2B5EF4-FFF2-40B4-BE49-F238E27FC236}">
                <a16:creationId xmlns:a16="http://schemas.microsoft.com/office/drawing/2014/main" id="{6CC4017A-2E4B-7119-B302-CD6D5F030743}"/>
              </a:ext>
            </a:extLst>
          </p:cNvPr>
          <p:cNvSpPr>
            <a:spLocks noChangeShapeType="1"/>
          </p:cNvSpPr>
          <p:nvPr/>
        </p:nvSpPr>
        <p:spPr bwMode="auto">
          <a:xfrm flipV="1">
            <a:off x="1422400" y="2667000"/>
            <a:ext cx="3048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6" name="Line 7">
            <a:extLst>
              <a:ext uri="{FF2B5EF4-FFF2-40B4-BE49-F238E27FC236}">
                <a16:creationId xmlns:a16="http://schemas.microsoft.com/office/drawing/2014/main" id="{B16F2D1C-6D27-E038-2200-DC28E0A127EC}"/>
              </a:ext>
            </a:extLst>
          </p:cNvPr>
          <p:cNvSpPr>
            <a:spLocks noChangeShapeType="1"/>
          </p:cNvSpPr>
          <p:nvPr/>
        </p:nvSpPr>
        <p:spPr bwMode="auto">
          <a:xfrm flipH="1" flipV="1">
            <a:off x="1524000" y="25146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7" name="Line 8">
            <a:extLst>
              <a:ext uri="{FF2B5EF4-FFF2-40B4-BE49-F238E27FC236}">
                <a16:creationId xmlns:a16="http://schemas.microsoft.com/office/drawing/2014/main" id="{40CA019D-358A-4774-D66E-F1251BE0E7B3}"/>
              </a:ext>
            </a:extLst>
          </p:cNvPr>
          <p:cNvSpPr>
            <a:spLocks noChangeShapeType="1"/>
          </p:cNvSpPr>
          <p:nvPr/>
        </p:nvSpPr>
        <p:spPr bwMode="auto">
          <a:xfrm flipV="1">
            <a:off x="1524000" y="2209800"/>
            <a:ext cx="0" cy="3048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8" name="Line 9">
            <a:extLst>
              <a:ext uri="{FF2B5EF4-FFF2-40B4-BE49-F238E27FC236}">
                <a16:creationId xmlns:a16="http://schemas.microsoft.com/office/drawing/2014/main" id="{AED818BF-AD72-2BD1-52BE-0D3BA47C90DE}"/>
              </a:ext>
            </a:extLst>
          </p:cNvPr>
          <p:cNvSpPr>
            <a:spLocks noChangeShapeType="1"/>
          </p:cNvSpPr>
          <p:nvPr/>
        </p:nvSpPr>
        <p:spPr bwMode="auto">
          <a:xfrm>
            <a:off x="1524000" y="2209800"/>
            <a:ext cx="2641600" cy="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Line 10">
            <a:extLst>
              <a:ext uri="{FF2B5EF4-FFF2-40B4-BE49-F238E27FC236}">
                <a16:creationId xmlns:a16="http://schemas.microsoft.com/office/drawing/2014/main" id="{825C9A95-B435-CB08-A68E-BA3421A473FC}"/>
              </a:ext>
            </a:extLst>
          </p:cNvPr>
          <p:cNvSpPr>
            <a:spLocks noChangeShapeType="1"/>
          </p:cNvSpPr>
          <p:nvPr/>
        </p:nvSpPr>
        <p:spPr bwMode="auto">
          <a:xfrm>
            <a:off x="4165600" y="2209800"/>
            <a:ext cx="0" cy="10541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0" name="AutoShape 11">
            <a:extLst>
              <a:ext uri="{FF2B5EF4-FFF2-40B4-BE49-F238E27FC236}">
                <a16:creationId xmlns:a16="http://schemas.microsoft.com/office/drawing/2014/main" id="{DD170F6E-1DC2-1A72-613E-999C19F7C5C4}"/>
              </a:ext>
            </a:extLst>
          </p:cNvPr>
          <p:cNvSpPr>
            <a:spLocks noChangeArrowheads="1"/>
          </p:cNvSpPr>
          <p:nvPr/>
        </p:nvSpPr>
        <p:spPr bwMode="auto">
          <a:xfrm rot="5400000">
            <a:off x="3886200" y="3175000"/>
            <a:ext cx="1371600" cy="812800"/>
          </a:xfrm>
          <a:custGeom>
            <a:avLst/>
            <a:gdLst>
              <a:gd name="T0" fmla="*/ 76209529 w 21600"/>
              <a:gd name="T1" fmla="*/ 15292681 h 21600"/>
              <a:gd name="T2" fmla="*/ 43548300 w 21600"/>
              <a:gd name="T3" fmla="*/ 30585361 h 21600"/>
              <a:gd name="T4" fmla="*/ 10887075 w 21600"/>
              <a:gd name="T5" fmla="*/ 15292681 h 21600"/>
              <a:gd name="T6" fmla="*/ 435483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FF33"/>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1" name="Line 12">
            <a:extLst>
              <a:ext uri="{FF2B5EF4-FFF2-40B4-BE49-F238E27FC236}">
                <a16:creationId xmlns:a16="http://schemas.microsoft.com/office/drawing/2014/main" id="{187C48F8-CCB0-0FB8-AE68-2B7A599E3CFE}"/>
              </a:ext>
            </a:extLst>
          </p:cNvPr>
          <p:cNvSpPr>
            <a:spLocks noChangeShapeType="1"/>
          </p:cNvSpPr>
          <p:nvPr/>
        </p:nvSpPr>
        <p:spPr bwMode="auto">
          <a:xfrm>
            <a:off x="36576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13">
            <a:extLst>
              <a:ext uri="{FF2B5EF4-FFF2-40B4-BE49-F238E27FC236}">
                <a16:creationId xmlns:a16="http://schemas.microsoft.com/office/drawing/2014/main" id="{AABD114E-1FD8-9332-5D06-06743D58C640}"/>
              </a:ext>
            </a:extLst>
          </p:cNvPr>
          <p:cNvSpPr>
            <a:spLocks noChangeShapeType="1"/>
          </p:cNvSpPr>
          <p:nvPr/>
        </p:nvSpPr>
        <p:spPr bwMode="auto">
          <a:xfrm>
            <a:off x="4978400" y="4267200"/>
            <a:ext cx="0" cy="60960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Oval 14">
            <a:extLst>
              <a:ext uri="{FF2B5EF4-FFF2-40B4-BE49-F238E27FC236}">
                <a16:creationId xmlns:a16="http://schemas.microsoft.com/office/drawing/2014/main" id="{05419F1C-D6DB-81B6-1AF2-C0065922A1E4}"/>
              </a:ext>
            </a:extLst>
          </p:cNvPr>
          <p:cNvSpPr>
            <a:spLocks noChangeArrowheads="1"/>
          </p:cNvSpPr>
          <p:nvPr/>
        </p:nvSpPr>
        <p:spPr bwMode="auto">
          <a:xfrm>
            <a:off x="4470400" y="4876800"/>
            <a:ext cx="1016000" cy="762000"/>
          </a:xfrm>
          <a:prstGeom prst="ellipse">
            <a:avLst/>
          </a:prstGeom>
          <a:solidFill>
            <a:srgbClr val="FFCC99"/>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94" name="Line 15">
            <a:extLst>
              <a:ext uri="{FF2B5EF4-FFF2-40B4-BE49-F238E27FC236}">
                <a16:creationId xmlns:a16="http://schemas.microsoft.com/office/drawing/2014/main" id="{A536BB89-6211-8FC9-3BA4-E0BEA4960A6C}"/>
              </a:ext>
            </a:extLst>
          </p:cNvPr>
          <p:cNvSpPr>
            <a:spLocks noChangeShapeType="1"/>
          </p:cNvSpPr>
          <p:nvPr/>
        </p:nvSpPr>
        <p:spPr bwMode="auto">
          <a:xfrm flipH="1">
            <a:off x="4876800" y="4800600"/>
            <a:ext cx="101600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6">
            <a:extLst>
              <a:ext uri="{FF2B5EF4-FFF2-40B4-BE49-F238E27FC236}">
                <a16:creationId xmlns:a16="http://schemas.microsoft.com/office/drawing/2014/main" id="{8052A799-36E0-078E-76B8-FADBAF5CAFF8}"/>
              </a:ext>
            </a:extLst>
          </p:cNvPr>
          <p:cNvSpPr>
            <a:spLocks noChangeShapeType="1"/>
          </p:cNvSpPr>
          <p:nvPr/>
        </p:nvSpPr>
        <p:spPr bwMode="auto">
          <a:xfrm>
            <a:off x="4876800" y="5181600"/>
            <a:ext cx="4064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17">
            <a:extLst>
              <a:ext uri="{FF2B5EF4-FFF2-40B4-BE49-F238E27FC236}">
                <a16:creationId xmlns:a16="http://schemas.microsoft.com/office/drawing/2014/main" id="{36CA0314-F7BD-E38B-FFB6-5B550BFAC55F}"/>
              </a:ext>
            </a:extLst>
          </p:cNvPr>
          <p:cNvSpPr>
            <a:spLocks noChangeShapeType="1"/>
          </p:cNvSpPr>
          <p:nvPr/>
        </p:nvSpPr>
        <p:spPr bwMode="auto">
          <a:xfrm flipH="1">
            <a:off x="4876800" y="5257800"/>
            <a:ext cx="4064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Line 18">
            <a:extLst>
              <a:ext uri="{FF2B5EF4-FFF2-40B4-BE49-F238E27FC236}">
                <a16:creationId xmlns:a16="http://schemas.microsoft.com/office/drawing/2014/main" id="{9BF618C9-C784-0A76-CD22-D464B6AB6489}"/>
              </a:ext>
            </a:extLst>
          </p:cNvPr>
          <p:cNvSpPr>
            <a:spLocks noChangeShapeType="1"/>
          </p:cNvSpPr>
          <p:nvPr/>
        </p:nvSpPr>
        <p:spPr bwMode="auto">
          <a:xfrm>
            <a:off x="4876800" y="5410200"/>
            <a:ext cx="101600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Line 19">
            <a:extLst>
              <a:ext uri="{FF2B5EF4-FFF2-40B4-BE49-F238E27FC236}">
                <a16:creationId xmlns:a16="http://schemas.microsoft.com/office/drawing/2014/main" id="{1FA26744-0ED9-9A63-BB0E-E111AEBAD66E}"/>
              </a:ext>
            </a:extLst>
          </p:cNvPr>
          <p:cNvSpPr>
            <a:spLocks noChangeShapeType="1"/>
          </p:cNvSpPr>
          <p:nvPr/>
        </p:nvSpPr>
        <p:spPr bwMode="auto">
          <a:xfrm>
            <a:off x="4978400" y="5638800"/>
            <a:ext cx="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Line 20">
            <a:extLst>
              <a:ext uri="{FF2B5EF4-FFF2-40B4-BE49-F238E27FC236}">
                <a16:creationId xmlns:a16="http://schemas.microsoft.com/office/drawing/2014/main" id="{23D27E3B-CE70-CE13-72B4-1FC9B1EF824B}"/>
              </a:ext>
            </a:extLst>
          </p:cNvPr>
          <p:cNvSpPr>
            <a:spLocks noChangeShapeType="1"/>
          </p:cNvSpPr>
          <p:nvPr/>
        </p:nvSpPr>
        <p:spPr bwMode="auto">
          <a:xfrm flipH="1">
            <a:off x="3352800" y="6019800"/>
            <a:ext cx="1635125"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Oval 21">
            <a:extLst>
              <a:ext uri="{FF2B5EF4-FFF2-40B4-BE49-F238E27FC236}">
                <a16:creationId xmlns:a16="http://schemas.microsoft.com/office/drawing/2014/main" id="{053CD811-6F46-637E-D92C-7FE726ED3B5A}"/>
              </a:ext>
            </a:extLst>
          </p:cNvPr>
          <p:cNvSpPr>
            <a:spLocks noChangeArrowheads="1"/>
          </p:cNvSpPr>
          <p:nvPr/>
        </p:nvSpPr>
        <p:spPr bwMode="auto">
          <a:xfrm>
            <a:off x="2641600" y="5715000"/>
            <a:ext cx="711200" cy="533400"/>
          </a:xfrm>
          <a:prstGeom prst="ellipse">
            <a:avLst/>
          </a:prstGeom>
          <a:solidFill>
            <a:srgbClr val="CCFFFF"/>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1" name="Line 22">
            <a:extLst>
              <a:ext uri="{FF2B5EF4-FFF2-40B4-BE49-F238E27FC236}">
                <a16:creationId xmlns:a16="http://schemas.microsoft.com/office/drawing/2014/main" id="{E9E3B926-D31F-37E3-4B37-6D0EB015954C}"/>
              </a:ext>
            </a:extLst>
          </p:cNvPr>
          <p:cNvSpPr>
            <a:spLocks noChangeShapeType="1"/>
          </p:cNvSpPr>
          <p:nvPr/>
        </p:nvSpPr>
        <p:spPr bwMode="auto">
          <a:xfrm flipH="1">
            <a:off x="1625600" y="6019800"/>
            <a:ext cx="1016000"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Line 23">
            <a:extLst>
              <a:ext uri="{FF2B5EF4-FFF2-40B4-BE49-F238E27FC236}">
                <a16:creationId xmlns:a16="http://schemas.microsoft.com/office/drawing/2014/main" id="{866A2042-8BDB-BEED-5D43-05F1CBEE32D7}"/>
              </a:ext>
            </a:extLst>
          </p:cNvPr>
          <p:cNvSpPr>
            <a:spLocks noChangeShapeType="1"/>
          </p:cNvSpPr>
          <p:nvPr/>
        </p:nvSpPr>
        <p:spPr bwMode="auto">
          <a:xfrm flipV="1">
            <a:off x="1625600" y="4114800"/>
            <a:ext cx="0" cy="19050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Rectangle 24">
            <a:extLst>
              <a:ext uri="{FF2B5EF4-FFF2-40B4-BE49-F238E27FC236}">
                <a16:creationId xmlns:a16="http://schemas.microsoft.com/office/drawing/2014/main" id="{E81E1D89-C3DD-4DAC-C6E7-5524F86066E7}"/>
              </a:ext>
            </a:extLst>
          </p:cNvPr>
          <p:cNvSpPr>
            <a:spLocks noChangeArrowheads="1"/>
          </p:cNvSpPr>
          <p:nvPr/>
        </p:nvSpPr>
        <p:spPr bwMode="auto">
          <a:xfrm>
            <a:off x="431800" y="3141663"/>
            <a:ext cx="719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锅</a:t>
            </a:r>
          </a:p>
          <a:p>
            <a:pPr algn="ctr" eaLnBrk="1" hangingPunct="1"/>
            <a:r>
              <a:rPr kumimoji="1" lang="zh-CN" altLang="en-US" sz="2800" b="1">
                <a:latin typeface="Times New Roman" panose="02020603050405020304" pitchFamily="18" charset="0"/>
              </a:rPr>
              <a:t>炉</a:t>
            </a:r>
            <a:endParaRPr kumimoji="1" lang="zh-CN" altLang="en-US" sz="3200" b="1">
              <a:latin typeface="Times New Roman" panose="02020603050405020304" pitchFamily="18" charset="0"/>
            </a:endParaRPr>
          </a:p>
        </p:txBody>
      </p:sp>
      <p:sp>
        <p:nvSpPr>
          <p:cNvPr id="20504" name="Rectangle 25">
            <a:extLst>
              <a:ext uri="{FF2B5EF4-FFF2-40B4-BE49-F238E27FC236}">
                <a16:creationId xmlns:a16="http://schemas.microsoft.com/office/drawing/2014/main" id="{C5A07D96-83A6-02DE-D3D4-C2FA8CB2A0DB}"/>
              </a:ext>
            </a:extLst>
          </p:cNvPr>
          <p:cNvSpPr>
            <a:spLocks noChangeArrowheads="1"/>
          </p:cNvSpPr>
          <p:nvPr/>
        </p:nvSpPr>
        <p:spPr bwMode="auto">
          <a:xfrm>
            <a:off x="4678363" y="2338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汽轮机</a:t>
            </a:r>
            <a:endParaRPr kumimoji="1" lang="zh-CN" altLang="en-US" sz="3200" b="1">
              <a:latin typeface="Times New Roman" panose="02020603050405020304" pitchFamily="18" charset="0"/>
            </a:endParaRPr>
          </a:p>
        </p:txBody>
      </p:sp>
      <p:sp>
        <p:nvSpPr>
          <p:cNvPr id="20505" name="Line 26">
            <a:extLst>
              <a:ext uri="{FF2B5EF4-FFF2-40B4-BE49-F238E27FC236}">
                <a16:creationId xmlns:a16="http://schemas.microsoft.com/office/drawing/2014/main" id="{EF4E04FE-BF7F-8B72-768E-382D0209ACF4}"/>
              </a:ext>
            </a:extLst>
          </p:cNvPr>
          <p:cNvSpPr>
            <a:spLocks noChangeShapeType="1"/>
          </p:cNvSpPr>
          <p:nvPr/>
        </p:nvSpPr>
        <p:spPr bwMode="auto">
          <a:xfrm>
            <a:off x="49784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Oval 27">
            <a:extLst>
              <a:ext uri="{FF2B5EF4-FFF2-40B4-BE49-F238E27FC236}">
                <a16:creationId xmlns:a16="http://schemas.microsoft.com/office/drawing/2014/main" id="{EA25FA2E-5167-7109-C978-CC22A9834418}"/>
              </a:ext>
            </a:extLst>
          </p:cNvPr>
          <p:cNvSpPr>
            <a:spLocks noChangeArrowheads="1"/>
          </p:cNvSpPr>
          <p:nvPr/>
        </p:nvSpPr>
        <p:spPr bwMode="auto">
          <a:xfrm>
            <a:off x="5384800" y="3352800"/>
            <a:ext cx="609600" cy="457200"/>
          </a:xfrm>
          <a:prstGeom prst="ellipse">
            <a:avLst/>
          </a:prstGeom>
          <a:solidFill>
            <a:srgbClr val="FFCC66"/>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0507" name="Freeform 28">
            <a:extLst>
              <a:ext uri="{FF2B5EF4-FFF2-40B4-BE49-F238E27FC236}">
                <a16:creationId xmlns:a16="http://schemas.microsoft.com/office/drawing/2014/main" id="{A2FDE72F-F8F5-8288-5C22-3C5D1F4FB5C7}"/>
              </a:ext>
            </a:extLst>
          </p:cNvPr>
          <p:cNvSpPr>
            <a:spLocks/>
          </p:cNvSpPr>
          <p:nvPr/>
        </p:nvSpPr>
        <p:spPr bwMode="auto">
          <a:xfrm>
            <a:off x="5486400" y="3416300"/>
            <a:ext cx="406400" cy="317500"/>
          </a:xfrm>
          <a:custGeom>
            <a:avLst/>
            <a:gdLst>
              <a:gd name="T0" fmla="*/ 0 w 192"/>
              <a:gd name="T1" fmla="*/ 241300 h 200"/>
              <a:gd name="T2" fmla="*/ 101600 w 192"/>
              <a:gd name="T3" fmla="*/ 12700 h 200"/>
              <a:gd name="T4" fmla="*/ 203200 w 192"/>
              <a:gd name="T5" fmla="*/ 165100 h 200"/>
              <a:gd name="T6" fmla="*/ 304800 w 192"/>
              <a:gd name="T7" fmla="*/ 317500 h 200"/>
              <a:gd name="T8" fmla="*/ 406400 w 192"/>
              <a:gd name="T9" fmla="*/ 165100 h 200"/>
              <a:gd name="T10" fmla="*/ 0 60000 65536"/>
              <a:gd name="T11" fmla="*/ 0 60000 65536"/>
              <a:gd name="T12" fmla="*/ 0 60000 65536"/>
              <a:gd name="T13" fmla="*/ 0 60000 65536"/>
              <a:gd name="T14" fmla="*/ 0 60000 65536"/>
              <a:gd name="T15" fmla="*/ 0 w 192"/>
              <a:gd name="T16" fmla="*/ 0 h 200"/>
              <a:gd name="T17" fmla="*/ 192 w 192"/>
              <a:gd name="T18" fmla="*/ 200 h 200"/>
            </a:gdLst>
            <a:ahLst/>
            <a:cxnLst>
              <a:cxn ang="T10">
                <a:pos x="T0" y="T1"/>
              </a:cxn>
              <a:cxn ang="T11">
                <a:pos x="T2" y="T3"/>
              </a:cxn>
              <a:cxn ang="T12">
                <a:pos x="T4" y="T5"/>
              </a:cxn>
              <a:cxn ang="T13">
                <a:pos x="T6" y="T7"/>
              </a:cxn>
              <a:cxn ang="T14">
                <a:pos x="T8" y="T9"/>
              </a:cxn>
            </a:cxnLst>
            <a:rect l="T15" t="T16" r="T17" b="T18"/>
            <a:pathLst>
              <a:path w="192" h="200">
                <a:moveTo>
                  <a:pt x="0" y="152"/>
                </a:moveTo>
                <a:cubicBezTo>
                  <a:pt x="16" y="84"/>
                  <a:pt x="32" y="16"/>
                  <a:pt x="48" y="8"/>
                </a:cubicBezTo>
                <a:cubicBezTo>
                  <a:pt x="64" y="0"/>
                  <a:pt x="80" y="72"/>
                  <a:pt x="96" y="104"/>
                </a:cubicBezTo>
                <a:cubicBezTo>
                  <a:pt x="112" y="136"/>
                  <a:pt x="128" y="200"/>
                  <a:pt x="144" y="200"/>
                </a:cubicBezTo>
                <a:cubicBezTo>
                  <a:pt x="160" y="200"/>
                  <a:pt x="176" y="152"/>
                  <a:pt x="192" y="104"/>
                </a:cubicBezTo>
              </a:path>
            </a:pathLst>
          </a:cu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08" name="Rectangle 29">
            <a:extLst>
              <a:ext uri="{FF2B5EF4-FFF2-40B4-BE49-F238E27FC236}">
                <a16:creationId xmlns:a16="http://schemas.microsoft.com/office/drawing/2014/main" id="{65E7131C-5166-4FA9-5AD0-FE84B5259F09}"/>
              </a:ext>
            </a:extLst>
          </p:cNvPr>
          <p:cNvSpPr>
            <a:spLocks noChangeArrowheads="1"/>
          </p:cNvSpPr>
          <p:nvPr/>
        </p:nvSpPr>
        <p:spPr bwMode="auto">
          <a:xfrm>
            <a:off x="5389563" y="3862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solidFill>
                  <a:schemeClr val="tx2"/>
                </a:solidFill>
                <a:latin typeface="Times New Roman" panose="02020603050405020304" pitchFamily="18" charset="0"/>
              </a:rPr>
              <a:t>发电机</a:t>
            </a:r>
            <a:endParaRPr kumimoji="1" lang="zh-CN" altLang="en-US" sz="3200" b="1">
              <a:latin typeface="Times New Roman" panose="02020603050405020304" pitchFamily="18" charset="0"/>
            </a:endParaRPr>
          </a:p>
        </p:txBody>
      </p:sp>
      <p:sp>
        <p:nvSpPr>
          <p:cNvPr id="20509" name="Rectangle 30">
            <a:extLst>
              <a:ext uri="{FF2B5EF4-FFF2-40B4-BE49-F238E27FC236}">
                <a16:creationId xmlns:a16="http://schemas.microsoft.com/office/drawing/2014/main" id="{FC0554D1-BC92-EFD5-A15F-165C7C331D75}"/>
              </a:ext>
            </a:extLst>
          </p:cNvPr>
          <p:cNvSpPr>
            <a:spLocks noChangeArrowheads="1"/>
          </p:cNvSpPr>
          <p:nvPr/>
        </p:nvSpPr>
        <p:spPr bwMode="auto">
          <a:xfrm>
            <a:off x="2443163" y="62484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给水泵</a:t>
            </a:r>
            <a:endParaRPr kumimoji="1" lang="zh-CN" altLang="en-US" sz="3200" b="1">
              <a:latin typeface="Times New Roman" panose="02020603050405020304" pitchFamily="18" charset="0"/>
            </a:endParaRPr>
          </a:p>
        </p:txBody>
      </p:sp>
      <p:sp>
        <p:nvSpPr>
          <p:cNvPr id="20510" name="Rectangle 31">
            <a:extLst>
              <a:ext uri="{FF2B5EF4-FFF2-40B4-BE49-F238E27FC236}">
                <a16:creationId xmlns:a16="http://schemas.microsoft.com/office/drawing/2014/main" id="{5B85E3DB-FE69-A4B1-9753-F4868C7F926C}"/>
              </a:ext>
            </a:extLst>
          </p:cNvPr>
          <p:cNvSpPr>
            <a:spLocks noChangeArrowheads="1"/>
          </p:cNvSpPr>
          <p:nvPr/>
        </p:nvSpPr>
        <p:spPr bwMode="auto">
          <a:xfrm>
            <a:off x="5892800" y="4572000"/>
            <a:ext cx="7127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凝汽器</a:t>
            </a:r>
            <a:endParaRPr kumimoji="1" lang="zh-CN" altLang="en-US" sz="3200" b="1">
              <a:latin typeface="Times New Roman" panose="02020603050405020304" pitchFamily="18" charset="0"/>
            </a:endParaRPr>
          </a:p>
        </p:txBody>
      </p:sp>
      <p:sp>
        <p:nvSpPr>
          <p:cNvPr id="20511" name="Line 32">
            <a:extLst>
              <a:ext uri="{FF2B5EF4-FFF2-40B4-BE49-F238E27FC236}">
                <a16:creationId xmlns:a16="http://schemas.microsoft.com/office/drawing/2014/main" id="{245EDA90-FF2F-0119-94CA-78DED370ABD1}"/>
              </a:ext>
            </a:extLst>
          </p:cNvPr>
          <p:cNvSpPr>
            <a:spLocks noChangeShapeType="1"/>
          </p:cNvSpPr>
          <p:nvPr/>
        </p:nvSpPr>
        <p:spPr bwMode="auto">
          <a:xfrm flipH="1">
            <a:off x="2743200" y="6019800"/>
            <a:ext cx="609600" cy="0"/>
          </a:xfrm>
          <a:prstGeom prst="line">
            <a:avLst/>
          </a:prstGeom>
          <a:noFill/>
          <a:ln w="508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0512" name="Rectangle 33">
            <a:extLst>
              <a:ext uri="{FF2B5EF4-FFF2-40B4-BE49-F238E27FC236}">
                <a16:creationId xmlns:a16="http://schemas.microsoft.com/office/drawing/2014/main" id="{199927DD-D518-E970-7B92-45B706ADE327}"/>
              </a:ext>
            </a:extLst>
          </p:cNvPr>
          <p:cNvSpPr>
            <a:spLocks noChangeArrowheads="1"/>
          </p:cNvSpPr>
          <p:nvPr/>
        </p:nvSpPr>
        <p:spPr bwMode="auto">
          <a:xfrm>
            <a:off x="1677988" y="23495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过热器</a:t>
            </a:r>
            <a:endParaRPr kumimoji="1" lang="zh-CN" altLang="en-US" sz="3200" b="1">
              <a:latin typeface="Times New Roman" panose="02020603050405020304" pitchFamily="18" charset="0"/>
            </a:endParaRPr>
          </a:p>
        </p:txBody>
      </p:sp>
      <p:sp>
        <p:nvSpPr>
          <p:cNvPr id="284709" name="Oval 37">
            <a:extLst>
              <a:ext uri="{FF2B5EF4-FFF2-40B4-BE49-F238E27FC236}">
                <a16:creationId xmlns:a16="http://schemas.microsoft.com/office/drawing/2014/main" id="{B380BFD1-F9BA-A83D-F181-636A17D19FFF}"/>
              </a:ext>
            </a:extLst>
          </p:cNvPr>
          <p:cNvSpPr>
            <a:spLocks noChangeArrowheads="1"/>
          </p:cNvSpPr>
          <p:nvPr/>
        </p:nvSpPr>
        <p:spPr bwMode="auto">
          <a:xfrm>
            <a:off x="3759200" y="4572000"/>
            <a:ext cx="3351213" cy="1905000"/>
          </a:xfrm>
          <a:prstGeom prst="ellipse">
            <a:avLst/>
          </a:prstGeom>
          <a:noFill/>
          <a:ln w="28575">
            <a:solidFill>
              <a:srgbClr val="CC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4711" name="Rectangle 39">
            <a:extLst>
              <a:ext uri="{FF2B5EF4-FFF2-40B4-BE49-F238E27FC236}">
                <a16:creationId xmlns:a16="http://schemas.microsoft.com/office/drawing/2014/main" id="{65A1D55A-ED91-2A97-C0C3-EB427E589E30}"/>
              </a:ext>
            </a:extLst>
          </p:cNvPr>
          <p:cNvSpPr>
            <a:spLocks noChangeArrowheads="1"/>
          </p:cNvSpPr>
          <p:nvPr/>
        </p:nvSpPr>
        <p:spPr bwMode="auto">
          <a:xfrm>
            <a:off x="8239125" y="5145088"/>
            <a:ext cx="3540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3600" b="1">
                <a:latin typeface="Times New Roman" panose="02020603050405020304" pitchFamily="18" charset="0"/>
                <a:ea typeface="楷体_GB2312" pitchFamily="49" charset="-122"/>
              </a:rPr>
              <a:t>只交换热</a:t>
            </a:r>
          </a:p>
        </p:txBody>
      </p:sp>
      <p:sp>
        <p:nvSpPr>
          <p:cNvPr id="284716" name="AutoShape 44">
            <a:extLst>
              <a:ext uri="{FF2B5EF4-FFF2-40B4-BE49-F238E27FC236}">
                <a16:creationId xmlns:a16="http://schemas.microsoft.com/office/drawing/2014/main" id="{2B8330A5-43AA-F9E6-4F9C-B3DA0436B513}"/>
              </a:ext>
            </a:extLst>
          </p:cNvPr>
          <p:cNvSpPr>
            <a:spLocks noChangeArrowheads="1"/>
          </p:cNvSpPr>
          <p:nvPr/>
        </p:nvSpPr>
        <p:spPr bwMode="auto">
          <a:xfrm>
            <a:off x="7381875" y="4857750"/>
            <a:ext cx="1524000" cy="533400"/>
          </a:xfrm>
          <a:prstGeom prst="curvedDownArrow">
            <a:avLst>
              <a:gd name="adj1" fmla="val 57143"/>
              <a:gd name="adj2" fmla="val 114286"/>
              <a:gd name="adj3" fmla="val 33333"/>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4717" name="Oval 45">
            <a:extLst>
              <a:ext uri="{FF2B5EF4-FFF2-40B4-BE49-F238E27FC236}">
                <a16:creationId xmlns:a16="http://schemas.microsoft.com/office/drawing/2014/main" id="{3A1F448D-66D6-86FA-77A2-FA234BDA2B32}"/>
              </a:ext>
            </a:extLst>
          </p:cNvPr>
          <p:cNvSpPr>
            <a:spLocks noChangeArrowheads="1"/>
          </p:cNvSpPr>
          <p:nvPr/>
        </p:nvSpPr>
        <p:spPr bwMode="auto">
          <a:xfrm>
            <a:off x="3790950" y="4581525"/>
            <a:ext cx="3351213" cy="1905000"/>
          </a:xfrm>
          <a:prstGeom prst="ellipse">
            <a:avLst/>
          </a:prstGeom>
          <a:noFill/>
          <a:ln w="31750">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17" name="Line 47">
            <a:extLst>
              <a:ext uri="{FF2B5EF4-FFF2-40B4-BE49-F238E27FC236}">
                <a16:creationId xmlns:a16="http://schemas.microsoft.com/office/drawing/2014/main" id="{CA6651BE-1F45-4F4B-7980-71668066ADEE}"/>
              </a:ext>
            </a:extLst>
          </p:cNvPr>
          <p:cNvSpPr>
            <a:spLocks noChangeShapeType="1"/>
          </p:cNvSpPr>
          <p:nvPr/>
        </p:nvSpPr>
        <p:spPr bwMode="auto">
          <a:xfrm flipH="1">
            <a:off x="5327650" y="4868863"/>
            <a:ext cx="479425" cy="144462"/>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18" name="Line 48">
            <a:extLst>
              <a:ext uri="{FF2B5EF4-FFF2-40B4-BE49-F238E27FC236}">
                <a16:creationId xmlns:a16="http://schemas.microsoft.com/office/drawing/2014/main" id="{C0C58811-BAB2-508E-8FD5-E6436D5B4BC1}"/>
              </a:ext>
            </a:extLst>
          </p:cNvPr>
          <p:cNvSpPr>
            <a:spLocks noChangeShapeType="1"/>
          </p:cNvSpPr>
          <p:nvPr/>
        </p:nvSpPr>
        <p:spPr bwMode="auto">
          <a:xfrm>
            <a:off x="5422900" y="5516563"/>
            <a:ext cx="384175" cy="73025"/>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0519" name="Rectangle 57">
            <a:extLst>
              <a:ext uri="{FF2B5EF4-FFF2-40B4-BE49-F238E27FC236}">
                <a16:creationId xmlns:a16="http://schemas.microsoft.com/office/drawing/2014/main" id="{A8B72D6C-4A5B-0F35-58E5-3F6AA8354014}"/>
              </a:ext>
            </a:extLst>
          </p:cNvPr>
          <p:cNvSpPr>
            <a:spLocks noChangeArrowheads="1"/>
          </p:cNvSpPr>
          <p:nvPr/>
        </p:nvSpPr>
        <p:spPr bwMode="auto">
          <a:xfrm>
            <a:off x="431800" y="188913"/>
            <a:ext cx="969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rgbClr val="FF0000"/>
                </a:solidFill>
                <a:latin typeface="隶书" panose="02010509060101010101" pitchFamily="49" charset="-122"/>
                <a:ea typeface="隶书" panose="02010509060101010101" pitchFamily="49" charset="-122"/>
              </a:rPr>
              <a:t>2.</a:t>
            </a:r>
            <a:r>
              <a:rPr lang="zh-CN" altLang="en-US" sz="4000" b="1">
                <a:solidFill>
                  <a:srgbClr val="FF0000"/>
                </a:solidFill>
                <a:latin typeface="隶书" panose="02010509060101010101" pitchFamily="49" charset="-122"/>
                <a:ea typeface="隶书" panose="02010509060101010101" pitchFamily="49" charset="-122"/>
              </a:rPr>
              <a:t>热力系与外界的相互作用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84709"/>
                                        </p:tgtEl>
                                        <p:attrNameLst>
                                          <p:attrName>style.visibility</p:attrName>
                                        </p:attrNameLst>
                                      </p:cBhvr>
                                      <p:to>
                                        <p:strVal val="visible"/>
                                      </p:to>
                                    </p:set>
                                    <p:animEffect transition="in" filter="barn(outHorizontal)">
                                      <p:cBhvr>
                                        <p:cTn id="7" dur="500"/>
                                        <p:tgtEl>
                                          <p:spTgt spid="2847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84717"/>
                                        </p:tgtEl>
                                        <p:attrNameLst>
                                          <p:attrName>style.visibility</p:attrName>
                                        </p:attrNameLst>
                                      </p:cBhvr>
                                      <p:to>
                                        <p:strVal val="visible"/>
                                      </p:to>
                                    </p:set>
                                    <p:animEffect transition="in" filter="barn(outHorizontal)">
                                      <p:cBhvr>
                                        <p:cTn id="12" dur="500"/>
                                        <p:tgtEl>
                                          <p:spTgt spid="284717"/>
                                        </p:tgtEl>
                                      </p:cBhvr>
                                    </p:animEffect>
                                  </p:childTnLst>
                                  <p:subTnLst>
                                    <p:animClr clrSpc="rgb" dir="cw">
                                      <p:cBhvr override="childStyle">
                                        <p:cTn dur="1" fill="hold" display="0" masterRel="nextClick" afterEffect="1"/>
                                        <p:tgtEl>
                                          <p:spTgt spid="284717"/>
                                        </p:tgtEl>
                                        <p:attrNameLst>
                                          <p:attrName>ppt_c</p:attrName>
                                        </p:attrNameLst>
                                      </p:cBhvr>
                                      <p:to>
                                        <a:srgbClr val="1B4671"/>
                                      </p:to>
                                    </p:animClr>
                                  </p:subTnLst>
                                </p:cTn>
                              </p:par>
                            </p:childTnLst>
                          </p:cTn>
                        </p:par>
                        <p:par>
                          <p:cTn id="13" fill="hold" nodeType="afterGroup">
                            <p:stCondLst>
                              <p:cond delay="500"/>
                            </p:stCondLst>
                            <p:childTnLst>
                              <p:par>
                                <p:cTn id="14" presetID="16" presetClass="entr" presetSubtype="42" fill="hold" grpId="0" nodeType="afterEffect">
                                  <p:stCondLst>
                                    <p:cond delay="0"/>
                                  </p:stCondLst>
                                  <p:childTnLst>
                                    <p:set>
                                      <p:cBhvr>
                                        <p:cTn id="15" dur="1" fill="hold">
                                          <p:stCondLst>
                                            <p:cond delay="0"/>
                                          </p:stCondLst>
                                        </p:cTn>
                                        <p:tgtEl>
                                          <p:spTgt spid="284716"/>
                                        </p:tgtEl>
                                        <p:attrNameLst>
                                          <p:attrName>style.visibility</p:attrName>
                                        </p:attrNameLst>
                                      </p:cBhvr>
                                      <p:to>
                                        <p:strVal val="visible"/>
                                      </p:to>
                                    </p:set>
                                    <p:animEffect transition="in" filter="barn(outHorizontal)">
                                      <p:cBhvr>
                                        <p:cTn id="16" dur="500"/>
                                        <p:tgtEl>
                                          <p:spTgt spid="284716"/>
                                        </p:tgtEl>
                                      </p:cBhvr>
                                    </p:animEffect>
                                  </p:childTnLst>
                                  <p:subTnLst>
                                    <p:animClr clrSpc="rgb" dir="cw">
                                      <p:cBhvr override="childStyle">
                                        <p:cTn dur="1" fill="hold" display="0" masterRel="nextClick" afterEffect="1"/>
                                        <p:tgtEl>
                                          <p:spTgt spid="284716"/>
                                        </p:tgtEl>
                                        <p:attrNameLst>
                                          <p:attrName>ppt_c</p:attrName>
                                        </p:attrNameLst>
                                      </p:cBhvr>
                                      <p:to>
                                        <a:srgbClr val="1B4671"/>
                                      </p:to>
                                    </p:animClr>
                                  </p:subTnLst>
                                </p:cTn>
                              </p:par>
                            </p:childTnLst>
                          </p:cTn>
                        </p:par>
                        <p:par>
                          <p:cTn id="17" fill="hold" nodeType="afterGroup">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284711"/>
                                        </p:tgtEl>
                                        <p:attrNameLst>
                                          <p:attrName>style.visibility</p:attrName>
                                        </p:attrNameLst>
                                      </p:cBhvr>
                                      <p:to>
                                        <p:strVal val="visible"/>
                                      </p:to>
                                    </p:set>
                                    <p:anim calcmode="lin" valueType="num">
                                      <p:cBhvr additive="base">
                                        <p:cTn id="20" dur="500" fill="hold"/>
                                        <p:tgtEl>
                                          <p:spTgt spid="284711"/>
                                        </p:tgtEl>
                                        <p:attrNameLst>
                                          <p:attrName>ppt_x</p:attrName>
                                        </p:attrNameLst>
                                      </p:cBhvr>
                                      <p:tavLst>
                                        <p:tav tm="0">
                                          <p:val>
                                            <p:strVal val="1+#ppt_w/2"/>
                                          </p:val>
                                        </p:tav>
                                        <p:tav tm="100000">
                                          <p:val>
                                            <p:strVal val="#ppt_x"/>
                                          </p:val>
                                        </p:tav>
                                      </p:tavLst>
                                    </p:anim>
                                    <p:anim calcmode="lin" valueType="num">
                                      <p:cBhvr additive="base">
                                        <p:cTn id="21" dur="500" fill="hold"/>
                                        <p:tgtEl>
                                          <p:spTgt spid="28471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847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09" grpId="0" animBg="1"/>
      <p:bldP spid="284711" grpId="0" autoUpdateAnimBg="0"/>
      <p:bldP spid="284716" grpId="0" animBg="1"/>
      <p:bldP spid="2847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F2DA7FA8-6BF8-076A-50DD-C7D8BB85EA20}"/>
              </a:ext>
            </a:extLst>
          </p:cNvPr>
          <p:cNvSpPr>
            <a:spLocks noChangeArrowheads="1"/>
          </p:cNvSpPr>
          <p:nvPr/>
        </p:nvSpPr>
        <p:spPr bwMode="auto">
          <a:xfrm>
            <a:off x="1219200" y="3124200"/>
            <a:ext cx="812800" cy="990600"/>
          </a:xfrm>
          <a:prstGeom prst="rect">
            <a:avLst/>
          </a:prstGeom>
          <a:solidFill>
            <a:srgbClr val="FF6600"/>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kumimoji="1" lang="zh-CN" altLang="zh-CN" sz="2400" b="1">
              <a:solidFill>
                <a:srgbClr val="FFFF00"/>
              </a:solidFill>
              <a:latin typeface="Times New Roman" panose="02020603050405020304" pitchFamily="18" charset="0"/>
              <a:ea typeface="黑体" panose="02010609060101010101" pitchFamily="49" charset="-122"/>
            </a:endParaRPr>
          </a:p>
        </p:txBody>
      </p:sp>
      <p:sp>
        <p:nvSpPr>
          <p:cNvPr id="21507" name="Line 4">
            <a:extLst>
              <a:ext uri="{FF2B5EF4-FFF2-40B4-BE49-F238E27FC236}">
                <a16:creationId xmlns:a16="http://schemas.microsoft.com/office/drawing/2014/main" id="{4C55B666-681A-E8A5-3123-4BCB5CF305B2}"/>
              </a:ext>
            </a:extLst>
          </p:cNvPr>
          <p:cNvSpPr>
            <a:spLocks noChangeShapeType="1"/>
          </p:cNvSpPr>
          <p:nvPr/>
        </p:nvSpPr>
        <p:spPr bwMode="auto">
          <a:xfrm flipV="1">
            <a:off x="1625600" y="2895600"/>
            <a:ext cx="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8" name="Line 5">
            <a:extLst>
              <a:ext uri="{FF2B5EF4-FFF2-40B4-BE49-F238E27FC236}">
                <a16:creationId xmlns:a16="http://schemas.microsoft.com/office/drawing/2014/main" id="{820085F0-70F0-4CF7-E5D5-A61B1727B3F9}"/>
              </a:ext>
            </a:extLst>
          </p:cNvPr>
          <p:cNvSpPr>
            <a:spLocks noChangeShapeType="1"/>
          </p:cNvSpPr>
          <p:nvPr/>
        </p:nvSpPr>
        <p:spPr bwMode="auto">
          <a:xfrm>
            <a:off x="1422400" y="27432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09" name="Line 6">
            <a:extLst>
              <a:ext uri="{FF2B5EF4-FFF2-40B4-BE49-F238E27FC236}">
                <a16:creationId xmlns:a16="http://schemas.microsoft.com/office/drawing/2014/main" id="{328234C5-D4CE-16A3-A7BD-EFD1052C0606}"/>
              </a:ext>
            </a:extLst>
          </p:cNvPr>
          <p:cNvSpPr>
            <a:spLocks noChangeShapeType="1"/>
          </p:cNvSpPr>
          <p:nvPr/>
        </p:nvSpPr>
        <p:spPr bwMode="auto">
          <a:xfrm flipV="1">
            <a:off x="1422400" y="2667000"/>
            <a:ext cx="3048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Line 7">
            <a:extLst>
              <a:ext uri="{FF2B5EF4-FFF2-40B4-BE49-F238E27FC236}">
                <a16:creationId xmlns:a16="http://schemas.microsoft.com/office/drawing/2014/main" id="{A5C2EBAF-4ECD-4D44-1534-4B1466A8305C}"/>
              </a:ext>
            </a:extLst>
          </p:cNvPr>
          <p:cNvSpPr>
            <a:spLocks noChangeShapeType="1"/>
          </p:cNvSpPr>
          <p:nvPr/>
        </p:nvSpPr>
        <p:spPr bwMode="auto">
          <a:xfrm flipH="1" flipV="1">
            <a:off x="1524000" y="25146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1" name="Line 8">
            <a:extLst>
              <a:ext uri="{FF2B5EF4-FFF2-40B4-BE49-F238E27FC236}">
                <a16:creationId xmlns:a16="http://schemas.microsoft.com/office/drawing/2014/main" id="{E9FE565B-CFCE-CF92-32E1-4B9E90EDEEC1}"/>
              </a:ext>
            </a:extLst>
          </p:cNvPr>
          <p:cNvSpPr>
            <a:spLocks noChangeShapeType="1"/>
          </p:cNvSpPr>
          <p:nvPr/>
        </p:nvSpPr>
        <p:spPr bwMode="auto">
          <a:xfrm flipV="1">
            <a:off x="1524000" y="2209800"/>
            <a:ext cx="0" cy="3048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Line 9">
            <a:extLst>
              <a:ext uri="{FF2B5EF4-FFF2-40B4-BE49-F238E27FC236}">
                <a16:creationId xmlns:a16="http://schemas.microsoft.com/office/drawing/2014/main" id="{2C220BA0-DEA5-1D01-8DBE-99A55A48D417}"/>
              </a:ext>
            </a:extLst>
          </p:cNvPr>
          <p:cNvSpPr>
            <a:spLocks noChangeShapeType="1"/>
          </p:cNvSpPr>
          <p:nvPr/>
        </p:nvSpPr>
        <p:spPr bwMode="auto">
          <a:xfrm>
            <a:off x="1524000" y="2209800"/>
            <a:ext cx="2641600" cy="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3" name="Line 10">
            <a:extLst>
              <a:ext uri="{FF2B5EF4-FFF2-40B4-BE49-F238E27FC236}">
                <a16:creationId xmlns:a16="http://schemas.microsoft.com/office/drawing/2014/main" id="{4DD4C08F-AC15-F0AC-83C7-9F97505254AD}"/>
              </a:ext>
            </a:extLst>
          </p:cNvPr>
          <p:cNvSpPr>
            <a:spLocks noChangeShapeType="1"/>
          </p:cNvSpPr>
          <p:nvPr/>
        </p:nvSpPr>
        <p:spPr bwMode="auto">
          <a:xfrm>
            <a:off x="4165600" y="2209800"/>
            <a:ext cx="0" cy="10541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4" name="AutoShape 11">
            <a:extLst>
              <a:ext uri="{FF2B5EF4-FFF2-40B4-BE49-F238E27FC236}">
                <a16:creationId xmlns:a16="http://schemas.microsoft.com/office/drawing/2014/main" id="{744B3CE2-BAAE-1FF1-E725-6683403C1C39}"/>
              </a:ext>
            </a:extLst>
          </p:cNvPr>
          <p:cNvSpPr>
            <a:spLocks noChangeArrowheads="1"/>
          </p:cNvSpPr>
          <p:nvPr/>
        </p:nvSpPr>
        <p:spPr bwMode="auto">
          <a:xfrm rot="5400000">
            <a:off x="3886200" y="3175000"/>
            <a:ext cx="1371600" cy="812800"/>
          </a:xfrm>
          <a:custGeom>
            <a:avLst/>
            <a:gdLst>
              <a:gd name="T0" fmla="*/ 76209529 w 21600"/>
              <a:gd name="T1" fmla="*/ 15292681 h 21600"/>
              <a:gd name="T2" fmla="*/ 43548300 w 21600"/>
              <a:gd name="T3" fmla="*/ 30585361 h 21600"/>
              <a:gd name="T4" fmla="*/ 10887075 w 21600"/>
              <a:gd name="T5" fmla="*/ 15292681 h 21600"/>
              <a:gd name="T6" fmla="*/ 435483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FF33"/>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5" name="Line 12">
            <a:extLst>
              <a:ext uri="{FF2B5EF4-FFF2-40B4-BE49-F238E27FC236}">
                <a16:creationId xmlns:a16="http://schemas.microsoft.com/office/drawing/2014/main" id="{165D8296-D921-3280-2FCD-F74969EEA551}"/>
              </a:ext>
            </a:extLst>
          </p:cNvPr>
          <p:cNvSpPr>
            <a:spLocks noChangeShapeType="1"/>
          </p:cNvSpPr>
          <p:nvPr/>
        </p:nvSpPr>
        <p:spPr bwMode="auto">
          <a:xfrm>
            <a:off x="36576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3">
            <a:extLst>
              <a:ext uri="{FF2B5EF4-FFF2-40B4-BE49-F238E27FC236}">
                <a16:creationId xmlns:a16="http://schemas.microsoft.com/office/drawing/2014/main" id="{3669412D-6A82-71EA-AE5C-2B06F2D4A480}"/>
              </a:ext>
            </a:extLst>
          </p:cNvPr>
          <p:cNvSpPr>
            <a:spLocks noChangeShapeType="1"/>
          </p:cNvSpPr>
          <p:nvPr/>
        </p:nvSpPr>
        <p:spPr bwMode="auto">
          <a:xfrm>
            <a:off x="4978400" y="4267200"/>
            <a:ext cx="0" cy="60960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Oval 14">
            <a:extLst>
              <a:ext uri="{FF2B5EF4-FFF2-40B4-BE49-F238E27FC236}">
                <a16:creationId xmlns:a16="http://schemas.microsoft.com/office/drawing/2014/main" id="{ADEC24F1-119A-5092-7EE1-6A8F682FD673}"/>
              </a:ext>
            </a:extLst>
          </p:cNvPr>
          <p:cNvSpPr>
            <a:spLocks noChangeArrowheads="1"/>
          </p:cNvSpPr>
          <p:nvPr/>
        </p:nvSpPr>
        <p:spPr bwMode="auto">
          <a:xfrm>
            <a:off x="4470400" y="4876800"/>
            <a:ext cx="1016000" cy="762000"/>
          </a:xfrm>
          <a:prstGeom prst="ellipse">
            <a:avLst/>
          </a:prstGeom>
          <a:solidFill>
            <a:srgbClr val="FFCC99"/>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18" name="Line 15">
            <a:extLst>
              <a:ext uri="{FF2B5EF4-FFF2-40B4-BE49-F238E27FC236}">
                <a16:creationId xmlns:a16="http://schemas.microsoft.com/office/drawing/2014/main" id="{5497A6B6-081A-FC09-8871-77D39380A63D}"/>
              </a:ext>
            </a:extLst>
          </p:cNvPr>
          <p:cNvSpPr>
            <a:spLocks noChangeShapeType="1"/>
          </p:cNvSpPr>
          <p:nvPr/>
        </p:nvSpPr>
        <p:spPr bwMode="auto">
          <a:xfrm flipH="1">
            <a:off x="4876800" y="4800600"/>
            <a:ext cx="101600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16">
            <a:extLst>
              <a:ext uri="{FF2B5EF4-FFF2-40B4-BE49-F238E27FC236}">
                <a16:creationId xmlns:a16="http://schemas.microsoft.com/office/drawing/2014/main" id="{8FF41D9B-4A4F-3DF9-CF70-91BF5ADD6F7C}"/>
              </a:ext>
            </a:extLst>
          </p:cNvPr>
          <p:cNvSpPr>
            <a:spLocks noChangeShapeType="1"/>
          </p:cNvSpPr>
          <p:nvPr/>
        </p:nvSpPr>
        <p:spPr bwMode="auto">
          <a:xfrm>
            <a:off x="4876800" y="5181600"/>
            <a:ext cx="4064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Line 17">
            <a:extLst>
              <a:ext uri="{FF2B5EF4-FFF2-40B4-BE49-F238E27FC236}">
                <a16:creationId xmlns:a16="http://schemas.microsoft.com/office/drawing/2014/main" id="{50945A16-F7FE-8648-7637-E54528F39D7D}"/>
              </a:ext>
            </a:extLst>
          </p:cNvPr>
          <p:cNvSpPr>
            <a:spLocks noChangeShapeType="1"/>
          </p:cNvSpPr>
          <p:nvPr/>
        </p:nvSpPr>
        <p:spPr bwMode="auto">
          <a:xfrm flipH="1">
            <a:off x="4876800" y="5257800"/>
            <a:ext cx="4064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1" name="Line 18">
            <a:extLst>
              <a:ext uri="{FF2B5EF4-FFF2-40B4-BE49-F238E27FC236}">
                <a16:creationId xmlns:a16="http://schemas.microsoft.com/office/drawing/2014/main" id="{368E456F-625F-3B5A-F9BE-9AF7D3116EA4}"/>
              </a:ext>
            </a:extLst>
          </p:cNvPr>
          <p:cNvSpPr>
            <a:spLocks noChangeShapeType="1"/>
          </p:cNvSpPr>
          <p:nvPr/>
        </p:nvSpPr>
        <p:spPr bwMode="auto">
          <a:xfrm>
            <a:off x="4876800" y="5410200"/>
            <a:ext cx="101600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19">
            <a:extLst>
              <a:ext uri="{FF2B5EF4-FFF2-40B4-BE49-F238E27FC236}">
                <a16:creationId xmlns:a16="http://schemas.microsoft.com/office/drawing/2014/main" id="{59DE2B52-413E-321C-6218-A529026774D9}"/>
              </a:ext>
            </a:extLst>
          </p:cNvPr>
          <p:cNvSpPr>
            <a:spLocks noChangeShapeType="1"/>
          </p:cNvSpPr>
          <p:nvPr/>
        </p:nvSpPr>
        <p:spPr bwMode="auto">
          <a:xfrm>
            <a:off x="4978400" y="5638800"/>
            <a:ext cx="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20">
            <a:extLst>
              <a:ext uri="{FF2B5EF4-FFF2-40B4-BE49-F238E27FC236}">
                <a16:creationId xmlns:a16="http://schemas.microsoft.com/office/drawing/2014/main" id="{EFD6E533-7494-408F-B73D-01DD53263875}"/>
              </a:ext>
            </a:extLst>
          </p:cNvPr>
          <p:cNvSpPr>
            <a:spLocks noChangeShapeType="1"/>
          </p:cNvSpPr>
          <p:nvPr/>
        </p:nvSpPr>
        <p:spPr bwMode="auto">
          <a:xfrm flipH="1">
            <a:off x="3352800" y="6019800"/>
            <a:ext cx="1635125"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Oval 21">
            <a:extLst>
              <a:ext uri="{FF2B5EF4-FFF2-40B4-BE49-F238E27FC236}">
                <a16:creationId xmlns:a16="http://schemas.microsoft.com/office/drawing/2014/main" id="{4ECDD40D-9147-BE90-8D60-928567C274AF}"/>
              </a:ext>
            </a:extLst>
          </p:cNvPr>
          <p:cNvSpPr>
            <a:spLocks noChangeArrowheads="1"/>
          </p:cNvSpPr>
          <p:nvPr/>
        </p:nvSpPr>
        <p:spPr bwMode="auto">
          <a:xfrm>
            <a:off x="2641600" y="5715000"/>
            <a:ext cx="711200" cy="533400"/>
          </a:xfrm>
          <a:prstGeom prst="ellipse">
            <a:avLst/>
          </a:prstGeom>
          <a:solidFill>
            <a:srgbClr val="CCFFFF"/>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25" name="Line 22">
            <a:extLst>
              <a:ext uri="{FF2B5EF4-FFF2-40B4-BE49-F238E27FC236}">
                <a16:creationId xmlns:a16="http://schemas.microsoft.com/office/drawing/2014/main" id="{D3737D09-9A1B-A8D6-8F1B-FF046EBEBB5B}"/>
              </a:ext>
            </a:extLst>
          </p:cNvPr>
          <p:cNvSpPr>
            <a:spLocks noChangeShapeType="1"/>
          </p:cNvSpPr>
          <p:nvPr/>
        </p:nvSpPr>
        <p:spPr bwMode="auto">
          <a:xfrm flipH="1">
            <a:off x="1625600" y="6019800"/>
            <a:ext cx="1016000"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23">
            <a:extLst>
              <a:ext uri="{FF2B5EF4-FFF2-40B4-BE49-F238E27FC236}">
                <a16:creationId xmlns:a16="http://schemas.microsoft.com/office/drawing/2014/main" id="{5C77A4F0-0CB0-F65D-EA0F-C4EE0D697D6C}"/>
              </a:ext>
            </a:extLst>
          </p:cNvPr>
          <p:cNvSpPr>
            <a:spLocks noChangeShapeType="1"/>
          </p:cNvSpPr>
          <p:nvPr/>
        </p:nvSpPr>
        <p:spPr bwMode="auto">
          <a:xfrm flipV="1">
            <a:off x="1625600" y="4114800"/>
            <a:ext cx="0" cy="19050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Rectangle 24">
            <a:extLst>
              <a:ext uri="{FF2B5EF4-FFF2-40B4-BE49-F238E27FC236}">
                <a16:creationId xmlns:a16="http://schemas.microsoft.com/office/drawing/2014/main" id="{7434AE72-9586-433C-83EE-A63A218CC5D9}"/>
              </a:ext>
            </a:extLst>
          </p:cNvPr>
          <p:cNvSpPr>
            <a:spLocks noChangeArrowheads="1"/>
          </p:cNvSpPr>
          <p:nvPr/>
        </p:nvSpPr>
        <p:spPr bwMode="auto">
          <a:xfrm>
            <a:off x="431800" y="3141663"/>
            <a:ext cx="719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锅</a:t>
            </a:r>
          </a:p>
          <a:p>
            <a:pPr algn="ctr" eaLnBrk="1" hangingPunct="1"/>
            <a:r>
              <a:rPr kumimoji="1" lang="zh-CN" altLang="en-US" sz="2800" b="1">
                <a:latin typeface="Times New Roman" panose="02020603050405020304" pitchFamily="18" charset="0"/>
              </a:rPr>
              <a:t>炉</a:t>
            </a:r>
            <a:endParaRPr kumimoji="1" lang="zh-CN" altLang="en-US" sz="3200" b="1">
              <a:latin typeface="Times New Roman" panose="02020603050405020304" pitchFamily="18" charset="0"/>
            </a:endParaRPr>
          </a:p>
        </p:txBody>
      </p:sp>
      <p:sp>
        <p:nvSpPr>
          <p:cNvPr id="21528" name="Rectangle 25">
            <a:extLst>
              <a:ext uri="{FF2B5EF4-FFF2-40B4-BE49-F238E27FC236}">
                <a16:creationId xmlns:a16="http://schemas.microsoft.com/office/drawing/2014/main" id="{E4AB82C0-1D5B-0CEB-E74C-3F2C8AA0F6DE}"/>
              </a:ext>
            </a:extLst>
          </p:cNvPr>
          <p:cNvSpPr>
            <a:spLocks noChangeArrowheads="1"/>
          </p:cNvSpPr>
          <p:nvPr/>
        </p:nvSpPr>
        <p:spPr bwMode="auto">
          <a:xfrm>
            <a:off x="4678363" y="2338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汽轮机</a:t>
            </a:r>
            <a:endParaRPr kumimoji="1" lang="zh-CN" altLang="en-US" sz="3200" b="1">
              <a:latin typeface="Times New Roman" panose="02020603050405020304" pitchFamily="18" charset="0"/>
            </a:endParaRPr>
          </a:p>
        </p:txBody>
      </p:sp>
      <p:sp>
        <p:nvSpPr>
          <p:cNvPr id="21529" name="Line 26">
            <a:extLst>
              <a:ext uri="{FF2B5EF4-FFF2-40B4-BE49-F238E27FC236}">
                <a16:creationId xmlns:a16="http://schemas.microsoft.com/office/drawing/2014/main" id="{AE97E4A7-7F4F-63F1-0E3A-551F3AE48398}"/>
              </a:ext>
            </a:extLst>
          </p:cNvPr>
          <p:cNvSpPr>
            <a:spLocks noChangeShapeType="1"/>
          </p:cNvSpPr>
          <p:nvPr/>
        </p:nvSpPr>
        <p:spPr bwMode="auto">
          <a:xfrm>
            <a:off x="49784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0" name="Oval 27">
            <a:extLst>
              <a:ext uri="{FF2B5EF4-FFF2-40B4-BE49-F238E27FC236}">
                <a16:creationId xmlns:a16="http://schemas.microsoft.com/office/drawing/2014/main" id="{F230A019-1FD2-E402-11F9-9C94B3D9A62C}"/>
              </a:ext>
            </a:extLst>
          </p:cNvPr>
          <p:cNvSpPr>
            <a:spLocks noChangeArrowheads="1"/>
          </p:cNvSpPr>
          <p:nvPr/>
        </p:nvSpPr>
        <p:spPr bwMode="auto">
          <a:xfrm>
            <a:off x="5384800" y="3352800"/>
            <a:ext cx="609600" cy="457200"/>
          </a:xfrm>
          <a:prstGeom prst="ellipse">
            <a:avLst/>
          </a:prstGeom>
          <a:solidFill>
            <a:srgbClr val="FFCC66"/>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1531" name="Freeform 28">
            <a:extLst>
              <a:ext uri="{FF2B5EF4-FFF2-40B4-BE49-F238E27FC236}">
                <a16:creationId xmlns:a16="http://schemas.microsoft.com/office/drawing/2014/main" id="{D4B65725-00C0-22BF-0F36-1B663C681677}"/>
              </a:ext>
            </a:extLst>
          </p:cNvPr>
          <p:cNvSpPr>
            <a:spLocks/>
          </p:cNvSpPr>
          <p:nvPr/>
        </p:nvSpPr>
        <p:spPr bwMode="auto">
          <a:xfrm>
            <a:off x="5486400" y="3416300"/>
            <a:ext cx="406400" cy="317500"/>
          </a:xfrm>
          <a:custGeom>
            <a:avLst/>
            <a:gdLst>
              <a:gd name="T0" fmla="*/ 0 w 192"/>
              <a:gd name="T1" fmla="*/ 241300 h 200"/>
              <a:gd name="T2" fmla="*/ 101600 w 192"/>
              <a:gd name="T3" fmla="*/ 12700 h 200"/>
              <a:gd name="T4" fmla="*/ 203200 w 192"/>
              <a:gd name="T5" fmla="*/ 165100 h 200"/>
              <a:gd name="T6" fmla="*/ 304800 w 192"/>
              <a:gd name="T7" fmla="*/ 317500 h 200"/>
              <a:gd name="T8" fmla="*/ 406400 w 192"/>
              <a:gd name="T9" fmla="*/ 165100 h 200"/>
              <a:gd name="T10" fmla="*/ 0 60000 65536"/>
              <a:gd name="T11" fmla="*/ 0 60000 65536"/>
              <a:gd name="T12" fmla="*/ 0 60000 65536"/>
              <a:gd name="T13" fmla="*/ 0 60000 65536"/>
              <a:gd name="T14" fmla="*/ 0 60000 65536"/>
              <a:gd name="T15" fmla="*/ 0 w 192"/>
              <a:gd name="T16" fmla="*/ 0 h 200"/>
              <a:gd name="T17" fmla="*/ 192 w 192"/>
              <a:gd name="T18" fmla="*/ 200 h 200"/>
            </a:gdLst>
            <a:ahLst/>
            <a:cxnLst>
              <a:cxn ang="T10">
                <a:pos x="T0" y="T1"/>
              </a:cxn>
              <a:cxn ang="T11">
                <a:pos x="T2" y="T3"/>
              </a:cxn>
              <a:cxn ang="T12">
                <a:pos x="T4" y="T5"/>
              </a:cxn>
              <a:cxn ang="T13">
                <a:pos x="T6" y="T7"/>
              </a:cxn>
              <a:cxn ang="T14">
                <a:pos x="T8" y="T9"/>
              </a:cxn>
            </a:cxnLst>
            <a:rect l="T15" t="T16" r="T17" b="T18"/>
            <a:pathLst>
              <a:path w="192" h="200">
                <a:moveTo>
                  <a:pt x="0" y="152"/>
                </a:moveTo>
                <a:cubicBezTo>
                  <a:pt x="16" y="84"/>
                  <a:pt x="32" y="16"/>
                  <a:pt x="48" y="8"/>
                </a:cubicBezTo>
                <a:cubicBezTo>
                  <a:pt x="64" y="0"/>
                  <a:pt x="80" y="72"/>
                  <a:pt x="96" y="104"/>
                </a:cubicBezTo>
                <a:cubicBezTo>
                  <a:pt x="112" y="136"/>
                  <a:pt x="128" y="200"/>
                  <a:pt x="144" y="200"/>
                </a:cubicBezTo>
                <a:cubicBezTo>
                  <a:pt x="160" y="200"/>
                  <a:pt x="176" y="152"/>
                  <a:pt x="192" y="104"/>
                </a:cubicBezTo>
              </a:path>
            </a:pathLst>
          </a:cu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1532" name="Rectangle 29">
            <a:extLst>
              <a:ext uri="{FF2B5EF4-FFF2-40B4-BE49-F238E27FC236}">
                <a16:creationId xmlns:a16="http://schemas.microsoft.com/office/drawing/2014/main" id="{2FCA3675-5EDC-416A-C618-F2C05A14CF7E}"/>
              </a:ext>
            </a:extLst>
          </p:cNvPr>
          <p:cNvSpPr>
            <a:spLocks noChangeArrowheads="1"/>
          </p:cNvSpPr>
          <p:nvPr/>
        </p:nvSpPr>
        <p:spPr bwMode="auto">
          <a:xfrm>
            <a:off x="5389563" y="3862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solidFill>
                  <a:schemeClr val="tx2"/>
                </a:solidFill>
                <a:latin typeface="Times New Roman" panose="02020603050405020304" pitchFamily="18" charset="0"/>
              </a:rPr>
              <a:t>发电机</a:t>
            </a:r>
            <a:endParaRPr kumimoji="1" lang="zh-CN" altLang="en-US" sz="3200" b="1">
              <a:latin typeface="Times New Roman" panose="02020603050405020304" pitchFamily="18" charset="0"/>
            </a:endParaRPr>
          </a:p>
        </p:txBody>
      </p:sp>
      <p:sp>
        <p:nvSpPr>
          <p:cNvPr id="21533" name="Rectangle 30">
            <a:extLst>
              <a:ext uri="{FF2B5EF4-FFF2-40B4-BE49-F238E27FC236}">
                <a16:creationId xmlns:a16="http://schemas.microsoft.com/office/drawing/2014/main" id="{4D645D74-8248-F341-BB84-D4F8C83D0822}"/>
              </a:ext>
            </a:extLst>
          </p:cNvPr>
          <p:cNvSpPr>
            <a:spLocks noChangeArrowheads="1"/>
          </p:cNvSpPr>
          <p:nvPr/>
        </p:nvSpPr>
        <p:spPr bwMode="auto">
          <a:xfrm>
            <a:off x="2443163" y="62484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给水泵</a:t>
            </a:r>
            <a:endParaRPr kumimoji="1" lang="zh-CN" altLang="en-US" sz="3200" b="1">
              <a:latin typeface="Times New Roman" panose="02020603050405020304" pitchFamily="18" charset="0"/>
            </a:endParaRPr>
          </a:p>
        </p:txBody>
      </p:sp>
      <p:sp>
        <p:nvSpPr>
          <p:cNvPr id="21534" name="Rectangle 31">
            <a:extLst>
              <a:ext uri="{FF2B5EF4-FFF2-40B4-BE49-F238E27FC236}">
                <a16:creationId xmlns:a16="http://schemas.microsoft.com/office/drawing/2014/main" id="{5DD7F762-A506-585D-24CB-AD6024BE15CD}"/>
              </a:ext>
            </a:extLst>
          </p:cNvPr>
          <p:cNvSpPr>
            <a:spLocks noChangeArrowheads="1"/>
          </p:cNvSpPr>
          <p:nvPr/>
        </p:nvSpPr>
        <p:spPr bwMode="auto">
          <a:xfrm>
            <a:off x="5892800" y="4572000"/>
            <a:ext cx="7127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凝汽器</a:t>
            </a:r>
            <a:endParaRPr kumimoji="1" lang="zh-CN" altLang="en-US" sz="3200" b="1">
              <a:latin typeface="Times New Roman" panose="02020603050405020304" pitchFamily="18" charset="0"/>
            </a:endParaRPr>
          </a:p>
        </p:txBody>
      </p:sp>
      <p:sp>
        <p:nvSpPr>
          <p:cNvPr id="21535" name="Line 32">
            <a:extLst>
              <a:ext uri="{FF2B5EF4-FFF2-40B4-BE49-F238E27FC236}">
                <a16:creationId xmlns:a16="http://schemas.microsoft.com/office/drawing/2014/main" id="{40D40D14-6407-5734-5CCE-FDE1A46E4FD1}"/>
              </a:ext>
            </a:extLst>
          </p:cNvPr>
          <p:cNvSpPr>
            <a:spLocks noChangeShapeType="1"/>
          </p:cNvSpPr>
          <p:nvPr/>
        </p:nvSpPr>
        <p:spPr bwMode="auto">
          <a:xfrm flipH="1">
            <a:off x="2743200" y="6019800"/>
            <a:ext cx="609600" cy="0"/>
          </a:xfrm>
          <a:prstGeom prst="line">
            <a:avLst/>
          </a:prstGeom>
          <a:noFill/>
          <a:ln w="508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1536" name="Rectangle 33">
            <a:extLst>
              <a:ext uri="{FF2B5EF4-FFF2-40B4-BE49-F238E27FC236}">
                <a16:creationId xmlns:a16="http://schemas.microsoft.com/office/drawing/2014/main" id="{D37550CA-8D7A-D006-A13E-20606910E912}"/>
              </a:ext>
            </a:extLst>
          </p:cNvPr>
          <p:cNvSpPr>
            <a:spLocks noChangeArrowheads="1"/>
          </p:cNvSpPr>
          <p:nvPr/>
        </p:nvSpPr>
        <p:spPr bwMode="auto">
          <a:xfrm>
            <a:off x="1677988" y="23495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过热器</a:t>
            </a:r>
            <a:endParaRPr kumimoji="1" lang="zh-CN" altLang="en-US" sz="3200" b="1">
              <a:latin typeface="Times New Roman" panose="02020603050405020304" pitchFamily="18" charset="0"/>
            </a:endParaRPr>
          </a:p>
        </p:txBody>
      </p:sp>
      <p:sp>
        <p:nvSpPr>
          <p:cNvPr id="284712" name="Oval 40">
            <a:extLst>
              <a:ext uri="{FF2B5EF4-FFF2-40B4-BE49-F238E27FC236}">
                <a16:creationId xmlns:a16="http://schemas.microsoft.com/office/drawing/2014/main" id="{3C113F88-1D64-261F-B038-71C9E4D8B353}"/>
              </a:ext>
            </a:extLst>
          </p:cNvPr>
          <p:cNvSpPr>
            <a:spLocks noChangeArrowheads="1"/>
          </p:cNvSpPr>
          <p:nvPr/>
        </p:nvSpPr>
        <p:spPr bwMode="auto">
          <a:xfrm>
            <a:off x="3352800" y="1905000"/>
            <a:ext cx="4164013" cy="4724400"/>
          </a:xfrm>
          <a:prstGeom prst="ellipse">
            <a:avLst/>
          </a:prstGeom>
          <a:noFill/>
          <a:ln w="38100">
            <a:solidFill>
              <a:srgbClr val="0000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4713" name="AutoShape 41">
            <a:extLst>
              <a:ext uri="{FF2B5EF4-FFF2-40B4-BE49-F238E27FC236}">
                <a16:creationId xmlns:a16="http://schemas.microsoft.com/office/drawing/2014/main" id="{F57255E8-14FE-F8BA-6398-6451AC71460B}"/>
              </a:ext>
            </a:extLst>
          </p:cNvPr>
          <p:cNvSpPr>
            <a:spLocks noChangeArrowheads="1"/>
          </p:cNvSpPr>
          <p:nvPr/>
        </p:nvSpPr>
        <p:spPr bwMode="auto">
          <a:xfrm>
            <a:off x="7810500" y="3824288"/>
            <a:ext cx="1312863" cy="533400"/>
          </a:xfrm>
          <a:prstGeom prst="curvedDownArrow">
            <a:avLst>
              <a:gd name="adj1" fmla="val 38082"/>
              <a:gd name="adj2" fmla="val 76141"/>
              <a:gd name="adj3" fmla="val 35894"/>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4714" name="Rectangle 42">
            <a:extLst>
              <a:ext uri="{FF2B5EF4-FFF2-40B4-BE49-F238E27FC236}">
                <a16:creationId xmlns:a16="http://schemas.microsoft.com/office/drawing/2014/main" id="{5DE8F7B7-7382-9505-BB74-31E442134B2A}"/>
              </a:ext>
            </a:extLst>
          </p:cNvPr>
          <p:cNvSpPr>
            <a:spLocks noChangeArrowheads="1"/>
          </p:cNvSpPr>
          <p:nvPr/>
        </p:nvSpPr>
        <p:spPr bwMode="auto">
          <a:xfrm>
            <a:off x="8939213" y="3733800"/>
            <a:ext cx="3011487"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3600" b="1">
                <a:latin typeface="Times New Roman" panose="02020603050405020304" pitchFamily="18" charset="0"/>
                <a:ea typeface="楷体_GB2312" pitchFamily="49" charset="-122"/>
              </a:rPr>
              <a:t>既交换功</a:t>
            </a:r>
          </a:p>
          <a:p>
            <a:pPr algn="ctr" eaLnBrk="1" hangingPunct="1">
              <a:spcBef>
                <a:spcPct val="20000"/>
              </a:spcBef>
            </a:pPr>
            <a:r>
              <a:rPr kumimoji="1" lang="zh-CN" altLang="en-US" sz="3600" b="1">
                <a:latin typeface="Times New Roman" panose="02020603050405020304" pitchFamily="18" charset="0"/>
                <a:ea typeface="楷体_GB2312" pitchFamily="49" charset="-122"/>
              </a:rPr>
              <a:t>也交换热</a:t>
            </a:r>
          </a:p>
        </p:txBody>
      </p:sp>
      <p:sp>
        <p:nvSpPr>
          <p:cNvPr id="21540" name="Line 47">
            <a:extLst>
              <a:ext uri="{FF2B5EF4-FFF2-40B4-BE49-F238E27FC236}">
                <a16:creationId xmlns:a16="http://schemas.microsoft.com/office/drawing/2014/main" id="{D556E208-226B-5D5B-D3DD-44295F4B7A02}"/>
              </a:ext>
            </a:extLst>
          </p:cNvPr>
          <p:cNvSpPr>
            <a:spLocks noChangeShapeType="1"/>
          </p:cNvSpPr>
          <p:nvPr/>
        </p:nvSpPr>
        <p:spPr bwMode="auto">
          <a:xfrm flipH="1">
            <a:off x="5327650" y="4868863"/>
            <a:ext cx="479425" cy="144462"/>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41" name="Line 48">
            <a:extLst>
              <a:ext uri="{FF2B5EF4-FFF2-40B4-BE49-F238E27FC236}">
                <a16:creationId xmlns:a16="http://schemas.microsoft.com/office/drawing/2014/main" id="{61511EDF-D167-52FD-C586-AFA64AD81395}"/>
              </a:ext>
            </a:extLst>
          </p:cNvPr>
          <p:cNvSpPr>
            <a:spLocks noChangeShapeType="1"/>
          </p:cNvSpPr>
          <p:nvPr/>
        </p:nvSpPr>
        <p:spPr bwMode="auto">
          <a:xfrm>
            <a:off x="5422900" y="5516563"/>
            <a:ext cx="384175" cy="73025"/>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1542" name="Rectangle 57">
            <a:extLst>
              <a:ext uri="{FF2B5EF4-FFF2-40B4-BE49-F238E27FC236}">
                <a16:creationId xmlns:a16="http://schemas.microsoft.com/office/drawing/2014/main" id="{522ED63F-AAC3-6B8A-FC28-515AE51A0B94}"/>
              </a:ext>
            </a:extLst>
          </p:cNvPr>
          <p:cNvSpPr>
            <a:spLocks noChangeArrowheads="1"/>
          </p:cNvSpPr>
          <p:nvPr/>
        </p:nvSpPr>
        <p:spPr bwMode="auto">
          <a:xfrm>
            <a:off x="431800" y="188913"/>
            <a:ext cx="969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rgbClr val="FF0000"/>
                </a:solidFill>
                <a:latin typeface="隶书" panose="02010509060101010101" pitchFamily="49" charset="-122"/>
                <a:ea typeface="隶书" panose="02010509060101010101" pitchFamily="49" charset="-122"/>
              </a:rPr>
              <a:t>2.</a:t>
            </a:r>
            <a:r>
              <a:rPr lang="zh-CN" altLang="en-US" sz="4000" b="1">
                <a:solidFill>
                  <a:srgbClr val="FF0000"/>
                </a:solidFill>
                <a:latin typeface="隶书" panose="02010509060101010101" pitchFamily="49" charset="-122"/>
                <a:ea typeface="隶书" panose="02010509060101010101" pitchFamily="49" charset="-122"/>
              </a:rPr>
              <a:t>热力系与外界的相互作用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284712"/>
                                        </p:tgtEl>
                                        <p:attrNameLst>
                                          <p:attrName>style.visibility</p:attrName>
                                        </p:attrNameLst>
                                      </p:cBhvr>
                                      <p:to>
                                        <p:strVal val="visible"/>
                                      </p:to>
                                    </p:set>
                                    <p:animEffect transition="in" filter="barn(outHorizontal)">
                                      <p:cBhvr>
                                        <p:cTn id="7" dur="500"/>
                                        <p:tgtEl>
                                          <p:spTgt spid="284712"/>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284713"/>
                                        </p:tgtEl>
                                        <p:attrNameLst>
                                          <p:attrName>style.visibility</p:attrName>
                                        </p:attrNameLst>
                                      </p:cBhvr>
                                      <p:to>
                                        <p:strVal val="visible"/>
                                      </p:to>
                                    </p:set>
                                    <p:animEffect transition="in" filter="barn(outHorizontal)">
                                      <p:cBhvr>
                                        <p:cTn id="11" dur="500"/>
                                        <p:tgtEl>
                                          <p:spTgt spid="284713"/>
                                        </p:tgtEl>
                                      </p:cBhvr>
                                    </p:animEffect>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284714"/>
                                        </p:tgtEl>
                                        <p:attrNameLst>
                                          <p:attrName>style.visibility</p:attrName>
                                        </p:attrNameLst>
                                      </p:cBhvr>
                                      <p:to>
                                        <p:strVal val="visible"/>
                                      </p:to>
                                    </p:set>
                                    <p:anim calcmode="lin" valueType="num">
                                      <p:cBhvr additive="base">
                                        <p:cTn id="15" dur="500" fill="hold"/>
                                        <p:tgtEl>
                                          <p:spTgt spid="284714"/>
                                        </p:tgtEl>
                                        <p:attrNameLst>
                                          <p:attrName>ppt_x</p:attrName>
                                        </p:attrNameLst>
                                      </p:cBhvr>
                                      <p:tavLst>
                                        <p:tav tm="0">
                                          <p:val>
                                            <p:strVal val="1+#ppt_w/2"/>
                                          </p:val>
                                        </p:tav>
                                        <p:tav tm="100000">
                                          <p:val>
                                            <p:strVal val="#ppt_x"/>
                                          </p:val>
                                        </p:tav>
                                      </p:tavLst>
                                    </p:anim>
                                    <p:anim calcmode="lin" valueType="num">
                                      <p:cBhvr additive="base">
                                        <p:cTn id="16" dur="500" fill="hold"/>
                                        <p:tgtEl>
                                          <p:spTgt spid="2847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12" grpId="0" animBg="1"/>
      <p:bldP spid="284713" grpId="0" animBg="1"/>
      <p:bldP spid="28471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A6C46642-5855-339F-FD9B-74B01629CFCD}"/>
              </a:ext>
            </a:extLst>
          </p:cNvPr>
          <p:cNvSpPr>
            <a:spLocks noChangeArrowheads="1"/>
          </p:cNvSpPr>
          <p:nvPr/>
        </p:nvSpPr>
        <p:spPr bwMode="auto">
          <a:xfrm>
            <a:off x="1219200" y="3124200"/>
            <a:ext cx="812800" cy="990600"/>
          </a:xfrm>
          <a:prstGeom prst="rect">
            <a:avLst/>
          </a:prstGeom>
          <a:solidFill>
            <a:srgbClr val="FF6600"/>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kumimoji="1" lang="zh-CN" altLang="zh-CN" sz="2400" b="1">
              <a:solidFill>
                <a:srgbClr val="FFFF00"/>
              </a:solidFill>
              <a:latin typeface="Times New Roman" panose="02020603050405020304" pitchFamily="18" charset="0"/>
              <a:ea typeface="黑体" panose="02010609060101010101" pitchFamily="49" charset="-122"/>
            </a:endParaRPr>
          </a:p>
        </p:txBody>
      </p:sp>
      <p:sp>
        <p:nvSpPr>
          <p:cNvPr id="22531" name="Line 4">
            <a:extLst>
              <a:ext uri="{FF2B5EF4-FFF2-40B4-BE49-F238E27FC236}">
                <a16:creationId xmlns:a16="http://schemas.microsoft.com/office/drawing/2014/main" id="{1C01BBF2-5158-316B-9F31-D8851E034EA4}"/>
              </a:ext>
            </a:extLst>
          </p:cNvPr>
          <p:cNvSpPr>
            <a:spLocks noChangeShapeType="1"/>
          </p:cNvSpPr>
          <p:nvPr/>
        </p:nvSpPr>
        <p:spPr bwMode="auto">
          <a:xfrm flipV="1">
            <a:off x="1625600" y="2895600"/>
            <a:ext cx="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2" name="Line 5">
            <a:extLst>
              <a:ext uri="{FF2B5EF4-FFF2-40B4-BE49-F238E27FC236}">
                <a16:creationId xmlns:a16="http://schemas.microsoft.com/office/drawing/2014/main" id="{0D06665B-B3A5-EE9F-8067-59D09718E616}"/>
              </a:ext>
            </a:extLst>
          </p:cNvPr>
          <p:cNvSpPr>
            <a:spLocks noChangeShapeType="1"/>
          </p:cNvSpPr>
          <p:nvPr/>
        </p:nvSpPr>
        <p:spPr bwMode="auto">
          <a:xfrm>
            <a:off x="1422400" y="27432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3" name="Line 6">
            <a:extLst>
              <a:ext uri="{FF2B5EF4-FFF2-40B4-BE49-F238E27FC236}">
                <a16:creationId xmlns:a16="http://schemas.microsoft.com/office/drawing/2014/main" id="{DE0F9BF6-C5BF-FAC9-6A34-17F4E072BDFD}"/>
              </a:ext>
            </a:extLst>
          </p:cNvPr>
          <p:cNvSpPr>
            <a:spLocks noChangeShapeType="1"/>
          </p:cNvSpPr>
          <p:nvPr/>
        </p:nvSpPr>
        <p:spPr bwMode="auto">
          <a:xfrm flipV="1">
            <a:off x="1422400" y="2667000"/>
            <a:ext cx="3048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4" name="Line 7">
            <a:extLst>
              <a:ext uri="{FF2B5EF4-FFF2-40B4-BE49-F238E27FC236}">
                <a16:creationId xmlns:a16="http://schemas.microsoft.com/office/drawing/2014/main" id="{432689A7-718A-8286-B42E-EB551A514AE0}"/>
              </a:ext>
            </a:extLst>
          </p:cNvPr>
          <p:cNvSpPr>
            <a:spLocks noChangeShapeType="1"/>
          </p:cNvSpPr>
          <p:nvPr/>
        </p:nvSpPr>
        <p:spPr bwMode="auto">
          <a:xfrm flipH="1" flipV="1">
            <a:off x="1524000" y="2514600"/>
            <a:ext cx="2032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5" name="Line 8">
            <a:extLst>
              <a:ext uri="{FF2B5EF4-FFF2-40B4-BE49-F238E27FC236}">
                <a16:creationId xmlns:a16="http://schemas.microsoft.com/office/drawing/2014/main" id="{76311FDD-3C69-3739-546D-0E20F86BAEE8}"/>
              </a:ext>
            </a:extLst>
          </p:cNvPr>
          <p:cNvSpPr>
            <a:spLocks noChangeShapeType="1"/>
          </p:cNvSpPr>
          <p:nvPr/>
        </p:nvSpPr>
        <p:spPr bwMode="auto">
          <a:xfrm flipV="1">
            <a:off x="1524000" y="2209800"/>
            <a:ext cx="0" cy="3048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6" name="Line 9">
            <a:extLst>
              <a:ext uri="{FF2B5EF4-FFF2-40B4-BE49-F238E27FC236}">
                <a16:creationId xmlns:a16="http://schemas.microsoft.com/office/drawing/2014/main" id="{05B3DAF0-9F14-365F-68BF-067C970692A0}"/>
              </a:ext>
            </a:extLst>
          </p:cNvPr>
          <p:cNvSpPr>
            <a:spLocks noChangeShapeType="1"/>
          </p:cNvSpPr>
          <p:nvPr/>
        </p:nvSpPr>
        <p:spPr bwMode="auto">
          <a:xfrm>
            <a:off x="1524000" y="2209800"/>
            <a:ext cx="2641600" cy="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Line 10">
            <a:extLst>
              <a:ext uri="{FF2B5EF4-FFF2-40B4-BE49-F238E27FC236}">
                <a16:creationId xmlns:a16="http://schemas.microsoft.com/office/drawing/2014/main" id="{017CB339-ACA1-453B-B45B-9F3C4613DD5C}"/>
              </a:ext>
            </a:extLst>
          </p:cNvPr>
          <p:cNvSpPr>
            <a:spLocks noChangeShapeType="1"/>
          </p:cNvSpPr>
          <p:nvPr/>
        </p:nvSpPr>
        <p:spPr bwMode="auto">
          <a:xfrm>
            <a:off x="4165600" y="2209800"/>
            <a:ext cx="0" cy="10541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AutoShape 11">
            <a:extLst>
              <a:ext uri="{FF2B5EF4-FFF2-40B4-BE49-F238E27FC236}">
                <a16:creationId xmlns:a16="http://schemas.microsoft.com/office/drawing/2014/main" id="{C94A5762-E567-CF84-4784-AD293691747B}"/>
              </a:ext>
            </a:extLst>
          </p:cNvPr>
          <p:cNvSpPr>
            <a:spLocks noChangeArrowheads="1"/>
          </p:cNvSpPr>
          <p:nvPr/>
        </p:nvSpPr>
        <p:spPr bwMode="auto">
          <a:xfrm rot="5400000">
            <a:off x="3886200" y="3175000"/>
            <a:ext cx="1371600" cy="812800"/>
          </a:xfrm>
          <a:custGeom>
            <a:avLst/>
            <a:gdLst>
              <a:gd name="T0" fmla="*/ 76209529 w 21600"/>
              <a:gd name="T1" fmla="*/ 15292681 h 21600"/>
              <a:gd name="T2" fmla="*/ 43548300 w 21600"/>
              <a:gd name="T3" fmla="*/ 30585361 h 21600"/>
              <a:gd name="T4" fmla="*/ 10887075 w 21600"/>
              <a:gd name="T5" fmla="*/ 15292681 h 21600"/>
              <a:gd name="T6" fmla="*/ 435483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99FF33"/>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39" name="Line 12">
            <a:extLst>
              <a:ext uri="{FF2B5EF4-FFF2-40B4-BE49-F238E27FC236}">
                <a16:creationId xmlns:a16="http://schemas.microsoft.com/office/drawing/2014/main" id="{32B6FCA6-66FE-7222-CD73-EE0EDC4E8A84}"/>
              </a:ext>
            </a:extLst>
          </p:cNvPr>
          <p:cNvSpPr>
            <a:spLocks noChangeShapeType="1"/>
          </p:cNvSpPr>
          <p:nvPr/>
        </p:nvSpPr>
        <p:spPr bwMode="auto">
          <a:xfrm>
            <a:off x="36576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13">
            <a:extLst>
              <a:ext uri="{FF2B5EF4-FFF2-40B4-BE49-F238E27FC236}">
                <a16:creationId xmlns:a16="http://schemas.microsoft.com/office/drawing/2014/main" id="{D3956B49-A051-B16C-C6E2-FDF28ED0AE55}"/>
              </a:ext>
            </a:extLst>
          </p:cNvPr>
          <p:cNvSpPr>
            <a:spLocks noChangeShapeType="1"/>
          </p:cNvSpPr>
          <p:nvPr/>
        </p:nvSpPr>
        <p:spPr bwMode="auto">
          <a:xfrm>
            <a:off x="4978400" y="4267200"/>
            <a:ext cx="0" cy="60960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Oval 14">
            <a:extLst>
              <a:ext uri="{FF2B5EF4-FFF2-40B4-BE49-F238E27FC236}">
                <a16:creationId xmlns:a16="http://schemas.microsoft.com/office/drawing/2014/main" id="{2F28AC73-9F86-2153-4AD6-CDBD53CEB137}"/>
              </a:ext>
            </a:extLst>
          </p:cNvPr>
          <p:cNvSpPr>
            <a:spLocks noChangeArrowheads="1"/>
          </p:cNvSpPr>
          <p:nvPr/>
        </p:nvSpPr>
        <p:spPr bwMode="auto">
          <a:xfrm>
            <a:off x="4470400" y="4876800"/>
            <a:ext cx="1016000" cy="762000"/>
          </a:xfrm>
          <a:prstGeom prst="ellipse">
            <a:avLst/>
          </a:prstGeom>
          <a:solidFill>
            <a:srgbClr val="FFCC99"/>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2" name="Line 15">
            <a:extLst>
              <a:ext uri="{FF2B5EF4-FFF2-40B4-BE49-F238E27FC236}">
                <a16:creationId xmlns:a16="http://schemas.microsoft.com/office/drawing/2014/main" id="{420F5E90-63E5-576F-5B7A-AAD3F8638DF3}"/>
              </a:ext>
            </a:extLst>
          </p:cNvPr>
          <p:cNvSpPr>
            <a:spLocks noChangeShapeType="1"/>
          </p:cNvSpPr>
          <p:nvPr/>
        </p:nvSpPr>
        <p:spPr bwMode="auto">
          <a:xfrm flipH="1">
            <a:off x="4876800" y="4800600"/>
            <a:ext cx="101600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6">
            <a:extLst>
              <a:ext uri="{FF2B5EF4-FFF2-40B4-BE49-F238E27FC236}">
                <a16:creationId xmlns:a16="http://schemas.microsoft.com/office/drawing/2014/main" id="{3DAA9427-8F47-4E54-622C-74319CE83369}"/>
              </a:ext>
            </a:extLst>
          </p:cNvPr>
          <p:cNvSpPr>
            <a:spLocks noChangeShapeType="1"/>
          </p:cNvSpPr>
          <p:nvPr/>
        </p:nvSpPr>
        <p:spPr bwMode="auto">
          <a:xfrm>
            <a:off x="4876800" y="5181600"/>
            <a:ext cx="406400" cy="762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7">
            <a:extLst>
              <a:ext uri="{FF2B5EF4-FFF2-40B4-BE49-F238E27FC236}">
                <a16:creationId xmlns:a16="http://schemas.microsoft.com/office/drawing/2014/main" id="{F1A4BCCC-D5BF-8041-D069-E4FE955C2340}"/>
              </a:ext>
            </a:extLst>
          </p:cNvPr>
          <p:cNvSpPr>
            <a:spLocks noChangeShapeType="1"/>
          </p:cNvSpPr>
          <p:nvPr/>
        </p:nvSpPr>
        <p:spPr bwMode="auto">
          <a:xfrm flipH="1">
            <a:off x="4876800" y="5257800"/>
            <a:ext cx="406400" cy="1524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18">
            <a:extLst>
              <a:ext uri="{FF2B5EF4-FFF2-40B4-BE49-F238E27FC236}">
                <a16:creationId xmlns:a16="http://schemas.microsoft.com/office/drawing/2014/main" id="{0EFFFAB8-4EC8-A44C-F407-ADDDD1FCAF34}"/>
              </a:ext>
            </a:extLst>
          </p:cNvPr>
          <p:cNvSpPr>
            <a:spLocks noChangeShapeType="1"/>
          </p:cNvSpPr>
          <p:nvPr/>
        </p:nvSpPr>
        <p:spPr bwMode="auto">
          <a:xfrm>
            <a:off x="4876800" y="5410200"/>
            <a:ext cx="1016000" cy="2286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19">
            <a:extLst>
              <a:ext uri="{FF2B5EF4-FFF2-40B4-BE49-F238E27FC236}">
                <a16:creationId xmlns:a16="http://schemas.microsoft.com/office/drawing/2014/main" id="{13581D2F-A7C0-A19D-8F06-B0035B04251C}"/>
              </a:ext>
            </a:extLst>
          </p:cNvPr>
          <p:cNvSpPr>
            <a:spLocks noChangeShapeType="1"/>
          </p:cNvSpPr>
          <p:nvPr/>
        </p:nvSpPr>
        <p:spPr bwMode="auto">
          <a:xfrm>
            <a:off x="4978400" y="5638800"/>
            <a:ext cx="0" cy="38100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Line 20">
            <a:extLst>
              <a:ext uri="{FF2B5EF4-FFF2-40B4-BE49-F238E27FC236}">
                <a16:creationId xmlns:a16="http://schemas.microsoft.com/office/drawing/2014/main" id="{17404AF7-932D-F096-F94F-3AA2D0EB973F}"/>
              </a:ext>
            </a:extLst>
          </p:cNvPr>
          <p:cNvSpPr>
            <a:spLocks noChangeShapeType="1"/>
          </p:cNvSpPr>
          <p:nvPr/>
        </p:nvSpPr>
        <p:spPr bwMode="auto">
          <a:xfrm flipH="1">
            <a:off x="3352800" y="6019800"/>
            <a:ext cx="1635125"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Oval 21">
            <a:extLst>
              <a:ext uri="{FF2B5EF4-FFF2-40B4-BE49-F238E27FC236}">
                <a16:creationId xmlns:a16="http://schemas.microsoft.com/office/drawing/2014/main" id="{AE3DA3BF-F95F-2E45-AC40-5F751C3F8EF8}"/>
              </a:ext>
            </a:extLst>
          </p:cNvPr>
          <p:cNvSpPr>
            <a:spLocks noChangeArrowheads="1"/>
          </p:cNvSpPr>
          <p:nvPr/>
        </p:nvSpPr>
        <p:spPr bwMode="auto">
          <a:xfrm>
            <a:off x="2641600" y="5715000"/>
            <a:ext cx="711200" cy="533400"/>
          </a:xfrm>
          <a:prstGeom prst="ellipse">
            <a:avLst/>
          </a:prstGeom>
          <a:solidFill>
            <a:srgbClr val="CCFFFF"/>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9" name="Line 22">
            <a:extLst>
              <a:ext uri="{FF2B5EF4-FFF2-40B4-BE49-F238E27FC236}">
                <a16:creationId xmlns:a16="http://schemas.microsoft.com/office/drawing/2014/main" id="{1378A548-2A9E-D07F-D2D2-2053D52DCDA1}"/>
              </a:ext>
            </a:extLst>
          </p:cNvPr>
          <p:cNvSpPr>
            <a:spLocks noChangeShapeType="1"/>
          </p:cNvSpPr>
          <p:nvPr/>
        </p:nvSpPr>
        <p:spPr bwMode="auto">
          <a:xfrm flipH="1">
            <a:off x="1625600" y="6019800"/>
            <a:ext cx="1016000" cy="0"/>
          </a:xfrm>
          <a:prstGeom prst="line">
            <a:avLst/>
          </a:prstGeom>
          <a:noFill/>
          <a:ln w="3175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Line 23">
            <a:extLst>
              <a:ext uri="{FF2B5EF4-FFF2-40B4-BE49-F238E27FC236}">
                <a16:creationId xmlns:a16="http://schemas.microsoft.com/office/drawing/2014/main" id="{A9241892-FECF-4B9F-D82B-A9E6CE3D9AC7}"/>
              </a:ext>
            </a:extLst>
          </p:cNvPr>
          <p:cNvSpPr>
            <a:spLocks noChangeShapeType="1"/>
          </p:cNvSpPr>
          <p:nvPr/>
        </p:nvSpPr>
        <p:spPr bwMode="auto">
          <a:xfrm flipV="1">
            <a:off x="1625600" y="4114800"/>
            <a:ext cx="0" cy="1905000"/>
          </a:xfrm>
          <a:prstGeom prst="line">
            <a:avLst/>
          </a:prstGeom>
          <a:noFill/>
          <a:ln w="31750"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Rectangle 24">
            <a:extLst>
              <a:ext uri="{FF2B5EF4-FFF2-40B4-BE49-F238E27FC236}">
                <a16:creationId xmlns:a16="http://schemas.microsoft.com/office/drawing/2014/main" id="{6FAE9931-0825-11BC-25DD-890418CA2B82}"/>
              </a:ext>
            </a:extLst>
          </p:cNvPr>
          <p:cNvSpPr>
            <a:spLocks noChangeArrowheads="1"/>
          </p:cNvSpPr>
          <p:nvPr/>
        </p:nvSpPr>
        <p:spPr bwMode="auto">
          <a:xfrm>
            <a:off x="431800" y="3141663"/>
            <a:ext cx="719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锅</a:t>
            </a:r>
          </a:p>
          <a:p>
            <a:pPr algn="ctr" eaLnBrk="1" hangingPunct="1"/>
            <a:r>
              <a:rPr kumimoji="1" lang="zh-CN" altLang="en-US" sz="2800" b="1">
                <a:latin typeface="Times New Roman" panose="02020603050405020304" pitchFamily="18" charset="0"/>
              </a:rPr>
              <a:t>炉</a:t>
            </a:r>
            <a:endParaRPr kumimoji="1" lang="zh-CN" altLang="en-US" sz="3200" b="1">
              <a:latin typeface="Times New Roman" panose="02020603050405020304" pitchFamily="18" charset="0"/>
            </a:endParaRPr>
          </a:p>
        </p:txBody>
      </p:sp>
      <p:sp>
        <p:nvSpPr>
          <p:cNvPr id="22552" name="Rectangle 25">
            <a:extLst>
              <a:ext uri="{FF2B5EF4-FFF2-40B4-BE49-F238E27FC236}">
                <a16:creationId xmlns:a16="http://schemas.microsoft.com/office/drawing/2014/main" id="{B4A07FEF-87AD-B0A7-35D1-F6C0F4D8FA75}"/>
              </a:ext>
            </a:extLst>
          </p:cNvPr>
          <p:cNvSpPr>
            <a:spLocks noChangeArrowheads="1"/>
          </p:cNvSpPr>
          <p:nvPr/>
        </p:nvSpPr>
        <p:spPr bwMode="auto">
          <a:xfrm>
            <a:off x="4678363" y="2338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汽轮机</a:t>
            </a:r>
            <a:endParaRPr kumimoji="1" lang="zh-CN" altLang="en-US" sz="3200" b="1">
              <a:latin typeface="Times New Roman" panose="02020603050405020304" pitchFamily="18" charset="0"/>
            </a:endParaRPr>
          </a:p>
        </p:txBody>
      </p:sp>
      <p:sp>
        <p:nvSpPr>
          <p:cNvPr id="22553" name="Line 26">
            <a:extLst>
              <a:ext uri="{FF2B5EF4-FFF2-40B4-BE49-F238E27FC236}">
                <a16:creationId xmlns:a16="http://schemas.microsoft.com/office/drawing/2014/main" id="{4CF6753F-13FE-8D16-AED9-1E3E4CA571ED}"/>
              </a:ext>
            </a:extLst>
          </p:cNvPr>
          <p:cNvSpPr>
            <a:spLocks noChangeShapeType="1"/>
          </p:cNvSpPr>
          <p:nvPr/>
        </p:nvSpPr>
        <p:spPr bwMode="auto">
          <a:xfrm>
            <a:off x="4978400" y="3581400"/>
            <a:ext cx="508000" cy="0"/>
          </a:xfrm>
          <a:prstGeom prst="line">
            <a:avLst/>
          </a:prstGeom>
          <a:noFill/>
          <a:ln w="317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Oval 27">
            <a:extLst>
              <a:ext uri="{FF2B5EF4-FFF2-40B4-BE49-F238E27FC236}">
                <a16:creationId xmlns:a16="http://schemas.microsoft.com/office/drawing/2014/main" id="{15A71C37-B7D6-1E1B-D44E-2F6C0E2F5B35}"/>
              </a:ext>
            </a:extLst>
          </p:cNvPr>
          <p:cNvSpPr>
            <a:spLocks noChangeArrowheads="1"/>
          </p:cNvSpPr>
          <p:nvPr/>
        </p:nvSpPr>
        <p:spPr bwMode="auto">
          <a:xfrm>
            <a:off x="5384800" y="3352800"/>
            <a:ext cx="609600" cy="457200"/>
          </a:xfrm>
          <a:prstGeom prst="ellipse">
            <a:avLst/>
          </a:prstGeom>
          <a:solidFill>
            <a:srgbClr val="FFCC66"/>
          </a:solidFill>
          <a:ln w="12700" cap="sq">
            <a:solidFill>
              <a:schemeClr val="tx1"/>
            </a:solidFill>
            <a:round/>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
        <p:nvSpPr>
          <p:cNvPr id="22555" name="Freeform 28">
            <a:extLst>
              <a:ext uri="{FF2B5EF4-FFF2-40B4-BE49-F238E27FC236}">
                <a16:creationId xmlns:a16="http://schemas.microsoft.com/office/drawing/2014/main" id="{6E4ECAAD-711A-9DC4-F570-BC8DF4D58189}"/>
              </a:ext>
            </a:extLst>
          </p:cNvPr>
          <p:cNvSpPr>
            <a:spLocks/>
          </p:cNvSpPr>
          <p:nvPr/>
        </p:nvSpPr>
        <p:spPr bwMode="auto">
          <a:xfrm>
            <a:off x="5486400" y="3416300"/>
            <a:ext cx="406400" cy="317500"/>
          </a:xfrm>
          <a:custGeom>
            <a:avLst/>
            <a:gdLst>
              <a:gd name="T0" fmla="*/ 0 w 192"/>
              <a:gd name="T1" fmla="*/ 241300 h 200"/>
              <a:gd name="T2" fmla="*/ 101600 w 192"/>
              <a:gd name="T3" fmla="*/ 12700 h 200"/>
              <a:gd name="T4" fmla="*/ 203200 w 192"/>
              <a:gd name="T5" fmla="*/ 165100 h 200"/>
              <a:gd name="T6" fmla="*/ 304800 w 192"/>
              <a:gd name="T7" fmla="*/ 317500 h 200"/>
              <a:gd name="T8" fmla="*/ 406400 w 192"/>
              <a:gd name="T9" fmla="*/ 165100 h 200"/>
              <a:gd name="T10" fmla="*/ 0 60000 65536"/>
              <a:gd name="T11" fmla="*/ 0 60000 65536"/>
              <a:gd name="T12" fmla="*/ 0 60000 65536"/>
              <a:gd name="T13" fmla="*/ 0 60000 65536"/>
              <a:gd name="T14" fmla="*/ 0 60000 65536"/>
              <a:gd name="T15" fmla="*/ 0 w 192"/>
              <a:gd name="T16" fmla="*/ 0 h 200"/>
              <a:gd name="T17" fmla="*/ 192 w 192"/>
              <a:gd name="T18" fmla="*/ 200 h 200"/>
            </a:gdLst>
            <a:ahLst/>
            <a:cxnLst>
              <a:cxn ang="T10">
                <a:pos x="T0" y="T1"/>
              </a:cxn>
              <a:cxn ang="T11">
                <a:pos x="T2" y="T3"/>
              </a:cxn>
              <a:cxn ang="T12">
                <a:pos x="T4" y="T5"/>
              </a:cxn>
              <a:cxn ang="T13">
                <a:pos x="T6" y="T7"/>
              </a:cxn>
              <a:cxn ang="T14">
                <a:pos x="T8" y="T9"/>
              </a:cxn>
            </a:cxnLst>
            <a:rect l="T15" t="T16" r="T17" b="T18"/>
            <a:pathLst>
              <a:path w="192" h="200">
                <a:moveTo>
                  <a:pt x="0" y="152"/>
                </a:moveTo>
                <a:cubicBezTo>
                  <a:pt x="16" y="84"/>
                  <a:pt x="32" y="16"/>
                  <a:pt x="48" y="8"/>
                </a:cubicBezTo>
                <a:cubicBezTo>
                  <a:pt x="64" y="0"/>
                  <a:pt x="80" y="72"/>
                  <a:pt x="96" y="104"/>
                </a:cubicBezTo>
                <a:cubicBezTo>
                  <a:pt x="112" y="136"/>
                  <a:pt x="128" y="200"/>
                  <a:pt x="144" y="200"/>
                </a:cubicBezTo>
                <a:cubicBezTo>
                  <a:pt x="160" y="200"/>
                  <a:pt x="176" y="152"/>
                  <a:pt x="192" y="104"/>
                </a:cubicBezTo>
              </a:path>
            </a:pathLst>
          </a:custGeom>
          <a:noFill/>
          <a:ln w="12700" cap="sq">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56" name="Rectangle 29">
            <a:extLst>
              <a:ext uri="{FF2B5EF4-FFF2-40B4-BE49-F238E27FC236}">
                <a16:creationId xmlns:a16="http://schemas.microsoft.com/office/drawing/2014/main" id="{28C5B8F3-AEA2-79C5-5195-B2E6BF94CB1E}"/>
              </a:ext>
            </a:extLst>
          </p:cNvPr>
          <p:cNvSpPr>
            <a:spLocks noChangeArrowheads="1"/>
          </p:cNvSpPr>
          <p:nvPr/>
        </p:nvSpPr>
        <p:spPr bwMode="auto">
          <a:xfrm>
            <a:off x="5389563" y="38623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solidFill>
                  <a:schemeClr val="tx2"/>
                </a:solidFill>
                <a:latin typeface="Times New Roman" panose="02020603050405020304" pitchFamily="18" charset="0"/>
              </a:rPr>
              <a:t>发电机</a:t>
            </a:r>
            <a:endParaRPr kumimoji="1" lang="zh-CN" altLang="en-US" sz="3200" b="1">
              <a:latin typeface="Times New Roman" panose="02020603050405020304" pitchFamily="18" charset="0"/>
            </a:endParaRPr>
          </a:p>
        </p:txBody>
      </p:sp>
      <p:sp>
        <p:nvSpPr>
          <p:cNvPr id="22557" name="Rectangle 30">
            <a:extLst>
              <a:ext uri="{FF2B5EF4-FFF2-40B4-BE49-F238E27FC236}">
                <a16:creationId xmlns:a16="http://schemas.microsoft.com/office/drawing/2014/main" id="{518DCBC3-8FD4-7405-D07B-02CEF977397E}"/>
              </a:ext>
            </a:extLst>
          </p:cNvPr>
          <p:cNvSpPr>
            <a:spLocks noChangeArrowheads="1"/>
          </p:cNvSpPr>
          <p:nvPr/>
        </p:nvSpPr>
        <p:spPr bwMode="auto">
          <a:xfrm>
            <a:off x="2443163" y="624840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给水泵</a:t>
            </a:r>
            <a:endParaRPr kumimoji="1" lang="zh-CN" altLang="en-US" sz="3200" b="1">
              <a:latin typeface="Times New Roman" panose="02020603050405020304" pitchFamily="18" charset="0"/>
            </a:endParaRPr>
          </a:p>
        </p:txBody>
      </p:sp>
      <p:sp>
        <p:nvSpPr>
          <p:cNvPr id="22558" name="Rectangle 31">
            <a:extLst>
              <a:ext uri="{FF2B5EF4-FFF2-40B4-BE49-F238E27FC236}">
                <a16:creationId xmlns:a16="http://schemas.microsoft.com/office/drawing/2014/main" id="{3D00AB67-5162-17CD-D63D-8665E9D7AD82}"/>
              </a:ext>
            </a:extLst>
          </p:cNvPr>
          <p:cNvSpPr>
            <a:spLocks noChangeArrowheads="1"/>
          </p:cNvSpPr>
          <p:nvPr/>
        </p:nvSpPr>
        <p:spPr bwMode="auto">
          <a:xfrm>
            <a:off x="5892800" y="4572000"/>
            <a:ext cx="7127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凝汽器</a:t>
            </a:r>
            <a:endParaRPr kumimoji="1" lang="zh-CN" altLang="en-US" sz="3200" b="1">
              <a:latin typeface="Times New Roman" panose="02020603050405020304" pitchFamily="18" charset="0"/>
            </a:endParaRPr>
          </a:p>
        </p:txBody>
      </p:sp>
      <p:sp>
        <p:nvSpPr>
          <p:cNvPr id="22559" name="Line 32">
            <a:extLst>
              <a:ext uri="{FF2B5EF4-FFF2-40B4-BE49-F238E27FC236}">
                <a16:creationId xmlns:a16="http://schemas.microsoft.com/office/drawing/2014/main" id="{AEA674ED-83C5-30F4-E745-CB5AFF276A38}"/>
              </a:ext>
            </a:extLst>
          </p:cNvPr>
          <p:cNvSpPr>
            <a:spLocks noChangeShapeType="1"/>
          </p:cNvSpPr>
          <p:nvPr/>
        </p:nvSpPr>
        <p:spPr bwMode="auto">
          <a:xfrm flipH="1">
            <a:off x="2743200" y="6019800"/>
            <a:ext cx="609600" cy="0"/>
          </a:xfrm>
          <a:prstGeom prst="line">
            <a:avLst/>
          </a:prstGeom>
          <a:noFill/>
          <a:ln w="50800" cap="sq">
            <a:solidFill>
              <a:schemeClr val="tx2"/>
            </a:solidFill>
            <a:round/>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2560" name="Rectangle 33">
            <a:extLst>
              <a:ext uri="{FF2B5EF4-FFF2-40B4-BE49-F238E27FC236}">
                <a16:creationId xmlns:a16="http://schemas.microsoft.com/office/drawing/2014/main" id="{3ED3901A-7223-98A6-578B-29BDF9382171}"/>
              </a:ext>
            </a:extLst>
          </p:cNvPr>
          <p:cNvSpPr>
            <a:spLocks noChangeArrowheads="1"/>
          </p:cNvSpPr>
          <p:nvPr/>
        </p:nvSpPr>
        <p:spPr bwMode="auto">
          <a:xfrm>
            <a:off x="1677988" y="2349500"/>
            <a:ext cx="1962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b="1">
                <a:latin typeface="Times New Roman" panose="02020603050405020304" pitchFamily="18" charset="0"/>
              </a:rPr>
              <a:t>过热器</a:t>
            </a:r>
            <a:endParaRPr kumimoji="1" lang="zh-CN" altLang="en-US" sz="3200" b="1">
              <a:latin typeface="Times New Roman" panose="02020603050405020304" pitchFamily="18" charset="0"/>
            </a:endParaRPr>
          </a:p>
        </p:txBody>
      </p:sp>
      <p:sp>
        <p:nvSpPr>
          <p:cNvPr id="22561" name="Oval 34">
            <a:extLst>
              <a:ext uri="{FF2B5EF4-FFF2-40B4-BE49-F238E27FC236}">
                <a16:creationId xmlns:a16="http://schemas.microsoft.com/office/drawing/2014/main" id="{F9504EB4-8526-7077-018C-F73E94E09422}"/>
              </a:ext>
            </a:extLst>
          </p:cNvPr>
          <p:cNvSpPr>
            <a:spLocks noChangeArrowheads="1"/>
          </p:cNvSpPr>
          <p:nvPr/>
        </p:nvSpPr>
        <p:spPr bwMode="auto">
          <a:xfrm>
            <a:off x="3454400" y="2362200"/>
            <a:ext cx="1968500" cy="2286000"/>
          </a:xfrm>
          <a:prstGeom prst="ellipse">
            <a:avLst/>
          </a:prstGeom>
          <a:noFill/>
          <a:ln w="28575">
            <a:solidFill>
              <a:srgbClr val="CC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2" name="Rectangle 35">
            <a:extLst>
              <a:ext uri="{FF2B5EF4-FFF2-40B4-BE49-F238E27FC236}">
                <a16:creationId xmlns:a16="http://schemas.microsoft.com/office/drawing/2014/main" id="{220543EC-4810-CAFF-0653-41550CB24A04}"/>
              </a:ext>
            </a:extLst>
          </p:cNvPr>
          <p:cNvSpPr>
            <a:spLocks noChangeArrowheads="1"/>
          </p:cNvSpPr>
          <p:nvPr/>
        </p:nvSpPr>
        <p:spPr bwMode="auto">
          <a:xfrm>
            <a:off x="8702675" y="2995613"/>
            <a:ext cx="31527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3600" b="1">
                <a:latin typeface="Times New Roman" panose="02020603050405020304" pitchFamily="18" charset="0"/>
                <a:ea typeface="楷体_GB2312" pitchFamily="49" charset="-122"/>
              </a:rPr>
              <a:t>只交换功</a:t>
            </a:r>
          </a:p>
        </p:txBody>
      </p:sp>
      <p:sp>
        <p:nvSpPr>
          <p:cNvPr id="22563" name="AutoShape 36">
            <a:extLst>
              <a:ext uri="{FF2B5EF4-FFF2-40B4-BE49-F238E27FC236}">
                <a16:creationId xmlns:a16="http://schemas.microsoft.com/office/drawing/2014/main" id="{4A7C2751-5BD7-4853-BEE6-1441AC4E5917}"/>
              </a:ext>
            </a:extLst>
          </p:cNvPr>
          <p:cNvSpPr>
            <a:spLocks noChangeArrowheads="1"/>
          </p:cNvSpPr>
          <p:nvPr/>
        </p:nvSpPr>
        <p:spPr bwMode="auto">
          <a:xfrm>
            <a:off x="7439025" y="2636838"/>
            <a:ext cx="1422400" cy="609600"/>
          </a:xfrm>
          <a:prstGeom prst="curvedDownArrow">
            <a:avLst>
              <a:gd name="adj1" fmla="val 46667"/>
              <a:gd name="adj2" fmla="val 93333"/>
              <a:gd name="adj3" fmla="val 33333"/>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4" name="Oval 37">
            <a:extLst>
              <a:ext uri="{FF2B5EF4-FFF2-40B4-BE49-F238E27FC236}">
                <a16:creationId xmlns:a16="http://schemas.microsoft.com/office/drawing/2014/main" id="{6FE51A12-9FD7-8E67-185B-71A05F690D53}"/>
              </a:ext>
            </a:extLst>
          </p:cNvPr>
          <p:cNvSpPr>
            <a:spLocks noChangeArrowheads="1"/>
          </p:cNvSpPr>
          <p:nvPr/>
        </p:nvSpPr>
        <p:spPr bwMode="auto">
          <a:xfrm>
            <a:off x="3759200" y="4572000"/>
            <a:ext cx="3351213" cy="1905000"/>
          </a:xfrm>
          <a:prstGeom prst="ellipse">
            <a:avLst/>
          </a:prstGeom>
          <a:noFill/>
          <a:ln w="28575">
            <a:solidFill>
              <a:srgbClr val="CC0000"/>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5" name="AutoShape 38">
            <a:extLst>
              <a:ext uri="{FF2B5EF4-FFF2-40B4-BE49-F238E27FC236}">
                <a16:creationId xmlns:a16="http://schemas.microsoft.com/office/drawing/2014/main" id="{27A92F6E-01DB-541D-B2AE-BF148C6D0D43}"/>
              </a:ext>
            </a:extLst>
          </p:cNvPr>
          <p:cNvSpPr>
            <a:spLocks noChangeArrowheads="1"/>
          </p:cNvSpPr>
          <p:nvPr/>
        </p:nvSpPr>
        <p:spPr bwMode="auto">
          <a:xfrm>
            <a:off x="7516813" y="4724400"/>
            <a:ext cx="1524000" cy="533400"/>
          </a:xfrm>
          <a:prstGeom prst="curvedDownArrow">
            <a:avLst>
              <a:gd name="adj1" fmla="val 57143"/>
              <a:gd name="adj2" fmla="val 114286"/>
              <a:gd name="adj3" fmla="val 33333"/>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6" name="Rectangle 39">
            <a:extLst>
              <a:ext uri="{FF2B5EF4-FFF2-40B4-BE49-F238E27FC236}">
                <a16:creationId xmlns:a16="http://schemas.microsoft.com/office/drawing/2014/main" id="{3B6E5538-4636-0BDF-31FF-F801C78B7FA6}"/>
              </a:ext>
            </a:extLst>
          </p:cNvPr>
          <p:cNvSpPr>
            <a:spLocks noChangeArrowheads="1"/>
          </p:cNvSpPr>
          <p:nvPr/>
        </p:nvSpPr>
        <p:spPr bwMode="auto">
          <a:xfrm>
            <a:off x="8650288" y="5445125"/>
            <a:ext cx="3540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3600" b="1">
                <a:latin typeface="Times New Roman" panose="02020603050405020304" pitchFamily="18" charset="0"/>
                <a:ea typeface="楷体_GB2312" pitchFamily="49" charset="-122"/>
              </a:rPr>
              <a:t>只交换热</a:t>
            </a:r>
          </a:p>
        </p:txBody>
      </p:sp>
      <p:sp>
        <p:nvSpPr>
          <p:cNvPr id="22567" name="Oval 40">
            <a:extLst>
              <a:ext uri="{FF2B5EF4-FFF2-40B4-BE49-F238E27FC236}">
                <a16:creationId xmlns:a16="http://schemas.microsoft.com/office/drawing/2014/main" id="{55EF4E44-EC77-A32C-2689-EDFEDAAE90DA}"/>
              </a:ext>
            </a:extLst>
          </p:cNvPr>
          <p:cNvSpPr>
            <a:spLocks noChangeArrowheads="1"/>
          </p:cNvSpPr>
          <p:nvPr/>
        </p:nvSpPr>
        <p:spPr bwMode="auto">
          <a:xfrm>
            <a:off x="3352800" y="1905000"/>
            <a:ext cx="4164013" cy="4724400"/>
          </a:xfrm>
          <a:prstGeom prst="ellipse">
            <a:avLst/>
          </a:prstGeom>
          <a:noFill/>
          <a:ln w="38100">
            <a:solidFill>
              <a:srgbClr val="0000FF"/>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8" name="AutoShape 41">
            <a:extLst>
              <a:ext uri="{FF2B5EF4-FFF2-40B4-BE49-F238E27FC236}">
                <a16:creationId xmlns:a16="http://schemas.microsoft.com/office/drawing/2014/main" id="{A963A189-8AAD-7C07-E17D-EA3B8E623E0C}"/>
              </a:ext>
            </a:extLst>
          </p:cNvPr>
          <p:cNvSpPr>
            <a:spLocks noChangeArrowheads="1"/>
          </p:cNvSpPr>
          <p:nvPr/>
        </p:nvSpPr>
        <p:spPr bwMode="auto">
          <a:xfrm>
            <a:off x="7821613" y="3581400"/>
            <a:ext cx="1016000" cy="533400"/>
          </a:xfrm>
          <a:prstGeom prst="curvedDownArrow">
            <a:avLst>
              <a:gd name="adj1" fmla="val 38095"/>
              <a:gd name="adj2" fmla="val 76190"/>
              <a:gd name="adj3" fmla="val 33333"/>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69" name="Rectangle 42">
            <a:extLst>
              <a:ext uri="{FF2B5EF4-FFF2-40B4-BE49-F238E27FC236}">
                <a16:creationId xmlns:a16="http://schemas.microsoft.com/office/drawing/2014/main" id="{DA27D8C9-A679-783F-A1EB-386F18FBB1A8}"/>
              </a:ext>
            </a:extLst>
          </p:cNvPr>
          <p:cNvSpPr>
            <a:spLocks noChangeArrowheads="1"/>
          </p:cNvSpPr>
          <p:nvPr/>
        </p:nvSpPr>
        <p:spPr bwMode="auto">
          <a:xfrm>
            <a:off x="8939213" y="3733800"/>
            <a:ext cx="3011487"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3600" b="1">
                <a:latin typeface="Times New Roman" panose="02020603050405020304" pitchFamily="18" charset="0"/>
                <a:ea typeface="楷体_GB2312" pitchFamily="49" charset="-122"/>
              </a:rPr>
              <a:t>既交换功</a:t>
            </a:r>
          </a:p>
          <a:p>
            <a:pPr algn="ctr" eaLnBrk="1" hangingPunct="1">
              <a:spcBef>
                <a:spcPct val="20000"/>
              </a:spcBef>
            </a:pPr>
            <a:r>
              <a:rPr kumimoji="1" lang="zh-CN" altLang="en-US" sz="3600" b="1">
                <a:latin typeface="Times New Roman" panose="02020603050405020304" pitchFamily="18" charset="0"/>
                <a:ea typeface="楷体_GB2312" pitchFamily="49" charset="-122"/>
              </a:rPr>
              <a:t>也交换热</a:t>
            </a:r>
          </a:p>
        </p:txBody>
      </p:sp>
      <p:sp>
        <p:nvSpPr>
          <p:cNvPr id="22570" name="AutoShape 43">
            <a:extLst>
              <a:ext uri="{FF2B5EF4-FFF2-40B4-BE49-F238E27FC236}">
                <a16:creationId xmlns:a16="http://schemas.microsoft.com/office/drawing/2014/main" id="{803604C4-539E-8BE9-2A03-16920FCF0BB9}"/>
              </a:ext>
            </a:extLst>
          </p:cNvPr>
          <p:cNvSpPr>
            <a:spLocks noChangeArrowheads="1"/>
          </p:cNvSpPr>
          <p:nvPr/>
        </p:nvSpPr>
        <p:spPr bwMode="auto">
          <a:xfrm>
            <a:off x="7439025" y="2636838"/>
            <a:ext cx="1422400" cy="609600"/>
          </a:xfrm>
          <a:prstGeom prst="curvedDownArrow">
            <a:avLst>
              <a:gd name="adj1" fmla="val 46667"/>
              <a:gd name="adj2" fmla="val 93333"/>
              <a:gd name="adj3" fmla="val 33333"/>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71" name="AutoShape 44">
            <a:extLst>
              <a:ext uri="{FF2B5EF4-FFF2-40B4-BE49-F238E27FC236}">
                <a16:creationId xmlns:a16="http://schemas.microsoft.com/office/drawing/2014/main" id="{20FCC255-495E-0311-0566-3E7D6B83637A}"/>
              </a:ext>
            </a:extLst>
          </p:cNvPr>
          <p:cNvSpPr>
            <a:spLocks noChangeArrowheads="1"/>
          </p:cNvSpPr>
          <p:nvPr/>
        </p:nvSpPr>
        <p:spPr bwMode="auto">
          <a:xfrm>
            <a:off x="7534275" y="4724400"/>
            <a:ext cx="1524000" cy="533400"/>
          </a:xfrm>
          <a:prstGeom prst="curvedDownArrow">
            <a:avLst>
              <a:gd name="adj1" fmla="val 57143"/>
              <a:gd name="adj2" fmla="val 114286"/>
              <a:gd name="adj3" fmla="val 33333"/>
            </a:avLst>
          </a:prstGeom>
          <a:solidFill>
            <a:srgbClr val="FFCC66"/>
          </a:solidFill>
          <a:ln w="12700" cap="sq">
            <a:solidFill>
              <a:srgbClr val="FF0000"/>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72" name="Oval 45">
            <a:extLst>
              <a:ext uri="{FF2B5EF4-FFF2-40B4-BE49-F238E27FC236}">
                <a16:creationId xmlns:a16="http://schemas.microsoft.com/office/drawing/2014/main" id="{A0BEAC9F-5803-5CF4-EFCA-406E47072085}"/>
              </a:ext>
            </a:extLst>
          </p:cNvPr>
          <p:cNvSpPr>
            <a:spLocks noChangeArrowheads="1"/>
          </p:cNvSpPr>
          <p:nvPr/>
        </p:nvSpPr>
        <p:spPr bwMode="auto">
          <a:xfrm>
            <a:off x="3790950" y="4581525"/>
            <a:ext cx="3351213" cy="1905000"/>
          </a:xfrm>
          <a:prstGeom prst="ellipse">
            <a:avLst/>
          </a:prstGeom>
          <a:noFill/>
          <a:ln w="31750">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73" name="Oval 46">
            <a:extLst>
              <a:ext uri="{FF2B5EF4-FFF2-40B4-BE49-F238E27FC236}">
                <a16:creationId xmlns:a16="http://schemas.microsoft.com/office/drawing/2014/main" id="{CA4D0382-E503-B910-35C6-CCDF0A18CEAB}"/>
              </a:ext>
            </a:extLst>
          </p:cNvPr>
          <p:cNvSpPr>
            <a:spLocks noChangeArrowheads="1"/>
          </p:cNvSpPr>
          <p:nvPr/>
        </p:nvSpPr>
        <p:spPr bwMode="auto">
          <a:xfrm>
            <a:off x="3454400" y="2349500"/>
            <a:ext cx="1968500" cy="2286000"/>
          </a:xfrm>
          <a:prstGeom prst="ellipse">
            <a:avLst/>
          </a:prstGeom>
          <a:noFill/>
          <a:ln w="25400">
            <a:solidFill>
              <a:schemeClr val="accent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74" name="Line 47">
            <a:extLst>
              <a:ext uri="{FF2B5EF4-FFF2-40B4-BE49-F238E27FC236}">
                <a16:creationId xmlns:a16="http://schemas.microsoft.com/office/drawing/2014/main" id="{B0DE7829-0DB2-5A51-7616-A7F7287B2770}"/>
              </a:ext>
            </a:extLst>
          </p:cNvPr>
          <p:cNvSpPr>
            <a:spLocks noChangeShapeType="1"/>
          </p:cNvSpPr>
          <p:nvPr/>
        </p:nvSpPr>
        <p:spPr bwMode="auto">
          <a:xfrm flipH="1">
            <a:off x="5327650" y="4868863"/>
            <a:ext cx="479425" cy="144462"/>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5" name="Line 48">
            <a:extLst>
              <a:ext uri="{FF2B5EF4-FFF2-40B4-BE49-F238E27FC236}">
                <a16:creationId xmlns:a16="http://schemas.microsoft.com/office/drawing/2014/main" id="{DEDECB08-D8A7-D556-19A9-68AF7E93CDAA}"/>
              </a:ext>
            </a:extLst>
          </p:cNvPr>
          <p:cNvSpPr>
            <a:spLocks noChangeShapeType="1"/>
          </p:cNvSpPr>
          <p:nvPr/>
        </p:nvSpPr>
        <p:spPr bwMode="auto">
          <a:xfrm>
            <a:off x="5422900" y="5516563"/>
            <a:ext cx="384175" cy="73025"/>
          </a:xfrm>
          <a:prstGeom prst="line">
            <a:avLst/>
          </a:prstGeom>
          <a:noFill/>
          <a:ln w="38100" cap="sq">
            <a:solidFill>
              <a:srgbClr val="FF0000"/>
            </a:solidFill>
            <a:round/>
            <a:headEnd type="triangle" w="med" len="med"/>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22576" name="Rectangle 57">
            <a:extLst>
              <a:ext uri="{FF2B5EF4-FFF2-40B4-BE49-F238E27FC236}">
                <a16:creationId xmlns:a16="http://schemas.microsoft.com/office/drawing/2014/main" id="{648667F1-CC81-C8AF-B143-510E4DEF214C}"/>
              </a:ext>
            </a:extLst>
          </p:cNvPr>
          <p:cNvSpPr>
            <a:spLocks noChangeArrowheads="1"/>
          </p:cNvSpPr>
          <p:nvPr/>
        </p:nvSpPr>
        <p:spPr bwMode="auto">
          <a:xfrm>
            <a:off x="431800" y="188913"/>
            <a:ext cx="96980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rgbClr val="FF0000"/>
                </a:solidFill>
                <a:latin typeface="隶书" panose="02010509060101010101" pitchFamily="49" charset="-122"/>
                <a:ea typeface="隶书" panose="02010509060101010101" pitchFamily="49" charset="-122"/>
              </a:rPr>
              <a:t>2.</a:t>
            </a:r>
            <a:r>
              <a:rPr lang="zh-CN" altLang="en-US" sz="4000" b="1">
                <a:solidFill>
                  <a:srgbClr val="FF0000"/>
                </a:solidFill>
                <a:latin typeface="隶书" panose="02010509060101010101" pitchFamily="49" charset="-122"/>
                <a:ea typeface="隶书" panose="02010509060101010101" pitchFamily="49" charset="-122"/>
              </a:rPr>
              <a:t>热力系与外界的相互作用</a:t>
            </a:r>
          </a:p>
        </p:txBody>
      </p:sp>
      <p:sp>
        <p:nvSpPr>
          <p:cNvPr id="284730" name="Rectangle 58">
            <a:extLst>
              <a:ext uri="{FF2B5EF4-FFF2-40B4-BE49-F238E27FC236}">
                <a16:creationId xmlns:a16="http://schemas.microsoft.com/office/drawing/2014/main" id="{52DE22D5-2CF0-1E56-FEBA-F7F9AFD66ADB}"/>
              </a:ext>
            </a:extLst>
          </p:cNvPr>
          <p:cNvSpPr>
            <a:spLocks noChangeArrowheads="1"/>
          </p:cNvSpPr>
          <p:nvPr/>
        </p:nvSpPr>
        <p:spPr bwMode="auto">
          <a:xfrm>
            <a:off x="0" y="1125538"/>
            <a:ext cx="12190413" cy="5732462"/>
          </a:xfrm>
          <a:prstGeom prst="rect">
            <a:avLst/>
          </a:prstGeom>
          <a:gradFill rotWithShape="1">
            <a:gsLst>
              <a:gs pos="0">
                <a:schemeClr val="bg1">
                  <a:alpha val="70000"/>
                </a:schemeClr>
              </a:gs>
              <a:gs pos="100000">
                <a:schemeClr val="bg1">
                  <a:gamma/>
                  <a:tint val="0"/>
                  <a:invGamma/>
                  <a:alpha val="70000"/>
                </a:schemeClr>
              </a:gs>
            </a:gsLst>
            <a:lin ang="5400000" scaled="1"/>
          </a:gradFill>
          <a:ln w="9525">
            <a:noFill/>
            <a:miter lim="800000"/>
            <a:headEnd/>
            <a:tailEnd/>
          </a:ln>
          <a:effectLst/>
        </p:spPr>
        <p:txBody>
          <a:bodyPr wrap="none" anchor="ctr"/>
          <a:lstStyle/>
          <a:p>
            <a:pPr>
              <a:defRPr/>
            </a:pPr>
            <a:endParaRPr lang="zh-CN" altLang="en-US">
              <a:latin typeface="Arial" charset="0"/>
            </a:endParaRPr>
          </a:p>
        </p:txBody>
      </p:sp>
      <p:grpSp>
        <p:nvGrpSpPr>
          <p:cNvPr id="2" name="Group 64">
            <a:extLst>
              <a:ext uri="{FF2B5EF4-FFF2-40B4-BE49-F238E27FC236}">
                <a16:creationId xmlns:a16="http://schemas.microsoft.com/office/drawing/2014/main" id="{5F0E4618-7B14-D71F-2D3A-4AF681C79C0F}"/>
              </a:ext>
            </a:extLst>
          </p:cNvPr>
          <p:cNvGrpSpPr>
            <a:grpSpLocks/>
          </p:cNvGrpSpPr>
          <p:nvPr/>
        </p:nvGrpSpPr>
        <p:grpSpPr bwMode="auto">
          <a:xfrm>
            <a:off x="666750" y="1214438"/>
            <a:ext cx="6529388" cy="1944687"/>
            <a:chOff x="360" y="765"/>
            <a:chExt cx="3085" cy="1225"/>
          </a:xfrm>
        </p:grpSpPr>
        <p:sp>
          <p:nvSpPr>
            <p:cNvPr id="22579" name="Rectangle 63">
              <a:extLst>
                <a:ext uri="{FF2B5EF4-FFF2-40B4-BE49-F238E27FC236}">
                  <a16:creationId xmlns:a16="http://schemas.microsoft.com/office/drawing/2014/main" id="{C8665FDD-335E-E644-5313-BE07CB66AD1B}"/>
                </a:ext>
              </a:extLst>
            </p:cNvPr>
            <p:cNvSpPr>
              <a:spLocks noChangeArrowheads="1"/>
            </p:cNvSpPr>
            <p:nvPr/>
          </p:nvSpPr>
          <p:spPr bwMode="auto">
            <a:xfrm>
              <a:off x="360" y="765"/>
              <a:ext cx="3085" cy="12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2580" name="Group 59">
              <a:extLst>
                <a:ext uri="{FF2B5EF4-FFF2-40B4-BE49-F238E27FC236}">
                  <a16:creationId xmlns:a16="http://schemas.microsoft.com/office/drawing/2014/main" id="{BB3599F4-EDDE-4AD9-8847-661E006259E7}"/>
                </a:ext>
              </a:extLst>
            </p:cNvPr>
            <p:cNvGrpSpPr>
              <a:grpSpLocks/>
            </p:cNvGrpSpPr>
            <p:nvPr/>
          </p:nvGrpSpPr>
          <p:grpSpPr bwMode="auto">
            <a:xfrm>
              <a:off x="567" y="789"/>
              <a:ext cx="1887" cy="966"/>
              <a:chOff x="1474" y="698"/>
              <a:chExt cx="1887" cy="966"/>
            </a:xfrm>
          </p:grpSpPr>
          <p:sp>
            <p:nvSpPr>
              <p:cNvPr id="22581" name="Text Box 60">
                <a:extLst>
                  <a:ext uri="{FF2B5EF4-FFF2-40B4-BE49-F238E27FC236}">
                    <a16:creationId xmlns:a16="http://schemas.microsoft.com/office/drawing/2014/main" id="{CB3B06DA-D32B-DDBD-38D5-F3E5D2C691D2}"/>
                  </a:ext>
                </a:extLst>
              </p:cNvPr>
              <p:cNvSpPr txBox="1">
                <a:spLocks noChangeArrowheads="1"/>
              </p:cNvSpPr>
              <p:nvPr/>
            </p:nvSpPr>
            <p:spPr bwMode="auto">
              <a:xfrm>
                <a:off x="1610" y="799"/>
                <a:ext cx="759"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accent2"/>
                    </a:solidFill>
                    <a:ea typeface="楷体_GB2312" pitchFamily="49" charset="-122"/>
                  </a:rPr>
                  <a:t>热交换</a:t>
                </a:r>
              </a:p>
              <a:p>
                <a:pPr eaLnBrk="1" hangingPunct="1"/>
                <a:r>
                  <a:rPr lang="zh-CN" altLang="en-US" sz="2800" b="1">
                    <a:solidFill>
                      <a:schemeClr val="accent2"/>
                    </a:solidFill>
                    <a:ea typeface="楷体_GB2312" pitchFamily="49" charset="-122"/>
                  </a:rPr>
                  <a:t>功交换</a:t>
                </a:r>
              </a:p>
              <a:p>
                <a:pPr eaLnBrk="1" hangingPunct="1"/>
                <a:r>
                  <a:rPr lang="zh-CN" altLang="en-US" sz="2800" b="1">
                    <a:solidFill>
                      <a:schemeClr val="accent2"/>
                    </a:solidFill>
                    <a:ea typeface="楷体_GB2312" pitchFamily="49" charset="-122"/>
                  </a:rPr>
                  <a:t>质量交换</a:t>
                </a:r>
              </a:p>
            </p:txBody>
          </p:sp>
          <p:sp>
            <p:nvSpPr>
              <p:cNvPr id="22582" name="Text Box 61">
                <a:extLst>
                  <a:ext uri="{FF2B5EF4-FFF2-40B4-BE49-F238E27FC236}">
                    <a16:creationId xmlns:a16="http://schemas.microsoft.com/office/drawing/2014/main" id="{319632EC-045B-D514-C723-14C98EBC6B24}"/>
                  </a:ext>
                </a:extLst>
              </p:cNvPr>
              <p:cNvSpPr txBox="1">
                <a:spLocks noChangeArrowheads="1"/>
              </p:cNvSpPr>
              <p:nvPr/>
            </p:nvSpPr>
            <p:spPr bwMode="auto">
              <a:xfrm>
                <a:off x="3107" y="698"/>
                <a:ext cx="254"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600"/>
                  </a:spcAft>
                </a:pPr>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Q</a:t>
                </a:r>
              </a:p>
              <a:p>
                <a:pPr eaLnBrk="1" hangingPunct="1"/>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W</a:t>
                </a:r>
              </a:p>
              <a:p>
                <a:pPr eaLnBrk="1" hangingPunct="1"/>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q</a:t>
                </a:r>
                <a:r>
                  <a:rPr lang="en-US" altLang="zh-CN" sz="2800" i="1" baseline="-25000">
                    <a:latin typeface="Times New Roman" panose="02020603050405020304" pitchFamily="18" charset="0"/>
                    <a:ea typeface="Arial Unicode MS" panose="020B0604020202020204" pitchFamily="34" charset="-122"/>
                    <a:cs typeface="Arial Unicode MS" panose="020B0604020202020204" pitchFamily="34" charset="-122"/>
                  </a:rPr>
                  <a:t>m</a:t>
                </a:r>
                <a:endPar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2583" name="AutoShape 62">
                <a:extLst>
                  <a:ext uri="{FF2B5EF4-FFF2-40B4-BE49-F238E27FC236}">
                    <a16:creationId xmlns:a16="http://schemas.microsoft.com/office/drawing/2014/main" id="{DBB02BFB-32CF-68D7-D684-14004702EBE7}"/>
                  </a:ext>
                </a:extLst>
              </p:cNvPr>
              <p:cNvSpPr>
                <a:spLocks/>
              </p:cNvSpPr>
              <p:nvPr/>
            </p:nvSpPr>
            <p:spPr bwMode="auto">
              <a:xfrm>
                <a:off x="1474" y="935"/>
                <a:ext cx="136" cy="635"/>
              </a:xfrm>
              <a:prstGeom prst="leftBrace">
                <a:avLst>
                  <a:gd name="adj1" fmla="val 38909"/>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4730"/>
                                        </p:tgtEl>
                                        <p:attrNameLst>
                                          <p:attrName>style.visibility</p:attrName>
                                        </p:attrNameLst>
                                      </p:cBhvr>
                                      <p:to>
                                        <p:strVal val="visible"/>
                                      </p:to>
                                    </p:set>
                                    <p:anim calcmode="lin" valueType="num">
                                      <p:cBhvr additive="base">
                                        <p:cTn id="7" dur="500" fill="hold"/>
                                        <p:tgtEl>
                                          <p:spTgt spid="284730"/>
                                        </p:tgtEl>
                                        <p:attrNameLst>
                                          <p:attrName>ppt_x</p:attrName>
                                        </p:attrNameLst>
                                      </p:cBhvr>
                                      <p:tavLst>
                                        <p:tav tm="0">
                                          <p:val>
                                            <p:strVal val="0-#ppt_w/2"/>
                                          </p:val>
                                        </p:tav>
                                        <p:tav tm="100000">
                                          <p:val>
                                            <p:strVal val="#ppt_x"/>
                                          </p:val>
                                        </p:tav>
                                      </p:tavLst>
                                    </p:anim>
                                    <p:anim calcmode="lin" valueType="num">
                                      <p:cBhvr additive="base">
                                        <p:cTn id="8" dur="500" fill="hold"/>
                                        <p:tgtEl>
                                          <p:spTgt spid="2847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7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a:extLst>
              <a:ext uri="{FF2B5EF4-FFF2-40B4-BE49-F238E27FC236}">
                <a16:creationId xmlns:a16="http://schemas.microsoft.com/office/drawing/2014/main" id="{C4529916-7735-D96D-6F39-F8E84955866C}"/>
              </a:ext>
            </a:extLst>
          </p:cNvPr>
          <p:cNvGrpSpPr>
            <a:grpSpLocks/>
          </p:cNvGrpSpPr>
          <p:nvPr/>
        </p:nvGrpSpPr>
        <p:grpSpPr bwMode="auto">
          <a:xfrm>
            <a:off x="3119438" y="1143000"/>
            <a:ext cx="3994150" cy="1498600"/>
            <a:chOff x="1474" y="720"/>
            <a:chExt cx="1887" cy="944"/>
          </a:xfrm>
        </p:grpSpPr>
        <p:sp>
          <p:nvSpPr>
            <p:cNvPr id="23557" name="Text Box 3">
              <a:extLst>
                <a:ext uri="{FF2B5EF4-FFF2-40B4-BE49-F238E27FC236}">
                  <a16:creationId xmlns:a16="http://schemas.microsoft.com/office/drawing/2014/main" id="{D06767FC-C4FB-A4D8-0470-A0E5F8698BF6}"/>
                </a:ext>
              </a:extLst>
            </p:cNvPr>
            <p:cNvSpPr txBox="1">
              <a:spLocks noChangeArrowheads="1"/>
            </p:cNvSpPr>
            <p:nvPr/>
          </p:nvSpPr>
          <p:spPr bwMode="auto">
            <a:xfrm>
              <a:off x="1610" y="799"/>
              <a:ext cx="759"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accent2"/>
                  </a:solidFill>
                  <a:ea typeface="楷体_GB2312" pitchFamily="49" charset="-122"/>
                </a:rPr>
                <a:t>热交换</a:t>
              </a:r>
            </a:p>
            <a:p>
              <a:pPr eaLnBrk="1" hangingPunct="1"/>
              <a:r>
                <a:rPr lang="zh-CN" altLang="en-US" sz="2800" b="1">
                  <a:solidFill>
                    <a:schemeClr val="accent2"/>
                  </a:solidFill>
                  <a:ea typeface="楷体_GB2312" pitchFamily="49" charset="-122"/>
                </a:rPr>
                <a:t>功交换</a:t>
              </a:r>
            </a:p>
            <a:p>
              <a:pPr eaLnBrk="1" hangingPunct="1"/>
              <a:r>
                <a:rPr lang="zh-CN" altLang="en-US" sz="2800" b="1">
                  <a:solidFill>
                    <a:schemeClr val="accent2"/>
                  </a:solidFill>
                  <a:ea typeface="楷体_GB2312" pitchFamily="49" charset="-122"/>
                </a:rPr>
                <a:t>质量交换</a:t>
              </a:r>
            </a:p>
          </p:txBody>
        </p:sp>
        <p:sp>
          <p:nvSpPr>
            <p:cNvPr id="23558" name="Text Box 4">
              <a:extLst>
                <a:ext uri="{FF2B5EF4-FFF2-40B4-BE49-F238E27FC236}">
                  <a16:creationId xmlns:a16="http://schemas.microsoft.com/office/drawing/2014/main" id="{99A02EFE-B2BE-D1DA-F4C0-7025B3BF552C}"/>
                </a:ext>
              </a:extLst>
            </p:cNvPr>
            <p:cNvSpPr txBox="1">
              <a:spLocks noChangeArrowheads="1"/>
            </p:cNvSpPr>
            <p:nvPr/>
          </p:nvSpPr>
          <p:spPr bwMode="auto">
            <a:xfrm>
              <a:off x="3107" y="720"/>
              <a:ext cx="254"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ts val="600"/>
                </a:spcAft>
              </a:pPr>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Q</a:t>
              </a:r>
            </a:p>
            <a:p>
              <a:pPr eaLnBrk="1" hangingPunct="1"/>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W</a:t>
              </a:r>
            </a:p>
            <a:p>
              <a:pPr eaLnBrk="1" hangingPunct="1"/>
              <a:r>
                <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rPr>
                <a:t>q</a:t>
              </a:r>
              <a:r>
                <a:rPr lang="en-US" altLang="zh-CN" sz="2800" i="1" baseline="-25000">
                  <a:latin typeface="Times New Roman" panose="02020603050405020304" pitchFamily="18" charset="0"/>
                  <a:ea typeface="Arial Unicode MS" panose="020B0604020202020204" pitchFamily="34" charset="-122"/>
                  <a:cs typeface="Arial Unicode MS" panose="020B0604020202020204" pitchFamily="34" charset="-122"/>
                </a:rPr>
                <a:t>m</a:t>
              </a:r>
              <a:endParaRPr lang="en-US" altLang="zh-CN" sz="2800" i="1">
                <a:latin typeface="Times New Roman" panose="02020603050405020304" pitchFamily="18" charset="0"/>
                <a:ea typeface="Arial Unicode MS" panose="020B0604020202020204" pitchFamily="34" charset="-122"/>
                <a:cs typeface="Arial Unicode MS" panose="020B0604020202020204" pitchFamily="34" charset="-122"/>
              </a:endParaRPr>
            </a:p>
          </p:txBody>
        </p:sp>
        <p:sp>
          <p:nvSpPr>
            <p:cNvPr id="23559" name="AutoShape 5">
              <a:extLst>
                <a:ext uri="{FF2B5EF4-FFF2-40B4-BE49-F238E27FC236}">
                  <a16:creationId xmlns:a16="http://schemas.microsoft.com/office/drawing/2014/main" id="{5B8E9261-0C28-DDF2-B9BE-DFB34D81D11F}"/>
                </a:ext>
              </a:extLst>
            </p:cNvPr>
            <p:cNvSpPr>
              <a:spLocks/>
            </p:cNvSpPr>
            <p:nvPr/>
          </p:nvSpPr>
          <p:spPr bwMode="auto">
            <a:xfrm>
              <a:off x="1474" y="935"/>
              <a:ext cx="136" cy="635"/>
            </a:xfrm>
            <a:prstGeom prst="leftBrace">
              <a:avLst>
                <a:gd name="adj1" fmla="val 38909"/>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91846" name="Rectangle 6">
            <a:extLst>
              <a:ext uri="{FF2B5EF4-FFF2-40B4-BE49-F238E27FC236}">
                <a16:creationId xmlns:a16="http://schemas.microsoft.com/office/drawing/2014/main" id="{6A53A725-9624-64F1-AA02-E103906C8C13}"/>
              </a:ext>
            </a:extLst>
          </p:cNvPr>
          <p:cNvSpPr>
            <a:spLocks noChangeArrowheads="1"/>
          </p:cNvSpPr>
          <p:nvPr/>
        </p:nvSpPr>
        <p:spPr bwMode="auto">
          <a:xfrm>
            <a:off x="2638425" y="2852738"/>
            <a:ext cx="891540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20000"/>
              </a:spcBef>
              <a:buSzPct val="150000"/>
              <a:buFont typeface="Wingdings" panose="05000000000000000000" pitchFamily="2" charset="2"/>
              <a:buBlip>
                <a:blip r:embed="rId3"/>
              </a:buBlip>
            </a:pPr>
            <a:r>
              <a:rPr lang="zh-CN" altLang="en-US" sz="2800" b="1">
                <a:solidFill>
                  <a:srgbClr val="0000FF"/>
                </a:solidFill>
                <a:latin typeface="黑体" panose="02010609060101010101" pitchFamily="49" charset="-122"/>
                <a:ea typeface="黑体" panose="02010609060101010101" pitchFamily="49" charset="-122"/>
              </a:rPr>
              <a:t>系统的确定是正确解决热力学问题的前提。</a:t>
            </a:r>
          </a:p>
          <a:p>
            <a:pPr algn="just" eaLnBrk="1" hangingPunct="1">
              <a:lnSpc>
                <a:spcPct val="150000"/>
              </a:lnSpc>
              <a:spcBef>
                <a:spcPct val="20000"/>
              </a:spcBef>
              <a:buSzPct val="150000"/>
              <a:buFont typeface="Wingdings" panose="05000000000000000000" pitchFamily="2" charset="2"/>
              <a:buBlip>
                <a:blip r:embed="rId4"/>
              </a:buBlip>
            </a:pPr>
            <a:r>
              <a:rPr lang="zh-CN" altLang="en-US" sz="2800" b="1">
                <a:latin typeface="黑体" panose="02010609060101010101" pitchFamily="49" charset="-122"/>
                <a:ea typeface="黑体" panose="02010609060101010101" pitchFamily="49" charset="-122"/>
              </a:rPr>
              <a:t>在没有明确系统的前提下讨论能量转换是毫无意义的。</a:t>
            </a:r>
          </a:p>
          <a:p>
            <a:pPr algn="just" eaLnBrk="1" hangingPunct="1">
              <a:lnSpc>
                <a:spcPct val="150000"/>
              </a:lnSpc>
              <a:spcBef>
                <a:spcPct val="20000"/>
              </a:spcBef>
              <a:buSzPct val="150000"/>
              <a:buFont typeface="Wingdings" panose="05000000000000000000" pitchFamily="2" charset="2"/>
              <a:buBlip>
                <a:blip r:embed="rId5"/>
              </a:buBlip>
            </a:pPr>
            <a:r>
              <a:rPr lang="zh-CN" altLang="en-US" sz="2800" b="1">
                <a:solidFill>
                  <a:srgbClr val="FF0000"/>
                </a:solidFill>
                <a:latin typeface="黑体" panose="02010609060101010101" pitchFamily="49" charset="-122"/>
                <a:ea typeface="黑体" panose="02010609060101010101" pitchFamily="49" charset="-122"/>
              </a:rPr>
              <a:t>如果系统不同，则能量转换的情况也不同。</a:t>
            </a:r>
          </a:p>
        </p:txBody>
      </p:sp>
      <p:sp>
        <p:nvSpPr>
          <p:cNvPr id="23556" name="Rectangle 7">
            <a:extLst>
              <a:ext uri="{FF2B5EF4-FFF2-40B4-BE49-F238E27FC236}">
                <a16:creationId xmlns:a16="http://schemas.microsoft.com/office/drawing/2014/main" id="{0D2C9C23-C6BF-32F0-090A-97E44A79C083}"/>
              </a:ext>
            </a:extLst>
          </p:cNvPr>
          <p:cNvSpPr>
            <a:spLocks noChangeArrowheads="1"/>
          </p:cNvSpPr>
          <p:nvPr/>
        </p:nvSpPr>
        <p:spPr bwMode="auto">
          <a:xfrm>
            <a:off x="0" y="188913"/>
            <a:ext cx="79200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0000FF"/>
                </a:solidFill>
                <a:latin typeface="黑体" panose="02010609060101010101" pitchFamily="49" charset="-122"/>
                <a:ea typeface="黑体" panose="02010609060101010101" pitchFamily="49" charset="-122"/>
              </a:rPr>
              <a:t>热力系统选取的人为性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1846">
                                            <p:txEl>
                                              <p:pRg st="0" end="0"/>
                                            </p:txEl>
                                          </p:spTgt>
                                        </p:tgtEl>
                                        <p:attrNameLst>
                                          <p:attrName>style.visibility</p:attrName>
                                        </p:attrNameLst>
                                      </p:cBhvr>
                                      <p:to>
                                        <p:strVal val="visible"/>
                                      </p:to>
                                    </p:set>
                                    <p:animEffect transition="in" filter="diamond(in)">
                                      <p:cBhvr>
                                        <p:cTn id="7" dur="1000"/>
                                        <p:tgtEl>
                                          <p:spTgt spid="2918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91846">
                                            <p:txEl>
                                              <p:pRg st="1" end="1"/>
                                            </p:txEl>
                                          </p:spTgt>
                                        </p:tgtEl>
                                        <p:attrNameLst>
                                          <p:attrName>style.visibility</p:attrName>
                                        </p:attrNameLst>
                                      </p:cBhvr>
                                      <p:to>
                                        <p:strVal val="visible"/>
                                      </p:to>
                                    </p:set>
                                    <p:animEffect transition="in" filter="diamond(in)">
                                      <p:cBhvr>
                                        <p:cTn id="12" dur="1000"/>
                                        <p:tgtEl>
                                          <p:spTgt spid="2918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91846">
                                            <p:txEl>
                                              <p:pRg st="2" end="2"/>
                                            </p:txEl>
                                          </p:spTgt>
                                        </p:tgtEl>
                                        <p:attrNameLst>
                                          <p:attrName>style.visibility</p:attrName>
                                        </p:attrNameLst>
                                      </p:cBhvr>
                                      <p:to>
                                        <p:strVal val="visible"/>
                                      </p:to>
                                    </p:set>
                                    <p:animEffect transition="in" filter="diamond(in)">
                                      <p:cBhvr>
                                        <p:cTn id="17" dur="1000"/>
                                        <p:tgtEl>
                                          <p:spTgt spid="2918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6" grpId="0" build="p"/>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天坛月色">
  <a:themeElements>
    <a:clrScheme name="2_天坛月色 12">
      <a:dk1>
        <a:srgbClr val="000000"/>
      </a:dk1>
      <a:lt1>
        <a:srgbClr val="3366CC"/>
      </a:lt1>
      <a:dk2>
        <a:srgbClr val="FFFF66"/>
      </a:dk2>
      <a:lt2>
        <a:srgbClr val="DDDDDD"/>
      </a:lt2>
      <a:accent1>
        <a:srgbClr val="FFFFFF"/>
      </a:accent1>
      <a:accent2>
        <a:srgbClr val="C0C0C0"/>
      </a:accent2>
      <a:accent3>
        <a:srgbClr val="ADB8E2"/>
      </a:accent3>
      <a:accent4>
        <a:srgbClr val="000000"/>
      </a:accent4>
      <a:accent5>
        <a:srgbClr val="FFFFFF"/>
      </a:accent5>
      <a:accent6>
        <a:srgbClr val="AEAEAE"/>
      </a:accent6>
      <a:hlink>
        <a:srgbClr val="0000FF"/>
      </a:hlink>
      <a:folHlink>
        <a:srgbClr val="9900CC"/>
      </a:folHlink>
    </a:clrScheme>
    <a:fontScheme name="2_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2_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2_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2_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2_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2_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2_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2_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
      <a:clrScheme name="2_天坛月色 9">
        <a:dk1>
          <a:srgbClr val="000000"/>
        </a:dk1>
        <a:lt1>
          <a:srgbClr val="3366CC"/>
        </a:lt1>
        <a:dk2>
          <a:srgbClr val="FFFF66"/>
        </a:dk2>
        <a:lt2>
          <a:srgbClr val="DDDDDD"/>
        </a:lt2>
        <a:accent1>
          <a:srgbClr val="879CC8"/>
        </a:accent1>
        <a:accent2>
          <a:srgbClr val="C0C0C0"/>
        </a:accent2>
        <a:accent3>
          <a:srgbClr val="ADB8E2"/>
        </a:accent3>
        <a:accent4>
          <a:srgbClr val="000000"/>
        </a:accent4>
        <a:accent5>
          <a:srgbClr val="C3CBE0"/>
        </a:accent5>
        <a:accent6>
          <a:srgbClr val="AEAEAE"/>
        </a:accent6>
        <a:hlink>
          <a:srgbClr val="66FFFF"/>
        </a:hlink>
        <a:folHlink>
          <a:srgbClr val="CCFFCC"/>
        </a:folHlink>
      </a:clrScheme>
      <a:clrMap bg1="lt1" tx1="dk1" bg2="lt2" tx2="dk2" accent1="accent1" accent2="accent2" accent3="accent3" accent4="accent4" accent5="accent5" accent6="accent6" hlink="hlink" folHlink="folHlink"/>
    </a:extraClrScheme>
    <a:extraClrScheme>
      <a:clrScheme name="2_天坛月色 10">
        <a:dk1>
          <a:srgbClr val="000000"/>
        </a:dk1>
        <a:lt1>
          <a:srgbClr val="3366CC"/>
        </a:lt1>
        <a:dk2>
          <a:srgbClr val="FFFF66"/>
        </a:dk2>
        <a:lt2>
          <a:srgbClr val="DDDDDD"/>
        </a:lt2>
        <a:accent1>
          <a:srgbClr val="FFFFFF"/>
        </a:accent1>
        <a:accent2>
          <a:srgbClr val="C0C0C0"/>
        </a:accent2>
        <a:accent3>
          <a:srgbClr val="ADB8E2"/>
        </a:accent3>
        <a:accent4>
          <a:srgbClr val="000000"/>
        </a:accent4>
        <a:accent5>
          <a:srgbClr val="FFFFFF"/>
        </a:accent5>
        <a:accent6>
          <a:srgbClr val="AEAEAE"/>
        </a:accent6>
        <a:hlink>
          <a:srgbClr val="66FFFF"/>
        </a:hlink>
        <a:folHlink>
          <a:srgbClr val="CCFFCC"/>
        </a:folHlink>
      </a:clrScheme>
      <a:clrMap bg1="lt1" tx1="dk1" bg2="lt2" tx2="dk2" accent1="accent1" accent2="accent2" accent3="accent3" accent4="accent4" accent5="accent5" accent6="accent6" hlink="hlink" folHlink="folHlink"/>
    </a:extraClrScheme>
    <a:extraClrScheme>
      <a:clrScheme name="2_天坛月色 1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0000FF"/>
        </a:hlink>
        <a:folHlink>
          <a:srgbClr val="9900CC"/>
        </a:folHlink>
      </a:clrScheme>
      <a:clrMap bg1="dk2" tx1="lt1" bg2="dk1" tx2="lt2" accent1="accent1" accent2="accent2" accent3="accent3" accent4="accent4" accent5="accent5" accent6="accent6" hlink="hlink" folHlink="folHlink"/>
    </a:extraClrScheme>
    <a:extraClrScheme>
      <a:clrScheme name="2_天坛月色 12">
        <a:dk1>
          <a:srgbClr val="000000"/>
        </a:dk1>
        <a:lt1>
          <a:srgbClr val="3366CC"/>
        </a:lt1>
        <a:dk2>
          <a:srgbClr val="FFFF66"/>
        </a:dk2>
        <a:lt2>
          <a:srgbClr val="DDDDDD"/>
        </a:lt2>
        <a:accent1>
          <a:srgbClr val="FFFFFF"/>
        </a:accent1>
        <a:accent2>
          <a:srgbClr val="C0C0C0"/>
        </a:accent2>
        <a:accent3>
          <a:srgbClr val="ADB8E2"/>
        </a:accent3>
        <a:accent4>
          <a:srgbClr val="000000"/>
        </a:accent4>
        <a:accent5>
          <a:srgbClr val="FFFFFF"/>
        </a:accent5>
        <a:accent6>
          <a:srgbClr val="AEAEAE"/>
        </a:accent6>
        <a:hlink>
          <a:srgbClr val="00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9600</TotalTime>
  <Words>1492</Words>
  <Application>Microsoft Office PowerPoint</Application>
  <PresentationFormat>自定义</PresentationFormat>
  <Paragraphs>304</Paragraphs>
  <Slides>32</Slides>
  <Notes>30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32</vt:i4>
      </vt:variant>
    </vt:vector>
  </HeadingPairs>
  <TitlesOfParts>
    <vt:vector size="46" baseType="lpstr">
      <vt:lpstr>Times New Roman MT Extra Bold</vt:lpstr>
      <vt:lpstr>黑体</vt:lpstr>
      <vt:lpstr>楷体_GB2312</vt:lpstr>
      <vt:lpstr>隶书</vt:lpstr>
      <vt:lpstr>宋体</vt:lpstr>
      <vt:lpstr>幼圆</vt:lpstr>
      <vt:lpstr>Arial</vt:lpstr>
      <vt:lpstr>Times New Roman</vt:lpstr>
      <vt:lpstr>Wingdings</vt:lpstr>
      <vt:lpstr>Wingdings 2</vt:lpstr>
      <vt:lpstr>默认设计模板</vt:lpstr>
      <vt:lpstr>2_天坛月色</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热力系的分类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chupan</dc:creator>
  <cp:lastModifiedBy>崇浩 唐</cp:lastModifiedBy>
  <cp:revision>207</cp:revision>
  <dcterms:created xsi:type="dcterms:W3CDTF">2007-12-01T14:18:26Z</dcterms:created>
  <dcterms:modified xsi:type="dcterms:W3CDTF">2025-08-17T07:19:34Z</dcterms:modified>
</cp:coreProperties>
</file>