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notesMasterIdLst>
    <p:notesMasterId r:id="rId15"/>
  </p:notesMasterIdLst>
  <p:sldIdLst>
    <p:sldId id="259" r:id="rId3"/>
    <p:sldId id="378" r:id="rId4"/>
    <p:sldId id="282" r:id="rId5"/>
    <p:sldId id="283" r:id="rId6"/>
    <p:sldId id="357" r:id="rId7"/>
    <p:sldId id="325" r:id="rId8"/>
    <p:sldId id="330" r:id="rId9"/>
    <p:sldId id="329" r:id="rId10"/>
    <p:sldId id="291" r:id="rId11"/>
    <p:sldId id="346" r:id="rId12"/>
    <p:sldId id="331" r:id="rId13"/>
    <p:sldId id="377" r:id="rId14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  <a:srgbClr val="FF6600"/>
    <a:srgbClr val="99CC00"/>
    <a:srgbClr val="CC0000"/>
    <a:srgbClr val="FF0000"/>
    <a:srgbClr val="99FF3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9" autoAdjust="0"/>
    <p:restoredTop sz="84181" autoAdjust="0"/>
  </p:normalViewPr>
  <p:slideViewPr>
    <p:cSldViewPr>
      <p:cViewPr varScale="1">
        <p:scale>
          <a:sx n="71" d="100"/>
          <a:sy n="71" d="100"/>
        </p:scale>
        <p:origin x="107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74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C1EB6124-812A-9755-CB53-69F67FF8348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9B679958-C065-CDD4-956A-2BB04CDC17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C3D14EF-AA5D-2527-6F57-86B80E736C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4EF4844-F38B-753A-FD44-67C1D6FAE3D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CF965D2-5AB0-7F19-4CBE-8D848EE6375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EA3B3AE1-2A0F-5D57-77E2-1FD8AED1F5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727423-8BDB-478A-9731-2F970270BC8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8EA1087B-12F4-BABE-B006-E79478B1B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38F26A-DC20-4D88-A390-7255DC70AB6D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E0A305AA-F38D-9478-BAFE-B3EA996C15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50D39F33-A8A1-3008-F7AC-FE12BFD0BD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在绪论我们了解了我们这门课程的研究对象、研究内容和研究方法之后，我们说，因为工程热力学是一个关于能源科学研究的基础课程、入门课程，所有有关能源科学的有关术语、概念都要在我们这门课程中出现。今天我们就来看，第一章，基本概念。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20DB7DC-4EB7-2761-4E72-6C1B6427AD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FE3FE8-1D92-42F2-AF7F-BCA2FECBB9F6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178CB17-2D1E-F0AE-B9B1-7E9C6FD925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DC4DC824-3685-EB5D-0159-9D752213DB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6A5BD3D4-E9EF-D790-BA95-DA5927EDA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EA221B-E014-4C34-BFE8-CAD6A517D600}" type="slidenum">
              <a:rPr lang="en-US" altLang="zh-CN"/>
              <a:pPr eaLnBrk="1" hangingPunct="1"/>
              <a:t>11</a:t>
            </a:fld>
            <a:endParaRPr lang="en-US" altLang="zh-CN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D7C47E35-BBAA-F373-F72D-4AC9CE25B1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C3BDE6D4-F567-5B9B-128D-B0D112372E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热力学温标三要素：不取决于测温物质的性质；基准点是。。。分度法是。。。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重新定义摄氏温标，基准点是三相点是</a:t>
            </a:r>
            <a:r>
              <a:rPr lang="en-US" altLang="zh-CN">
                <a:latin typeface="Arial" panose="020B0604020202020204" pitchFamily="34" charset="0"/>
              </a:rPr>
              <a:t>0.01</a:t>
            </a:r>
            <a:r>
              <a:rPr lang="zh-CN" altLang="en-US">
                <a:latin typeface="Arial" panose="020B0604020202020204" pitchFamily="34" charset="0"/>
              </a:rPr>
              <a:t>摄氏度，分度法与热力学温标一致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BFF8FEBA-965B-06D3-837A-D59C9E406F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AEF4CCB-E589-40EA-9CA2-6098E77E21EB}" type="slidenum">
              <a:rPr lang="en-US" altLang="zh-CN"/>
              <a:pPr eaLnBrk="1" hangingPunct="1"/>
              <a:t>2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8A186BB0-1000-9465-8C6A-620E9E788C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422478C2-D788-1821-C625-64E0296A7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围绕着热功转换来一一展开。开始可以将绪论的热功转换的符号一直写在那里，然后一直围绕它展开：选对象</a:t>
            </a:r>
            <a:r>
              <a:rPr lang="en-US" altLang="zh-CN">
                <a:latin typeface="Arial" panose="020B0604020202020204" pitchFamily="34" charset="0"/>
              </a:rPr>
              <a:t>-</a:t>
            </a:r>
            <a:r>
              <a:rPr lang="zh-CN" altLang="en-US">
                <a:latin typeface="Arial" panose="020B0604020202020204" pitchFamily="34" charset="0"/>
              </a:rPr>
              <a:t>描述。。。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61E885B7-CB0C-85D6-6441-DFEC74CE24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97C3249-DC4E-4F5C-A8A3-CC4AA01B634B}" type="slidenum">
              <a:rPr lang="en-US" altLang="zh-CN"/>
              <a:pPr eaLnBrk="1" hangingPunct="1"/>
              <a:t>3</a:t>
            </a:fld>
            <a:endParaRPr lang="en-US" altLang="zh-CN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B8D0AD43-139D-F7FB-9675-AA9A878B3D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967336AA-8FC8-DA5A-2567-CF93411CF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现以容易理解的</a:t>
            </a:r>
            <a:r>
              <a:rPr lang="en-US" altLang="zh-CN">
                <a:latin typeface="Arial" panose="020B0604020202020204" pitchFamily="34" charset="0"/>
              </a:rPr>
              <a:t>U</a:t>
            </a:r>
            <a:r>
              <a:rPr lang="zh-CN" altLang="en-US">
                <a:latin typeface="Arial" panose="020B0604020202020204" pitchFamily="34" charset="0"/>
              </a:rPr>
              <a:t>型管测压计为例说明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318C08C7-94D9-F25A-D346-3F39CCB9A3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DD8E43A-3F0C-4437-92C0-1FD6B33DADE2}" type="slidenum">
              <a:rPr lang="en-US" altLang="zh-CN"/>
              <a:pPr eaLnBrk="1" hangingPunct="1"/>
              <a:t>4</a:t>
            </a:fld>
            <a:endParaRPr lang="en-US" altLang="zh-CN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7A3EF9CF-4A30-5A2B-8604-2C3624A5D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89A80D6E-3EBC-764A-7F66-98AC33F980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E1F807A-756D-4184-FEF1-D05E2799AB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4B3C25E-B982-4653-AD2C-12876415DD98}" type="slidenum">
              <a:rPr lang="en-US" altLang="zh-CN"/>
              <a:pPr eaLnBrk="1" hangingPunct="1"/>
              <a:t>5</a:t>
            </a:fld>
            <a:endParaRPr lang="en-US" altLang="zh-CN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93949C58-C3CC-0879-2C5E-A86242BD22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99047802-09BC-9FDB-0F69-A558E928F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是否其他否</a:t>
            </a:r>
            <a:r>
              <a:rPr lang="en-US" altLang="zh-CN">
                <a:latin typeface="Arial" panose="020B0604020202020204" pitchFamily="34" charset="0"/>
              </a:rPr>
              <a:t>U</a:t>
            </a:r>
            <a:r>
              <a:rPr lang="zh-CN" altLang="en-US">
                <a:latin typeface="Arial" panose="020B0604020202020204" pitchFamily="34" charset="0"/>
              </a:rPr>
              <a:t>型管，就不是这样了测量问题了。来看表盘式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127DFFDB-A7D5-5E58-79D3-6EB8CC2134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69C777B-2FCD-424C-AE62-67209A9CCD24}" type="slidenum">
              <a:rPr lang="en-US" altLang="zh-CN"/>
              <a:pPr eaLnBrk="1" hangingPunct="1"/>
              <a:t>6</a:t>
            </a:fld>
            <a:endParaRPr lang="en-US" altLang="zh-CN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5CBC4656-8B2C-FE48-2E39-FC02DB415C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27BCED5A-20A4-1BAE-CAE0-ED17135D3B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ED7312C-DF5A-D4DC-6596-471A083DBC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FBF571-5D62-438D-B10A-33F9D3655487}" type="slidenum">
              <a:rPr lang="en-US" altLang="zh-CN"/>
              <a:pPr eaLnBrk="1" hangingPunct="1"/>
              <a:t>7</a:t>
            </a:fld>
            <a:endParaRPr lang="en-US" altLang="zh-CN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6E56911E-C960-7966-FF19-F15D20C9A2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6305917C-91A6-730A-AFBC-05B5B7AAD1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3D33D3B9-A955-74CB-149D-87DADCD86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4CC5630-3047-4839-AF40-9895B184EF0C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036EBF01-4D37-DDB5-C404-9EF702D1F7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5AF3B75-B28F-54B9-AA7C-AE6ABA18F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再看电压输出式，都是这样的，也是测得标定的是差值，不是绝对值。所以，所有的压力测量都要注意这个问题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5EE9E6E3-457C-A16C-1490-6954FFD0E2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0B678C-F129-4B65-A555-F87722C55DB0}" type="slidenum">
              <a:rPr lang="en-US" altLang="zh-CN"/>
              <a:pPr eaLnBrk="1" hangingPunct="1"/>
              <a:t>9</a:t>
            </a:fld>
            <a:endParaRPr lang="en-US" altLang="zh-CN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9E20409E-5036-864E-A9D8-5C10C071A2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04C2FAEF-F346-69C4-19E4-DBFFFC29E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物理学和化学中常用的重要常数之一。由奥地利物理学家波尔茨曼（</a:t>
            </a:r>
            <a:r>
              <a:rPr lang="en-US" altLang="zh-CN">
                <a:latin typeface="Arial" panose="020B0604020202020204" pitchFamily="34" charset="0"/>
              </a:rPr>
              <a:t>1844-1906</a:t>
            </a:r>
            <a:r>
              <a:rPr lang="zh-CN" altLang="en-US">
                <a:latin typeface="Arial" panose="020B0604020202020204" pitchFamily="34" charset="0"/>
              </a:rPr>
              <a:t>）首先提出。是气体常数（即单位质量理想气体的压强</a:t>
            </a:r>
            <a:r>
              <a:rPr lang="en-US" altLang="zh-CN">
                <a:latin typeface="Arial" panose="020B0604020202020204" pitchFamily="34" charset="0"/>
              </a:rPr>
              <a:t>`p`</a:t>
            </a:r>
            <a:r>
              <a:rPr lang="zh-CN" altLang="en-US">
                <a:latin typeface="Arial" panose="020B0604020202020204" pitchFamily="34" charset="0"/>
              </a:rPr>
              <a:t>和体积</a:t>
            </a:r>
            <a:r>
              <a:rPr lang="en-US" altLang="zh-CN">
                <a:latin typeface="Arial" panose="020B0604020202020204" pitchFamily="34" charset="0"/>
              </a:rPr>
              <a:t>`V`</a:t>
            </a:r>
            <a:r>
              <a:rPr lang="zh-CN" altLang="en-US">
                <a:latin typeface="Arial" panose="020B0604020202020204" pitchFamily="34" charset="0"/>
              </a:rPr>
              <a:t>的乘积与热力学温度</a:t>
            </a:r>
            <a:r>
              <a:rPr lang="en-US" altLang="zh-CN">
                <a:latin typeface="Arial" panose="020B0604020202020204" pitchFamily="34" charset="0"/>
              </a:rPr>
              <a:t>`T`</a:t>
            </a:r>
            <a:r>
              <a:rPr lang="zh-CN" altLang="en-US">
                <a:latin typeface="Arial" panose="020B0604020202020204" pitchFamily="34" charset="0"/>
              </a:rPr>
              <a:t>的比值）与阿伏伽德罗常数（即一摩尔气体所含摩尔数）的比值，常用</a:t>
            </a:r>
            <a:r>
              <a:rPr lang="en-US" altLang="zh-CN">
                <a:latin typeface="Arial" panose="020B0604020202020204" pitchFamily="34" charset="0"/>
              </a:rPr>
              <a:t>`k`</a:t>
            </a:r>
            <a:r>
              <a:rPr lang="zh-CN" altLang="en-US">
                <a:latin typeface="Arial" panose="020B0604020202020204" pitchFamily="34" charset="0"/>
              </a:rPr>
              <a:t>表示：数值上</a:t>
            </a:r>
            <a:r>
              <a:rPr lang="en-US" altLang="zh-CN">
                <a:latin typeface="Arial" panose="020B0604020202020204" pitchFamily="34" charset="0"/>
              </a:rPr>
              <a:t>`k=1.380658\times10^(-23)J\cdotK^(-1)`</a:t>
            </a:r>
            <a:r>
              <a:rPr lang="zh-CN" altLang="en-US">
                <a:latin typeface="Arial" panose="020B0604020202020204" pitchFamily="34" charset="0"/>
              </a:rPr>
              <a:t>。 </a:t>
            </a:r>
            <a:br>
              <a:rPr lang="zh-CN" altLang="en-US">
                <a:latin typeface="Arial" panose="020B0604020202020204" pitchFamily="34" charset="0"/>
              </a:rPr>
            </a:br>
            <a:endParaRPr lang="zh-CN" altLang="en-US"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当两个物系（无论是否相接触）达到热平衡时，一定对应着某个宏观的物理量相同，正因为这个宏观的物理量相同，没有势差，才使得彼此没有热传递了。这个使得热传递没有达到热平衡的物理量，我们就称为温度。所以，温度也是描述系统达到热平衡的宏观物理量。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每一个势差，对应一个能量交换方式；这个势差消失，才使得某种传递或者转换停止，达到平衡。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A0D582E-41B2-CF4D-5AD1-CD93A411AF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E0828A4-CDDD-4713-BAEC-5318A4B916F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18B04D-979E-BB4C-ECE9-D7E4B26A24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E9A01D-44D3-4B58-A499-A1A7C361B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530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40817C-69E4-37D3-9D06-B1B7B905FD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759C08-7A0C-6E52-41DC-8AE706E58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7313D55-A3DC-6B0B-6580-64E9F637E3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F2DF8B-0481-46CA-B28A-525D6572CD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3192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B2CF9C-DB90-6B8B-C090-0C7B25B675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723F4D-5BF7-2971-5F04-F0E81D3707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C86747-DDB3-2FDF-2903-69A118D565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4B3CC8-5253-4103-BFA6-E3D26318D8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99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600200"/>
            <a:ext cx="54102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0613" y="3938588"/>
            <a:ext cx="54102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4F446F0-1A20-04B2-F111-586799B36E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A5228D6-E043-7DD7-38C3-443BC4B2DF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6AB796-416E-4F17-D175-37B24E7DFE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DADF3A-41A3-48AD-97CA-3DBFB1E4D5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591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95244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77461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06427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01638" y="1600200"/>
            <a:ext cx="56165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618162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43294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809683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7170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613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57908D-E1F7-DC03-3C67-46F4C09612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8FD7E0-3DC6-9F76-CAC0-1DE73051DE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0BA46F-1292-E80B-56F0-74D4F465A1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4ED7A1-03AA-47D8-8C44-DF14571C9D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493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68718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2845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669840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42388" y="274638"/>
            <a:ext cx="2846387" cy="582453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01638" y="274638"/>
            <a:ext cx="8388350" cy="58245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10903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CFA30-D438-BB89-74DF-C069685F41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2B879E-5BB9-CDA2-DEF5-9D11908999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7A3D22-FC27-1098-1DF9-0243292A4A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3F5C0C-586A-43AB-AB84-95FE593245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3445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7C83D6-F350-477A-809E-C40450E4C5B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FFCEB6-99F3-63A1-37F0-9AF7126465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B8010D-1139-0B4B-13F5-DED61562BD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BE7186-F127-4ABD-A705-CB29C60A3B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7023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B2763E5-FD3C-CD70-A682-3FBACD179E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E5F73F2-2953-03B2-71FA-7735B22FE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E1E9A3B-23A4-7710-D8D9-13BC18E889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2F0FC-55B1-4598-9327-811D031436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987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8A9B9B4-2136-0EFB-AD14-C620B29784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B583EC5-2E3F-F466-8175-F77E7C8976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0D1E3C7-0BBD-6C1C-9AF4-02C0900C75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B5A5FD-9A6D-4711-80B1-5DB8369B72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673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C624F5-3C85-503F-572C-DB751200C2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209388E-42DC-CAB6-9203-6E59178D32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CF609DC-68B8-5D7B-043A-0472BC0A39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BB4BC2-1F62-42D7-92A0-69A75A64C2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3765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A84B35-1B0B-43BE-C487-54BA14B53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D575C-A1F8-2B65-AC6E-FB1A5E7563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19ECEF-63C1-8761-720B-0E7BC0F519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5E2D37-9613-4AFE-A4D1-45D824ED95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9116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6B4891-710C-35D6-07B1-2A48B9E1E1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D36FFD-484F-700A-AFE3-E50FCC6DF7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4AD3B-0B57-7DA2-E5B4-E896247ED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C70381-8329-471F-B5EF-8DA6C73E00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4907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9B1C60B-D52A-3CE5-A7B6-AC934930F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0241D8D-EA6C-A427-C0F0-B6055CB3A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45CFAD1-4811-A06F-013C-4766CE3F980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8C1DBC-5B08-E3B6-D190-F2B70BFC368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AA22C24-721A-66CF-E4E7-E09D608217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655F7B-329B-4C92-91EF-F42CCEC964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D410484-5ABA-1317-2407-D6036D4EE563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401638" y="1600200"/>
            <a:ext cx="11387137" cy="449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7987" name="Rectangle 3">
            <a:extLst>
              <a:ext uri="{FF2B5EF4-FFF2-40B4-BE49-F238E27FC236}">
                <a16:creationId xmlns:a16="http://schemas.microsoft.com/office/drawing/2014/main" id="{57AE680C-3F8B-EB92-260D-57FDEEC343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036638"/>
            <a:ext cx="12190413" cy="582136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>
              <a:latin typeface="Arial" charset="0"/>
            </a:endParaRPr>
          </a:p>
        </p:txBody>
      </p:sp>
      <p:sp>
        <p:nvSpPr>
          <p:cNvPr id="297988" name="Line 4">
            <a:extLst>
              <a:ext uri="{FF2B5EF4-FFF2-40B4-BE49-F238E27FC236}">
                <a16:creationId xmlns:a16="http://schemas.microsoft.com/office/drawing/2014/main" id="{D42EC606-BD71-8B7A-1BE0-0DF5E1A4021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389688"/>
            <a:ext cx="12190413" cy="0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297989" name="Rectangle 117">
            <a:extLst>
              <a:ext uri="{FF2B5EF4-FFF2-40B4-BE49-F238E27FC236}">
                <a16:creationId xmlns:a16="http://schemas.microsoft.com/office/drawing/2014/main" id="{18977FBA-4745-CF56-33CD-A26FA9E9827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736600"/>
            <a:ext cx="12190413" cy="42863"/>
          </a:xfrm>
          <a:prstGeom prst="rect">
            <a:avLst/>
          </a:prstGeom>
          <a:solidFill>
            <a:srgbClr val="3333CC"/>
          </a:solidFill>
          <a:ln w="53975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just" eaLnBrk="0" fontAlgn="t" hangingPunct="0">
              <a:lnSpc>
                <a:spcPct val="150000"/>
              </a:lnSpc>
              <a:spcBef>
                <a:spcPct val="20000"/>
              </a:spcBef>
              <a:defRPr/>
            </a:pPr>
            <a:endParaRPr lang="zh-CN" altLang="zh-CN" sz="1600" b="1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135" name="Rectangle 15">
            <a:extLst>
              <a:ext uri="{FF2B5EF4-FFF2-40B4-BE49-F238E27FC236}">
                <a16:creationId xmlns:a16="http://schemas.microsoft.com/office/drawing/2014/main" id="{F0D6CCDC-B5F1-9561-9F1D-D42DB6EFFD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45613" y="6324600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endParaRPr kumimoji="1" lang="en-US" altLang="zh-CN" sz="1400" b="1">
              <a:solidFill>
                <a:srgbClr val="000000"/>
              </a:solidFill>
            </a:endParaRPr>
          </a:p>
          <a:p>
            <a:pPr algn="r" eaLnBrk="1" hangingPunct="1"/>
            <a:r>
              <a:rPr kumimoji="1" lang="en-US" altLang="zh-CN" sz="1600" b="1">
                <a:solidFill>
                  <a:srgbClr val="000000"/>
                </a:solidFill>
              </a:rPr>
              <a:t>No. </a:t>
            </a:r>
            <a:fld id="{3060DA98-8101-4812-AC58-97DBE62F228D}" type="slidenum">
              <a:rPr lang="en-US" altLang="zh-CN" sz="1600" b="1">
                <a:solidFill>
                  <a:srgbClr val="000000"/>
                </a:solidFill>
              </a:rPr>
              <a:pPr algn="r" eaLnBrk="1" hangingPunct="1"/>
              <a:t>‹#›</a:t>
            </a:fld>
            <a:r>
              <a:rPr lang="en-US" altLang="zh-CN" sz="1600" b="1">
                <a:solidFill>
                  <a:srgbClr val="000000"/>
                </a:solidFill>
              </a:rPr>
              <a:t> / 64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 2" panose="05020102010507070707" pitchFamily="18" charset="2"/>
        <a:buChar char="¡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5000"/>
        <a:buFont typeface="Wingdings 2" panose="05020102010507070707" pitchFamily="18" charset="2"/>
        <a:buChar char="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90000"/>
        <a:buFont typeface="Wingdings 2" panose="05020102010507070707" pitchFamily="18" charset="2"/>
        <a:buChar char="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 2" panose="05020102010507070707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http://www.xjtu.edu.cn/xjnet/introduction/file5/images/bigpic/jiaoda/donghuayuan.jpg" TargetMode="Externa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jpe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4">
            <a:extLst>
              <a:ext uri="{FF2B5EF4-FFF2-40B4-BE49-F238E27FC236}">
                <a16:creationId xmlns:a16="http://schemas.microsoft.com/office/drawing/2014/main" id="{D6DCA4D2-CEA8-9ACC-FC19-18A9461ED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7788"/>
            <a:ext cx="12190413" cy="17002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>
            <a:extLst>
              <a:ext uri="{FF2B5EF4-FFF2-40B4-BE49-F238E27FC236}">
                <a16:creationId xmlns:a16="http://schemas.microsoft.com/office/drawing/2014/main" id="{5F738430-FCC3-3317-B540-A6DA60B8E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7392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温度</a:t>
            </a:r>
          </a:p>
        </p:txBody>
      </p:sp>
      <p:sp>
        <p:nvSpPr>
          <p:cNvPr id="234499" name="Text Box 3">
            <a:extLst>
              <a:ext uri="{FF2B5EF4-FFF2-40B4-BE49-F238E27FC236}">
                <a16:creationId xmlns:a16="http://schemas.microsoft.com/office/drawing/2014/main" id="{3C36E252-35C9-769A-51A5-C3149EC01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1196975"/>
            <a:ext cx="1051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 热力学温标（ </a:t>
            </a:r>
            <a:r>
              <a:rPr kumimoji="1" lang="en-US" altLang="zh-CN" sz="28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thermodynamics scale)</a:t>
            </a:r>
            <a:r>
              <a:rPr kumimoji="1" lang="zh-CN" altLang="en-US" sz="2800" b="1">
                <a:solidFill>
                  <a:srgbClr val="FF66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234500" name="AutoShape 4">
            <a:extLst>
              <a:ext uri="{FF2B5EF4-FFF2-40B4-BE49-F238E27FC236}">
                <a16:creationId xmlns:a16="http://schemas.microsoft.com/office/drawing/2014/main" id="{2DE6021E-9EDE-76DF-F40D-96115EA9C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1989138"/>
            <a:ext cx="3743325" cy="5032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CCFF"/>
              </a:gs>
              <a:gs pos="100000">
                <a:srgbClr val="CCFFFF"/>
              </a:gs>
            </a:gsLst>
            <a:lin ang="0" scaled="1"/>
          </a:gradFill>
          <a:ln w="28575" algn="ctr">
            <a:pattFill prst="sphere">
              <a:fgClr>
                <a:srgbClr val="0066FF"/>
              </a:fgClr>
              <a:bgClr>
                <a:srgbClr val="66FFFF"/>
              </a:bgClr>
            </a:patt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wrap="none" lIns="0" tIns="0" rIns="0" bIns="0"/>
          <a:lstStyle/>
          <a:p>
            <a:pPr algn="just" eaLnBrk="0" hangingPunct="0">
              <a:defRPr/>
            </a:pPr>
            <a:r>
              <a:rPr kumimoji="1" lang="en-US" altLang="zh-CN" sz="2600" b="1">
                <a:latin typeface="Times New Roman" pitchFamily="18" charset="0"/>
                <a:ea typeface="黑体" pitchFamily="49" charset="-122"/>
              </a:rPr>
              <a:t>   </a:t>
            </a: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温度的定量表示法</a:t>
            </a:r>
          </a:p>
        </p:txBody>
      </p:sp>
      <p:graphicFrame>
        <p:nvGraphicFramePr>
          <p:cNvPr id="234501" name="Object 5">
            <a:extLst>
              <a:ext uri="{FF2B5EF4-FFF2-40B4-BE49-F238E27FC236}">
                <a16:creationId xmlns:a16="http://schemas.microsoft.com/office/drawing/2014/main" id="{8DE16644-AA5C-F3DB-CF1E-26E538599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9463" y="1700213"/>
          <a:ext cx="2297112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813782" imgH="4148801" progId="Visio.Drawing.6">
                  <p:embed/>
                </p:oleObj>
              </mc:Choice>
              <mc:Fallback>
                <p:oleObj name="Visio" r:id="rId3" imgW="2813782" imgH="4148801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463" y="1700213"/>
                        <a:ext cx="2297112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2" name="Text Box 6">
            <a:extLst>
              <a:ext uri="{FF2B5EF4-FFF2-40B4-BE49-F238E27FC236}">
                <a16:creationId xmlns:a16="http://schemas.microsoft.com/office/drawing/2014/main" id="{0F4A70D1-BE78-9652-226C-FDEB93C99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2852738"/>
            <a:ext cx="3921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华氏温标和摄氏温标</a:t>
            </a:r>
          </a:p>
        </p:txBody>
      </p:sp>
      <p:graphicFrame>
        <p:nvGraphicFramePr>
          <p:cNvPr id="234503" name="Object 7">
            <a:extLst>
              <a:ext uri="{FF2B5EF4-FFF2-40B4-BE49-F238E27FC236}">
                <a16:creationId xmlns:a16="http://schemas.microsoft.com/office/drawing/2014/main" id="{FA7073AC-8CC0-F129-AAC7-E71AC10DEC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429000"/>
          <a:ext cx="2974975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28520" imgH="812520" progId="Equation.DSMT4">
                  <p:embed/>
                </p:oleObj>
              </mc:Choice>
              <mc:Fallback>
                <p:oleObj name="Equation" r:id="rId5" imgW="1028520" imgH="8125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429000"/>
                        <a:ext cx="2974975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>
            <a:extLst>
              <a:ext uri="{FF2B5EF4-FFF2-40B4-BE49-F238E27FC236}">
                <a16:creationId xmlns:a16="http://schemas.microsoft.com/office/drawing/2014/main" id="{4FA1156B-7C4A-96F3-2B6A-41A45D4029C0}"/>
              </a:ext>
            </a:extLst>
          </p:cNvPr>
          <p:cNvGrpSpPr>
            <a:grpSpLocks/>
          </p:cNvGrpSpPr>
          <p:nvPr/>
        </p:nvGrpSpPr>
        <p:grpSpPr bwMode="auto">
          <a:xfrm>
            <a:off x="0" y="4941888"/>
            <a:ext cx="11950700" cy="1800225"/>
            <a:chOff x="158" y="1344"/>
            <a:chExt cx="6124" cy="1270"/>
          </a:xfrm>
        </p:grpSpPr>
        <p:sp>
          <p:nvSpPr>
            <p:cNvPr id="234505" name="AutoShape 9">
              <a:extLst>
                <a:ext uri="{FF2B5EF4-FFF2-40B4-BE49-F238E27FC236}">
                  <a16:creationId xmlns:a16="http://schemas.microsoft.com/office/drawing/2014/main" id="{FFADA22E-7249-6AA0-0CDC-9F8FBEE09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344"/>
              <a:ext cx="6124" cy="127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33CCFF"/>
                </a:gs>
                <a:gs pos="100000">
                  <a:srgbClr val="CCFFFF"/>
                </a:gs>
              </a:gsLst>
              <a:lin ang="0" scaled="1"/>
            </a:gradFill>
            <a:ln w="28575" algn="ctr">
              <a:pattFill prst="sphere">
                <a:fgClr>
                  <a:srgbClr val="0066FF"/>
                </a:fgClr>
                <a:bgClr>
                  <a:srgbClr val="66FFFF"/>
                </a:bgClr>
              </a:pattFill>
              <a:round/>
              <a:headEnd/>
              <a:tailEnd/>
            </a:ln>
            <a:effectLst>
              <a:outerShdw dist="45791" dir="3378596" algn="ctr" rotWithShape="0">
                <a:srgbClr val="808080"/>
              </a:outerShdw>
            </a:effectLst>
          </p:spPr>
          <p:txBody>
            <a:bodyPr wrap="none" lIns="0" tIns="0" rIns="0" bIns="0"/>
            <a:lstStyle/>
            <a:p>
              <a:pPr algn="just" eaLnBrk="0" hangingPunct="0">
                <a:defRPr/>
              </a:pPr>
              <a:endParaRPr kumimoji="1" lang="zh-CN" altLang="zh-CN" sz="2600" b="1">
                <a:latin typeface="Times New Roman" pitchFamily="18" charset="0"/>
                <a:ea typeface="黑体" pitchFamily="49" charset="-122"/>
              </a:endParaRPr>
            </a:p>
          </p:txBody>
        </p:sp>
        <p:graphicFrame>
          <p:nvGraphicFramePr>
            <p:cNvPr id="7172" name="Object 10">
              <a:extLst>
                <a:ext uri="{FF2B5EF4-FFF2-40B4-BE49-F238E27FC236}">
                  <a16:creationId xmlns:a16="http://schemas.microsoft.com/office/drawing/2014/main" id="{C969F9B5-A4E2-75D9-6BFA-CDBD504A76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6" y="1480"/>
            <a:ext cx="5647" cy="1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003640" imgH="761760" progId="Equation.DSMT4">
                    <p:embed/>
                  </p:oleObj>
                </mc:Choice>
                <mc:Fallback>
                  <p:oleObj name="Equation" r:id="rId7" imgW="5003640" imgH="7617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80"/>
                          <a:ext cx="5647" cy="10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2700000" algn="ctr" rotWithShape="0">
                                  <a:srgbClr val="808080">
                                    <a:alpha val="50000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1" dur="5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" dur="5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/>
      <p:bldP spid="234500" grpId="0" animBg="1"/>
      <p:bldP spid="2345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>
            <a:extLst>
              <a:ext uri="{FF2B5EF4-FFF2-40B4-BE49-F238E27FC236}">
                <a16:creationId xmlns:a16="http://schemas.microsoft.com/office/drawing/2014/main" id="{995878C3-B8BC-E092-69BD-131A820C49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34963" y="215900"/>
            <a:ext cx="11855450" cy="3429000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热力学温度</a:t>
            </a:r>
            <a:r>
              <a:rPr lang="en-US" altLang="zh-CN" sz="2400" b="1">
                <a:ea typeface="楷体_GB2312" pitchFamily="49" charset="-122"/>
              </a:rPr>
              <a:t>——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不依赖于测温物质的性质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规定：水的三相点为基准点，并规定它的温度为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273.16K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     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    每单位开尔文等于水三相点的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1/273.16.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新的摄氏温度按以下式确定：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zh-CN" altLang="en-US" sz="28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pic>
        <p:nvPicPr>
          <p:cNvPr id="203780" name="Picture 4" descr="cen84959_01033">
            <a:extLst>
              <a:ext uri="{FF2B5EF4-FFF2-40B4-BE49-F238E27FC236}">
                <a16:creationId xmlns:a16="http://schemas.microsoft.com/office/drawing/2014/main" id="{C8C6A913-B6C8-927E-DF6F-F8C43C29A50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3649663"/>
            <a:ext cx="6958013" cy="3208337"/>
          </a:xfrm>
          <a:ln w="38100">
            <a:solidFill>
              <a:srgbClr val="0033CC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3781" name="AutoShape 5">
            <a:extLst>
              <a:ext uri="{FF2B5EF4-FFF2-40B4-BE49-F238E27FC236}">
                <a16:creationId xmlns:a16="http://schemas.microsoft.com/office/drawing/2014/main" id="{FBEC6FD5-1DC6-325B-9B06-4E0D7526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663" y="2420938"/>
            <a:ext cx="4224337" cy="1008062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CCFF"/>
              </a:gs>
              <a:gs pos="100000">
                <a:srgbClr val="CCFFFF"/>
              </a:gs>
            </a:gsLst>
            <a:lin ang="0" scaled="1"/>
          </a:gradFill>
          <a:ln w="28575" algn="ctr">
            <a:pattFill prst="sphere">
              <a:fgClr>
                <a:srgbClr val="0066FF"/>
              </a:fgClr>
              <a:bgClr>
                <a:srgbClr val="66FFFF"/>
              </a:bgClr>
            </a:patt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wrap="none" lIns="0" tIns="0" rIns="0" bIns="0"/>
          <a:lstStyle/>
          <a:p>
            <a:pPr algn="ctr">
              <a:defRPr/>
            </a:pP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-273.15 </a:t>
            </a:r>
          </a:p>
          <a:p>
            <a:pPr algn="ctr">
              <a:defRPr/>
            </a:pPr>
            <a:r>
              <a:rPr lang="en-US" altLang="zh-CN" sz="2800" b="1" i="1">
                <a:latin typeface="Times New Roman" pitchFamily="18" charset="0"/>
              </a:rPr>
              <a:t>T</a:t>
            </a:r>
            <a:r>
              <a:rPr lang="en-US" altLang="zh-CN" sz="2800" b="1">
                <a:latin typeface="Times New Roman" pitchFamily="18" charset="0"/>
              </a:rPr>
              <a:t>=</a:t>
            </a:r>
            <a:r>
              <a:rPr lang="en-US" altLang="zh-CN" sz="2800" b="1" i="1">
                <a:latin typeface="Times New Roman" pitchFamily="18" charset="0"/>
              </a:rPr>
              <a:t>t+</a:t>
            </a:r>
            <a:r>
              <a:rPr lang="en-US" altLang="zh-CN" sz="2800" b="1">
                <a:latin typeface="Times New Roman" pitchFamily="18" charset="0"/>
              </a:rPr>
              <a:t>273.15</a:t>
            </a:r>
          </a:p>
        </p:txBody>
      </p:sp>
      <p:graphicFrame>
        <p:nvGraphicFramePr>
          <p:cNvPr id="203782" name="Object 6">
            <a:extLst>
              <a:ext uri="{FF2B5EF4-FFF2-40B4-BE49-F238E27FC236}">
                <a16:creationId xmlns:a16="http://schemas.microsoft.com/office/drawing/2014/main" id="{579A9F5A-720E-98EB-A6D1-A186B97753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39125" y="2928938"/>
          <a:ext cx="3557588" cy="371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380421" imgH="4575301" progId="Visio.Drawing.6">
                  <p:embed/>
                </p:oleObj>
              </mc:Choice>
              <mc:Fallback>
                <p:oleObj name="Visio" r:id="rId4" imgW="4380421" imgH="4575301" progId="Visio.Drawing.6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125" y="2928938"/>
                        <a:ext cx="3557588" cy="371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3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3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3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3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3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203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7" dur="500"/>
                                        <p:tgtEl>
                                          <p:spTgt spid="203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8" grpId="0" build="p" autoUpdateAnimBg="0"/>
      <p:bldP spid="20378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293A71D-91B6-B039-9DEA-DEDE69C23B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zh-CN" altLang="zh-CN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1E9905F-2BAB-F5B9-44ED-0C0FE47B2C5C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458DC21-A1C4-76BF-5B7E-0051E2670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0" y="1924050"/>
            <a:ext cx="121904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341" name="Picture 5" descr="http://www.xjtu.edu.cn/xjnet/introduction/file5/images/bigpic/jiaoda/donghuayuan.jpg">
            <a:extLst>
              <a:ext uri="{FF2B5EF4-FFF2-40B4-BE49-F238E27FC236}">
                <a16:creationId xmlns:a16="http://schemas.microsoft.com/office/drawing/2014/main" id="{010790D0-0864-6549-D7B5-E0D3833AB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04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Text Box 6">
            <a:extLst>
              <a:ext uri="{FF2B5EF4-FFF2-40B4-BE49-F238E27FC236}">
                <a16:creationId xmlns:a16="http://schemas.microsoft.com/office/drawing/2014/main" id="{552BC9B9-1296-50ED-229E-5C32B8491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2100" y="4724400"/>
            <a:ext cx="6746875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7200" b="1">
                <a:solidFill>
                  <a:schemeClr val="accent1"/>
                </a:solidFill>
                <a:latin typeface="Times New Roman MT Extra Bold" pitchFamily="18" charset="0"/>
                <a:ea typeface="PMingLiU" panose="02020500000000000000" pitchFamily="18" charset="-120"/>
              </a:rPr>
              <a:t>Thank you!</a:t>
            </a:r>
          </a:p>
        </p:txBody>
      </p:sp>
    </p:spTree>
  </p:cSld>
  <p:clrMapOvr>
    <a:masterClrMapping/>
  </p:clrMapOvr>
  <p:transition>
    <p:randomBa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AutoShape 2">
            <a:extLst>
              <a:ext uri="{FF2B5EF4-FFF2-40B4-BE49-F238E27FC236}">
                <a16:creationId xmlns:a16="http://schemas.microsoft.com/office/drawing/2014/main" id="{DA0169C2-4E17-7E6C-B538-039F5BC0C3EB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6494" y="680244"/>
            <a:ext cx="4824413" cy="6359525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300035" name="AutoShape 3">
            <a:extLst>
              <a:ext uri="{FF2B5EF4-FFF2-40B4-BE49-F238E27FC236}">
                <a16:creationId xmlns:a16="http://schemas.microsoft.com/office/drawing/2014/main" id="{48BF44B7-DE69-76AE-159C-AD9EDD0707F9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256506"/>
            <a:ext cx="4032250" cy="52371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A665FB32-75F4-83E4-9084-7680AAFA28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08238" y="5035550"/>
            <a:ext cx="6135687" cy="63658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5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热力循环</a:t>
            </a:r>
          </a:p>
        </p:txBody>
      </p:sp>
      <p:sp>
        <p:nvSpPr>
          <p:cNvPr id="12293" name="AutoShape 5">
            <a:extLst>
              <a:ext uri="{FF2B5EF4-FFF2-40B4-BE49-F238E27FC236}">
                <a16:creationId xmlns:a16="http://schemas.microsoft.com/office/drawing/2014/main" id="{2760C48C-1C3C-EFB5-FC93-1DF9ECABFDA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9588" y="4157663"/>
            <a:ext cx="556577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4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热力过程</a:t>
            </a:r>
            <a:endParaRPr lang="zh-CN" altLang="en-US" sz="2400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4" name="AutoShape 6">
            <a:extLst>
              <a:ext uri="{FF2B5EF4-FFF2-40B4-BE49-F238E27FC236}">
                <a16:creationId xmlns:a16="http://schemas.microsoft.com/office/drawing/2014/main" id="{F74D016A-07D8-04A8-B535-AB026FA9A6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513" y="3344863"/>
            <a:ext cx="545782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3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平衡态、状态方程式、坐标图</a:t>
            </a:r>
          </a:p>
        </p:txBody>
      </p:sp>
      <p:sp>
        <p:nvSpPr>
          <p:cNvPr id="12295" name="AutoShape 7">
            <a:extLst>
              <a:ext uri="{FF2B5EF4-FFF2-40B4-BE49-F238E27FC236}">
                <a16:creationId xmlns:a16="http://schemas.microsoft.com/office/drawing/2014/main" id="{3CB71657-92E1-33F8-67A6-AE2DCB6D037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8313" y="2476500"/>
            <a:ext cx="5607050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 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状态及状态参数</a:t>
            </a:r>
          </a:p>
        </p:txBody>
      </p:sp>
      <p:sp>
        <p:nvSpPr>
          <p:cNvPr id="12296" name="AutoShape 8">
            <a:extLst>
              <a:ext uri="{FF2B5EF4-FFF2-40B4-BE49-F238E27FC236}">
                <a16:creationId xmlns:a16="http://schemas.microsoft.com/office/drawing/2014/main" id="{CA35DBCF-912B-520C-0D8B-A3E66FDFD5D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12988" y="1609725"/>
            <a:ext cx="6230937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－</a:t>
            </a:r>
            <a:r>
              <a:rPr kumimoji="1" lang="en-US" altLang="zh-CN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1  </a:t>
            </a:r>
            <a:r>
              <a:rPr kumimoji="1" lang="zh-CN" altLang="en-US" sz="24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热力系</a:t>
            </a:r>
          </a:p>
        </p:txBody>
      </p:sp>
      <p:grpSp>
        <p:nvGrpSpPr>
          <p:cNvPr id="12297" name="Group 9">
            <a:extLst>
              <a:ext uri="{FF2B5EF4-FFF2-40B4-BE49-F238E27FC236}">
                <a16:creationId xmlns:a16="http://schemas.microsoft.com/office/drawing/2014/main" id="{A3B10B92-7DF1-336A-CCFF-4AF554ABF85A}"/>
              </a:ext>
            </a:extLst>
          </p:cNvPr>
          <p:cNvGrpSpPr>
            <a:grpSpLocks/>
          </p:cNvGrpSpPr>
          <p:nvPr/>
        </p:nvGrpSpPr>
        <p:grpSpPr bwMode="auto">
          <a:xfrm>
            <a:off x="1919288" y="1773238"/>
            <a:ext cx="519112" cy="420687"/>
            <a:chOff x="2078" y="1680"/>
            <a:chExt cx="1615" cy="1615"/>
          </a:xfrm>
        </p:grpSpPr>
        <p:sp>
          <p:nvSpPr>
            <p:cNvPr id="12328" name="Oval 10">
              <a:extLst>
                <a:ext uri="{FF2B5EF4-FFF2-40B4-BE49-F238E27FC236}">
                  <a16:creationId xmlns:a16="http://schemas.microsoft.com/office/drawing/2014/main" id="{F5A3E9D4-91AC-FF0D-479F-ACCB94EA280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9" name="Oval 11">
              <a:extLst>
                <a:ext uri="{FF2B5EF4-FFF2-40B4-BE49-F238E27FC236}">
                  <a16:creationId xmlns:a16="http://schemas.microsoft.com/office/drawing/2014/main" id="{12AD4D60-677C-CB31-DC13-D34E59537EF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44" name="Oval 12">
              <a:extLst>
                <a:ext uri="{FF2B5EF4-FFF2-40B4-BE49-F238E27FC236}">
                  <a16:creationId xmlns:a16="http://schemas.microsoft.com/office/drawing/2014/main" id="{ECEB7DB6-BC90-584C-5B53-82D77F087B7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6" y="1857"/>
              <a:ext cx="1259" cy="1262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31" name="Oval 13">
              <a:extLst>
                <a:ext uri="{FF2B5EF4-FFF2-40B4-BE49-F238E27FC236}">
                  <a16:creationId xmlns:a16="http://schemas.microsoft.com/office/drawing/2014/main" id="{CA20CCE3-852E-2557-97AE-01377D69CE4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46" name="Oval 14">
              <a:extLst>
                <a:ext uri="{FF2B5EF4-FFF2-40B4-BE49-F238E27FC236}">
                  <a16:creationId xmlns:a16="http://schemas.microsoft.com/office/drawing/2014/main" id="{4A87F3F8-4034-1FD0-03C3-EC2105AFE8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6" cy="110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33" name="Oval 15">
              <a:extLst>
                <a:ext uri="{FF2B5EF4-FFF2-40B4-BE49-F238E27FC236}">
                  <a16:creationId xmlns:a16="http://schemas.microsoft.com/office/drawing/2014/main" id="{3B4B0024-3DD6-C49E-D873-B0E2474BEA6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8" name="Group 16">
            <a:extLst>
              <a:ext uri="{FF2B5EF4-FFF2-40B4-BE49-F238E27FC236}">
                <a16:creationId xmlns:a16="http://schemas.microsoft.com/office/drawing/2014/main" id="{80D77855-9A0C-BC8D-ACA7-763C2DBEED9F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2636838"/>
            <a:ext cx="508000" cy="441325"/>
            <a:chOff x="2078" y="1680"/>
            <a:chExt cx="1615" cy="1615"/>
          </a:xfrm>
        </p:grpSpPr>
        <p:sp>
          <p:nvSpPr>
            <p:cNvPr id="12322" name="Oval 17">
              <a:extLst>
                <a:ext uri="{FF2B5EF4-FFF2-40B4-BE49-F238E27FC236}">
                  <a16:creationId xmlns:a16="http://schemas.microsoft.com/office/drawing/2014/main" id="{C45ABB7B-1E41-5B18-9B7B-29C0159E91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23" name="Oval 18">
              <a:extLst>
                <a:ext uri="{FF2B5EF4-FFF2-40B4-BE49-F238E27FC236}">
                  <a16:creationId xmlns:a16="http://schemas.microsoft.com/office/drawing/2014/main" id="{6831D08B-E0B7-B492-56B7-6231376E48E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51" name="Oval 19">
              <a:extLst>
                <a:ext uri="{FF2B5EF4-FFF2-40B4-BE49-F238E27FC236}">
                  <a16:creationId xmlns:a16="http://schemas.microsoft.com/office/drawing/2014/main" id="{7783C45B-D10C-D5F0-FED1-C4837CE289D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4"/>
              <a:ext cx="1262" cy="126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25" name="Oval 20">
              <a:extLst>
                <a:ext uri="{FF2B5EF4-FFF2-40B4-BE49-F238E27FC236}">
                  <a16:creationId xmlns:a16="http://schemas.microsoft.com/office/drawing/2014/main" id="{3B3B2AF7-D1D0-3D19-D6C4-AE56990436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53" name="Oval 21">
              <a:extLst>
                <a:ext uri="{FF2B5EF4-FFF2-40B4-BE49-F238E27FC236}">
                  <a16:creationId xmlns:a16="http://schemas.microsoft.com/office/drawing/2014/main" id="{0006FCFB-BADC-89F8-D21D-74291EA16F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41"/>
              <a:ext cx="1095" cy="1098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27" name="Oval 22">
              <a:extLst>
                <a:ext uri="{FF2B5EF4-FFF2-40B4-BE49-F238E27FC236}">
                  <a16:creationId xmlns:a16="http://schemas.microsoft.com/office/drawing/2014/main" id="{A1FDED51-B04B-886C-53DB-13BF2594C55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299" name="Group 23">
            <a:extLst>
              <a:ext uri="{FF2B5EF4-FFF2-40B4-BE49-F238E27FC236}">
                <a16:creationId xmlns:a16="http://schemas.microsoft.com/office/drawing/2014/main" id="{D0FF3EEE-008C-A6A3-5F07-EEF4DC67A415}"/>
              </a:ext>
            </a:extLst>
          </p:cNvPr>
          <p:cNvGrpSpPr>
            <a:grpSpLocks/>
          </p:cNvGrpSpPr>
          <p:nvPr/>
        </p:nvGrpSpPr>
        <p:grpSpPr bwMode="auto">
          <a:xfrm>
            <a:off x="2844800" y="3500438"/>
            <a:ext cx="508000" cy="415925"/>
            <a:chOff x="2078" y="1680"/>
            <a:chExt cx="1615" cy="1615"/>
          </a:xfrm>
        </p:grpSpPr>
        <p:sp>
          <p:nvSpPr>
            <p:cNvPr id="12316" name="Oval 24">
              <a:extLst>
                <a:ext uri="{FF2B5EF4-FFF2-40B4-BE49-F238E27FC236}">
                  <a16:creationId xmlns:a16="http://schemas.microsoft.com/office/drawing/2014/main" id="{B055C274-5091-66B1-B36B-24C1EE7A9D8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7" name="Oval 25">
              <a:extLst>
                <a:ext uri="{FF2B5EF4-FFF2-40B4-BE49-F238E27FC236}">
                  <a16:creationId xmlns:a16="http://schemas.microsoft.com/office/drawing/2014/main" id="{416D5D99-3D51-0752-2106-8F423E841A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58" name="Oval 26">
              <a:extLst>
                <a:ext uri="{FF2B5EF4-FFF2-40B4-BE49-F238E27FC236}">
                  <a16:creationId xmlns:a16="http://schemas.microsoft.com/office/drawing/2014/main" id="{3D238D5D-77E6-E361-B651-3E73A71E54A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9"/>
              <a:ext cx="1262" cy="126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19" name="Oval 27">
              <a:extLst>
                <a:ext uri="{FF2B5EF4-FFF2-40B4-BE49-F238E27FC236}">
                  <a16:creationId xmlns:a16="http://schemas.microsoft.com/office/drawing/2014/main" id="{181FDAB5-75EA-497C-3982-430772BCE15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60" name="Oval 28">
              <a:extLst>
                <a:ext uri="{FF2B5EF4-FFF2-40B4-BE49-F238E27FC236}">
                  <a16:creationId xmlns:a16="http://schemas.microsoft.com/office/drawing/2014/main" id="{159582DF-06C2-D4A3-E167-BEAE6201F1C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9"/>
              <a:ext cx="1095" cy="1097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21" name="Oval 29">
              <a:extLst>
                <a:ext uri="{FF2B5EF4-FFF2-40B4-BE49-F238E27FC236}">
                  <a16:creationId xmlns:a16="http://schemas.microsoft.com/office/drawing/2014/main" id="{3E0CA707-142C-9A82-97E5-43C31B5485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300" name="Group 30">
            <a:extLst>
              <a:ext uri="{FF2B5EF4-FFF2-40B4-BE49-F238E27FC236}">
                <a16:creationId xmlns:a16="http://schemas.microsoft.com/office/drawing/2014/main" id="{ABF082C7-772D-BA52-1452-9A59AECE42BA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292600"/>
            <a:ext cx="508000" cy="461963"/>
            <a:chOff x="2078" y="1680"/>
            <a:chExt cx="1615" cy="1615"/>
          </a:xfrm>
        </p:grpSpPr>
        <p:sp>
          <p:nvSpPr>
            <p:cNvPr id="12310" name="Oval 31">
              <a:extLst>
                <a:ext uri="{FF2B5EF4-FFF2-40B4-BE49-F238E27FC236}">
                  <a16:creationId xmlns:a16="http://schemas.microsoft.com/office/drawing/2014/main" id="{D22E10B5-DA22-9DCA-4F5B-B377B9CA641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11" name="Oval 32">
              <a:extLst>
                <a:ext uri="{FF2B5EF4-FFF2-40B4-BE49-F238E27FC236}">
                  <a16:creationId xmlns:a16="http://schemas.microsoft.com/office/drawing/2014/main" id="{BD77BE2A-503A-E57F-C5B5-05FD62C9873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65" name="Oval 33">
              <a:extLst>
                <a:ext uri="{FF2B5EF4-FFF2-40B4-BE49-F238E27FC236}">
                  <a16:creationId xmlns:a16="http://schemas.microsoft.com/office/drawing/2014/main" id="{A8064F29-C3A3-F481-32FD-E79EDCAB41A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8"/>
              <a:ext cx="1262" cy="1260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13" name="Oval 34">
              <a:extLst>
                <a:ext uri="{FF2B5EF4-FFF2-40B4-BE49-F238E27FC236}">
                  <a16:creationId xmlns:a16="http://schemas.microsoft.com/office/drawing/2014/main" id="{6AF5C8D4-529B-33CA-0E6D-EB0ED330A18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67" name="Oval 35">
              <a:extLst>
                <a:ext uri="{FF2B5EF4-FFF2-40B4-BE49-F238E27FC236}">
                  <a16:creationId xmlns:a16="http://schemas.microsoft.com/office/drawing/2014/main" id="{3B6E0A90-2F7C-A39D-6149-0D0082F17AC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41"/>
              <a:ext cx="1095" cy="1099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15" name="Oval 36">
              <a:extLst>
                <a:ext uri="{FF2B5EF4-FFF2-40B4-BE49-F238E27FC236}">
                  <a16:creationId xmlns:a16="http://schemas.microsoft.com/office/drawing/2014/main" id="{700D4CDB-E0D0-8967-A1C5-4D004725F19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2301" name="Group 37">
            <a:extLst>
              <a:ext uri="{FF2B5EF4-FFF2-40B4-BE49-F238E27FC236}">
                <a16:creationId xmlns:a16="http://schemas.microsoft.com/office/drawing/2014/main" id="{2F87210E-5243-9F0A-B49B-AE7E52D9C847}"/>
              </a:ext>
            </a:extLst>
          </p:cNvPr>
          <p:cNvGrpSpPr>
            <a:grpSpLocks/>
          </p:cNvGrpSpPr>
          <p:nvPr/>
        </p:nvGrpSpPr>
        <p:grpSpPr bwMode="auto">
          <a:xfrm>
            <a:off x="2093913" y="5084763"/>
            <a:ext cx="473075" cy="444500"/>
            <a:chOff x="2078" y="1680"/>
            <a:chExt cx="1615" cy="1615"/>
          </a:xfrm>
        </p:grpSpPr>
        <p:sp>
          <p:nvSpPr>
            <p:cNvPr id="12304" name="Oval 38">
              <a:extLst>
                <a:ext uri="{FF2B5EF4-FFF2-40B4-BE49-F238E27FC236}">
                  <a16:creationId xmlns:a16="http://schemas.microsoft.com/office/drawing/2014/main" id="{3936E0BF-311D-B4BB-25E1-EBCCA4672D8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2305" name="Oval 39">
              <a:extLst>
                <a:ext uri="{FF2B5EF4-FFF2-40B4-BE49-F238E27FC236}">
                  <a16:creationId xmlns:a16="http://schemas.microsoft.com/office/drawing/2014/main" id="{D0E10931-E3E6-20F4-E821-82FECC26BDB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72" name="Oval 40">
              <a:extLst>
                <a:ext uri="{FF2B5EF4-FFF2-40B4-BE49-F238E27FC236}">
                  <a16:creationId xmlns:a16="http://schemas.microsoft.com/office/drawing/2014/main" id="{9267D2F6-53A4-7CBE-7508-9F7F6206FC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9"/>
              <a:ext cx="1263" cy="1263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07" name="Oval 41">
              <a:extLst>
                <a:ext uri="{FF2B5EF4-FFF2-40B4-BE49-F238E27FC236}">
                  <a16:creationId xmlns:a16="http://schemas.microsoft.com/office/drawing/2014/main" id="{E336AE7E-D7A4-3BAA-0AB9-C385B012CD8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00074" name="Oval 42">
              <a:extLst>
                <a:ext uri="{FF2B5EF4-FFF2-40B4-BE49-F238E27FC236}">
                  <a16:creationId xmlns:a16="http://schemas.microsoft.com/office/drawing/2014/main" id="{CAE8F667-5807-2B59-FBD9-80F89FE5C86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40"/>
              <a:ext cx="1095" cy="1096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>
                <a:latin typeface="Arial" charset="0"/>
              </a:endParaRPr>
            </a:p>
          </p:txBody>
        </p:sp>
        <p:sp>
          <p:nvSpPr>
            <p:cNvPr id="12309" name="Oval 43">
              <a:extLst>
                <a:ext uri="{FF2B5EF4-FFF2-40B4-BE49-F238E27FC236}">
                  <a16:creationId xmlns:a16="http://schemas.microsoft.com/office/drawing/2014/main" id="{5E998977-81AC-2C33-0D5A-BB91D5A16DD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2302" name="Text Box 44">
            <a:extLst>
              <a:ext uri="{FF2B5EF4-FFF2-40B4-BE49-F238E27FC236}">
                <a16:creationId xmlns:a16="http://schemas.microsoft.com/office/drawing/2014/main" id="{305DA84B-A21E-0B65-F3B3-0DE255BAF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338138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300077" name="Rectangle 45">
            <a:extLst>
              <a:ext uri="{FF2B5EF4-FFF2-40B4-BE49-F238E27FC236}">
                <a16:creationId xmlns:a16="http://schemas.microsoft.com/office/drawing/2014/main" id="{5D8AD08A-E873-CD06-8A39-CE6DF432E6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8" y="188913"/>
            <a:ext cx="78597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zh-CN" altLang="en-US" sz="40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基本内容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4">
            <a:extLst>
              <a:ext uri="{FF2B5EF4-FFF2-40B4-BE49-F238E27FC236}">
                <a16:creationId xmlns:a16="http://schemas.microsoft.com/office/drawing/2014/main" id="{369C0546-9928-EEAD-33F8-E8735AF0B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73929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 </a:t>
            </a:r>
            <a:r>
              <a:rPr kumimoji="1" lang="en-US" altLang="zh-CN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测定</a:t>
            </a:r>
          </a:p>
        </p:txBody>
      </p:sp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A7BC3057-4615-F82E-9EC3-12F9CCDAA5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4875" y="1125538"/>
          <a:ext cx="4076700" cy="499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75950" imgH="4998368" progId="Visio.Drawing.6">
                  <p:embed/>
                </p:oleObj>
              </mc:Choice>
              <mc:Fallback>
                <p:oleObj name="Visio" r:id="rId3" imgW="4075950" imgH="499836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75" y="1125538"/>
                        <a:ext cx="4076700" cy="4999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0" name="Text Box 6">
            <a:extLst>
              <a:ext uri="{FF2B5EF4-FFF2-40B4-BE49-F238E27FC236}">
                <a16:creationId xmlns:a16="http://schemas.microsoft.com/office/drawing/2014/main" id="{C4659743-E96C-4712-5309-3637D74B9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1196975"/>
            <a:ext cx="49911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Blip>
                <a:blip r:embed="rId5"/>
              </a:buBlip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＞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en-US" altLang="zh-CN" sz="3600" b="1" baseline="-250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98311" name="Text Box 7">
            <a:extLst>
              <a:ext uri="{FF2B5EF4-FFF2-40B4-BE49-F238E27FC236}">
                <a16:creationId xmlns:a16="http://schemas.microsoft.com/office/drawing/2014/main" id="{1B925E10-8E5C-0C65-EE2B-020C3CF2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675" y="5373688"/>
            <a:ext cx="695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baseline="-2500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</a:p>
        </p:txBody>
      </p:sp>
      <p:sp>
        <p:nvSpPr>
          <p:cNvPr id="98312" name="Text Box 8">
            <a:extLst>
              <a:ext uri="{FF2B5EF4-FFF2-40B4-BE49-F238E27FC236}">
                <a16:creationId xmlns:a16="http://schemas.microsoft.com/office/drawing/2014/main" id="{E5DA9F71-26BB-7EB3-FC3C-0BD43BA13F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994400"/>
            <a:ext cx="4668837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表压力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gage pressure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98313" name="Text Box 9">
            <a:extLst>
              <a:ext uri="{FF2B5EF4-FFF2-40B4-BE49-F238E27FC236}">
                <a16:creationId xmlns:a16="http://schemas.microsoft.com/office/drawing/2014/main" id="{F15C2FD0-AD68-0F2D-632D-9625D761A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28453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98314" name="Text Box 10">
            <a:extLst>
              <a:ext uri="{FF2B5EF4-FFF2-40B4-BE49-F238E27FC236}">
                <a16:creationId xmlns:a16="http://schemas.microsoft.com/office/drawing/2014/main" id="{36801D1A-55CE-FF30-A84D-565852768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3789363"/>
            <a:ext cx="530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真实压力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absolute pressure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98315" name="Text Box 11">
            <a:extLst>
              <a:ext uri="{FF2B5EF4-FFF2-40B4-BE49-F238E27FC236}">
                <a16:creationId xmlns:a16="http://schemas.microsoft.com/office/drawing/2014/main" id="{BC9A6C0F-1341-012C-29BC-742FE315A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221163"/>
            <a:ext cx="712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baseline="-2500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98316" name="Text Box 12">
            <a:extLst>
              <a:ext uri="{FF2B5EF4-FFF2-40B4-BE49-F238E27FC236}">
                <a16:creationId xmlns:a16="http://schemas.microsoft.com/office/drawing/2014/main" id="{270122F2-BE5E-EAE5-C502-CEAD6FEE4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4841875"/>
            <a:ext cx="72151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当地大压力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local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latin typeface="Times New Roman" panose="02020603050405020304" pitchFamily="18" charset="0"/>
                <a:ea typeface="楷体_GB2312" pitchFamily="49" charset="-122"/>
              </a:rPr>
              <a:t>atmospheric pressure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98317" name="AutoShape 13">
            <a:extLst>
              <a:ext uri="{FF2B5EF4-FFF2-40B4-BE49-F238E27FC236}">
                <a16:creationId xmlns:a16="http://schemas.microsoft.com/office/drawing/2014/main" id="{DE2F6EAD-523A-D3B0-7C9E-91B1D68AD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500438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8" name="AutoShape 14">
            <a:extLst>
              <a:ext uri="{FF2B5EF4-FFF2-40B4-BE49-F238E27FC236}">
                <a16:creationId xmlns:a16="http://schemas.microsoft.com/office/drawing/2014/main" id="{4AAE6E0A-2392-1AEB-61AE-299AD6B20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0" y="5634038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8319" name="AutoShape 15">
            <a:extLst>
              <a:ext uri="{FF2B5EF4-FFF2-40B4-BE49-F238E27FC236}">
                <a16:creationId xmlns:a16="http://schemas.microsoft.com/office/drawing/2014/main" id="{F554CEB8-B3AA-92D3-897C-AF5E9061B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4481513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98321" name="Text Box 17">
            <a:extLst>
              <a:ext uri="{FF2B5EF4-FFF2-40B4-BE49-F238E27FC236}">
                <a16:creationId xmlns:a16="http://schemas.microsoft.com/office/drawing/2014/main" id="{9E9B1570-AD40-0DDA-F48C-8547C678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1700213"/>
            <a:ext cx="515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98322" name="Text Box 18">
            <a:extLst>
              <a:ext uri="{FF2B5EF4-FFF2-40B4-BE49-F238E27FC236}">
                <a16:creationId xmlns:a16="http://schemas.microsoft.com/office/drawing/2014/main" id="{DD13AF8F-2E3A-A8FD-AF43-78EBE422B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9188" y="2593975"/>
            <a:ext cx="754062" cy="75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</a:p>
        </p:txBody>
      </p:sp>
      <p:sp>
        <p:nvSpPr>
          <p:cNvPr id="98323" name="Text Box 19">
            <a:extLst>
              <a:ext uri="{FF2B5EF4-FFF2-40B4-BE49-F238E27FC236}">
                <a16:creationId xmlns:a16="http://schemas.microsoft.com/office/drawing/2014/main" id="{0D0C2094-AAAA-3D24-C8F1-3DD5DB85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9325" y="692150"/>
            <a:ext cx="10556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98324" name="Line 20">
            <a:extLst>
              <a:ext uri="{FF2B5EF4-FFF2-40B4-BE49-F238E27FC236}">
                <a16:creationId xmlns:a16="http://schemas.microsoft.com/office/drawing/2014/main" id="{8A312AE1-CC6C-F256-DBD4-C4B7C0086B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847388" y="2997200"/>
            <a:ext cx="38417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5" name="Line 21">
            <a:extLst>
              <a:ext uri="{FF2B5EF4-FFF2-40B4-BE49-F238E27FC236}">
                <a16:creationId xmlns:a16="http://schemas.microsoft.com/office/drawing/2014/main" id="{22539350-F7C9-BDEA-3BE3-7F0D05C7C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9688" y="1412875"/>
            <a:ext cx="504825" cy="28733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8326" name="Text Box 22">
            <a:extLst>
              <a:ext uri="{FF2B5EF4-FFF2-40B4-BE49-F238E27FC236}">
                <a16:creationId xmlns:a16="http://schemas.microsoft.com/office/drawing/2014/main" id="{B9B3EF65-9E50-83BF-40BA-46EDC4F8D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425" y="1844675"/>
            <a:ext cx="32670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None/>
            </a:pP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98327" name="Text Box 23">
            <a:extLst>
              <a:ext uri="{FF2B5EF4-FFF2-40B4-BE49-F238E27FC236}">
                <a16:creationId xmlns:a16="http://schemas.microsoft.com/office/drawing/2014/main" id="{77F59C5F-9278-DC17-7E7D-1691504DE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2781300"/>
            <a:ext cx="2206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6"/>
              </a:buBlip>
            </a:pPr>
            <a:r>
              <a:rPr lang="zh-CN" altLang="en-US" sz="2400" b="1">
                <a:solidFill>
                  <a:srgbClr val="0000FF"/>
                </a:solidFill>
              </a:rPr>
              <a:t>其中，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8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9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98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8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  <p:bldP spid="98311" grpId="0"/>
      <p:bldP spid="98312" grpId="0"/>
      <p:bldP spid="98313" grpId="0"/>
      <p:bldP spid="98314" grpId="0"/>
      <p:bldP spid="98315" grpId="0"/>
      <p:bldP spid="98317" grpId="0" animBg="1"/>
      <p:bldP spid="98318" grpId="0" animBg="1"/>
      <p:bldP spid="98319" grpId="0" animBg="1"/>
      <p:bldP spid="98321" grpId="0"/>
      <p:bldP spid="98326" grpId="0"/>
      <p:bldP spid="983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72" name="Object 20">
            <a:extLst>
              <a:ext uri="{FF2B5EF4-FFF2-40B4-BE49-F238E27FC236}">
                <a16:creationId xmlns:a16="http://schemas.microsoft.com/office/drawing/2014/main" id="{7ED495FE-26A9-EADE-4EEA-EABE06F60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48525" y="1196975"/>
          <a:ext cx="4044950" cy="499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044581" imgH="4998368" progId="Visio.Drawing.6">
                  <p:embed/>
                </p:oleObj>
              </mc:Choice>
              <mc:Fallback>
                <p:oleObj name="Visio" r:id="rId3" imgW="4044581" imgH="4998368" progId="Visio.Drawing.6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1196975"/>
                        <a:ext cx="4044950" cy="499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56" name="Text Box 4">
            <a:extLst>
              <a:ext uri="{FF2B5EF4-FFF2-40B4-BE49-F238E27FC236}">
                <a16:creationId xmlns:a16="http://schemas.microsoft.com/office/drawing/2014/main" id="{9FED78E2-35D2-0FAE-170F-2F076893C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6413" y="1196975"/>
            <a:ext cx="51847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Blip>
                <a:blip r:embed="rId5"/>
              </a:buBlip>
            </a:pPr>
            <a:r>
              <a:rPr kumimoji="1" lang="zh-CN" altLang="en-US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若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zh-CN" altLang="en-US" sz="3600" b="1" i="1">
                <a:solidFill>
                  <a:schemeClr val="accent2"/>
                </a:solidFill>
                <a:latin typeface="Times New Roman" panose="02020603050405020304" pitchFamily="18" charset="0"/>
              </a:rPr>
              <a:t>＜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kumimoji="1" lang="en-US" altLang="zh-CN" sz="3600" b="1" baseline="-2500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0357" name="Text Box 5">
            <a:extLst>
              <a:ext uri="{FF2B5EF4-FFF2-40B4-BE49-F238E27FC236}">
                <a16:creationId xmlns:a16="http://schemas.microsoft.com/office/drawing/2014/main" id="{DE0A8814-5334-0E04-B600-B11F613F3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11788"/>
            <a:ext cx="6937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baseline="-2500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</a:p>
        </p:txBody>
      </p:sp>
      <p:sp>
        <p:nvSpPr>
          <p:cNvPr id="100358" name="Text Box 6">
            <a:extLst>
              <a:ext uri="{FF2B5EF4-FFF2-40B4-BE49-F238E27FC236}">
                <a16:creationId xmlns:a16="http://schemas.microsoft.com/office/drawing/2014/main" id="{13F83949-55AA-32AE-9A42-547F2EDB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6032500"/>
            <a:ext cx="5953125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真空度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vacuum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pressure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</a:t>
            </a:r>
          </a:p>
        </p:txBody>
      </p:sp>
      <p:sp>
        <p:nvSpPr>
          <p:cNvPr id="100359" name="Text Box 7">
            <a:extLst>
              <a:ext uri="{FF2B5EF4-FFF2-40B4-BE49-F238E27FC236}">
                <a16:creationId xmlns:a16="http://schemas.microsoft.com/office/drawing/2014/main" id="{DCFEF990-D83B-5DE3-5B48-59E754C4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0" y="3284538"/>
            <a:ext cx="482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FF66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00360" name="Text Box 8">
            <a:extLst>
              <a:ext uri="{FF2B5EF4-FFF2-40B4-BE49-F238E27FC236}">
                <a16:creationId xmlns:a16="http://schemas.microsoft.com/office/drawing/2014/main" id="{43FA7DC5-2516-7EC0-2A0A-082B0BD4C3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338" y="3789363"/>
            <a:ext cx="553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真实压力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absolute pressure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0361" name="Text Box 9">
            <a:extLst>
              <a:ext uri="{FF2B5EF4-FFF2-40B4-BE49-F238E27FC236}">
                <a16:creationId xmlns:a16="http://schemas.microsoft.com/office/drawing/2014/main" id="{A48A7D07-AC6F-0507-BCFC-C3A901077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00" y="4292600"/>
            <a:ext cx="712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200" b="1" baseline="-25000">
                <a:solidFill>
                  <a:srgbClr val="FF66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00362" name="Text Box 10">
            <a:extLst>
              <a:ext uri="{FF2B5EF4-FFF2-40B4-BE49-F238E27FC236}">
                <a16:creationId xmlns:a16="http://schemas.microsoft.com/office/drawing/2014/main" id="{C19359DE-3756-0DBA-7126-1029A5968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8" y="4913313"/>
            <a:ext cx="7635875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当地大压力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local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atmospheric pressure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</a:p>
        </p:txBody>
      </p:sp>
      <p:sp>
        <p:nvSpPr>
          <p:cNvPr id="100363" name="AutoShape 11">
            <a:extLst>
              <a:ext uri="{FF2B5EF4-FFF2-40B4-BE49-F238E27FC236}">
                <a16:creationId xmlns:a16="http://schemas.microsoft.com/office/drawing/2014/main" id="{DAD7FA06-582E-A933-8BA5-4C31082AC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7350" y="3500438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4" name="AutoShape 12">
            <a:extLst>
              <a:ext uri="{FF2B5EF4-FFF2-40B4-BE49-F238E27FC236}">
                <a16:creationId xmlns:a16="http://schemas.microsoft.com/office/drawing/2014/main" id="{857422EC-AF33-1A7D-2028-D3BC6D8BC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4188" y="5672138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0365" name="AutoShape 13">
            <a:extLst>
              <a:ext uri="{FF2B5EF4-FFF2-40B4-BE49-F238E27FC236}">
                <a16:creationId xmlns:a16="http://schemas.microsoft.com/office/drawing/2014/main" id="{AF8577BE-6EF8-B699-7782-2C3329C71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938" y="4552950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0366" name="Text Box 14">
            <a:extLst>
              <a:ext uri="{FF2B5EF4-FFF2-40B4-BE49-F238E27FC236}">
                <a16:creationId xmlns:a16="http://schemas.microsoft.com/office/drawing/2014/main" id="{79860C40-3242-EC92-21F6-A504A4548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852738"/>
            <a:ext cx="2400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6"/>
              </a:buBlip>
            </a:pPr>
            <a:r>
              <a:rPr lang="zh-CN" altLang="en-US" sz="2400" b="1">
                <a:solidFill>
                  <a:srgbClr val="0000FF"/>
                </a:solidFill>
              </a:rPr>
              <a:t>其中，</a:t>
            </a:r>
          </a:p>
        </p:txBody>
      </p:sp>
      <p:sp>
        <p:nvSpPr>
          <p:cNvPr id="100367" name="Text Box 15">
            <a:extLst>
              <a:ext uri="{FF2B5EF4-FFF2-40B4-BE49-F238E27FC236}">
                <a16:creationId xmlns:a16="http://schemas.microsoft.com/office/drawing/2014/main" id="{07C0A021-0AF0-263E-A812-BE6D7B7937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3775" y="1700213"/>
            <a:ext cx="5159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100368" name="Text Box 16">
            <a:extLst>
              <a:ext uri="{FF2B5EF4-FFF2-40B4-BE49-F238E27FC236}">
                <a16:creationId xmlns:a16="http://schemas.microsoft.com/office/drawing/2014/main" id="{62B534BA-558A-1CBC-9028-6496BBD7A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963" y="4249738"/>
            <a:ext cx="754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</a:p>
        </p:txBody>
      </p:sp>
      <p:sp>
        <p:nvSpPr>
          <p:cNvPr id="100369" name="Text Box 17">
            <a:extLst>
              <a:ext uri="{FF2B5EF4-FFF2-40B4-BE49-F238E27FC236}">
                <a16:creationId xmlns:a16="http://schemas.microsoft.com/office/drawing/2014/main" id="{F85B310B-D0AC-C4F5-BE79-AFF1FDD16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4076700"/>
            <a:ext cx="1185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36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100370" name="Line 18">
            <a:extLst>
              <a:ext uri="{FF2B5EF4-FFF2-40B4-BE49-F238E27FC236}">
                <a16:creationId xmlns:a16="http://schemas.microsoft.com/office/drawing/2014/main" id="{BBEFB67B-3DE3-629C-8B53-E38B5CEBA0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47163" y="4652963"/>
            <a:ext cx="479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1" name="Line 19">
            <a:extLst>
              <a:ext uri="{FF2B5EF4-FFF2-40B4-BE49-F238E27FC236}">
                <a16:creationId xmlns:a16="http://schemas.microsoft.com/office/drawing/2014/main" id="{A7D45811-24E5-1C85-136C-B9785B4BF3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775950" y="4651375"/>
            <a:ext cx="288925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0373" name="Text Box 21">
            <a:extLst>
              <a:ext uri="{FF2B5EF4-FFF2-40B4-BE49-F238E27FC236}">
                <a16:creationId xmlns:a16="http://schemas.microsoft.com/office/drawing/2014/main" id="{3E299B1F-4EA4-F459-68BF-2F4564A7F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838" y="1916113"/>
            <a:ext cx="326390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150000"/>
              <a:buFont typeface="Wingdings" panose="05000000000000000000" pitchFamily="2" charset="2"/>
              <a:buNone/>
            </a:pP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p 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6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-</a:t>
            </a:r>
            <a:r>
              <a:rPr kumimoji="1" lang="en-US" altLang="zh-CN" sz="36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600" b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v</a:t>
            </a:r>
          </a:p>
        </p:txBody>
      </p:sp>
      <p:sp>
        <p:nvSpPr>
          <p:cNvPr id="2068" name="Rectangle 22">
            <a:extLst>
              <a:ext uri="{FF2B5EF4-FFF2-40B4-BE49-F238E27FC236}">
                <a16:creationId xmlns:a16="http://schemas.microsoft.com/office/drawing/2014/main" id="{4E2C26FE-9813-D9F3-690D-951FCDFC3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88913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 </a:t>
            </a:r>
            <a:r>
              <a:rPr kumimoji="1" lang="en-US" altLang="zh-CN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00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0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500"/>
                                        <p:tgtEl>
                                          <p:spTgt spid="100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500"/>
                                        <p:tgtEl>
                                          <p:spTgt spid="100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500"/>
                                        <p:tgtEl>
                                          <p:spTgt spid="100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500"/>
                                        <p:tgtEl>
                                          <p:spTgt spid="100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500"/>
                                        <p:tgtEl>
                                          <p:spTgt spid="100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00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/>
      <p:bldP spid="100357" grpId="0"/>
      <p:bldP spid="100358" grpId="0"/>
      <p:bldP spid="100359" grpId="0"/>
      <p:bldP spid="100360" grpId="0"/>
      <p:bldP spid="100361" grpId="0"/>
      <p:bldP spid="100363" grpId="0" animBg="1"/>
      <p:bldP spid="100364" grpId="0" animBg="1"/>
      <p:bldP spid="100365" grpId="0" animBg="1"/>
      <p:bldP spid="100366" grpId="0"/>
      <p:bldP spid="100367" grpId="0"/>
      <p:bldP spid="1003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170" name="Picture 2" descr="图片3">
            <a:extLst>
              <a:ext uri="{FF2B5EF4-FFF2-40B4-BE49-F238E27FC236}">
                <a16:creationId xmlns:a16="http://schemas.microsoft.com/office/drawing/2014/main" id="{EC48C866-2D29-5F36-549F-470C38EC0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39025" y="1268413"/>
            <a:ext cx="4479925" cy="3252787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pic>
        <p:nvPicPr>
          <p:cNvPr id="263171" name="Picture 3" descr="qiyabiao">
            <a:extLst>
              <a:ext uri="{FF2B5EF4-FFF2-40B4-BE49-F238E27FC236}">
                <a16:creationId xmlns:a16="http://schemas.microsoft.com/office/drawing/2014/main" id="{E659D81D-1C6E-A0F6-EF0A-179863411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25" y="4437063"/>
            <a:ext cx="2540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4">
            <a:extLst>
              <a:ext uri="{FF2B5EF4-FFF2-40B4-BE49-F238E27FC236}">
                <a16:creationId xmlns:a16="http://schemas.microsoft.com/office/drawing/2014/main" id="{BC25C938-7550-952E-4245-501893606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88913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 </a:t>
            </a:r>
            <a:r>
              <a:rPr kumimoji="1" lang="en-US" altLang="zh-CN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测定</a:t>
            </a:r>
          </a:p>
        </p:txBody>
      </p:sp>
      <p:graphicFrame>
        <p:nvGraphicFramePr>
          <p:cNvPr id="263173" name="Object 5">
            <a:extLst>
              <a:ext uri="{FF2B5EF4-FFF2-40B4-BE49-F238E27FC236}">
                <a16:creationId xmlns:a16="http://schemas.microsoft.com/office/drawing/2014/main" id="{64B12A8A-199A-0C4A-7431-CB3C2A969C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1484313"/>
          <a:ext cx="4052888" cy="479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4052225" imgH="4792380" progId="Visio.Drawing.6">
                  <p:embed/>
                </p:oleObj>
              </mc:Choice>
              <mc:Fallback>
                <p:oleObj name="Visio" r:id="rId5" imgW="4052225" imgH="4792380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1484313"/>
                        <a:ext cx="4052888" cy="479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3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63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263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466" name="Picture 2" descr="cen84959_01050">
            <a:extLst>
              <a:ext uri="{FF2B5EF4-FFF2-40B4-BE49-F238E27FC236}">
                <a16:creationId xmlns:a16="http://schemas.microsoft.com/office/drawing/2014/main" id="{68FF0FD2-52F2-27F0-D4D6-08547E9BC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46338" y="188913"/>
            <a:ext cx="7200900" cy="6408737"/>
          </a:xfrm>
          <a:prstGeom prst="rect">
            <a:avLst/>
          </a:prstGeom>
          <a:solidFill>
            <a:srgbClr val="CCFF99"/>
          </a:solidFill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>
            <a:extLst>
              <a:ext uri="{FF2B5EF4-FFF2-40B4-BE49-F238E27FC236}">
                <a16:creationId xmlns:a16="http://schemas.microsoft.com/office/drawing/2014/main" id="{135F7A7E-93E9-4677-E0AD-09AF36DF7E1F}"/>
              </a:ext>
            </a:extLst>
          </p:cNvPr>
          <p:cNvGrpSpPr>
            <a:grpSpLocks/>
          </p:cNvGrpSpPr>
          <p:nvPr/>
        </p:nvGrpSpPr>
        <p:grpSpPr bwMode="auto">
          <a:xfrm>
            <a:off x="4270375" y="1557338"/>
            <a:ext cx="2968625" cy="3319462"/>
            <a:chOff x="2018" y="981"/>
            <a:chExt cx="2223" cy="2091"/>
          </a:xfrm>
        </p:grpSpPr>
        <p:graphicFrame>
          <p:nvGraphicFramePr>
            <p:cNvPr id="4098" name="Object 5">
              <a:extLst>
                <a:ext uri="{FF2B5EF4-FFF2-40B4-BE49-F238E27FC236}">
                  <a16:creationId xmlns:a16="http://schemas.microsoft.com/office/drawing/2014/main" id="{0ED41A5D-32C4-4682-5800-67D0BD50EE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341"/>
            <a:ext cx="2177" cy="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36560" imgH="457200" progId="Equation.DSMT4">
                    <p:embed/>
                  </p:oleObj>
                </mc:Choice>
                <mc:Fallback>
                  <p:oleObj name="Equation" r:id="rId3" imgW="736560" imgH="457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341"/>
                          <a:ext cx="2177" cy="73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9" name="Object 6">
              <a:extLst>
                <a:ext uri="{FF2B5EF4-FFF2-40B4-BE49-F238E27FC236}">
                  <a16:creationId xmlns:a16="http://schemas.microsoft.com/office/drawing/2014/main" id="{1BA39630-CB29-B78F-6744-C92759A7187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981"/>
            <a:ext cx="2223" cy="7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736560" imgH="482400" progId="Equation.DSMT4">
                    <p:embed/>
                  </p:oleObj>
                </mc:Choice>
                <mc:Fallback>
                  <p:oleObj name="Equation" r:id="rId5" imgW="736560" imgH="4824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981"/>
                          <a:ext cx="2223" cy="771"/>
                        </a:xfrm>
                        <a:prstGeom prst="rect">
                          <a:avLst/>
                        </a:prstGeom>
                        <a:noFill/>
                        <a:ln w="38100">
                          <a:solidFill>
                            <a:srgbClr val="0033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01" name="Rectangle 7">
            <a:extLst>
              <a:ext uri="{FF2B5EF4-FFF2-40B4-BE49-F238E27FC236}">
                <a16:creationId xmlns:a16="http://schemas.microsoft.com/office/drawing/2014/main" id="{08C43ABB-18FF-FA12-73F8-8426B56F0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963" y="188913"/>
            <a:ext cx="7391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压力 </a:t>
            </a:r>
            <a:r>
              <a:rPr kumimoji="1" lang="en-US" altLang="zh-CN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(3) </a:t>
            </a:r>
            <a:r>
              <a:rPr kumimoji="1" lang="zh-CN" altLang="en-US" sz="26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测定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658" name="Picture 2" descr="cen84959_p01119">
            <a:extLst>
              <a:ext uri="{FF2B5EF4-FFF2-40B4-BE49-F238E27FC236}">
                <a16:creationId xmlns:a16="http://schemas.microsoft.com/office/drawing/2014/main" id="{C4949DD2-DF13-0E4B-68BF-5F6DE1CEE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6288088" cy="5945188"/>
          </a:xfrm>
          <a:prstGeom prst="rect">
            <a:avLst/>
          </a:prstGeom>
          <a:solidFill>
            <a:srgbClr val="66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660" name="Text Box 4">
            <a:extLst>
              <a:ext uri="{FF2B5EF4-FFF2-40B4-BE49-F238E27FC236}">
                <a16:creationId xmlns:a16="http://schemas.microsoft.com/office/drawing/2014/main" id="{6814E8A0-5ED2-FDD5-471F-9319294B1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4275" y="836613"/>
            <a:ext cx="4416425" cy="530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3200" b="1">
                <a:latin typeface="幼圆" panose="02010509060101010101" pitchFamily="49" charset="-122"/>
                <a:ea typeface="幼圆" panose="02010509060101010101" pitchFamily="49" charset="-122"/>
              </a:rPr>
              <a:t>测压计的标定：</a:t>
            </a:r>
            <a:endParaRPr kumimoji="1" lang="zh-CN" altLang="en-US" sz="3200" b="1" baseline="30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graphicFrame>
        <p:nvGraphicFramePr>
          <p:cNvPr id="198661" name="Object 5">
            <a:extLst>
              <a:ext uri="{FF2B5EF4-FFF2-40B4-BE49-F238E27FC236}">
                <a16:creationId xmlns:a16="http://schemas.microsoft.com/office/drawing/2014/main" id="{A54338B7-22ED-BBA6-BA5F-00ABF57A0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1613" y="1557338"/>
          <a:ext cx="3167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60240" imgH="203040" progId="Equation.DSMT4">
                  <p:embed/>
                </p:oleObj>
              </mc:Choice>
              <mc:Fallback>
                <p:oleObj name="Equation" r:id="rId4" imgW="66024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1557338"/>
                        <a:ext cx="31670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6" name="Group 40">
            <a:extLst>
              <a:ext uri="{FF2B5EF4-FFF2-40B4-BE49-F238E27FC236}">
                <a16:creationId xmlns:a16="http://schemas.microsoft.com/office/drawing/2014/main" id="{FB012145-B30C-5B1D-CC1D-6DC58C522E63}"/>
              </a:ext>
            </a:extLst>
          </p:cNvPr>
          <p:cNvGraphicFramePr>
            <a:graphicFrameLocks noGrp="1"/>
          </p:cNvGraphicFramePr>
          <p:nvPr/>
        </p:nvGraphicFramePr>
        <p:xfrm>
          <a:off x="6575425" y="2708275"/>
          <a:ext cx="5311775" cy="2659063"/>
        </p:xfrm>
        <a:graphic>
          <a:graphicData uri="http://schemas.openxmlformats.org/drawingml/2006/table">
            <a:tbl>
              <a:tblPr/>
              <a:tblGrid>
                <a:gridCol w="1631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0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2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28.0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297.8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4.21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6.97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2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T="45725" marB="45725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765.9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1149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1536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2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11.76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15.68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19.64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98692" name="Object 36">
            <a:extLst>
              <a:ext uri="{FF2B5EF4-FFF2-40B4-BE49-F238E27FC236}">
                <a16:creationId xmlns:a16="http://schemas.microsoft.com/office/drawing/2014/main" id="{C16EDFFC-8A28-A44E-F82A-C64381015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62763" y="2781300"/>
          <a:ext cx="12668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203040" progId="Equation.DSMT4">
                  <p:embed/>
                </p:oleObj>
              </mc:Choice>
              <mc:Fallback>
                <p:oleObj name="Equation" r:id="rId6" imgW="507960" imgH="20304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2763" y="2781300"/>
                        <a:ext cx="1266825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93" name="Object 37">
            <a:extLst>
              <a:ext uri="{FF2B5EF4-FFF2-40B4-BE49-F238E27FC236}">
                <a16:creationId xmlns:a16="http://schemas.microsoft.com/office/drawing/2014/main" id="{8F580B50-4AB4-C47A-C9C8-4D3E57C42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88175" y="3357563"/>
          <a:ext cx="1014413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203040" progId="Equation.DSMT4">
                  <p:embed/>
                </p:oleObj>
              </mc:Choice>
              <mc:Fallback>
                <p:oleObj name="Equation" r:id="rId8" imgW="406080" imgH="20304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8175" y="3357563"/>
                        <a:ext cx="1014413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8694" name="Text Box 38">
            <a:extLst>
              <a:ext uri="{FF2B5EF4-FFF2-40B4-BE49-F238E27FC236}">
                <a16:creationId xmlns:a16="http://schemas.microsoft.com/office/drawing/2014/main" id="{CEF3A8EA-D246-F061-320E-ECD49134A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5876925"/>
            <a:ext cx="4895850" cy="5349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3200" b="1" i="1">
                <a:latin typeface="Times New Roman" panose="02020603050405020304" pitchFamily="18" charset="0"/>
                <a:ea typeface="幼圆" panose="02010509060101010101" pitchFamily="49" charset="-122"/>
              </a:rPr>
              <a:t>I</a:t>
            </a:r>
            <a:r>
              <a: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rPr>
              <a:t>=10 mA</a:t>
            </a:r>
            <a:r>
              <a:rPr kumimoji="1" lang="zh-CN" altLang="en-US" sz="3200" b="1">
                <a:latin typeface="Times New Roman" panose="02020603050405020304" pitchFamily="18" charset="0"/>
                <a:ea typeface="幼圆" panose="02010509060101010101" pitchFamily="49" charset="-122"/>
              </a:rPr>
              <a:t>时，</a:t>
            </a:r>
            <a:r>
              <a:rPr kumimoji="1" lang="en-US" altLang="zh-CN" sz="3200" b="1" i="1">
                <a:latin typeface="Times New Roman" panose="02020603050405020304" pitchFamily="18" charset="0"/>
                <a:ea typeface="幼圆" panose="02010509060101010101" pitchFamily="49" charset="-122"/>
              </a:rPr>
              <a:t>p</a:t>
            </a:r>
            <a:r>
              <a:rPr kumimoji="1" lang="en-US" altLang="zh-CN" sz="3200" b="1">
                <a:latin typeface="Times New Roman" panose="02020603050405020304" pitchFamily="18" charset="0"/>
                <a:ea typeface="幼圆" panose="02010509060101010101" pitchFamily="49" charset="-122"/>
              </a:rPr>
              <a:t>=?</a:t>
            </a:r>
            <a:endParaRPr kumimoji="1" lang="en-US" altLang="zh-CN" sz="3200" b="1" baseline="30000">
              <a:latin typeface="Times New Roman" panose="02020603050405020304" pitchFamily="18" charset="0"/>
              <a:ea typeface="幼圆" panose="02010509060101010101" pitchFamily="49" charset="-122"/>
            </a:endParaRPr>
          </a:p>
        </p:txBody>
      </p:sp>
      <p:sp>
        <p:nvSpPr>
          <p:cNvPr id="198695" name="Text Box 39">
            <a:extLst>
              <a:ext uri="{FF2B5EF4-FFF2-40B4-BE49-F238E27FC236}">
                <a16:creationId xmlns:a16="http://schemas.microsoft.com/office/drawing/2014/main" id="{2A2AE3D8-F551-EDBD-D137-0830770AC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588" y="115888"/>
            <a:ext cx="5711825" cy="547687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0000FF"/>
              </a:gs>
              <a:gs pos="100000">
                <a:srgbClr val="3399FF"/>
              </a:gs>
            </a:gsLst>
            <a:lin ang="2700000" scaled="1"/>
          </a:gradFill>
          <a:ln w="28575">
            <a:pattFill prst="wdUpDiag">
              <a:fgClr>
                <a:srgbClr val="0066FF"/>
              </a:fgClr>
              <a:bgClr>
                <a:srgbClr val="CCFFFF"/>
              </a:bgClr>
            </a:patt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例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6</a:t>
            </a:r>
            <a:r>
              <a:rPr kumimoji="1" lang="zh-CN" altLang="en-US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： </a:t>
            </a:r>
            <a:r>
              <a:rPr kumimoji="1" lang="en-US" altLang="zh-CN" sz="2800" b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ea typeface="华文新魏" pitchFamily="2" charset="-122"/>
              </a:rPr>
              <a:t>Pressure transducer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98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0" fill="hold"/>
                                        <p:tgtEl>
                                          <p:spTgt spid="198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8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9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1986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ext Box 4">
            <a:extLst>
              <a:ext uri="{FF2B5EF4-FFF2-40B4-BE49-F238E27FC236}">
                <a16:creationId xmlns:a16="http://schemas.microsoft.com/office/drawing/2014/main" id="{F3CE0509-86AF-5F84-6109-3C3C633CB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260350"/>
            <a:ext cx="5119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3. </a:t>
            </a:r>
            <a:r>
              <a:rPr kumimoji="1" lang="zh-CN" altLang="en-US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温度</a:t>
            </a:r>
            <a:r>
              <a:rPr kumimoji="1" lang="en-US" altLang="zh-CN" sz="32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(temperature)</a:t>
            </a:r>
            <a:endParaRPr lang="en-US" altLang="zh-CN" sz="3200" b="1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148" name="Text Box 5">
            <a:extLst>
              <a:ext uri="{FF2B5EF4-FFF2-40B4-BE49-F238E27FC236}">
                <a16:creationId xmlns:a16="http://schemas.microsoft.com/office/drawing/2014/main" id="{4D62366B-4202-91F7-7AFD-03844238C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125538"/>
            <a:ext cx="3003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kumimoji="1" lang="en-US" altLang="zh-CN" sz="28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2800" b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）定义</a:t>
            </a:r>
          </a:p>
        </p:txBody>
      </p:sp>
      <p:sp>
        <p:nvSpPr>
          <p:cNvPr id="118791" name="AutoShape 7">
            <a:extLst>
              <a:ext uri="{FF2B5EF4-FFF2-40B4-BE49-F238E27FC236}">
                <a16:creationId xmlns:a16="http://schemas.microsoft.com/office/drawing/2014/main" id="{2F0AC146-618B-7893-8619-64DA0766B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2492375"/>
            <a:ext cx="5473700" cy="5032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CCFF"/>
              </a:gs>
              <a:gs pos="100000">
                <a:srgbClr val="CCFFFF"/>
              </a:gs>
            </a:gsLst>
            <a:lin ang="0" scaled="1"/>
          </a:gradFill>
          <a:ln w="28575" algn="ctr">
            <a:pattFill prst="sphere">
              <a:fgClr>
                <a:srgbClr val="0066FF"/>
              </a:fgClr>
              <a:bgClr>
                <a:srgbClr val="66FFFF"/>
              </a:bgClr>
            </a:patt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wrap="none" lIns="0" tIns="0" rIns="0" bIns="0"/>
          <a:lstStyle/>
          <a:p>
            <a:pPr algn="just" eaLnBrk="0" hangingPunct="0">
              <a:defRPr/>
            </a:pP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物体冷热程度的度量</a:t>
            </a:r>
          </a:p>
        </p:txBody>
      </p:sp>
      <p:sp>
        <p:nvSpPr>
          <p:cNvPr id="118792" name="AutoShape 8">
            <a:extLst>
              <a:ext uri="{FF2B5EF4-FFF2-40B4-BE49-F238E27FC236}">
                <a16:creationId xmlns:a16="http://schemas.microsoft.com/office/drawing/2014/main" id="{084434C3-705E-1F8C-1887-D158B66FC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875" y="3284538"/>
            <a:ext cx="5473700" cy="503237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33CCFF"/>
              </a:gs>
              <a:gs pos="100000">
                <a:srgbClr val="CCFFFF"/>
              </a:gs>
            </a:gsLst>
            <a:lin ang="0" scaled="1"/>
          </a:gradFill>
          <a:ln w="28575" algn="ctr">
            <a:pattFill prst="sphere">
              <a:fgClr>
                <a:srgbClr val="0066FF"/>
              </a:fgClr>
              <a:bgClr>
                <a:srgbClr val="66FFFF"/>
              </a:bgClr>
            </a:pattFill>
            <a:round/>
            <a:headEnd/>
            <a:tailEnd/>
          </a:ln>
          <a:effectLst>
            <a:outerShdw dist="45791" dir="3378596" algn="ctr" rotWithShape="0">
              <a:srgbClr val="808080"/>
            </a:outerShdw>
          </a:effectLst>
        </p:spPr>
        <p:txBody>
          <a:bodyPr wrap="none" lIns="0" tIns="0" rIns="0" bIns="0"/>
          <a:lstStyle/>
          <a:p>
            <a:pPr algn="just" eaLnBrk="0" hangingPunct="0">
              <a:defRPr/>
            </a:pPr>
            <a:r>
              <a:rPr kumimoji="1" lang="zh-CN" altLang="en-US" sz="2600" b="1">
                <a:latin typeface="Times New Roman" pitchFamily="18" charset="0"/>
                <a:ea typeface="黑体" pitchFamily="49" charset="-122"/>
              </a:rPr>
              <a:t>分子热运动强弱的宏观表现</a:t>
            </a:r>
          </a:p>
        </p:txBody>
      </p:sp>
      <p:sp>
        <p:nvSpPr>
          <p:cNvPr id="118794" name="Text Box 10">
            <a:extLst>
              <a:ext uri="{FF2B5EF4-FFF2-40B4-BE49-F238E27FC236}">
                <a16:creationId xmlns:a16="http://schemas.microsoft.com/office/drawing/2014/main" id="{D07F4071-E3F0-B7FF-3599-0286337D32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492375"/>
            <a:ext cx="15668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chemeClr val="accent2"/>
                </a:solidFill>
                <a:ea typeface="楷体_GB2312" pitchFamily="49" charset="-122"/>
              </a:rPr>
              <a:t>习惯</a:t>
            </a:r>
            <a:r>
              <a:rPr lang="zh-CN" altLang="en-US" sz="2600">
                <a:solidFill>
                  <a:schemeClr val="accent2"/>
                </a:solidFill>
                <a:ea typeface="楷体_GB2312" pitchFamily="49" charset="-122"/>
              </a:rPr>
              <a:t>上</a:t>
            </a:r>
          </a:p>
        </p:txBody>
      </p:sp>
      <p:sp>
        <p:nvSpPr>
          <p:cNvPr id="118795" name="Text Box 11">
            <a:extLst>
              <a:ext uri="{FF2B5EF4-FFF2-40B4-BE49-F238E27FC236}">
                <a16:creationId xmlns:a16="http://schemas.microsoft.com/office/drawing/2014/main" id="{A6756ECC-70E2-0F7A-0A8F-6FBEC8DB7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3284538"/>
            <a:ext cx="156686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b="1">
                <a:solidFill>
                  <a:schemeClr val="accent2"/>
                </a:solidFill>
                <a:ea typeface="楷体_GB2312" pitchFamily="49" charset="-122"/>
              </a:rPr>
              <a:t>微观上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5DF04AEF-6FF7-0A32-682C-5C696BFE7E66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1700213"/>
            <a:ext cx="8256587" cy="503237"/>
            <a:chOff x="1020" y="1616"/>
            <a:chExt cx="3901" cy="317"/>
          </a:xfrm>
        </p:grpSpPr>
        <p:sp>
          <p:nvSpPr>
            <p:cNvPr id="118790" name="AutoShape 6">
              <a:extLst>
                <a:ext uri="{FF2B5EF4-FFF2-40B4-BE49-F238E27FC236}">
                  <a16:creationId xmlns:a16="http://schemas.microsoft.com/office/drawing/2014/main" id="{B2DE9D6D-2D25-BCA4-F0D2-283016239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5" y="1616"/>
              <a:ext cx="2586" cy="317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33CCFF"/>
                </a:gs>
                <a:gs pos="100000">
                  <a:srgbClr val="CCFFFF"/>
                </a:gs>
              </a:gsLst>
              <a:lin ang="0" scaled="1"/>
            </a:gradFill>
            <a:ln w="28575" algn="ctr">
              <a:pattFill prst="sphere">
                <a:fgClr>
                  <a:srgbClr val="0066FF"/>
                </a:fgClr>
                <a:bgClr>
                  <a:srgbClr val="66FFFF"/>
                </a:bgClr>
              </a:pattFill>
              <a:round/>
              <a:headEnd/>
              <a:tailEnd/>
            </a:ln>
            <a:effectLst>
              <a:outerShdw dist="45791" dir="3378596" algn="ctr" rotWithShape="0">
                <a:srgbClr val="808080"/>
              </a:outerShdw>
            </a:effectLst>
          </p:spPr>
          <p:txBody>
            <a:bodyPr wrap="none" lIns="0" tIns="0" rIns="0" bIns="0"/>
            <a:lstStyle/>
            <a:p>
              <a:pPr algn="just" eaLnBrk="0" hangingPunct="0">
                <a:defRPr/>
              </a:pPr>
              <a:r>
                <a:rPr kumimoji="1" lang="zh-CN" altLang="en-US" sz="2600" b="1">
                  <a:latin typeface="Times New Roman" pitchFamily="18" charset="0"/>
                  <a:ea typeface="黑体" pitchFamily="49" charset="-122"/>
                </a:rPr>
                <a:t>物系间达到热平衡的判据</a:t>
              </a:r>
            </a:p>
          </p:txBody>
        </p:sp>
        <p:sp>
          <p:nvSpPr>
            <p:cNvPr id="6160" name="Text Box 9">
              <a:extLst>
                <a:ext uri="{FF2B5EF4-FFF2-40B4-BE49-F238E27FC236}">
                  <a16:creationId xmlns:a16="http://schemas.microsoft.com/office/drawing/2014/main" id="{ED13D556-976E-54F3-5594-C2BE45DDE2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0" y="1616"/>
              <a:ext cx="74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b="1">
                  <a:solidFill>
                    <a:schemeClr val="accent2"/>
                  </a:solidFill>
                  <a:ea typeface="楷体_GB2312" pitchFamily="49" charset="-122"/>
                </a:rPr>
                <a:t>热力学</a:t>
              </a:r>
            </a:p>
          </p:txBody>
        </p:sp>
        <p:sp>
          <p:nvSpPr>
            <p:cNvPr id="6161" name="AutoShape 12">
              <a:extLst>
                <a:ext uri="{FF2B5EF4-FFF2-40B4-BE49-F238E27FC236}">
                  <a16:creationId xmlns:a16="http://schemas.microsoft.com/office/drawing/2014/main" id="{6CEE08A3-EB41-57FD-8262-67B6E0D42E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1706"/>
              <a:ext cx="408" cy="136"/>
            </a:xfrm>
            <a:prstGeom prst="notchedRightArrow">
              <a:avLst>
                <a:gd name="adj1" fmla="val 50000"/>
                <a:gd name="adj2" fmla="val 75000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99FFCC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18797" name="AutoShape 13">
            <a:extLst>
              <a:ext uri="{FF2B5EF4-FFF2-40B4-BE49-F238E27FC236}">
                <a16:creationId xmlns:a16="http://schemas.microsoft.com/office/drawing/2014/main" id="{2A48E118-ABF3-3CD3-8076-100AF1FAF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2635250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8798" name="AutoShape 14">
            <a:extLst>
              <a:ext uri="{FF2B5EF4-FFF2-40B4-BE49-F238E27FC236}">
                <a16:creationId xmlns:a16="http://schemas.microsoft.com/office/drawing/2014/main" id="{D9BE271C-A045-C036-8ED3-F76F46E06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9938" y="3427413"/>
            <a:ext cx="863600" cy="215900"/>
          </a:xfrm>
          <a:prstGeom prst="notchedRightArrow">
            <a:avLst>
              <a:gd name="adj1" fmla="val 50000"/>
              <a:gd name="adj2" fmla="val 100000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18800" name="Object 16">
            <a:extLst>
              <a:ext uri="{FF2B5EF4-FFF2-40B4-BE49-F238E27FC236}">
                <a16:creationId xmlns:a16="http://schemas.microsoft.com/office/drawing/2014/main" id="{4E7E2120-BD38-30DD-D830-7F6A557E1A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42563" y="3284538"/>
          <a:ext cx="1584325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99920" imgH="419040" progId="Equation.DSMT4">
                  <p:embed/>
                </p:oleObj>
              </mc:Choice>
              <mc:Fallback>
                <p:oleObj name="Equation" r:id="rId3" imgW="799920" imgH="4190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42563" y="3284538"/>
                        <a:ext cx="1584325" cy="8302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805" name="Picture 21" descr="cen84959_01031">
            <a:extLst>
              <a:ext uri="{FF2B5EF4-FFF2-40B4-BE49-F238E27FC236}">
                <a16:creationId xmlns:a16="http://schemas.microsoft.com/office/drawing/2014/main" id="{F81B2494-2A8B-6B9C-9B2C-AB84A0A70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438" y="4365625"/>
            <a:ext cx="4764087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806" name="Rectangle 22">
            <a:extLst>
              <a:ext uri="{FF2B5EF4-FFF2-40B4-BE49-F238E27FC236}">
                <a16:creationId xmlns:a16="http://schemas.microsoft.com/office/drawing/2014/main" id="{24A03F2D-64D6-9BEC-8A1C-DDF6537A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5246688"/>
            <a:ext cx="5761037" cy="1039812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defRPr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若两个热力系中的每一个都与第三个系统处于热平衡，那么它们彼此也处于热平衡。</a:t>
            </a:r>
          </a:p>
        </p:txBody>
      </p:sp>
      <p:sp>
        <p:nvSpPr>
          <p:cNvPr id="118807" name="Rectangle 23">
            <a:extLst>
              <a:ext uri="{FF2B5EF4-FFF2-40B4-BE49-F238E27FC236}">
                <a16:creationId xmlns:a16="http://schemas.microsoft.com/office/drawing/2014/main" id="{DFC591C1-0AF6-E51A-E773-4557AE3FF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4292600"/>
            <a:ext cx="5761037" cy="1008063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>
              <a:spcBef>
                <a:spcPct val="20000"/>
              </a:spcBef>
              <a:defRPr/>
            </a:pP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热力学第零定律（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the </a:t>
            </a:r>
            <a:r>
              <a:rPr lang="en-US" altLang="zh-CN" sz="2400" b="1" dirty="0" err="1">
                <a:latin typeface="Times New Roman" pitchFamily="18" charset="0"/>
                <a:ea typeface="楷体_GB2312" pitchFamily="49" charset="-122"/>
              </a:rPr>
              <a:t>zeroth</a:t>
            </a:r>
            <a:r>
              <a:rPr lang="en-US" altLang="zh-CN" sz="2400" b="1" dirty="0">
                <a:latin typeface="Times New Roman" pitchFamily="18" charset="0"/>
                <a:ea typeface="楷体_GB2312" pitchFamily="49" charset="-122"/>
              </a:rPr>
              <a:t> law of thermodynamics)</a:t>
            </a:r>
            <a:r>
              <a:rPr lang="zh-CN" altLang="en-US" sz="2400" b="1" dirty="0">
                <a:latin typeface="Times New Roman" pitchFamily="18" charset="0"/>
                <a:ea typeface="楷体_GB2312" pitchFamily="49" charset="-122"/>
              </a:rPr>
              <a:t>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0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3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1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118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9" dur="500"/>
                                        <p:tgtEl>
                                          <p:spTgt spid="118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8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 animBg="1"/>
      <p:bldP spid="118792" grpId="0" animBg="1"/>
      <p:bldP spid="118794" grpId="0"/>
      <p:bldP spid="118795" grpId="0"/>
      <p:bldP spid="118797" grpId="0" animBg="1"/>
      <p:bldP spid="118798" grpId="0" animBg="1"/>
      <p:bldP spid="118806" grpId="0" animBg="1"/>
      <p:bldP spid="118807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天坛月色">
  <a:themeElements>
    <a:clrScheme name="2_天坛月色 12">
      <a:dk1>
        <a:srgbClr val="000000"/>
      </a:dk1>
      <a:lt1>
        <a:srgbClr val="3366CC"/>
      </a:lt1>
      <a:dk2>
        <a:srgbClr val="FFFF66"/>
      </a:dk2>
      <a:lt2>
        <a:srgbClr val="DDDDDD"/>
      </a:lt2>
      <a:accent1>
        <a:srgbClr val="FFFFFF"/>
      </a:accent1>
      <a:accent2>
        <a:srgbClr val="C0C0C0"/>
      </a:accent2>
      <a:accent3>
        <a:srgbClr val="ADB8E2"/>
      </a:accent3>
      <a:accent4>
        <a:srgbClr val="000000"/>
      </a:accent4>
      <a:accent5>
        <a:srgbClr val="FFFFFF"/>
      </a:accent5>
      <a:accent6>
        <a:srgbClr val="AEAEAE"/>
      </a:accent6>
      <a:hlink>
        <a:srgbClr val="0000FF"/>
      </a:hlink>
      <a:folHlink>
        <a:srgbClr val="9900CC"/>
      </a:folHlink>
    </a:clrScheme>
    <a:fontScheme name="2_天坛月色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天坛月色 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2">
        <a:dk1>
          <a:srgbClr val="C0C0C0"/>
        </a:dk1>
        <a:lt1>
          <a:srgbClr val="FFFFFF"/>
        </a:lt1>
        <a:dk2>
          <a:srgbClr val="006699"/>
        </a:dk2>
        <a:lt2>
          <a:srgbClr val="FFFFFF"/>
        </a:lt2>
        <a:accent1>
          <a:srgbClr val="93B090"/>
        </a:accent1>
        <a:accent2>
          <a:srgbClr val="CCECFF"/>
        </a:accent2>
        <a:accent3>
          <a:srgbClr val="AAB8CA"/>
        </a:accent3>
        <a:accent4>
          <a:srgbClr val="DADADA"/>
        </a:accent4>
        <a:accent5>
          <a:srgbClr val="C8D4C6"/>
        </a:accent5>
        <a:accent6>
          <a:srgbClr val="B9D6E7"/>
        </a:accent6>
        <a:hlink>
          <a:srgbClr val="FFFF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3">
        <a:dk1>
          <a:srgbClr val="DDDDDD"/>
        </a:dk1>
        <a:lt1>
          <a:srgbClr val="FFFFFF"/>
        </a:lt1>
        <a:dk2>
          <a:srgbClr val="7B7BA7"/>
        </a:dk2>
        <a:lt2>
          <a:srgbClr val="FFFF66"/>
        </a:lt2>
        <a:accent1>
          <a:srgbClr val="78AE90"/>
        </a:accent1>
        <a:accent2>
          <a:srgbClr val="B8B8D0"/>
        </a:accent2>
        <a:accent3>
          <a:srgbClr val="BFBFD0"/>
        </a:accent3>
        <a:accent4>
          <a:srgbClr val="DADADA"/>
        </a:accent4>
        <a:accent5>
          <a:srgbClr val="BED3C6"/>
        </a:accent5>
        <a:accent6>
          <a:srgbClr val="A6A6BC"/>
        </a:accent6>
        <a:hlink>
          <a:srgbClr val="66FFCC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4">
        <a:dk1>
          <a:srgbClr val="DDDDDD"/>
        </a:dk1>
        <a:lt1>
          <a:srgbClr val="FFFF00"/>
        </a:lt1>
        <a:dk2>
          <a:srgbClr val="6600CC"/>
        </a:dk2>
        <a:lt2>
          <a:srgbClr val="FFFFFF"/>
        </a:lt2>
        <a:accent1>
          <a:srgbClr val="7296B6"/>
        </a:accent1>
        <a:accent2>
          <a:srgbClr val="FF6600"/>
        </a:accent2>
        <a:accent3>
          <a:srgbClr val="B8AAE2"/>
        </a:accent3>
        <a:accent4>
          <a:srgbClr val="DADA00"/>
        </a:accent4>
        <a:accent5>
          <a:srgbClr val="BCC9D7"/>
        </a:accent5>
        <a:accent6>
          <a:srgbClr val="E75C00"/>
        </a:accent6>
        <a:hlink>
          <a:srgbClr val="99FFCC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5">
        <a:dk1>
          <a:srgbClr val="DDDDDD"/>
        </a:dk1>
        <a:lt1>
          <a:srgbClr val="FFFFFF"/>
        </a:lt1>
        <a:dk2>
          <a:srgbClr val="0099CC"/>
        </a:dk2>
        <a:lt2>
          <a:srgbClr val="CCECFF"/>
        </a:lt2>
        <a:accent1>
          <a:srgbClr val="DD8A79"/>
        </a:accent1>
        <a:accent2>
          <a:srgbClr val="339966"/>
        </a:accent2>
        <a:accent3>
          <a:srgbClr val="AACAE2"/>
        </a:accent3>
        <a:accent4>
          <a:srgbClr val="DADADA"/>
        </a:accent4>
        <a:accent5>
          <a:srgbClr val="EBC4BE"/>
        </a:accent5>
        <a:accent6>
          <a:srgbClr val="2D8A5C"/>
        </a:accent6>
        <a:hlink>
          <a:srgbClr val="FFFF66"/>
        </a:hlink>
        <a:folHlink>
          <a:srgbClr val="CC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6">
        <a:dk1>
          <a:srgbClr val="C0C0C0"/>
        </a:dk1>
        <a:lt1>
          <a:srgbClr val="FFFFFF"/>
        </a:lt1>
        <a:dk2>
          <a:srgbClr val="536DAD"/>
        </a:dk2>
        <a:lt2>
          <a:srgbClr val="66FF66"/>
        </a:lt2>
        <a:accent1>
          <a:srgbClr val="C48AB6"/>
        </a:accent1>
        <a:accent2>
          <a:srgbClr val="FFCCFF"/>
        </a:accent2>
        <a:accent3>
          <a:srgbClr val="B3BAD3"/>
        </a:accent3>
        <a:accent4>
          <a:srgbClr val="DADADA"/>
        </a:accent4>
        <a:accent5>
          <a:srgbClr val="DEC4D7"/>
        </a:accent5>
        <a:accent6>
          <a:srgbClr val="E7B9E7"/>
        </a:accent6>
        <a:hlink>
          <a:srgbClr val="00FFFF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7">
        <a:dk1>
          <a:srgbClr val="C0C0C0"/>
        </a:dk1>
        <a:lt1>
          <a:srgbClr val="FFFF00"/>
        </a:lt1>
        <a:dk2>
          <a:srgbClr val="996633"/>
        </a:dk2>
        <a:lt2>
          <a:srgbClr val="66FFFF"/>
        </a:lt2>
        <a:accent1>
          <a:srgbClr val="CD7C73"/>
        </a:accent1>
        <a:accent2>
          <a:srgbClr val="B6B6CE"/>
        </a:accent2>
        <a:accent3>
          <a:srgbClr val="CAB8AD"/>
        </a:accent3>
        <a:accent4>
          <a:srgbClr val="DADA00"/>
        </a:accent4>
        <a:accent5>
          <a:srgbClr val="E3BFBC"/>
        </a:accent5>
        <a:accent6>
          <a:srgbClr val="A5A5BA"/>
        </a:accent6>
        <a:hlink>
          <a:srgbClr val="000000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8">
        <a:dk1>
          <a:srgbClr val="C0C0C0"/>
        </a:dk1>
        <a:lt1>
          <a:srgbClr val="FFFF66"/>
        </a:lt1>
        <a:dk2>
          <a:srgbClr val="008080"/>
        </a:dk2>
        <a:lt2>
          <a:srgbClr val="FFFF00"/>
        </a:lt2>
        <a:accent1>
          <a:srgbClr val="859CC9"/>
        </a:accent1>
        <a:accent2>
          <a:srgbClr val="FFCCFF"/>
        </a:accent2>
        <a:accent3>
          <a:srgbClr val="AAC0C0"/>
        </a:accent3>
        <a:accent4>
          <a:srgbClr val="DADA56"/>
        </a:accent4>
        <a:accent5>
          <a:srgbClr val="C2CBE1"/>
        </a:accent5>
        <a:accent6>
          <a:srgbClr val="E7B9E7"/>
        </a:accent6>
        <a:hlink>
          <a:srgbClr val="99FFCC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9">
        <a:dk1>
          <a:srgbClr val="000000"/>
        </a:dk1>
        <a:lt1>
          <a:srgbClr val="3366CC"/>
        </a:lt1>
        <a:dk2>
          <a:srgbClr val="FFFF66"/>
        </a:dk2>
        <a:lt2>
          <a:srgbClr val="DDDDDD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000000"/>
        </a:accent4>
        <a:accent5>
          <a:srgbClr val="C3CBE0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天坛月色 10">
        <a:dk1>
          <a:srgbClr val="000000"/>
        </a:dk1>
        <a:lt1>
          <a:srgbClr val="3366CC"/>
        </a:lt1>
        <a:dk2>
          <a:srgbClr val="FFFF66"/>
        </a:dk2>
        <a:lt2>
          <a:srgbClr val="DDDDDD"/>
        </a:lt2>
        <a:accent1>
          <a:srgbClr val="FFFFFF"/>
        </a:accent1>
        <a:accent2>
          <a:srgbClr val="C0C0C0"/>
        </a:accent2>
        <a:accent3>
          <a:srgbClr val="ADB8E2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66FFFF"/>
        </a:hlink>
        <a:folHlink>
          <a:srgbClr val="CC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天坛月色 11">
        <a:dk1>
          <a:srgbClr val="DDDDDD"/>
        </a:dk1>
        <a:lt1>
          <a:srgbClr val="FFFFFF"/>
        </a:lt1>
        <a:dk2>
          <a:srgbClr val="3366CC"/>
        </a:dk2>
        <a:lt2>
          <a:srgbClr val="FFFF66"/>
        </a:lt2>
        <a:accent1>
          <a:srgbClr val="879CC8"/>
        </a:accent1>
        <a:accent2>
          <a:srgbClr val="C0C0C0"/>
        </a:accent2>
        <a:accent3>
          <a:srgbClr val="ADB8E2"/>
        </a:accent3>
        <a:accent4>
          <a:srgbClr val="DADADA"/>
        </a:accent4>
        <a:accent5>
          <a:srgbClr val="C3CBE0"/>
        </a:accent5>
        <a:accent6>
          <a:srgbClr val="AEAEAE"/>
        </a:accent6>
        <a:hlink>
          <a:srgbClr val="0000FF"/>
        </a:hlink>
        <a:folHlink>
          <a:srgbClr val="99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天坛月色 12">
        <a:dk1>
          <a:srgbClr val="000000"/>
        </a:dk1>
        <a:lt1>
          <a:srgbClr val="3366CC"/>
        </a:lt1>
        <a:dk2>
          <a:srgbClr val="FFFF66"/>
        </a:dk2>
        <a:lt2>
          <a:srgbClr val="DDDDDD"/>
        </a:lt2>
        <a:accent1>
          <a:srgbClr val="FFFFFF"/>
        </a:accent1>
        <a:accent2>
          <a:srgbClr val="C0C0C0"/>
        </a:accent2>
        <a:accent3>
          <a:srgbClr val="ADB8E2"/>
        </a:accent3>
        <a:accent4>
          <a:srgbClr val="000000"/>
        </a:accent4>
        <a:accent5>
          <a:srgbClr val="FFFFFF"/>
        </a:accent5>
        <a:accent6>
          <a:srgbClr val="AEAEAE"/>
        </a:accent6>
        <a:hlink>
          <a:srgbClr val="0000FF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9590</TotalTime>
  <Words>708</Words>
  <Application>Microsoft Office PowerPoint</Application>
  <PresentationFormat>自定义</PresentationFormat>
  <Paragraphs>90</Paragraphs>
  <Slides>12</Slides>
  <Notes>11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 MT Extra Bold</vt:lpstr>
      <vt:lpstr>黑体</vt:lpstr>
      <vt:lpstr>楷体_GB2312</vt:lpstr>
      <vt:lpstr>幼圆</vt:lpstr>
      <vt:lpstr>Arial</vt:lpstr>
      <vt:lpstr>Times New Roman</vt:lpstr>
      <vt:lpstr>Wingdings</vt:lpstr>
      <vt:lpstr>Wingdings 2</vt:lpstr>
      <vt:lpstr>默认设计模板</vt:lpstr>
      <vt:lpstr>2_天坛月色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chupan</dc:creator>
  <cp:lastModifiedBy>崇浩 唐</cp:lastModifiedBy>
  <cp:revision>208</cp:revision>
  <dcterms:created xsi:type="dcterms:W3CDTF">2007-12-01T14:18:26Z</dcterms:created>
  <dcterms:modified xsi:type="dcterms:W3CDTF">2025-08-17T07:18:13Z</dcterms:modified>
</cp:coreProperties>
</file>