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307" r:id="rId2"/>
    <p:sldId id="308" r:id="rId3"/>
    <p:sldId id="309" r:id="rId4"/>
    <p:sldId id="310" r:id="rId5"/>
    <p:sldId id="311" r:id="rId6"/>
    <p:sldId id="312" r:id="rId7"/>
    <p:sldId id="34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4161B"/>
    <a:srgbClr val="C83912"/>
    <a:srgbClr val="88270C"/>
    <a:srgbClr val="003300"/>
    <a:srgbClr val="FF0066"/>
    <a:srgbClr val="8E190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4F4F7C1C-AB90-57FB-4CB0-9885872894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C9150625-7239-547B-569C-155E85156D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2BD63994-F997-D04D-62A6-71B35DE748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D7AEA2A6-1F25-2B52-C17A-1548760E3E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A195218-6D6C-45A3-BAB7-C894F95D0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AB3D8B1-FDD5-48CC-1AE1-D3AC8B8409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B37ADA-D1B4-2811-FCE3-11069D8BAC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FF2D45B-402E-C2BA-DED2-78719CDB7B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409C4D7-51EE-0839-AB83-BC54CE74C4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40554EB-D21D-ED8D-2149-354D982ECF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F1031F0-9465-2ED3-1B8E-D7109F6C2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AB2F09F-77BD-40CE-B8F2-6120F5BDA3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F005EA6-3D00-3E09-36DD-92188E7D0F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03E99-6DAD-4145-B5D3-8C9B30F73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22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3714B97-0C7F-C6C7-F12E-9EDC33857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5C0C8-5802-4116-8C39-ACA92EA3DB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15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8D15C7A-4216-F4E4-3CBD-40A6D23C9A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3E89C-748B-45A1-9E54-A923786C3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45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B66671F-41CD-FA33-ACAD-A6B6A7C356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A190B-C446-45C6-9E4F-734E93F9A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48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37F0EE6-E6BF-4F3B-6E67-D43A65E310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9AB92-7FCC-4A86-A0C8-7B8A369D34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1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750D2FB-90B5-E927-B02A-D32FD5D31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AB2FD-1DF5-4640-97BF-CC9D908AE6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7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BAD6DD5-B639-73D5-E510-A2BA151B3A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776E3-149C-4EA5-977B-F736AA2326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07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2CE712A-BF20-A3A8-2603-D97C343669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3B062-0C34-4441-89EF-D990CBB03C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70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FF61D29-F059-F91B-7D06-F7BB767651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45466-18CE-4B8D-A96F-D706A101BE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7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B5B3090-1ADD-D9A1-99E4-E11F3E0C7B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4D6C1-22B1-416B-9E67-3E47468C9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30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A421A09-BAD0-BEB6-0F52-720A486F21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3F21A-856D-46FE-AD4E-DDF7209BD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0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FD2065F5-9403-DA7A-E117-2462DF7A1C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539B55F-4B78-FAC6-1D3E-B400D3C437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3DB78A3-F9F7-46B8-5653-54F3022275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09F833B-E9BC-CACD-AB43-87F9DFE5E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39F8B35-1E4E-7EB4-E204-6F9C024C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8019BA39-F97A-2DAD-4F1B-21720F04EE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F2D2D438-908E-4F89-B842-ADE62EAC649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200" name="Picture 25" descr="红色">
            <a:extLst>
              <a:ext uri="{FF2B5EF4-FFF2-40B4-BE49-F238E27FC236}">
                <a16:creationId xmlns:a16="http://schemas.microsoft.com/office/drawing/2014/main" id="{FA017F18-D28F-A5F1-EBF1-693A5D3945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EC8A1FBD-D6ED-D6D7-475D-4DCA157709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202" name="Group 36">
            <a:extLst>
              <a:ext uri="{FF2B5EF4-FFF2-40B4-BE49-F238E27FC236}">
                <a16:creationId xmlns:a16="http://schemas.microsoft.com/office/drawing/2014/main" id="{4BC134D4-9EA7-4514-F144-FC0A4934EFB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8203" name="WordArt 33">
              <a:extLst>
                <a:ext uri="{FF2B5EF4-FFF2-40B4-BE49-F238E27FC236}">
                  <a16:creationId xmlns:a16="http://schemas.microsoft.com/office/drawing/2014/main" id="{BAF9D618-513D-1538-EB14-D6AC50FBBD79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579BFBBA-17A9-0866-82A0-FF9716DDCE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1.wmf"/><Relationship Id="rId21" Type="http://schemas.openxmlformats.org/officeDocument/2006/relationships/image" Target="../media/image20.w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3" Type="http://schemas.openxmlformats.org/officeDocument/2006/relationships/image" Target="../media/image31.e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12" Type="http://schemas.openxmlformats.org/officeDocument/2006/relationships/image" Target="../media/image43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9.emf"/><Relationship Id="rId10" Type="http://schemas.openxmlformats.org/officeDocument/2006/relationships/image" Target="../media/image42.jpe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B2E1152-348F-2D12-C795-BDBE86B155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324937F-06FB-44A1-B656-C89D76D08820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2ACCA57B-4881-7D68-4C0D-06FC785F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熵、热力学第二定律的数学表达式 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E5CB86C-F4C3-03ED-9BA0-F0727000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57288"/>
            <a:ext cx="8077200" cy="4572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热力学第二定律的数学表达式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1035" name="Group 54">
            <a:extLst>
              <a:ext uri="{FF2B5EF4-FFF2-40B4-BE49-F238E27FC236}">
                <a16:creationId xmlns:a16="http://schemas.microsoft.com/office/drawing/2014/main" id="{95ACA7DA-05DB-6787-884E-1190FD236A8A}"/>
              </a:ext>
            </a:extLst>
          </p:cNvPr>
          <p:cNvGrpSpPr>
            <a:grpSpLocks/>
          </p:cNvGrpSpPr>
          <p:nvPr/>
        </p:nvGrpSpPr>
        <p:grpSpPr bwMode="auto">
          <a:xfrm>
            <a:off x="261938" y="1528763"/>
            <a:ext cx="8882062" cy="2776537"/>
            <a:chOff x="165" y="963"/>
            <a:chExt cx="5595" cy="1749"/>
          </a:xfrm>
        </p:grpSpPr>
        <p:graphicFrame>
          <p:nvGraphicFramePr>
            <p:cNvPr id="1031" name="Object 36">
              <a:extLst>
                <a:ext uri="{FF2B5EF4-FFF2-40B4-BE49-F238E27FC236}">
                  <a16:creationId xmlns:a16="http://schemas.microsoft.com/office/drawing/2014/main" id="{487C6A5F-9104-CC96-ED70-8581A259A2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0" y="1291"/>
            <a:ext cx="2050" cy="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723863" imgH="3265863" progId="Visio.Drawing.11">
                    <p:embed/>
                  </p:oleObj>
                </mc:Choice>
                <mc:Fallback>
                  <p:oleObj name="Visio" r:id="rId2" imgW="4723863" imgH="3265863" progId="Visio.Drawing.11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1291"/>
                          <a:ext cx="2050" cy="1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Text Box 37">
              <a:extLst>
                <a:ext uri="{FF2B5EF4-FFF2-40B4-BE49-F238E27FC236}">
                  <a16:creationId xmlns:a16="http://schemas.microsoft.com/office/drawing/2014/main" id="{DC578A3A-2A8E-DAB9-4373-38A4986D2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" y="963"/>
              <a:ext cx="495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　　任意循环：用一组可逆绝热线，把它分割成无限多个微元循环。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sp>
        <p:nvSpPr>
          <p:cNvPr id="156710" name="Text Box 38">
            <a:extLst>
              <a:ext uri="{FF2B5EF4-FFF2-40B4-BE49-F238E27FC236}">
                <a16:creationId xmlns:a16="http://schemas.microsoft.com/office/drawing/2014/main" id="{8E6D9E6D-3E7E-09DB-826D-70B37A214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2111375"/>
            <a:ext cx="21685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Arial" panose="020B0604020202020204" pitchFamily="34" charset="0"/>
              </a:rPr>
              <a:t>微元卡诺循环：</a:t>
            </a:r>
          </a:p>
        </p:txBody>
      </p:sp>
      <p:graphicFrame>
        <p:nvGraphicFramePr>
          <p:cNvPr id="156711" name="Object 39">
            <a:extLst>
              <a:ext uri="{FF2B5EF4-FFF2-40B4-BE49-F238E27FC236}">
                <a16:creationId xmlns:a16="http://schemas.microsoft.com/office/drawing/2014/main" id="{9C581213-14FE-47D6-6F2B-C75289627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7788" y="2081213"/>
          <a:ext cx="11763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93480" progId="Equation.DSMT4">
                  <p:embed/>
                </p:oleObj>
              </mc:Choice>
              <mc:Fallback>
                <p:oleObj name="Equation" r:id="rId4" imgW="736560" imgH="3934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081213"/>
                        <a:ext cx="11763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2" name="Rectangle 40">
            <a:extLst>
              <a:ext uri="{FF2B5EF4-FFF2-40B4-BE49-F238E27FC236}">
                <a16:creationId xmlns:a16="http://schemas.microsoft.com/office/drawing/2014/main" id="{5CC2DCEB-D01D-B9CE-7A99-12191575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2795588"/>
            <a:ext cx="193675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>
                <a:latin typeface="Arial" panose="020B0604020202020204" pitchFamily="34" charset="0"/>
              </a:rPr>
              <a:t>不可逆微元循环：</a:t>
            </a:r>
          </a:p>
        </p:txBody>
      </p:sp>
      <p:graphicFrame>
        <p:nvGraphicFramePr>
          <p:cNvPr id="156713" name="Object 41">
            <a:extLst>
              <a:ext uri="{FF2B5EF4-FFF2-40B4-BE49-F238E27FC236}">
                <a16:creationId xmlns:a16="http://schemas.microsoft.com/office/drawing/2014/main" id="{FDBA30F0-DA58-4694-EC68-B55A94C53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2743200"/>
          <a:ext cx="2301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431640" progId="Equation.DSMT4">
                  <p:embed/>
                </p:oleObj>
              </mc:Choice>
              <mc:Fallback>
                <p:oleObj name="Equation" r:id="rId6" imgW="154908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743200"/>
                        <a:ext cx="2301875" cy="642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4" name="Object 42">
            <a:extLst>
              <a:ext uri="{FF2B5EF4-FFF2-40B4-BE49-F238E27FC236}">
                <a16:creationId xmlns:a16="http://schemas.microsoft.com/office/drawing/2014/main" id="{218D8A76-8FA2-AD17-A0E7-D3E0A2757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3425825"/>
          <a:ext cx="27511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431640" progId="Equation.DSMT4">
                  <p:embed/>
                </p:oleObj>
              </mc:Choice>
              <mc:Fallback>
                <p:oleObj name="Equation" r:id="rId8" imgW="1892160" imgH="4316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425825"/>
                        <a:ext cx="2751138" cy="628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5" name="Object 43">
            <a:extLst>
              <a:ext uri="{FF2B5EF4-FFF2-40B4-BE49-F238E27FC236}">
                <a16:creationId xmlns:a16="http://schemas.microsoft.com/office/drawing/2014/main" id="{00695A84-2950-A51A-816C-1978EAD85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4200525"/>
          <a:ext cx="3489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760" imgH="431640" progId="Equation.DSMT4">
                  <p:embed/>
                </p:oleObj>
              </mc:Choice>
              <mc:Fallback>
                <p:oleObj name="Equation" r:id="rId10" imgW="2336760" imgH="431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4200525"/>
                        <a:ext cx="3489325" cy="647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6" name="AutoShape 44">
            <a:extLst>
              <a:ext uri="{FF2B5EF4-FFF2-40B4-BE49-F238E27FC236}">
                <a16:creationId xmlns:a16="http://schemas.microsoft.com/office/drawing/2014/main" id="{195CCF79-266D-139E-79C6-EBEB04A54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587750"/>
            <a:ext cx="431800" cy="288925"/>
          </a:xfrm>
          <a:custGeom>
            <a:avLst/>
            <a:gdLst>
              <a:gd name="T0" fmla="*/ 6474002 w 21600"/>
              <a:gd name="T1" fmla="*/ 0 h 21600"/>
              <a:gd name="T2" fmla="*/ 0 w 21600"/>
              <a:gd name="T3" fmla="*/ 1932360 h 21600"/>
              <a:gd name="T4" fmla="*/ 6474002 w 21600"/>
              <a:gd name="T5" fmla="*/ 3864707 h 21600"/>
              <a:gd name="T6" fmla="*/ 8632001 w 21600"/>
              <a:gd name="T7" fmla="*/ 193236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717" name="AutoShape 45">
            <a:extLst>
              <a:ext uri="{FF2B5EF4-FFF2-40B4-BE49-F238E27FC236}">
                <a16:creationId xmlns:a16="http://schemas.microsoft.com/office/drawing/2014/main" id="{3F100DB2-7C96-6AFB-98C0-A4FC671D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343400"/>
            <a:ext cx="431800" cy="288925"/>
          </a:xfrm>
          <a:custGeom>
            <a:avLst/>
            <a:gdLst>
              <a:gd name="T0" fmla="*/ 6474002 w 21600"/>
              <a:gd name="T1" fmla="*/ 0 h 21600"/>
              <a:gd name="T2" fmla="*/ 0 w 21600"/>
              <a:gd name="T3" fmla="*/ 1932360 h 21600"/>
              <a:gd name="T4" fmla="*/ 6474002 w 21600"/>
              <a:gd name="T5" fmla="*/ 3864707 h 21600"/>
              <a:gd name="T6" fmla="*/ 8632001 w 21600"/>
              <a:gd name="T7" fmla="*/ 193236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718" name="Rectangle 46">
            <a:extLst>
              <a:ext uri="{FF2B5EF4-FFF2-40B4-BE49-F238E27FC236}">
                <a16:creationId xmlns:a16="http://schemas.microsoft.com/office/drawing/2014/main" id="{7DE1DD1E-6593-5B22-952A-890D13D8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216400"/>
            <a:ext cx="2432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</a:rPr>
              <a:t>克劳修斯积分不等式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50BC32E4-140D-E385-972F-CBC62135C2C7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5018088"/>
            <a:ext cx="7356475" cy="1335087"/>
            <a:chOff x="584" y="3161"/>
            <a:chExt cx="4634" cy="841"/>
          </a:xfrm>
        </p:grpSpPr>
        <p:sp>
          <p:nvSpPr>
            <p:cNvPr id="156720" name="Rectangle 48">
              <a:extLst>
                <a:ext uri="{FF2B5EF4-FFF2-40B4-BE49-F238E27FC236}">
                  <a16:creationId xmlns:a16="http://schemas.microsoft.com/office/drawing/2014/main" id="{41CA7F47-922F-FF51-7CFF-8CB0F4E5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3166"/>
              <a:ext cx="4634" cy="836"/>
            </a:xfrm>
            <a:prstGeom prst="rect">
              <a:avLst/>
            </a:prstGeom>
            <a:solidFill>
              <a:srgbClr val="CCECFF"/>
            </a:solidFill>
            <a:ln w="57150" cmpd="thickThin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030" name="Object 49">
              <a:extLst>
                <a:ext uri="{FF2B5EF4-FFF2-40B4-BE49-F238E27FC236}">
                  <a16:creationId xmlns:a16="http://schemas.microsoft.com/office/drawing/2014/main" id="{E9C7AE67-5599-E41B-DAFD-E9C3A5EF7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" y="3307"/>
            <a:ext cx="972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393480" progId="Equation.DSMT4">
                    <p:embed/>
                  </p:oleObj>
                </mc:Choice>
                <mc:Fallback>
                  <p:oleObj name="Equation" r:id="rId12" imgW="609480" imgH="3934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3307"/>
                          <a:ext cx="972" cy="497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Rectangle 50">
              <a:extLst>
                <a:ext uri="{FF2B5EF4-FFF2-40B4-BE49-F238E27FC236}">
                  <a16:creationId xmlns:a16="http://schemas.microsoft.com/office/drawing/2014/main" id="{6AE011F0-B1F4-640F-5C31-A045073C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314"/>
              <a:ext cx="1835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循环实现的判据和条件</a:t>
              </a:r>
            </a:p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        进行的限度和深度</a:t>
              </a:r>
            </a:p>
          </p:txBody>
        </p:sp>
        <p:sp>
          <p:nvSpPr>
            <p:cNvPr id="1044" name="Rectangle 51">
              <a:extLst>
                <a:ext uri="{FF2B5EF4-FFF2-40B4-BE49-F238E27FC236}">
                  <a16:creationId xmlns:a16="http://schemas.microsoft.com/office/drawing/2014/main" id="{6FFCEDD7-C655-1167-1EB0-FCDB13C1A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3161"/>
              <a:ext cx="1154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CC"/>
                  </a:solidFill>
                  <a:latin typeface="Arial" panose="020B0604020202020204" pitchFamily="34" charset="0"/>
                </a:rPr>
                <a:t>= </a:t>
              </a:r>
              <a:r>
                <a:rPr lang="zh-CN" altLang="en-US">
                  <a:solidFill>
                    <a:srgbClr val="0000CC"/>
                  </a:solidFill>
                  <a:latin typeface="Arial" panose="020B0604020202020204" pitchFamily="34" charset="0"/>
                </a:rPr>
                <a:t>可逆循环     </a:t>
              </a: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CC"/>
                  </a:solidFill>
                  <a:latin typeface="Arial" panose="020B0604020202020204" pitchFamily="34" charset="0"/>
                </a:rPr>
                <a:t>&lt; </a:t>
              </a:r>
              <a:r>
                <a:rPr lang="zh-CN" altLang="en-US">
                  <a:solidFill>
                    <a:srgbClr val="0000CC"/>
                  </a:solidFill>
                  <a:latin typeface="Arial" panose="020B0604020202020204" pitchFamily="34" charset="0"/>
                </a:rPr>
                <a:t>不可逆循环</a:t>
              </a: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0000CC"/>
                  </a:solidFill>
                  <a:latin typeface="Arial" panose="020B0604020202020204" pitchFamily="34" charset="0"/>
                </a:rPr>
                <a:t>&gt;  </a:t>
              </a:r>
              <a:r>
                <a:rPr lang="zh-CN" altLang="en-US">
                  <a:solidFill>
                    <a:srgbClr val="0000CC"/>
                  </a:solidFill>
                  <a:latin typeface="Arial" panose="020B0604020202020204" pitchFamily="34" charset="0"/>
                </a:rPr>
                <a:t>不可能</a:t>
              </a:r>
            </a:p>
          </p:txBody>
        </p:sp>
        <p:sp>
          <p:nvSpPr>
            <p:cNvPr id="1045" name="AutoShape 52">
              <a:extLst>
                <a:ext uri="{FF2B5EF4-FFF2-40B4-BE49-F238E27FC236}">
                  <a16:creationId xmlns:a16="http://schemas.microsoft.com/office/drawing/2014/main" id="{E1DBAC51-6B58-ADDE-87B0-4A96A7C41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" y="3360"/>
              <a:ext cx="51" cy="496"/>
            </a:xfrm>
            <a:prstGeom prst="leftBrace">
              <a:avLst>
                <a:gd name="adj1" fmla="val 8104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0" grpId="0"/>
      <p:bldP spid="156712" grpId="0"/>
      <p:bldP spid="156716" grpId="0" animBg="1"/>
      <p:bldP spid="156717" grpId="0" animBg="1"/>
      <p:bldP spid="1567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CC5537B-8D33-81FC-2128-F567EF449A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17967E4-8353-4691-9626-199E4E159593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281D178-9E1A-4E31-B8D1-A5357F52A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熵、热力学第二定律的数学表达式 </a:t>
            </a:r>
          </a:p>
        </p:txBody>
      </p:sp>
      <p:sp>
        <p:nvSpPr>
          <p:cNvPr id="157716" name="Rectangle 20">
            <a:extLst>
              <a:ext uri="{FF2B5EF4-FFF2-40B4-BE49-F238E27FC236}">
                <a16:creationId xmlns:a16="http://schemas.microsoft.com/office/drawing/2014/main" id="{6158C44A-F7AB-A6EA-CDC4-42834F4BA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1782763"/>
            <a:ext cx="379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</a:rPr>
              <a:t>示例：热机</a:t>
            </a:r>
            <a:r>
              <a:rPr lang="en-US" altLang="zh-CN" sz="2000">
                <a:solidFill>
                  <a:srgbClr val="FF3300"/>
                </a:solidFill>
              </a:rPr>
              <a:t>A</a:t>
            </a:r>
            <a:r>
              <a:rPr lang="zh-CN" altLang="en-US" sz="2000">
                <a:solidFill>
                  <a:srgbClr val="FF3300"/>
                </a:solidFill>
              </a:rPr>
              <a:t>是否能实现？</a:t>
            </a:r>
          </a:p>
        </p:txBody>
      </p:sp>
      <p:sp>
        <p:nvSpPr>
          <p:cNvPr id="157717" name="Rectangle 21">
            <a:extLst>
              <a:ext uri="{FF2B5EF4-FFF2-40B4-BE49-F238E27FC236}">
                <a16:creationId xmlns:a16="http://schemas.microsoft.com/office/drawing/2014/main" id="{0BBB347A-DC96-8F47-C93A-9EEEFE37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82416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可能</a:t>
            </a:r>
          </a:p>
        </p:txBody>
      </p:sp>
      <p:sp>
        <p:nvSpPr>
          <p:cNvPr id="157718" name="Rectangle 22">
            <a:extLst>
              <a:ext uri="{FF2B5EF4-FFF2-40B4-BE49-F238E27FC236}">
                <a16:creationId xmlns:a16="http://schemas.microsoft.com/office/drawing/2014/main" id="{27FB3ECF-EFB5-81E7-0795-25DCE70F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586163"/>
            <a:ext cx="22320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solidFill>
                  <a:srgbClr val="0000CC"/>
                </a:solidFill>
              </a:rPr>
              <a:t>如果：</a:t>
            </a:r>
            <a:r>
              <a:rPr lang="en-US" altLang="zh-CN" i="1">
                <a:solidFill>
                  <a:srgbClr val="0000CC"/>
                </a:solidFill>
              </a:rPr>
              <a:t>W</a:t>
            </a:r>
            <a:r>
              <a:rPr lang="en-US" altLang="zh-CN">
                <a:solidFill>
                  <a:srgbClr val="0000CC"/>
                </a:solidFill>
              </a:rPr>
              <a:t>=1500 kJ</a:t>
            </a:r>
          </a:p>
        </p:txBody>
      </p:sp>
      <p:sp>
        <p:nvSpPr>
          <p:cNvPr id="157719" name="Rectangle 23">
            <a:extLst>
              <a:ext uri="{FF2B5EF4-FFF2-40B4-BE49-F238E27FC236}">
                <a16:creationId xmlns:a16="http://schemas.microsoft.com/office/drawing/2014/main" id="{1E6FCEB3-2B0B-F6D8-8BB2-D58432E4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20211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不可能</a:t>
            </a:r>
          </a:p>
        </p:txBody>
      </p:sp>
      <p:graphicFrame>
        <p:nvGraphicFramePr>
          <p:cNvPr id="157720" name="Object 24">
            <a:extLst>
              <a:ext uri="{FF2B5EF4-FFF2-40B4-BE49-F238E27FC236}">
                <a16:creationId xmlns:a16="http://schemas.microsoft.com/office/drawing/2014/main" id="{427035EC-F789-556A-36E1-60AA875E9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2720975"/>
          <a:ext cx="370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393480" progId="Equation.DSMT4">
                  <p:embed/>
                </p:oleObj>
              </mc:Choice>
              <mc:Fallback>
                <p:oleObj name="Equation" r:id="rId2" imgW="2374560" imgH="393480" progId="Equation.DSMT4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720975"/>
                        <a:ext cx="370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1" name="Object 25">
            <a:extLst>
              <a:ext uri="{FF2B5EF4-FFF2-40B4-BE49-F238E27FC236}">
                <a16:creationId xmlns:a16="http://schemas.microsoft.com/office/drawing/2014/main" id="{3FE67556-C215-9B79-705B-2E2C62000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4068763"/>
          <a:ext cx="37607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393480" progId="Equation.DSMT4">
                  <p:embed/>
                </p:oleObj>
              </mc:Choice>
              <mc:Fallback>
                <p:oleObj name="Equation" r:id="rId4" imgW="2273040" imgH="393480" progId="Equation.DSMT4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068763"/>
                        <a:ext cx="37607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2" name="Rectangle 26">
            <a:extLst>
              <a:ext uri="{FF2B5EF4-FFF2-40B4-BE49-F238E27FC236}">
                <a16:creationId xmlns:a16="http://schemas.microsoft.com/office/drawing/2014/main" id="{B52F5AA4-ED4A-93CE-4B42-F3C7B601D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5635625"/>
            <a:ext cx="5611813" cy="454025"/>
          </a:xfrm>
          <a:prstGeom prst="rect">
            <a:avLst/>
          </a:prstGeom>
          <a:solidFill>
            <a:srgbClr val="003366"/>
          </a:solidFill>
          <a:ln w="57150" cmpd="thickThin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hlink"/>
                </a:solidFill>
                <a:sym typeface="Symbol" panose="05050102010706020507" pitchFamily="18" charset="2"/>
              </a:rPr>
              <a:t>注意：</a:t>
            </a:r>
            <a:r>
              <a:rPr lang="zh-CN" altLang="en-US" sz="2000">
                <a:solidFill>
                  <a:srgbClr val="FFFF99"/>
                </a:solidFill>
                <a:sym typeface="Symbol" panose="05050102010706020507" pitchFamily="18" charset="2"/>
              </a:rPr>
              <a:t>  热量的正和负是站在循环工质的角度上。</a:t>
            </a:r>
            <a:endParaRPr lang="en-US" altLang="zh-CN" sz="2000">
              <a:solidFill>
                <a:srgbClr val="FFFF99"/>
              </a:solidFill>
              <a:sym typeface="Symbol" panose="05050102010706020507" pitchFamily="18" charset="2"/>
            </a:endParaRPr>
          </a:p>
        </p:txBody>
      </p:sp>
      <p:sp>
        <p:nvSpPr>
          <p:cNvPr id="157723" name="Rectangle 27">
            <a:extLst>
              <a:ext uri="{FF2B5EF4-FFF2-40B4-BE49-F238E27FC236}">
                <a16:creationId xmlns:a16="http://schemas.microsoft.com/office/drawing/2014/main" id="{E48AD106-38F0-5B4D-5527-ED601887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2266950"/>
            <a:ext cx="21240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如果：</a:t>
            </a:r>
            <a:r>
              <a:rPr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=1200 kJ</a:t>
            </a:r>
          </a:p>
        </p:txBody>
      </p:sp>
      <p:graphicFrame>
        <p:nvGraphicFramePr>
          <p:cNvPr id="157724" name="Object 28">
            <a:extLst>
              <a:ext uri="{FF2B5EF4-FFF2-40B4-BE49-F238E27FC236}">
                <a16:creationId xmlns:a16="http://schemas.microsoft.com/office/drawing/2014/main" id="{AAF77AA6-4757-24D2-8C33-DED1CF378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5" y="1752600"/>
          <a:ext cx="3175000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99209" imgH="2411938" progId="Visio.Drawing.11">
                  <p:embed/>
                </p:oleObj>
              </mc:Choice>
              <mc:Fallback>
                <p:oleObj name="Visio" r:id="rId6" imgW="2399209" imgH="2411938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1752600"/>
                        <a:ext cx="3175000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5" name="Rectangle 29">
            <a:extLst>
              <a:ext uri="{FF2B5EF4-FFF2-40B4-BE49-F238E27FC236}">
                <a16:creationId xmlns:a16="http://schemas.microsoft.com/office/drawing/2014/main" id="{03E89BAF-C48D-4E8F-97CB-3B2BB0AF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57288"/>
            <a:ext cx="8077200" cy="4572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热力学第二定律的数学表达式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6" grpId="0"/>
      <p:bldP spid="157717" grpId="0"/>
      <p:bldP spid="157718" grpId="0"/>
      <p:bldP spid="157719" grpId="0"/>
      <p:bldP spid="157722" grpId="0" animBg="1"/>
      <p:bldP spid="1577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C1638F45-01D1-001A-7600-6722580F4F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6DE20E8-66D4-4752-9B90-0CDCFD74C149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E06D2B1B-DB71-17F0-19DE-B6EEFEC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熵、热力学第二定律的数学表达式 </a:t>
            </a:r>
          </a:p>
        </p:txBody>
      </p:sp>
      <p:sp>
        <p:nvSpPr>
          <p:cNvPr id="158733" name="Rectangle 13">
            <a:extLst>
              <a:ext uri="{FF2B5EF4-FFF2-40B4-BE49-F238E27FC236}">
                <a16:creationId xmlns:a16="http://schemas.microsoft.com/office/drawing/2014/main" id="{0371C9B1-8B2F-48F8-6777-33D75C1F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5808663"/>
            <a:ext cx="403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所以：                     或</a:t>
            </a:r>
          </a:p>
        </p:txBody>
      </p:sp>
      <p:sp>
        <p:nvSpPr>
          <p:cNvPr id="158734" name="Rectangle 14">
            <a:extLst>
              <a:ext uri="{FF2B5EF4-FFF2-40B4-BE49-F238E27FC236}">
                <a16:creationId xmlns:a16="http://schemas.microsoft.com/office/drawing/2014/main" id="{2FB9C235-A9EA-1753-C5FE-A3974801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4327525"/>
            <a:ext cx="6321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即：                                            或</a:t>
            </a:r>
          </a:p>
        </p:txBody>
      </p:sp>
      <p:sp>
        <p:nvSpPr>
          <p:cNvPr id="3089" name="Rectangle 15">
            <a:extLst>
              <a:ext uri="{FF2B5EF4-FFF2-40B4-BE49-F238E27FC236}">
                <a16:creationId xmlns:a16="http://schemas.microsoft.com/office/drawing/2014/main" id="{AAD4BBAE-85E1-AA21-7768-3D969625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1695450"/>
            <a:ext cx="527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循环：                       过程：</a:t>
            </a:r>
            <a:r>
              <a:rPr kumimoji="1" lang="zh-CN" altLang="en-US">
                <a:solidFill>
                  <a:srgbClr val="C8391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？？</a:t>
            </a:r>
            <a:endParaRPr kumimoji="1" lang="en-US" altLang="zh-CN">
              <a:solidFill>
                <a:srgbClr val="C8391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4" name="Object 16">
            <a:extLst>
              <a:ext uri="{FF2B5EF4-FFF2-40B4-BE49-F238E27FC236}">
                <a16:creationId xmlns:a16="http://schemas.microsoft.com/office/drawing/2014/main" id="{088037DD-326C-525F-67CF-BC99875E7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9875" y="1593850"/>
          <a:ext cx="8461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393480" progId="Equation.DSMT4">
                  <p:embed/>
                </p:oleObj>
              </mc:Choice>
              <mc:Fallback>
                <p:oleObj name="Equation" r:id="rId2" imgW="583920" imgH="3934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1593850"/>
                        <a:ext cx="84613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7">
            <a:extLst>
              <a:ext uri="{FF2B5EF4-FFF2-40B4-BE49-F238E27FC236}">
                <a16:creationId xmlns:a16="http://schemas.microsoft.com/office/drawing/2014/main" id="{3DC0D80D-3EEF-21D3-424F-020BA4F5F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2168525"/>
          <a:ext cx="2457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393480" progId="Equation.DSMT4">
                  <p:embed/>
                </p:oleObj>
              </mc:Choice>
              <mc:Fallback>
                <p:oleObj name="Equation" r:id="rId4" imgW="167616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2168525"/>
                        <a:ext cx="2457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>
            <a:extLst>
              <a:ext uri="{FF2B5EF4-FFF2-40B4-BE49-F238E27FC236}">
                <a16:creationId xmlns:a16="http://schemas.microsoft.com/office/drawing/2014/main" id="{218ABD0F-ACF1-A00A-1C10-3B344D05F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262188"/>
            <a:ext cx="1266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可逆过程：</a:t>
            </a:r>
          </a:p>
        </p:txBody>
      </p:sp>
      <p:sp>
        <p:nvSpPr>
          <p:cNvPr id="158739" name="Rectangle 19">
            <a:extLst>
              <a:ext uri="{FF2B5EF4-FFF2-40B4-BE49-F238E27FC236}">
                <a16:creationId xmlns:a16="http://schemas.microsoft.com/office/drawing/2014/main" id="{A6F8FD6B-691F-4385-D2C3-E4817BBB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2732088"/>
            <a:ext cx="219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cs typeface="Times New Roman" panose="02020603050405020304" pitchFamily="18" charset="0"/>
              </a:rPr>
              <a:t>不可逆过程：</a:t>
            </a:r>
            <a:r>
              <a:rPr kumimoji="1" lang="en-US" altLang="zh-CN">
                <a:cs typeface="Times New Roman" panose="02020603050405020304" pitchFamily="18" charset="0"/>
              </a:rPr>
              <a:t>1-A-2</a:t>
            </a:r>
          </a:p>
        </p:txBody>
      </p:sp>
      <p:sp>
        <p:nvSpPr>
          <p:cNvPr id="158740" name="Rectangle 20">
            <a:extLst>
              <a:ext uri="{FF2B5EF4-FFF2-40B4-BE49-F238E27FC236}">
                <a16:creationId xmlns:a16="http://schemas.microsoft.com/office/drawing/2014/main" id="{570D00A3-668F-3D0D-E341-A380B0E0A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3617913"/>
            <a:ext cx="2320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不可逆过程：</a:t>
            </a:r>
            <a:r>
              <a:rPr kumimoji="1"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1-A-2 </a:t>
            </a:r>
          </a:p>
        </p:txBody>
      </p:sp>
      <p:graphicFrame>
        <p:nvGraphicFramePr>
          <p:cNvPr id="158741" name="Object 21">
            <a:extLst>
              <a:ext uri="{FF2B5EF4-FFF2-40B4-BE49-F238E27FC236}">
                <a16:creationId xmlns:a16="http://schemas.microsoft.com/office/drawing/2014/main" id="{A4E1BFD1-33F8-9C5C-5BA1-94D833068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1377950"/>
          <a:ext cx="2776538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102570" imgH="2628692" progId="Visio.Drawing.11">
                  <p:embed/>
                </p:oleObj>
              </mc:Choice>
              <mc:Fallback>
                <p:oleObj name="Visio" r:id="rId6" imgW="3102570" imgH="2628692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377950"/>
                        <a:ext cx="2776538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2" name="Object 22">
            <a:extLst>
              <a:ext uri="{FF2B5EF4-FFF2-40B4-BE49-F238E27FC236}">
                <a16:creationId xmlns:a16="http://schemas.microsoft.com/office/drawing/2014/main" id="{69DDBEEA-4EFC-6F91-37F1-50AAACC07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3363" y="2081213"/>
          <a:ext cx="12271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69262" imgH="1078317" progId="Visio.Drawing.11">
                  <p:embed/>
                </p:oleObj>
              </mc:Choice>
              <mc:Fallback>
                <p:oleObj name="Visio" r:id="rId8" imgW="1369262" imgH="1078317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2081213"/>
                        <a:ext cx="12271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3" name="Rectangle 23">
            <a:extLst>
              <a:ext uri="{FF2B5EF4-FFF2-40B4-BE49-F238E27FC236}">
                <a16:creationId xmlns:a16="http://schemas.microsoft.com/office/drawing/2014/main" id="{B4ABF71B-BD24-69B1-E9F5-A867BFE9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148013"/>
            <a:ext cx="455453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>
                <a:cs typeface="Times New Roman" pitchFamily="18" charset="0"/>
              </a:rPr>
              <a:t>构造循环</a:t>
            </a:r>
            <a:r>
              <a:rPr kumimoji="1" lang="en-US" altLang="zh-CN">
                <a:cs typeface="Times New Roman" pitchFamily="18" charset="0"/>
              </a:rPr>
              <a:t>1-A-2-B-1</a:t>
            </a:r>
            <a:r>
              <a:rPr kumimoji="1" lang="zh-CN" altLang="en-US">
                <a:cs typeface="Times New Roman" pitchFamily="18" charset="0"/>
              </a:rPr>
              <a:t>，设</a:t>
            </a:r>
            <a:r>
              <a:rPr kumimoji="1" lang="en-US" altLang="zh-CN">
                <a:cs typeface="Times New Roman" pitchFamily="18" charset="0"/>
              </a:rPr>
              <a:t>2-B-1</a:t>
            </a:r>
            <a:r>
              <a:rPr kumimoji="1" lang="zh-CN" altLang="en-US">
                <a:cs typeface="Times New Roman" pitchFamily="18" charset="0"/>
              </a:rPr>
              <a:t>为可逆过程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158744" name="Rectangle 24">
            <a:extLst>
              <a:ext uri="{FF2B5EF4-FFF2-40B4-BE49-F238E27FC236}">
                <a16:creationId xmlns:a16="http://schemas.microsoft.com/office/drawing/2014/main" id="{20FBC041-A1DD-91A1-913C-0AC5B70CD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673475"/>
            <a:ext cx="208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由克劳修斯不等式：</a:t>
            </a:r>
          </a:p>
        </p:txBody>
      </p:sp>
      <p:graphicFrame>
        <p:nvGraphicFramePr>
          <p:cNvPr id="158745" name="Object 25">
            <a:extLst>
              <a:ext uri="{FF2B5EF4-FFF2-40B4-BE49-F238E27FC236}">
                <a16:creationId xmlns:a16="http://schemas.microsoft.com/office/drawing/2014/main" id="{EE75774B-6FCF-812A-572E-0A4DA34EF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576638"/>
          <a:ext cx="11160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93480" progId="Equation.DSMT4">
                  <p:embed/>
                </p:oleObj>
              </mc:Choice>
              <mc:Fallback>
                <p:oleObj name="Equation" r:id="rId10" imgW="583920" imgH="393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76638"/>
                        <a:ext cx="1116013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6" name="Object 26">
            <a:extLst>
              <a:ext uri="{FF2B5EF4-FFF2-40B4-BE49-F238E27FC236}">
                <a16:creationId xmlns:a16="http://schemas.microsoft.com/office/drawing/2014/main" id="{5B169411-C09F-FF5F-9497-21CFEE8D0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4213225"/>
          <a:ext cx="1990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393480" progId="Equation.DSMT4">
                  <p:embed/>
                </p:oleObj>
              </mc:Choice>
              <mc:Fallback>
                <p:oleObj name="Equation" r:id="rId12" imgW="1460160" imgH="3934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213225"/>
                        <a:ext cx="19907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7" name="Object 27">
            <a:extLst>
              <a:ext uri="{FF2B5EF4-FFF2-40B4-BE49-F238E27FC236}">
                <a16:creationId xmlns:a16="http://schemas.microsoft.com/office/drawing/2014/main" id="{4B482CA9-9480-59E6-4ABB-180D18FCB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4210050"/>
          <a:ext cx="1749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46040" imgH="393480" progId="Equation.DSMT4">
                  <p:embed/>
                </p:oleObj>
              </mc:Choice>
              <mc:Fallback>
                <p:oleObj name="Equation" r:id="rId14" imgW="134604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4210050"/>
                        <a:ext cx="1749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0" name="Object 30">
            <a:extLst>
              <a:ext uri="{FF2B5EF4-FFF2-40B4-BE49-F238E27FC236}">
                <a16:creationId xmlns:a16="http://schemas.microsoft.com/office/drawing/2014/main" id="{7D4123C2-CAF4-4629-AF2F-6BF180199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5037138"/>
          <a:ext cx="23717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90640" imgH="393480" progId="Equation.DSMT4">
                  <p:embed/>
                </p:oleObj>
              </mc:Choice>
              <mc:Fallback>
                <p:oleObj name="Equation" r:id="rId16" imgW="1790640" imgH="393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037138"/>
                        <a:ext cx="237172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51" name="Rectangle 31">
            <a:extLst>
              <a:ext uri="{FF2B5EF4-FFF2-40B4-BE49-F238E27FC236}">
                <a16:creationId xmlns:a16="http://schemas.microsoft.com/office/drawing/2014/main" id="{B98BBCD4-6013-555F-6B00-08F76A1A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105400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latin typeface="Arial" panose="020B0604020202020204" pitchFamily="34" charset="0"/>
                <a:cs typeface="Times New Roman" panose="02020603050405020304" pitchFamily="18" charset="0"/>
              </a:rPr>
              <a:t>而：</a:t>
            </a:r>
          </a:p>
        </p:txBody>
      </p:sp>
      <p:graphicFrame>
        <p:nvGraphicFramePr>
          <p:cNvPr id="158752" name="Object 32">
            <a:extLst>
              <a:ext uri="{FF2B5EF4-FFF2-40B4-BE49-F238E27FC236}">
                <a16:creationId xmlns:a16="http://schemas.microsoft.com/office/drawing/2014/main" id="{98573CD6-B763-04DC-E744-84EFC12991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5734050"/>
          <a:ext cx="1008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5480" imgH="393480" progId="Equation.DSMT4">
                  <p:embed/>
                </p:oleObj>
              </mc:Choice>
              <mc:Fallback>
                <p:oleObj name="Equation" r:id="rId18" imgW="825480" imgH="393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734050"/>
                        <a:ext cx="10080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3" name="Object 33">
            <a:extLst>
              <a:ext uri="{FF2B5EF4-FFF2-40B4-BE49-F238E27FC236}">
                <a16:creationId xmlns:a16="http://schemas.microsoft.com/office/drawing/2014/main" id="{C2495E25-A297-E65B-8E7D-108C21EE0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5263" y="5697538"/>
          <a:ext cx="1223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8840" imgH="393480" progId="Equation.DSMT4">
                  <p:embed/>
                </p:oleObj>
              </mc:Choice>
              <mc:Fallback>
                <p:oleObj name="Equation" r:id="rId20" imgW="888840" imgH="3934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5697538"/>
                        <a:ext cx="12239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C576136F-35F5-9055-72A4-F1F5BBA2FE2A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4821238"/>
            <a:ext cx="4921250" cy="1619250"/>
            <a:chOff x="2660" y="3037"/>
            <a:chExt cx="3100" cy="1020"/>
          </a:xfrm>
        </p:grpSpPr>
        <p:sp>
          <p:nvSpPr>
            <p:cNvPr id="158755" name="Rectangle 35">
              <a:extLst>
                <a:ext uri="{FF2B5EF4-FFF2-40B4-BE49-F238E27FC236}">
                  <a16:creationId xmlns:a16="http://schemas.microsoft.com/office/drawing/2014/main" id="{4DEAEADD-8D12-9819-3B50-9AE35DCD3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3037"/>
              <a:ext cx="3100" cy="1020"/>
            </a:xfrm>
            <a:prstGeom prst="rect">
              <a:avLst/>
            </a:prstGeom>
            <a:solidFill>
              <a:srgbClr val="CCECFF"/>
            </a:solidFill>
            <a:ln w="57150" cmpd="thickThin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084" name="Object 36">
              <a:extLst>
                <a:ext uri="{FF2B5EF4-FFF2-40B4-BE49-F238E27FC236}">
                  <a16:creationId xmlns:a16="http://schemas.microsoft.com/office/drawing/2014/main" id="{09A1FCE9-ECAF-C165-A7E7-70D058CB19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8" y="3093"/>
            <a:ext cx="894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98400" imgH="812520" progId="Equation.DSMT4">
                    <p:embed/>
                  </p:oleObj>
                </mc:Choice>
                <mc:Fallback>
                  <p:oleObj name="Equation" r:id="rId22" imgW="698400" imgH="81252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3093"/>
                          <a:ext cx="894" cy="896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57" name="Rectangle 37">
              <a:extLst>
                <a:ext uri="{FF2B5EF4-FFF2-40B4-BE49-F238E27FC236}">
                  <a16:creationId xmlns:a16="http://schemas.microsoft.com/office/drawing/2014/main" id="{83DD523E-B9EC-C3B6-FC94-558ED8EC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072"/>
              <a:ext cx="202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kumimoji="1" lang="zh-CN" altLang="en-US" sz="2000">
                  <a:solidFill>
                    <a:srgbClr val="FF3300"/>
                  </a:solidFill>
                </a:rPr>
                <a:t>过程实现的判据和条件</a:t>
              </a:r>
            </a:p>
            <a:p>
              <a:pPr marL="342900" indent="-342900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kumimoji="1" lang="zh-CN" altLang="en-US" sz="2000">
                  <a:solidFill>
                    <a:srgbClr val="FF3300"/>
                  </a:solidFill>
                </a:rPr>
                <a:t>        进行的限度和深度</a:t>
              </a:r>
              <a:endParaRPr lang="zh-CN" altLang="en-US" sz="16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8758" name="Rectangle 38">
              <a:extLst>
                <a:ext uri="{FF2B5EF4-FFF2-40B4-BE49-F238E27FC236}">
                  <a16:creationId xmlns:a16="http://schemas.microsoft.com/office/drawing/2014/main" id="{7AD7DB22-49CC-327C-59EE-656629D1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3486"/>
              <a:ext cx="98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可逆 </a:t>
              </a:r>
            </a:p>
            <a:p>
              <a:pPr marL="342900" indent="-342900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&gt;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不可逆</a:t>
              </a:r>
            </a:p>
            <a:p>
              <a:pPr marL="342900" indent="-342900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&lt; 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不可能</a:t>
              </a:r>
            </a:p>
          </p:txBody>
        </p:sp>
      </p:grpSp>
      <p:sp>
        <p:nvSpPr>
          <p:cNvPr id="158759" name="Rectangle 39">
            <a:extLst>
              <a:ext uri="{FF2B5EF4-FFF2-40B4-BE49-F238E27FC236}">
                <a16:creationId xmlns:a16="http://schemas.microsoft.com/office/drawing/2014/main" id="{5B47CB5F-EF2E-1050-2A17-A92588C8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57288"/>
            <a:ext cx="8077200" cy="4572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热力学第二定律的数学表达式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3" grpId="0"/>
      <p:bldP spid="158734" grpId="0"/>
      <p:bldP spid="158739" grpId="0"/>
      <p:bldP spid="158740" grpId="0"/>
      <p:bldP spid="158743" grpId="0"/>
      <p:bldP spid="158744" grpId="0"/>
      <p:bldP spid="1587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>
            <a:extLst>
              <a:ext uri="{FF2B5EF4-FFF2-40B4-BE49-F238E27FC236}">
                <a16:creationId xmlns:a16="http://schemas.microsoft.com/office/drawing/2014/main" id="{8A48CC28-5EDB-105B-6D41-53726814E7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766C766-A975-499B-80F1-235F5B0B6150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8737257C-6EA0-1F59-3D5C-ED5567B9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熵、热力学第二定律的数学表达式 </a:t>
            </a:r>
          </a:p>
        </p:txBody>
      </p:sp>
      <p:graphicFrame>
        <p:nvGraphicFramePr>
          <p:cNvPr id="159815" name="Group 71">
            <a:extLst>
              <a:ext uri="{FF2B5EF4-FFF2-40B4-BE49-F238E27FC236}">
                <a16:creationId xmlns:a16="http://schemas.microsoft.com/office/drawing/2014/main" id="{59604726-9559-9FB1-29A5-37F2975309A5}"/>
              </a:ext>
            </a:extLst>
          </p:cNvPr>
          <p:cNvGraphicFramePr>
            <a:graphicFrameLocks noGrp="1"/>
          </p:cNvGraphicFramePr>
          <p:nvPr/>
        </p:nvGraphicFramePr>
        <p:xfrm>
          <a:off x="1423988" y="2008188"/>
          <a:ext cx="6551612" cy="346551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可逆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不可逆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热二律表示式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循环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过程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9804" name="Object 60">
            <a:extLst>
              <a:ext uri="{FF2B5EF4-FFF2-40B4-BE49-F238E27FC236}">
                <a16:creationId xmlns:a16="http://schemas.microsoft.com/office/drawing/2014/main" id="{EF0C3A2A-E661-6AAE-9AB9-F917817C3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2655888"/>
          <a:ext cx="1042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393480" progId="Equation.DSMT4">
                  <p:embed/>
                </p:oleObj>
              </mc:Choice>
              <mc:Fallback>
                <p:oleObj name="Equation" r:id="rId2" imgW="711000" imgH="39348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655888"/>
                        <a:ext cx="1042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5" name="Object 61">
            <a:extLst>
              <a:ext uri="{FF2B5EF4-FFF2-40B4-BE49-F238E27FC236}">
                <a16:creationId xmlns:a16="http://schemas.microsoft.com/office/drawing/2014/main" id="{EF1EE4DC-F1D0-CC2A-F3B6-046F5AAA4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686175"/>
          <a:ext cx="968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86175"/>
                        <a:ext cx="9683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6" name="Object 62">
            <a:extLst>
              <a:ext uri="{FF2B5EF4-FFF2-40B4-BE49-F238E27FC236}">
                <a16:creationId xmlns:a16="http://schemas.microsoft.com/office/drawing/2014/main" id="{E2B8077A-848C-6A68-9E1D-042DAD71E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4606925"/>
          <a:ext cx="10953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393480" progId="Equation.DSMT4">
                  <p:embed/>
                </p:oleObj>
              </mc:Choice>
              <mc:Fallback>
                <p:oleObj name="Equation" r:id="rId6" imgW="761760" imgH="39348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606925"/>
                        <a:ext cx="10953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7" name="Object 63">
            <a:extLst>
              <a:ext uri="{FF2B5EF4-FFF2-40B4-BE49-F238E27FC236}">
                <a16:creationId xmlns:a16="http://schemas.microsoft.com/office/drawing/2014/main" id="{260A6FF7-4188-4DCF-0A73-9DA96E538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2657475"/>
          <a:ext cx="8969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431640" progId="Equation.DSMT4">
                  <p:embed/>
                </p:oleObj>
              </mc:Choice>
              <mc:Fallback>
                <p:oleObj name="Equation" r:id="rId8" imgW="583920" imgH="43164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657475"/>
                        <a:ext cx="89693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8" name="Object 64">
            <a:extLst>
              <a:ext uri="{FF2B5EF4-FFF2-40B4-BE49-F238E27FC236}">
                <a16:creationId xmlns:a16="http://schemas.microsoft.com/office/drawing/2014/main" id="{C9688BAB-3B0A-7E7E-4AE6-2BAD8E5CB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2681288"/>
          <a:ext cx="8985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93480" progId="Equation.DSMT4">
                  <p:embed/>
                </p:oleObj>
              </mc:Choice>
              <mc:Fallback>
                <p:oleObj name="Equation" r:id="rId10" imgW="583920" imgH="3934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2681288"/>
                        <a:ext cx="8985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9" name="Object 65">
            <a:extLst>
              <a:ext uri="{FF2B5EF4-FFF2-40B4-BE49-F238E27FC236}">
                <a16:creationId xmlns:a16="http://schemas.microsoft.com/office/drawing/2014/main" id="{39A0E5DA-069E-C90B-694D-4BBD7BEAA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3687763"/>
          <a:ext cx="822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393480" progId="Equation.DSMT4">
                  <p:embed/>
                </p:oleObj>
              </mc:Choice>
              <mc:Fallback>
                <p:oleObj name="Equation" r:id="rId12" imgW="533160" imgH="39348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687763"/>
                        <a:ext cx="822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0" name="Object 66">
            <a:extLst>
              <a:ext uri="{FF2B5EF4-FFF2-40B4-BE49-F238E27FC236}">
                <a16:creationId xmlns:a16="http://schemas.microsoft.com/office/drawing/2014/main" id="{4D8D7875-1FC0-4C24-4F5A-424957C03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4616450"/>
          <a:ext cx="914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4680" imgH="393480" progId="Equation.DSMT4">
                  <p:embed/>
                </p:oleObj>
              </mc:Choice>
              <mc:Fallback>
                <p:oleObj name="Equation" r:id="rId14" imgW="634680" imgH="39348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616450"/>
                        <a:ext cx="914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1" name="Object 67">
            <a:extLst>
              <a:ext uri="{FF2B5EF4-FFF2-40B4-BE49-F238E27FC236}">
                <a16:creationId xmlns:a16="http://schemas.microsoft.com/office/drawing/2014/main" id="{6D08B089-4533-CF2E-AFBE-459B3E139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8100" y="3725863"/>
          <a:ext cx="822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393480" progId="Equation.DSMT4">
                  <p:embed/>
                </p:oleObj>
              </mc:Choice>
              <mc:Fallback>
                <p:oleObj name="Equation" r:id="rId16" imgW="533160" imgH="39348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725863"/>
                        <a:ext cx="822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2" name="Object 68">
            <a:extLst>
              <a:ext uri="{FF2B5EF4-FFF2-40B4-BE49-F238E27FC236}">
                <a16:creationId xmlns:a16="http://schemas.microsoft.com/office/drawing/2014/main" id="{556BE5DE-3BF3-8654-AEC6-BBF3C52A6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7150" y="4667250"/>
          <a:ext cx="914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4680" imgH="393480" progId="Equation.DSMT4">
                  <p:embed/>
                </p:oleObj>
              </mc:Choice>
              <mc:Fallback>
                <p:oleObj name="Equation" r:id="rId18" imgW="634680" imgH="3934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667250"/>
                        <a:ext cx="914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813" name="Rectangle 69">
            <a:extLst>
              <a:ext uri="{FF2B5EF4-FFF2-40B4-BE49-F238E27FC236}">
                <a16:creationId xmlns:a16="http://schemas.microsoft.com/office/drawing/2014/main" id="{B644DF9F-12DD-A565-3B4C-805F2736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57288"/>
            <a:ext cx="8077200" cy="4572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热力学第二定律的数学表达式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/>
              <a:t>(</a:t>
            </a:r>
            <a:r>
              <a:rPr kumimoji="1" lang="zh-CN" altLang="en-US" sz="2400"/>
              <a:t>小结</a:t>
            </a:r>
            <a:r>
              <a:rPr kumimoji="1" lang="en-US" altLang="zh-CN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B6FB003E-32EB-6B37-1610-D2F4C90EFA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1DFE1BB-CEF5-4FE2-A90F-0CF664F57825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B7DFB7-FCE6-1F97-B646-99F1EB64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熵、热力学第二定律的数学表达式 </a:t>
            </a:r>
          </a:p>
        </p:txBody>
      </p:sp>
      <p:sp>
        <p:nvSpPr>
          <p:cNvPr id="5131" name="Rectangle 3">
            <a:extLst>
              <a:ext uri="{FF2B5EF4-FFF2-40B4-BE49-F238E27FC236}">
                <a16:creationId xmlns:a16="http://schemas.microsoft.com/office/drawing/2014/main" id="{B10F8AD0-FED4-D6D6-6D72-4C6F0E1AB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4. </a:t>
            </a:r>
            <a:r>
              <a:rPr kumimoji="1" lang="zh-CN" altLang="en-US" sz="2400">
                <a:solidFill>
                  <a:srgbClr val="FF3300"/>
                </a:solidFill>
              </a:rPr>
              <a:t>熵产、熵流 </a:t>
            </a:r>
            <a:r>
              <a:rPr kumimoji="1" lang="en-US" altLang="zh-CN" sz="2400">
                <a:solidFill>
                  <a:srgbClr val="FF3300"/>
                </a:solidFill>
              </a:rPr>
              <a:t>(</a:t>
            </a:r>
            <a:r>
              <a:rPr kumimoji="1" lang="zh-CN" altLang="en-US" sz="2400">
                <a:solidFill>
                  <a:srgbClr val="FF3300"/>
                </a:solidFill>
              </a:rPr>
              <a:t>不可逆绝热过程的熵变</a:t>
            </a:r>
            <a:r>
              <a:rPr kumimoji="1" lang="en-US" altLang="zh-CN" sz="240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160813" name="Rectangle 45">
            <a:extLst>
              <a:ext uri="{FF2B5EF4-FFF2-40B4-BE49-F238E27FC236}">
                <a16:creationId xmlns:a16="http://schemas.microsoft.com/office/drawing/2014/main" id="{473F0A27-BF7E-0CAA-698E-775D8433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028950"/>
            <a:ext cx="77406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</a:rPr>
              <a:t>不可逆绝热过程 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Arial" panose="020B0604020202020204" pitchFamily="34" charset="0"/>
              </a:rPr>
              <a:t>                              不可逆因素会引起熵变化   熵总是增加    </a:t>
            </a:r>
          </a:p>
        </p:txBody>
      </p:sp>
      <p:sp>
        <p:nvSpPr>
          <p:cNvPr id="160815" name="Rectangle 47">
            <a:extLst>
              <a:ext uri="{FF2B5EF4-FFF2-40B4-BE49-F238E27FC236}">
                <a16:creationId xmlns:a16="http://schemas.microsoft.com/office/drawing/2014/main" id="{718C6C76-8C48-C009-0EEC-A737AA6A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1873250"/>
            <a:ext cx="1152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  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可逆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不可逆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不可能</a:t>
            </a:r>
          </a:p>
        </p:txBody>
      </p:sp>
      <p:graphicFrame>
        <p:nvGraphicFramePr>
          <p:cNvPr id="5122" name="Object 48">
            <a:extLst>
              <a:ext uri="{FF2B5EF4-FFF2-40B4-BE49-F238E27FC236}">
                <a16:creationId xmlns:a16="http://schemas.microsoft.com/office/drawing/2014/main" id="{E13AA6A4-AF26-3D34-B6A8-C52276039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1897063"/>
          <a:ext cx="1295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393480" progId="Equation.DSMT4">
                  <p:embed/>
                </p:oleObj>
              </mc:Choice>
              <mc:Fallback>
                <p:oleObj name="Equation" r:id="rId2" imgW="583920" imgH="393480" progId="Equation.DSMT4">
                  <p:embed/>
                  <p:pic>
                    <p:nvPicPr>
                      <p:cNvPr id="0" name="Object 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897063"/>
                        <a:ext cx="1295400" cy="869950"/>
                      </a:xfrm>
                      <a:prstGeom prst="rect">
                        <a:avLst/>
                      </a:prstGeom>
                      <a:solidFill>
                        <a:srgbClr val="6699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6699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17" name="Object 49">
            <a:extLst>
              <a:ext uri="{FF2B5EF4-FFF2-40B4-BE49-F238E27FC236}">
                <a16:creationId xmlns:a16="http://schemas.microsoft.com/office/drawing/2014/main" id="{55EFD350-EEEF-5C4F-9531-B6408C46E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3065463"/>
          <a:ext cx="15843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0" name="Object 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065463"/>
                        <a:ext cx="15843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>
            <a:extLst>
              <a:ext uri="{FF2B5EF4-FFF2-40B4-BE49-F238E27FC236}">
                <a16:creationId xmlns:a16="http://schemas.microsoft.com/office/drawing/2014/main" id="{707576EC-5C06-CAE3-18E1-4241D3764598}"/>
              </a:ext>
            </a:extLst>
          </p:cNvPr>
          <p:cNvGrpSpPr>
            <a:grpSpLocks/>
          </p:cNvGrpSpPr>
          <p:nvPr/>
        </p:nvGrpSpPr>
        <p:grpSpPr bwMode="auto">
          <a:xfrm>
            <a:off x="4062413" y="5699125"/>
            <a:ext cx="5081587" cy="636588"/>
            <a:chOff x="638" y="3630"/>
            <a:chExt cx="3201" cy="401"/>
          </a:xfrm>
        </p:grpSpPr>
        <p:sp>
          <p:nvSpPr>
            <p:cNvPr id="160812" name="Rectangle 44">
              <a:extLst>
                <a:ext uri="{FF2B5EF4-FFF2-40B4-BE49-F238E27FC236}">
                  <a16:creationId xmlns:a16="http://schemas.microsoft.com/office/drawing/2014/main" id="{3E124028-2950-27B5-31EF-63E80BC2E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3630"/>
              <a:ext cx="3158" cy="401"/>
            </a:xfrm>
            <a:prstGeom prst="rect">
              <a:avLst/>
            </a:prstGeom>
            <a:solidFill>
              <a:srgbClr val="CCECFF"/>
            </a:solidFill>
            <a:ln w="57150" cmpd="thickThin" algn="ctr">
              <a:solidFill>
                <a:srgbClr val="00008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42" name="Text Box 50">
              <a:extLst>
                <a:ext uri="{FF2B5EF4-FFF2-40B4-BE49-F238E27FC236}">
                  <a16:creationId xmlns:a16="http://schemas.microsoft.com/office/drawing/2014/main" id="{5B0F5029-F536-BC05-619E-4036183AB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" y="3712"/>
              <a:ext cx="31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Arial" panose="020B0604020202020204" pitchFamily="34" charset="0"/>
                </a:rPr>
                <a:t>结论：</a:t>
              </a:r>
              <a:r>
                <a:rPr kumimoji="1" lang="zh-CN" altLang="en-US" sz="2000">
                  <a:solidFill>
                    <a:srgbClr val="FF3300"/>
                  </a:solidFill>
                </a:rPr>
                <a:t>熵产是过程不可逆性大小的度量。</a:t>
              </a:r>
            </a:p>
          </p:txBody>
        </p:sp>
      </p:grpSp>
      <p:sp>
        <p:nvSpPr>
          <p:cNvPr id="160819" name="Rectangle 51">
            <a:extLst>
              <a:ext uri="{FF2B5EF4-FFF2-40B4-BE49-F238E27FC236}">
                <a16:creationId xmlns:a16="http://schemas.microsoft.com/office/drawing/2014/main" id="{307BA056-726B-A4B4-E75B-89EAD85AB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681413"/>
            <a:ext cx="73279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熵产：</a:t>
            </a:r>
            <a:r>
              <a:rPr lang="zh-CN" altLang="en-US" sz="2000">
                <a:latin typeface="Arial" panose="020B0604020202020204" pitchFamily="34" charset="0"/>
              </a:rPr>
              <a:t>由不可逆因素引起的系统熵的变化。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熵流：</a:t>
            </a:r>
            <a:r>
              <a:rPr lang="zh-CN" altLang="en-US">
                <a:latin typeface="Arial" panose="020B0604020202020204" pitchFamily="34" charset="0"/>
              </a:rPr>
              <a:t>由热量和质量迁移而引起的系统熵的变化。  </a:t>
            </a:r>
          </a:p>
        </p:txBody>
      </p:sp>
      <p:sp>
        <p:nvSpPr>
          <p:cNvPr id="5136" name="Rectangle 53">
            <a:extLst>
              <a:ext uri="{FF2B5EF4-FFF2-40B4-BE49-F238E27FC236}">
                <a16:creationId xmlns:a16="http://schemas.microsoft.com/office/drawing/2014/main" id="{2A87740D-52F7-CD9B-D65A-800BA48D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2388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0822" name="Object 54">
            <a:extLst>
              <a:ext uri="{FF2B5EF4-FFF2-40B4-BE49-F238E27FC236}">
                <a16:creationId xmlns:a16="http://schemas.microsoft.com/office/drawing/2014/main" id="{470953AD-6C44-77BE-C0FF-939A334C9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0138" y="3817938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241200" progId="Equation.DSMT4">
                  <p:embed/>
                </p:oleObj>
              </mc:Choice>
              <mc:Fallback>
                <p:oleObj name="Equation" r:id="rId6" imgW="1091880" imgH="241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3817938"/>
                        <a:ext cx="195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23" name="Object 55">
            <a:extLst>
              <a:ext uri="{FF2B5EF4-FFF2-40B4-BE49-F238E27FC236}">
                <a16:creationId xmlns:a16="http://schemas.microsoft.com/office/drawing/2014/main" id="{5F860E78-9E80-35AB-6F54-110BFC8FA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8550" y="4246563"/>
          <a:ext cx="1933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228600" progId="Equation.DSMT4">
                  <p:embed/>
                </p:oleObj>
              </mc:Choice>
              <mc:Fallback>
                <p:oleObj name="Equation" r:id="rId8" imgW="107928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4246563"/>
                        <a:ext cx="19335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24" name="Rectangle 56">
            <a:extLst>
              <a:ext uri="{FF2B5EF4-FFF2-40B4-BE49-F238E27FC236}">
                <a16:creationId xmlns:a16="http://schemas.microsoft.com/office/drawing/2014/main" id="{3C63A160-1EE0-AA96-D24C-5DF21C46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4684713"/>
            <a:ext cx="124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质熵流：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3300"/>
                </a:solidFill>
              </a:rPr>
              <a:t>热熵流：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60825" name="Object 57">
            <a:extLst>
              <a:ext uri="{FF2B5EF4-FFF2-40B4-BE49-F238E27FC236}">
                <a16:creationId xmlns:a16="http://schemas.microsoft.com/office/drawing/2014/main" id="{01C6F035-3FEF-ED39-E14C-13AD2B4AF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4705350"/>
          <a:ext cx="2682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241200" progId="Equation.DSMT4">
                  <p:embed/>
                </p:oleObj>
              </mc:Choice>
              <mc:Fallback>
                <p:oleObj name="Equation" r:id="rId10" imgW="1498320" imgH="241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705350"/>
                        <a:ext cx="26828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26" name="Object 58">
            <a:extLst>
              <a:ext uri="{FF2B5EF4-FFF2-40B4-BE49-F238E27FC236}">
                <a16:creationId xmlns:a16="http://schemas.microsoft.com/office/drawing/2014/main" id="{851398B8-0580-6879-DA75-F8C0A3790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099050"/>
          <a:ext cx="2659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720" imgH="241200" progId="Equation.DSMT4">
                  <p:embed/>
                </p:oleObj>
              </mc:Choice>
              <mc:Fallback>
                <p:oleObj name="Equation" r:id="rId12" imgW="1485720" imgH="241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99050"/>
                        <a:ext cx="2659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28" name="Object 60">
            <a:extLst>
              <a:ext uri="{FF2B5EF4-FFF2-40B4-BE49-F238E27FC236}">
                <a16:creationId xmlns:a16="http://schemas.microsoft.com/office/drawing/2014/main" id="{A8467195-3539-35C1-08B0-4621F4D3A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5786438"/>
          <a:ext cx="25892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22360" imgH="241200" progId="Equation.DSMT4">
                  <p:embed/>
                </p:oleObj>
              </mc:Choice>
              <mc:Fallback>
                <p:oleObj name="Equation" r:id="rId14" imgW="1422360" imgH="241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786438"/>
                        <a:ext cx="25892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29" name="AutoShape 61">
            <a:extLst>
              <a:ext uri="{FF2B5EF4-FFF2-40B4-BE49-F238E27FC236}">
                <a16:creationId xmlns:a16="http://schemas.microsoft.com/office/drawing/2014/main" id="{7E450560-FD89-3063-E8CD-2F50F30A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25" y="5738813"/>
            <a:ext cx="612775" cy="577850"/>
          </a:xfrm>
          <a:prstGeom prst="wedgeRoundRectCallout">
            <a:avLst>
              <a:gd name="adj1" fmla="val 59583"/>
              <a:gd name="adj2" fmla="val -103023"/>
              <a:gd name="adj3" fmla="val 16667"/>
            </a:avLst>
          </a:prstGeom>
          <a:noFill/>
          <a:ln w="190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kumimoji="1" lang="zh-CN" altLang="en-US" sz="2400">
              <a:ea typeface="华文仿宋" panose="02010600040101010101" pitchFamily="2" charset="-122"/>
            </a:endParaRPr>
          </a:p>
        </p:txBody>
      </p:sp>
      <p:sp>
        <p:nvSpPr>
          <p:cNvPr id="160830" name="AutoShape 62">
            <a:extLst>
              <a:ext uri="{FF2B5EF4-FFF2-40B4-BE49-F238E27FC236}">
                <a16:creationId xmlns:a16="http://schemas.microsoft.com/office/drawing/2014/main" id="{70733313-6A69-2760-BB9E-BAD1147A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5737225"/>
            <a:ext cx="612775" cy="577850"/>
          </a:xfrm>
          <a:prstGeom prst="wedgeRoundRectCallout">
            <a:avLst>
              <a:gd name="adj1" fmla="val -19690"/>
              <a:gd name="adj2" fmla="val -166208"/>
              <a:gd name="adj3" fmla="val 16667"/>
            </a:avLst>
          </a:prstGeom>
          <a:noFill/>
          <a:ln w="190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kumimoji="1" lang="zh-CN" altLang="en-US" sz="2400">
              <a:ea typeface="华文仿宋" panose="02010600040101010101" pitchFamily="2" charset="-122"/>
            </a:endParaRPr>
          </a:p>
        </p:txBody>
      </p:sp>
      <p:sp>
        <p:nvSpPr>
          <p:cNvPr id="160831" name="AutoShape 63">
            <a:extLst>
              <a:ext uri="{FF2B5EF4-FFF2-40B4-BE49-F238E27FC236}">
                <a16:creationId xmlns:a16="http://schemas.microsoft.com/office/drawing/2014/main" id="{0AB0A848-6C92-4FF4-D7DC-03E5E876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5749925"/>
            <a:ext cx="498475" cy="577850"/>
          </a:xfrm>
          <a:prstGeom prst="wedgeRoundRectCallout">
            <a:avLst>
              <a:gd name="adj1" fmla="val -394903"/>
              <a:gd name="adj2" fmla="val -326648"/>
              <a:gd name="adj3" fmla="val 16667"/>
            </a:avLst>
          </a:prstGeom>
          <a:noFill/>
          <a:ln w="19050" cap="sq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kumimoji="1" lang="zh-CN" altLang="en-US" sz="2400"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3" grpId="0"/>
      <p:bldP spid="160819" grpId="0"/>
      <p:bldP spid="160824" grpId="0"/>
      <p:bldP spid="160829" grpId="0" animBg="1"/>
      <p:bldP spid="160830" grpId="0" animBg="1"/>
      <p:bldP spid="1608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801065E-0A2E-19F4-98A6-0ADC8FF885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7592B24-0EFC-428A-B37A-7162DDDD1EC4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3AEBE496-CBD1-7857-5C45-F361165A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5-5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熵方程</a:t>
            </a: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 </a:t>
            </a:r>
          </a:p>
        </p:txBody>
      </p:sp>
      <p:sp>
        <p:nvSpPr>
          <p:cNvPr id="161808" name="Text Box 16">
            <a:extLst>
              <a:ext uri="{FF2B5EF4-FFF2-40B4-BE49-F238E27FC236}">
                <a16:creationId xmlns:a16="http://schemas.microsoft.com/office/drawing/2014/main" id="{E015A661-A78F-8B8A-1AB7-D4238366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227138"/>
            <a:ext cx="1014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闭口系</a:t>
            </a:r>
            <a:endParaRPr kumimoji="1" lang="en-US" altLang="zh-CN" sz="2000">
              <a:solidFill>
                <a:srgbClr val="FF3300"/>
              </a:solidFill>
            </a:endParaRPr>
          </a:p>
        </p:txBody>
      </p:sp>
      <p:graphicFrame>
        <p:nvGraphicFramePr>
          <p:cNvPr id="161809" name="Object 17">
            <a:extLst>
              <a:ext uri="{FF2B5EF4-FFF2-40B4-BE49-F238E27FC236}">
                <a16:creationId xmlns:a16="http://schemas.microsoft.com/office/drawing/2014/main" id="{C1022D34-4ACA-546B-6C8E-4839D9F19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1292225"/>
          <a:ext cx="21669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41200" progId="Equation.DSMT4">
                  <p:embed/>
                </p:oleObj>
              </mc:Choice>
              <mc:Fallback>
                <p:oleObj name="Equation" r:id="rId2" imgW="104112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292225"/>
                        <a:ext cx="21669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0" name="Text Box 18">
            <a:extLst>
              <a:ext uri="{FF2B5EF4-FFF2-40B4-BE49-F238E27FC236}">
                <a16:creationId xmlns:a16="http://schemas.microsoft.com/office/drawing/2014/main" id="{6FAEDF12-0728-DEEA-DAF6-987D7BCB2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1790700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开口系</a:t>
            </a:r>
          </a:p>
        </p:txBody>
      </p:sp>
      <p:graphicFrame>
        <p:nvGraphicFramePr>
          <p:cNvPr id="161814" name="Object 22">
            <a:extLst>
              <a:ext uri="{FF2B5EF4-FFF2-40B4-BE49-F238E27FC236}">
                <a16:creationId xmlns:a16="http://schemas.microsoft.com/office/drawing/2014/main" id="{AB91E888-C9BC-FC09-CDB9-6B2DDB366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1874838"/>
          <a:ext cx="27511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41200" progId="Equation.DSMT4">
                  <p:embed/>
                </p:oleObj>
              </mc:Choice>
              <mc:Fallback>
                <p:oleObj name="Equation" r:id="rId4" imgW="1511280" imgH="241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874838"/>
                        <a:ext cx="27511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6" name="Text Box 24">
            <a:extLst>
              <a:ext uri="{FF2B5EF4-FFF2-40B4-BE49-F238E27FC236}">
                <a16:creationId xmlns:a16="http://schemas.microsoft.com/office/drawing/2014/main" id="{C1655FA8-9581-0E2C-A52F-2560EFE9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2004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稳定流动系</a:t>
            </a:r>
            <a:endParaRPr kumimoji="1" lang="en-US" altLang="zh-CN" sz="2000">
              <a:solidFill>
                <a:srgbClr val="FF3300"/>
              </a:solidFill>
            </a:endParaRPr>
          </a:p>
        </p:txBody>
      </p:sp>
      <p:graphicFrame>
        <p:nvGraphicFramePr>
          <p:cNvPr id="161817" name="Object 25">
            <a:extLst>
              <a:ext uri="{FF2B5EF4-FFF2-40B4-BE49-F238E27FC236}">
                <a16:creationId xmlns:a16="http://schemas.microsoft.com/office/drawing/2014/main" id="{040265C7-849F-4EF1-4CA6-C3617FD0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3214688"/>
          <a:ext cx="3151188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1231560" progId="Equation.DSMT4">
                  <p:embed/>
                </p:oleObj>
              </mc:Choice>
              <mc:Fallback>
                <p:oleObj name="Equation" r:id="rId6" imgW="1726920" imgH="12315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14688"/>
                        <a:ext cx="3151188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Rectangle 26">
            <a:extLst>
              <a:ext uri="{FF2B5EF4-FFF2-40B4-BE49-F238E27FC236}">
                <a16:creationId xmlns:a16="http://schemas.microsoft.com/office/drawing/2014/main" id="{9B0C5334-504D-0C44-E535-AD91E75EE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583238"/>
            <a:ext cx="191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对于绝热过程</a:t>
            </a:r>
          </a:p>
        </p:txBody>
      </p:sp>
      <p:graphicFrame>
        <p:nvGraphicFramePr>
          <p:cNvPr id="161819" name="Object 27">
            <a:extLst>
              <a:ext uri="{FF2B5EF4-FFF2-40B4-BE49-F238E27FC236}">
                <a16:creationId xmlns:a16="http://schemas.microsoft.com/office/drawing/2014/main" id="{90FE5CAD-3548-5DFB-513D-062366CE8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5572125"/>
          <a:ext cx="20145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241200" progId="Equation.DSMT4">
                  <p:embed/>
                </p:oleObj>
              </mc:Choice>
              <mc:Fallback>
                <p:oleObj name="Equation" r:id="rId8" imgW="100296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572125"/>
                        <a:ext cx="201453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>
            <a:extLst>
              <a:ext uri="{FF2B5EF4-FFF2-40B4-BE49-F238E27FC236}">
                <a16:creationId xmlns:a16="http://schemas.microsoft.com/office/drawing/2014/main" id="{2DE01B8B-3C63-5415-B1B9-BA94D59FD6A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089525"/>
            <a:ext cx="4267200" cy="1384300"/>
            <a:chOff x="3072" y="3206"/>
            <a:chExt cx="2688" cy="872"/>
          </a:xfrm>
        </p:grpSpPr>
        <p:sp>
          <p:nvSpPr>
            <p:cNvPr id="6158" name="Rectangle 29">
              <a:extLst>
                <a:ext uri="{FF2B5EF4-FFF2-40B4-BE49-F238E27FC236}">
                  <a16:creationId xmlns:a16="http://schemas.microsoft.com/office/drawing/2014/main" id="{33C668DC-55E5-43B8-0465-4549760D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206"/>
              <a:ext cx="2193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1.</a:t>
              </a:r>
              <a:r>
                <a:rPr kumimoji="1" lang="zh-CN" altLang="en-US" sz="1600"/>
                <a:t>熵增大的过程一定是不可逆过程？</a:t>
              </a:r>
            </a:p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2.</a:t>
              </a:r>
              <a:r>
                <a:rPr kumimoji="1" lang="zh-CN" altLang="en-US" sz="1600"/>
                <a:t>熵减少的过程一定是可逆过程？</a:t>
              </a:r>
            </a:p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3.</a:t>
              </a:r>
              <a:r>
                <a:rPr kumimoji="1" lang="zh-CN" altLang="en-US" sz="1600"/>
                <a:t>可逆过程的熵一定不变化？</a:t>
              </a:r>
            </a:p>
            <a:p>
              <a:pPr eaLnBrk="1" hangingPunct="1">
                <a:lnSpc>
                  <a:spcPct val="11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en-US" altLang="zh-CN" sz="1600"/>
                <a:t>4.</a:t>
              </a:r>
              <a:r>
                <a:rPr kumimoji="1" lang="zh-CN" altLang="en-US" sz="1600"/>
                <a:t>不可逆过程的熵一定增大？</a:t>
              </a:r>
            </a:p>
          </p:txBody>
        </p:sp>
        <p:pic>
          <p:nvPicPr>
            <p:cNvPr id="6159" name="Picture 30" descr="779917_155626062_2">
              <a:extLst>
                <a:ext uri="{FF2B5EF4-FFF2-40B4-BE49-F238E27FC236}">
                  <a16:creationId xmlns:a16="http://schemas.microsoft.com/office/drawing/2014/main" id="{0379EBD7-70B6-48B0-4FEE-A45BF1E15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434"/>
              <a:ext cx="54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1840" name="Object 48">
            <a:extLst>
              <a:ext uri="{FF2B5EF4-FFF2-40B4-BE49-F238E27FC236}">
                <a16:creationId xmlns:a16="http://schemas.microsoft.com/office/drawing/2014/main" id="{C42F7B6A-3754-3ED6-3510-4A54FD631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2363788"/>
          <a:ext cx="47307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8720" imgH="431640" progId="Equation.DSMT4">
                  <p:embed/>
                </p:oleObj>
              </mc:Choice>
              <mc:Fallback>
                <p:oleObj name="Equation" r:id="rId11" imgW="2628720" imgH="4316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363788"/>
                        <a:ext cx="47307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8" grpId="0"/>
      <p:bldP spid="161810" grpId="0"/>
      <p:bldP spid="161816" grpId="0"/>
      <p:bldP spid="1618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>
            <a:extLst>
              <a:ext uri="{FF2B5EF4-FFF2-40B4-BE49-F238E27FC236}">
                <a16:creationId xmlns:a16="http://schemas.microsoft.com/office/drawing/2014/main" id="{CAA1E44C-6628-04B7-9FEB-CC145AFFF3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C7EDE65-3A76-46C0-99B2-51074A667177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A86CF076-BD8D-1FF8-B35B-33776CAB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熵、热力学第二定律的数学表达式 </a:t>
            </a:r>
          </a:p>
        </p:txBody>
      </p:sp>
      <p:graphicFrame>
        <p:nvGraphicFramePr>
          <p:cNvPr id="159815" name="Group 71">
            <a:extLst>
              <a:ext uri="{FF2B5EF4-FFF2-40B4-BE49-F238E27FC236}">
                <a16:creationId xmlns:a16="http://schemas.microsoft.com/office/drawing/2014/main" id="{192EF962-545E-FAA9-95DD-24610BA7BB24}"/>
              </a:ext>
            </a:extLst>
          </p:cNvPr>
          <p:cNvGraphicFramePr>
            <a:graphicFrameLocks noGrp="1"/>
          </p:cNvGraphicFramePr>
          <p:nvPr/>
        </p:nvGraphicFramePr>
        <p:xfrm>
          <a:off x="1423988" y="2008188"/>
          <a:ext cx="6551612" cy="3465512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ea typeface="黑体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可逆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不可逆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热二律表示式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循环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过程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9804" name="Object 2">
            <a:extLst>
              <a:ext uri="{FF2B5EF4-FFF2-40B4-BE49-F238E27FC236}">
                <a16:creationId xmlns:a16="http://schemas.microsoft.com/office/drawing/2014/main" id="{67585BE2-A863-73B5-E35E-CD8D91F95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2655888"/>
          <a:ext cx="10429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393480" progId="Equation.DSMT4">
                  <p:embed/>
                </p:oleObj>
              </mc:Choice>
              <mc:Fallback>
                <p:oleObj name="Equation" r:id="rId2" imgW="71100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655888"/>
                        <a:ext cx="10429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5" name="Object 3">
            <a:extLst>
              <a:ext uri="{FF2B5EF4-FFF2-40B4-BE49-F238E27FC236}">
                <a16:creationId xmlns:a16="http://schemas.microsoft.com/office/drawing/2014/main" id="{BDA0C427-4B8A-DA49-2954-1347232A0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686175"/>
          <a:ext cx="968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86175"/>
                        <a:ext cx="9683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6" name="Object 4">
            <a:extLst>
              <a:ext uri="{FF2B5EF4-FFF2-40B4-BE49-F238E27FC236}">
                <a16:creationId xmlns:a16="http://schemas.microsoft.com/office/drawing/2014/main" id="{6E40FA62-565B-C116-7BCA-5383165CA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4606925"/>
          <a:ext cx="10953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393480" progId="Equation.DSMT4">
                  <p:embed/>
                </p:oleObj>
              </mc:Choice>
              <mc:Fallback>
                <p:oleObj name="Equation" r:id="rId6" imgW="7617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606925"/>
                        <a:ext cx="10953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7" name="Object 5">
            <a:extLst>
              <a:ext uri="{FF2B5EF4-FFF2-40B4-BE49-F238E27FC236}">
                <a16:creationId xmlns:a16="http://schemas.microsoft.com/office/drawing/2014/main" id="{3C85B30B-8964-DF2C-05EE-A5B0C015B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563" y="2657475"/>
          <a:ext cx="8969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431640" progId="Equation.DSMT4">
                  <p:embed/>
                </p:oleObj>
              </mc:Choice>
              <mc:Fallback>
                <p:oleObj name="Equation" r:id="rId8" imgW="5839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657475"/>
                        <a:ext cx="89693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8" name="Object 6">
            <a:extLst>
              <a:ext uri="{FF2B5EF4-FFF2-40B4-BE49-F238E27FC236}">
                <a16:creationId xmlns:a16="http://schemas.microsoft.com/office/drawing/2014/main" id="{0ED24CCF-4D0A-E9CA-12B3-5F740A7D6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2681288"/>
          <a:ext cx="8985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93480" progId="Equation.DSMT4">
                  <p:embed/>
                </p:oleObj>
              </mc:Choice>
              <mc:Fallback>
                <p:oleObj name="Equation" r:id="rId10" imgW="58392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2681288"/>
                        <a:ext cx="8985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09" name="Object 7">
            <a:extLst>
              <a:ext uri="{FF2B5EF4-FFF2-40B4-BE49-F238E27FC236}">
                <a16:creationId xmlns:a16="http://schemas.microsoft.com/office/drawing/2014/main" id="{83E8AF8A-05C1-8E55-38DB-6EF805EA6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3687763"/>
          <a:ext cx="822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393480" progId="Equation.DSMT4">
                  <p:embed/>
                </p:oleObj>
              </mc:Choice>
              <mc:Fallback>
                <p:oleObj name="Equation" r:id="rId12" imgW="53316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687763"/>
                        <a:ext cx="822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0" name="Object 8">
            <a:extLst>
              <a:ext uri="{FF2B5EF4-FFF2-40B4-BE49-F238E27FC236}">
                <a16:creationId xmlns:a16="http://schemas.microsoft.com/office/drawing/2014/main" id="{2B48CCD8-29CC-1C0A-5416-87F77644E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4616450"/>
          <a:ext cx="914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4680" imgH="393480" progId="Equation.DSMT4">
                  <p:embed/>
                </p:oleObj>
              </mc:Choice>
              <mc:Fallback>
                <p:oleObj name="Equation" r:id="rId14" imgW="6346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616450"/>
                        <a:ext cx="914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1" name="Object 9">
            <a:extLst>
              <a:ext uri="{FF2B5EF4-FFF2-40B4-BE49-F238E27FC236}">
                <a16:creationId xmlns:a16="http://schemas.microsoft.com/office/drawing/2014/main" id="{CE963DC1-ABF3-A042-EDB8-72E634931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8100" y="3725863"/>
          <a:ext cx="8223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393480" progId="Equation.DSMT4">
                  <p:embed/>
                </p:oleObj>
              </mc:Choice>
              <mc:Fallback>
                <p:oleObj name="Equation" r:id="rId16" imgW="5331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725863"/>
                        <a:ext cx="8223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12" name="Object 10">
            <a:extLst>
              <a:ext uri="{FF2B5EF4-FFF2-40B4-BE49-F238E27FC236}">
                <a16:creationId xmlns:a16="http://schemas.microsoft.com/office/drawing/2014/main" id="{8BD9DD4D-1583-C14A-5D72-1AC944211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7150" y="4667250"/>
          <a:ext cx="914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4680" imgH="393480" progId="Equation.DSMT4">
                  <p:embed/>
                </p:oleObj>
              </mc:Choice>
              <mc:Fallback>
                <p:oleObj name="Equation" r:id="rId18" imgW="63468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667250"/>
                        <a:ext cx="914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813" name="Rectangle 69">
            <a:extLst>
              <a:ext uri="{FF2B5EF4-FFF2-40B4-BE49-F238E27FC236}">
                <a16:creationId xmlns:a16="http://schemas.microsoft.com/office/drawing/2014/main" id="{71975603-B7FE-988D-34A1-C1170BE37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57288"/>
            <a:ext cx="8077200" cy="4572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FF3300"/>
                </a:solidFill>
              </a:rPr>
              <a:t>3. </a:t>
            </a:r>
            <a:r>
              <a:rPr kumimoji="1" lang="zh-CN" altLang="en-US" sz="2400">
                <a:solidFill>
                  <a:srgbClr val="FF3300"/>
                </a:solidFill>
              </a:rPr>
              <a:t>热力学第二定律的数学表达式</a:t>
            </a:r>
            <a:r>
              <a:rPr kumimoji="1" lang="zh-C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/>
              <a:t>(</a:t>
            </a:r>
            <a:r>
              <a:rPr kumimoji="1" lang="zh-CN" altLang="en-US" sz="2400"/>
              <a:t>小结</a:t>
            </a:r>
            <a:r>
              <a:rPr kumimoji="1" lang="en-US" altLang="zh-CN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4666</TotalTime>
  <Words>379</Words>
  <Application>Microsoft Office PowerPoint</Application>
  <PresentationFormat>全屏显示(4:3)</PresentationFormat>
  <Paragraphs>77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Clarendon Extended</vt:lpstr>
      <vt:lpstr>华文琥珀</vt:lpstr>
      <vt:lpstr>Symbol</vt:lpstr>
      <vt:lpstr>华文仿宋</vt:lpstr>
      <vt:lpstr>Verdana</vt:lpstr>
      <vt:lpstr>tempelate</vt:lpstr>
      <vt:lpstr>MathType 7.0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热力学第二定律</dc:title>
  <dc:creator>何茂刚、张颖</dc:creator>
  <cp:lastModifiedBy>崇浩 唐</cp:lastModifiedBy>
  <cp:revision>754</cp:revision>
  <cp:lastPrinted>1601-01-01T00:00:00Z</cp:lastPrinted>
  <dcterms:created xsi:type="dcterms:W3CDTF">2011-05-02T08:11:20Z</dcterms:created>
  <dcterms:modified xsi:type="dcterms:W3CDTF">2025-08-21T09:15:09Z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