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5" r:id="rId4"/>
    <p:sldId id="286" r:id="rId5"/>
    <p:sldId id="287" r:id="rId6"/>
    <p:sldId id="288" r:id="rId7"/>
    <p:sldId id="289" r:id="rId8"/>
    <p:sldId id="290" r:id="rId9"/>
    <p:sldId id="291" r:id="rId10"/>
    <p:sldId id="292" r:id="rId11"/>
    <p:sldId id="293" r:id="rId12"/>
    <p:sldId id="294" r:id="rId13"/>
    <p:sldId id="295" r:id="rId14"/>
    <p:sldId id="296" r:id="rId15"/>
    <p:sldId id="310"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1" r:id="rId30"/>
    <p:sldId id="312" r:id="rId31"/>
    <p:sldId id="313" r:id="rId32"/>
    <p:sldId id="314" r:id="rId3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F3998E-440F-772B-592F-61A72937B08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DFB92F6F-361F-5389-AC84-71B78EA0A3C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6EF6E75-7D3C-4AA9-84AD-3F7163FC4C61}" type="datetimeFigureOut">
              <a:rPr lang="zh-CN" altLang="en-US"/>
              <a:pPr>
                <a:defRPr/>
              </a:pPr>
              <a:t>2025/8/21</a:t>
            </a:fld>
            <a:endParaRPr lang="zh-CN" altLang="en-US"/>
          </a:p>
        </p:txBody>
      </p:sp>
      <p:sp>
        <p:nvSpPr>
          <p:cNvPr id="4" name="幻灯片图像占位符 3">
            <a:extLst>
              <a:ext uri="{FF2B5EF4-FFF2-40B4-BE49-F238E27FC236}">
                <a16:creationId xmlns:a16="http://schemas.microsoft.com/office/drawing/2014/main" id="{90B1A6CD-19B5-CE9A-99BD-E4B336B7C05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F537B77F-A640-EFD2-AF39-70F5A84AE37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C2CE458-5F6C-E58D-1F7F-941F63F0223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C4F1B481-2B77-65E5-245F-9F3DC5260B3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AE510D-6759-4603-80DD-D004614621E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758EB1E6-D748-74D5-2260-868EF9CDCF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EB0F644E-8043-CD16-C66E-50A0DEAB7F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7A573A93-C45B-4CC7-50EF-F5C4570EC9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F14340B-76DF-474E-B949-20B1B95636E0}" type="slidenum">
              <a:rPr lang="zh-CN" altLang="en-US">
                <a:solidFill>
                  <a:srgbClr val="000000"/>
                </a:solidFill>
                <a:latin typeface="Arial" panose="020B0604020202020204" pitchFamily="34" charset="0"/>
              </a:rPr>
              <a:pPr eaLnBrk="1" hangingPunct="1"/>
              <a:t>24</a:t>
            </a:fld>
            <a:endParaRPr lang="zh-CN" altLang="en-US">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55385238-26F1-1CDB-B62D-62883CA40F14}"/>
              </a:ext>
            </a:extLst>
          </p:cNvPr>
          <p:cNvSpPr>
            <a:spLocks noChangeShapeType="1"/>
          </p:cNvSpPr>
          <p:nvPr userDrawn="1"/>
        </p:nvSpPr>
        <p:spPr bwMode="auto">
          <a:xfrm>
            <a:off x="0" y="4732338"/>
            <a:ext cx="9144000" cy="0"/>
          </a:xfrm>
          <a:prstGeom prst="line">
            <a:avLst/>
          </a:prstGeom>
          <a:noFill/>
          <a:ln w="15875">
            <a:solidFill>
              <a:srgbClr val="0000FF"/>
            </a:solidFill>
            <a:round/>
            <a:headEnd/>
            <a:tailEnd/>
          </a:ln>
        </p:spPr>
        <p:txBody>
          <a:bodyPr/>
          <a:lstStyle/>
          <a:p>
            <a:pPr>
              <a:defRPr/>
            </a:pPr>
            <a:endParaRPr lang="zh-CN" altLang="en-US"/>
          </a:p>
        </p:txBody>
      </p:sp>
      <p:sp>
        <p:nvSpPr>
          <p:cNvPr id="3" name="Line 5">
            <a:extLst>
              <a:ext uri="{FF2B5EF4-FFF2-40B4-BE49-F238E27FC236}">
                <a16:creationId xmlns:a16="http://schemas.microsoft.com/office/drawing/2014/main" id="{249F48F6-109A-EF6C-B3D1-D7A9D1D2E35F}"/>
              </a:ext>
            </a:extLst>
          </p:cNvPr>
          <p:cNvSpPr>
            <a:spLocks noChangeShapeType="1"/>
          </p:cNvSpPr>
          <p:nvPr userDrawn="1"/>
        </p:nvSpPr>
        <p:spPr bwMode="auto">
          <a:xfrm>
            <a:off x="0" y="285750"/>
            <a:ext cx="9144000" cy="0"/>
          </a:xfrm>
          <a:prstGeom prst="line">
            <a:avLst/>
          </a:prstGeom>
          <a:noFill/>
          <a:ln w="15875">
            <a:solidFill>
              <a:srgbClr val="0099FF"/>
            </a:solidFill>
            <a:round/>
            <a:headEnd/>
            <a:tailEnd/>
          </a:ln>
        </p:spPr>
        <p:txBody>
          <a:bodyPr/>
          <a:lstStyle/>
          <a:p>
            <a:pPr>
              <a:defRPr/>
            </a:pPr>
            <a:endParaRPr lang="zh-CN" altLang="en-US"/>
          </a:p>
        </p:txBody>
      </p:sp>
      <p:sp>
        <p:nvSpPr>
          <p:cNvPr id="4" name="Text Box 6">
            <a:extLst>
              <a:ext uri="{FF2B5EF4-FFF2-40B4-BE49-F238E27FC236}">
                <a16:creationId xmlns:a16="http://schemas.microsoft.com/office/drawing/2014/main" id="{683BE8E3-2A5C-13E8-1F04-F1DC713508C6}"/>
              </a:ext>
            </a:extLst>
          </p:cNvPr>
          <p:cNvSpPr txBox="1">
            <a:spLocks noChangeArrowheads="1"/>
          </p:cNvSpPr>
          <p:nvPr userDrawn="1"/>
        </p:nvSpPr>
        <p:spPr bwMode="auto">
          <a:xfrm>
            <a:off x="0" y="4732338"/>
            <a:ext cx="1676400" cy="368300"/>
          </a:xfrm>
          <a:prstGeom prst="rect">
            <a:avLst/>
          </a:prstGeom>
          <a:noFill/>
          <a:ln>
            <a:noFill/>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spcBef>
                <a:spcPct val="50000"/>
              </a:spcBef>
              <a:defRPr/>
            </a:pPr>
            <a:r>
              <a:rPr lang="zh-CN" altLang="en-US" dirty="0">
                <a:solidFill>
                  <a:srgbClr val="0000FF"/>
                </a:solidFill>
                <a:latin typeface="Arial" pitchFamily="34" charset="0"/>
                <a:ea typeface="华文细黑" pitchFamily="2" charset="-122"/>
              </a:rPr>
              <a:t>工程热力学</a:t>
            </a:r>
          </a:p>
        </p:txBody>
      </p:sp>
      <p:sp>
        <p:nvSpPr>
          <p:cNvPr id="5" name="Text Box 7">
            <a:extLst>
              <a:ext uri="{FF2B5EF4-FFF2-40B4-BE49-F238E27FC236}">
                <a16:creationId xmlns:a16="http://schemas.microsoft.com/office/drawing/2014/main" id="{4D8B0947-0BE3-A332-9949-25BDD6B1FE59}"/>
              </a:ext>
            </a:extLst>
          </p:cNvPr>
          <p:cNvSpPr txBox="1">
            <a:spLocks noChangeArrowheads="1"/>
          </p:cNvSpPr>
          <p:nvPr userDrawn="1"/>
        </p:nvSpPr>
        <p:spPr bwMode="auto">
          <a:xfrm>
            <a:off x="5651500" y="4732338"/>
            <a:ext cx="3378200" cy="368300"/>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zh-CN" altLang="en-US" dirty="0">
                <a:solidFill>
                  <a:srgbClr val="0000FF"/>
                </a:solidFill>
                <a:latin typeface="Arial" pitchFamily="34" charset="0"/>
                <a:ea typeface="华文细黑" pitchFamily="2" charset="-122"/>
              </a:rPr>
              <a:t>西安交通大学热流中心  吴江涛 </a:t>
            </a:r>
          </a:p>
        </p:txBody>
      </p:sp>
      <p:pic>
        <p:nvPicPr>
          <p:cNvPr id="6" name="Picture 9" descr="18">
            <a:extLst>
              <a:ext uri="{FF2B5EF4-FFF2-40B4-BE49-F238E27FC236}">
                <a16:creationId xmlns:a16="http://schemas.microsoft.com/office/drawing/2014/main" id="{EC8B53FA-CA3A-7A3B-5CBE-0B30AFAB59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4488" y="4826000"/>
            <a:ext cx="3000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1293356723">
            <a:extLst>
              <a:ext uri="{FF2B5EF4-FFF2-40B4-BE49-F238E27FC236}">
                <a16:creationId xmlns:a16="http://schemas.microsoft.com/office/drawing/2014/main" id="{2B2D97E9-293F-F03A-C8ED-844E458A958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597819"/>
            <a:ext cx="7772400" cy="1102519"/>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2914650"/>
            <a:ext cx="6400800" cy="131445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3038310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260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5970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Picture 9" descr="http://files.eduuu.com/img/2010/07/15/163608_4c3ec878b5869.jpg">
            <a:extLst>
              <a:ext uri="{FF2B5EF4-FFF2-40B4-BE49-F238E27FC236}">
                <a16:creationId xmlns:a16="http://schemas.microsoft.com/office/drawing/2014/main" id="{565DE742-9752-3813-35F6-2807F37354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45241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05979"/>
            <a:ext cx="8229600" cy="43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779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93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352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2173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624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19325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16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6811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0447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7381828-4E56-B357-02A1-CB7351BA8AAE}"/>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a:extLst>
              <a:ext uri="{FF2B5EF4-FFF2-40B4-BE49-F238E27FC236}">
                <a16:creationId xmlns:a16="http://schemas.microsoft.com/office/drawing/2014/main" id="{475132C8-C02F-0BCE-D9DD-0B58102C4D67}"/>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Text Box 8">
            <a:extLst>
              <a:ext uri="{FF2B5EF4-FFF2-40B4-BE49-F238E27FC236}">
                <a16:creationId xmlns:a16="http://schemas.microsoft.com/office/drawing/2014/main" id="{14B91DC1-A639-AE9E-1F4F-0F27669FCEA6}"/>
              </a:ext>
            </a:extLst>
          </p:cNvPr>
          <p:cNvSpPr txBox="1">
            <a:spLocks noChangeArrowheads="1"/>
          </p:cNvSpPr>
          <p:nvPr/>
        </p:nvSpPr>
        <p:spPr bwMode="auto">
          <a:xfrm>
            <a:off x="0" y="4732338"/>
            <a:ext cx="2819400" cy="368300"/>
          </a:xfrm>
          <a:prstGeom prst="rect">
            <a:avLst/>
          </a:prstGeom>
          <a:noFill/>
          <a:ln>
            <a:noFill/>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rtl="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2053" name="Text Box 10">
            <a:extLst>
              <a:ext uri="{FF2B5EF4-FFF2-40B4-BE49-F238E27FC236}">
                <a16:creationId xmlns:a16="http://schemas.microsoft.com/office/drawing/2014/main" id="{16A2DC4A-8494-C61A-B4EF-6A0E1F3CB765}"/>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defRPr/>
            </a:pPr>
            <a:endParaRPr lang="en-US" altLang="zh-CN" b="1">
              <a:solidFill>
                <a:srgbClr val="FFFFFF"/>
              </a:solidFill>
              <a:latin typeface="Arial" pitchFamily="34" charset="0"/>
            </a:endParaRPr>
          </a:p>
        </p:txBody>
      </p:sp>
      <p:sp>
        <p:nvSpPr>
          <p:cNvPr id="2054" name="Line 11">
            <a:extLst>
              <a:ext uri="{FF2B5EF4-FFF2-40B4-BE49-F238E27FC236}">
                <a16:creationId xmlns:a16="http://schemas.microsoft.com/office/drawing/2014/main" id="{609FC558-F6DB-FFAC-6593-CBF7B6B4DDC9}"/>
              </a:ext>
            </a:extLst>
          </p:cNvPr>
          <p:cNvSpPr>
            <a:spLocks noChangeShapeType="1"/>
          </p:cNvSpPr>
          <p:nvPr/>
        </p:nvSpPr>
        <p:spPr bwMode="auto">
          <a:xfrm>
            <a:off x="0" y="4732338"/>
            <a:ext cx="9144000" cy="0"/>
          </a:xfrm>
          <a:prstGeom prst="line">
            <a:avLst/>
          </a:prstGeom>
          <a:noFill/>
          <a:ln w="15875">
            <a:solidFill>
              <a:srgbClr val="0000FF"/>
            </a:solidFill>
            <a:round/>
            <a:headEnd/>
            <a:tailEnd/>
          </a:ln>
        </p:spPr>
        <p:txBody>
          <a:bodyPr/>
          <a:lstStyle/>
          <a:p>
            <a:pPr>
              <a:defRPr/>
            </a:pPr>
            <a:endParaRPr lang="zh-CN" altLang="en-US"/>
          </a:p>
        </p:txBody>
      </p:sp>
      <p:sp>
        <p:nvSpPr>
          <p:cNvPr id="2055" name="Text Box 16">
            <a:extLst>
              <a:ext uri="{FF2B5EF4-FFF2-40B4-BE49-F238E27FC236}">
                <a16:creationId xmlns:a16="http://schemas.microsoft.com/office/drawing/2014/main" id="{08AD3FC8-5ACB-893F-A697-9F3C5F988CB0}"/>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zh-CN" altLang="en-US">
                <a:solidFill>
                  <a:srgbClr val="0000FF"/>
                </a:solidFill>
                <a:latin typeface="Arial" pitchFamily="34" charset="0"/>
                <a:ea typeface="华文细黑" pitchFamily="2" charset="-122"/>
              </a:rPr>
              <a:t>西安交通大学热与流体中心</a:t>
            </a:r>
            <a:endParaRPr lang="zh-CN" altLang="en-US">
              <a:solidFill>
                <a:srgbClr val="000000"/>
              </a:solidFill>
              <a:latin typeface="Arial" pitchFamily="34" charset="0"/>
            </a:endParaRPr>
          </a:p>
        </p:txBody>
      </p:sp>
      <p:pic>
        <p:nvPicPr>
          <p:cNvPr id="20488" name="Picture 14" descr="18">
            <a:extLst>
              <a:ext uri="{FF2B5EF4-FFF2-40B4-BE49-F238E27FC236}">
                <a16:creationId xmlns:a16="http://schemas.microsoft.com/office/drawing/2014/main" id="{F8AE297F-7E88-7179-A31C-1E5B811268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1"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2" r:id="rId12"/>
    <p:sldLayoutId id="2147483750" r:id="rId13"/>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Times New Roman" pitchFamily="18" charset="0"/>
          <a:ea typeface="宋体" pitchFamily="2" charset="-122"/>
        </a:defRPr>
      </a:lvl2pPr>
      <a:lvl3pPr algn="l" rtl="0" eaLnBrk="0" fontAlgn="base" hangingPunct="0">
        <a:spcBef>
          <a:spcPct val="0"/>
        </a:spcBef>
        <a:spcAft>
          <a:spcPct val="0"/>
        </a:spcAft>
        <a:defRPr sz="3600" b="1">
          <a:solidFill>
            <a:schemeClr val="hlink"/>
          </a:solidFill>
          <a:latin typeface="Times New Roman" pitchFamily="18" charset="0"/>
          <a:ea typeface="宋体" pitchFamily="2" charset="-122"/>
        </a:defRPr>
      </a:lvl3pPr>
      <a:lvl4pPr algn="l" rtl="0" eaLnBrk="0" fontAlgn="base" hangingPunct="0">
        <a:spcBef>
          <a:spcPct val="0"/>
        </a:spcBef>
        <a:spcAft>
          <a:spcPct val="0"/>
        </a:spcAft>
        <a:defRPr sz="3600" b="1">
          <a:solidFill>
            <a:schemeClr val="hlink"/>
          </a:solidFill>
          <a:latin typeface="Times New Roman" pitchFamily="18" charset="0"/>
          <a:ea typeface="宋体" pitchFamily="2" charset="-122"/>
        </a:defRPr>
      </a:lvl4pPr>
      <a:lvl5pPr algn="l" rtl="0" eaLnBrk="0" fontAlgn="base" hangingPunct="0">
        <a:spcBef>
          <a:spcPct val="0"/>
        </a:spcBef>
        <a:spcAft>
          <a:spcPct val="0"/>
        </a:spcAft>
        <a:defRPr sz="3600" b="1">
          <a:solidFill>
            <a:schemeClr val="hlink"/>
          </a:solidFill>
          <a:latin typeface="Times New Roman" pitchFamily="18" charset="0"/>
          <a:ea typeface="宋体" pitchFamily="2" charset="-122"/>
        </a:defRPr>
      </a:lvl5pPr>
      <a:lvl6pPr marL="457200" algn="l" rtl="0" fontAlgn="base">
        <a:spcBef>
          <a:spcPct val="0"/>
        </a:spcBef>
        <a:spcAft>
          <a:spcPct val="0"/>
        </a:spcAft>
        <a:defRPr sz="3600" b="1">
          <a:solidFill>
            <a:schemeClr val="hlink"/>
          </a:solidFill>
          <a:latin typeface="Times New Roman" pitchFamily="18" charset="0"/>
          <a:ea typeface="宋体" pitchFamily="2" charset="-122"/>
        </a:defRPr>
      </a:lvl6pPr>
      <a:lvl7pPr marL="914400" algn="l" rtl="0" fontAlgn="base">
        <a:spcBef>
          <a:spcPct val="0"/>
        </a:spcBef>
        <a:spcAft>
          <a:spcPct val="0"/>
        </a:spcAft>
        <a:defRPr sz="3600" b="1">
          <a:solidFill>
            <a:schemeClr val="hlink"/>
          </a:solidFill>
          <a:latin typeface="Times New Roman" pitchFamily="18" charset="0"/>
          <a:ea typeface="宋体" pitchFamily="2" charset="-122"/>
        </a:defRPr>
      </a:lvl7pPr>
      <a:lvl8pPr marL="1371600" algn="l" rtl="0" fontAlgn="base">
        <a:spcBef>
          <a:spcPct val="0"/>
        </a:spcBef>
        <a:spcAft>
          <a:spcPct val="0"/>
        </a:spcAft>
        <a:defRPr sz="3600" b="1">
          <a:solidFill>
            <a:schemeClr val="hlink"/>
          </a:solidFill>
          <a:latin typeface="Times New Roman" pitchFamily="18" charset="0"/>
          <a:ea typeface="宋体" pitchFamily="2" charset="-122"/>
        </a:defRPr>
      </a:lvl8pPr>
      <a:lvl9pPr marL="1828800" algn="l" rtl="0" fontAlgn="base">
        <a:spcBef>
          <a:spcPct val="0"/>
        </a:spcBef>
        <a:spcAft>
          <a:spcPct val="0"/>
        </a:spcAft>
        <a:defRPr sz="3600" b="1">
          <a:solidFill>
            <a:schemeClr val="hlink"/>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7"/>
        </a:buBlip>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30.wmf"/><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1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9.bin"/><Relationship Id="rId1"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31.bin"/><Relationship Id="rId1" Type="http://schemas.openxmlformats.org/officeDocument/2006/relationships/slideLayout" Target="../slideLayouts/slideLayout7.xml"/><Relationship Id="rId6" Type="http://schemas.openxmlformats.org/officeDocument/2006/relationships/oleObject" Target="../embeddings/oleObject33.bin"/><Relationship Id="rId5" Type="http://schemas.openxmlformats.org/officeDocument/2006/relationships/image" Target="../media/image41.wmf"/><Relationship Id="rId4" Type="http://schemas.openxmlformats.org/officeDocument/2006/relationships/oleObject" Target="../embeddings/oleObject32.bin"/><Relationship Id="rId9"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9.wmf"/><Relationship Id="rId18" Type="http://schemas.openxmlformats.org/officeDocument/2006/relationships/oleObject" Target="../embeddings/oleObject43.bin"/><Relationship Id="rId3" Type="http://schemas.openxmlformats.org/officeDocument/2006/relationships/image" Target="../media/image44.wmf"/><Relationship Id="rId21" Type="http://schemas.openxmlformats.org/officeDocument/2006/relationships/image" Target="../media/image53.wmf"/><Relationship Id="rId7" Type="http://schemas.openxmlformats.org/officeDocument/2006/relationships/image" Target="../media/image46.wmf"/><Relationship Id="rId12" Type="http://schemas.openxmlformats.org/officeDocument/2006/relationships/oleObject" Target="../embeddings/oleObject40.bin"/><Relationship Id="rId17" Type="http://schemas.openxmlformats.org/officeDocument/2006/relationships/image" Target="../media/image51.wmf"/><Relationship Id="rId2" Type="http://schemas.openxmlformats.org/officeDocument/2006/relationships/oleObject" Target="../embeddings/oleObject35.bin"/><Relationship Id="rId16" Type="http://schemas.openxmlformats.org/officeDocument/2006/relationships/oleObject" Target="../embeddings/oleObject42.bin"/><Relationship Id="rId20"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39.bin"/><Relationship Id="rId19" Type="http://schemas.openxmlformats.org/officeDocument/2006/relationships/image" Target="../media/image52.wmf"/><Relationship Id="rId4" Type="http://schemas.openxmlformats.org/officeDocument/2006/relationships/oleObject" Target="../embeddings/oleObject36.bin"/><Relationship Id="rId9" Type="http://schemas.openxmlformats.org/officeDocument/2006/relationships/image" Target="../media/image47.wmf"/><Relationship Id="rId14"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60.wmf"/><Relationship Id="rId18" Type="http://schemas.openxmlformats.org/officeDocument/2006/relationships/oleObject" Target="../embeddings/oleObject53.bin"/><Relationship Id="rId26" Type="http://schemas.openxmlformats.org/officeDocument/2006/relationships/oleObject" Target="../embeddings/oleObject57.bin"/><Relationship Id="rId3" Type="http://schemas.openxmlformats.org/officeDocument/2006/relationships/image" Target="../media/image55.wmf"/><Relationship Id="rId21" Type="http://schemas.openxmlformats.org/officeDocument/2006/relationships/image" Target="../media/image64.wmf"/><Relationship Id="rId7" Type="http://schemas.openxmlformats.org/officeDocument/2006/relationships/image" Target="../media/image57.wmf"/><Relationship Id="rId12" Type="http://schemas.openxmlformats.org/officeDocument/2006/relationships/oleObject" Target="../embeddings/oleObject50.bin"/><Relationship Id="rId17" Type="http://schemas.openxmlformats.org/officeDocument/2006/relationships/image" Target="../media/image62.wmf"/><Relationship Id="rId25" Type="http://schemas.openxmlformats.org/officeDocument/2006/relationships/image" Target="../media/image66.wmf"/><Relationship Id="rId2" Type="http://schemas.openxmlformats.org/officeDocument/2006/relationships/oleObject" Target="../embeddings/oleObject45.bin"/><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59.wmf"/><Relationship Id="rId24" Type="http://schemas.openxmlformats.org/officeDocument/2006/relationships/oleObject" Target="../embeddings/oleObject56.bin"/><Relationship Id="rId5" Type="http://schemas.openxmlformats.org/officeDocument/2006/relationships/image" Target="../media/image56.wmf"/><Relationship Id="rId15" Type="http://schemas.openxmlformats.org/officeDocument/2006/relationships/image" Target="../media/image61.wmf"/><Relationship Id="rId23" Type="http://schemas.openxmlformats.org/officeDocument/2006/relationships/image" Target="../media/image65.wmf"/><Relationship Id="rId10" Type="http://schemas.openxmlformats.org/officeDocument/2006/relationships/oleObject" Target="../embeddings/oleObject49.bin"/><Relationship Id="rId19" Type="http://schemas.openxmlformats.org/officeDocument/2006/relationships/image" Target="../media/image63.wmf"/><Relationship Id="rId4" Type="http://schemas.openxmlformats.org/officeDocument/2006/relationships/oleObject" Target="../embeddings/oleObject46.bin"/><Relationship Id="rId9" Type="http://schemas.openxmlformats.org/officeDocument/2006/relationships/image" Target="../media/image58.wmf"/><Relationship Id="rId14" Type="http://schemas.openxmlformats.org/officeDocument/2006/relationships/oleObject" Target="../embeddings/oleObject51.bin"/><Relationship Id="rId22" Type="http://schemas.openxmlformats.org/officeDocument/2006/relationships/oleObject" Target="../embeddings/oleObject55.bin"/><Relationship Id="rId27" Type="http://schemas.openxmlformats.org/officeDocument/2006/relationships/image" Target="../media/image6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oleObject" Target="../embeddings/oleObject63.bin"/><Relationship Id="rId2" Type="http://schemas.openxmlformats.org/officeDocument/2006/relationships/oleObject" Target="../embeddings/oleObject58.bin"/><Relationship Id="rId1" Type="http://schemas.openxmlformats.org/officeDocument/2006/relationships/slideLayout" Target="../slideLayouts/slideLayout2.xml"/><Relationship Id="rId6" Type="http://schemas.openxmlformats.org/officeDocument/2006/relationships/oleObject" Target="../embeddings/oleObject60.bin"/><Relationship Id="rId11" Type="http://schemas.openxmlformats.org/officeDocument/2006/relationships/image" Target="../media/image72.wmf"/><Relationship Id="rId5" Type="http://schemas.openxmlformats.org/officeDocument/2006/relationships/image" Target="../media/image69.wmf"/><Relationship Id="rId15" Type="http://schemas.openxmlformats.org/officeDocument/2006/relationships/image" Target="../media/image74.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71.wmf"/><Relationship Id="rId14"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6.emf"/><Relationship Id="rId7" Type="http://schemas.openxmlformats.org/officeDocument/2006/relationships/image" Target="../media/image78.emf"/><Relationship Id="rId2" Type="http://schemas.openxmlformats.org/officeDocument/2006/relationships/oleObject" Target="../embeddings/oleObject65.bin"/><Relationship Id="rId1" Type="http://schemas.openxmlformats.org/officeDocument/2006/relationships/slideLayout" Target="../slideLayouts/slideLayout4.xml"/><Relationship Id="rId6" Type="http://schemas.openxmlformats.org/officeDocument/2006/relationships/oleObject" Target="../embeddings/oleObject67.bin"/><Relationship Id="rId5" Type="http://schemas.openxmlformats.org/officeDocument/2006/relationships/image" Target="../media/image77.emf"/><Relationship Id="rId4"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70.bin"/><Relationship Id="rId5" Type="http://schemas.openxmlformats.org/officeDocument/2006/relationships/image" Target="../media/image80.wmf"/><Relationship Id="rId4" Type="http://schemas.openxmlformats.org/officeDocument/2006/relationships/oleObject" Target="../embeddings/oleObject69.bin"/><Relationship Id="rId9" Type="http://schemas.openxmlformats.org/officeDocument/2006/relationships/image" Target="../media/image82.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5.wmf"/><Relationship Id="rId12" Type="http://schemas.openxmlformats.org/officeDocument/2006/relationships/oleObject" Target="../embeddings/oleObject77.bin"/><Relationship Id="rId2" Type="http://schemas.openxmlformats.org/officeDocument/2006/relationships/oleObject" Target="../embeddings/oleObject72.bin"/><Relationship Id="rId1" Type="http://schemas.openxmlformats.org/officeDocument/2006/relationships/slideLayout" Target="../slideLayouts/slideLayout2.xml"/><Relationship Id="rId6" Type="http://schemas.openxmlformats.org/officeDocument/2006/relationships/oleObject" Target="../embeddings/oleObject74.bin"/><Relationship Id="rId11" Type="http://schemas.openxmlformats.org/officeDocument/2006/relationships/image" Target="../media/image87.wmf"/><Relationship Id="rId5" Type="http://schemas.openxmlformats.org/officeDocument/2006/relationships/image" Target="../media/image84.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6.wmf"/></Relationships>
</file>

<file path=ppt/slides/_rels/slide23.x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78.bin"/><Relationship Id="rId1" Type="http://schemas.openxmlformats.org/officeDocument/2006/relationships/slideLayout" Target="../slideLayouts/slideLayout7.xml"/><Relationship Id="rId6" Type="http://schemas.openxmlformats.org/officeDocument/2006/relationships/oleObject" Target="../embeddings/oleObject80.bin"/><Relationship Id="rId5" Type="http://schemas.openxmlformats.org/officeDocument/2006/relationships/image" Target="../media/image90.wmf"/><Relationship Id="rId4"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86.bin"/><Relationship Id="rId18" Type="http://schemas.openxmlformats.org/officeDocument/2006/relationships/image" Target="../media/image99.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96.wmf"/><Relationship Id="rId17" Type="http://schemas.openxmlformats.org/officeDocument/2006/relationships/oleObject" Target="../embeddings/oleObject88.bin"/><Relationship Id="rId2" Type="http://schemas.openxmlformats.org/officeDocument/2006/relationships/notesSlide" Target="../notesSlides/notesSlide1.xml"/><Relationship Id="rId16" Type="http://schemas.openxmlformats.org/officeDocument/2006/relationships/image" Target="../media/image98.wmf"/><Relationship Id="rId1" Type="http://schemas.openxmlformats.org/officeDocument/2006/relationships/slideLayout" Target="../slideLayouts/slideLayout7.xml"/><Relationship Id="rId6" Type="http://schemas.openxmlformats.org/officeDocument/2006/relationships/image" Target="../media/image93.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84.bin"/><Relationship Id="rId14" Type="http://schemas.openxmlformats.org/officeDocument/2006/relationships/image" Target="../media/image9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106.wmf"/><Relationship Id="rId18" Type="http://schemas.openxmlformats.org/officeDocument/2006/relationships/oleObject" Target="../embeddings/oleObject97.bin"/><Relationship Id="rId3" Type="http://schemas.openxmlformats.org/officeDocument/2006/relationships/image" Target="../media/image101.wmf"/><Relationship Id="rId7" Type="http://schemas.openxmlformats.org/officeDocument/2006/relationships/image" Target="../media/image103.wmf"/><Relationship Id="rId12" Type="http://schemas.openxmlformats.org/officeDocument/2006/relationships/oleObject" Target="../embeddings/oleObject94.bin"/><Relationship Id="rId17" Type="http://schemas.openxmlformats.org/officeDocument/2006/relationships/image" Target="../media/image108.wmf"/><Relationship Id="rId2" Type="http://schemas.openxmlformats.org/officeDocument/2006/relationships/oleObject" Target="../embeddings/oleObject89.bin"/><Relationship Id="rId16" Type="http://schemas.openxmlformats.org/officeDocument/2006/relationships/oleObject" Target="../embeddings/oleObject96.bin"/><Relationship Id="rId1" Type="http://schemas.openxmlformats.org/officeDocument/2006/relationships/slideLayout" Target="../slideLayouts/slideLayout13.xml"/><Relationship Id="rId6" Type="http://schemas.openxmlformats.org/officeDocument/2006/relationships/oleObject" Target="../embeddings/oleObject91.bin"/><Relationship Id="rId11" Type="http://schemas.openxmlformats.org/officeDocument/2006/relationships/image" Target="../media/image105.wmf"/><Relationship Id="rId5" Type="http://schemas.openxmlformats.org/officeDocument/2006/relationships/image" Target="../media/image102.wmf"/><Relationship Id="rId15" Type="http://schemas.openxmlformats.org/officeDocument/2006/relationships/image" Target="../media/image107.wmf"/><Relationship Id="rId10" Type="http://schemas.openxmlformats.org/officeDocument/2006/relationships/oleObject" Target="../embeddings/oleObject93.bin"/><Relationship Id="rId19" Type="http://schemas.openxmlformats.org/officeDocument/2006/relationships/image" Target="../media/image109.wmf"/><Relationship Id="rId4" Type="http://schemas.openxmlformats.org/officeDocument/2006/relationships/oleObject" Target="../embeddings/oleObject90.bin"/><Relationship Id="rId9" Type="http://schemas.openxmlformats.org/officeDocument/2006/relationships/image" Target="../media/image104.wmf"/><Relationship Id="rId14" Type="http://schemas.openxmlformats.org/officeDocument/2006/relationships/oleObject" Target="../embeddings/oleObject9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26.wmf"/><Relationship Id="rId4" Type="http://schemas.openxmlformats.org/officeDocument/2006/relationships/oleObject" Target="../embeddings/oleObject17.bin"/><Relationship Id="rId9"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79106F7-AAD3-AAA8-5788-655228E19BA0}"/>
              </a:ext>
            </a:extLst>
          </p:cNvPr>
          <p:cNvSpPr>
            <a:spLocks noGrp="1" noChangeArrowheads="1"/>
          </p:cNvSpPr>
          <p:nvPr>
            <p:ph type="ctrTitle"/>
          </p:nvPr>
        </p:nvSpPr>
        <p:spPr>
          <a:xfrm>
            <a:off x="685800" y="1698625"/>
            <a:ext cx="7772400" cy="1101725"/>
          </a:xfrm>
        </p:spPr>
        <p:txBody>
          <a:bodyPr/>
          <a:lstStyle/>
          <a:p>
            <a:pPr algn="ctr" eaLnBrk="1" hangingPunct="1"/>
            <a:r>
              <a:rPr lang="zh-CN" altLang="en-US">
                <a:latin typeface="黑体" panose="02010609060101010101" pitchFamily="49" charset="-122"/>
                <a:ea typeface="黑体" panose="02010609060101010101" pitchFamily="49" charset="-122"/>
              </a:rPr>
              <a:t>第七章  气体与蒸汽的流动</a:t>
            </a:r>
          </a:p>
        </p:txBody>
      </p:sp>
      <p:pic>
        <p:nvPicPr>
          <p:cNvPr id="23555" name="Picture 8" descr="msotw9_temp0">
            <a:extLst>
              <a:ext uri="{FF2B5EF4-FFF2-40B4-BE49-F238E27FC236}">
                <a16:creationId xmlns:a16="http://schemas.microsoft.com/office/drawing/2014/main" id="{CD1ECAA0-8C5B-B51B-17D6-3DA79BE5F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00400"/>
            <a:ext cx="42592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9" descr="msotw9_temp0">
            <a:extLst>
              <a:ext uri="{FF2B5EF4-FFF2-40B4-BE49-F238E27FC236}">
                <a16:creationId xmlns:a16="http://schemas.microsoft.com/office/drawing/2014/main" id="{54A4D84D-62D7-F8B1-EC52-F3998DC61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325813"/>
            <a:ext cx="20891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0" descr="msotw9_temp0">
            <a:extLst>
              <a:ext uri="{FF2B5EF4-FFF2-40B4-BE49-F238E27FC236}">
                <a16:creationId xmlns:a16="http://schemas.microsoft.com/office/drawing/2014/main" id="{4FA659BA-4081-7CC1-C188-EB0886C16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 y="3473450"/>
            <a:ext cx="26177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3">
            <a:extLst>
              <a:ext uri="{FF2B5EF4-FFF2-40B4-BE49-F238E27FC236}">
                <a16:creationId xmlns:a16="http://schemas.microsoft.com/office/drawing/2014/main" id="{DCA258DD-0242-8C7F-6C94-7EB83C9CF762}"/>
              </a:ext>
            </a:extLst>
          </p:cNvPr>
          <p:cNvSpPr txBox="1">
            <a:spLocks noChangeArrowheads="1"/>
          </p:cNvSpPr>
          <p:nvPr/>
        </p:nvSpPr>
        <p:spPr bwMode="auto">
          <a:xfrm>
            <a:off x="468313" y="411163"/>
            <a:ext cx="2659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若可逆膨胀，则：</a:t>
            </a:r>
          </a:p>
        </p:txBody>
      </p:sp>
      <p:graphicFrame>
        <p:nvGraphicFramePr>
          <p:cNvPr id="7170" name="Object 110">
            <a:extLst>
              <a:ext uri="{FF2B5EF4-FFF2-40B4-BE49-F238E27FC236}">
                <a16:creationId xmlns:a16="http://schemas.microsoft.com/office/drawing/2014/main" id="{7247E464-EAB2-E038-E8CB-7C0819CA055F}"/>
              </a:ext>
            </a:extLst>
          </p:cNvPr>
          <p:cNvGraphicFramePr>
            <a:graphicFrameLocks noChangeAspect="1"/>
          </p:cNvGraphicFramePr>
          <p:nvPr/>
        </p:nvGraphicFramePr>
        <p:xfrm>
          <a:off x="427038" y="950913"/>
          <a:ext cx="8121650" cy="908050"/>
        </p:xfrm>
        <a:graphic>
          <a:graphicData uri="http://schemas.openxmlformats.org/presentationml/2006/ole">
            <mc:AlternateContent xmlns:mc="http://schemas.openxmlformats.org/markup-compatibility/2006">
              <mc:Choice xmlns:v="urn:schemas-microsoft-com:vml" Requires="v">
                <p:oleObj name="Equation" r:id="rId2" imgW="3835400" imgH="571500" progId="Equation.DSMT4">
                  <p:embed/>
                </p:oleObj>
              </mc:Choice>
              <mc:Fallback>
                <p:oleObj name="Equation" r:id="rId2" imgW="3835400" imgH="571500" progId="Equation.DSMT4">
                  <p:embed/>
                  <p:pic>
                    <p:nvPicPr>
                      <p:cNvPr id="0" name="Object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8" y="950913"/>
                        <a:ext cx="81216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11">
            <a:extLst>
              <a:ext uri="{FF2B5EF4-FFF2-40B4-BE49-F238E27FC236}">
                <a16:creationId xmlns:a16="http://schemas.microsoft.com/office/drawing/2014/main" id="{4E4E4B0F-1A77-12B0-3E73-3D964E4A4C02}"/>
              </a:ext>
            </a:extLst>
          </p:cNvPr>
          <p:cNvGraphicFramePr>
            <a:graphicFrameLocks noChangeAspect="1"/>
          </p:cNvGraphicFramePr>
          <p:nvPr/>
        </p:nvGraphicFramePr>
        <p:xfrm>
          <a:off x="433388" y="1978025"/>
          <a:ext cx="7054850" cy="673100"/>
        </p:xfrm>
        <a:graphic>
          <a:graphicData uri="http://schemas.openxmlformats.org/presentationml/2006/ole">
            <mc:AlternateContent xmlns:mc="http://schemas.openxmlformats.org/markup-compatibility/2006">
              <mc:Choice xmlns:v="urn:schemas-microsoft-com:vml" Requires="v">
                <p:oleObj name="Equation" r:id="rId4" imgW="3594100" imgH="457200" progId="Equation.DSMT4">
                  <p:embed/>
                </p:oleObj>
              </mc:Choice>
              <mc:Fallback>
                <p:oleObj name="Equation" r:id="rId4" imgW="3594100" imgH="457200" progId="Equation.DSMT4">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1978025"/>
                        <a:ext cx="70548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AutoShape 1">
            <a:hlinkClick r:id="" action="ppaction://hlinkshowjump?jump=nextslide" highlightClick="1"/>
            <a:extLst>
              <a:ext uri="{FF2B5EF4-FFF2-40B4-BE49-F238E27FC236}">
                <a16:creationId xmlns:a16="http://schemas.microsoft.com/office/drawing/2014/main" id="{EC95A08D-7911-7425-27F3-66D5C64836C4}"/>
              </a:ext>
            </a:extLst>
          </p:cNvPr>
          <p:cNvSpPr>
            <a:spLocks noChangeArrowheads="1"/>
          </p:cNvSpPr>
          <p:nvPr/>
        </p:nvSpPr>
        <p:spPr bwMode="auto">
          <a:xfrm>
            <a:off x="8101013" y="4946650"/>
            <a:ext cx="466725" cy="16192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7176" name="AutoShape 2">
            <a:hlinkClick r:id="" action="ppaction://hlinkshowjump?jump=previousslide" highlightClick="1"/>
            <a:extLst>
              <a:ext uri="{FF2B5EF4-FFF2-40B4-BE49-F238E27FC236}">
                <a16:creationId xmlns:a16="http://schemas.microsoft.com/office/drawing/2014/main" id="{85BBD310-C9B9-BE0E-0D59-C6E46C3F5D48}"/>
              </a:ext>
            </a:extLst>
          </p:cNvPr>
          <p:cNvSpPr>
            <a:spLocks noChangeArrowheads="1"/>
          </p:cNvSpPr>
          <p:nvPr/>
        </p:nvSpPr>
        <p:spPr bwMode="auto">
          <a:xfrm>
            <a:off x="7524750" y="4946650"/>
            <a:ext cx="538163" cy="1635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7177" name="AutoShape 3">
            <a:hlinkClick r:id="" action="ppaction://hlinkshowjump?jump=lastslide" highlightClick="1"/>
            <a:extLst>
              <a:ext uri="{FF2B5EF4-FFF2-40B4-BE49-F238E27FC236}">
                <a16:creationId xmlns:a16="http://schemas.microsoft.com/office/drawing/2014/main" id="{EAC8A43C-4382-5230-425B-8385C0A47C54}"/>
              </a:ext>
            </a:extLst>
          </p:cNvPr>
          <p:cNvSpPr>
            <a:spLocks noChangeArrowheads="1"/>
          </p:cNvSpPr>
          <p:nvPr/>
        </p:nvSpPr>
        <p:spPr bwMode="auto">
          <a:xfrm>
            <a:off x="8604250" y="4946650"/>
            <a:ext cx="468313" cy="161925"/>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7178" name="AutoShape 4">
            <a:hlinkClick r:id="" action="ppaction://hlinkshowjump?jump=firstslide" highlightClick="1"/>
            <a:extLst>
              <a:ext uri="{FF2B5EF4-FFF2-40B4-BE49-F238E27FC236}">
                <a16:creationId xmlns:a16="http://schemas.microsoft.com/office/drawing/2014/main" id="{B9281F27-D100-3701-8C2A-D3CE1D2A3810}"/>
              </a:ext>
            </a:extLst>
          </p:cNvPr>
          <p:cNvSpPr>
            <a:spLocks noChangeArrowheads="1"/>
          </p:cNvSpPr>
          <p:nvPr/>
        </p:nvSpPr>
        <p:spPr bwMode="auto">
          <a:xfrm>
            <a:off x="7019925" y="4946650"/>
            <a:ext cx="468313" cy="161925"/>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aphicFrame>
        <p:nvGraphicFramePr>
          <p:cNvPr id="7172" name="Object 112">
            <a:extLst>
              <a:ext uri="{FF2B5EF4-FFF2-40B4-BE49-F238E27FC236}">
                <a16:creationId xmlns:a16="http://schemas.microsoft.com/office/drawing/2014/main" id="{C448B2C0-B449-72CF-8A75-38E978836EBF}"/>
              </a:ext>
            </a:extLst>
          </p:cNvPr>
          <p:cNvGraphicFramePr>
            <a:graphicFrameLocks noChangeAspect="1"/>
          </p:cNvGraphicFramePr>
          <p:nvPr/>
        </p:nvGraphicFramePr>
        <p:xfrm>
          <a:off x="481013" y="2841625"/>
          <a:ext cx="7791450" cy="984250"/>
        </p:xfrm>
        <a:graphic>
          <a:graphicData uri="http://schemas.openxmlformats.org/presentationml/2006/ole">
            <mc:AlternateContent xmlns:mc="http://schemas.openxmlformats.org/markup-compatibility/2006">
              <mc:Choice xmlns:v="urn:schemas-microsoft-com:vml" Requires="v">
                <p:oleObj name="Equation" r:id="rId6" imgW="3962400" imgH="660400" progId="Equation.DSMT4">
                  <p:embed/>
                </p:oleObj>
              </mc:Choice>
              <mc:Fallback>
                <p:oleObj name="Equation" r:id="rId6" imgW="3962400" imgH="660400" progId="Equation.DSMT4">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3" y="2841625"/>
                        <a:ext cx="779145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113">
            <a:extLst>
              <a:ext uri="{FF2B5EF4-FFF2-40B4-BE49-F238E27FC236}">
                <a16:creationId xmlns:a16="http://schemas.microsoft.com/office/drawing/2014/main" id="{5A112FE9-2C81-50AB-5C41-805821A4D32E}"/>
              </a:ext>
            </a:extLst>
          </p:cNvPr>
          <p:cNvGraphicFramePr>
            <a:graphicFrameLocks noChangeAspect="1"/>
          </p:cNvGraphicFramePr>
          <p:nvPr/>
        </p:nvGraphicFramePr>
        <p:xfrm>
          <a:off x="490538" y="3921125"/>
          <a:ext cx="6908800" cy="679450"/>
        </p:xfrm>
        <a:graphic>
          <a:graphicData uri="http://schemas.openxmlformats.org/presentationml/2006/ole">
            <mc:AlternateContent xmlns:mc="http://schemas.openxmlformats.org/markup-compatibility/2006">
              <mc:Choice xmlns:v="urn:schemas-microsoft-com:vml" Requires="v">
                <p:oleObj name="Equation" r:id="rId8" imgW="3492500" imgH="457200" progId="Equation.DSMT4">
                  <p:embed/>
                </p:oleObj>
              </mc:Choice>
              <mc:Fallback>
                <p:oleObj name="Equation" r:id="rId8" imgW="3492500" imgH="457200" progId="Equation.DSMT4">
                  <p:embed/>
                  <p:pic>
                    <p:nvPicPr>
                      <p:cNvPr id="0" name="Object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538" y="3921125"/>
                        <a:ext cx="6908800"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3">
            <a:extLst>
              <a:ext uri="{FF2B5EF4-FFF2-40B4-BE49-F238E27FC236}">
                <a16:creationId xmlns:a16="http://schemas.microsoft.com/office/drawing/2014/main" id="{28DE8C6E-9777-E29B-9FAE-5270EC6E00EB}"/>
              </a:ext>
            </a:extLst>
          </p:cNvPr>
          <p:cNvSpPr txBox="1">
            <a:spLocks noChangeArrowheads="1"/>
          </p:cNvSpPr>
          <p:nvPr/>
        </p:nvSpPr>
        <p:spPr bwMode="auto">
          <a:xfrm>
            <a:off x="468313" y="384175"/>
            <a:ext cx="3587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由于过程不可逆，所以：</a:t>
            </a:r>
          </a:p>
        </p:txBody>
      </p:sp>
      <p:graphicFrame>
        <p:nvGraphicFramePr>
          <p:cNvPr id="8194" name="Object 137">
            <a:extLst>
              <a:ext uri="{FF2B5EF4-FFF2-40B4-BE49-F238E27FC236}">
                <a16:creationId xmlns:a16="http://schemas.microsoft.com/office/drawing/2014/main" id="{273A89F6-7F5E-8E82-CAB7-DC6548C98952}"/>
              </a:ext>
            </a:extLst>
          </p:cNvPr>
          <p:cNvGraphicFramePr>
            <a:graphicFrameLocks noChangeAspect="1"/>
          </p:cNvGraphicFramePr>
          <p:nvPr/>
        </p:nvGraphicFramePr>
        <p:xfrm>
          <a:off x="1674813" y="788988"/>
          <a:ext cx="5813425" cy="381000"/>
        </p:xfrm>
        <a:graphic>
          <a:graphicData uri="http://schemas.openxmlformats.org/presentationml/2006/ole">
            <mc:AlternateContent xmlns:mc="http://schemas.openxmlformats.org/markup-compatibility/2006">
              <mc:Choice xmlns:v="urn:schemas-microsoft-com:vml" Requires="v">
                <p:oleObj name="Equation" r:id="rId2" imgW="2768600" imgH="241300" progId="Equation.DSMT4">
                  <p:embed/>
                </p:oleObj>
              </mc:Choice>
              <mc:Fallback>
                <p:oleObj name="Equation" r:id="rId2" imgW="2768600" imgH="241300" progId="Equation.DSMT4">
                  <p:embed/>
                  <p:pic>
                    <p:nvPicPr>
                      <p:cNvPr id="0" name="Object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788988"/>
                        <a:ext cx="5813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38">
            <a:extLst>
              <a:ext uri="{FF2B5EF4-FFF2-40B4-BE49-F238E27FC236}">
                <a16:creationId xmlns:a16="http://schemas.microsoft.com/office/drawing/2014/main" id="{1829CD5D-AB52-87BB-E794-A014CE7FEFA6}"/>
              </a:ext>
            </a:extLst>
          </p:cNvPr>
          <p:cNvGraphicFramePr>
            <a:graphicFrameLocks noChangeAspect="1"/>
          </p:cNvGraphicFramePr>
          <p:nvPr/>
        </p:nvGraphicFramePr>
        <p:xfrm>
          <a:off x="2416175" y="1654175"/>
          <a:ext cx="1639888" cy="652463"/>
        </p:xfrm>
        <a:graphic>
          <a:graphicData uri="http://schemas.openxmlformats.org/presentationml/2006/ole">
            <mc:AlternateContent xmlns:mc="http://schemas.openxmlformats.org/markup-compatibility/2006">
              <mc:Choice xmlns:v="urn:schemas-microsoft-com:vml" Requires="v">
                <p:oleObj name="Equation" r:id="rId4" imgW="787400" imgH="419100" progId="Equation.DSMT4">
                  <p:embed/>
                </p:oleObj>
              </mc:Choice>
              <mc:Fallback>
                <p:oleObj name="Equation" r:id="rId4" imgW="787400" imgH="419100" progId="Equation.DSMT4">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6175" y="1654175"/>
                        <a:ext cx="1639888"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139">
            <a:extLst>
              <a:ext uri="{FF2B5EF4-FFF2-40B4-BE49-F238E27FC236}">
                <a16:creationId xmlns:a16="http://schemas.microsoft.com/office/drawing/2014/main" id="{A736317B-9B7C-983B-FB17-6622799C2C44}"/>
              </a:ext>
            </a:extLst>
          </p:cNvPr>
          <p:cNvGraphicFramePr>
            <a:graphicFrameLocks noChangeAspect="1"/>
          </p:cNvGraphicFramePr>
          <p:nvPr/>
        </p:nvGraphicFramePr>
        <p:xfrm>
          <a:off x="746125" y="3165475"/>
          <a:ext cx="7065963" cy="693738"/>
        </p:xfrm>
        <a:graphic>
          <a:graphicData uri="http://schemas.openxmlformats.org/presentationml/2006/ole">
            <mc:AlternateContent xmlns:mc="http://schemas.openxmlformats.org/markup-compatibility/2006">
              <mc:Choice xmlns:v="urn:schemas-microsoft-com:vml" Requires="v">
                <p:oleObj name="Equation" r:id="rId6" imgW="3492500" imgH="457200" progId="Equation.DSMT4">
                  <p:embed/>
                </p:oleObj>
              </mc:Choice>
              <mc:Fallback>
                <p:oleObj name="Equation" r:id="rId6" imgW="3492500" imgH="457200" progId="Equation.DSMT4">
                  <p:embed/>
                  <p:pic>
                    <p:nvPicPr>
                      <p:cNvPr id="0" name="Object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125" y="3165475"/>
                        <a:ext cx="7065963"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140">
            <a:extLst>
              <a:ext uri="{FF2B5EF4-FFF2-40B4-BE49-F238E27FC236}">
                <a16:creationId xmlns:a16="http://schemas.microsoft.com/office/drawing/2014/main" id="{803B656E-BA9D-6762-276C-FA89AE7FF375}"/>
              </a:ext>
            </a:extLst>
          </p:cNvPr>
          <p:cNvGraphicFramePr>
            <a:graphicFrameLocks noChangeAspect="1"/>
          </p:cNvGraphicFramePr>
          <p:nvPr/>
        </p:nvGraphicFramePr>
        <p:xfrm>
          <a:off x="827088" y="2355850"/>
          <a:ext cx="7272337" cy="711200"/>
        </p:xfrm>
        <a:graphic>
          <a:graphicData uri="http://schemas.openxmlformats.org/presentationml/2006/ole">
            <mc:AlternateContent xmlns:mc="http://schemas.openxmlformats.org/markup-compatibility/2006">
              <mc:Choice xmlns:v="urn:schemas-microsoft-com:vml" Requires="v">
                <p:oleObj name="Equation" r:id="rId8" imgW="3606800" imgH="469900" progId="Equation.DSMT4">
                  <p:embed/>
                </p:oleObj>
              </mc:Choice>
              <mc:Fallback>
                <p:oleObj name="Equation" r:id="rId8" imgW="3606800" imgH="469900" progId="Equation.DSMT4">
                  <p:embed/>
                  <p:pic>
                    <p:nvPicPr>
                      <p:cNvPr id="0" name="Object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2355850"/>
                        <a:ext cx="7272337"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AutoShape 1">
            <a:hlinkClick r:id="" action="ppaction://hlinkshowjump?jump=nextslide" highlightClick="1"/>
            <a:extLst>
              <a:ext uri="{FF2B5EF4-FFF2-40B4-BE49-F238E27FC236}">
                <a16:creationId xmlns:a16="http://schemas.microsoft.com/office/drawing/2014/main" id="{C74F447E-CAC9-417B-2DC8-858877E27495}"/>
              </a:ext>
            </a:extLst>
          </p:cNvPr>
          <p:cNvSpPr>
            <a:spLocks noChangeArrowheads="1"/>
          </p:cNvSpPr>
          <p:nvPr/>
        </p:nvSpPr>
        <p:spPr bwMode="auto">
          <a:xfrm>
            <a:off x="8101013" y="4946650"/>
            <a:ext cx="466725" cy="16192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201" name="AutoShape 2">
            <a:hlinkClick r:id="" action="ppaction://hlinkshowjump?jump=previousslide" highlightClick="1"/>
            <a:extLst>
              <a:ext uri="{FF2B5EF4-FFF2-40B4-BE49-F238E27FC236}">
                <a16:creationId xmlns:a16="http://schemas.microsoft.com/office/drawing/2014/main" id="{A46AEB22-BC0D-E7BD-806C-3909A980C56F}"/>
              </a:ext>
            </a:extLst>
          </p:cNvPr>
          <p:cNvSpPr>
            <a:spLocks noChangeArrowheads="1"/>
          </p:cNvSpPr>
          <p:nvPr/>
        </p:nvSpPr>
        <p:spPr bwMode="auto">
          <a:xfrm>
            <a:off x="7524750" y="4946650"/>
            <a:ext cx="538163" cy="1635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202" name="AutoShape 3">
            <a:hlinkClick r:id="" action="ppaction://hlinkshowjump?jump=lastslide" highlightClick="1"/>
            <a:extLst>
              <a:ext uri="{FF2B5EF4-FFF2-40B4-BE49-F238E27FC236}">
                <a16:creationId xmlns:a16="http://schemas.microsoft.com/office/drawing/2014/main" id="{7A81977D-1A92-7D65-B055-22C02FEA0498}"/>
              </a:ext>
            </a:extLst>
          </p:cNvPr>
          <p:cNvSpPr>
            <a:spLocks noChangeArrowheads="1"/>
          </p:cNvSpPr>
          <p:nvPr/>
        </p:nvSpPr>
        <p:spPr bwMode="auto">
          <a:xfrm>
            <a:off x="8604250" y="4946650"/>
            <a:ext cx="468313" cy="161925"/>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203" name="AutoShape 4">
            <a:hlinkClick r:id="" action="ppaction://hlinkshowjump?jump=firstslide" highlightClick="1"/>
            <a:extLst>
              <a:ext uri="{FF2B5EF4-FFF2-40B4-BE49-F238E27FC236}">
                <a16:creationId xmlns:a16="http://schemas.microsoft.com/office/drawing/2014/main" id="{985717AD-F4B5-3056-417D-E8959DF0E3D1}"/>
              </a:ext>
            </a:extLst>
          </p:cNvPr>
          <p:cNvSpPr>
            <a:spLocks noChangeArrowheads="1"/>
          </p:cNvSpPr>
          <p:nvPr/>
        </p:nvSpPr>
        <p:spPr bwMode="auto">
          <a:xfrm>
            <a:off x="7019925" y="4946650"/>
            <a:ext cx="468313" cy="161925"/>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8204" name="TextBox 1">
            <a:extLst>
              <a:ext uri="{FF2B5EF4-FFF2-40B4-BE49-F238E27FC236}">
                <a16:creationId xmlns:a16="http://schemas.microsoft.com/office/drawing/2014/main" id="{BE24B99C-7526-E04A-D143-FACD752F20B4}"/>
              </a:ext>
            </a:extLst>
          </p:cNvPr>
          <p:cNvSpPr txBox="1">
            <a:spLocks noChangeArrowheads="1"/>
          </p:cNvSpPr>
          <p:nvPr/>
        </p:nvSpPr>
        <p:spPr bwMode="auto">
          <a:xfrm>
            <a:off x="684213" y="1276350"/>
            <a:ext cx="75596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因摩擦而损耗的动能被气流吸收，故需对温度修正。根</a:t>
            </a:r>
            <a:endParaRPr kumimoji="1" lang="en-US" altLang="zh-CN" sz="2400" b="1">
              <a:latin typeface="Times New Roman" panose="02020603050405020304" pitchFamily="18" charset="0"/>
              <a:ea typeface="楷体_GB2312" pitchFamily="49" charset="-122"/>
            </a:endParaRPr>
          </a:p>
          <a:p>
            <a:pPr eaLnBrk="1" hangingPunct="1"/>
            <a:endParaRPr kumimoji="1" lang="en-US" altLang="zh-CN" sz="2400" b="1">
              <a:latin typeface="Times New Roman" panose="02020603050405020304" pitchFamily="18" charset="0"/>
              <a:ea typeface="楷体_GB2312" pitchFamily="49" charset="-122"/>
            </a:endParaRPr>
          </a:p>
          <a:p>
            <a:pPr eaLnBrk="1" hangingPunct="1"/>
            <a:r>
              <a:rPr kumimoji="1" lang="zh-CN" altLang="en-US" sz="2400" b="1">
                <a:latin typeface="Times New Roman" panose="02020603050405020304" pitchFamily="18" charset="0"/>
                <a:ea typeface="楷体_GB2312" pitchFamily="49" charset="-122"/>
              </a:rPr>
              <a:t>据能量方程</a:t>
            </a:r>
          </a:p>
        </p:txBody>
      </p:sp>
      <p:graphicFrame>
        <p:nvGraphicFramePr>
          <p:cNvPr id="8198" name="Object 141">
            <a:extLst>
              <a:ext uri="{FF2B5EF4-FFF2-40B4-BE49-F238E27FC236}">
                <a16:creationId xmlns:a16="http://schemas.microsoft.com/office/drawing/2014/main" id="{3C18300F-9844-7D34-E186-2B99ED81F3A5}"/>
              </a:ext>
            </a:extLst>
          </p:cNvPr>
          <p:cNvGraphicFramePr>
            <a:graphicFrameLocks noChangeAspect="1"/>
          </p:cNvGraphicFramePr>
          <p:nvPr/>
        </p:nvGraphicFramePr>
        <p:xfrm>
          <a:off x="827088" y="4084638"/>
          <a:ext cx="6831012" cy="681037"/>
        </p:xfrm>
        <a:graphic>
          <a:graphicData uri="http://schemas.openxmlformats.org/presentationml/2006/ole">
            <mc:AlternateContent xmlns:mc="http://schemas.openxmlformats.org/markup-compatibility/2006">
              <mc:Choice xmlns:v="urn:schemas-microsoft-com:vml" Requires="v">
                <p:oleObj name="Equation" r:id="rId10" imgW="3441700" imgH="457200" progId="Equation.DSMT4">
                  <p:embed/>
                </p:oleObj>
              </mc:Choice>
              <mc:Fallback>
                <p:oleObj name="Equation" r:id="rId10" imgW="3441700" imgH="457200" progId="Equation.DSMT4">
                  <p:embed/>
                  <p:pic>
                    <p:nvPicPr>
                      <p:cNvPr id="0" name="Object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088" y="4084638"/>
                        <a:ext cx="6831012"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a:extLst>
              <a:ext uri="{FF2B5EF4-FFF2-40B4-BE49-F238E27FC236}">
                <a16:creationId xmlns:a16="http://schemas.microsoft.com/office/drawing/2014/main" id="{D85A41B7-6AD6-E4FC-43F1-36D72620C5CA}"/>
              </a:ext>
            </a:extLst>
          </p:cNvPr>
          <p:cNvSpPr txBox="1">
            <a:spLocks noChangeArrowheads="1"/>
          </p:cNvSpPr>
          <p:nvPr/>
        </p:nvSpPr>
        <p:spPr bwMode="auto">
          <a:xfrm>
            <a:off x="323850" y="3090863"/>
            <a:ext cx="684530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kumimoji="1" lang="zh-CN" altLang="en-US" sz="2800" b="1">
                <a:latin typeface="楷体_GB2312" pitchFamily="49" charset="-122"/>
                <a:ea typeface="楷体_GB2312" pitchFamily="49" charset="-122"/>
              </a:rPr>
              <a:t>附：</a:t>
            </a:r>
            <a:r>
              <a:rPr kumimoji="1" lang="zh-CN" altLang="en-US" sz="2400" b="1">
                <a:latin typeface="楷体_GB2312" pitchFamily="49" charset="-122"/>
                <a:ea typeface="楷体_GB2312" pitchFamily="49" charset="-122"/>
              </a:rPr>
              <a:t>利用火用方程校核</a:t>
            </a:r>
          </a:p>
          <a:p>
            <a:pPr eaLnBrk="1" hangingPunct="1">
              <a:lnSpc>
                <a:spcPct val="120000"/>
              </a:lnSpc>
            </a:pPr>
            <a:r>
              <a:rPr kumimoji="1" lang="zh-CN" altLang="en-US" sz="2400" b="1">
                <a:latin typeface="楷体_GB2312" pitchFamily="49" charset="-122"/>
                <a:ea typeface="楷体_GB2312" pitchFamily="49" charset="-122"/>
              </a:rPr>
              <a:t>        流入火用</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流出火用</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火用损</a:t>
            </a:r>
            <a:r>
              <a:rPr kumimoji="1" lang="en-US" altLang="zh-CN" sz="2400" b="1">
                <a:latin typeface="楷体_GB2312" pitchFamily="49" charset="-122"/>
                <a:ea typeface="楷体_GB2312" pitchFamily="49" charset="-122"/>
              </a:rPr>
              <a:t>=</a:t>
            </a:r>
            <a:r>
              <a:rPr kumimoji="1" lang="zh-CN" altLang="en-US" sz="2400" b="1">
                <a:latin typeface="楷体_GB2312" pitchFamily="49" charset="-122"/>
                <a:ea typeface="楷体_GB2312" pitchFamily="49" charset="-122"/>
              </a:rPr>
              <a:t>系统火用增</a:t>
            </a:r>
          </a:p>
        </p:txBody>
      </p:sp>
      <p:sp>
        <p:nvSpPr>
          <p:cNvPr id="9221" name="Text Box 5">
            <a:extLst>
              <a:ext uri="{FF2B5EF4-FFF2-40B4-BE49-F238E27FC236}">
                <a16:creationId xmlns:a16="http://schemas.microsoft.com/office/drawing/2014/main" id="{A1A81552-200B-0352-F4C6-03D61B6E4E89}"/>
              </a:ext>
            </a:extLst>
          </p:cNvPr>
          <p:cNvSpPr txBox="1">
            <a:spLocks noChangeArrowheads="1"/>
          </p:cNvSpPr>
          <p:nvPr/>
        </p:nvSpPr>
        <p:spPr bwMode="auto">
          <a:xfrm>
            <a:off x="395288" y="3900488"/>
            <a:ext cx="45847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kumimoji="1" lang="zh-CN" altLang="en-US" sz="2400" b="1">
                <a:latin typeface="Times New Roman" panose="02020603050405020304" pitchFamily="18" charset="0"/>
                <a:ea typeface="楷体_GB2312" pitchFamily="49" charset="-122"/>
              </a:rPr>
              <a:t>因稳流，火用增 </a:t>
            </a:r>
            <a:r>
              <a:rPr kumimoji="1" lang="en-US" altLang="zh-CN" sz="2400" b="1">
                <a:latin typeface="Times New Roman" panose="02020603050405020304" pitchFamily="18" charset="0"/>
                <a:ea typeface="楷体_GB2312" pitchFamily="49" charset="-122"/>
                <a:cs typeface="Times New Roman" panose="02020603050405020304" pitchFamily="18" charset="0"/>
              </a:rPr>
              <a:t>Δ</a:t>
            </a:r>
            <a:r>
              <a:rPr kumimoji="1" lang="en-US" altLang="zh-CN" sz="2400" b="1" i="1">
                <a:latin typeface="Times New Roman" panose="02020603050405020304" pitchFamily="18" charset="0"/>
                <a:ea typeface="楷体_GB2312" pitchFamily="49" charset="-122"/>
                <a:cs typeface="Times New Roman" panose="02020603050405020304" pitchFamily="18" charset="0"/>
              </a:rPr>
              <a:t>E</a:t>
            </a:r>
            <a:r>
              <a:rPr kumimoji="1" lang="en-US" altLang="zh-CN" sz="2400" b="1" baseline="-25000">
                <a:latin typeface="Times New Roman" panose="02020603050405020304" pitchFamily="18" charset="0"/>
                <a:ea typeface="楷体_GB2312" pitchFamily="49" charset="-122"/>
                <a:cs typeface="Times New Roman" panose="02020603050405020304" pitchFamily="18" charset="0"/>
              </a:rPr>
              <a:t>x,</a:t>
            </a:r>
            <a:r>
              <a:rPr kumimoji="1" lang="en-US" altLang="zh-CN" sz="2400" b="1" i="1" baseline="-25000">
                <a:latin typeface="Times New Roman" panose="02020603050405020304" pitchFamily="18" charset="0"/>
                <a:ea typeface="楷体_GB2312" pitchFamily="49" charset="-122"/>
                <a:cs typeface="Times New Roman" panose="02020603050405020304" pitchFamily="18" charset="0"/>
              </a:rPr>
              <a:t>H</a:t>
            </a:r>
            <a:r>
              <a:rPr kumimoji="1" lang="en-US" altLang="zh-CN" sz="2400" b="1" baseline="-25000">
                <a:latin typeface="Times New Roman" panose="02020603050405020304" pitchFamily="18" charset="0"/>
                <a:ea typeface="楷体_GB2312" pitchFamily="49" charset="-122"/>
                <a:cs typeface="Times New Roman" panose="02020603050405020304" pitchFamily="18" charset="0"/>
              </a:rPr>
              <a:t> </a:t>
            </a:r>
            <a:r>
              <a:rPr kumimoji="1" lang="en-US" altLang="zh-CN" sz="2400" b="1">
                <a:latin typeface="Times New Roman" panose="02020603050405020304" pitchFamily="18" charset="0"/>
                <a:ea typeface="楷体_GB2312" pitchFamily="49" charset="-122"/>
                <a:cs typeface="Times New Roman" panose="02020603050405020304" pitchFamily="18" charset="0"/>
              </a:rPr>
              <a:t>= 0 </a:t>
            </a:r>
            <a:r>
              <a:rPr kumimoji="1" lang="zh-CN" altLang="en-US" sz="2400" b="1">
                <a:latin typeface="Times New Roman" panose="02020603050405020304" pitchFamily="18" charset="0"/>
                <a:ea typeface="楷体_GB2312" pitchFamily="49" charset="-122"/>
                <a:cs typeface="Times New Roman" panose="02020603050405020304" pitchFamily="18" charset="0"/>
              </a:rPr>
              <a:t>，</a:t>
            </a:r>
            <a:r>
              <a:rPr kumimoji="1" lang="zh-CN" altLang="en-US" sz="2400" b="1">
                <a:latin typeface="Times New Roman" panose="02020603050405020304" pitchFamily="18" charset="0"/>
                <a:ea typeface="楷体_GB2312" pitchFamily="49" charset="-122"/>
              </a:rPr>
              <a:t>所以</a:t>
            </a:r>
          </a:p>
        </p:txBody>
      </p:sp>
      <p:graphicFrame>
        <p:nvGraphicFramePr>
          <p:cNvPr id="9218" name="Object 56">
            <a:extLst>
              <a:ext uri="{FF2B5EF4-FFF2-40B4-BE49-F238E27FC236}">
                <a16:creationId xmlns:a16="http://schemas.microsoft.com/office/drawing/2014/main" id="{AF8AE3E0-475F-3E91-3319-F845CBAFDDDF}"/>
              </a:ext>
            </a:extLst>
          </p:cNvPr>
          <p:cNvGraphicFramePr>
            <a:graphicFrameLocks noChangeAspect="1"/>
          </p:cNvGraphicFramePr>
          <p:nvPr/>
        </p:nvGraphicFramePr>
        <p:xfrm>
          <a:off x="563563" y="971550"/>
          <a:ext cx="7837487" cy="1093788"/>
        </p:xfrm>
        <a:graphic>
          <a:graphicData uri="http://schemas.openxmlformats.org/presentationml/2006/ole">
            <mc:AlternateContent xmlns:mc="http://schemas.openxmlformats.org/markup-compatibility/2006">
              <mc:Choice xmlns:v="urn:schemas-microsoft-com:vml" Requires="v">
                <p:oleObj name="Equation" r:id="rId2" imgW="3822700" imgH="711200" progId="Equation.DSMT4">
                  <p:embed/>
                </p:oleObj>
              </mc:Choice>
              <mc:Fallback>
                <p:oleObj name="Equation" r:id="rId2" imgW="3822700" imgH="711200" progId="Equation.DSMT4">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971550"/>
                        <a:ext cx="7837487"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57">
            <a:extLst>
              <a:ext uri="{FF2B5EF4-FFF2-40B4-BE49-F238E27FC236}">
                <a16:creationId xmlns:a16="http://schemas.microsoft.com/office/drawing/2014/main" id="{5F0C70E8-204A-38E1-6021-D003E4B08A32}"/>
              </a:ext>
            </a:extLst>
          </p:cNvPr>
          <p:cNvGraphicFramePr>
            <a:graphicFrameLocks noChangeAspect="1"/>
          </p:cNvGraphicFramePr>
          <p:nvPr/>
        </p:nvGraphicFramePr>
        <p:xfrm>
          <a:off x="465138" y="2625725"/>
          <a:ext cx="7727950" cy="379413"/>
        </p:xfrm>
        <a:graphic>
          <a:graphicData uri="http://schemas.openxmlformats.org/presentationml/2006/ole">
            <mc:AlternateContent xmlns:mc="http://schemas.openxmlformats.org/markup-compatibility/2006">
              <mc:Choice xmlns:v="urn:schemas-microsoft-com:vml" Requires="v">
                <p:oleObj name="Equation" r:id="rId4" imgW="3886200" imgH="254000" progId="Equation.DSMT4">
                  <p:embed/>
                </p:oleObj>
              </mc:Choice>
              <mc:Fallback>
                <p:oleObj name="Equation" r:id="rId4" imgW="3886200" imgH="254000" progId="Equation.DSMT4">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2625725"/>
                        <a:ext cx="77279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Text Box 0">
            <a:extLst>
              <a:ext uri="{FF2B5EF4-FFF2-40B4-BE49-F238E27FC236}">
                <a16:creationId xmlns:a16="http://schemas.microsoft.com/office/drawing/2014/main" id="{13212E6E-D547-EB4D-CD13-87EEE22A8D54}"/>
              </a:ext>
            </a:extLst>
          </p:cNvPr>
          <p:cNvSpPr txBox="1">
            <a:spLocks noChangeArrowheads="1"/>
          </p:cNvSpPr>
          <p:nvPr/>
        </p:nvSpPr>
        <p:spPr bwMode="auto">
          <a:xfrm>
            <a:off x="323850" y="496888"/>
            <a:ext cx="668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由于流动不可逆绝热，所以过程的熵增即是熵产</a:t>
            </a:r>
          </a:p>
        </p:txBody>
      </p:sp>
      <p:sp>
        <p:nvSpPr>
          <p:cNvPr id="9223" name="AutoShape 1">
            <a:hlinkClick r:id="" action="ppaction://hlinkshowjump?jump=nextslide" highlightClick="1"/>
            <a:extLst>
              <a:ext uri="{FF2B5EF4-FFF2-40B4-BE49-F238E27FC236}">
                <a16:creationId xmlns:a16="http://schemas.microsoft.com/office/drawing/2014/main" id="{6BFDF294-FFFA-86F0-26CF-8100851CBDDD}"/>
              </a:ext>
            </a:extLst>
          </p:cNvPr>
          <p:cNvSpPr>
            <a:spLocks noChangeArrowheads="1"/>
          </p:cNvSpPr>
          <p:nvPr/>
        </p:nvSpPr>
        <p:spPr bwMode="auto">
          <a:xfrm>
            <a:off x="8101013" y="4946650"/>
            <a:ext cx="466725" cy="16192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9224" name="AutoShape 2">
            <a:hlinkClick r:id="" action="ppaction://hlinkshowjump?jump=previousslide" highlightClick="1"/>
            <a:extLst>
              <a:ext uri="{FF2B5EF4-FFF2-40B4-BE49-F238E27FC236}">
                <a16:creationId xmlns:a16="http://schemas.microsoft.com/office/drawing/2014/main" id="{C7429819-6EBE-9E6A-9711-7E446627530C}"/>
              </a:ext>
            </a:extLst>
          </p:cNvPr>
          <p:cNvSpPr>
            <a:spLocks noChangeArrowheads="1"/>
          </p:cNvSpPr>
          <p:nvPr/>
        </p:nvSpPr>
        <p:spPr bwMode="auto">
          <a:xfrm>
            <a:off x="7524750" y="4946650"/>
            <a:ext cx="538163" cy="163513"/>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9225" name="AutoShape 3">
            <a:hlinkClick r:id="" action="ppaction://hlinkshowjump?jump=lastslide" highlightClick="1"/>
            <a:extLst>
              <a:ext uri="{FF2B5EF4-FFF2-40B4-BE49-F238E27FC236}">
                <a16:creationId xmlns:a16="http://schemas.microsoft.com/office/drawing/2014/main" id="{308E9CA3-451E-3546-11F2-C92B03C2C48B}"/>
              </a:ext>
            </a:extLst>
          </p:cNvPr>
          <p:cNvSpPr>
            <a:spLocks noChangeArrowheads="1"/>
          </p:cNvSpPr>
          <p:nvPr/>
        </p:nvSpPr>
        <p:spPr bwMode="auto">
          <a:xfrm>
            <a:off x="8604250" y="4946650"/>
            <a:ext cx="468313" cy="161925"/>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9226" name="AutoShape 4">
            <a:hlinkClick r:id="" action="ppaction://hlinkshowjump?jump=firstslide" highlightClick="1"/>
            <a:extLst>
              <a:ext uri="{FF2B5EF4-FFF2-40B4-BE49-F238E27FC236}">
                <a16:creationId xmlns:a16="http://schemas.microsoft.com/office/drawing/2014/main" id="{52D1155F-23FC-35FA-FADC-D9FFA0833E70}"/>
              </a:ext>
            </a:extLst>
          </p:cNvPr>
          <p:cNvSpPr>
            <a:spLocks noChangeArrowheads="1"/>
          </p:cNvSpPr>
          <p:nvPr/>
        </p:nvSpPr>
        <p:spPr bwMode="auto">
          <a:xfrm>
            <a:off x="7019925" y="4946650"/>
            <a:ext cx="468313" cy="161925"/>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9227" name="Rectangle 5">
            <a:extLst>
              <a:ext uri="{FF2B5EF4-FFF2-40B4-BE49-F238E27FC236}">
                <a16:creationId xmlns:a16="http://schemas.microsoft.com/office/drawing/2014/main" id="{E737A78A-CA9B-223B-6CCE-A8BB7C33BBED}"/>
              </a:ext>
            </a:extLst>
          </p:cNvPr>
          <p:cNvSpPr>
            <a:spLocks noChangeArrowheads="1"/>
          </p:cNvSpPr>
          <p:nvPr/>
        </p:nvSpPr>
        <p:spPr bwMode="auto">
          <a:xfrm>
            <a:off x="1979613" y="4376738"/>
            <a:ext cx="39179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kumimoji="1" lang="zh-CN" altLang="en-US" sz="2400" b="1">
                <a:latin typeface="Times New Roman" panose="02020603050405020304" pitchFamily="18" charset="0"/>
                <a:ea typeface="楷体_GB2312" pitchFamily="49" charset="-122"/>
              </a:rPr>
              <a:t>火用损</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流入火用</a:t>
            </a:r>
            <a:r>
              <a:rPr kumimoji="1" lang="en-US" altLang="zh-CN" sz="2400" b="1">
                <a:latin typeface="宋体" panose="02010600030101010101" pitchFamily="2" charset="-122"/>
              </a:rPr>
              <a:t>-</a:t>
            </a:r>
            <a:r>
              <a:rPr kumimoji="1" lang="zh-CN" altLang="en-US" sz="2400" b="1">
                <a:latin typeface="Times New Roman" panose="02020603050405020304" pitchFamily="18" charset="0"/>
                <a:ea typeface="楷体_GB2312" pitchFamily="49" charset="-122"/>
              </a:rPr>
              <a:t>流出火用</a:t>
            </a:r>
          </a:p>
        </p:txBody>
      </p:sp>
      <p:sp>
        <p:nvSpPr>
          <p:cNvPr id="9228" name="TextBox 1">
            <a:extLst>
              <a:ext uri="{FF2B5EF4-FFF2-40B4-BE49-F238E27FC236}">
                <a16:creationId xmlns:a16="http://schemas.microsoft.com/office/drawing/2014/main" id="{82BE0222-9218-7678-0F86-33D4DCF178AD}"/>
              </a:ext>
            </a:extLst>
          </p:cNvPr>
          <p:cNvSpPr txBox="1">
            <a:spLocks noChangeArrowheads="1"/>
          </p:cNvSpPr>
          <p:nvPr/>
        </p:nvSpPr>
        <p:spPr bwMode="auto">
          <a:xfrm>
            <a:off x="411163" y="2147888"/>
            <a:ext cx="4176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做功能力损失</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110">
            <a:extLst>
              <a:ext uri="{FF2B5EF4-FFF2-40B4-BE49-F238E27FC236}">
                <a16:creationId xmlns:a16="http://schemas.microsoft.com/office/drawing/2014/main" id="{7965B185-879D-2E13-599A-B379CC460830}"/>
              </a:ext>
            </a:extLst>
          </p:cNvPr>
          <p:cNvGraphicFramePr>
            <a:graphicFrameLocks noChangeAspect="1"/>
          </p:cNvGraphicFramePr>
          <p:nvPr/>
        </p:nvGraphicFramePr>
        <p:xfrm>
          <a:off x="1116013" y="192088"/>
          <a:ext cx="4770437" cy="815975"/>
        </p:xfrm>
        <a:graphic>
          <a:graphicData uri="http://schemas.openxmlformats.org/presentationml/2006/ole">
            <mc:AlternateContent xmlns:mc="http://schemas.openxmlformats.org/markup-compatibility/2006">
              <mc:Choice xmlns:v="urn:schemas-microsoft-com:vml" Requires="v">
                <p:oleObj name="Equation" r:id="rId2" imgW="2234880" imgH="507960" progId="Equation.DSMT4">
                  <p:embed/>
                </p:oleObj>
              </mc:Choice>
              <mc:Fallback>
                <p:oleObj name="Equation" r:id="rId2" imgW="2234880" imgH="507960" progId="Equation.DSMT4">
                  <p:embed/>
                  <p:pic>
                    <p:nvPicPr>
                      <p:cNvPr id="0" name="Object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92088"/>
                        <a:ext cx="4770437"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11">
            <a:extLst>
              <a:ext uri="{FF2B5EF4-FFF2-40B4-BE49-F238E27FC236}">
                <a16:creationId xmlns:a16="http://schemas.microsoft.com/office/drawing/2014/main" id="{C5498BAE-020F-AB15-659E-B6838D68D3DE}"/>
              </a:ext>
            </a:extLst>
          </p:cNvPr>
          <p:cNvGraphicFramePr>
            <a:graphicFrameLocks noChangeAspect="1"/>
          </p:cNvGraphicFramePr>
          <p:nvPr/>
        </p:nvGraphicFramePr>
        <p:xfrm>
          <a:off x="900113" y="1165225"/>
          <a:ext cx="4722812" cy="798513"/>
        </p:xfrm>
        <a:graphic>
          <a:graphicData uri="http://schemas.openxmlformats.org/presentationml/2006/ole">
            <mc:AlternateContent xmlns:mc="http://schemas.openxmlformats.org/markup-compatibility/2006">
              <mc:Choice xmlns:v="urn:schemas-microsoft-com:vml" Requires="v">
                <p:oleObj name="Equation" r:id="rId4" imgW="2145960" imgH="482400" progId="Equation.DSMT4">
                  <p:embed/>
                </p:oleObj>
              </mc:Choice>
              <mc:Fallback>
                <p:oleObj name="Equation" r:id="rId4" imgW="2145960" imgH="482400" progId="Equation.DSMT4">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165225"/>
                        <a:ext cx="472281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12">
            <a:extLst>
              <a:ext uri="{FF2B5EF4-FFF2-40B4-BE49-F238E27FC236}">
                <a16:creationId xmlns:a16="http://schemas.microsoft.com/office/drawing/2014/main" id="{1AE43B10-FFFD-A8F3-E54A-FC6FBBF9401B}"/>
              </a:ext>
            </a:extLst>
          </p:cNvPr>
          <p:cNvGraphicFramePr>
            <a:graphicFrameLocks noChangeAspect="1"/>
          </p:cNvGraphicFramePr>
          <p:nvPr/>
        </p:nvGraphicFramePr>
        <p:xfrm>
          <a:off x="971550" y="2084388"/>
          <a:ext cx="5905500" cy="693737"/>
        </p:xfrm>
        <a:graphic>
          <a:graphicData uri="http://schemas.openxmlformats.org/presentationml/2006/ole">
            <mc:AlternateContent xmlns:mc="http://schemas.openxmlformats.org/markup-compatibility/2006">
              <mc:Choice xmlns:v="urn:schemas-microsoft-com:vml" Requires="v">
                <p:oleObj name="Equation" r:id="rId6" imgW="2755800" imgH="431640" progId="Equation.DSMT4">
                  <p:embed/>
                </p:oleObj>
              </mc:Choice>
              <mc:Fallback>
                <p:oleObj name="Equation" r:id="rId6" imgW="2755800" imgH="431640" progId="Equation.DSMT4">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084388"/>
                        <a:ext cx="5905500"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113">
            <a:extLst>
              <a:ext uri="{FF2B5EF4-FFF2-40B4-BE49-F238E27FC236}">
                <a16:creationId xmlns:a16="http://schemas.microsoft.com/office/drawing/2014/main" id="{041C8FD6-49ED-85BE-3A00-3B5BE00D305B}"/>
              </a:ext>
            </a:extLst>
          </p:cNvPr>
          <p:cNvGraphicFramePr>
            <a:graphicFrameLocks noChangeAspect="1"/>
          </p:cNvGraphicFramePr>
          <p:nvPr/>
        </p:nvGraphicFramePr>
        <p:xfrm>
          <a:off x="1187450" y="2903538"/>
          <a:ext cx="7118350" cy="1139825"/>
        </p:xfrm>
        <a:graphic>
          <a:graphicData uri="http://schemas.openxmlformats.org/presentationml/2006/ole">
            <mc:AlternateContent xmlns:mc="http://schemas.openxmlformats.org/markup-compatibility/2006">
              <mc:Choice xmlns:v="urn:schemas-microsoft-com:vml" Requires="v">
                <p:oleObj name="Equation" r:id="rId8" imgW="3568680" imgH="761760" progId="Equation.DSMT4">
                  <p:embed/>
                </p:oleObj>
              </mc:Choice>
              <mc:Fallback>
                <p:oleObj name="Equation" r:id="rId8" imgW="3568680" imgH="761760" progId="Equation.DSMT4">
                  <p:embed/>
                  <p:pic>
                    <p:nvPicPr>
                      <p:cNvPr id="0" name="Object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2903538"/>
                        <a:ext cx="7118350"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AutoShape 1024">
            <a:hlinkClick r:id="" action="ppaction://hlinkshowjump?jump=previousslide" highlightClick="1"/>
            <a:extLst>
              <a:ext uri="{FF2B5EF4-FFF2-40B4-BE49-F238E27FC236}">
                <a16:creationId xmlns:a16="http://schemas.microsoft.com/office/drawing/2014/main" id="{47C04FB5-34BC-7CB5-6175-4F8770BD1E4D}"/>
              </a:ext>
            </a:extLst>
          </p:cNvPr>
          <p:cNvSpPr>
            <a:spLocks noChangeArrowheads="1"/>
          </p:cNvSpPr>
          <p:nvPr/>
        </p:nvSpPr>
        <p:spPr bwMode="auto">
          <a:xfrm>
            <a:off x="8497888" y="4894263"/>
            <a:ext cx="538162" cy="161925"/>
          </a:xfrm>
          <a:prstGeom prst="actionButtonBackPrevious">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0247" name="AutoShape 1025">
            <a:hlinkClick r:id="" action="ppaction://hlinkshowjump?jump=firstslide" highlightClick="1"/>
            <a:extLst>
              <a:ext uri="{FF2B5EF4-FFF2-40B4-BE49-F238E27FC236}">
                <a16:creationId xmlns:a16="http://schemas.microsoft.com/office/drawing/2014/main" id="{C935B6AE-51CA-44AB-1657-30551F29A277}"/>
              </a:ext>
            </a:extLst>
          </p:cNvPr>
          <p:cNvSpPr>
            <a:spLocks noChangeArrowheads="1"/>
          </p:cNvSpPr>
          <p:nvPr/>
        </p:nvSpPr>
        <p:spPr bwMode="auto">
          <a:xfrm>
            <a:off x="7993063" y="4894263"/>
            <a:ext cx="468312" cy="161925"/>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6" name="Rectangle 5">
            <a:extLst>
              <a:ext uri="{FF2B5EF4-FFF2-40B4-BE49-F238E27FC236}">
                <a16:creationId xmlns:a16="http://schemas.microsoft.com/office/drawing/2014/main" id="{8F511265-33E3-D26E-1790-3F0663E9EE22}"/>
              </a:ext>
            </a:extLst>
          </p:cNvPr>
          <p:cNvSpPr>
            <a:spLocks noChangeArrowheads="1"/>
          </p:cNvSpPr>
          <p:nvPr/>
        </p:nvSpPr>
        <p:spPr bwMode="auto">
          <a:xfrm>
            <a:off x="457200" y="827088"/>
            <a:ext cx="83058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例</a:t>
            </a:r>
            <a:r>
              <a:rPr kumimoji="1" lang="en-US" altLang="zh-CN" sz="2400" b="1">
                <a:solidFill>
                  <a:srgbClr val="0000FF"/>
                </a:solidFill>
                <a:latin typeface="楷体_GB2312" pitchFamily="49" charset="-122"/>
                <a:ea typeface="楷体_GB2312" pitchFamily="49" charset="-122"/>
              </a:rPr>
              <a:t>3:</a:t>
            </a:r>
            <a:r>
              <a:rPr kumimoji="1" lang="zh-CN" altLang="en-US" sz="2400" b="1">
                <a:solidFill>
                  <a:srgbClr val="000000"/>
                </a:solidFill>
                <a:latin typeface="楷体_GB2312" pitchFamily="49" charset="-122"/>
                <a:ea typeface="楷体_GB2312" pitchFamily="49" charset="-122"/>
              </a:rPr>
              <a:t>一渐缩喷管，出口截面面积           ，进口水蒸气参数为            ，  </a:t>
            </a:r>
            <a:r>
              <a:rPr kumimoji="1" lang="zh-CN" altLang="en-US" sz="2400" b="1">
                <a:solidFill>
                  <a:srgbClr val="000000"/>
                </a:solidFill>
                <a:latin typeface="楷体_GB2312" pitchFamily="49" charset="-122"/>
                <a:ea typeface="楷体_GB2312" pitchFamily="49" charset="-122"/>
                <a:cs typeface="Times New Roman" panose="02020603050405020304" pitchFamily="18" charset="0"/>
              </a:rPr>
              <a:t>      ℃</a:t>
            </a:r>
            <a:r>
              <a:rPr kumimoji="1" lang="zh-CN" altLang="en-US" sz="2400" b="1">
                <a:solidFill>
                  <a:srgbClr val="000000"/>
                </a:solidFill>
                <a:latin typeface="楷体_GB2312" pitchFamily="49" charset="-122"/>
                <a:ea typeface="楷体_GB2312" pitchFamily="49" charset="-122"/>
              </a:rPr>
              <a:t> ，背压            。</a:t>
            </a:r>
          </a:p>
          <a:p>
            <a:pPr eaLnBrk="1" hangingPunct="1">
              <a:spcBef>
                <a:spcPct val="20000"/>
              </a:spcBef>
              <a:buClr>
                <a:srgbClr val="FFFFFF"/>
              </a:buClr>
              <a:buSzPct val="100000"/>
              <a:buFont typeface="Wingdings" panose="05000000000000000000" pitchFamily="2" charset="2"/>
              <a:buNone/>
            </a:pPr>
            <a:endParaRPr kumimoji="1" lang="zh-CN" altLang="en-US" sz="2400" b="1">
              <a:solidFill>
                <a:srgbClr val="000000"/>
              </a:solidFill>
              <a:latin typeface="楷体_GB2312" pitchFamily="49" charset="-122"/>
              <a:ea typeface="楷体_GB2312" pitchFamily="49" charset="-122"/>
            </a:endParaRPr>
          </a:p>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求</a:t>
            </a:r>
            <a:r>
              <a:rPr kumimoji="1" lang="en-US" altLang="zh-CN" sz="2400" b="1">
                <a:solidFill>
                  <a:srgbClr val="0000FF"/>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a) </a:t>
            </a:r>
            <a:r>
              <a:rPr kumimoji="1" lang="zh-CN" altLang="en-US" sz="2400" b="1">
                <a:solidFill>
                  <a:srgbClr val="000000"/>
                </a:solidFill>
                <a:latin typeface="楷体_GB2312" pitchFamily="49" charset="-122"/>
                <a:ea typeface="楷体_GB2312" pitchFamily="49" charset="-122"/>
              </a:rPr>
              <a:t>出口流速    ，流量    ；</a:t>
            </a:r>
          </a:p>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b) </a:t>
            </a:r>
            <a:r>
              <a:rPr kumimoji="1" lang="zh-CN" altLang="en-US" sz="2400" b="1">
                <a:solidFill>
                  <a:srgbClr val="000000"/>
                </a:solidFill>
                <a:latin typeface="楷体_GB2312" pitchFamily="49" charset="-122"/>
                <a:ea typeface="楷体_GB2312" pitchFamily="49" charset="-122"/>
              </a:rPr>
              <a:t>若            </a:t>
            </a:r>
            <a:r>
              <a:rPr kumimoji="1" lang="en-US" altLang="zh-CN" sz="2400" b="1">
                <a:solidFill>
                  <a:srgbClr val="000000"/>
                </a:solidFill>
                <a:latin typeface="楷体_GB2312" pitchFamily="49" charset="-122"/>
                <a:ea typeface="楷体_GB2312" pitchFamily="49" charset="-122"/>
              </a:rPr>
              <a:t>,</a:t>
            </a:r>
          </a:p>
          <a:p>
            <a:pPr eaLnBrk="1" hangingPunct="1">
              <a:spcBef>
                <a:spcPct val="20000"/>
              </a:spcBef>
              <a:buClr>
                <a:srgbClr val="FFFFFF"/>
              </a:buClr>
              <a:buSzPct val="100000"/>
              <a:buFont typeface="Wingdings" panose="05000000000000000000" pitchFamily="2" charset="2"/>
              <a:buNone/>
            </a:pPr>
            <a:r>
              <a:rPr kumimoji="1" lang="en-US" altLang="zh-CN" sz="2400" b="1">
                <a:solidFill>
                  <a:srgbClr val="000000"/>
                </a:solidFill>
                <a:latin typeface="楷体_GB2312" pitchFamily="49" charset="-122"/>
                <a:ea typeface="楷体_GB2312" pitchFamily="49" charset="-122"/>
              </a:rPr>
              <a:t>    c) </a:t>
            </a:r>
            <a:r>
              <a:rPr kumimoji="1" lang="zh-CN" altLang="en-US" sz="2400" b="1">
                <a:solidFill>
                  <a:srgbClr val="000000"/>
                </a:solidFill>
                <a:latin typeface="楷体_GB2312" pitchFamily="49" charset="-122"/>
                <a:ea typeface="楷体_GB2312" pitchFamily="49" charset="-122"/>
              </a:rPr>
              <a:t>在</a:t>
            </a:r>
            <a:r>
              <a:rPr kumimoji="1" lang="en-US" altLang="zh-CN" sz="2400" b="1">
                <a:solidFill>
                  <a:srgbClr val="000000"/>
                </a:solidFill>
                <a:latin typeface="楷体_GB2312" pitchFamily="49" charset="-122"/>
                <a:ea typeface="楷体_GB2312" pitchFamily="49" charset="-122"/>
              </a:rPr>
              <a:t>a)</a:t>
            </a:r>
            <a:r>
              <a:rPr kumimoji="1" lang="zh-CN" altLang="en-US" sz="2400" b="1">
                <a:solidFill>
                  <a:srgbClr val="000000"/>
                </a:solidFill>
                <a:latin typeface="楷体_GB2312" pitchFamily="49" charset="-122"/>
                <a:ea typeface="楷体_GB2312" pitchFamily="49" charset="-122"/>
              </a:rPr>
              <a:t>的条件下，若存在摩阻        ，</a:t>
            </a:r>
          </a:p>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00"/>
                </a:solidFill>
                <a:latin typeface="楷体_GB2312" pitchFamily="49" charset="-122"/>
                <a:ea typeface="楷体_GB2312" pitchFamily="49" charset="-122"/>
              </a:rPr>
              <a:t>       则  </a:t>
            </a:r>
          </a:p>
        </p:txBody>
      </p:sp>
      <p:graphicFrame>
        <p:nvGraphicFramePr>
          <p:cNvPr id="11266" name="Object 272">
            <a:extLst>
              <a:ext uri="{FF2B5EF4-FFF2-40B4-BE49-F238E27FC236}">
                <a16:creationId xmlns:a16="http://schemas.microsoft.com/office/drawing/2014/main" id="{68AC9DA8-6984-A2CF-9652-3FA46BDA824E}"/>
              </a:ext>
            </a:extLst>
          </p:cNvPr>
          <p:cNvGraphicFramePr>
            <a:graphicFrameLocks noChangeAspect="1"/>
          </p:cNvGraphicFramePr>
          <p:nvPr/>
        </p:nvGraphicFramePr>
        <p:xfrm>
          <a:off x="5029200" y="846138"/>
          <a:ext cx="1371600" cy="334962"/>
        </p:xfrm>
        <a:graphic>
          <a:graphicData uri="http://schemas.openxmlformats.org/presentationml/2006/ole">
            <mc:AlternateContent xmlns:mc="http://schemas.openxmlformats.org/markup-compatibility/2006">
              <mc:Choice xmlns:v="urn:schemas-microsoft-com:vml" Requires="v">
                <p:oleObj name="Equation" r:id="rId2" imgW="660113" imgH="215806" progId="Equation.DSMT4">
                  <p:embed/>
                </p:oleObj>
              </mc:Choice>
              <mc:Fallback>
                <p:oleObj name="Equation" r:id="rId2" imgW="660113" imgH="215806" progId="Equation.DSMT4">
                  <p:embed/>
                  <p:pic>
                    <p:nvPicPr>
                      <p:cNvPr id="0" name="Object 2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846138"/>
                        <a:ext cx="137160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273">
            <a:extLst>
              <a:ext uri="{FF2B5EF4-FFF2-40B4-BE49-F238E27FC236}">
                <a16:creationId xmlns:a16="http://schemas.microsoft.com/office/drawing/2014/main" id="{03617AFC-6683-035D-2A78-56EC3B551B85}"/>
              </a:ext>
            </a:extLst>
          </p:cNvPr>
          <p:cNvGraphicFramePr>
            <a:graphicFrameLocks noChangeAspect="1"/>
          </p:cNvGraphicFramePr>
          <p:nvPr/>
        </p:nvGraphicFramePr>
        <p:xfrm>
          <a:off x="1603375" y="1330325"/>
          <a:ext cx="1600200" cy="304800"/>
        </p:xfrm>
        <a:graphic>
          <a:graphicData uri="http://schemas.openxmlformats.org/presentationml/2006/ole">
            <mc:AlternateContent xmlns:mc="http://schemas.openxmlformats.org/markup-compatibility/2006">
              <mc:Choice xmlns:v="urn:schemas-microsoft-com:vml" Requires="v">
                <p:oleObj name="Equation" r:id="rId4" imgW="850531" imgH="215806" progId="Equation.DSMT4">
                  <p:embed/>
                </p:oleObj>
              </mc:Choice>
              <mc:Fallback>
                <p:oleObj name="Equation" r:id="rId4" imgW="850531" imgH="215806" progId="Equation.DSMT4">
                  <p:embed/>
                  <p:pic>
                    <p:nvPicPr>
                      <p:cNvPr id="0" name="Object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375" y="1330325"/>
                        <a:ext cx="1600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274">
            <a:extLst>
              <a:ext uri="{FF2B5EF4-FFF2-40B4-BE49-F238E27FC236}">
                <a16:creationId xmlns:a16="http://schemas.microsoft.com/office/drawing/2014/main" id="{FD3D0A0D-8BB5-CEA0-832A-DD193578D514}"/>
              </a:ext>
            </a:extLst>
          </p:cNvPr>
          <p:cNvGraphicFramePr>
            <a:graphicFrameLocks noChangeAspect="1"/>
          </p:cNvGraphicFramePr>
          <p:nvPr/>
        </p:nvGraphicFramePr>
        <p:xfrm>
          <a:off x="6361113" y="1276350"/>
          <a:ext cx="1524000" cy="296863"/>
        </p:xfrm>
        <a:graphic>
          <a:graphicData uri="http://schemas.openxmlformats.org/presentationml/2006/ole">
            <mc:AlternateContent xmlns:mc="http://schemas.openxmlformats.org/markup-compatibility/2006">
              <mc:Choice xmlns:v="urn:schemas-microsoft-com:vml" Requires="v">
                <p:oleObj name="Equation" r:id="rId6" imgW="876300" imgH="228600" progId="Equation.DSMT4">
                  <p:embed/>
                </p:oleObj>
              </mc:Choice>
              <mc:Fallback>
                <p:oleObj name="Equation" r:id="rId6" imgW="876300" imgH="228600" progId="Equation.DSMT4">
                  <p:embed/>
                  <p:pic>
                    <p:nvPicPr>
                      <p:cNvPr id="0" name="Object 2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1113" y="1276350"/>
                        <a:ext cx="152400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275">
            <a:extLst>
              <a:ext uri="{FF2B5EF4-FFF2-40B4-BE49-F238E27FC236}">
                <a16:creationId xmlns:a16="http://schemas.microsoft.com/office/drawing/2014/main" id="{2C764CE6-6985-5E7D-DCB5-B64142AEDC73}"/>
              </a:ext>
            </a:extLst>
          </p:cNvPr>
          <p:cNvGraphicFramePr>
            <a:graphicFrameLocks noChangeAspect="1"/>
          </p:cNvGraphicFramePr>
          <p:nvPr/>
        </p:nvGraphicFramePr>
        <p:xfrm>
          <a:off x="3752850" y="1268413"/>
          <a:ext cx="1189038" cy="303212"/>
        </p:xfrm>
        <a:graphic>
          <a:graphicData uri="http://schemas.openxmlformats.org/presentationml/2006/ole">
            <mc:AlternateContent xmlns:mc="http://schemas.openxmlformats.org/markup-compatibility/2006">
              <mc:Choice xmlns:v="urn:schemas-microsoft-com:vml" Requires="v">
                <p:oleObj name="Equation" r:id="rId8" imgW="609480" imgH="228600" progId="Equation.DSMT4">
                  <p:embed/>
                </p:oleObj>
              </mc:Choice>
              <mc:Fallback>
                <p:oleObj name="Equation" r:id="rId8" imgW="609480" imgH="228600" progId="Equation.DSMT4">
                  <p:embed/>
                  <p:pic>
                    <p:nvPicPr>
                      <p:cNvPr id="0" name="Object 2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52850" y="1268413"/>
                        <a:ext cx="1189038"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276">
            <a:extLst>
              <a:ext uri="{FF2B5EF4-FFF2-40B4-BE49-F238E27FC236}">
                <a16:creationId xmlns:a16="http://schemas.microsoft.com/office/drawing/2014/main" id="{2ACB0A0B-C919-C229-A287-04CE4043F29C}"/>
              </a:ext>
            </a:extLst>
          </p:cNvPr>
          <p:cNvGraphicFramePr>
            <a:graphicFrameLocks noChangeAspect="1"/>
          </p:cNvGraphicFramePr>
          <p:nvPr/>
        </p:nvGraphicFramePr>
        <p:xfrm>
          <a:off x="2882900" y="1703388"/>
          <a:ext cx="469900" cy="400050"/>
        </p:xfrm>
        <a:graphic>
          <a:graphicData uri="http://schemas.openxmlformats.org/presentationml/2006/ole">
            <mc:AlternateContent xmlns:mc="http://schemas.openxmlformats.org/markup-compatibility/2006">
              <mc:Choice xmlns:v="urn:schemas-microsoft-com:vml" Requires="v">
                <p:oleObj name="Equation" r:id="rId10" imgW="190335" imgH="215713" progId="Equation.DSMT4">
                  <p:embed/>
                </p:oleObj>
              </mc:Choice>
              <mc:Fallback>
                <p:oleObj name="Equation" r:id="rId10" imgW="190335" imgH="215713" progId="Equation.DSMT4">
                  <p:embed/>
                  <p:pic>
                    <p:nvPicPr>
                      <p:cNvPr id="0" name="Object 2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2900" y="1703388"/>
                        <a:ext cx="4699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277">
            <a:extLst>
              <a:ext uri="{FF2B5EF4-FFF2-40B4-BE49-F238E27FC236}">
                <a16:creationId xmlns:a16="http://schemas.microsoft.com/office/drawing/2014/main" id="{928A1749-F8B4-2B0C-BC9E-0C585A7970A1}"/>
              </a:ext>
            </a:extLst>
          </p:cNvPr>
          <p:cNvGraphicFramePr>
            <a:graphicFrameLocks noChangeAspect="1"/>
          </p:cNvGraphicFramePr>
          <p:nvPr/>
        </p:nvGraphicFramePr>
        <p:xfrm>
          <a:off x="4446588" y="1703388"/>
          <a:ext cx="430212" cy="342900"/>
        </p:xfrm>
        <a:graphic>
          <a:graphicData uri="http://schemas.openxmlformats.org/presentationml/2006/ole">
            <mc:AlternateContent xmlns:mc="http://schemas.openxmlformats.org/markup-compatibility/2006">
              <mc:Choice xmlns:v="urn:schemas-microsoft-com:vml" Requires="v">
                <p:oleObj name="Equation" r:id="rId12" imgW="203024" imgH="215713" progId="Equation.DSMT4">
                  <p:embed/>
                </p:oleObj>
              </mc:Choice>
              <mc:Fallback>
                <p:oleObj name="Equation" r:id="rId12" imgW="203024" imgH="215713" progId="Equation.DSMT4">
                  <p:embed/>
                  <p:pic>
                    <p:nvPicPr>
                      <p:cNvPr id="0" name="Object 2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6588" y="1703388"/>
                        <a:ext cx="4302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2" name="Object 278">
            <a:extLst>
              <a:ext uri="{FF2B5EF4-FFF2-40B4-BE49-F238E27FC236}">
                <a16:creationId xmlns:a16="http://schemas.microsoft.com/office/drawing/2014/main" id="{23684C47-2770-1901-F9AE-15EE465BF482}"/>
              </a:ext>
            </a:extLst>
          </p:cNvPr>
          <p:cNvGraphicFramePr>
            <a:graphicFrameLocks noChangeAspect="1"/>
          </p:cNvGraphicFramePr>
          <p:nvPr/>
        </p:nvGraphicFramePr>
        <p:xfrm>
          <a:off x="3886200" y="2103438"/>
          <a:ext cx="1752600" cy="298450"/>
        </p:xfrm>
        <a:graphic>
          <a:graphicData uri="http://schemas.openxmlformats.org/presentationml/2006/ole">
            <mc:AlternateContent xmlns:mc="http://schemas.openxmlformats.org/markup-compatibility/2006">
              <mc:Choice xmlns:v="urn:schemas-microsoft-com:vml" Requires="v">
                <p:oleObj name="Equation" r:id="rId14" imgW="952087" imgH="215806" progId="Equation.DSMT4">
                  <p:embed/>
                </p:oleObj>
              </mc:Choice>
              <mc:Fallback>
                <p:oleObj name="Equation" r:id="rId14" imgW="952087" imgH="215806" progId="Equation.DSMT4">
                  <p:embed/>
                  <p:pic>
                    <p:nvPicPr>
                      <p:cNvPr id="0" name="Object 2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6200" y="2103438"/>
                        <a:ext cx="17526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279">
            <a:extLst>
              <a:ext uri="{FF2B5EF4-FFF2-40B4-BE49-F238E27FC236}">
                <a16:creationId xmlns:a16="http://schemas.microsoft.com/office/drawing/2014/main" id="{69A7815F-066F-3B94-CAAC-5EEA3A7B2281}"/>
              </a:ext>
            </a:extLst>
          </p:cNvPr>
          <p:cNvGraphicFramePr>
            <a:graphicFrameLocks noChangeAspect="1"/>
          </p:cNvGraphicFramePr>
          <p:nvPr/>
        </p:nvGraphicFramePr>
        <p:xfrm>
          <a:off x="5410200" y="2462213"/>
          <a:ext cx="990600" cy="269875"/>
        </p:xfrm>
        <a:graphic>
          <a:graphicData uri="http://schemas.openxmlformats.org/presentationml/2006/ole">
            <mc:AlternateContent xmlns:mc="http://schemas.openxmlformats.org/markup-compatibility/2006">
              <mc:Choice xmlns:v="urn:schemas-microsoft-com:vml" Requires="v">
                <p:oleObj name="Equation" r:id="rId16" imgW="558558" imgH="203112" progId="Equation.DSMT4">
                  <p:embed/>
                </p:oleObj>
              </mc:Choice>
              <mc:Fallback>
                <p:oleObj name="Equation" r:id="rId16" imgW="558558" imgH="203112" progId="Equation.DSMT4">
                  <p:embed/>
                  <p:pic>
                    <p:nvPicPr>
                      <p:cNvPr id="0" name="Object 2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10200" y="2462213"/>
                        <a:ext cx="990600" cy="26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280">
            <a:extLst>
              <a:ext uri="{FF2B5EF4-FFF2-40B4-BE49-F238E27FC236}">
                <a16:creationId xmlns:a16="http://schemas.microsoft.com/office/drawing/2014/main" id="{F3A8072B-04D4-76E1-3825-C0E930D76796}"/>
              </a:ext>
            </a:extLst>
          </p:cNvPr>
          <p:cNvGraphicFramePr>
            <a:graphicFrameLocks noChangeAspect="1"/>
          </p:cNvGraphicFramePr>
          <p:nvPr/>
        </p:nvGraphicFramePr>
        <p:xfrm>
          <a:off x="2057400" y="2763838"/>
          <a:ext cx="1828800" cy="322262"/>
        </p:xfrm>
        <a:graphic>
          <a:graphicData uri="http://schemas.openxmlformats.org/presentationml/2006/ole">
            <mc:AlternateContent xmlns:mc="http://schemas.openxmlformats.org/markup-compatibility/2006">
              <mc:Choice xmlns:v="urn:schemas-microsoft-com:vml" Requires="v">
                <p:oleObj name="Equation" r:id="rId18" imgW="914003" imgH="215806" progId="Equation.DSMT4">
                  <p:embed/>
                </p:oleObj>
              </mc:Choice>
              <mc:Fallback>
                <p:oleObj name="Equation" r:id="rId18" imgW="914003" imgH="215806" progId="Equation.DSMT4">
                  <p:embed/>
                  <p:pic>
                    <p:nvPicPr>
                      <p:cNvPr id="0" name="Object 2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2763838"/>
                        <a:ext cx="18288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5" name="Object 281">
            <a:extLst>
              <a:ext uri="{FF2B5EF4-FFF2-40B4-BE49-F238E27FC236}">
                <a16:creationId xmlns:a16="http://schemas.microsoft.com/office/drawing/2014/main" id="{60F38325-9A68-A8DD-7F34-9ED6278FC11E}"/>
              </a:ext>
            </a:extLst>
          </p:cNvPr>
          <p:cNvGraphicFramePr>
            <a:graphicFrameLocks noChangeAspect="1"/>
          </p:cNvGraphicFramePr>
          <p:nvPr/>
        </p:nvGraphicFramePr>
        <p:xfrm>
          <a:off x="1905000" y="2103438"/>
          <a:ext cx="1676400" cy="319087"/>
        </p:xfrm>
        <a:graphic>
          <a:graphicData uri="http://schemas.openxmlformats.org/presentationml/2006/ole">
            <mc:AlternateContent xmlns:mc="http://schemas.openxmlformats.org/markup-compatibility/2006">
              <mc:Choice xmlns:v="urn:schemas-microsoft-com:vml" Requires="v">
                <p:oleObj name="Equation" r:id="rId20" imgW="901309" imgH="228501" progId="Equation.DSMT4">
                  <p:embed/>
                </p:oleObj>
              </mc:Choice>
              <mc:Fallback>
                <p:oleObj name="Equation" r:id="rId20" imgW="901309" imgH="228501" progId="Equation.DSMT4">
                  <p:embed/>
                  <p:pic>
                    <p:nvPicPr>
                      <p:cNvPr id="0" name="Object 2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000" y="2103438"/>
                        <a:ext cx="1676400"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B541DAC5-BC37-E1F6-2660-8F586C4CB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842963"/>
            <a:ext cx="8401050"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3" name="Rectangle 5">
            <a:extLst>
              <a:ext uri="{FF2B5EF4-FFF2-40B4-BE49-F238E27FC236}">
                <a16:creationId xmlns:a16="http://schemas.microsoft.com/office/drawing/2014/main" id="{B4BF0111-16C1-17D8-C4B7-BE147785BB1D}"/>
              </a:ext>
            </a:extLst>
          </p:cNvPr>
          <p:cNvSpPr>
            <a:spLocks noChangeArrowheads="1"/>
          </p:cNvSpPr>
          <p:nvPr/>
        </p:nvSpPr>
        <p:spPr bwMode="auto">
          <a:xfrm>
            <a:off x="914400" y="2857500"/>
            <a:ext cx="44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en-US" altLang="zh-CN" sz="2000" b="1">
                <a:solidFill>
                  <a:srgbClr val="000000"/>
                </a:solidFill>
                <a:latin typeface="楷体_GB2312" pitchFamily="49" charset="-122"/>
                <a:ea typeface="楷体_GB2312" pitchFamily="49" charset="-122"/>
                <a:cs typeface="Times New Roman" panose="02020603050405020304" pitchFamily="18" charset="0"/>
              </a:rPr>
              <a:t>b)</a:t>
            </a:r>
          </a:p>
        </p:txBody>
      </p:sp>
      <p:graphicFrame>
        <p:nvGraphicFramePr>
          <p:cNvPr id="12290" name="Object 353">
            <a:extLst>
              <a:ext uri="{FF2B5EF4-FFF2-40B4-BE49-F238E27FC236}">
                <a16:creationId xmlns:a16="http://schemas.microsoft.com/office/drawing/2014/main" id="{55F29BC1-0773-C5F8-24FB-10A2E60C11B8}"/>
              </a:ext>
            </a:extLst>
          </p:cNvPr>
          <p:cNvGraphicFramePr>
            <a:graphicFrameLocks noChangeAspect="1"/>
          </p:cNvGraphicFramePr>
          <p:nvPr/>
        </p:nvGraphicFramePr>
        <p:xfrm>
          <a:off x="1524000" y="2914650"/>
          <a:ext cx="4114800" cy="228600"/>
        </p:xfrm>
        <a:graphic>
          <a:graphicData uri="http://schemas.openxmlformats.org/presentationml/2006/ole">
            <mc:AlternateContent xmlns:mc="http://schemas.openxmlformats.org/markup-compatibility/2006">
              <mc:Choice xmlns:v="urn:schemas-microsoft-com:vml" Requires="v">
                <p:oleObj name="Equation" r:id="rId2" imgW="2616200" imgH="228600" progId="Equation.DSMT4">
                  <p:embed/>
                </p:oleObj>
              </mc:Choice>
              <mc:Fallback>
                <p:oleObj name="Equation" r:id="rId2" imgW="2616200" imgH="228600" progId="Equation.DSMT4">
                  <p:embed/>
                  <p:pic>
                    <p:nvPicPr>
                      <p:cNvPr id="0" name="Object 3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14650"/>
                        <a:ext cx="41148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354">
            <a:extLst>
              <a:ext uri="{FF2B5EF4-FFF2-40B4-BE49-F238E27FC236}">
                <a16:creationId xmlns:a16="http://schemas.microsoft.com/office/drawing/2014/main" id="{096C99B8-EFE9-CB1B-A0E8-AF2B6EED6059}"/>
              </a:ext>
            </a:extLst>
          </p:cNvPr>
          <p:cNvGraphicFramePr>
            <a:graphicFrameLocks noChangeAspect="1"/>
          </p:cNvGraphicFramePr>
          <p:nvPr/>
        </p:nvGraphicFramePr>
        <p:xfrm>
          <a:off x="1139825" y="3200400"/>
          <a:ext cx="3889375" cy="228600"/>
        </p:xfrm>
        <a:graphic>
          <a:graphicData uri="http://schemas.openxmlformats.org/presentationml/2006/ole">
            <mc:AlternateContent xmlns:mc="http://schemas.openxmlformats.org/markup-compatibility/2006">
              <mc:Choice xmlns:v="urn:schemas-microsoft-com:vml" Requires="v">
                <p:oleObj name="Equation" r:id="rId4" imgW="2387600" imgH="228600" progId="Equation.DSMT4">
                  <p:embed/>
                </p:oleObj>
              </mc:Choice>
              <mc:Fallback>
                <p:oleObj name="Equation" r:id="rId4" imgW="2387600" imgH="228600" progId="Equation.DSMT4">
                  <p:embed/>
                  <p:pic>
                    <p:nvPicPr>
                      <p:cNvPr id="0" name="Object 3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3200400"/>
                        <a:ext cx="38893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4" name="Rectangle 9">
            <a:extLst>
              <a:ext uri="{FF2B5EF4-FFF2-40B4-BE49-F238E27FC236}">
                <a16:creationId xmlns:a16="http://schemas.microsoft.com/office/drawing/2014/main" id="{11C0EB89-1E96-87AF-669B-66FCF56AE089}"/>
              </a:ext>
            </a:extLst>
          </p:cNvPr>
          <p:cNvSpPr>
            <a:spLocks noChangeArrowheads="1"/>
          </p:cNvSpPr>
          <p:nvPr/>
        </p:nvSpPr>
        <p:spPr bwMode="auto">
          <a:xfrm>
            <a:off x="914400" y="3486150"/>
            <a:ext cx="259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由        查得</a:t>
            </a:r>
          </a:p>
        </p:txBody>
      </p:sp>
      <p:graphicFrame>
        <p:nvGraphicFramePr>
          <p:cNvPr id="12292" name="Object 355">
            <a:extLst>
              <a:ext uri="{FF2B5EF4-FFF2-40B4-BE49-F238E27FC236}">
                <a16:creationId xmlns:a16="http://schemas.microsoft.com/office/drawing/2014/main" id="{B02B52EF-3033-A903-2877-6B48701DC2EF}"/>
              </a:ext>
            </a:extLst>
          </p:cNvPr>
          <p:cNvGraphicFramePr>
            <a:graphicFrameLocks noChangeAspect="1"/>
          </p:cNvGraphicFramePr>
          <p:nvPr/>
        </p:nvGraphicFramePr>
        <p:xfrm>
          <a:off x="1219200" y="3525838"/>
          <a:ext cx="990600" cy="250825"/>
        </p:xfrm>
        <a:graphic>
          <a:graphicData uri="http://schemas.openxmlformats.org/presentationml/2006/ole">
            <mc:AlternateContent xmlns:mc="http://schemas.openxmlformats.org/markup-compatibility/2006">
              <mc:Choice xmlns:v="urn:schemas-microsoft-com:vml" Requires="v">
                <p:oleObj name="Equation" r:id="rId6" imgW="634449" imgH="215713" progId="Equation.DSMT4">
                  <p:embed/>
                </p:oleObj>
              </mc:Choice>
              <mc:Fallback>
                <p:oleObj name="Equation" r:id="rId6" imgW="634449" imgH="215713" progId="Equation.DSMT4">
                  <p:embed/>
                  <p:pic>
                    <p:nvPicPr>
                      <p:cNvPr id="0" name="Object 3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525838"/>
                        <a:ext cx="990600"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356">
            <a:extLst>
              <a:ext uri="{FF2B5EF4-FFF2-40B4-BE49-F238E27FC236}">
                <a16:creationId xmlns:a16="http://schemas.microsoft.com/office/drawing/2014/main" id="{5C408F63-1F0D-6BB2-D5D3-10FD02D66D39}"/>
              </a:ext>
            </a:extLst>
          </p:cNvPr>
          <p:cNvGraphicFramePr>
            <a:graphicFrameLocks noChangeAspect="1"/>
          </p:cNvGraphicFramePr>
          <p:nvPr/>
        </p:nvGraphicFramePr>
        <p:xfrm>
          <a:off x="3276600" y="3486150"/>
          <a:ext cx="4038600" cy="261938"/>
        </p:xfrm>
        <a:graphic>
          <a:graphicData uri="http://schemas.openxmlformats.org/presentationml/2006/ole">
            <mc:AlternateContent xmlns:mc="http://schemas.openxmlformats.org/markup-compatibility/2006">
              <mc:Choice xmlns:v="urn:schemas-microsoft-com:vml" Requires="v">
                <p:oleObj name="Equation" r:id="rId8" imgW="2336800" imgH="228600" progId="Equation.DSMT4">
                  <p:embed/>
                </p:oleObj>
              </mc:Choice>
              <mc:Fallback>
                <p:oleObj name="Equation" r:id="rId8" imgW="2336800" imgH="228600" progId="Equation.DSMT4">
                  <p:embed/>
                  <p:pic>
                    <p:nvPicPr>
                      <p:cNvPr id="0" name="Object 3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486150"/>
                        <a:ext cx="4038600"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357">
            <a:extLst>
              <a:ext uri="{FF2B5EF4-FFF2-40B4-BE49-F238E27FC236}">
                <a16:creationId xmlns:a16="http://schemas.microsoft.com/office/drawing/2014/main" id="{05329AF8-8589-0620-C51C-62995543EE08}"/>
              </a:ext>
            </a:extLst>
          </p:cNvPr>
          <p:cNvGraphicFramePr>
            <a:graphicFrameLocks noChangeAspect="1"/>
          </p:cNvGraphicFramePr>
          <p:nvPr/>
        </p:nvGraphicFramePr>
        <p:xfrm>
          <a:off x="1600200" y="3886200"/>
          <a:ext cx="5867400" cy="285750"/>
        </p:xfrm>
        <a:graphic>
          <a:graphicData uri="http://schemas.openxmlformats.org/presentationml/2006/ole">
            <mc:AlternateContent xmlns:mc="http://schemas.openxmlformats.org/markup-compatibility/2006">
              <mc:Choice xmlns:v="urn:schemas-microsoft-com:vml" Requires="v">
                <p:oleObj name="Equation" r:id="rId10" imgW="3721100" imgH="279400" progId="Equation.DSMT4">
                  <p:embed/>
                </p:oleObj>
              </mc:Choice>
              <mc:Fallback>
                <p:oleObj name="Equation" r:id="rId10" imgW="3721100" imgH="279400" progId="Equation.DSMT4">
                  <p:embed/>
                  <p:pic>
                    <p:nvPicPr>
                      <p:cNvPr id="0" name="Object 3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886200"/>
                        <a:ext cx="5867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358">
            <a:extLst>
              <a:ext uri="{FF2B5EF4-FFF2-40B4-BE49-F238E27FC236}">
                <a16:creationId xmlns:a16="http://schemas.microsoft.com/office/drawing/2014/main" id="{C6E7B00B-C71A-A10F-AA6D-FDDA2212F719}"/>
              </a:ext>
            </a:extLst>
          </p:cNvPr>
          <p:cNvGraphicFramePr>
            <a:graphicFrameLocks noChangeAspect="1"/>
          </p:cNvGraphicFramePr>
          <p:nvPr/>
        </p:nvGraphicFramePr>
        <p:xfrm>
          <a:off x="2286000" y="4286250"/>
          <a:ext cx="4267200" cy="454025"/>
        </p:xfrm>
        <a:graphic>
          <a:graphicData uri="http://schemas.openxmlformats.org/presentationml/2006/ole">
            <mc:AlternateContent xmlns:mc="http://schemas.openxmlformats.org/markup-compatibility/2006">
              <mc:Choice xmlns:v="urn:schemas-microsoft-com:vml" Requires="v">
                <p:oleObj name="Equation" r:id="rId12" imgW="2552700" imgH="457200" progId="Equation.DSMT4">
                  <p:embed/>
                </p:oleObj>
              </mc:Choice>
              <mc:Fallback>
                <p:oleObj name="Equation" r:id="rId12" imgW="2552700" imgH="457200" progId="Equation.DSMT4">
                  <p:embed/>
                  <p:pic>
                    <p:nvPicPr>
                      <p:cNvPr id="0" name="Object 3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4286250"/>
                        <a:ext cx="42672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5" name="Rectangle 15">
            <a:extLst>
              <a:ext uri="{FF2B5EF4-FFF2-40B4-BE49-F238E27FC236}">
                <a16:creationId xmlns:a16="http://schemas.microsoft.com/office/drawing/2014/main" id="{1C09EB1F-5323-2C73-6F41-D1A3D3B01324}"/>
              </a:ext>
            </a:extLst>
          </p:cNvPr>
          <p:cNvSpPr>
            <a:spLocks noChangeArrowheads="1"/>
          </p:cNvSpPr>
          <p:nvPr/>
        </p:nvSpPr>
        <p:spPr bwMode="auto">
          <a:xfrm>
            <a:off x="357188" y="328613"/>
            <a:ext cx="276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FF"/>
                </a:solidFill>
                <a:latin typeface="宋体" panose="02010600030101010101" pitchFamily="2" charset="-122"/>
                <a:ea typeface="楷体_GB2312" pitchFamily="49" charset="-122"/>
              </a:rPr>
              <a:t>解：</a:t>
            </a:r>
            <a:r>
              <a:rPr kumimoji="1" lang="en-US" altLang="zh-CN" sz="2000" b="1">
                <a:solidFill>
                  <a:srgbClr val="000000"/>
                </a:solidFill>
                <a:latin typeface="楷体_GB2312" pitchFamily="49" charset="-122"/>
                <a:ea typeface="楷体_GB2312" pitchFamily="49" charset="-122"/>
                <a:cs typeface="Times New Roman" panose="02020603050405020304" pitchFamily="18" charset="0"/>
              </a:rPr>
              <a:t>a)</a:t>
            </a:r>
            <a:r>
              <a:rPr kumimoji="1" lang="zh-CN" altLang="en-US" sz="2000" b="1">
                <a:solidFill>
                  <a:srgbClr val="000000"/>
                </a:solidFill>
                <a:latin typeface="楷体_GB2312" pitchFamily="49" charset="-122"/>
                <a:ea typeface="楷体_GB2312" pitchFamily="49" charset="-122"/>
              </a:rPr>
              <a:t>确定出口压力：</a:t>
            </a:r>
          </a:p>
        </p:txBody>
      </p:sp>
      <p:grpSp>
        <p:nvGrpSpPr>
          <p:cNvPr id="12306" name="Group 16">
            <a:extLst>
              <a:ext uri="{FF2B5EF4-FFF2-40B4-BE49-F238E27FC236}">
                <a16:creationId xmlns:a16="http://schemas.microsoft.com/office/drawing/2014/main" id="{887BC101-15CA-562C-AC0C-B9D23BB45954}"/>
              </a:ext>
            </a:extLst>
          </p:cNvPr>
          <p:cNvGrpSpPr>
            <a:grpSpLocks/>
          </p:cNvGrpSpPr>
          <p:nvPr/>
        </p:nvGrpSpPr>
        <p:grpSpPr bwMode="auto">
          <a:xfrm>
            <a:off x="1763713" y="587375"/>
            <a:ext cx="6497637" cy="327025"/>
            <a:chOff x="633" y="1091"/>
            <a:chExt cx="3783" cy="229"/>
          </a:xfrm>
        </p:grpSpPr>
        <p:graphicFrame>
          <p:nvGraphicFramePr>
            <p:cNvPr id="12301" name="Object 359">
              <a:extLst>
                <a:ext uri="{FF2B5EF4-FFF2-40B4-BE49-F238E27FC236}">
                  <a16:creationId xmlns:a16="http://schemas.microsoft.com/office/drawing/2014/main" id="{18450CB8-3364-C0CD-F410-8341CD57B339}"/>
                </a:ext>
              </a:extLst>
            </p:cNvPr>
            <p:cNvGraphicFramePr>
              <a:graphicFrameLocks noChangeAspect="1"/>
            </p:cNvGraphicFramePr>
            <p:nvPr/>
          </p:nvGraphicFramePr>
          <p:xfrm>
            <a:off x="633" y="1120"/>
            <a:ext cx="2289" cy="200"/>
          </p:xfrm>
          <a:graphic>
            <a:graphicData uri="http://schemas.openxmlformats.org/presentationml/2006/ole">
              <mc:AlternateContent xmlns:mc="http://schemas.openxmlformats.org/markup-compatibility/2006">
                <mc:Choice xmlns:v="urn:schemas-microsoft-com:vml" Requires="v">
                  <p:oleObj name="Equation" r:id="rId14" imgW="2616200" imgH="228600" progId="Equation.DSMT4">
                    <p:embed/>
                  </p:oleObj>
                </mc:Choice>
                <mc:Fallback>
                  <p:oleObj name="Equation" r:id="rId14" imgW="2616200" imgH="228600" progId="Equation.DSMT4">
                    <p:embed/>
                    <p:pic>
                      <p:nvPicPr>
                        <p:cNvPr id="0" name="Object 3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3" y="1120"/>
                          <a:ext cx="2289"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2" name="Object 360">
              <a:extLst>
                <a:ext uri="{FF2B5EF4-FFF2-40B4-BE49-F238E27FC236}">
                  <a16:creationId xmlns:a16="http://schemas.microsoft.com/office/drawing/2014/main" id="{BAE7A4F7-8F8A-790C-7927-340DE3802DEE}"/>
                </a:ext>
              </a:extLst>
            </p:cNvPr>
            <p:cNvGraphicFramePr>
              <a:graphicFrameLocks noChangeAspect="1"/>
            </p:cNvGraphicFramePr>
            <p:nvPr/>
          </p:nvGraphicFramePr>
          <p:xfrm>
            <a:off x="3141" y="1091"/>
            <a:ext cx="1275" cy="205"/>
          </p:xfrm>
          <a:graphic>
            <a:graphicData uri="http://schemas.openxmlformats.org/presentationml/2006/ole">
              <mc:AlternateContent xmlns:mc="http://schemas.openxmlformats.org/markup-compatibility/2006">
                <mc:Choice xmlns:v="urn:schemas-microsoft-com:vml" Requires="v">
                  <p:oleObj name="Equation" r:id="rId16" imgW="1422400" imgH="228600" progId="Equation.DSMT4">
                    <p:embed/>
                  </p:oleObj>
                </mc:Choice>
                <mc:Fallback>
                  <p:oleObj name="Equation" r:id="rId16" imgW="1422400" imgH="228600" progId="Equation.DSMT4">
                    <p:embed/>
                    <p:pic>
                      <p:nvPicPr>
                        <p:cNvPr id="0" name="Object 3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41" y="1091"/>
                          <a:ext cx="1275" cy="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07" name="Rectangle 20">
            <a:extLst>
              <a:ext uri="{FF2B5EF4-FFF2-40B4-BE49-F238E27FC236}">
                <a16:creationId xmlns:a16="http://schemas.microsoft.com/office/drawing/2014/main" id="{E2CAD83F-4AF6-E4A8-07A5-AA136680A105}"/>
              </a:ext>
            </a:extLst>
          </p:cNvPr>
          <p:cNvSpPr>
            <a:spLocks noChangeArrowheads="1"/>
          </p:cNvSpPr>
          <p:nvPr/>
        </p:nvSpPr>
        <p:spPr bwMode="auto">
          <a:xfrm>
            <a:off x="625475" y="908050"/>
            <a:ext cx="5699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en-US" altLang="zh-CN" sz="2000" b="1">
                <a:solidFill>
                  <a:srgbClr val="000000"/>
                </a:solidFill>
                <a:latin typeface="楷体_GB2312" pitchFamily="49" charset="-122"/>
                <a:ea typeface="楷体_GB2312" pitchFamily="49" charset="-122"/>
              </a:rPr>
              <a:t>   </a:t>
            </a:r>
            <a:r>
              <a:rPr kumimoji="1" lang="zh-CN" altLang="en-US" sz="2000" b="1">
                <a:solidFill>
                  <a:srgbClr val="000000"/>
                </a:solidFill>
                <a:latin typeface="楷体_GB2312" pitchFamily="49" charset="-122"/>
                <a:ea typeface="楷体_GB2312" pitchFamily="49" charset="-122"/>
              </a:rPr>
              <a:t>确定出口截面参数：</a:t>
            </a:r>
          </a:p>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   查图或查表得  </a:t>
            </a:r>
          </a:p>
        </p:txBody>
      </p:sp>
      <p:graphicFrame>
        <p:nvGraphicFramePr>
          <p:cNvPr id="12296" name="Object 361">
            <a:extLst>
              <a:ext uri="{FF2B5EF4-FFF2-40B4-BE49-F238E27FC236}">
                <a16:creationId xmlns:a16="http://schemas.microsoft.com/office/drawing/2014/main" id="{C19AEC05-9BDD-E2FD-63A2-CE2B22BA3E57}"/>
              </a:ext>
            </a:extLst>
          </p:cNvPr>
          <p:cNvGraphicFramePr>
            <a:graphicFrameLocks noChangeAspect="1"/>
          </p:cNvGraphicFramePr>
          <p:nvPr/>
        </p:nvGraphicFramePr>
        <p:xfrm>
          <a:off x="3276600" y="1200150"/>
          <a:ext cx="4267200" cy="258763"/>
        </p:xfrm>
        <a:graphic>
          <a:graphicData uri="http://schemas.openxmlformats.org/presentationml/2006/ole">
            <mc:AlternateContent xmlns:mc="http://schemas.openxmlformats.org/markup-compatibility/2006">
              <mc:Choice xmlns:v="urn:schemas-microsoft-com:vml" Requires="v">
                <p:oleObj name="Equation" r:id="rId18" imgW="2438400" imgH="215900" progId="Equation.DSMT4">
                  <p:embed/>
                </p:oleObj>
              </mc:Choice>
              <mc:Fallback>
                <p:oleObj name="Equation" r:id="rId18" imgW="2438400" imgH="215900" progId="Equation.DSMT4">
                  <p:embed/>
                  <p:pic>
                    <p:nvPicPr>
                      <p:cNvPr id="0" name="Object 3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1200150"/>
                        <a:ext cx="4267200"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8" name="Rectangle 24">
            <a:extLst>
              <a:ext uri="{FF2B5EF4-FFF2-40B4-BE49-F238E27FC236}">
                <a16:creationId xmlns:a16="http://schemas.microsoft.com/office/drawing/2014/main" id="{D0305488-5B16-A766-EC5F-12C9C01FADFE}"/>
              </a:ext>
            </a:extLst>
          </p:cNvPr>
          <p:cNvSpPr>
            <a:spLocks noChangeArrowheads="1"/>
          </p:cNvSpPr>
          <p:nvPr/>
        </p:nvSpPr>
        <p:spPr bwMode="auto">
          <a:xfrm>
            <a:off x="838200" y="1543050"/>
            <a:ext cx="297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由        查得</a:t>
            </a:r>
          </a:p>
        </p:txBody>
      </p:sp>
      <p:graphicFrame>
        <p:nvGraphicFramePr>
          <p:cNvPr id="12297" name="Object 362">
            <a:extLst>
              <a:ext uri="{FF2B5EF4-FFF2-40B4-BE49-F238E27FC236}">
                <a16:creationId xmlns:a16="http://schemas.microsoft.com/office/drawing/2014/main" id="{7A5D73F1-A0ED-0482-FDA7-3E477966614E}"/>
              </a:ext>
            </a:extLst>
          </p:cNvPr>
          <p:cNvGraphicFramePr>
            <a:graphicFrameLocks noChangeAspect="1"/>
          </p:cNvGraphicFramePr>
          <p:nvPr/>
        </p:nvGraphicFramePr>
        <p:xfrm>
          <a:off x="1143000" y="1562100"/>
          <a:ext cx="1047750" cy="266700"/>
        </p:xfrm>
        <a:graphic>
          <a:graphicData uri="http://schemas.openxmlformats.org/presentationml/2006/ole">
            <mc:AlternateContent xmlns:mc="http://schemas.openxmlformats.org/markup-compatibility/2006">
              <mc:Choice xmlns:v="urn:schemas-microsoft-com:vml" Requires="v">
                <p:oleObj name="Equation" r:id="rId20" imgW="634449" imgH="215713" progId="Equation.DSMT4">
                  <p:embed/>
                </p:oleObj>
              </mc:Choice>
              <mc:Fallback>
                <p:oleObj name="Equation" r:id="rId20" imgW="634449" imgH="215713" progId="Equation.DSMT4">
                  <p:embed/>
                  <p:pic>
                    <p:nvPicPr>
                      <p:cNvPr id="0" name="Object 3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43000" y="1562100"/>
                        <a:ext cx="104775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363">
            <a:extLst>
              <a:ext uri="{FF2B5EF4-FFF2-40B4-BE49-F238E27FC236}">
                <a16:creationId xmlns:a16="http://schemas.microsoft.com/office/drawing/2014/main" id="{C77E4B2E-FA76-0CAC-9ADB-FE815BF292CC}"/>
              </a:ext>
            </a:extLst>
          </p:cNvPr>
          <p:cNvGraphicFramePr>
            <a:graphicFrameLocks noChangeAspect="1"/>
          </p:cNvGraphicFramePr>
          <p:nvPr/>
        </p:nvGraphicFramePr>
        <p:xfrm>
          <a:off x="3276600" y="1543050"/>
          <a:ext cx="4114800" cy="266700"/>
        </p:xfrm>
        <a:graphic>
          <a:graphicData uri="http://schemas.openxmlformats.org/presentationml/2006/ole">
            <mc:AlternateContent xmlns:mc="http://schemas.openxmlformats.org/markup-compatibility/2006">
              <mc:Choice xmlns:v="urn:schemas-microsoft-com:vml" Requires="v">
                <p:oleObj name="Equation" r:id="rId22" imgW="2641600" imgH="228600" progId="Equation.DSMT4">
                  <p:embed/>
                </p:oleObj>
              </mc:Choice>
              <mc:Fallback>
                <p:oleObj name="Equation" r:id="rId22" imgW="2641600" imgH="228600" progId="Equation.DSMT4">
                  <p:embed/>
                  <p:pic>
                    <p:nvPicPr>
                      <p:cNvPr id="0" name="Object 3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6600" y="1543050"/>
                        <a:ext cx="41148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9" name="Rectangle 28">
            <a:extLst>
              <a:ext uri="{FF2B5EF4-FFF2-40B4-BE49-F238E27FC236}">
                <a16:creationId xmlns:a16="http://schemas.microsoft.com/office/drawing/2014/main" id="{BC2A0DD4-1780-8CAB-7E06-D89EE289A3A0}"/>
              </a:ext>
            </a:extLst>
          </p:cNvPr>
          <p:cNvSpPr>
            <a:spLocks noChangeArrowheads="1"/>
          </p:cNvSpPr>
          <p:nvPr/>
        </p:nvSpPr>
        <p:spPr bwMode="auto">
          <a:xfrm>
            <a:off x="1085850" y="1985963"/>
            <a:ext cx="173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求出口流速：</a:t>
            </a:r>
          </a:p>
        </p:txBody>
      </p:sp>
      <p:graphicFrame>
        <p:nvGraphicFramePr>
          <p:cNvPr id="12299" name="Object 364">
            <a:extLst>
              <a:ext uri="{FF2B5EF4-FFF2-40B4-BE49-F238E27FC236}">
                <a16:creationId xmlns:a16="http://schemas.microsoft.com/office/drawing/2014/main" id="{B9DBCD86-10C8-37B1-EEFB-91C2AB1E12C2}"/>
              </a:ext>
            </a:extLst>
          </p:cNvPr>
          <p:cNvGraphicFramePr>
            <a:graphicFrameLocks noChangeAspect="1"/>
          </p:cNvGraphicFramePr>
          <p:nvPr/>
        </p:nvGraphicFramePr>
        <p:xfrm>
          <a:off x="2743200" y="1962150"/>
          <a:ext cx="5334000" cy="266700"/>
        </p:xfrm>
        <a:graphic>
          <a:graphicData uri="http://schemas.openxmlformats.org/presentationml/2006/ole">
            <mc:AlternateContent xmlns:mc="http://schemas.openxmlformats.org/markup-compatibility/2006">
              <mc:Choice xmlns:v="urn:schemas-microsoft-com:vml" Requires="v">
                <p:oleObj name="Equation" r:id="rId24" imgW="3708400" imgH="279400" progId="Equation.DSMT4">
                  <p:embed/>
                </p:oleObj>
              </mc:Choice>
              <mc:Fallback>
                <p:oleObj name="Equation" r:id="rId24" imgW="3708400" imgH="279400" progId="Equation.DSMT4">
                  <p:embed/>
                  <p:pic>
                    <p:nvPicPr>
                      <p:cNvPr id="0" name="Object 3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3200" y="1962150"/>
                        <a:ext cx="53340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00" name="Object 365">
            <a:extLst>
              <a:ext uri="{FF2B5EF4-FFF2-40B4-BE49-F238E27FC236}">
                <a16:creationId xmlns:a16="http://schemas.microsoft.com/office/drawing/2014/main" id="{9B2E7853-9F94-CBEE-0B4F-F70E6B5790D8}"/>
              </a:ext>
            </a:extLst>
          </p:cNvPr>
          <p:cNvGraphicFramePr>
            <a:graphicFrameLocks noChangeAspect="1"/>
          </p:cNvGraphicFramePr>
          <p:nvPr/>
        </p:nvGraphicFramePr>
        <p:xfrm>
          <a:off x="2773363" y="2343150"/>
          <a:ext cx="3703637" cy="476250"/>
        </p:xfrm>
        <a:graphic>
          <a:graphicData uri="http://schemas.openxmlformats.org/presentationml/2006/ole">
            <mc:AlternateContent xmlns:mc="http://schemas.openxmlformats.org/markup-compatibility/2006">
              <mc:Choice xmlns:v="urn:schemas-microsoft-com:vml" Requires="v">
                <p:oleObj name="Equation" r:id="rId26" imgW="2667000" imgH="457200" progId="Equation.DSMT4">
                  <p:embed/>
                </p:oleObj>
              </mc:Choice>
              <mc:Fallback>
                <p:oleObj name="Equation" r:id="rId26" imgW="2667000" imgH="457200" progId="Equation.DSMT4">
                  <p:embed/>
                  <p:pic>
                    <p:nvPicPr>
                      <p:cNvPr id="0" name="Object 36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73363" y="2343150"/>
                        <a:ext cx="370363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4">
            <a:extLst>
              <a:ext uri="{FF2B5EF4-FFF2-40B4-BE49-F238E27FC236}">
                <a16:creationId xmlns:a16="http://schemas.microsoft.com/office/drawing/2014/main" id="{7AF4857C-C984-1426-6972-FF5984271AED}"/>
              </a:ext>
            </a:extLst>
          </p:cNvPr>
          <p:cNvSpPr>
            <a:spLocks noChangeArrowheads="1"/>
          </p:cNvSpPr>
          <p:nvPr/>
        </p:nvSpPr>
        <p:spPr bwMode="auto">
          <a:xfrm>
            <a:off x="228600" y="385763"/>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en-US" altLang="zh-CN" sz="2000" b="1">
                <a:solidFill>
                  <a:srgbClr val="000000"/>
                </a:solidFill>
                <a:latin typeface="楷体_GB2312" pitchFamily="49" charset="-122"/>
                <a:ea typeface="楷体_GB2312" pitchFamily="49" charset="-122"/>
                <a:cs typeface="Times New Roman" panose="02020603050405020304" pitchFamily="18" charset="0"/>
              </a:rPr>
              <a:t>c)</a:t>
            </a:r>
            <a:r>
              <a:rPr kumimoji="1" lang="zh-CN" altLang="en-US" sz="2000" b="1">
                <a:solidFill>
                  <a:srgbClr val="000000"/>
                </a:solidFill>
                <a:latin typeface="楷体_GB2312" pitchFamily="49" charset="-122"/>
                <a:ea typeface="楷体_GB2312" pitchFamily="49" charset="-122"/>
                <a:cs typeface="Times New Roman" panose="02020603050405020304" pitchFamily="18" charset="0"/>
              </a:rPr>
              <a:t>若有摩阻存在，则</a:t>
            </a:r>
          </a:p>
        </p:txBody>
      </p:sp>
      <p:graphicFrame>
        <p:nvGraphicFramePr>
          <p:cNvPr id="13314" name="Object 191">
            <a:extLst>
              <a:ext uri="{FF2B5EF4-FFF2-40B4-BE49-F238E27FC236}">
                <a16:creationId xmlns:a16="http://schemas.microsoft.com/office/drawing/2014/main" id="{B8F4AD8F-37B8-732B-736F-CE278FAFC804}"/>
              </a:ext>
            </a:extLst>
          </p:cNvPr>
          <p:cNvGraphicFramePr>
            <a:graphicFrameLocks noChangeAspect="1"/>
          </p:cNvGraphicFramePr>
          <p:nvPr/>
        </p:nvGraphicFramePr>
        <p:xfrm>
          <a:off x="5341938" y="735013"/>
          <a:ext cx="2735262" cy="2008187"/>
        </p:xfrm>
        <a:graphic>
          <a:graphicData uri="http://schemas.openxmlformats.org/presentationml/2006/ole">
            <mc:AlternateContent xmlns:mc="http://schemas.openxmlformats.org/markup-compatibility/2006">
              <mc:Choice xmlns:v="urn:schemas-microsoft-com:vml" Requires="v">
                <p:oleObj name="VISIO" r:id="rId2" imgW="2734056" imgH="2679192" progId="">
                  <p:embed/>
                </p:oleObj>
              </mc:Choice>
              <mc:Fallback>
                <p:oleObj name="VISIO" r:id="rId2" imgW="2734056" imgH="2679192" progId="">
                  <p:embed/>
                  <p:pic>
                    <p:nvPicPr>
                      <p:cNvPr id="0" name="Object 19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938" y="735013"/>
                        <a:ext cx="2735262"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192">
            <a:extLst>
              <a:ext uri="{FF2B5EF4-FFF2-40B4-BE49-F238E27FC236}">
                <a16:creationId xmlns:a16="http://schemas.microsoft.com/office/drawing/2014/main" id="{4EEEB99F-D704-EA99-EC39-88E3FBF50224}"/>
              </a:ext>
            </a:extLst>
          </p:cNvPr>
          <p:cNvGraphicFramePr>
            <a:graphicFrameLocks noChangeAspect="1"/>
          </p:cNvGraphicFramePr>
          <p:nvPr/>
        </p:nvGraphicFramePr>
        <p:xfrm>
          <a:off x="838200" y="857250"/>
          <a:ext cx="4038600" cy="203200"/>
        </p:xfrm>
        <a:graphic>
          <a:graphicData uri="http://schemas.openxmlformats.org/presentationml/2006/ole">
            <mc:AlternateContent xmlns:mc="http://schemas.openxmlformats.org/markup-compatibility/2006">
              <mc:Choice xmlns:v="urn:schemas-microsoft-com:vml" Requires="v">
                <p:oleObj name="Equation" r:id="rId4" imgW="2373870" imgH="215806" progId="Equation.DSMT4">
                  <p:embed/>
                </p:oleObj>
              </mc:Choice>
              <mc:Fallback>
                <p:oleObj name="Equation" r:id="rId4" imgW="2373870" imgH="215806" progId="Equation.DSMT4">
                  <p:embed/>
                  <p:pic>
                    <p:nvPicPr>
                      <p:cNvPr id="0" name="Object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857250"/>
                        <a:ext cx="40386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Rectangle 7">
            <a:extLst>
              <a:ext uri="{FF2B5EF4-FFF2-40B4-BE49-F238E27FC236}">
                <a16:creationId xmlns:a16="http://schemas.microsoft.com/office/drawing/2014/main" id="{6CC68D71-B23B-E627-614B-2D8F6A38C05A}"/>
              </a:ext>
            </a:extLst>
          </p:cNvPr>
          <p:cNvSpPr>
            <a:spLocks noChangeArrowheads="1"/>
          </p:cNvSpPr>
          <p:nvPr/>
        </p:nvSpPr>
        <p:spPr bwMode="auto">
          <a:xfrm>
            <a:off x="533400" y="1200150"/>
            <a:ext cx="2743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由喷管速度系数：</a:t>
            </a:r>
          </a:p>
        </p:txBody>
      </p:sp>
      <p:graphicFrame>
        <p:nvGraphicFramePr>
          <p:cNvPr id="13316" name="Object 193">
            <a:extLst>
              <a:ext uri="{FF2B5EF4-FFF2-40B4-BE49-F238E27FC236}">
                <a16:creationId xmlns:a16="http://schemas.microsoft.com/office/drawing/2014/main" id="{7A9CDCDB-40D1-9A70-0157-059A566293E4}"/>
              </a:ext>
            </a:extLst>
          </p:cNvPr>
          <p:cNvGraphicFramePr>
            <a:graphicFrameLocks noChangeAspect="1"/>
          </p:cNvGraphicFramePr>
          <p:nvPr/>
        </p:nvGraphicFramePr>
        <p:xfrm>
          <a:off x="990600" y="1600200"/>
          <a:ext cx="2590800" cy="1085850"/>
        </p:xfrm>
        <a:graphic>
          <a:graphicData uri="http://schemas.openxmlformats.org/presentationml/2006/ole">
            <mc:AlternateContent xmlns:mc="http://schemas.openxmlformats.org/markup-compatibility/2006">
              <mc:Choice xmlns:v="urn:schemas-microsoft-com:vml" Requires="v">
                <p:oleObj name="Equation" r:id="rId6" imgW="1625600" imgH="965200" progId="Equation.DSMT4">
                  <p:embed/>
                </p:oleObj>
              </mc:Choice>
              <mc:Fallback>
                <p:oleObj name="Equation" r:id="rId6" imgW="1625600" imgH="965200" progId="Equation.DSMT4">
                  <p:embed/>
                  <p:pic>
                    <p:nvPicPr>
                      <p:cNvPr id="0" name="Object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600200"/>
                        <a:ext cx="25908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194">
            <a:extLst>
              <a:ext uri="{FF2B5EF4-FFF2-40B4-BE49-F238E27FC236}">
                <a16:creationId xmlns:a16="http://schemas.microsoft.com/office/drawing/2014/main" id="{75AC98ED-5751-E691-5D41-1A7BC130B7E4}"/>
              </a:ext>
            </a:extLst>
          </p:cNvPr>
          <p:cNvGraphicFramePr>
            <a:graphicFrameLocks noChangeAspect="1"/>
          </p:cNvGraphicFramePr>
          <p:nvPr/>
        </p:nvGraphicFramePr>
        <p:xfrm>
          <a:off x="762000" y="2914650"/>
          <a:ext cx="7467600" cy="228600"/>
        </p:xfrm>
        <a:graphic>
          <a:graphicData uri="http://schemas.openxmlformats.org/presentationml/2006/ole">
            <mc:AlternateContent xmlns:mc="http://schemas.openxmlformats.org/markup-compatibility/2006">
              <mc:Choice xmlns:v="urn:schemas-microsoft-com:vml" Requires="v">
                <p:oleObj name="Equation" r:id="rId8" imgW="4254500" imgH="228600" progId="Equation.DSMT4">
                  <p:embed/>
                </p:oleObj>
              </mc:Choice>
              <mc:Fallback>
                <p:oleObj name="Equation" r:id="rId8" imgW="4254500" imgH="228600" progId="Equation.DSMT4">
                  <p:embed/>
                  <p:pic>
                    <p:nvPicPr>
                      <p:cNvPr id="0" name="Object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2914650"/>
                        <a:ext cx="7467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95">
            <a:extLst>
              <a:ext uri="{FF2B5EF4-FFF2-40B4-BE49-F238E27FC236}">
                <a16:creationId xmlns:a16="http://schemas.microsoft.com/office/drawing/2014/main" id="{7C01F3E9-671C-2334-604A-ED55274FDD11}"/>
              </a:ext>
            </a:extLst>
          </p:cNvPr>
          <p:cNvGraphicFramePr>
            <a:graphicFrameLocks noChangeAspect="1"/>
          </p:cNvGraphicFramePr>
          <p:nvPr/>
        </p:nvGraphicFramePr>
        <p:xfrm>
          <a:off x="990600" y="3371850"/>
          <a:ext cx="609600" cy="285750"/>
        </p:xfrm>
        <a:graphic>
          <a:graphicData uri="http://schemas.openxmlformats.org/presentationml/2006/ole">
            <mc:AlternateContent xmlns:mc="http://schemas.openxmlformats.org/markup-compatibility/2006">
              <mc:Choice xmlns:v="urn:schemas-microsoft-com:vml" Requires="v">
                <p:oleObj name="Equation" r:id="rId10" imgW="393359" imgH="215713" progId="Equation.DSMT4">
                  <p:embed/>
                </p:oleObj>
              </mc:Choice>
              <mc:Fallback>
                <p:oleObj name="Equation" r:id="rId10" imgW="393359" imgH="215713" progId="Equation.DSMT4">
                  <p:embed/>
                  <p:pic>
                    <p:nvPicPr>
                      <p:cNvPr id="0" name="Object 19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600" y="3371850"/>
                        <a:ext cx="6096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3" name="Rectangle 13">
            <a:extLst>
              <a:ext uri="{FF2B5EF4-FFF2-40B4-BE49-F238E27FC236}">
                <a16:creationId xmlns:a16="http://schemas.microsoft.com/office/drawing/2014/main" id="{2E06CA9E-A9D8-F8ED-E0FF-DFD6F3EB687D}"/>
              </a:ext>
            </a:extLst>
          </p:cNvPr>
          <p:cNvSpPr>
            <a:spLocks noChangeArrowheads="1"/>
          </p:cNvSpPr>
          <p:nvPr/>
        </p:nvSpPr>
        <p:spPr bwMode="auto">
          <a:xfrm>
            <a:off x="609600" y="3371850"/>
            <a:ext cx="441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由      查图或查表得：</a:t>
            </a:r>
            <a:r>
              <a:rPr kumimoji="1" lang="zh-CN" altLang="en-US">
                <a:solidFill>
                  <a:srgbClr val="000000"/>
                </a:solidFill>
                <a:latin typeface="宋体" panose="02010600030101010101" pitchFamily="2" charset="-122"/>
              </a:rPr>
              <a:t>  </a:t>
            </a:r>
          </a:p>
        </p:txBody>
      </p:sp>
      <p:graphicFrame>
        <p:nvGraphicFramePr>
          <p:cNvPr id="13319" name="Object 196">
            <a:extLst>
              <a:ext uri="{FF2B5EF4-FFF2-40B4-BE49-F238E27FC236}">
                <a16:creationId xmlns:a16="http://schemas.microsoft.com/office/drawing/2014/main" id="{8AE9FFD7-7355-B71F-2E9E-30C4AEFA167C}"/>
              </a:ext>
            </a:extLst>
          </p:cNvPr>
          <p:cNvGraphicFramePr>
            <a:graphicFrameLocks noChangeAspect="1"/>
          </p:cNvGraphicFramePr>
          <p:nvPr/>
        </p:nvGraphicFramePr>
        <p:xfrm>
          <a:off x="2362200" y="3829050"/>
          <a:ext cx="2971800" cy="285750"/>
        </p:xfrm>
        <a:graphic>
          <a:graphicData uri="http://schemas.openxmlformats.org/presentationml/2006/ole">
            <mc:AlternateContent xmlns:mc="http://schemas.openxmlformats.org/markup-compatibility/2006">
              <mc:Choice xmlns:v="urn:schemas-microsoft-com:vml" Requires="v">
                <p:oleObj name="Equation" r:id="rId12" imgW="1308100" imgH="228600" progId="Equation.DSMT4">
                  <p:embed/>
                </p:oleObj>
              </mc:Choice>
              <mc:Fallback>
                <p:oleObj name="Equation" r:id="rId12" imgW="1308100" imgH="228600" progId="Equation.DSMT4">
                  <p:embed/>
                  <p:pic>
                    <p:nvPicPr>
                      <p:cNvPr id="0" name="Object 1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200" y="3829050"/>
                        <a:ext cx="29718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0" name="Object 197">
            <a:extLst>
              <a:ext uri="{FF2B5EF4-FFF2-40B4-BE49-F238E27FC236}">
                <a16:creationId xmlns:a16="http://schemas.microsoft.com/office/drawing/2014/main" id="{ABACCF07-50C9-2A75-1197-6DC3A3BB4B28}"/>
              </a:ext>
            </a:extLst>
          </p:cNvPr>
          <p:cNvGraphicFramePr>
            <a:graphicFrameLocks noChangeAspect="1"/>
          </p:cNvGraphicFramePr>
          <p:nvPr/>
        </p:nvGraphicFramePr>
        <p:xfrm>
          <a:off x="1981200" y="4229100"/>
          <a:ext cx="4724400" cy="514350"/>
        </p:xfrm>
        <a:graphic>
          <a:graphicData uri="http://schemas.openxmlformats.org/presentationml/2006/ole">
            <mc:AlternateContent xmlns:mc="http://schemas.openxmlformats.org/markup-compatibility/2006">
              <mc:Choice xmlns:v="urn:schemas-microsoft-com:vml" Requires="v">
                <p:oleObj name="Equation" r:id="rId14" imgW="2806700" imgH="457200" progId="Equation.DSMT4">
                  <p:embed/>
                </p:oleObj>
              </mc:Choice>
              <mc:Fallback>
                <p:oleObj name="Equation" r:id="rId14" imgW="2806700" imgH="457200" progId="Equation.DSMT4">
                  <p:embed/>
                  <p:pic>
                    <p:nvPicPr>
                      <p:cNvPr id="0" name="Object 1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81200" y="4229100"/>
                        <a:ext cx="47244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4" name="Rectangle 17">
            <a:extLst>
              <a:ext uri="{FF2B5EF4-FFF2-40B4-BE49-F238E27FC236}">
                <a16:creationId xmlns:a16="http://schemas.microsoft.com/office/drawing/2014/main" id="{7E1C9549-7CE5-6D54-3722-ED6F1C165CB9}"/>
              </a:ext>
            </a:extLst>
          </p:cNvPr>
          <p:cNvSpPr>
            <a:spLocks noChangeArrowheads="1"/>
          </p:cNvSpPr>
          <p:nvPr/>
        </p:nvSpPr>
        <p:spPr bwMode="auto">
          <a:xfrm>
            <a:off x="685800" y="4286250"/>
            <a:ext cx="44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故</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33F0FAA3-0987-06C0-92F2-566A62CC7356}"/>
              </a:ext>
            </a:extLst>
          </p:cNvPr>
          <p:cNvSpPr>
            <a:spLocks noChangeArrowheads="1"/>
          </p:cNvSpPr>
          <p:nvPr/>
        </p:nvSpPr>
        <p:spPr bwMode="auto">
          <a:xfrm>
            <a:off x="609600" y="2625725"/>
            <a:ext cx="8229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0000FF"/>
                </a:solidFill>
                <a:latin typeface="黑体" panose="02010609060101010101" pitchFamily="49" charset="-122"/>
                <a:ea typeface="黑体" panose="02010609060101010101" pitchFamily="49" charset="-122"/>
              </a:rPr>
              <a:t>第</a:t>
            </a:r>
            <a:r>
              <a:rPr lang="en-US" altLang="zh-CN" sz="3600" b="1">
                <a:solidFill>
                  <a:srgbClr val="0000FF"/>
                </a:solidFill>
                <a:latin typeface="黑体" panose="02010609060101010101" pitchFamily="49" charset="-122"/>
                <a:ea typeface="黑体" panose="02010609060101010101" pitchFamily="49" charset="-122"/>
              </a:rPr>
              <a:t>7-6</a:t>
            </a:r>
            <a:r>
              <a:rPr lang="zh-CN" altLang="en-US" sz="3600" b="1">
                <a:solidFill>
                  <a:srgbClr val="0000FF"/>
                </a:solidFill>
                <a:latin typeface="黑体" panose="02010609060101010101" pitchFamily="49" charset="-122"/>
                <a:ea typeface="黑体" panose="02010609060101010101" pitchFamily="49" charset="-122"/>
              </a:rPr>
              <a:t>节  绝热节流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59">
            <a:extLst>
              <a:ext uri="{FF2B5EF4-FFF2-40B4-BE49-F238E27FC236}">
                <a16:creationId xmlns:a16="http://schemas.microsoft.com/office/drawing/2014/main" id="{0BDC982D-DA99-F744-B5AC-886C213D9FD5}"/>
              </a:ext>
            </a:extLst>
          </p:cNvPr>
          <p:cNvSpPr txBox="1">
            <a:spLocks noChangeArrowheads="1"/>
          </p:cNvSpPr>
          <p:nvPr/>
        </p:nvSpPr>
        <p:spPr bwMode="auto">
          <a:xfrm>
            <a:off x="762000" y="658813"/>
            <a:ext cx="815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solidFill>
                  <a:srgbClr val="0000FF"/>
                </a:solidFill>
                <a:latin typeface="Arial" panose="020B0604020202020204" pitchFamily="34" charset="0"/>
                <a:ea typeface="楷体_GB2312" pitchFamily="49" charset="-122"/>
              </a:rPr>
              <a:t>绝热节流</a:t>
            </a:r>
            <a:r>
              <a:rPr lang="zh-CN" altLang="en-US" sz="2400" b="1">
                <a:solidFill>
                  <a:srgbClr val="000000"/>
                </a:solidFill>
                <a:latin typeface="Arial" panose="020B0604020202020204" pitchFamily="34" charset="0"/>
                <a:ea typeface="楷体_GB2312" pitchFamily="49" charset="-122"/>
              </a:rPr>
              <a:t>是由于局部阻力使流体压力降低的现象。</a:t>
            </a:r>
          </a:p>
        </p:txBody>
      </p:sp>
      <p:pic>
        <p:nvPicPr>
          <p:cNvPr id="28675" name="Picture 12" descr="64001">
            <a:extLst>
              <a:ext uri="{FF2B5EF4-FFF2-40B4-BE49-F238E27FC236}">
                <a16:creationId xmlns:a16="http://schemas.microsoft.com/office/drawing/2014/main" id="{42C45601-A1E7-4D71-FEF9-D4F1766459F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76350"/>
            <a:ext cx="6172200"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B67AD8B-B8C4-334D-B111-A3D0DCCA518E}"/>
              </a:ext>
            </a:extLst>
          </p:cNvPr>
          <p:cNvSpPr>
            <a:spLocks noGrp="1" noChangeArrowheads="1"/>
          </p:cNvSpPr>
          <p:nvPr>
            <p:ph type="title"/>
          </p:nvPr>
        </p:nvSpPr>
        <p:spPr>
          <a:xfrm>
            <a:off x="457200" y="228600"/>
            <a:ext cx="8229600" cy="857250"/>
          </a:xfrm>
        </p:spPr>
        <p:txBody>
          <a:bodyPr/>
          <a:lstStyle/>
          <a:p>
            <a:pPr eaLnBrk="1" hangingPunct="1"/>
            <a:r>
              <a:rPr lang="zh-CN" altLang="en-US">
                <a:ea typeface="黑体" panose="02010609060101010101" pitchFamily="49" charset="-122"/>
              </a:rPr>
              <a:t>目录</a:t>
            </a:r>
          </a:p>
        </p:txBody>
      </p:sp>
      <p:sp>
        <p:nvSpPr>
          <p:cNvPr id="24579" name="Rectangle 3">
            <a:extLst>
              <a:ext uri="{FF2B5EF4-FFF2-40B4-BE49-F238E27FC236}">
                <a16:creationId xmlns:a16="http://schemas.microsoft.com/office/drawing/2014/main" id="{86190BA1-8D93-70C6-E599-96C234921DEF}"/>
              </a:ext>
            </a:extLst>
          </p:cNvPr>
          <p:cNvSpPr>
            <a:spLocks noGrp="1" noChangeArrowheads="1"/>
          </p:cNvSpPr>
          <p:nvPr>
            <p:ph type="body" idx="1"/>
          </p:nvPr>
        </p:nvSpPr>
        <p:spPr>
          <a:xfrm>
            <a:off x="611188" y="1058863"/>
            <a:ext cx="8229600" cy="3395662"/>
          </a:xfrm>
        </p:spPr>
        <p:txBody>
          <a:bodyPr/>
          <a:lstStyle/>
          <a:p>
            <a:pPr eaLnBrk="1" hangingPunct="1">
              <a:buFontTx/>
              <a:buNone/>
            </a:pPr>
            <a:r>
              <a:rPr kumimoji="1" lang="en-US" altLang="zh-CN" b="1">
                <a:solidFill>
                  <a:srgbClr val="0000FF"/>
                </a:solidFill>
                <a:latin typeface="宋体" panose="02010600030101010101" pitchFamily="2" charset="-122"/>
              </a:rPr>
              <a:t>§7-1</a:t>
            </a:r>
            <a:r>
              <a:rPr lang="en-US" altLang="zh-CN" b="1">
                <a:latin typeface="宋体" panose="02010600030101010101" pitchFamily="2" charset="-122"/>
              </a:rPr>
              <a:t>  </a:t>
            </a:r>
            <a:r>
              <a:rPr lang="zh-CN" altLang="en-US" b="1">
                <a:latin typeface="宋体" panose="02010600030101010101" pitchFamily="2" charset="-122"/>
              </a:rPr>
              <a:t>稳定流动的基本方程式</a:t>
            </a:r>
          </a:p>
          <a:p>
            <a:pPr eaLnBrk="1" hangingPunct="1">
              <a:buFontTx/>
              <a:buNone/>
            </a:pPr>
            <a:r>
              <a:rPr kumimoji="1" lang="en-US" altLang="zh-CN" b="1">
                <a:solidFill>
                  <a:srgbClr val="0000FF"/>
                </a:solidFill>
                <a:latin typeface="宋体" panose="02010600030101010101" pitchFamily="2" charset="-122"/>
              </a:rPr>
              <a:t>§7-2</a:t>
            </a:r>
            <a:r>
              <a:rPr lang="en-US" altLang="zh-CN" b="1">
                <a:latin typeface="宋体" panose="02010600030101010101" pitchFamily="2" charset="-122"/>
              </a:rPr>
              <a:t>  </a:t>
            </a:r>
            <a:r>
              <a:rPr lang="zh-CN" altLang="en-US" b="1">
                <a:latin typeface="宋体" panose="02010600030101010101" pitchFamily="2" charset="-122"/>
              </a:rPr>
              <a:t>促使流速改变的条件</a:t>
            </a:r>
          </a:p>
          <a:p>
            <a:pPr eaLnBrk="1" hangingPunct="1">
              <a:buFontTx/>
              <a:buNone/>
            </a:pPr>
            <a:r>
              <a:rPr kumimoji="1" lang="en-US" altLang="zh-CN" b="1">
                <a:solidFill>
                  <a:srgbClr val="0000FF"/>
                </a:solidFill>
                <a:latin typeface="宋体" panose="02010600030101010101" pitchFamily="2" charset="-122"/>
              </a:rPr>
              <a:t>§7-3</a:t>
            </a:r>
            <a:r>
              <a:rPr lang="en-US" altLang="zh-CN" b="1">
                <a:latin typeface="宋体" panose="02010600030101010101" pitchFamily="2" charset="-122"/>
              </a:rPr>
              <a:t>  </a:t>
            </a:r>
            <a:r>
              <a:rPr lang="zh-CN" altLang="en-US" b="1">
                <a:solidFill>
                  <a:srgbClr val="FF0000"/>
                </a:solidFill>
                <a:latin typeface="宋体" panose="02010600030101010101" pitchFamily="2" charset="-122"/>
              </a:rPr>
              <a:t>喷管的计算</a:t>
            </a:r>
          </a:p>
          <a:p>
            <a:pPr eaLnBrk="1" hangingPunct="1">
              <a:buFontTx/>
              <a:buNone/>
            </a:pPr>
            <a:r>
              <a:rPr kumimoji="1" lang="en-US" altLang="zh-CN" b="1">
                <a:solidFill>
                  <a:srgbClr val="0000FF"/>
                </a:solidFill>
                <a:latin typeface="宋体" panose="02010600030101010101" pitchFamily="2" charset="-122"/>
              </a:rPr>
              <a:t>§7-4</a:t>
            </a:r>
            <a:r>
              <a:rPr lang="en-US" altLang="zh-CN" b="1">
                <a:latin typeface="宋体" panose="02010600030101010101" pitchFamily="2" charset="-122"/>
              </a:rPr>
              <a:t>  </a:t>
            </a:r>
            <a:r>
              <a:rPr lang="zh-CN" altLang="en-US" b="1">
                <a:solidFill>
                  <a:srgbClr val="FF0000"/>
                </a:solidFill>
                <a:latin typeface="宋体" panose="02010600030101010101" pitchFamily="2" charset="-122"/>
              </a:rPr>
              <a:t>背压变化时喷管内流动过程简析</a:t>
            </a:r>
          </a:p>
          <a:p>
            <a:pPr eaLnBrk="1" hangingPunct="1">
              <a:buFontTx/>
              <a:buNone/>
            </a:pPr>
            <a:r>
              <a:rPr kumimoji="1" lang="en-US" altLang="zh-CN" b="1">
                <a:solidFill>
                  <a:srgbClr val="0000FF"/>
                </a:solidFill>
                <a:latin typeface="宋体" panose="02010600030101010101" pitchFamily="2" charset="-122"/>
              </a:rPr>
              <a:t>§7-5</a:t>
            </a:r>
            <a:r>
              <a:rPr lang="en-US" altLang="zh-CN" b="1">
                <a:latin typeface="宋体" panose="02010600030101010101" pitchFamily="2" charset="-122"/>
              </a:rPr>
              <a:t>  </a:t>
            </a:r>
            <a:r>
              <a:rPr lang="zh-CN" altLang="en-US" b="1">
                <a:solidFill>
                  <a:srgbClr val="FF0000"/>
                </a:solidFill>
                <a:latin typeface="宋体" panose="02010600030101010101" pitchFamily="2" charset="-122"/>
              </a:rPr>
              <a:t>有摩阻的绝热流动</a:t>
            </a:r>
          </a:p>
          <a:p>
            <a:pPr eaLnBrk="1" hangingPunct="1">
              <a:buFontTx/>
              <a:buNone/>
            </a:pPr>
            <a:r>
              <a:rPr kumimoji="1" lang="en-US" altLang="zh-CN" b="1">
                <a:solidFill>
                  <a:srgbClr val="0000FF"/>
                </a:solidFill>
                <a:latin typeface="宋体" panose="02010600030101010101" pitchFamily="2" charset="-122"/>
              </a:rPr>
              <a:t>§7-6</a:t>
            </a:r>
            <a:r>
              <a:rPr lang="en-US" altLang="zh-CN" b="1">
                <a:latin typeface="宋体" panose="02010600030101010101" pitchFamily="2" charset="-122"/>
              </a:rPr>
              <a:t>  </a:t>
            </a:r>
            <a:r>
              <a:rPr lang="zh-CN" altLang="en-US" b="1">
                <a:solidFill>
                  <a:srgbClr val="FF0000"/>
                </a:solidFill>
                <a:latin typeface="宋体" panose="02010600030101010101" pitchFamily="2" charset="-122"/>
              </a:rPr>
              <a:t>绝热节流</a:t>
            </a:r>
          </a:p>
          <a:p>
            <a:pPr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5AADC7-FB20-73CD-4E13-BC1A163A5E37}"/>
              </a:ext>
            </a:extLst>
          </p:cNvPr>
          <p:cNvSpPr>
            <a:spLocks noChangeArrowheads="1"/>
          </p:cNvSpPr>
          <p:nvPr/>
        </p:nvSpPr>
        <p:spPr bwMode="auto">
          <a:xfrm>
            <a:off x="533400" y="628650"/>
            <a:ext cx="2838450" cy="523875"/>
          </a:xfrm>
          <a:prstGeom prst="rect">
            <a:avLst/>
          </a:prstGeom>
          <a:noFill/>
          <a:ln w="9525">
            <a:noFill/>
            <a:miter lim="800000"/>
            <a:headEnd/>
            <a:tailEnd/>
          </a:ln>
          <a:effectLst/>
        </p:spPr>
        <p:txBody>
          <a:bodyPr wrap="none">
            <a:spAutoFit/>
          </a:bodyPr>
          <a:lstStyle/>
          <a:p>
            <a:pPr>
              <a:defRPr/>
            </a:pPr>
            <a:r>
              <a:rPr lang="zh-CN" altLang="en-US" sz="2800" b="1" dirty="0">
                <a:solidFill>
                  <a:srgbClr val="0066FF"/>
                </a:solidFill>
                <a:effectLst>
                  <a:outerShdw blurRad="38100" dist="38100" dir="2700000" algn="tl">
                    <a:srgbClr val="C0C0C0"/>
                  </a:outerShdw>
                </a:effectLst>
                <a:latin typeface="Tahoma" pitchFamily="34" charset="0"/>
                <a:ea typeface="楷体_GB2312" pitchFamily="49" charset="-122"/>
              </a:rPr>
              <a:t>绝热节流的特点</a:t>
            </a:r>
            <a:r>
              <a:rPr lang="en-US" altLang="zh-CN" sz="2800" b="1" dirty="0">
                <a:solidFill>
                  <a:srgbClr val="0066FF"/>
                </a:solidFill>
                <a:effectLst>
                  <a:outerShdw blurRad="38100" dist="38100" dir="2700000" algn="tl">
                    <a:srgbClr val="C0C0C0"/>
                  </a:outerShdw>
                </a:effectLst>
                <a:latin typeface="Tahoma" pitchFamily="34" charset="0"/>
                <a:ea typeface="楷体_GB2312" pitchFamily="49" charset="-122"/>
              </a:rPr>
              <a:t>:</a:t>
            </a:r>
          </a:p>
        </p:txBody>
      </p:sp>
      <p:sp>
        <p:nvSpPr>
          <p:cNvPr id="6" name="Rectangle 6">
            <a:extLst>
              <a:ext uri="{FF2B5EF4-FFF2-40B4-BE49-F238E27FC236}">
                <a16:creationId xmlns:a16="http://schemas.microsoft.com/office/drawing/2014/main" id="{F295E93A-251A-E5BD-6EB8-1BAAC008AD0B}"/>
              </a:ext>
            </a:extLst>
          </p:cNvPr>
          <p:cNvSpPr>
            <a:spLocks noChangeArrowheads="1"/>
          </p:cNvSpPr>
          <p:nvPr/>
        </p:nvSpPr>
        <p:spPr bwMode="auto">
          <a:xfrm>
            <a:off x="1900238" y="1371600"/>
            <a:ext cx="2738437" cy="523875"/>
          </a:xfrm>
          <a:prstGeom prst="rect">
            <a:avLst/>
          </a:prstGeom>
          <a:noFill/>
          <a:ln w="9525">
            <a:noFill/>
            <a:miter lim="800000"/>
            <a:headEnd/>
            <a:tailEnd/>
          </a:ln>
          <a:effectLst/>
        </p:spPr>
        <p:txBody>
          <a:bodyPr wrap="none">
            <a:spAutoFit/>
          </a:bodyPr>
          <a:lstStyle/>
          <a:p>
            <a:pPr>
              <a:buFont typeface="Wingdings" pitchFamily="2" charset="2"/>
              <a:buChar char="ü"/>
              <a:defRPr/>
            </a:pPr>
            <a:r>
              <a:rPr lang="en-US" altLang="zh-CN" sz="2800" b="1" dirty="0">
                <a:solidFill>
                  <a:srgbClr val="000000"/>
                </a:solidFill>
                <a:effectLst>
                  <a:outerShdw blurRad="38100" dist="38100" dir="2700000" algn="tl">
                    <a:srgbClr val="C0C0C0"/>
                  </a:outerShdw>
                </a:effectLst>
                <a:latin typeface="Tahoma" pitchFamily="34" charset="0"/>
                <a:ea typeface="+mn-ea"/>
              </a:rPr>
              <a:t> </a:t>
            </a:r>
            <a:r>
              <a:rPr lang="zh-CN" altLang="en-US" sz="2400" b="1" dirty="0">
                <a:solidFill>
                  <a:srgbClr val="000000"/>
                </a:solidFill>
                <a:effectLst>
                  <a:outerShdw blurRad="38100" dist="38100" dir="2700000" algn="tl">
                    <a:srgbClr val="C0C0C0"/>
                  </a:outerShdw>
                </a:effectLst>
                <a:latin typeface="Tahoma" pitchFamily="34" charset="0"/>
                <a:ea typeface="楷体_GB2312" pitchFamily="49" charset="-122"/>
              </a:rPr>
              <a:t>节流过程不可逆</a:t>
            </a:r>
          </a:p>
        </p:txBody>
      </p:sp>
      <p:graphicFrame>
        <p:nvGraphicFramePr>
          <p:cNvPr id="14338" name="Object 83">
            <a:extLst>
              <a:ext uri="{FF2B5EF4-FFF2-40B4-BE49-F238E27FC236}">
                <a16:creationId xmlns:a16="http://schemas.microsoft.com/office/drawing/2014/main" id="{87FBEB02-EAD9-EB5E-DCCF-5FA5224853B8}"/>
              </a:ext>
            </a:extLst>
          </p:cNvPr>
          <p:cNvGraphicFramePr>
            <a:graphicFrameLocks noChangeAspect="1"/>
          </p:cNvGraphicFramePr>
          <p:nvPr/>
        </p:nvGraphicFramePr>
        <p:xfrm>
          <a:off x="3484563" y="1811338"/>
          <a:ext cx="1081087" cy="347662"/>
        </p:xfrm>
        <a:graphic>
          <a:graphicData uri="http://schemas.openxmlformats.org/presentationml/2006/ole">
            <mc:AlternateContent xmlns:mc="http://schemas.openxmlformats.org/markup-compatibility/2006">
              <mc:Choice xmlns:v="urn:schemas-microsoft-com:vml" Requires="v">
                <p:oleObj name="Equation" r:id="rId2" imgW="520560" imgH="254520" progId="Equation.DSMT4">
                  <p:embed/>
                </p:oleObj>
              </mc:Choice>
              <mc:Fallback>
                <p:oleObj name="Equation" r:id="rId2" imgW="520560" imgH="254520" progId="Equation.DSMT4">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563" y="1811338"/>
                        <a:ext cx="1081087"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a:extLst>
              <a:ext uri="{FF2B5EF4-FFF2-40B4-BE49-F238E27FC236}">
                <a16:creationId xmlns:a16="http://schemas.microsoft.com/office/drawing/2014/main" id="{966AE237-88CA-ABAE-A8D2-3BDFBA3238F2}"/>
              </a:ext>
            </a:extLst>
          </p:cNvPr>
          <p:cNvSpPr>
            <a:spLocks noChangeArrowheads="1"/>
          </p:cNvSpPr>
          <p:nvPr/>
        </p:nvSpPr>
        <p:spPr bwMode="auto">
          <a:xfrm>
            <a:off x="1900238" y="2352675"/>
            <a:ext cx="3667125" cy="523875"/>
          </a:xfrm>
          <a:prstGeom prst="rect">
            <a:avLst/>
          </a:prstGeom>
          <a:noFill/>
          <a:ln w="9525">
            <a:noFill/>
            <a:miter lim="800000"/>
            <a:headEnd/>
            <a:tailEnd/>
          </a:ln>
          <a:effectLst/>
        </p:spPr>
        <p:txBody>
          <a:bodyPr wrap="none">
            <a:spAutoFit/>
          </a:bodyPr>
          <a:lstStyle/>
          <a:p>
            <a:pPr>
              <a:buFont typeface="Wingdings" pitchFamily="2" charset="2"/>
              <a:buChar char="ü"/>
              <a:defRPr/>
            </a:pPr>
            <a:r>
              <a:rPr lang="en-US" altLang="zh-CN" sz="2800" b="1">
                <a:solidFill>
                  <a:srgbClr val="000000"/>
                </a:solidFill>
                <a:effectLst>
                  <a:outerShdw blurRad="38100" dist="38100" dir="2700000" algn="tl">
                    <a:srgbClr val="C0C0C0"/>
                  </a:outerShdw>
                </a:effectLst>
                <a:latin typeface="Tahoma" pitchFamily="34" charset="0"/>
                <a:ea typeface="+mn-ea"/>
              </a:rPr>
              <a:t> </a:t>
            </a:r>
            <a:r>
              <a:rPr lang="zh-CN" altLang="en-US" sz="2400" b="1">
                <a:solidFill>
                  <a:srgbClr val="000000"/>
                </a:solidFill>
                <a:effectLst>
                  <a:outerShdw blurRad="38100" dist="38100" dir="2700000" algn="tl">
                    <a:srgbClr val="C0C0C0"/>
                  </a:outerShdw>
                </a:effectLst>
                <a:latin typeface="Tahoma" pitchFamily="34" charset="0"/>
                <a:ea typeface="楷体_GB2312" pitchFamily="49" charset="-122"/>
              </a:rPr>
              <a:t>节流前后流体的焓不变</a:t>
            </a:r>
          </a:p>
        </p:txBody>
      </p:sp>
      <p:graphicFrame>
        <p:nvGraphicFramePr>
          <p:cNvPr id="14339" name="Object 84">
            <a:extLst>
              <a:ext uri="{FF2B5EF4-FFF2-40B4-BE49-F238E27FC236}">
                <a16:creationId xmlns:a16="http://schemas.microsoft.com/office/drawing/2014/main" id="{3415D740-4257-A04E-0FFE-98A111607033}"/>
              </a:ext>
            </a:extLst>
          </p:cNvPr>
          <p:cNvGraphicFramePr>
            <a:graphicFrameLocks noChangeAspect="1"/>
          </p:cNvGraphicFramePr>
          <p:nvPr/>
        </p:nvGraphicFramePr>
        <p:xfrm>
          <a:off x="3557588" y="2784475"/>
          <a:ext cx="1150937" cy="360363"/>
        </p:xfrm>
        <a:graphic>
          <a:graphicData uri="http://schemas.openxmlformats.org/presentationml/2006/ole">
            <mc:AlternateContent xmlns:mc="http://schemas.openxmlformats.org/markup-compatibility/2006">
              <mc:Choice xmlns:v="urn:schemas-microsoft-com:vml" Requires="v">
                <p:oleObj name="Equation" r:id="rId4" imgW="533520" imgH="254520" progId="Equation.DSMT4">
                  <p:embed/>
                </p:oleObj>
              </mc:Choice>
              <mc:Fallback>
                <p:oleObj name="Equation" r:id="rId4" imgW="533520" imgH="254520" progId="Equation.DSMT4">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7588" y="2784475"/>
                        <a:ext cx="11509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0">
            <a:extLst>
              <a:ext uri="{FF2B5EF4-FFF2-40B4-BE49-F238E27FC236}">
                <a16:creationId xmlns:a16="http://schemas.microsoft.com/office/drawing/2014/main" id="{3EA45D53-4562-FB53-C488-CC9BF8576B6D}"/>
              </a:ext>
            </a:extLst>
          </p:cNvPr>
          <p:cNvSpPr>
            <a:spLocks noChangeArrowheads="1"/>
          </p:cNvSpPr>
          <p:nvPr/>
        </p:nvSpPr>
        <p:spPr bwMode="auto">
          <a:xfrm>
            <a:off x="1925638" y="3287713"/>
            <a:ext cx="4594225" cy="522287"/>
          </a:xfrm>
          <a:prstGeom prst="rect">
            <a:avLst/>
          </a:prstGeom>
          <a:noFill/>
          <a:ln w="9525">
            <a:noFill/>
            <a:miter lim="800000"/>
            <a:headEnd/>
            <a:tailEnd/>
          </a:ln>
          <a:effectLst/>
        </p:spPr>
        <p:txBody>
          <a:bodyPr wrap="none">
            <a:spAutoFit/>
          </a:bodyPr>
          <a:lstStyle/>
          <a:p>
            <a:pPr>
              <a:buFont typeface="Wingdings" pitchFamily="2" charset="2"/>
              <a:buChar char="ü"/>
              <a:defRPr/>
            </a:pPr>
            <a:r>
              <a:rPr lang="en-US" altLang="zh-CN" sz="2800" b="1" dirty="0">
                <a:solidFill>
                  <a:srgbClr val="000000"/>
                </a:solidFill>
                <a:effectLst>
                  <a:outerShdw blurRad="38100" dist="38100" dir="2700000" algn="tl">
                    <a:srgbClr val="C0C0C0"/>
                  </a:outerShdw>
                </a:effectLst>
                <a:latin typeface="Tahoma" pitchFamily="34" charset="0"/>
                <a:ea typeface="+mn-ea"/>
              </a:rPr>
              <a:t> </a:t>
            </a:r>
            <a:r>
              <a:rPr lang="zh-CN" altLang="en-US" sz="2400" b="1" dirty="0">
                <a:solidFill>
                  <a:srgbClr val="000000"/>
                </a:solidFill>
                <a:effectLst>
                  <a:outerShdw blurRad="38100" dist="38100" dir="2700000" algn="tl">
                    <a:srgbClr val="C0C0C0"/>
                  </a:outerShdw>
                </a:effectLst>
                <a:latin typeface="Tahoma" pitchFamily="34" charset="0"/>
                <a:ea typeface="楷体_GB2312" pitchFamily="49" charset="-122"/>
              </a:rPr>
              <a:t>节流后压力下降、比体积增大</a:t>
            </a:r>
          </a:p>
        </p:txBody>
      </p:sp>
      <p:graphicFrame>
        <p:nvGraphicFramePr>
          <p:cNvPr id="14340" name="Object 85">
            <a:extLst>
              <a:ext uri="{FF2B5EF4-FFF2-40B4-BE49-F238E27FC236}">
                <a16:creationId xmlns:a16="http://schemas.microsoft.com/office/drawing/2014/main" id="{5849E0CF-0F8B-D48A-13DC-CA9FBBAE6659}"/>
              </a:ext>
            </a:extLst>
          </p:cNvPr>
          <p:cNvGraphicFramePr>
            <a:graphicFrameLocks noChangeAspect="1"/>
          </p:cNvGraphicFramePr>
          <p:nvPr/>
        </p:nvGraphicFramePr>
        <p:xfrm>
          <a:off x="2836863" y="3722688"/>
          <a:ext cx="2520950" cy="334962"/>
        </p:xfrm>
        <a:graphic>
          <a:graphicData uri="http://schemas.openxmlformats.org/presentationml/2006/ole">
            <mc:AlternateContent xmlns:mc="http://schemas.openxmlformats.org/markup-compatibility/2006">
              <mc:Choice xmlns:v="urn:schemas-microsoft-com:vml" Requires="v">
                <p:oleObj name="Equation" r:id="rId6" imgW="1320840" imgH="254520" progId="Equation.DSMT4">
                  <p:embed/>
                </p:oleObj>
              </mc:Choice>
              <mc:Fallback>
                <p:oleObj name="Equation" r:id="rId6" imgW="1320840" imgH="254520" progId="Equation.DSMT4">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3722688"/>
                        <a:ext cx="2520950"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112">
            <a:extLst>
              <a:ext uri="{FF2B5EF4-FFF2-40B4-BE49-F238E27FC236}">
                <a16:creationId xmlns:a16="http://schemas.microsoft.com/office/drawing/2014/main" id="{F6690DE5-ED45-5C02-E0D3-4147C48B55FB}"/>
              </a:ext>
            </a:extLst>
          </p:cNvPr>
          <p:cNvGraphicFramePr>
            <a:graphicFrameLocks noChangeAspect="1"/>
          </p:cNvGraphicFramePr>
          <p:nvPr/>
        </p:nvGraphicFramePr>
        <p:xfrm>
          <a:off x="1295400" y="1762125"/>
          <a:ext cx="1189038" cy="406400"/>
        </p:xfrm>
        <a:graphic>
          <a:graphicData uri="http://schemas.openxmlformats.org/presentationml/2006/ole">
            <mc:AlternateContent xmlns:mc="http://schemas.openxmlformats.org/markup-compatibility/2006">
              <mc:Choice xmlns:v="urn:schemas-microsoft-com:vml" Requires="v">
                <p:oleObj name="Equation" r:id="rId2" imgW="444307" imgH="203112" progId="Equation.DSMT4">
                  <p:embed/>
                </p:oleObj>
              </mc:Choice>
              <mc:Fallback>
                <p:oleObj name="Equation" r:id="rId2" imgW="444307" imgH="203112" progId="Equation.DSMT4">
                  <p:embed/>
                  <p:pic>
                    <p:nvPicPr>
                      <p:cNvPr id="0" name="Object 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62125"/>
                        <a:ext cx="1189038"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113">
            <a:extLst>
              <a:ext uri="{FF2B5EF4-FFF2-40B4-BE49-F238E27FC236}">
                <a16:creationId xmlns:a16="http://schemas.microsoft.com/office/drawing/2014/main" id="{758F7408-DC06-E022-016E-05601A842F5D}"/>
              </a:ext>
            </a:extLst>
          </p:cNvPr>
          <p:cNvGraphicFramePr>
            <a:graphicFrameLocks noChangeAspect="1"/>
          </p:cNvGraphicFramePr>
          <p:nvPr/>
        </p:nvGraphicFramePr>
        <p:xfrm>
          <a:off x="823913" y="2881313"/>
          <a:ext cx="2890837" cy="985837"/>
        </p:xfrm>
        <a:graphic>
          <a:graphicData uri="http://schemas.openxmlformats.org/presentationml/2006/ole">
            <mc:AlternateContent xmlns:mc="http://schemas.openxmlformats.org/markup-compatibility/2006">
              <mc:Choice xmlns:v="urn:schemas-microsoft-com:vml" Requires="v">
                <p:oleObj name="Equation" r:id="rId4" imgW="1562100" imgH="711200" progId="Equation.DSMT4">
                  <p:embed/>
                </p:oleObj>
              </mc:Choice>
              <mc:Fallback>
                <p:oleObj name="Equation" r:id="rId4" imgW="1562100" imgH="711200" progId="Equation.DSMT4">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3" y="2881313"/>
                        <a:ext cx="2890837" cy="985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114">
            <a:extLst>
              <a:ext uri="{FF2B5EF4-FFF2-40B4-BE49-F238E27FC236}">
                <a16:creationId xmlns:a16="http://schemas.microsoft.com/office/drawing/2014/main" id="{F2A27B07-FC94-D661-2578-6E28D3F887DF}"/>
              </a:ext>
            </a:extLst>
          </p:cNvPr>
          <p:cNvGraphicFramePr>
            <a:graphicFrameLocks noChangeAspect="1"/>
          </p:cNvGraphicFramePr>
          <p:nvPr/>
        </p:nvGraphicFramePr>
        <p:xfrm>
          <a:off x="4848225" y="3111500"/>
          <a:ext cx="3179763" cy="654050"/>
        </p:xfrm>
        <a:graphic>
          <a:graphicData uri="http://schemas.openxmlformats.org/presentationml/2006/ole">
            <mc:AlternateContent xmlns:mc="http://schemas.openxmlformats.org/markup-compatibility/2006">
              <mc:Choice xmlns:v="urn:schemas-microsoft-com:vml" Requires="v">
                <p:oleObj name="Equation" r:id="rId6" imgW="1854200" imgH="508000" progId="Equation.DSMT4">
                  <p:embed/>
                </p:oleObj>
              </mc:Choice>
              <mc:Fallback>
                <p:oleObj name="Equation" r:id="rId6" imgW="1854200" imgH="508000" progId="Equation.DSMT4">
                  <p:embed/>
                  <p:pic>
                    <p:nvPicPr>
                      <p:cNvPr id="0" name="Object 1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8225" y="3111500"/>
                        <a:ext cx="3179763"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115">
            <a:extLst>
              <a:ext uri="{FF2B5EF4-FFF2-40B4-BE49-F238E27FC236}">
                <a16:creationId xmlns:a16="http://schemas.microsoft.com/office/drawing/2014/main" id="{1BEBB6FD-1FCE-1B3D-B68F-B3BAD062080B}"/>
              </a:ext>
            </a:extLst>
          </p:cNvPr>
          <p:cNvGraphicFramePr>
            <a:graphicFrameLocks noChangeAspect="1"/>
          </p:cNvGraphicFramePr>
          <p:nvPr/>
        </p:nvGraphicFramePr>
        <p:xfrm>
          <a:off x="4932363" y="1817688"/>
          <a:ext cx="1211262" cy="430212"/>
        </p:xfrm>
        <a:graphic>
          <a:graphicData uri="http://schemas.openxmlformats.org/presentationml/2006/ole">
            <mc:AlternateContent xmlns:mc="http://schemas.openxmlformats.org/markup-compatibility/2006">
              <mc:Choice xmlns:v="urn:schemas-microsoft-com:vml" Requires="v">
                <p:oleObj name="Equation" r:id="rId8" imgW="482391" imgH="228501" progId="Equation.DSMT4">
                  <p:embed/>
                </p:oleObj>
              </mc:Choice>
              <mc:Fallback>
                <p:oleObj name="Equation" r:id="rId8" imgW="482391" imgH="228501" progId="Equation.DSMT4">
                  <p:embed/>
                  <p:pic>
                    <p:nvPicPr>
                      <p:cNvPr id="0" name="Object 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1817688"/>
                        <a:ext cx="1211262"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标题 5">
            <a:extLst>
              <a:ext uri="{FF2B5EF4-FFF2-40B4-BE49-F238E27FC236}">
                <a16:creationId xmlns:a16="http://schemas.microsoft.com/office/drawing/2014/main" id="{89B94F9B-F5E5-9A0A-A8FD-51166B6FBEDE}"/>
              </a:ext>
            </a:extLst>
          </p:cNvPr>
          <p:cNvSpPr txBox="1">
            <a:spLocks/>
          </p:cNvSpPr>
          <p:nvPr/>
        </p:nvSpPr>
        <p:spPr bwMode="auto">
          <a:xfrm>
            <a:off x="611560" y="374276"/>
            <a:ext cx="434144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节流后温度</a:t>
            </a:r>
            <a:r>
              <a:rPr lang="en-US" altLang="zh-CN" sz="2800" b="1" dirty="0">
                <a:solidFill>
                  <a:srgbClr val="000000"/>
                </a:solidFill>
                <a:latin typeface="黑体"/>
                <a:ea typeface="宋体"/>
              </a:rPr>
              <a:t>——</a:t>
            </a:r>
            <a:r>
              <a:rPr lang="zh-CN" altLang="en-US" sz="2800" b="1" dirty="0">
                <a:solidFill>
                  <a:srgbClr val="000000"/>
                </a:solidFill>
                <a:latin typeface="黑体"/>
                <a:ea typeface="宋体"/>
              </a:rPr>
              <a:t>焦汤系数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156">
            <a:extLst>
              <a:ext uri="{FF2B5EF4-FFF2-40B4-BE49-F238E27FC236}">
                <a16:creationId xmlns:a16="http://schemas.microsoft.com/office/drawing/2014/main" id="{0494624D-D9B3-0097-A751-2CCEC8D13DC7}"/>
              </a:ext>
            </a:extLst>
          </p:cNvPr>
          <p:cNvGraphicFramePr>
            <a:graphicFrameLocks noChangeAspect="1"/>
          </p:cNvGraphicFramePr>
          <p:nvPr/>
        </p:nvGraphicFramePr>
        <p:xfrm>
          <a:off x="1547813" y="1276350"/>
          <a:ext cx="2879725" cy="873125"/>
        </p:xfrm>
        <a:graphic>
          <a:graphicData uri="http://schemas.openxmlformats.org/presentationml/2006/ole">
            <mc:AlternateContent xmlns:mc="http://schemas.openxmlformats.org/markup-compatibility/2006">
              <mc:Choice xmlns:v="urn:schemas-microsoft-com:vml" Requires="v">
                <p:oleObj name="Equation" r:id="rId2" imgW="1727200" imgH="698500" progId="Equation.DSMT4">
                  <p:embed/>
                </p:oleObj>
              </mc:Choice>
              <mc:Fallback>
                <p:oleObj name="Equation" r:id="rId2" imgW="1727200" imgH="698500" progId="Equation.DSMT4">
                  <p:embed/>
                  <p:pic>
                    <p:nvPicPr>
                      <p:cNvPr id="0" name="Object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276350"/>
                        <a:ext cx="287972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Rectangle 9">
            <a:extLst>
              <a:ext uri="{FF2B5EF4-FFF2-40B4-BE49-F238E27FC236}">
                <a16:creationId xmlns:a16="http://schemas.microsoft.com/office/drawing/2014/main" id="{A0F6719D-A2E0-3B78-B9B3-006AB3C801C4}"/>
              </a:ext>
            </a:extLst>
          </p:cNvPr>
          <p:cNvSpPr>
            <a:spLocks noChangeArrowheads="1"/>
          </p:cNvSpPr>
          <p:nvPr/>
        </p:nvSpPr>
        <p:spPr bwMode="auto">
          <a:xfrm>
            <a:off x="498475" y="735013"/>
            <a:ext cx="3352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焦耳－汤姆逊系数：</a:t>
            </a:r>
          </a:p>
        </p:txBody>
      </p:sp>
      <p:graphicFrame>
        <p:nvGraphicFramePr>
          <p:cNvPr id="16387" name="Object 157">
            <a:extLst>
              <a:ext uri="{FF2B5EF4-FFF2-40B4-BE49-F238E27FC236}">
                <a16:creationId xmlns:a16="http://schemas.microsoft.com/office/drawing/2014/main" id="{AA7BC710-6EF6-6AFE-F9DD-F9B76D719907}"/>
              </a:ext>
            </a:extLst>
          </p:cNvPr>
          <p:cNvGraphicFramePr>
            <a:graphicFrameLocks noChangeAspect="1"/>
          </p:cNvGraphicFramePr>
          <p:nvPr/>
        </p:nvGraphicFramePr>
        <p:xfrm>
          <a:off x="468313" y="2857500"/>
          <a:ext cx="434975" cy="422275"/>
        </p:xfrm>
        <a:graphic>
          <a:graphicData uri="http://schemas.openxmlformats.org/presentationml/2006/ole">
            <mc:AlternateContent xmlns:mc="http://schemas.openxmlformats.org/markup-compatibility/2006">
              <mc:Choice xmlns:v="urn:schemas-microsoft-com:vml" Requires="v">
                <p:oleObj name="Equation" r:id="rId4" imgW="177646" imgH="228402" progId="Equation.DSMT4">
                  <p:embed/>
                </p:oleObj>
              </mc:Choice>
              <mc:Fallback>
                <p:oleObj name="Equation" r:id="rId4" imgW="177646" imgH="228402" progId="Equation.DSMT4">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857500"/>
                        <a:ext cx="4349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3" name="Text Box 12">
            <a:extLst>
              <a:ext uri="{FF2B5EF4-FFF2-40B4-BE49-F238E27FC236}">
                <a16:creationId xmlns:a16="http://schemas.microsoft.com/office/drawing/2014/main" id="{746600E3-5CEB-FC47-A350-41E486A67863}"/>
              </a:ext>
            </a:extLst>
          </p:cNvPr>
          <p:cNvSpPr txBox="1">
            <a:spLocks noChangeArrowheads="1"/>
          </p:cNvSpPr>
          <p:nvPr/>
        </p:nvSpPr>
        <p:spPr bwMode="auto">
          <a:xfrm>
            <a:off x="774700" y="2901950"/>
            <a:ext cx="487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solidFill>
                  <a:srgbClr val="000000"/>
                </a:solidFill>
                <a:latin typeface="Arial" panose="020B0604020202020204" pitchFamily="34" charset="0"/>
                <a:ea typeface="楷体_GB2312" pitchFamily="49" charset="-122"/>
              </a:rPr>
              <a:t>表示节流过程中温度随压力的变化：</a:t>
            </a:r>
          </a:p>
        </p:txBody>
      </p:sp>
      <p:graphicFrame>
        <p:nvGraphicFramePr>
          <p:cNvPr id="16388" name="Object 158">
            <a:extLst>
              <a:ext uri="{FF2B5EF4-FFF2-40B4-BE49-F238E27FC236}">
                <a16:creationId xmlns:a16="http://schemas.microsoft.com/office/drawing/2014/main" id="{DE3BA01F-3741-24F2-4DED-81FC6FCF61F6}"/>
              </a:ext>
            </a:extLst>
          </p:cNvPr>
          <p:cNvGraphicFramePr>
            <a:graphicFrameLocks noChangeAspect="1"/>
          </p:cNvGraphicFramePr>
          <p:nvPr/>
        </p:nvGraphicFramePr>
        <p:xfrm>
          <a:off x="1355725" y="3441700"/>
          <a:ext cx="914400" cy="376238"/>
        </p:xfrm>
        <a:graphic>
          <a:graphicData uri="http://schemas.openxmlformats.org/presentationml/2006/ole">
            <mc:AlternateContent xmlns:mc="http://schemas.openxmlformats.org/markup-compatibility/2006">
              <mc:Choice xmlns:v="urn:schemas-microsoft-com:vml" Requires="v">
                <p:oleObj name="Equation" r:id="rId6" imgW="419100" imgH="228600" progId="Equation.DSMT4">
                  <p:embed/>
                </p:oleObj>
              </mc:Choice>
              <mc:Fallback>
                <p:oleObj name="Equation" r:id="rId6" imgW="419100" imgH="228600" progId="Equation.DSMT4">
                  <p:embed/>
                  <p:pic>
                    <p:nvPicPr>
                      <p:cNvPr id="0" name="Object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5725" y="3441700"/>
                        <a:ext cx="9144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Text Box 14">
            <a:extLst>
              <a:ext uri="{FF2B5EF4-FFF2-40B4-BE49-F238E27FC236}">
                <a16:creationId xmlns:a16="http://schemas.microsoft.com/office/drawing/2014/main" id="{0AD475B3-B2F7-A32F-CF32-E63436286C63}"/>
              </a:ext>
            </a:extLst>
          </p:cNvPr>
          <p:cNvSpPr txBox="1">
            <a:spLocks noChangeArrowheads="1"/>
          </p:cNvSpPr>
          <p:nvPr/>
        </p:nvSpPr>
        <p:spPr bwMode="auto">
          <a:xfrm>
            <a:off x="2574925" y="3441700"/>
            <a:ext cx="487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solidFill>
                  <a:srgbClr val="000000"/>
                </a:solidFill>
                <a:latin typeface="Arial" panose="020B0604020202020204" pitchFamily="34" charset="0"/>
                <a:ea typeface="楷体_GB2312" pitchFamily="49" charset="-122"/>
              </a:rPr>
              <a:t>节流后温度降低，称节流冷效应。</a:t>
            </a:r>
          </a:p>
        </p:txBody>
      </p:sp>
      <p:graphicFrame>
        <p:nvGraphicFramePr>
          <p:cNvPr id="16389" name="Object 159">
            <a:extLst>
              <a:ext uri="{FF2B5EF4-FFF2-40B4-BE49-F238E27FC236}">
                <a16:creationId xmlns:a16="http://schemas.microsoft.com/office/drawing/2014/main" id="{8E4C6333-D4A6-AF70-3027-3243F6285969}"/>
              </a:ext>
            </a:extLst>
          </p:cNvPr>
          <p:cNvGraphicFramePr>
            <a:graphicFrameLocks noChangeAspect="1"/>
          </p:cNvGraphicFramePr>
          <p:nvPr/>
        </p:nvGraphicFramePr>
        <p:xfrm>
          <a:off x="1355725" y="3898900"/>
          <a:ext cx="914400" cy="376238"/>
        </p:xfrm>
        <a:graphic>
          <a:graphicData uri="http://schemas.openxmlformats.org/presentationml/2006/ole">
            <mc:AlternateContent xmlns:mc="http://schemas.openxmlformats.org/markup-compatibility/2006">
              <mc:Choice xmlns:v="urn:schemas-microsoft-com:vml" Requires="v">
                <p:oleObj name="Equation" r:id="rId8" imgW="419100" imgH="228600" progId="Equation.DSMT4">
                  <p:embed/>
                </p:oleObj>
              </mc:Choice>
              <mc:Fallback>
                <p:oleObj name="Equation" r:id="rId8" imgW="419100" imgH="228600" progId="Equation.DSMT4">
                  <p:embed/>
                  <p:pic>
                    <p:nvPicPr>
                      <p:cNvPr id="0" name="Object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5725" y="3898900"/>
                        <a:ext cx="9144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Text Box 16">
            <a:extLst>
              <a:ext uri="{FF2B5EF4-FFF2-40B4-BE49-F238E27FC236}">
                <a16:creationId xmlns:a16="http://schemas.microsoft.com/office/drawing/2014/main" id="{9F0A1118-68E4-4EA9-7E7C-576EF151F9E4}"/>
              </a:ext>
            </a:extLst>
          </p:cNvPr>
          <p:cNvSpPr txBox="1">
            <a:spLocks noChangeArrowheads="1"/>
          </p:cNvSpPr>
          <p:nvPr/>
        </p:nvSpPr>
        <p:spPr bwMode="auto">
          <a:xfrm>
            <a:off x="2574925" y="3898900"/>
            <a:ext cx="487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solidFill>
                  <a:srgbClr val="000000"/>
                </a:solidFill>
                <a:latin typeface="Arial" panose="020B0604020202020204" pitchFamily="34" charset="0"/>
                <a:ea typeface="楷体_GB2312" pitchFamily="49" charset="-122"/>
              </a:rPr>
              <a:t>节流后温度升高，称节流热效应。</a:t>
            </a:r>
          </a:p>
        </p:txBody>
      </p:sp>
      <p:graphicFrame>
        <p:nvGraphicFramePr>
          <p:cNvPr id="16390" name="Object 160">
            <a:extLst>
              <a:ext uri="{FF2B5EF4-FFF2-40B4-BE49-F238E27FC236}">
                <a16:creationId xmlns:a16="http://schemas.microsoft.com/office/drawing/2014/main" id="{0FB4107B-1F50-9CFB-35C2-DC334042E077}"/>
              </a:ext>
            </a:extLst>
          </p:cNvPr>
          <p:cNvGraphicFramePr>
            <a:graphicFrameLocks noChangeAspect="1"/>
          </p:cNvGraphicFramePr>
          <p:nvPr/>
        </p:nvGraphicFramePr>
        <p:xfrm>
          <a:off x="1355725" y="4332288"/>
          <a:ext cx="914400" cy="376237"/>
        </p:xfrm>
        <a:graphic>
          <a:graphicData uri="http://schemas.openxmlformats.org/presentationml/2006/ole">
            <mc:AlternateContent xmlns:mc="http://schemas.openxmlformats.org/markup-compatibility/2006">
              <mc:Choice xmlns:v="urn:schemas-microsoft-com:vml" Requires="v">
                <p:oleObj name="Equation" r:id="rId10" imgW="419100" imgH="228600" progId="Equation.DSMT4">
                  <p:embed/>
                </p:oleObj>
              </mc:Choice>
              <mc:Fallback>
                <p:oleObj name="Equation" r:id="rId10" imgW="419100" imgH="228600" progId="Equation.DSMT4">
                  <p:embed/>
                  <p:pic>
                    <p:nvPicPr>
                      <p:cNvPr id="0" name="Object 1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5725" y="4332288"/>
                        <a:ext cx="91440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6" name="Text Box 18">
            <a:extLst>
              <a:ext uri="{FF2B5EF4-FFF2-40B4-BE49-F238E27FC236}">
                <a16:creationId xmlns:a16="http://schemas.microsoft.com/office/drawing/2014/main" id="{AA4A8178-AFA3-7DA8-761D-DDB8298E78A8}"/>
              </a:ext>
            </a:extLst>
          </p:cNvPr>
          <p:cNvSpPr txBox="1">
            <a:spLocks noChangeArrowheads="1"/>
          </p:cNvSpPr>
          <p:nvPr/>
        </p:nvSpPr>
        <p:spPr bwMode="auto">
          <a:xfrm>
            <a:off x="2574925" y="4389438"/>
            <a:ext cx="487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solidFill>
                  <a:srgbClr val="000000"/>
                </a:solidFill>
                <a:latin typeface="Arial" panose="020B0604020202020204" pitchFamily="34" charset="0"/>
                <a:ea typeface="楷体_GB2312" pitchFamily="49" charset="-122"/>
              </a:rPr>
              <a:t>节流后温度不变，称节流零效应。</a:t>
            </a:r>
          </a:p>
        </p:txBody>
      </p:sp>
      <p:graphicFrame>
        <p:nvGraphicFramePr>
          <p:cNvPr id="16391" name="Object 161">
            <a:extLst>
              <a:ext uri="{FF2B5EF4-FFF2-40B4-BE49-F238E27FC236}">
                <a16:creationId xmlns:a16="http://schemas.microsoft.com/office/drawing/2014/main" id="{630E981F-CF02-66D8-749E-5ADA8B460F3F}"/>
              </a:ext>
            </a:extLst>
          </p:cNvPr>
          <p:cNvGraphicFramePr>
            <a:graphicFrameLocks noChangeAspect="1"/>
          </p:cNvGraphicFramePr>
          <p:nvPr/>
        </p:nvGraphicFramePr>
        <p:xfrm>
          <a:off x="5003800" y="679450"/>
          <a:ext cx="3886200" cy="2540000"/>
        </p:xfrm>
        <a:graphic>
          <a:graphicData uri="http://schemas.openxmlformats.org/presentationml/2006/ole">
            <mc:AlternateContent xmlns:mc="http://schemas.openxmlformats.org/markup-compatibility/2006">
              <mc:Choice xmlns:v="urn:schemas-microsoft-com:vml" Requires="v">
                <p:oleObj name="VISIO" r:id="rId12" imgW="5177928" imgH="4704202" progId="">
                  <p:embed/>
                </p:oleObj>
              </mc:Choice>
              <mc:Fallback>
                <p:oleObj name="VISIO" r:id="rId12" imgW="5177928" imgH="4704202" progId="">
                  <p:embed/>
                  <p:pic>
                    <p:nvPicPr>
                      <p:cNvPr id="0" name="Object 1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03800" y="679450"/>
                        <a:ext cx="38862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07A2B9-6CCF-CCD0-B2A8-FA139FCEB5B7}"/>
              </a:ext>
            </a:extLst>
          </p:cNvPr>
          <p:cNvSpPr txBox="1"/>
          <p:nvPr/>
        </p:nvSpPr>
        <p:spPr>
          <a:xfrm>
            <a:off x="914400" y="571500"/>
            <a:ext cx="5181600" cy="523875"/>
          </a:xfrm>
          <a:prstGeom prst="rect">
            <a:avLst/>
          </a:prstGeom>
          <a:noFill/>
        </p:spPr>
        <p:txBody>
          <a:bodyPr>
            <a:spAutoFit/>
          </a:bodyPr>
          <a:lstStyle/>
          <a:p>
            <a:pPr algn="ctr">
              <a:defRPr/>
            </a:pPr>
            <a:r>
              <a:rPr lang="zh-CN" altLang="en-US" sz="2800" b="1" dirty="0">
                <a:solidFill>
                  <a:srgbClr val="000000"/>
                </a:solidFill>
                <a:effectLst>
                  <a:outerShdw blurRad="38100" dist="38100" dir="2700000" algn="tl">
                    <a:srgbClr val="000000">
                      <a:alpha val="43137"/>
                    </a:srgbClr>
                  </a:outerShdw>
                </a:effectLst>
                <a:latin typeface="Arial" pitchFamily="34" charset="0"/>
                <a:ea typeface="+mn-ea"/>
              </a:rPr>
              <a:t>节流现象实际气体的状态方程</a:t>
            </a:r>
          </a:p>
        </p:txBody>
      </p:sp>
      <p:graphicFrame>
        <p:nvGraphicFramePr>
          <p:cNvPr id="17410" name="Object 83">
            <a:extLst>
              <a:ext uri="{FF2B5EF4-FFF2-40B4-BE49-F238E27FC236}">
                <a16:creationId xmlns:a16="http://schemas.microsoft.com/office/drawing/2014/main" id="{AE7354A3-07C5-0603-08E4-F439F5EC9CAB}"/>
              </a:ext>
            </a:extLst>
          </p:cNvPr>
          <p:cNvGraphicFramePr>
            <a:graphicFrameLocks noChangeAspect="1"/>
          </p:cNvGraphicFramePr>
          <p:nvPr/>
        </p:nvGraphicFramePr>
        <p:xfrm>
          <a:off x="3124200" y="1039813"/>
          <a:ext cx="2133600" cy="982662"/>
        </p:xfrm>
        <a:graphic>
          <a:graphicData uri="http://schemas.openxmlformats.org/presentationml/2006/ole">
            <mc:AlternateContent xmlns:mc="http://schemas.openxmlformats.org/markup-compatibility/2006">
              <mc:Choice xmlns:v="urn:schemas-microsoft-com:vml" Requires="v">
                <p:oleObj name="Equation" r:id="rId2" imgW="1117600" imgH="685800" progId="Equation.DSMT4">
                  <p:embed/>
                </p:oleObj>
              </mc:Choice>
              <mc:Fallback>
                <p:oleObj name="Equation" r:id="rId2" imgW="1117600" imgH="685800" progId="Equation.DSMT4">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039813"/>
                        <a:ext cx="2133600"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右箭头 3">
            <a:extLst>
              <a:ext uri="{FF2B5EF4-FFF2-40B4-BE49-F238E27FC236}">
                <a16:creationId xmlns:a16="http://schemas.microsoft.com/office/drawing/2014/main" id="{194B67E4-7CE1-9197-E678-40F4763E8751}"/>
              </a:ext>
            </a:extLst>
          </p:cNvPr>
          <p:cNvSpPr>
            <a:spLocks noChangeArrowheads="1"/>
          </p:cNvSpPr>
          <p:nvPr/>
        </p:nvSpPr>
        <p:spPr bwMode="auto">
          <a:xfrm>
            <a:off x="1981200" y="2571750"/>
            <a:ext cx="838200" cy="342900"/>
          </a:xfrm>
          <a:prstGeom prst="rightArrow">
            <a:avLst>
              <a:gd name="adj1" fmla="val 50000"/>
              <a:gd name="adj2" fmla="val 49998"/>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000000"/>
              </a:solidFill>
              <a:latin typeface="Arial" panose="020B0604020202020204" pitchFamily="34" charset="0"/>
            </a:endParaRPr>
          </a:p>
        </p:txBody>
      </p:sp>
      <p:graphicFrame>
        <p:nvGraphicFramePr>
          <p:cNvPr id="17411" name="Object 84">
            <a:extLst>
              <a:ext uri="{FF2B5EF4-FFF2-40B4-BE49-F238E27FC236}">
                <a16:creationId xmlns:a16="http://schemas.microsoft.com/office/drawing/2014/main" id="{CA7828D4-F0BA-8FE1-CBBB-07D51EEAE854}"/>
              </a:ext>
            </a:extLst>
          </p:cNvPr>
          <p:cNvGraphicFramePr>
            <a:graphicFrameLocks noChangeAspect="1"/>
          </p:cNvGraphicFramePr>
          <p:nvPr/>
        </p:nvGraphicFramePr>
        <p:xfrm>
          <a:off x="3505200" y="2268538"/>
          <a:ext cx="2514600" cy="1066800"/>
        </p:xfrm>
        <a:graphic>
          <a:graphicData uri="http://schemas.openxmlformats.org/presentationml/2006/ole">
            <mc:AlternateContent xmlns:mc="http://schemas.openxmlformats.org/markup-compatibility/2006">
              <mc:Choice xmlns:v="urn:schemas-microsoft-com:vml" Requires="v">
                <p:oleObj name="Equation" r:id="rId4" imgW="1257300" imgH="711200" progId="Equation.DSMT4">
                  <p:embed/>
                </p:oleObj>
              </mc:Choice>
              <mc:Fallback>
                <p:oleObj name="Equation" r:id="rId4" imgW="1257300" imgH="711200" progId="Equation.DSMT4">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268538"/>
                        <a:ext cx="2514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右箭头 5">
            <a:extLst>
              <a:ext uri="{FF2B5EF4-FFF2-40B4-BE49-F238E27FC236}">
                <a16:creationId xmlns:a16="http://schemas.microsoft.com/office/drawing/2014/main" id="{FC152E72-F8F6-27AC-11B4-9E0784D1B542}"/>
              </a:ext>
            </a:extLst>
          </p:cNvPr>
          <p:cNvSpPr>
            <a:spLocks noChangeArrowheads="1"/>
          </p:cNvSpPr>
          <p:nvPr/>
        </p:nvSpPr>
        <p:spPr bwMode="auto">
          <a:xfrm>
            <a:off x="1905000" y="3943350"/>
            <a:ext cx="838200" cy="342900"/>
          </a:xfrm>
          <a:prstGeom prst="rightArrow">
            <a:avLst>
              <a:gd name="adj1" fmla="val 50000"/>
              <a:gd name="adj2" fmla="val 49998"/>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000000"/>
              </a:solidFill>
              <a:latin typeface="Arial" panose="020B0604020202020204" pitchFamily="34" charset="0"/>
            </a:endParaRPr>
          </a:p>
        </p:txBody>
      </p:sp>
      <p:graphicFrame>
        <p:nvGraphicFramePr>
          <p:cNvPr id="17412" name="Object 85">
            <a:extLst>
              <a:ext uri="{FF2B5EF4-FFF2-40B4-BE49-F238E27FC236}">
                <a16:creationId xmlns:a16="http://schemas.microsoft.com/office/drawing/2014/main" id="{7E118FC1-3DB7-7060-68D3-A59282F6E768}"/>
              </a:ext>
            </a:extLst>
          </p:cNvPr>
          <p:cNvGraphicFramePr>
            <a:graphicFrameLocks noChangeAspect="1"/>
          </p:cNvGraphicFramePr>
          <p:nvPr/>
        </p:nvGraphicFramePr>
        <p:xfrm>
          <a:off x="3570288" y="3714750"/>
          <a:ext cx="2754312" cy="762000"/>
        </p:xfrm>
        <a:graphic>
          <a:graphicData uri="http://schemas.openxmlformats.org/presentationml/2006/ole">
            <mc:AlternateContent xmlns:mc="http://schemas.openxmlformats.org/markup-compatibility/2006">
              <mc:Choice xmlns:v="urn:schemas-microsoft-com:vml" Requires="v">
                <p:oleObj name="Equation" r:id="rId6" imgW="1307532" imgH="482391" progId="Equation.DSMT4">
                  <p:embed/>
                </p:oleObj>
              </mc:Choice>
              <mc:Fallback>
                <p:oleObj name="Equation" r:id="rId6" imgW="1307532" imgH="482391" progId="Equation.DSMT4">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0288" y="3714750"/>
                        <a:ext cx="27543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8C8BD-63CE-B481-8105-73B104CF9F9F}"/>
              </a:ext>
            </a:extLst>
          </p:cNvPr>
          <p:cNvSpPr txBox="1"/>
          <p:nvPr/>
        </p:nvSpPr>
        <p:spPr>
          <a:xfrm>
            <a:off x="609600" y="514350"/>
            <a:ext cx="7162800" cy="523875"/>
          </a:xfrm>
          <a:prstGeom prst="rect">
            <a:avLst/>
          </a:prstGeom>
          <a:noFill/>
        </p:spPr>
        <p:txBody>
          <a:bodyPr>
            <a:spAutoFit/>
          </a:bodyPr>
          <a:lstStyle/>
          <a:p>
            <a:pPr algn="ctr">
              <a:defRPr/>
            </a:pPr>
            <a:r>
              <a:rPr lang="zh-CN" altLang="en-US" sz="2800" b="1" dirty="0">
                <a:solidFill>
                  <a:srgbClr val="000000"/>
                </a:solidFill>
                <a:effectLst>
                  <a:outerShdw blurRad="38100" dist="38100" dir="2700000" algn="tl">
                    <a:srgbClr val="000000">
                      <a:alpha val="43137"/>
                    </a:srgbClr>
                  </a:outerShdw>
                </a:effectLst>
                <a:latin typeface="Arial" pitchFamily="34" charset="0"/>
                <a:ea typeface="+mn-ea"/>
              </a:rPr>
              <a:t>利用实验的办法，测量各种温度和压力下的</a:t>
            </a:r>
          </a:p>
        </p:txBody>
      </p:sp>
      <p:graphicFrame>
        <p:nvGraphicFramePr>
          <p:cNvPr id="18434" name="Object 218">
            <a:extLst>
              <a:ext uri="{FF2B5EF4-FFF2-40B4-BE49-F238E27FC236}">
                <a16:creationId xmlns:a16="http://schemas.microsoft.com/office/drawing/2014/main" id="{6F3A0FD8-17C2-0745-4673-FB09B960349D}"/>
              </a:ext>
            </a:extLst>
          </p:cNvPr>
          <p:cNvGraphicFramePr>
            <a:graphicFrameLocks noChangeAspect="1"/>
          </p:cNvGraphicFramePr>
          <p:nvPr/>
        </p:nvGraphicFramePr>
        <p:xfrm>
          <a:off x="7620000" y="685800"/>
          <a:ext cx="423863" cy="357188"/>
        </p:xfrm>
        <a:graphic>
          <a:graphicData uri="http://schemas.openxmlformats.org/presentationml/2006/ole">
            <mc:AlternateContent xmlns:mc="http://schemas.openxmlformats.org/markup-compatibility/2006">
              <mc:Choice xmlns:v="urn:schemas-microsoft-com:vml" Requires="v">
                <p:oleObj name="Equation" r:id="rId3" imgW="203112" imgH="228501" progId="Equation.DSMT4">
                  <p:embed/>
                </p:oleObj>
              </mc:Choice>
              <mc:Fallback>
                <p:oleObj name="Equation" r:id="rId3" imgW="203112" imgH="228501" progId="Equation.DSMT4">
                  <p:embed/>
                  <p:pic>
                    <p:nvPicPr>
                      <p:cNvPr id="0" name="Object 2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685800"/>
                        <a:ext cx="4238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219">
            <a:extLst>
              <a:ext uri="{FF2B5EF4-FFF2-40B4-BE49-F238E27FC236}">
                <a16:creationId xmlns:a16="http://schemas.microsoft.com/office/drawing/2014/main" id="{63E52FE8-EEA7-7C08-6819-022DCA95428A}"/>
              </a:ext>
            </a:extLst>
          </p:cNvPr>
          <p:cNvGraphicFramePr>
            <a:graphicFrameLocks noChangeAspect="1"/>
          </p:cNvGraphicFramePr>
          <p:nvPr/>
        </p:nvGraphicFramePr>
        <p:xfrm>
          <a:off x="1447800" y="1028700"/>
          <a:ext cx="1981200" cy="388938"/>
        </p:xfrm>
        <a:graphic>
          <a:graphicData uri="http://schemas.openxmlformats.org/presentationml/2006/ole">
            <mc:AlternateContent xmlns:mc="http://schemas.openxmlformats.org/markup-compatibility/2006">
              <mc:Choice xmlns:v="urn:schemas-microsoft-com:vml" Requires="v">
                <p:oleObj name="Equation" r:id="rId5" imgW="876300" imgH="228600" progId="Equation.DSMT4">
                  <p:embed/>
                </p:oleObj>
              </mc:Choice>
              <mc:Fallback>
                <p:oleObj name="Equation" r:id="rId5" imgW="876300" imgH="228600" progId="Equation.DSMT4">
                  <p:embed/>
                  <p:pic>
                    <p:nvPicPr>
                      <p:cNvPr id="0" name="Object 2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1028700"/>
                        <a:ext cx="1981200" cy="38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547466FF-78D7-313A-54E8-873C4329B7AC}"/>
              </a:ext>
            </a:extLst>
          </p:cNvPr>
          <p:cNvSpPr txBox="1"/>
          <p:nvPr/>
        </p:nvSpPr>
        <p:spPr>
          <a:xfrm>
            <a:off x="3505200" y="1036638"/>
            <a:ext cx="2514600" cy="522287"/>
          </a:xfrm>
          <a:prstGeom prst="rect">
            <a:avLst/>
          </a:prstGeom>
          <a:noFill/>
        </p:spPr>
        <p:txBody>
          <a:bodyPr>
            <a:spAutoFit/>
          </a:bodyPr>
          <a:lstStyle/>
          <a:p>
            <a:pPr algn="ctr">
              <a:defRPr/>
            </a:pPr>
            <a:r>
              <a:rPr lang="zh-CN" altLang="en-US" sz="2800" b="1" dirty="0">
                <a:solidFill>
                  <a:srgbClr val="000000"/>
                </a:solidFill>
                <a:effectLst>
                  <a:outerShdw blurRad="38100" dist="38100" dir="2700000" algn="tl">
                    <a:srgbClr val="000000">
                      <a:alpha val="43137"/>
                    </a:srgbClr>
                  </a:outerShdw>
                </a:effectLst>
                <a:latin typeface="Arial" pitchFamily="34" charset="0"/>
                <a:ea typeface="+mn-ea"/>
              </a:rPr>
              <a:t>由实验得到</a:t>
            </a:r>
          </a:p>
        </p:txBody>
      </p:sp>
      <p:graphicFrame>
        <p:nvGraphicFramePr>
          <p:cNvPr id="18436" name="Object 220">
            <a:extLst>
              <a:ext uri="{FF2B5EF4-FFF2-40B4-BE49-F238E27FC236}">
                <a16:creationId xmlns:a16="http://schemas.microsoft.com/office/drawing/2014/main" id="{1AFC4D00-85CE-9658-F9FA-4521986BAA1B}"/>
              </a:ext>
            </a:extLst>
          </p:cNvPr>
          <p:cNvGraphicFramePr>
            <a:graphicFrameLocks noChangeAspect="1"/>
          </p:cNvGraphicFramePr>
          <p:nvPr/>
        </p:nvGraphicFramePr>
        <p:xfrm>
          <a:off x="6019800" y="1085850"/>
          <a:ext cx="1905000" cy="400050"/>
        </p:xfrm>
        <a:graphic>
          <a:graphicData uri="http://schemas.openxmlformats.org/presentationml/2006/ole">
            <mc:AlternateContent xmlns:mc="http://schemas.openxmlformats.org/markup-compatibility/2006">
              <mc:Choice xmlns:v="urn:schemas-microsoft-com:vml" Requires="v">
                <p:oleObj name="Equation" r:id="rId7" imgW="825500" imgH="241300" progId="Equation.DSMT4">
                  <p:embed/>
                </p:oleObj>
              </mc:Choice>
              <mc:Fallback>
                <p:oleObj name="Equation" r:id="rId7" imgW="825500" imgH="241300" progId="Equation.DSMT4">
                  <p:embed/>
                  <p:pic>
                    <p:nvPicPr>
                      <p:cNvPr id="0" name="Object 2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1085850"/>
                        <a:ext cx="1905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a:extLst>
              <a:ext uri="{FF2B5EF4-FFF2-40B4-BE49-F238E27FC236}">
                <a16:creationId xmlns:a16="http://schemas.microsoft.com/office/drawing/2014/main" id="{1DF212A6-0A91-2910-2B7E-4F13588B8563}"/>
              </a:ext>
            </a:extLst>
          </p:cNvPr>
          <p:cNvSpPr txBox="1"/>
          <p:nvPr/>
        </p:nvSpPr>
        <p:spPr>
          <a:xfrm>
            <a:off x="609600" y="1768475"/>
            <a:ext cx="1143000" cy="461963"/>
          </a:xfrm>
          <a:prstGeom prst="rect">
            <a:avLst/>
          </a:prstGeom>
          <a:noFill/>
        </p:spPr>
        <p:txBody>
          <a:bodyPr>
            <a:spAutoFit/>
          </a:bodyPr>
          <a:lstStyle/>
          <a:p>
            <a:pPr algn="ctr">
              <a:defRPr/>
            </a:pPr>
            <a:r>
              <a:rPr lang="zh-CN" altLang="en-US" sz="2400" b="1" dirty="0">
                <a:solidFill>
                  <a:srgbClr val="000000"/>
                </a:solidFill>
                <a:effectLst>
                  <a:outerShdw blurRad="38100" dist="38100" dir="2700000" algn="tl">
                    <a:srgbClr val="000000">
                      <a:alpha val="43137"/>
                    </a:srgbClr>
                  </a:outerShdw>
                </a:effectLst>
                <a:latin typeface="Arial" pitchFamily="34" charset="0"/>
                <a:ea typeface="+mn-ea"/>
              </a:rPr>
              <a:t>积分</a:t>
            </a:r>
          </a:p>
        </p:txBody>
      </p:sp>
      <p:graphicFrame>
        <p:nvGraphicFramePr>
          <p:cNvPr id="18437" name="Object 221">
            <a:extLst>
              <a:ext uri="{FF2B5EF4-FFF2-40B4-BE49-F238E27FC236}">
                <a16:creationId xmlns:a16="http://schemas.microsoft.com/office/drawing/2014/main" id="{A07D07EF-1BF4-4052-720A-C7EC77F64D7C}"/>
              </a:ext>
            </a:extLst>
          </p:cNvPr>
          <p:cNvGraphicFramePr>
            <a:graphicFrameLocks noChangeAspect="1"/>
          </p:cNvGraphicFramePr>
          <p:nvPr/>
        </p:nvGraphicFramePr>
        <p:xfrm>
          <a:off x="2392363" y="1771650"/>
          <a:ext cx="5151437" cy="628650"/>
        </p:xfrm>
        <a:graphic>
          <a:graphicData uri="http://schemas.openxmlformats.org/presentationml/2006/ole">
            <mc:AlternateContent xmlns:mc="http://schemas.openxmlformats.org/markup-compatibility/2006">
              <mc:Choice xmlns:v="urn:schemas-microsoft-com:vml" Requires="v">
                <p:oleObj name="Equation" r:id="rId9" imgW="2133600" imgH="419100" progId="Equation.DSMT4">
                  <p:embed/>
                </p:oleObj>
              </mc:Choice>
              <mc:Fallback>
                <p:oleObj name="Equation" r:id="rId9" imgW="2133600" imgH="419100" progId="Equation.DSMT4">
                  <p:embed/>
                  <p:pic>
                    <p:nvPicPr>
                      <p:cNvPr id="0" name="Object 2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2363" y="1771650"/>
                        <a:ext cx="51514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a:extLst>
              <a:ext uri="{FF2B5EF4-FFF2-40B4-BE49-F238E27FC236}">
                <a16:creationId xmlns:a16="http://schemas.microsoft.com/office/drawing/2014/main" id="{AC05575E-BC1A-62E3-61C4-CB2D50221A27}"/>
              </a:ext>
            </a:extLst>
          </p:cNvPr>
          <p:cNvSpPr txBox="1"/>
          <p:nvPr/>
        </p:nvSpPr>
        <p:spPr>
          <a:xfrm>
            <a:off x="76200" y="2625725"/>
            <a:ext cx="2667000" cy="461963"/>
          </a:xfrm>
          <a:prstGeom prst="rect">
            <a:avLst/>
          </a:prstGeom>
          <a:noFill/>
        </p:spPr>
        <p:txBody>
          <a:bodyPr>
            <a:spAutoFit/>
          </a:bodyPr>
          <a:lstStyle/>
          <a:p>
            <a:pPr algn="ctr">
              <a:defRPr/>
            </a:pPr>
            <a:r>
              <a:rPr lang="zh-CN" altLang="en-US" sz="2400" b="1" dirty="0">
                <a:solidFill>
                  <a:srgbClr val="000000"/>
                </a:solidFill>
                <a:effectLst>
                  <a:outerShdw blurRad="38100" dist="38100" dir="2700000" algn="tl">
                    <a:srgbClr val="000000">
                      <a:alpha val="43137"/>
                    </a:srgbClr>
                  </a:outerShdw>
                </a:effectLst>
                <a:latin typeface="Arial" pitchFamily="34" charset="0"/>
                <a:ea typeface="+mn-ea"/>
              </a:rPr>
              <a:t>理想气体</a:t>
            </a:r>
          </a:p>
        </p:txBody>
      </p:sp>
      <p:graphicFrame>
        <p:nvGraphicFramePr>
          <p:cNvPr id="18438" name="Object 222">
            <a:extLst>
              <a:ext uri="{FF2B5EF4-FFF2-40B4-BE49-F238E27FC236}">
                <a16:creationId xmlns:a16="http://schemas.microsoft.com/office/drawing/2014/main" id="{B0CCE433-BCCF-C742-0BC1-2A8DF6350533}"/>
              </a:ext>
            </a:extLst>
          </p:cNvPr>
          <p:cNvGraphicFramePr>
            <a:graphicFrameLocks noChangeAspect="1"/>
          </p:cNvGraphicFramePr>
          <p:nvPr/>
        </p:nvGraphicFramePr>
        <p:xfrm>
          <a:off x="2667000" y="2686050"/>
          <a:ext cx="1060450" cy="342900"/>
        </p:xfrm>
        <a:graphic>
          <a:graphicData uri="http://schemas.openxmlformats.org/presentationml/2006/ole">
            <mc:AlternateContent xmlns:mc="http://schemas.openxmlformats.org/markup-compatibility/2006">
              <mc:Choice xmlns:v="urn:schemas-microsoft-com:vml" Requires="v">
                <p:oleObj name="Equation" r:id="rId11" imgW="444307" imgH="228501" progId="Equation.DSMT4">
                  <p:embed/>
                </p:oleObj>
              </mc:Choice>
              <mc:Fallback>
                <p:oleObj name="Equation" r:id="rId11" imgW="444307" imgH="228501" progId="Equation.DSMT4">
                  <p:embed/>
                  <p:pic>
                    <p:nvPicPr>
                      <p:cNvPr id="0" name="Object 2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2686050"/>
                        <a:ext cx="10604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223">
            <a:extLst>
              <a:ext uri="{FF2B5EF4-FFF2-40B4-BE49-F238E27FC236}">
                <a16:creationId xmlns:a16="http://schemas.microsoft.com/office/drawing/2014/main" id="{96207E8F-6116-E17A-E2D9-6CFB5250EA0D}"/>
              </a:ext>
            </a:extLst>
          </p:cNvPr>
          <p:cNvGraphicFramePr>
            <a:graphicFrameLocks noChangeAspect="1"/>
          </p:cNvGraphicFramePr>
          <p:nvPr/>
        </p:nvGraphicFramePr>
        <p:xfrm>
          <a:off x="4267200" y="2686050"/>
          <a:ext cx="1447800" cy="342900"/>
        </p:xfrm>
        <a:graphic>
          <a:graphicData uri="http://schemas.openxmlformats.org/presentationml/2006/ole">
            <mc:AlternateContent xmlns:mc="http://schemas.openxmlformats.org/markup-compatibility/2006">
              <mc:Choice xmlns:v="urn:schemas-microsoft-com:vml" Requires="v">
                <p:oleObj name="Equation" r:id="rId13" imgW="622030" imgH="241195" progId="Equation.DSMT4">
                  <p:embed/>
                </p:oleObj>
              </mc:Choice>
              <mc:Fallback>
                <p:oleObj name="Equation" r:id="rId13" imgW="622030" imgH="241195" progId="Equation.DSMT4">
                  <p:embed/>
                  <p:pic>
                    <p:nvPicPr>
                      <p:cNvPr id="0" name="Object 2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2686050"/>
                        <a:ext cx="1447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0" name="Object 224">
            <a:extLst>
              <a:ext uri="{FF2B5EF4-FFF2-40B4-BE49-F238E27FC236}">
                <a16:creationId xmlns:a16="http://schemas.microsoft.com/office/drawing/2014/main" id="{B7E25292-C956-B723-007A-E8414821AC02}"/>
              </a:ext>
            </a:extLst>
          </p:cNvPr>
          <p:cNvGraphicFramePr>
            <a:graphicFrameLocks noChangeAspect="1"/>
          </p:cNvGraphicFramePr>
          <p:nvPr/>
        </p:nvGraphicFramePr>
        <p:xfrm>
          <a:off x="3352800" y="3257550"/>
          <a:ext cx="1965325" cy="342900"/>
        </p:xfrm>
        <a:graphic>
          <a:graphicData uri="http://schemas.openxmlformats.org/presentationml/2006/ole">
            <mc:AlternateContent xmlns:mc="http://schemas.openxmlformats.org/markup-compatibility/2006">
              <mc:Choice xmlns:v="urn:schemas-microsoft-com:vml" Requires="v">
                <p:oleObj name="Equation" r:id="rId15" imgW="838200" imgH="241300" progId="Equation.DSMT4">
                  <p:embed/>
                </p:oleObj>
              </mc:Choice>
              <mc:Fallback>
                <p:oleObj name="Equation" r:id="rId15" imgW="838200" imgH="241300" progId="Equation.DSMT4">
                  <p:embed/>
                  <p:pic>
                    <p:nvPicPr>
                      <p:cNvPr id="0" name="Object 2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52800" y="3257550"/>
                        <a:ext cx="19653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6" name="右箭头 13">
            <a:extLst>
              <a:ext uri="{FF2B5EF4-FFF2-40B4-BE49-F238E27FC236}">
                <a16:creationId xmlns:a16="http://schemas.microsoft.com/office/drawing/2014/main" id="{C5E4BBA1-815B-3745-DE70-0716722ED955}"/>
              </a:ext>
            </a:extLst>
          </p:cNvPr>
          <p:cNvSpPr>
            <a:spLocks noChangeArrowheads="1"/>
          </p:cNvSpPr>
          <p:nvPr/>
        </p:nvSpPr>
        <p:spPr bwMode="auto">
          <a:xfrm>
            <a:off x="1676400" y="3314700"/>
            <a:ext cx="990600" cy="228600"/>
          </a:xfrm>
          <a:prstGeom prst="rightArrow">
            <a:avLst>
              <a:gd name="adj1" fmla="val 50000"/>
              <a:gd name="adj2" fmla="val 49994"/>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000000"/>
              </a:solidFill>
              <a:latin typeface="Arial" panose="020B0604020202020204" pitchFamily="34" charset="0"/>
            </a:endParaRPr>
          </a:p>
        </p:txBody>
      </p:sp>
      <p:graphicFrame>
        <p:nvGraphicFramePr>
          <p:cNvPr id="18441" name="Object 225">
            <a:extLst>
              <a:ext uri="{FF2B5EF4-FFF2-40B4-BE49-F238E27FC236}">
                <a16:creationId xmlns:a16="http://schemas.microsoft.com/office/drawing/2014/main" id="{16C84558-CB24-78DC-1088-B1373356953F}"/>
              </a:ext>
            </a:extLst>
          </p:cNvPr>
          <p:cNvGraphicFramePr>
            <a:graphicFrameLocks noChangeAspect="1"/>
          </p:cNvGraphicFramePr>
          <p:nvPr/>
        </p:nvGraphicFramePr>
        <p:xfrm>
          <a:off x="2492375" y="3943350"/>
          <a:ext cx="3832225" cy="628650"/>
        </p:xfrm>
        <a:graphic>
          <a:graphicData uri="http://schemas.openxmlformats.org/presentationml/2006/ole">
            <mc:AlternateContent xmlns:mc="http://schemas.openxmlformats.org/markup-compatibility/2006">
              <mc:Choice xmlns:v="urn:schemas-microsoft-com:vml" Requires="v">
                <p:oleObj name="Equation" r:id="rId17" imgW="2032000" imgH="444500" progId="Equation.DSMT4">
                  <p:embed/>
                </p:oleObj>
              </mc:Choice>
              <mc:Fallback>
                <p:oleObj name="Equation" r:id="rId17" imgW="2032000" imgH="444500" progId="Equation.DSMT4">
                  <p:embed/>
                  <p:pic>
                    <p:nvPicPr>
                      <p:cNvPr id="0" name="Object 2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2375" y="3943350"/>
                        <a:ext cx="38322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FD91A17-9740-0295-0B3B-413E6FFDD9F4}"/>
              </a:ext>
            </a:extLst>
          </p:cNvPr>
          <p:cNvSpPr>
            <a:spLocks noGrp="1"/>
          </p:cNvSpPr>
          <p:nvPr>
            <p:ph type="title"/>
          </p:nvPr>
        </p:nvSpPr>
        <p:spPr/>
        <p:txBody>
          <a:bodyPr/>
          <a:lstStyle/>
          <a:p>
            <a:r>
              <a:rPr lang="zh-CN" altLang="en-US"/>
              <a:t>本章小结</a:t>
            </a:r>
          </a:p>
        </p:txBody>
      </p:sp>
      <p:sp>
        <p:nvSpPr>
          <p:cNvPr id="29699" name="TextBox 2">
            <a:extLst>
              <a:ext uri="{FF2B5EF4-FFF2-40B4-BE49-F238E27FC236}">
                <a16:creationId xmlns:a16="http://schemas.microsoft.com/office/drawing/2014/main" id="{DCD46CE1-5C16-3460-1DC9-0F6ADEE1D87F}"/>
              </a:ext>
            </a:extLst>
          </p:cNvPr>
          <p:cNvSpPr txBox="1">
            <a:spLocks noChangeArrowheads="1"/>
          </p:cNvSpPr>
          <p:nvPr/>
        </p:nvSpPr>
        <p:spPr bwMode="auto">
          <a:xfrm>
            <a:off x="609600" y="898525"/>
            <a:ext cx="7543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pPr>
            <a:r>
              <a:rPr lang="zh-CN" altLang="en-US" sz="2000">
                <a:solidFill>
                  <a:srgbClr val="000000"/>
                </a:solidFill>
                <a:latin typeface="楷体" panose="02010609060101010101" pitchFamily="49" charset="-122"/>
                <a:ea typeface="楷体" panose="02010609060101010101" pitchFamily="49" charset="-122"/>
              </a:rPr>
              <a:t>本章主要研究气体和蒸汽在</a:t>
            </a:r>
            <a:r>
              <a:rPr lang="zh-CN" altLang="en-US" sz="2000" b="1">
                <a:solidFill>
                  <a:srgbClr val="FF0000"/>
                </a:solidFill>
                <a:latin typeface="楷体" panose="02010609060101010101" pitchFamily="49" charset="-122"/>
                <a:ea typeface="楷体" panose="02010609060101010101" pitchFamily="49" charset="-122"/>
              </a:rPr>
              <a:t>喷管</a:t>
            </a:r>
            <a:r>
              <a:rPr lang="zh-CN" altLang="en-US" sz="2000">
                <a:solidFill>
                  <a:srgbClr val="000000"/>
                </a:solidFill>
                <a:latin typeface="楷体" panose="02010609060101010101" pitchFamily="49" charset="-122"/>
                <a:ea typeface="楷体" panose="02010609060101010101" pitchFamily="49" charset="-122"/>
              </a:rPr>
              <a:t>中的</a:t>
            </a:r>
            <a:r>
              <a:rPr lang="zh-CN" altLang="en-US" sz="2000" b="1">
                <a:solidFill>
                  <a:srgbClr val="FF0000"/>
                </a:solidFill>
                <a:latin typeface="楷体" panose="02010609060101010101" pitchFamily="49" charset="-122"/>
                <a:ea typeface="楷体" panose="02010609060101010101" pitchFamily="49" charset="-122"/>
              </a:rPr>
              <a:t>流动和绝热节流</a:t>
            </a:r>
            <a:r>
              <a:rPr lang="zh-CN" altLang="en-US" sz="2000">
                <a:solidFill>
                  <a:srgbClr val="000000"/>
                </a:solidFill>
                <a:latin typeface="楷体" panose="02010609060101010101" pitchFamily="49" charset="-122"/>
                <a:ea typeface="楷体" panose="02010609060101010101" pitchFamily="49" charset="-122"/>
              </a:rPr>
              <a:t>的特性。</a:t>
            </a:r>
            <a:endParaRPr lang="en-US" altLang="zh-CN" sz="2000">
              <a:solidFill>
                <a:srgbClr val="000000"/>
              </a:solidFill>
              <a:latin typeface="楷体" panose="02010609060101010101" pitchFamily="49" charset="-122"/>
              <a:ea typeface="楷体" panose="02010609060101010101" pitchFamily="49" charset="-122"/>
            </a:endParaRPr>
          </a:p>
          <a:p>
            <a:pPr eaLnBrk="1" hangingPunct="1">
              <a:lnSpc>
                <a:spcPct val="200000"/>
              </a:lnSpc>
            </a:pPr>
            <a:r>
              <a:rPr lang="zh-CN" altLang="en-US" sz="2000">
                <a:solidFill>
                  <a:srgbClr val="000000"/>
                </a:solidFill>
                <a:latin typeface="楷体" panose="02010609060101010101" pitchFamily="49" charset="-122"/>
                <a:ea typeface="楷体" panose="02010609060101010101" pitchFamily="49" charset="-122"/>
              </a:rPr>
              <a:t>气体在流道中流速改变的根本原因是存在</a:t>
            </a:r>
            <a:r>
              <a:rPr lang="zh-CN" altLang="en-US" sz="2000" b="1">
                <a:solidFill>
                  <a:srgbClr val="FF0000"/>
                </a:solidFill>
                <a:latin typeface="楷体" panose="02010609060101010101" pitchFamily="49" charset="-122"/>
                <a:ea typeface="楷体" panose="02010609060101010101" pitchFamily="49" charset="-122"/>
              </a:rPr>
              <a:t>压差</a:t>
            </a:r>
            <a:r>
              <a:rPr lang="zh-CN" altLang="en-US" sz="2000">
                <a:solidFill>
                  <a:srgbClr val="000000"/>
                </a:solidFill>
                <a:latin typeface="楷体" panose="02010609060101010101" pitchFamily="49" charset="-122"/>
                <a:ea typeface="楷体" panose="02010609060101010101" pitchFamily="49" charset="-122"/>
              </a:rPr>
              <a:t>，是由于气体压力降低、温度降低使气流的</a:t>
            </a:r>
            <a:r>
              <a:rPr lang="zh-CN" altLang="en-US" sz="2000" b="1">
                <a:solidFill>
                  <a:srgbClr val="FF0000"/>
                </a:solidFill>
                <a:latin typeface="楷体" panose="02010609060101010101" pitchFamily="49" charset="-122"/>
                <a:ea typeface="楷体" panose="02010609060101010101" pitchFamily="49" charset="-122"/>
              </a:rPr>
              <a:t>焓火用转化为气流的动能</a:t>
            </a:r>
            <a:r>
              <a:rPr lang="zh-CN" altLang="en-US" sz="2000">
                <a:solidFill>
                  <a:srgbClr val="000000"/>
                </a:solidFill>
                <a:latin typeface="楷体" panose="02010609060101010101" pitchFamily="49" charset="-122"/>
                <a:ea typeface="楷体" panose="02010609060101010101" pitchFamily="49" charset="-122"/>
              </a:rPr>
              <a:t>。</a:t>
            </a:r>
            <a:endParaRPr lang="en-US" altLang="zh-CN" sz="2000">
              <a:solidFill>
                <a:srgbClr val="000000"/>
              </a:solidFill>
              <a:latin typeface="楷体" panose="02010609060101010101" pitchFamily="49" charset="-122"/>
              <a:ea typeface="楷体" panose="02010609060101010101" pitchFamily="49" charset="-122"/>
            </a:endParaRPr>
          </a:p>
          <a:p>
            <a:pPr eaLnBrk="1" hangingPunct="1">
              <a:lnSpc>
                <a:spcPct val="200000"/>
              </a:lnSpc>
            </a:pPr>
            <a:r>
              <a:rPr lang="zh-CN" altLang="en-US" sz="2000">
                <a:solidFill>
                  <a:srgbClr val="000000"/>
                </a:solidFill>
                <a:latin typeface="楷体" panose="02010609060101010101" pitchFamily="49" charset="-122"/>
                <a:ea typeface="楷体" panose="02010609060101010101" pitchFamily="49" charset="-122"/>
              </a:rPr>
              <a:t>研究喷管中可逆流动的基本方程有</a:t>
            </a:r>
            <a:r>
              <a:rPr lang="zh-CN" altLang="en-US" sz="2000" b="1">
                <a:solidFill>
                  <a:srgbClr val="FF0000"/>
                </a:solidFill>
                <a:latin typeface="楷体" panose="02010609060101010101" pitchFamily="49" charset="-122"/>
                <a:ea typeface="楷体" panose="02010609060101010101" pitchFamily="49" charset="-122"/>
              </a:rPr>
              <a:t>连续性方程</a:t>
            </a:r>
            <a:r>
              <a:rPr lang="zh-CN" altLang="en-US" sz="2000">
                <a:solidFill>
                  <a:srgbClr val="000000"/>
                </a:solidFill>
                <a:latin typeface="楷体" panose="02010609060101010101" pitchFamily="49" charset="-122"/>
                <a:ea typeface="楷体" panose="02010609060101010101" pitchFamily="49" charset="-122"/>
              </a:rPr>
              <a:t>（质量守恒方程）、</a:t>
            </a:r>
            <a:r>
              <a:rPr lang="zh-CN" altLang="en-US" sz="2000" b="1">
                <a:solidFill>
                  <a:srgbClr val="FF0000"/>
                </a:solidFill>
                <a:latin typeface="楷体" panose="02010609060101010101" pitchFamily="49" charset="-122"/>
                <a:ea typeface="楷体" panose="02010609060101010101" pitchFamily="49" charset="-122"/>
              </a:rPr>
              <a:t>稳定流动能量方程</a:t>
            </a:r>
            <a:r>
              <a:rPr lang="zh-CN" altLang="en-US" sz="2000">
                <a:solidFill>
                  <a:srgbClr val="000000"/>
                </a:solidFill>
                <a:latin typeface="楷体" panose="02010609060101010101" pitchFamily="49" charset="-122"/>
                <a:ea typeface="楷体" panose="02010609060101010101" pitchFamily="49" charset="-122"/>
              </a:rPr>
              <a:t>、</a:t>
            </a:r>
            <a:r>
              <a:rPr lang="zh-CN" altLang="en-US" sz="2000" b="1">
                <a:solidFill>
                  <a:srgbClr val="FF0000"/>
                </a:solidFill>
                <a:latin typeface="楷体" panose="02010609060101010101" pitchFamily="49" charset="-122"/>
                <a:ea typeface="楷体" panose="02010609060101010101" pitchFamily="49" charset="-122"/>
              </a:rPr>
              <a:t>可逆绝热过程方程</a:t>
            </a:r>
            <a:r>
              <a:rPr lang="zh-CN" altLang="en-US" sz="2000">
                <a:solidFill>
                  <a:srgbClr val="000000"/>
                </a:solidFill>
                <a:latin typeface="楷体" panose="02010609060101010101" pitchFamily="49" charset="-122"/>
                <a:ea typeface="楷体" panose="02010609060101010101" pitchFamily="49" charset="-122"/>
              </a:rPr>
              <a:t>和</a:t>
            </a:r>
            <a:r>
              <a:rPr lang="zh-CN" altLang="en-US" sz="2000" b="1">
                <a:solidFill>
                  <a:srgbClr val="FF0000"/>
                </a:solidFill>
                <a:latin typeface="楷体" panose="02010609060101010101" pitchFamily="49" charset="-122"/>
                <a:ea typeface="楷体" panose="02010609060101010101" pitchFamily="49" charset="-122"/>
              </a:rPr>
              <a:t>音速方程</a:t>
            </a:r>
            <a:r>
              <a:rPr lang="zh-CN" altLang="en-US" sz="2000">
                <a:solidFill>
                  <a:srgbClr val="000000"/>
                </a:solidFill>
                <a:latin typeface="楷体" panose="02010609060101010101" pitchFamily="49" charset="-122"/>
                <a:ea typeface="楷体" panose="02010609060101010101" pitchFamily="49" charset="-122"/>
              </a:rPr>
              <a:t>。对于实际的不可逆流动，利用</a:t>
            </a:r>
            <a:r>
              <a:rPr lang="zh-CN" altLang="en-US" sz="2000" b="1">
                <a:solidFill>
                  <a:srgbClr val="FF0000"/>
                </a:solidFill>
                <a:latin typeface="楷体" panose="02010609060101010101" pitchFamily="49" charset="-122"/>
                <a:ea typeface="楷体" panose="02010609060101010101" pitchFamily="49" charset="-122"/>
              </a:rPr>
              <a:t>实验系数</a:t>
            </a:r>
            <a:r>
              <a:rPr lang="zh-CN" altLang="en-US" sz="2000">
                <a:solidFill>
                  <a:srgbClr val="000000"/>
                </a:solidFill>
                <a:latin typeface="楷体" panose="02010609060101010101" pitchFamily="49" charset="-122"/>
                <a:ea typeface="楷体" panose="02010609060101010101" pitchFamily="49" charset="-122"/>
              </a:rPr>
              <a:t>对可逆流动进行修正。</a:t>
            </a:r>
            <a:endParaRPr lang="en-US" altLang="zh-CN" sz="2400">
              <a:solidFill>
                <a:srgbClr val="000000"/>
              </a:solidFill>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4C2504FF-38DC-11D7-EA50-5C9232708FE8}"/>
              </a:ext>
            </a:extLst>
          </p:cNvPr>
          <p:cNvSpPr>
            <a:spLocks noGrp="1"/>
          </p:cNvSpPr>
          <p:nvPr>
            <p:ph type="title"/>
          </p:nvPr>
        </p:nvSpPr>
        <p:spPr/>
        <p:txBody>
          <a:bodyPr/>
          <a:lstStyle/>
          <a:p>
            <a:r>
              <a:rPr lang="zh-CN" altLang="en-US"/>
              <a:t>本章小结</a:t>
            </a:r>
          </a:p>
        </p:txBody>
      </p:sp>
      <p:sp>
        <p:nvSpPr>
          <p:cNvPr id="3" name="内容占位符 2">
            <a:extLst>
              <a:ext uri="{FF2B5EF4-FFF2-40B4-BE49-F238E27FC236}">
                <a16:creationId xmlns:a16="http://schemas.microsoft.com/office/drawing/2014/main" id="{62142D14-2AE8-CDE6-9F40-BAB4570D0309}"/>
              </a:ext>
            </a:extLst>
          </p:cNvPr>
          <p:cNvSpPr>
            <a:spLocks noGrp="1"/>
          </p:cNvSpPr>
          <p:nvPr>
            <p:ph idx="1"/>
          </p:nvPr>
        </p:nvSpPr>
        <p:spPr/>
        <p:txBody>
          <a:bodyPr/>
          <a:lstStyle/>
          <a:p>
            <a:pPr marL="0" indent="0" eaLnBrk="1" hangingPunct="1">
              <a:lnSpc>
                <a:spcPct val="130000"/>
              </a:lnSpc>
              <a:spcBef>
                <a:spcPct val="0"/>
              </a:spcBef>
              <a:buFontTx/>
              <a:buNone/>
              <a:defRPr/>
            </a:pPr>
            <a:r>
              <a:rPr lang="zh-CN" altLang="en-US" sz="2400" kern="1200" dirty="0">
                <a:solidFill>
                  <a:srgbClr val="000000"/>
                </a:solidFill>
                <a:latin typeface="楷体" pitchFamily="49" charset="-122"/>
                <a:ea typeface="楷体" pitchFamily="49" charset="-122"/>
              </a:rPr>
              <a:t>    本章学习中必须建立</a:t>
            </a:r>
            <a:r>
              <a:rPr lang="zh-CN" altLang="en-US" sz="2400" kern="1200" dirty="0">
                <a:solidFill>
                  <a:srgbClr val="FF0000"/>
                </a:solidFill>
                <a:latin typeface="楷体" pitchFamily="49" charset="-122"/>
                <a:ea typeface="楷体" pitchFamily="49" charset="-122"/>
              </a:rPr>
              <a:t>声速是状态参数</a:t>
            </a:r>
            <a:r>
              <a:rPr lang="zh-CN" altLang="en-US" sz="2400" kern="1200" dirty="0">
                <a:solidFill>
                  <a:srgbClr val="000000"/>
                </a:solidFill>
                <a:latin typeface="楷体" pitchFamily="49" charset="-122"/>
                <a:ea typeface="楷体" pitchFamily="49" charset="-122"/>
              </a:rPr>
              <a:t>的概念，它取决于喷管各截面上气流的状态，由于喷管不同截面上参数在变化，所以，各截面上的</a:t>
            </a:r>
            <a:r>
              <a:rPr lang="zh-CN" altLang="en-US" sz="2400" kern="1200" dirty="0">
                <a:solidFill>
                  <a:srgbClr val="FF0000"/>
                </a:solidFill>
                <a:latin typeface="楷体" pitchFamily="49" charset="-122"/>
                <a:ea typeface="楷体" pitchFamily="49" charset="-122"/>
              </a:rPr>
              <a:t>“当地”声速</a:t>
            </a:r>
            <a:r>
              <a:rPr lang="zh-CN" altLang="en-US" sz="2400" kern="1200" dirty="0">
                <a:solidFill>
                  <a:srgbClr val="000000"/>
                </a:solidFill>
                <a:latin typeface="楷体" pitchFamily="49" charset="-122"/>
                <a:ea typeface="楷体" pitchFamily="49" charset="-122"/>
              </a:rPr>
              <a:t>是不同的。</a:t>
            </a:r>
            <a:endParaRPr lang="en-US" altLang="zh-CN" sz="2400" kern="1200" dirty="0">
              <a:solidFill>
                <a:srgbClr val="000000"/>
              </a:solidFill>
              <a:latin typeface="楷体" pitchFamily="49" charset="-122"/>
              <a:ea typeface="楷体" pitchFamily="49" charset="-122"/>
            </a:endParaRPr>
          </a:p>
          <a:p>
            <a:pPr marL="0" indent="0" eaLnBrk="1" hangingPunct="1">
              <a:lnSpc>
                <a:spcPct val="130000"/>
              </a:lnSpc>
              <a:spcBef>
                <a:spcPct val="0"/>
              </a:spcBef>
              <a:buFontTx/>
              <a:buNone/>
              <a:defRPr/>
            </a:pPr>
            <a:r>
              <a:rPr lang="zh-CN" altLang="en-US" sz="2400" kern="1200" dirty="0">
                <a:solidFill>
                  <a:srgbClr val="000000"/>
                </a:solidFill>
                <a:latin typeface="楷体" pitchFamily="49" charset="-122"/>
                <a:ea typeface="楷体" pitchFamily="49" charset="-122"/>
              </a:rPr>
              <a:t>    绝热节流过程的参数变化特征是节流前后工质的压力下降，焓不变，熵增大，温度变化与焦耳</a:t>
            </a:r>
            <a:r>
              <a:rPr lang="en-US" altLang="zh-CN" sz="2400" kern="1200" dirty="0">
                <a:solidFill>
                  <a:srgbClr val="000000"/>
                </a:solidFill>
                <a:latin typeface="楷体" pitchFamily="49" charset="-122"/>
                <a:ea typeface="楷体" pitchFamily="49" charset="-122"/>
              </a:rPr>
              <a:t>-</a:t>
            </a:r>
            <a:r>
              <a:rPr lang="zh-CN" altLang="en-US" sz="2400" kern="1200" dirty="0">
                <a:solidFill>
                  <a:srgbClr val="000000"/>
                </a:solidFill>
                <a:latin typeface="楷体" pitchFamily="49" charset="-122"/>
                <a:ea typeface="楷体" pitchFamily="49" charset="-122"/>
              </a:rPr>
              <a:t>汤姆逊系数有关。理想气体节流后温度不变，实际气体温度变化据节流前参数和节流压降判断。</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16354264-4CD4-45E6-6FD3-401362B06917}"/>
              </a:ext>
            </a:extLst>
          </p:cNvPr>
          <p:cNvSpPr>
            <a:spLocks noGrp="1" noChangeArrowheads="1"/>
          </p:cNvSpPr>
          <p:nvPr>
            <p:ph type="title"/>
          </p:nvPr>
        </p:nvSpPr>
        <p:spPr>
          <a:xfrm>
            <a:off x="457200" y="171450"/>
            <a:ext cx="8229600" cy="549275"/>
          </a:xfrm>
        </p:spPr>
        <p:txBody>
          <a:bodyPr/>
          <a:lstStyle/>
          <a:p>
            <a:pPr algn="ctr" eaLnBrk="1" hangingPunct="1">
              <a:defRPr/>
            </a:pPr>
            <a:r>
              <a:rPr kumimoji="1" lang="zh-CN" altLang="en-US" sz="3200" kern="1200" dirty="0">
                <a:solidFill>
                  <a:srgbClr val="663300"/>
                </a:solidFill>
                <a:latin typeface="黑体" pitchFamily="49" charset="-122"/>
                <a:ea typeface="黑体" pitchFamily="49" charset="-122"/>
                <a:cs typeface="+mn-cs"/>
              </a:rPr>
              <a:t>本章公式小结</a:t>
            </a:r>
          </a:p>
        </p:txBody>
      </p:sp>
      <p:pic>
        <p:nvPicPr>
          <p:cNvPr id="31747" name="Picture 4" descr="8-8">
            <a:extLst>
              <a:ext uri="{FF2B5EF4-FFF2-40B4-BE49-F238E27FC236}">
                <a16:creationId xmlns:a16="http://schemas.microsoft.com/office/drawing/2014/main" id="{3793FA9B-8945-AD3D-5C4C-4CCD55D22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700088"/>
            <a:ext cx="610235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B2C5847E-FB53-0401-2C83-78DB3AB78182}"/>
              </a:ext>
            </a:extLst>
          </p:cNvPr>
          <p:cNvSpPr>
            <a:spLocks noGrp="1" noChangeArrowheads="1"/>
          </p:cNvSpPr>
          <p:nvPr>
            <p:ph type="title"/>
          </p:nvPr>
        </p:nvSpPr>
        <p:spPr/>
        <p:txBody>
          <a:bodyPr/>
          <a:lstStyle/>
          <a:p>
            <a:pPr eaLnBrk="1" hangingPunct="1">
              <a:defRPr/>
            </a:pPr>
            <a:r>
              <a:rPr kumimoji="1" lang="zh-CN" altLang="en-US" sz="3200" kern="1200" dirty="0">
                <a:solidFill>
                  <a:srgbClr val="663300"/>
                </a:solidFill>
                <a:latin typeface="黑体" pitchFamily="49" charset="-122"/>
                <a:ea typeface="黑体" pitchFamily="49" charset="-122"/>
                <a:cs typeface="+mn-cs"/>
              </a:rPr>
              <a:t>思考题</a:t>
            </a:r>
          </a:p>
        </p:txBody>
      </p:sp>
      <p:sp>
        <p:nvSpPr>
          <p:cNvPr id="32771" name="TextBox 2">
            <a:extLst>
              <a:ext uri="{FF2B5EF4-FFF2-40B4-BE49-F238E27FC236}">
                <a16:creationId xmlns:a16="http://schemas.microsoft.com/office/drawing/2014/main" id="{310E0293-1819-2602-20B3-C418FBBC4222}"/>
              </a:ext>
            </a:extLst>
          </p:cNvPr>
          <p:cNvSpPr txBox="1">
            <a:spLocks noChangeArrowheads="1"/>
          </p:cNvSpPr>
          <p:nvPr/>
        </p:nvSpPr>
        <p:spPr bwMode="auto">
          <a:xfrm>
            <a:off x="609600" y="1200150"/>
            <a:ext cx="7696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Wingdings" panose="05000000000000000000" pitchFamily="2" charset="2"/>
              <a:buChar char="Ø"/>
            </a:pPr>
            <a:r>
              <a:rPr lang="zh-CN" altLang="en-US" sz="2800">
                <a:solidFill>
                  <a:srgbClr val="000000"/>
                </a:solidFill>
                <a:latin typeface="隶书" panose="02010509060101010101" pitchFamily="49" charset="-122"/>
                <a:ea typeface="隶书" panose="02010509060101010101" pitchFamily="49" charset="-122"/>
              </a:rPr>
              <a:t>在高空飞行可达到高超音速的飞机在海平面上是否能达到相同的高马赫数？</a:t>
            </a:r>
            <a:endParaRPr lang="en-US" altLang="zh-CN" sz="2800">
              <a:solidFill>
                <a:srgbClr val="000000"/>
              </a:solidFill>
              <a:latin typeface="隶书" panose="02010509060101010101" pitchFamily="49" charset="-122"/>
              <a:ea typeface="隶书" panose="02010509060101010101" pitchFamily="49" charset="-122"/>
            </a:endParaRPr>
          </a:p>
          <a:p>
            <a:pPr eaLnBrk="1" hangingPunct="1">
              <a:buFont typeface="Wingdings" panose="05000000000000000000" pitchFamily="2" charset="2"/>
              <a:buChar char="Ø"/>
            </a:pPr>
            <a:endParaRPr lang="en-US" altLang="zh-CN" sz="2800">
              <a:solidFill>
                <a:srgbClr val="000000"/>
              </a:solidFill>
              <a:latin typeface="隶书" panose="02010509060101010101" pitchFamily="49" charset="-122"/>
              <a:ea typeface="隶书" panose="02010509060101010101" pitchFamily="49" charset="-122"/>
            </a:endParaRPr>
          </a:p>
          <a:p>
            <a:pPr eaLnBrk="1" hangingPunct="1">
              <a:buFont typeface="Wingdings" panose="05000000000000000000" pitchFamily="2" charset="2"/>
              <a:buChar char="Ø"/>
            </a:pPr>
            <a:r>
              <a:rPr lang="zh-CN" altLang="en-US" sz="2800">
                <a:solidFill>
                  <a:srgbClr val="000000"/>
                </a:solidFill>
                <a:latin typeface="隶书" panose="02010509060101010101" pitchFamily="49" charset="-122"/>
                <a:ea typeface="隶书" panose="02010509060101010101" pitchFamily="49" charset="-122"/>
              </a:rPr>
              <a:t>既然节流前后焓值不变，为什么作功能力有损失？</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E9E6AA4-6BDD-825B-8B38-349B05C046B3}"/>
              </a:ext>
            </a:extLst>
          </p:cNvPr>
          <p:cNvSpPr>
            <a:spLocks noChangeArrowheads="1"/>
          </p:cNvSpPr>
          <p:nvPr/>
        </p:nvSpPr>
        <p:spPr bwMode="auto">
          <a:xfrm>
            <a:off x="0" y="2733675"/>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b="1">
                <a:solidFill>
                  <a:srgbClr val="0000FF"/>
                </a:solidFill>
                <a:latin typeface="黑体" panose="02010609060101010101" pitchFamily="49" charset="-122"/>
                <a:ea typeface="黑体" panose="02010609060101010101" pitchFamily="49" charset="-122"/>
              </a:rPr>
              <a:t>第</a:t>
            </a:r>
            <a:r>
              <a:rPr lang="en-US" altLang="zh-CN" sz="3200" b="1">
                <a:solidFill>
                  <a:srgbClr val="0000FF"/>
                </a:solidFill>
                <a:latin typeface="黑体" panose="02010609060101010101" pitchFamily="49" charset="-122"/>
                <a:ea typeface="黑体" panose="02010609060101010101" pitchFamily="49" charset="-122"/>
              </a:rPr>
              <a:t>7-4</a:t>
            </a:r>
            <a:r>
              <a:rPr lang="zh-CN" altLang="en-US" sz="3200" b="1">
                <a:solidFill>
                  <a:srgbClr val="0000FF"/>
                </a:solidFill>
                <a:latin typeface="黑体" panose="02010609060101010101" pitchFamily="49" charset="-122"/>
                <a:ea typeface="黑体" panose="02010609060101010101" pitchFamily="49" charset="-122"/>
              </a:rPr>
              <a:t>节  背压变化时喷管内流动过程简析*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23A7C94F-D3C8-D295-E222-C6A9B2829A09}"/>
              </a:ext>
            </a:extLst>
          </p:cNvPr>
          <p:cNvSpPr>
            <a:spLocks noChangeArrowheads="1"/>
          </p:cNvSpPr>
          <p:nvPr/>
        </p:nvSpPr>
        <p:spPr bwMode="auto">
          <a:xfrm>
            <a:off x="609600" y="240982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0000FF"/>
                </a:solidFill>
                <a:latin typeface="黑体" panose="02010609060101010101" pitchFamily="49" charset="-122"/>
                <a:ea typeface="黑体" panose="02010609060101010101" pitchFamily="49" charset="-122"/>
              </a:rPr>
              <a:t>第</a:t>
            </a:r>
            <a:r>
              <a:rPr lang="en-US" altLang="zh-CN" sz="3600" b="1">
                <a:solidFill>
                  <a:srgbClr val="0000FF"/>
                </a:solidFill>
                <a:latin typeface="黑体" panose="02010609060101010101" pitchFamily="49" charset="-122"/>
                <a:ea typeface="黑体" panose="02010609060101010101" pitchFamily="49" charset="-122"/>
              </a:rPr>
              <a:t>7-5</a:t>
            </a:r>
            <a:r>
              <a:rPr lang="zh-CN" altLang="en-US" sz="3600" b="1">
                <a:solidFill>
                  <a:srgbClr val="0000FF"/>
                </a:solidFill>
                <a:latin typeface="黑体" panose="02010609060101010101" pitchFamily="49" charset="-122"/>
                <a:ea typeface="黑体" panose="02010609060101010101" pitchFamily="49" charset="-122"/>
              </a:rPr>
              <a:t>节  有摩阻的绝热流动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73">
            <a:extLst>
              <a:ext uri="{FF2B5EF4-FFF2-40B4-BE49-F238E27FC236}">
                <a16:creationId xmlns:a16="http://schemas.microsoft.com/office/drawing/2014/main" id="{7A7577D2-B91B-D545-6DCF-AE2816BA45BE}"/>
              </a:ext>
            </a:extLst>
          </p:cNvPr>
          <p:cNvGraphicFramePr>
            <a:graphicFrameLocks noGrp="1" noChangeAspect="1"/>
          </p:cNvGraphicFramePr>
          <p:nvPr>
            <p:ph/>
          </p:nvPr>
        </p:nvGraphicFramePr>
        <p:xfrm>
          <a:off x="1219200" y="1666875"/>
          <a:ext cx="990600" cy="319088"/>
        </p:xfrm>
        <a:graphic>
          <a:graphicData uri="http://schemas.openxmlformats.org/presentationml/2006/ole">
            <mc:AlternateContent xmlns:mc="http://schemas.openxmlformats.org/markup-compatibility/2006">
              <mc:Choice xmlns:v="urn:schemas-microsoft-com:vml" Requires="v">
                <p:oleObj name="Equation" r:id="rId2" imgW="533169" imgH="228501" progId="Equation.DSMT4">
                  <p:embed/>
                </p:oleObj>
              </mc:Choice>
              <mc:Fallback>
                <p:oleObj name="Equation" r:id="rId2" imgW="533169" imgH="228501" progId="Equation.DSMT4">
                  <p:embed/>
                  <p:pic>
                    <p:nvPicPr>
                      <p:cNvPr id="0" name="Object 37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66875"/>
                        <a:ext cx="9906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374">
            <a:extLst>
              <a:ext uri="{FF2B5EF4-FFF2-40B4-BE49-F238E27FC236}">
                <a16:creationId xmlns:a16="http://schemas.microsoft.com/office/drawing/2014/main" id="{E6E883F5-33DF-69E1-F9F8-72E855EDC254}"/>
              </a:ext>
            </a:extLst>
          </p:cNvPr>
          <p:cNvGraphicFramePr>
            <a:graphicFrameLocks noChangeAspect="1"/>
          </p:cNvGraphicFramePr>
          <p:nvPr/>
        </p:nvGraphicFramePr>
        <p:xfrm>
          <a:off x="2863850" y="1666875"/>
          <a:ext cx="1555750" cy="319088"/>
        </p:xfrm>
        <a:graphic>
          <a:graphicData uri="http://schemas.openxmlformats.org/presentationml/2006/ole">
            <mc:AlternateContent xmlns:mc="http://schemas.openxmlformats.org/markup-compatibility/2006">
              <mc:Choice xmlns:v="urn:schemas-microsoft-com:vml" Requires="v">
                <p:oleObj name="Equation" r:id="rId4" imgW="838200" imgH="228600" progId="Equation.DSMT4">
                  <p:embed/>
                </p:oleObj>
              </mc:Choice>
              <mc:Fallback>
                <p:oleObj name="Equation" r:id="rId4" imgW="838200" imgH="228600" progId="Equation.DSMT4">
                  <p:embed/>
                  <p:pic>
                    <p:nvPicPr>
                      <p:cNvPr id="0" name="Object 3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850" y="1666875"/>
                        <a:ext cx="155575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375">
            <a:extLst>
              <a:ext uri="{FF2B5EF4-FFF2-40B4-BE49-F238E27FC236}">
                <a16:creationId xmlns:a16="http://schemas.microsoft.com/office/drawing/2014/main" id="{31451E3E-F251-73A9-0167-180C7C0599D2}"/>
              </a:ext>
            </a:extLst>
          </p:cNvPr>
          <p:cNvGraphicFramePr>
            <a:graphicFrameLocks noChangeAspect="1"/>
          </p:cNvGraphicFramePr>
          <p:nvPr/>
        </p:nvGraphicFramePr>
        <p:xfrm>
          <a:off x="1219200" y="2181225"/>
          <a:ext cx="990600" cy="319088"/>
        </p:xfrm>
        <a:graphic>
          <a:graphicData uri="http://schemas.openxmlformats.org/presentationml/2006/ole">
            <mc:AlternateContent xmlns:mc="http://schemas.openxmlformats.org/markup-compatibility/2006">
              <mc:Choice xmlns:v="urn:schemas-microsoft-com:vml" Requires="v">
                <p:oleObj name="Equation" r:id="rId6" imgW="533169" imgH="228501" progId="Equation.DSMT4">
                  <p:embed/>
                </p:oleObj>
              </mc:Choice>
              <mc:Fallback>
                <p:oleObj name="Equation" r:id="rId6" imgW="533169" imgH="228501" progId="Equation.DSMT4">
                  <p:embed/>
                  <p:pic>
                    <p:nvPicPr>
                      <p:cNvPr id="0" name="Object 3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181225"/>
                        <a:ext cx="9906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376">
            <a:extLst>
              <a:ext uri="{FF2B5EF4-FFF2-40B4-BE49-F238E27FC236}">
                <a16:creationId xmlns:a16="http://schemas.microsoft.com/office/drawing/2014/main" id="{171C599F-C600-D9A4-5DB5-1F8C6DC252D5}"/>
              </a:ext>
            </a:extLst>
          </p:cNvPr>
          <p:cNvGraphicFramePr>
            <a:graphicFrameLocks noChangeAspect="1"/>
          </p:cNvGraphicFramePr>
          <p:nvPr/>
        </p:nvGraphicFramePr>
        <p:xfrm>
          <a:off x="2819400" y="2181225"/>
          <a:ext cx="1555750" cy="319088"/>
        </p:xfrm>
        <a:graphic>
          <a:graphicData uri="http://schemas.openxmlformats.org/presentationml/2006/ole">
            <mc:AlternateContent xmlns:mc="http://schemas.openxmlformats.org/markup-compatibility/2006">
              <mc:Choice xmlns:v="urn:schemas-microsoft-com:vml" Requires="v">
                <p:oleObj name="Equation" r:id="rId8" imgW="838200" imgH="228600" progId="Equation.DSMT4">
                  <p:embed/>
                </p:oleObj>
              </mc:Choice>
              <mc:Fallback>
                <p:oleObj name="Equation" r:id="rId8" imgW="838200" imgH="228600" progId="Equation.DSMT4">
                  <p:embed/>
                  <p:pic>
                    <p:nvPicPr>
                      <p:cNvPr id="0" name="Object 3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2181225"/>
                        <a:ext cx="155575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377">
            <a:extLst>
              <a:ext uri="{FF2B5EF4-FFF2-40B4-BE49-F238E27FC236}">
                <a16:creationId xmlns:a16="http://schemas.microsoft.com/office/drawing/2014/main" id="{1D7BD3B5-9FA9-56B7-9515-25893732F26C}"/>
              </a:ext>
            </a:extLst>
          </p:cNvPr>
          <p:cNvGraphicFramePr>
            <a:graphicFrameLocks noChangeAspect="1"/>
          </p:cNvGraphicFramePr>
          <p:nvPr/>
        </p:nvGraphicFramePr>
        <p:xfrm>
          <a:off x="1143000" y="3086100"/>
          <a:ext cx="990600" cy="317500"/>
        </p:xfrm>
        <a:graphic>
          <a:graphicData uri="http://schemas.openxmlformats.org/presentationml/2006/ole">
            <mc:AlternateContent xmlns:mc="http://schemas.openxmlformats.org/markup-compatibility/2006">
              <mc:Choice xmlns:v="urn:schemas-microsoft-com:vml" Requires="v">
                <p:oleObj name="Equation" r:id="rId10" imgW="533169" imgH="228501" progId="Equation.DSMT4">
                  <p:embed/>
                </p:oleObj>
              </mc:Choice>
              <mc:Fallback>
                <p:oleObj name="Equation" r:id="rId10" imgW="533169" imgH="228501" progId="Equation.DSMT4">
                  <p:embed/>
                  <p:pic>
                    <p:nvPicPr>
                      <p:cNvPr id="0" name="Object 3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086100"/>
                        <a:ext cx="990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378">
            <a:extLst>
              <a:ext uri="{FF2B5EF4-FFF2-40B4-BE49-F238E27FC236}">
                <a16:creationId xmlns:a16="http://schemas.microsoft.com/office/drawing/2014/main" id="{36272109-07CC-2349-E4F8-56805331518B}"/>
              </a:ext>
            </a:extLst>
          </p:cNvPr>
          <p:cNvGraphicFramePr>
            <a:graphicFrameLocks noChangeAspect="1"/>
          </p:cNvGraphicFramePr>
          <p:nvPr/>
        </p:nvGraphicFramePr>
        <p:xfrm>
          <a:off x="2743200" y="3086100"/>
          <a:ext cx="989013" cy="317500"/>
        </p:xfrm>
        <a:graphic>
          <a:graphicData uri="http://schemas.openxmlformats.org/presentationml/2006/ole">
            <mc:AlternateContent xmlns:mc="http://schemas.openxmlformats.org/markup-compatibility/2006">
              <mc:Choice xmlns:v="urn:schemas-microsoft-com:vml" Requires="v">
                <p:oleObj name="Equation" r:id="rId12" imgW="533169" imgH="228501" progId="Equation.DSMT4">
                  <p:embed/>
                </p:oleObj>
              </mc:Choice>
              <mc:Fallback>
                <p:oleObj name="Equation" r:id="rId12" imgW="533169" imgH="228501" progId="Equation.DSMT4">
                  <p:embed/>
                  <p:pic>
                    <p:nvPicPr>
                      <p:cNvPr id="0" name="Object 3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3200" y="3086100"/>
                        <a:ext cx="989013"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379">
            <a:extLst>
              <a:ext uri="{FF2B5EF4-FFF2-40B4-BE49-F238E27FC236}">
                <a16:creationId xmlns:a16="http://schemas.microsoft.com/office/drawing/2014/main" id="{E2C73324-A16A-E1E6-E703-083A6F31017E}"/>
              </a:ext>
            </a:extLst>
          </p:cNvPr>
          <p:cNvGraphicFramePr>
            <a:graphicFrameLocks noChangeAspect="1"/>
          </p:cNvGraphicFramePr>
          <p:nvPr/>
        </p:nvGraphicFramePr>
        <p:xfrm>
          <a:off x="2738438" y="3600450"/>
          <a:ext cx="919162" cy="317500"/>
        </p:xfrm>
        <a:graphic>
          <a:graphicData uri="http://schemas.openxmlformats.org/presentationml/2006/ole">
            <mc:AlternateContent xmlns:mc="http://schemas.openxmlformats.org/markup-compatibility/2006">
              <mc:Choice xmlns:v="urn:schemas-microsoft-com:vml" Requires="v">
                <p:oleObj name="Equation" r:id="rId14" imgW="495085" imgH="228501" progId="Equation.DSMT4">
                  <p:embed/>
                </p:oleObj>
              </mc:Choice>
              <mc:Fallback>
                <p:oleObj name="Equation" r:id="rId14" imgW="495085" imgH="228501" progId="Equation.DSMT4">
                  <p:embed/>
                  <p:pic>
                    <p:nvPicPr>
                      <p:cNvPr id="0" name="Object 3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8438" y="3600450"/>
                        <a:ext cx="919162"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9" name="AutoShape 14">
            <a:extLst>
              <a:ext uri="{FF2B5EF4-FFF2-40B4-BE49-F238E27FC236}">
                <a16:creationId xmlns:a16="http://schemas.microsoft.com/office/drawing/2014/main" id="{9FC1744B-C4DB-4F69-6351-6E16EE584067}"/>
              </a:ext>
            </a:extLst>
          </p:cNvPr>
          <p:cNvSpPr>
            <a:spLocks/>
          </p:cNvSpPr>
          <p:nvPr/>
        </p:nvSpPr>
        <p:spPr bwMode="auto">
          <a:xfrm>
            <a:off x="4572000" y="1838325"/>
            <a:ext cx="152400" cy="514350"/>
          </a:xfrm>
          <a:prstGeom prst="righ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aphicFrame>
        <p:nvGraphicFramePr>
          <p:cNvPr id="19465" name="Object 380">
            <a:extLst>
              <a:ext uri="{FF2B5EF4-FFF2-40B4-BE49-F238E27FC236}">
                <a16:creationId xmlns:a16="http://schemas.microsoft.com/office/drawing/2014/main" id="{D6D60143-F838-0BE4-165A-6E5495C98BAC}"/>
              </a:ext>
            </a:extLst>
          </p:cNvPr>
          <p:cNvGraphicFramePr>
            <a:graphicFrameLocks noChangeAspect="1"/>
          </p:cNvGraphicFramePr>
          <p:nvPr/>
        </p:nvGraphicFramePr>
        <p:xfrm>
          <a:off x="5357813" y="1731963"/>
          <a:ext cx="1177925" cy="334962"/>
        </p:xfrm>
        <a:graphic>
          <a:graphicData uri="http://schemas.openxmlformats.org/presentationml/2006/ole">
            <mc:AlternateContent xmlns:mc="http://schemas.openxmlformats.org/markup-compatibility/2006">
              <mc:Choice xmlns:v="urn:schemas-microsoft-com:vml" Requires="v">
                <p:oleObj name="Equation" r:id="rId16" imgW="634725" imgH="241195" progId="Equation.DSMT4">
                  <p:embed/>
                </p:oleObj>
              </mc:Choice>
              <mc:Fallback>
                <p:oleObj name="Equation" r:id="rId16" imgW="634725" imgH="241195" progId="Equation.DSMT4">
                  <p:embed/>
                  <p:pic>
                    <p:nvPicPr>
                      <p:cNvPr id="0" name="Object 38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57813" y="1731963"/>
                        <a:ext cx="1177925"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381">
            <a:extLst>
              <a:ext uri="{FF2B5EF4-FFF2-40B4-BE49-F238E27FC236}">
                <a16:creationId xmlns:a16="http://schemas.microsoft.com/office/drawing/2014/main" id="{4D679BEF-6538-F271-48D8-A659CEF20DDA}"/>
              </a:ext>
            </a:extLst>
          </p:cNvPr>
          <p:cNvGraphicFramePr>
            <a:graphicFrameLocks noChangeAspect="1"/>
          </p:cNvGraphicFramePr>
          <p:nvPr/>
        </p:nvGraphicFramePr>
        <p:xfrm>
          <a:off x="5364163" y="2181225"/>
          <a:ext cx="1271587" cy="336550"/>
        </p:xfrm>
        <a:graphic>
          <a:graphicData uri="http://schemas.openxmlformats.org/presentationml/2006/ole">
            <mc:AlternateContent xmlns:mc="http://schemas.openxmlformats.org/markup-compatibility/2006">
              <mc:Choice xmlns:v="urn:schemas-microsoft-com:vml" Requires="v">
                <p:oleObj name="Equation" r:id="rId18" imgW="685800" imgH="241300" progId="Equation.DSMT4">
                  <p:embed/>
                </p:oleObj>
              </mc:Choice>
              <mc:Fallback>
                <p:oleObj name="Equation" r:id="rId18" imgW="685800" imgH="241300" progId="Equation.DSMT4">
                  <p:embed/>
                  <p:pic>
                    <p:nvPicPr>
                      <p:cNvPr id="0" name="Object 3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64163" y="2181225"/>
                        <a:ext cx="1271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0" name="Text Box 17">
            <a:extLst>
              <a:ext uri="{FF2B5EF4-FFF2-40B4-BE49-F238E27FC236}">
                <a16:creationId xmlns:a16="http://schemas.microsoft.com/office/drawing/2014/main" id="{DEB2CFF8-CFE9-C70D-3A30-FE683FB96F6E}"/>
              </a:ext>
            </a:extLst>
          </p:cNvPr>
          <p:cNvSpPr txBox="1">
            <a:spLocks noChangeArrowheads="1"/>
          </p:cNvSpPr>
          <p:nvPr/>
        </p:nvSpPr>
        <p:spPr bwMode="auto">
          <a:xfrm>
            <a:off x="7010400" y="1952625"/>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2400" b="1">
                <a:solidFill>
                  <a:srgbClr val="0000FF"/>
                </a:solidFill>
                <a:latin typeface="Arial" panose="020B0604020202020204" pitchFamily="34" charset="0"/>
                <a:ea typeface="楷体_GB2312" pitchFamily="49" charset="-122"/>
              </a:rPr>
              <a:t>完全膨胀</a:t>
            </a:r>
          </a:p>
        </p:txBody>
      </p:sp>
      <p:sp>
        <p:nvSpPr>
          <p:cNvPr id="19471" name="Text Box 18">
            <a:extLst>
              <a:ext uri="{FF2B5EF4-FFF2-40B4-BE49-F238E27FC236}">
                <a16:creationId xmlns:a16="http://schemas.microsoft.com/office/drawing/2014/main" id="{0AE0586C-2A31-B7C0-B472-DB002E4A574F}"/>
              </a:ext>
            </a:extLst>
          </p:cNvPr>
          <p:cNvSpPr txBox="1">
            <a:spLocks noChangeArrowheads="1"/>
          </p:cNvSpPr>
          <p:nvPr/>
        </p:nvSpPr>
        <p:spPr bwMode="auto">
          <a:xfrm>
            <a:off x="3505200" y="30861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2400" b="1">
                <a:solidFill>
                  <a:srgbClr val="0000FF"/>
                </a:solidFill>
                <a:latin typeface="Arial" panose="020B0604020202020204" pitchFamily="34" charset="0"/>
                <a:ea typeface="楷体_GB2312" pitchFamily="49" charset="-122"/>
              </a:rPr>
              <a:t>（喷管内）</a:t>
            </a:r>
          </a:p>
        </p:txBody>
      </p:sp>
      <p:sp>
        <p:nvSpPr>
          <p:cNvPr id="19472" name="Text Box 19">
            <a:extLst>
              <a:ext uri="{FF2B5EF4-FFF2-40B4-BE49-F238E27FC236}">
                <a16:creationId xmlns:a16="http://schemas.microsoft.com/office/drawing/2014/main" id="{C45E9147-51F5-B79B-D35C-C5576BBD9361}"/>
              </a:ext>
            </a:extLst>
          </p:cNvPr>
          <p:cNvSpPr txBox="1">
            <a:spLocks noChangeArrowheads="1"/>
          </p:cNvSpPr>
          <p:nvPr/>
        </p:nvSpPr>
        <p:spPr bwMode="auto">
          <a:xfrm>
            <a:off x="3429000" y="360045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2400" b="1">
                <a:solidFill>
                  <a:srgbClr val="0000FF"/>
                </a:solidFill>
                <a:latin typeface="Arial" panose="020B0604020202020204" pitchFamily="34" charset="0"/>
                <a:ea typeface="楷体_GB2312" pitchFamily="49" charset="-122"/>
              </a:rPr>
              <a:t>（喷管外）</a:t>
            </a:r>
          </a:p>
        </p:txBody>
      </p:sp>
      <p:sp>
        <p:nvSpPr>
          <p:cNvPr id="19473" name="Text Box 20">
            <a:extLst>
              <a:ext uri="{FF2B5EF4-FFF2-40B4-BE49-F238E27FC236}">
                <a16:creationId xmlns:a16="http://schemas.microsoft.com/office/drawing/2014/main" id="{D5CD3C42-CA59-B3D1-E4F5-7CB711C863C1}"/>
              </a:ext>
            </a:extLst>
          </p:cNvPr>
          <p:cNvSpPr txBox="1">
            <a:spLocks noChangeArrowheads="1"/>
          </p:cNvSpPr>
          <p:nvPr/>
        </p:nvSpPr>
        <p:spPr bwMode="auto">
          <a:xfrm>
            <a:off x="7010400" y="337185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r>
              <a:rPr lang="zh-CN" altLang="en-US" sz="2400" b="1">
                <a:solidFill>
                  <a:srgbClr val="0000FF"/>
                </a:solidFill>
                <a:latin typeface="Arial" panose="020B0604020202020204" pitchFamily="34" charset="0"/>
                <a:ea typeface="楷体_GB2312" pitchFamily="49" charset="-122"/>
              </a:rPr>
              <a:t>膨胀不足</a:t>
            </a:r>
          </a:p>
        </p:txBody>
      </p:sp>
      <p:graphicFrame>
        <p:nvGraphicFramePr>
          <p:cNvPr id="19467" name="Object 382">
            <a:extLst>
              <a:ext uri="{FF2B5EF4-FFF2-40B4-BE49-F238E27FC236}">
                <a16:creationId xmlns:a16="http://schemas.microsoft.com/office/drawing/2014/main" id="{0DEC5CE8-3C20-4687-E1F9-9D7EF6EEC385}"/>
              </a:ext>
            </a:extLst>
          </p:cNvPr>
          <p:cNvGraphicFramePr>
            <a:graphicFrameLocks noChangeAspect="1"/>
          </p:cNvGraphicFramePr>
          <p:nvPr/>
        </p:nvGraphicFramePr>
        <p:xfrm>
          <a:off x="5410200" y="3100388"/>
          <a:ext cx="1177925" cy="336550"/>
        </p:xfrm>
        <a:graphic>
          <a:graphicData uri="http://schemas.openxmlformats.org/presentationml/2006/ole">
            <mc:AlternateContent xmlns:mc="http://schemas.openxmlformats.org/markup-compatibility/2006">
              <mc:Choice xmlns:v="urn:schemas-microsoft-com:vml" Requires="v">
                <p:oleObj name="Equation" r:id="rId16" imgW="634725" imgH="241195" progId="Equation.DSMT4">
                  <p:embed/>
                </p:oleObj>
              </mc:Choice>
              <mc:Fallback>
                <p:oleObj name="Equation" r:id="rId16" imgW="634725" imgH="241195" progId="Equation.DSMT4">
                  <p:embed/>
                  <p:pic>
                    <p:nvPicPr>
                      <p:cNvPr id="0" name="Object 38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10200" y="3100388"/>
                        <a:ext cx="1177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8" name="Object 383">
            <a:extLst>
              <a:ext uri="{FF2B5EF4-FFF2-40B4-BE49-F238E27FC236}">
                <a16:creationId xmlns:a16="http://schemas.microsoft.com/office/drawing/2014/main" id="{474707F2-2A09-FB96-B13F-CA69D164995A}"/>
              </a:ext>
            </a:extLst>
          </p:cNvPr>
          <p:cNvGraphicFramePr>
            <a:graphicFrameLocks noChangeAspect="1"/>
          </p:cNvGraphicFramePr>
          <p:nvPr/>
        </p:nvGraphicFramePr>
        <p:xfrm>
          <a:off x="5416550" y="3551238"/>
          <a:ext cx="1271588" cy="334962"/>
        </p:xfrm>
        <a:graphic>
          <a:graphicData uri="http://schemas.openxmlformats.org/presentationml/2006/ole">
            <mc:AlternateContent xmlns:mc="http://schemas.openxmlformats.org/markup-compatibility/2006">
              <mc:Choice xmlns:v="urn:schemas-microsoft-com:vml" Requires="v">
                <p:oleObj name="Equation" r:id="rId18" imgW="685800" imgH="241300" progId="Equation.DSMT4">
                  <p:embed/>
                </p:oleObj>
              </mc:Choice>
              <mc:Fallback>
                <p:oleObj name="Equation" r:id="rId18" imgW="685800" imgH="241300" progId="Equation.DSMT4">
                  <p:embed/>
                  <p:pic>
                    <p:nvPicPr>
                      <p:cNvPr id="0" name="Object 3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16550" y="3551238"/>
                        <a:ext cx="1271588"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4" name="AutoShape 23">
            <a:extLst>
              <a:ext uri="{FF2B5EF4-FFF2-40B4-BE49-F238E27FC236}">
                <a16:creationId xmlns:a16="http://schemas.microsoft.com/office/drawing/2014/main" id="{C1439E12-8501-F812-7038-906AA4EE45C6}"/>
              </a:ext>
            </a:extLst>
          </p:cNvPr>
          <p:cNvSpPr>
            <a:spLocks/>
          </p:cNvSpPr>
          <p:nvPr/>
        </p:nvSpPr>
        <p:spPr bwMode="auto">
          <a:xfrm>
            <a:off x="5105400" y="3257550"/>
            <a:ext cx="152400" cy="514350"/>
          </a:xfrm>
          <a:prstGeom prst="righ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21" name="标题 5">
            <a:extLst>
              <a:ext uri="{FF2B5EF4-FFF2-40B4-BE49-F238E27FC236}">
                <a16:creationId xmlns:a16="http://schemas.microsoft.com/office/drawing/2014/main" id="{B6B76661-5D9B-D518-EC0C-081202B8F613}"/>
              </a:ext>
            </a:extLst>
          </p:cNvPr>
          <p:cNvSpPr txBox="1">
            <a:spLocks/>
          </p:cNvSpPr>
          <p:nvPr/>
        </p:nvSpPr>
        <p:spPr bwMode="auto">
          <a:xfrm>
            <a:off x="611560" y="709777"/>
            <a:ext cx="216024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渐缩喷管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97B433BF-3082-E9BE-C79B-D75EF664E05C}"/>
              </a:ext>
            </a:extLst>
          </p:cNvPr>
          <p:cNvSpPr>
            <a:spLocks noGrp="1" noChangeArrowheads="1"/>
          </p:cNvSpPr>
          <p:nvPr>
            <p:ph type="body" idx="1"/>
          </p:nvPr>
        </p:nvSpPr>
        <p:spPr>
          <a:xfrm>
            <a:off x="395288" y="960438"/>
            <a:ext cx="8569325" cy="3771900"/>
          </a:xfrm>
        </p:spPr>
        <p:txBody>
          <a:bodyPr/>
          <a:lstStyle/>
          <a:p>
            <a:pPr eaLnBrk="1" hangingPunct="1">
              <a:lnSpc>
                <a:spcPct val="150000"/>
              </a:lnSpc>
            </a:pPr>
            <a:r>
              <a:rPr lang="zh-CN" altLang="en-US" sz="1800">
                <a:ea typeface="楷体_GB2312" pitchFamily="49" charset="-122"/>
              </a:rPr>
              <a:t>在设计工况下，喷管的</a:t>
            </a:r>
            <a:r>
              <a:rPr lang="zh-CN" altLang="en-US" sz="1800">
                <a:solidFill>
                  <a:srgbClr val="0000FF"/>
                </a:solidFill>
                <a:ea typeface="楷体_GB2312" pitchFamily="49" charset="-122"/>
              </a:rPr>
              <a:t>喉部截面处</a:t>
            </a:r>
            <a:r>
              <a:rPr lang="zh-CN" altLang="en-US" sz="1800">
                <a:ea typeface="楷体_GB2312" pitchFamily="49" charset="-122"/>
              </a:rPr>
              <a:t>的气流达到</a:t>
            </a:r>
            <a:r>
              <a:rPr lang="zh-CN" altLang="en-US" sz="1800">
                <a:solidFill>
                  <a:srgbClr val="0000FF"/>
                </a:solidFill>
                <a:ea typeface="楷体_GB2312" pitchFamily="49" charset="-122"/>
              </a:rPr>
              <a:t>临界状态</a:t>
            </a:r>
            <a:r>
              <a:rPr lang="zh-CN" altLang="en-US" sz="1800">
                <a:ea typeface="楷体_GB2312" pitchFamily="49" charset="-122"/>
              </a:rPr>
              <a:t>，气流速度在收缩段是亚声速的，到最小截面处等于当地声速，在扩张段达到超声速。</a:t>
            </a:r>
          </a:p>
          <a:p>
            <a:pPr eaLnBrk="1" hangingPunct="1">
              <a:lnSpc>
                <a:spcPct val="150000"/>
              </a:lnSpc>
            </a:pPr>
            <a:r>
              <a:rPr lang="zh-CN" altLang="en-US" sz="1800">
                <a:latin typeface="楷体_GB2312" pitchFamily="49" charset="-122"/>
                <a:ea typeface="楷体_GB2312" pitchFamily="49" charset="-122"/>
              </a:rPr>
              <a:t>若</a:t>
            </a:r>
            <a:r>
              <a:rPr lang="en-US" altLang="zh-CN" sz="1800" i="1">
                <a:ea typeface="楷体_GB2312" pitchFamily="49" charset="-122"/>
              </a:rPr>
              <a:t>p</a:t>
            </a:r>
            <a:r>
              <a:rPr lang="en-US" altLang="zh-CN" sz="1800" i="1" baseline="-25000">
                <a:ea typeface="楷体_GB2312" pitchFamily="49" charset="-122"/>
              </a:rPr>
              <a:t>b</a:t>
            </a:r>
            <a:r>
              <a:rPr lang="en-US" altLang="zh-CN" sz="1800" i="1">
                <a:ea typeface="楷体_GB2312" pitchFamily="49" charset="-122"/>
              </a:rPr>
              <a:t>&lt;p</a:t>
            </a:r>
            <a:r>
              <a:rPr lang="en-US" altLang="zh-CN" sz="1800" i="1" baseline="-25000">
                <a:ea typeface="楷体_GB2312" pitchFamily="49" charset="-122"/>
              </a:rPr>
              <a:t>2</a:t>
            </a:r>
            <a:r>
              <a:rPr lang="zh-CN" altLang="en-US" sz="1800">
                <a:latin typeface="楷体_GB2312" pitchFamily="49" charset="-122"/>
                <a:ea typeface="楷体_GB2312" pitchFamily="49" charset="-122"/>
              </a:rPr>
              <a:t>，喷管流量不变，但气体只能膨胀到原设计出口截面压力</a:t>
            </a:r>
            <a:r>
              <a:rPr lang="en-US" altLang="zh-CN" sz="1800" i="1">
                <a:ea typeface="楷体_GB2312" pitchFamily="49" charset="-122"/>
              </a:rPr>
              <a:t>p</a:t>
            </a:r>
            <a:r>
              <a:rPr lang="en-US" altLang="zh-CN" sz="1800" i="1" baseline="-25000">
                <a:ea typeface="楷体_GB2312" pitchFamily="49" charset="-122"/>
              </a:rPr>
              <a:t>2</a:t>
            </a:r>
            <a:r>
              <a:rPr lang="zh-CN" altLang="en-US" sz="1800">
                <a:latin typeface="楷体_GB2312" pitchFamily="49" charset="-122"/>
                <a:ea typeface="楷体_GB2312" pitchFamily="49" charset="-122"/>
              </a:rPr>
              <a:t>，而不能继续膨胀到</a:t>
            </a:r>
            <a:r>
              <a:rPr lang="en-US" altLang="zh-CN" sz="1800" i="1">
                <a:ea typeface="楷体_GB2312" pitchFamily="49" charset="-122"/>
              </a:rPr>
              <a:t>p</a:t>
            </a:r>
            <a:r>
              <a:rPr lang="en-US" altLang="zh-CN" sz="1800" i="1" baseline="-25000">
                <a:ea typeface="楷体_GB2312" pitchFamily="49" charset="-122"/>
              </a:rPr>
              <a:t>b</a:t>
            </a:r>
            <a:r>
              <a:rPr lang="zh-CN" altLang="en-US" sz="1800">
                <a:latin typeface="楷体_GB2312" pitchFamily="49" charset="-122"/>
                <a:ea typeface="楷体_GB2312" pitchFamily="49" charset="-122"/>
              </a:rPr>
              <a:t>。气体流出喷管后，在管外自由膨胀，压力降至</a:t>
            </a:r>
            <a:r>
              <a:rPr lang="en-US" altLang="zh-CN" sz="1800" i="1">
                <a:ea typeface="楷体_GB2312" pitchFamily="49" charset="-122"/>
              </a:rPr>
              <a:t>p</a:t>
            </a:r>
            <a:r>
              <a:rPr lang="en-US" altLang="zh-CN" sz="1800" i="1" baseline="-25000">
                <a:ea typeface="楷体_GB2312" pitchFamily="49" charset="-122"/>
              </a:rPr>
              <a:t>b</a:t>
            </a:r>
            <a:r>
              <a:rPr lang="zh-CN" altLang="en-US" sz="1800">
                <a:latin typeface="楷体_GB2312" pitchFamily="49" charset="-122"/>
                <a:ea typeface="楷体_GB2312" pitchFamily="49" charset="-122"/>
              </a:rPr>
              <a:t>，亦称</a:t>
            </a:r>
            <a:r>
              <a:rPr lang="zh-CN" altLang="en-US" sz="1800">
                <a:solidFill>
                  <a:srgbClr val="0000FF"/>
                </a:solidFill>
                <a:latin typeface="楷体_GB2312" pitchFamily="49" charset="-122"/>
                <a:ea typeface="楷体_GB2312" pitchFamily="49" charset="-122"/>
              </a:rPr>
              <a:t>膨胀不足</a:t>
            </a:r>
            <a:r>
              <a:rPr lang="zh-CN" altLang="en-US" sz="1800">
                <a:latin typeface="楷体_GB2312" pitchFamily="49" charset="-122"/>
                <a:ea typeface="楷体_GB2312" pitchFamily="49" charset="-122"/>
              </a:rPr>
              <a:t>。</a:t>
            </a:r>
          </a:p>
          <a:p>
            <a:pPr eaLnBrk="1" hangingPunct="1">
              <a:lnSpc>
                <a:spcPct val="150000"/>
              </a:lnSpc>
            </a:pPr>
            <a:r>
              <a:rPr lang="zh-CN" altLang="en-US" sz="1800">
                <a:latin typeface="楷体_GB2312" pitchFamily="49" charset="-122"/>
                <a:ea typeface="楷体_GB2312" pitchFamily="49" charset="-122"/>
              </a:rPr>
              <a:t>若</a:t>
            </a:r>
            <a:r>
              <a:rPr lang="en-US" altLang="zh-CN" sz="1800" i="1">
                <a:ea typeface="楷体_GB2312" pitchFamily="49" charset="-122"/>
              </a:rPr>
              <a:t>p</a:t>
            </a:r>
            <a:r>
              <a:rPr lang="en-US" altLang="zh-CN" sz="1800" i="1" baseline="-25000">
                <a:ea typeface="楷体_GB2312" pitchFamily="49" charset="-122"/>
              </a:rPr>
              <a:t>b</a:t>
            </a:r>
            <a:r>
              <a:rPr lang="en-US" altLang="zh-CN" sz="1800" i="1">
                <a:ea typeface="楷体_GB2312" pitchFamily="49" charset="-122"/>
              </a:rPr>
              <a:t>&gt;p</a:t>
            </a:r>
            <a:r>
              <a:rPr lang="en-US" altLang="zh-CN" sz="1800" i="1" baseline="-25000">
                <a:ea typeface="楷体_GB2312" pitchFamily="49" charset="-122"/>
              </a:rPr>
              <a:t>2</a:t>
            </a:r>
            <a:r>
              <a:rPr lang="zh-CN" altLang="en-US" sz="1800">
                <a:latin typeface="楷体_GB2312" pitchFamily="49" charset="-122"/>
                <a:ea typeface="楷体_GB2312" pitchFamily="49" charset="-122"/>
              </a:rPr>
              <a:t>，喷管内气体可膨胀到比</a:t>
            </a:r>
            <a:r>
              <a:rPr lang="en-US" altLang="zh-CN" sz="1800" i="1">
                <a:ea typeface="楷体_GB2312" pitchFamily="49" charset="-122"/>
              </a:rPr>
              <a:t>p</a:t>
            </a:r>
            <a:r>
              <a:rPr lang="en-US" altLang="zh-CN" sz="1800" i="1" baseline="-25000">
                <a:ea typeface="楷体_GB2312" pitchFamily="49" charset="-122"/>
              </a:rPr>
              <a:t>b </a:t>
            </a:r>
            <a:r>
              <a:rPr lang="zh-CN" altLang="en-US" sz="1800">
                <a:latin typeface="楷体_GB2312" pitchFamily="49" charset="-122"/>
                <a:ea typeface="楷体_GB2312" pitchFamily="49" charset="-122"/>
              </a:rPr>
              <a:t>低的压力，即</a:t>
            </a:r>
            <a:r>
              <a:rPr lang="zh-CN" altLang="en-US" sz="1800">
                <a:solidFill>
                  <a:srgbClr val="0000FF"/>
                </a:solidFill>
                <a:latin typeface="楷体_GB2312" pitchFamily="49" charset="-122"/>
                <a:ea typeface="楷体_GB2312" pitchFamily="49" charset="-122"/>
              </a:rPr>
              <a:t>过度膨胀</a:t>
            </a:r>
            <a:r>
              <a:rPr lang="zh-CN" altLang="en-US" sz="1800">
                <a:latin typeface="楷体_GB2312" pitchFamily="49" charset="-122"/>
                <a:ea typeface="楷体_GB2312" pitchFamily="49" charset="-122"/>
              </a:rPr>
              <a:t>。在扩张段，气流速度增至超声速，然后在某一截面处产生冲击波，使压力跃升，气流速度急剧降至亚声速，再按扩压管方式升压至背压流出喷管，此时流量仍等于设计流量。冲击波产生截面的位置随背压</a:t>
            </a:r>
            <a:r>
              <a:rPr lang="en-US" altLang="zh-CN" sz="1800" i="1">
                <a:ea typeface="楷体_GB2312" pitchFamily="49" charset="-122"/>
              </a:rPr>
              <a:t>p</a:t>
            </a:r>
            <a:r>
              <a:rPr lang="en-US" altLang="zh-CN" sz="1800" i="1" baseline="-25000">
                <a:ea typeface="楷体_GB2312" pitchFamily="49" charset="-122"/>
              </a:rPr>
              <a:t>b </a:t>
            </a:r>
            <a:r>
              <a:rPr lang="zh-CN" altLang="en-US" sz="1800">
                <a:latin typeface="楷体_GB2312" pitchFamily="49" charset="-122"/>
                <a:ea typeface="楷体_GB2312" pitchFamily="49" charset="-122"/>
              </a:rPr>
              <a:t>的升高而逐渐向内迁移，直至喉部截面。</a:t>
            </a:r>
          </a:p>
        </p:txBody>
      </p:sp>
      <p:sp>
        <p:nvSpPr>
          <p:cNvPr id="5" name="标题 5">
            <a:extLst>
              <a:ext uri="{FF2B5EF4-FFF2-40B4-BE49-F238E27FC236}">
                <a16:creationId xmlns:a16="http://schemas.microsoft.com/office/drawing/2014/main" id="{DFDD3918-E411-BF41-9711-ECB00FF6B3F9}"/>
              </a:ext>
            </a:extLst>
          </p:cNvPr>
          <p:cNvSpPr txBox="1">
            <a:spLocks/>
          </p:cNvSpPr>
          <p:nvPr/>
        </p:nvSpPr>
        <p:spPr bwMode="auto">
          <a:xfrm>
            <a:off x="827584" y="392346"/>
            <a:ext cx="2808312"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渐缩渐放喷管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783B079-880C-9C45-3C92-74C1690F5830}"/>
              </a:ext>
            </a:extLst>
          </p:cNvPr>
          <p:cNvSpPr>
            <a:spLocks noGrp="1"/>
          </p:cNvSpPr>
          <p:nvPr>
            <p:ph type="title"/>
          </p:nvPr>
        </p:nvSpPr>
        <p:spPr/>
        <p:txBody>
          <a:bodyPr/>
          <a:lstStyle/>
          <a:p>
            <a:r>
              <a:rPr lang="zh-CN" altLang="en-US"/>
              <a:t>小结</a:t>
            </a:r>
          </a:p>
        </p:txBody>
      </p:sp>
      <p:sp>
        <p:nvSpPr>
          <p:cNvPr id="35843" name="内容占位符 2">
            <a:extLst>
              <a:ext uri="{FF2B5EF4-FFF2-40B4-BE49-F238E27FC236}">
                <a16:creationId xmlns:a16="http://schemas.microsoft.com/office/drawing/2014/main" id="{730B2FC0-0FFE-0721-3899-A84EC5346D7A}"/>
              </a:ext>
            </a:extLst>
          </p:cNvPr>
          <p:cNvSpPr>
            <a:spLocks noGrp="1"/>
          </p:cNvSpPr>
          <p:nvPr>
            <p:ph idx="1"/>
          </p:nvPr>
        </p:nvSpPr>
        <p:spPr/>
        <p:txBody>
          <a:bodyPr/>
          <a:lstStyle/>
          <a:p>
            <a:pPr>
              <a:lnSpc>
                <a:spcPct val="150000"/>
              </a:lnSpc>
            </a:pPr>
            <a:r>
              <a:rPr lang="zh-CN" altLang="en-US"/>
              <a:t>掌握喷管设计计算及校核计算的过程及其应用。</a:t>
            </a:r>
            <a:endParaRPr lang="en-US" altLang="zh-CN"/>
          </a:p>
          <a:p>
            <a:pPr>
              <a:lnSpc>
                <a:spcPct val="150000"/>
              </a:lnSpc>
            </a:pPr>
            <a:r>
              <a:rPr lang="zh-CN" altLang="en-US"/>
              <a:t>了解被压变化时喷管内流动情况分析方法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a:extLst>
              <a:ext uri="{FF2B5EF4-FFF2-40B4-BE49-F238E27FC236}">
                <a16:creationId xmlns:a16="http://schemas.microsoft.com/office/drawing/2014/main" id="{7C8A6EF6-29D6-CAE6-5C72-E19C81FF610E}"/>
              </a:ext>
            </a:extLst>
          </p:cNvPr>
          <p:cNvSpPr txBox="1">
            <a:spLocks/>
          </p:cNvSpPr>
          <p:nvPr/>
        </p:nvSpPr>
        <p:spPr bwMode="auto">
          <a:xfrm>
            <a:off x="827584" y="454120"/>
            <a:ext cx="223224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实际流动</a:t>
            </a:r>
          </a:p>
        </p:txBody>
      </p:sp>
      <p:sp>
        <p:nvSpPr>
          <p:cNvPr id="6" name="矩形 5">
            <a:extLst>
              <a:ext uri="{FF2B5EF4-FFF2-40B4-BE49-F238E27FC236}">
                <a16:creationId xmlns:a16="http://schemas.microsoft.com/office/drawing/2014/main" id="{3BBCB34D-9AD1-295E-98BD-06975828D851}"/>
              </a:ext>
            </a:extLst>
          </p:cNvPr>
          <p:cNvSpPr/>
          <p:nvPr/>
        </p:nvSpPr>
        <p:spPr>
          <a:xfrm>
            <a:off x="1258888" y="1058863"/>
            <a:ext cx="7345362" cy="1201737"/>
          </a:xfrm>
          <a:prstGeom prst="rect">
            <a:avLst/>
          </a:prstGeom>
        </p:spPr>
        <p:txBody>
          <a:bodyPr>
            <a:spAutoFit/>
          </a:bodyPr>
          <a:lstStyle/>
          <a:p>
            <a:pPr indent="457200" fontAlgn="auto">
              <a:lnSpc>
                <a:spcPct val="150000"/>
              </a:lnSpc>
              <a:spcBef>
                <a:spcPts val="0"/>
              </a:spcBef>
              <a:spcAft>
                <a:spcPts val="0"/>
              </a:spcAft>
              <a:defRPr/>
            </a:pPr>
            <a:r>
              <a:rPr lang="en-US" altLang="zh-CN" sz="2400" kern="0" dirty="0">
                <a:solidFill>
                  <a:srgbClr val="0070C0"/>
                </a:solidFill>
                <a:latin typeface="楷体" pitchFamily="49" charset="-122"/>
                <a:ea typeface="楷体" pitchFamily="49" charset="-122"/>
              </a:rPr>
              <a:t>——</a:t>
            </a:r>
            <a:r>
              <a:rPr lang="zh-CN" altLang="en-US" sz="2400" kern="0" dirty="0">
                <a:solidFill>
                  <a:srgbClr val="0070C0"/>
                </a:solidFill>
                <a:latin typeface="楷体" pitchFamily="49" charset="-122"/>
                <a:ea typeface="楷体" pitchFamily="49" charset="-122"/>
              </a:rPr>
              <a:t>存在摩擦，发生能量耗散，动能转化为热能，不可逆。</a:t>
            </a:r>
            <a:endParaRPr lang="zh-CN" altLang="en-US" kern="0" dirty="0">
              <a:solidFill>
                <a:srgbClr val="0070C0"/>
              </a:solidFill>
            </a:endParaRPr>
          </a:p>
        </p:txBody>
      </p:sp>
      <p:sp>
        <p:nvSpPr>
          <p:cNvPr id="1033" name="Rectangle 51">
            <a:extLst>
              <a:ext uri="{FF2B5EF4-FFF2-40B4-BE49-F238E27FC236}">
                <a16:creationId xmlns:a16="http://schemas.microsoft.com/office/drawing/2014/main" id="{53901F92-67BD-F13F-B7EC-DB116E53691A}"/>
              </a:ext>
            </a:extLst>
          </p:cNvPr>
          <p:cNvSpPr>
            <a:spLocks noChangeArrowheads="1"/>
          </p:cNvSpPr>
          <p:nvPr/>
        </p:nvSpPr>
        <p:spPr bwMode="auto">
          <a:xfrm>
            <a:off x="755650" y="2009775"/>
            <a:ext cx="2667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稳定流动能量方程：</a:t>
            </a:r>
          </a:p>
        </p:txBody>
      </p:sp>
      <p:sp>
        <p:nvSpPr>
          <p:cNvPr id="8" name="矩形 7">
            <a:extLst>
              <a:ext uri="{FF2B5EF4-FFF2-40B4-BE49-F238E27FC236}">
                <a16:creationId xmlns:a16="http://schemas.microsoft.com/office/drawing/2014/main" id="{37D0B9E5-8EF1-53B0-97FA-60CE064FB4E2}"/>
              </a:ext>
            </a:extLst>
          </p:cNvPr>
          <p:cNvSpPr/>
          <p:nvPr/>
        </p:nvSpPr>
        <p:spPr>
          <a:xfrm>
            <a:off x="1187450" y="2247900"/>
            <a:ext cx="7345363" cy="646113"/>
          </a:xfrm>
          <a:prstGeom prst="rect">
            <a:avLst/>
          </a:prstGeom>
        </p:spPr>
        <p:txBody>
          <a:bodyPr>
            <a:spAutoFit/>
          </a:bodyPr>
          <a:lstStyle/>
          <a:p>
            <a:pPr indent="457200" fontAlgn="auto">
              <a:lnSpc>
                <a:spcPct val="150000"/>
              </a:lnSpc>
              <a:spcBef>
                <a:spcPts val="0"/>
              </a:spcBef>
              <a:spcAft>
                <a:spcPts val="0"/>
              </a:spcAft>
              <a:defRPr/>
            </a:pPr>
            <a:r>
              <a:rPr lang="en-US" altLang="zh-CN" sz="2400" kern="0" dirty="0">
                <a:solidFill>
                  <a:srgbClr val="FF0000"/>
                </a:solidFill>
                <a:latin typeface="楷体" pitchFamily="49" charset="-122"/>
                <a:ea typeface="楷体" pitchFamily="49" charset="-122"/>
              </a:rPr>
              <a:t>——</a:t>
            </a:r>
            <a:r>
              <a:rPr lang="zh-CN" altLang="en-US" sz="2400" kern="0" dirty="0">
                <a:solidFill>
                  <a:srgbClr val="FF0000"/>
                </a:solidFill>
                <a:latin typeface="楷体" pitchFamily="49" charset="-122"/>
                <a:ea typeface="楷体" pitchFamily="49" charset="-122"/>
              </a:rPr>
              <a:t>适用条件：过程绝热、不作功。</a:t>
            </a:r>
            <a:endParaRPr lang="zh-CN" altLang="en-US" kern="0" dirty="0">
              <a:solidFill>
                <a:srgbClr val="FF0000"/>
              </a:solidFill>
            </a:endParaRPr>
          </a:p>
        </p:txBody>
      </p:sp>
      <p:graphicFrame>
        <p:nvGraphicFramePr>
          <p:cNvPr id="1026" name="Object 83">
            <a:extLst>
              <a:ext uri="{FF2B5EF4-FFF2-40B4-BE49-F238E27FC236}">
                <a16:creationId xmlns:a16="http://schemas.microsoft.com/office/drawing/2014/main" id="{F6F8A750-A34B-13E9-25BE-793C9B6B6600}"/>
              </a:ext>
            </a:extLst>
          </p:cNvPr>
          <p:cNvGraphicFramePr>
            <a:graphicFrameLocks noChangeAspect="1"/>
          </p:cNvGraphicFramePr>
          <p:nvPr/>
        </p:nvGraphicFramePr>
        <p:xfrm>
          <a:off x="2771775" y="2787650"/>
          <a:ext cx="3817938" cy="625475"/>
        </p:xfrm>
        <a:graphic>
          <a:graphicData uri="http://schemas.openxmlformats.org/presentationml/2006/ole">
            <mc:AlternateContent xmlns:mc="http://schemas.openxmlformats.org/markup-compatibility/2006">
              <mc:Choice xmlns:v="urn:schemas-microsoft-com:vml" Requires="v">
                <p:oleObj name="Equation" r:id="rId2" imgW="2095200" imgH="457200" progId="Equation.DSMT4">
                  <p:embed/>
                </p:oleObj>
              </mc:Choice>
              <mc:Fallback>
                <p:oleObj name="Equation" r:id="rId2" imgW="2095200" imgH="457200" progId="Equation.DSMT4">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787650"/>
                        <a:ext cx="3817938"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a:extLst>
              <a:ext uri="{FF2B5EF4-FFF2-40B4-BE49-F238E27FC236}">
                <a16:creationId xmlns:a16="http://schemas.microsoft.com/office/drawing/2014/main" id="{51EBA52B-C652-C15A-DDE5-9A9B26417935}"/>
              </a:ext>
            </a:extLst>
          </p:cNvPr>
          <p:cNvSpPr/>
          <p:nvPr/>
        </p:nvSpPr>
        <p:spPr>
          <a:xfrm>
            <a:off x="1042988" y="3484563"/>
            <a:ext cx="7345362" cy="508000"/>
          </a:xfrm>
          <a:prstGeom prst="rect">
            <a:avLst/>
          </a:prstGeom>
        </p:spPr>
        <p:txBody>
          <a:bodyPr>
            <a:spAutoFit/>
          </a:bodyPr>
          <a:lstStyle/>
          <a:p>
            <a:pPr indent="457200" fontAlgn="auto">
              <a:lnSpc>
                <a:spcPct val="150000"/>
              </a:lnSpc>
              <a:spcBef>
                <a:spcPts val="0"/>
              </a:spcBef>
              <a:spcAft>
                <a:spcPts val="0"/>
              </a:spcAft>
              <a:defRPr/>
            </a:pPr>
            <a:r>
              <a:rPr lang="zh-CN" altLang="en-US" kern="0" dirty="0"/>
              <a:t>    和      分别是出口截面上气流的实际焓值和速度。</a:t>
            </a:r>
          </a:p>
        </p:txBody>
      </p:sp>
      <p:graphicFrame>
        <p:nvGraphicFramePr>
          <p:cNvPr id="1027" name="Object 84">
            <a:extLst>
              <a:ext uri="{FF2B5EF4-FFF2-40B4-BE49-F238E27FC236}">
                <a16:creationId xmlns:a16="http://schemas.microsoft.com/office/drawing/2014/main" id="{240C7845-24A2-F6CB-AABC-1CF753096B88}"/>
              </a:ext>
            </a:extLst>
          </p:cNvPr>
          <p:cNvGraphicFramePr>
            <a:graphicFrameLocks noChangeAspect="1"/>
          </p:cNvGraphicFramePr>
          <p:nvPr/>
        </p:nvGraphicFramePr>
        <p:xfrm>
          <a:off x="1574800" y="3543300"/>
          <a:ext cx="260350" cy="266700"/>
        </p:xfrm>
        <a:graphic>
          <a:graphicData uri="http://schemas.openxmlformats.org/presentationml/2006/ole">
            <mc:AlternateContent xmlns:mc="http://schemas.openxmlformats.org/markup-compatibility/2006">
              <mc:Choice xmlns:v="urn:schemas-microsoft-com:vml" Requires="v">
                <p:oleObj name="Equation" r:id="rId4" imgW="177480" imgH="241200" progId="Equation.DSMT4">
                  <p:embed/>
                </p:oleObj>
              </mc:Choice>
              <mc:Fallback>
                <p:oleObj name="Equation" r:id="rId4" imgW="177480" imgH="241200" progId="Equation.DSMT4">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4800" y="3543300"/>
                        <a:ext cx="26035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5">
            <a:extLst>
              <a:ext uri="{FF2B5EF4-FFF2-40B4-BE49-F238E27FC236}">
                <a16:creationId xmlns:a16="http://schemas.microsoft.com/office/drawing/2014/main" id="{9A629560-E8BA-3623-1F83-DA4028E271CB}"/>
              </a:ext>
            </a:extLst>
          </p:cNvPr>
          <p:cNvGraphicFramePr>
            <a:graphicFrameLocks noChangeAspect="1"/>
          </p:cNvGraphicFramePr>
          <p:nvPr/>
        </p:nvGraphicFramePr>
        <p:xfrm>
          <a:off x="2051050" y="3532188"/>
          <a:ext cx="404813" cy="334962"/>
        </p:xfrm>
        <a:graphic>
          <a:graphicData uri="http://schemas.openxmlformats.org/presentationml/2006/ole">
            <mc:AlternateContent xmlns:mc="http://schemas.openxmlformats.org/markup-compatibility/2006">
              <mc:Choice xmlns:v="urn:schemas-microsoft-com:vml" Requires="v">
                <p:oleObj name="Equation" r:id="rId6" imgW="241200" imgH="266400" progId="Equation.DSMT4">
                  <p:embed/>
                </p:oleObj>
              </mc:Choice>
              <mc:Fallback>
                <p:oleObj name="Equation" r:id="rId6" imgW="241200" imgH="266400" progId="Equation.DSMT4">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532188"/>
                        <a:ext cx="404813"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3">
            <a:extLst>
              <a:ext uri="{FF2B5EF4-FFF2-40B4-BE49-F238E27FC236}">
                <a16:creationId xmlns:a16="http://schemas.microsoft.com/office/drawing/2014/main" id="{2335E595-7540-0AF7-F46B-2D32C28D2254}"/>
              </a:ext>
            </a:extLst>
          </p:cNvPr>
          <p:cNvGraphicFramePr>
            <a:graphicFrameLocks noChangeAspect="1"/>
          </p:cNvGraphicFramePr>
          <p:nvPr/>
        </p:nvGraphicFramePr>
        <p:xfrm>
          <a:off x="2743200" y="1912938"/>
          <a:ext cx="3975100" cy="501650"/>
        </p:xfrm>
        <a:graphic>
          <a:graphicData uri="http://schemas.openxmlformats.org/presentationml/2006/ole">
            <mc:AlternateContent xmlns:mc="http://schemas.openxmlformats.org/markup-compatibility/2006">
              <mc:Choice xmlns:v="urn:schemas-microsoft-com:vml" Requires="v">
                <p:oleObj name="Equation" r:id="rId2" imgW="1739900" imgH="292100" progId="Equation.DSMT4">
                  <p:embed/>
                </p:oleObj>
              </mc:Choice>
              <mc:Fallback>
                <p:oleObj name="Equation" r:id="rId2" imgW="1739900" imgH="292100" progId="Equation.DSMT4">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12938"/>
                        <a:ext cx="39751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84">
            <a:extLst>
              <a:ext uri="{FF2B5EF4-FFF2-40B4-BE49-F238E27FC236}">
                <a16:creationId xmlns:a16="http://schemas.microsoft.com/office/drawing/2014/main" id="{DA87A1B6-1B33-4AB0-A0D4-63EA8B109A8B}"/>
              </a:ext>
            </a:extLst>
          </p:cNvPr>
          <p:cNvGraphicFramePr>
            <a:graphicFrameLocks noChangeAspect="1"/>
          </p:cNvGraphicFramePr>
          <p:nvPr/>
        </p:nvGraphicFramePr>
        <p:xfrm>
          <a:off x="3352800" y="2655888"/>
          <a:ext cx="2225675" cy="342900"/>
        </p:xfrm>
        <a:graphic>
          <a:graphicData uri="http://schemas.openxmlformats.org/presentationml/2006/ole">
            <mc:AlternateContent xmlns:mc="http://schemas.openxmlformats.org/markup-compatibility/2006">
              <mc:Choice xmlns:v="urn:schemas-microsoft-com:vml" Requires="v">
                <p:oleObj name="Equation" r:id="rId4" imgW="990170" imgH="203112" progId="Equation.DSMT4">
                  <p:embed/>
                </p:oleObj>
              </mc:Choice>
              <mc:Fallback>
                <p:oleObj name="Equation" r:id="rId4" imgW="990170" imgH="203112" progId="Equation.DSMT4">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655888"/>
                        <a:ext cx="22256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Rectangle 50">
            <a:extLst>
              <a:ext uri="{FF2B5EF4-FFF2-40B4-BE49-F238E27FC236}">
                <a16:creationId xmlns:a16="http://schemas.microsoft.com/office/drawing/2014/main" id="{F804326B-DD8E-A4AA-A38C-116FA319A84B}"/>
              </a:ext>
            </a:extLst>
          </p:cNvPr>
          <p:cNvSpPr>
            <a:spLocks noChangeArrowheads="1"/>
          </p:cNvSpPr>
          <p:nvPr/>
        </p:nvSpPr>
        <p:spPr bwMode="auto">
          <a:xfrm>
            <a:off x="1219200" y="12842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速度系数</a:t>
            </a:r>
          </a:p>
        </p:txBody>
      </p:sp>
      <p:sp>
        <p:nvSpPr>
          <p:cNvPr id="2054" name="Rectangle 52">
            <a:extLst>
              <a:ext uri="{FF2B5EF4-FFF2-40B4-BE49-F238E27FC236}">
                <a16:creationId xmlns:a16="http://schemas.microsoft.com/office/drawing/2014/main" id="{8F933A87-634D-19CD-DDB7-84D76EB77060}"/>
              </a:ext>
            </a:extLst>
          </p:cNvPr>
          <p:cNvSpPr>
            <a:spLocks noChangeArrowheads="1"/>
          </p:cNvSpPr>
          <p:nvPr/>
        </p:nvSpPr>
        <p:spPr bwMode="auto">
          <a:xfrm>
            <a:off x="1371600" y="3327400"/>
            <a:ext cx="6400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Char char="l"/>
            </a:pPr>
            <a:r>
              <a:rPr kumimoji="1" lang="zh-CN" altLang="en-US" sz="2000" b="1">
                <a:latin typeface="楷体_GB2312" pitchFamily="49" charset="-122"/>
                <a:ea typeface="楷体_GB2312" pitchFamily="49" charset="-122"/>
              </a:rPr>
              <a:t>渐缩喷管的速度系数较大，缩放喷管则较小。</a:t>
            </a:r>
            <a:endParaRPr kumimoji="1" lang="en-US" altLang="zh-CN" sz="2000" b="1">
              <a:latin typeface="楷体_GB2312" pitchFamily="49" charset="-122"/>
              <a:ea typeface="楷体_GB2312" pitchFamily="49" charset="-122"/>
            </a:endParaRPr>
          </a:p>
          <a:p>
            <a:pPr eaLnBrk="1" hangingPunct="1">
              <a:spcBef>
                <a:spcPct val="20000"/>
              </a:spcBef>
              <a:buClr>
                <a:srgbClr val="FFFFFF"/>
              </a:buClr>
              <a:buSzPct val="100000"/>
              <a:buFont typeface="Wingdings" panose="05000000000000000000" pitchFamily="2" charset="2"/>
              <a:buChar char="l"/>
            </a:pPr>
            <a:r>
              <a:rPr kumimoji="1" lang="zh-CN" altLang="en-US" sz="2000" b="1">
                <a:latin typeface="楷体_GB2312" pitchFamily="49" charset="-122"/>
                <a:ea typeface="楷体_GB2312" pitchFamily="49" charset="-122"/>
              </a:rPr>
              <a:t>依喷管的型式、材料及加工精度等而定，一般在</a:t>
            </a:r>
            <a:r>
              <a:rPr kumimoji="1" lang="en-US" altLang="zh-CN" sz="2000" b="1">
                <a:latin typeface="楷体_GB2312" pitchFamily="49" charset="-122"/>
                <a:ea typeface="楷体_GB2312" pitchFamily="49" charset="-122"/>
              </a:rPr>
              <a:t>0.92-0.98</a:t>
            </a:r>
            <a:r>
              <a:rPr kumimoji="1" lang="zh-CN" altLang="en-US" sz="2000" b="1">
                <a:latin typeface="楷体_GB2312" pitchFamily="49" charset="-122"/>
                <a:ea typeface="楷体_GB2312" pitchFamily="49" charset="-122"/>
              </a:rPr>
              <a:t>之间</a:t>
            </a:r>
          </a:p>
        </p:txBody>
      </p:sp>
      <p:graphicFrame>
        <p:nvGraphicFramePr>
          <p:cNvPr id="2052" name="Object 85">
            <a:extLst>
              <a:ext uri="{FF2B5EF4-FFF2-40B4-BE49-F238E27FC236}">
                <a16:creationId xmlns:a16="http://schemas.microsoft.com/office/drawing/2014/main" id="{C35320C0-C91C-C47C-149C-38FCF592D580}"/>
              </a:ext>
            </a:extLst>
          </p:cNvPr>
          <p:cNvGraphicFramePr>
            <a:graphicFrameLocks noChangeAspect="1"/>
          </p:cNvGraphicFramePr>
          <p:nvPr/>
        </p:nvGraphicFramePr>
        <p:xfrm>
          <a:off x="3581400" y="1112838"/>
          <a:ext cx="1066800" cy="760412"/>
        </p:xfrm>
        <a:graphic>
          <a:graphicData uri="http://schemas.openxmlformats.org/presentationml/2006/ole">
            <mc:AlternateContent xmlns:mc="http://schemas.openxmlformats.org/markup-compatibility/2006">
              <mc:Choice xmlns:v="urn:schemas-microsoft-com:vml" Requires="v">
                <p:oleObj name="Equation" r:id="rId6" imgW="495085" imgH="469696" progId="Equation.DSMT4">
                  <p:embed/>
                </p:oleObj>
              </mc:Choice>
              <mc:Fallback>
                <p:oleObj name="Equation" r:id="rId6" imgW="495085" imgH="469696" progId="Equation.DSMT4">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1112838"/>
                        <a:ext cx="1066800" cy="760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5">
            <a:extLst>
              <a:ext uri="{FF2B5EF4-FFF2-40B4-BE49-F238E27FC236}">
                <a16:creationId xmlns:a16="http://schemas.microsoft.com/office/drawing/2014/main" id="{9A3728CC-3958-7985-EECF-F8B980FC4C95}"/>
              </a:ext>
            </a:extLst>
          </p:cNvPr>
          <p:cNvSpPr txBox="1">
            <a:spLocks/>
          </p:cNvSpPr>
          <p:nvPr/>
        </p:nvSpPr>
        <p:spPr bwMode="auto">
          <a:xfrm>
            <a:off x="827584" y="547759"/>
            <a:ext cx="223224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流速计算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1">
            <a:extLst>
              <a:ext uri="{FF2B5EF4-FFF2-40B4-BE49-F238E27FC236}">
                <a16:creationId xmlns:a16="http://schemas.microsoft.com/office/drawing/2014/main" id="{6B22DEE9-AC97-AC83-1738-35B4597B3C74}"/>
              </a:ext>
            </a:extLst>
          </p:cNvPr>
          <p:cNvSpPr>
            <a:spLocks noChangeArrowheads="1"/>
          </p:cNvSpPr>
          <p:nvPr/>
        </p:nvSpPr>
        <p:spPr bwMode="auto">
          <a:xfrm>
            <a:off x="755650" y="896938"/>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rgbClr val="FFFFFF"/>
              </a:buClr>
              <a:buSzPct val="100000"/>
              <a:buFont typeface="Wingdings" panose="05000000000000000000" pitchFamily="2" charset="2"/>
              <a:buNone/>
            </a:pPr>
            <a:r>
              <a:rPr kumimoji="1" lang="zh-CN" altLang="en-US" sz="2400" b="1">
                <a:solidFill>
                  <a:srgbClr val="0000FF"/>
                </a:solidFill>
                <a:latin typeface="楷体_GB2312" pitchFamily="49" charset="-122"/>
                <a:ea typeface="楷体_GB2312" pitchFamily="49" charset="-122"/>
              </a:rPr>
              <a:t>能量损失系数</a:t>
            </a:r>
          </a:p>
        </p:txBody>
      </p:sp>
      <p:graphicFrame>
        <p:nvGraphicFramePr>
          <p:cNvPr id="3074" name="Object 29">
            <a:extLst>
              <a:ext uri="{FF2B5EF4-FFF2-40B4-BE49-F238E27FC236}">
                <a16:creationId xmlns:a16="http://schemas.microsoft.com/office/drawing/2014/main" id="{9166DC4F-5DB3-D454-374B-B3C3E92C4AE3}"/>
              </a:ext>
            </a:extLst>
          </p:cNvPr>
          <p:cNvGraphicFramePr>
            <a:graphicFrameLocks noChangeAspect="1"/>
          </p:cNvGraphicFramePr>
          <p:nvPr/>
        </p:nvGraphicFramePr>
        <p:xfrm>
          <a:off x="2268538" y="1847850"/>
          <a:ext cx="4521200" cy="723900"/>
        </p:xfrm>
        <a:graphic>
          <a:graphicData uri="http://schemas.openxmlformats.org/presentationml/2006/ole">
            <mc:AlternateContent xmlns:mc="http://schemas.openxmlformats.org/markup-compatibility/2006">
              <mc:Choice xmlns:v="urn:schemas-microsoft-com:vml" Requires="v">
                <p:oleObj name="Equation" r:id="rId2" imgW="2260440" imgH="482400" progId="Equation.DSMT4">
                  <p:embed/>
                </p:oleObj>
              </mc:Choice>
              <mc:Fallback>
                <p:oleObj name="Equation" r:id="rId2" imgW="2260440" imgH="482400" progId="Equation.DSMT4">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847850"/>
                        <a:ext cx="45212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37">
            <a:extLst>
              <a:ext uri="{FF2B5EF4-FFF2-40B4-BE49-F238E27FC236}">
                <a16:creationId xmlns:a16="http://schemas.microsoft.com/office/drawing/2014/main" id="{C4C31021-E836-3159-9F23-45ACC508B815}"/>
              </a:ext>
            </a:extLst>
          </p:cNvPr>
          <p:cNvGraphicFramePr>
            <a:graphicFrameLocks noChangeAspect="1"/>
          </p:cNvGraphicFramePr>
          <p:nvPr/>
        </p:nvGraphicFramePr>
        <p:xfrm>
          <a:off x="1981200" y="1485900"/>
          <a:ext cx="1824038" cy="400050"/>
        </p:xfrm>
        <a:graphic>
          <a:graphicData uri="http://schemas.openxmlformats.org/presentationml/2006/ole">
            <mc:AlternateContent xmlns:mc="http://schemas.openxmlformats.org/markup-compatibility/2006">
              <mc:Choice xmlns:v="urn:schemas-microsoft-com:vml" Requires="v">
                <p:oleObj name="Equation" r:id="rId2" imgW="825500" imgH="241300" progId="Equation.DSMT4">
                  <p:embed/>
                </p:oleObj>
              </mc:Choice>
              <mc:Fallback>
                <p:oleObj name="Equation" r:id="rId2" imgW="825500" imgH="241300" progId="Equation.DSMT4">
                  <p:embed/>
                  <p:pic>
                    <p:nvPicPr>
                      <p:cNvPr id="0" name="Object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85900"/>
                        <a:ext cx="1824038"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38">
            <a:extLst>
              <a:ext uri="{FF2B5EF4-FFF2-40B4-BE49-F238E27FC236}">
                <a16:creationId xmlns:a16="http://schemas.microsoft.com/office/drawing/2014/main" id="{566EFC44-7E4B-B740-58E0-6839ADB83A50}"/>
              </a:ext>
            </a:extLst>
          </p:cNvPr>
          <p:cNvGraphicFramePr>
            <a:graphicFrameLocks noChangeAspect="1"/>
          </p:cNvGraphicFramePr>
          <p:nvPr/>
        </p:nvGraphicFramePr>
        <p:xfrm>
          <a:off x="4953000" y="1485900"/>
          <a:ext cx="1905000" cy="438150"/>
        </p:xfrm>
        <a:graphic>
          <a:graphicData uri="http://schemas.openxmlformats.org/presentationml/2006/ole">
            <mc:AlternateContent xmlns:mc="http://schemas.openxmlformats.org/markup-compatibility/2006">
              <mc:Choice xmlns:v="urn:schemas-microsoft-com:vml" Requires="v">
                <p:oleObj name="Equation" r:id="rId4" imgW="787400" imgH="241300" progId="Equation.DSMT4">
                  <p:embed/>
                </p:oleObj>
              </mc:Choice>
              <mc:Fallback>
                <p:oleObj name="Equation" r:id="rId4" imgW="787400" imgH="241300" progId="Equation.DSMT4">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485900"/>
                        <a:ext cx="19050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9">
            <a:extLst>
              <a:ext uri="{FF2B5EF4-FFF2-40B4-BE49-F238E27FC236}">
                <a16:creationId xmlns:a16="http://schemas.microsoft.com/office/drawing/2014/main" id="{2AD3CE86-183B-0172-C4F5-5D561A5983F7}"/>
              </a:ext>
            </a:extLst>
          </p:cNvPr>
          <p:cNvGraphicFramePr>
            <a:graphicFrameLocks noChangeAspect="1"/>
          </p:cNvGraphicFramePr>
          <p:nvPr/>
        </p:nvGraphicFramePr>
        <p:xfrm>
          <a:off x="2057400" y="2193925"/>
          <a:ext cx="2349500" cy="857250"/>
        </p:xfrm>
        <a:graphic>
          <a:graphicData uri="http://schemas.openxmlformats.org/presentationml/2006/ole">
            <mc:AlternateContent xmlns:mc="http://schemas.openxmlformats.org/markup-compatibility/2006">
              <mc:Choice xmlns:v="urn:schemas-microsoft-com:vml" Requires="v">
                <p:oleObj name="Equation" r:id="rId6" imgW="1409700" imgH="685800" progId="Equation.DSMT4">
                  <p:embed/>
                </p:oleObj>
              </mc:Choice>
              <mc:Fallback>
                <p:oleObj name="Equation" r:id="rId6" imgW="1409700" imgH="685800" progId="Equation.DSMT4">
                  <p:embed/>
                  <p:pic>
                    <p:nvPicPr>
                      <p:cNvPr id="0" name="Object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2193925"/>
                        <a:ext cx="23495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TextBox 8">
            <a:extLst>
              <a:ext uri="{FF2B5EF4-FFF2-40B4-BE49-F238E27FC236}">
                <a16:creationId xmlns:a16="http://schemas.microsoft.com/office/drawing/2014/main" id="{FC9F9DB9-0F8F-F411-9D24-613E8204B52F}"/>
              </a:ext>
            </a:extLst>
          </p:cNvPr>
          <p:cNvSpPr txBox="1">
            <a:spLocks noChangeArrowheads="1"/>
          </p:cNvSpPr>
          <p:nvPr/>
        </p:nvSpPr>
        <p:spPr bwMode="auto">
          <a:xfrm>
            <a:off x="4627563" y="2308225"/>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000000"/>
                </a:solidFill>
                <a:latin typeface="Arial" panose="020B0604020202020204" pitchFamily="34" charset="0"/>
              </a:rPr>
              <a:t>理想气体</a:t>
            </a:r>
            <a:endParaRPr lang="en-US" altLang="zh-CN" sz="2000" b="1">
              <a:solidFill>
                <a:srgbClr val="000000"/>
              </a:solidFill>
              <a:latin typeface="Arial" panose="020B0604020202020204" pitchFamily="34" charset="0"/>
            </a:endParaRPr>
          </a:p>
          <a:p>
            <a:pPr algn="ctr" eaLnBrk="1" hangingPunct="1"/>
            <a:endParaRPr lang="en-US" altLang="zh-CN" sz="2000" b="1">
              <a:solidFill>
                <a:srgbClr val="000000"/>
              </a:solidFill>
              <a:latin typeface="Arial" panose="020B0604020202020204" pitchFamily="34" charset="0"/>
            </a:endParaRPr>
          </a:p>
          <a:p>
            <a:pPr algn="ctr" eaLnBrk="1" hangingPunct="1"/>
            <a:r>
              <a:rPr lang="zh-CN" altLang="en-US" sz="2000" b="1">
                <a:solidFill>
                  <a:srgbClr val="000000"/>
                </a:solidFill>
                <a:latin typeface="Arial" panose="020B0604020202020204" pitchFamily="34" charset="0"/>
              </a:rPr>
              <a:t>蒸气</a:t>
            </a:r>
          </a:p>
        </p:txBody>
      </p:sp>
      <p:graphicFrame>
        <p:nvGraphicFramePr>
          <p:cNvPr id="4101" name="Object 140">
            <a:extLst>
              <a:ext uri="{FF2B5EF4-FFF2-40B4-BE49-F238E27FC236}">
                <a16:creationId xmlns:a16="http://schemas.microsoft.com/office/drawing/2014/main" id="{5BDFC022-A70E-F7AD-5378-BAF93F67E884}"/>
              </a:ext>
            </a:extLst>
          </p:cNvPr>
          <p:cNvGraphicFramePr>
            <a:graphicFrameLocks noChangeAspect="1"/>
          </p:cNvGraphicFramePr>
          <p:nvPr/>
        </p:nvGraphicFramePr>
        <p:xfrm>
          <a:off x="2590800" y="3336925"/>
          <a:ext cx="3733800" cy="412750"/>
        </p:xfrm>
        <a:graphic>
          <a:graphicData uri="http://schemas.openxmlformats.org/presentationml/2006/ole">
            <mc:AlternateContent xmlns:mc="http://schemas.openxmlformats.org/markup-compatibility/2006">
              <mc:Choice xmlns:v="urn:schemas-microsoft-com:vml" Requires="v">
                <p:oleObj name="Equation" r:id="rId8" imgW="1981200" imgH="292100" progId="Equation.DSMT4">
                  <p:embed/>
                </p:oleObj>
              </mc:Choice>
              <mc:Fallback>
                <p:oleObj name="Equation" r:id="rId8" imgW="1981200" imgH="292100" progId="Equation.DSMT4">
                  <p:embed/>
                  <p:pic>
                    <p:nvPicPr>
                      <p:cNvPr id="0" name="Object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3336925"/>
                        <a:ext cx="3733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41">
            <a:extLst>
              <a:ext uri="{FF2B5EF4-FFF2-40B4-BE49-F238E27FC236}">
                <a16:creationId xmlns:a16="http://schemas.microsoft.com/office/drawing/2014/main" id="{24DAEEAA-3C7A-8A5B-04B3-53D6655AA2A9}"/>
              </a:ext>
            </a:extLst>
          </p:cNvPr>
          <p:cNvGraphicFramePr>
            <a:graphicFrameLocks noChangeAspect="1"/>
          </p:cNvGraphicFramePr>
          <p:nvPr/>
        </p:nvGraphicFramePr>
        <p:xfrm>
          <a:off x="2514600" y="4079875"/>
          <a:ext cx="3860800" cy="342900"/>
        </p:xfrm>
        <a:graphic>
          <a:graphicData uri="http://schemas.openxmlformats.org/presentationml/2006/ole">
            <mc:AlternateContent xmlns:mc="http://schemas.openxmlformats.org/markup-compatibility/2006">
              <mc:Choice xmlns:v="urn:schemas-microsoft-com:vml" Requires="v">
                <p:oleObj name="Equation" r:id="rId10" imgW="1930400" imgH="228600" progId="Equation.DSMT4">
                  <p:embed/>
                </p:oleObj>
              </mc:Choice>
              <mc:Fallback>
                <p:oleObj name="Equation" r:id="rId10" imgW="1930400" imgH="228600" progId="Equation.DSMT4">
                  <p:embed/>
                  <p:pic>
                    <p:nvPicPr>
                      <p:cNvPr id="0" name="Object 1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079875"/>
                        <a:ext cx="38608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标题 5">
            <a:extLst>
              <a:ext uri="{FF2B5EF4-FFF2-40B4-BE49-F238E27FC236}">
                <a16:creationId xmlns:a16="http://schemas.microsoft.com/office/drawing/2014/main" id="{38197E81-5816-5E15-EACD-F4AC7E4A5ED6}"/>
              </a:ext>
            </a:extLst>
          </p:cNvPr>
          <p:cNvSpPr txBox="1">
            <a:spLocks/>
          </p:cNvSpPr>
          <p:nvPr/>
        </p:nvSpPr>
        <p:spPr bwMode="auto">
          <a:xfrm>
            <a:off x="778768" y="547759"/>
            <a:ext cx="285712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第二定律分析</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2">
            <a:extLst>
              <a:ext uri="{FF2B5EF4-FFF2-40B4-BE49-F238E27FC236}">
                <a16:creationId xmlns:a16="http://schemas.microsoft.com/office/drawing/2014/main" id="{3E400F62-CD37-9E7D-2AB8-AC43C49BAFA4}"/>
              </a:ext>
            </a:extLst>
          </p:cNvPr>
          <p:cNvSpPr txBox="1">
            <a:spLocks noChangeArrowheads="1"/>
          </p:cNvSpPr>
          <p:nvPr/>
        </p:nvSpPr>
        <p:spPr bwMode="auto">
          <a:xfrm>
            <a:off x="250825" y="411163"/>
            <a:ext cx="87852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kumimoji="1" lang="en-US" altLang="zh-CN" sz="2400" b="1">
                <a:solidFill>
                  <a:srgbClr val="FF0000"/>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例</a:t>
            </a:r>
            <a:r>
              <a:rPr kumimoji="1" lang="en-US" altLang="zh-CN" sz="2400" b="1">
                <a:solidFill>
                  <a:srgbClr val="FF0000"/>
                </a:solidFill>
                <a:latin typeface="Times New Roman" panose="02020603050405020304" pitchFamily="18" charset="0"/>
              </a:rPr>
              <a:t>7-3</a:t>
            </a:r>
            <a:r>
              <a:rPr kumimoji="1" lang="zh-CN" altLang="en-US" sz="2400" b="1">
                <a:solidFill>
                  <a:srgbClr val="FF0000"/>
                </a:solidFill>
                <a:latin typeface="Times New Roman" panose="02020603050405020304" pitchFamily="18" charset="0"/>
              </a:rPr>
              <a:t>（课本</a:t>
            </a:r>
            <a:r>
              <a:rPr kumimoji="1" lang="en-US" altLang="zh-CN" sz="2400" b="1">
                <a:solidFill>
                  <a:srgbClr val="FF0000"/>
                </a:solidFill>
                <a:latin typeface="Times New Roman" panose="02020603050405020304" pitchFamily="18" charset="0"/>
              </a:rPr>
              <a:t>P255</a:t>
            </a:r>
            <a:r>
              <a:rPr kumimoji="1" lang="zh-CN" altLang="en-US" sz="2400" b="1">
                <a:solidFill>
                  <a:srgbClr val="FF0000"/>
                </a:solidFill>
                <a:latin typeface="Times New Roman" panose="02020603050405020304" pitchFamily="18" charset="0"/>
              </a:rPr>
              <a:t>）</a:t>
            </a:r>
            <a:endParaRPr kumimoji="1" lang="en-US" altLang="zh-CN" sz="2400" b="1">
              <a:solidFill>
                <a:srgbClr val="FF0000"/>
              </a:solidFill>
              <a:latin typeface="Times New Roman" panose="02020603050405020304" pitchFamily="18" charset="0"/>
            </a:endParaRPr>
          </a:p>
          <a:p>
            <a:pPr eaLnBrk="1" hangingPunct="1">
              <a:lnSpc>
                <a:spcPct val="130000"/>
              </a:lnSpc>
            </a:pPr>
            <a:r>
              <a:rPr kumimoji="1" lang="zh-CN" altLang="en-US" b="1">
                <a:latin typeface="Times New Roman" panose="02020603050405020304" pitchFamily="18" charset="0"/>
                <a:ea typeface="楷体_GB2312" pitchFamily="49" charset="-122"/>
              </a:rPr>
              <a:t>某种气体流入绝热收缩喷管时，压力和温度分别为</a:t>
            </a:r>
            <a:r>
              <a:rPr kumimoji="1" lang="en-US" altLang="zh-CN" b="1">
                <a:latin typeface="Times New Roman" panose="02020603050405020304" pitchFamily="18" charset="0"/>
                <a:ea typeface="楷体_GB2312" pitchFamily="49" charset="-122"/>
              </a:rPr>
              <a:t>0.6MPa</a:t>
            </a:r>
            <a:r>
              <a:rPr kumimoji="1" lang="zh-CN" altLang="en-US" b="1">
                <a:latin typeface="Times New Roman" panose="02020603050405020304" pitchFamily="18" charset="0"/>
                <a:ea typeface="楷体_GB2312" pitchFamily="49" charset="-122"/>
              </a:rPr>
              <a:t>和</a:t>
            </a:r>
            <a:r>
              <a:rPr kumimoji="1" lang="en-US" altLang="zh-CN" b="1">
                <a:latin typeface="Times New Roman" panose="02020603050405020304" pitchFamily="18" charset="0"/>
                <a:ea typeface="楷体_GB2312" pitchFamily="49" charset="-122"/>
              </a:rPr>
              <a:t>800 ℃</a:t>
            </a:r>
            <a:r>
              <a:rPr kumimoji="1" lang="en-US" altLang="zh-CN" b="1" i="1">
                <a:latin typeface="Times New Roman" panose="02020603050405020304" pitchFamily="18" charset="0"/>
                <a:ea typeface="楷体_GB2312" pitchFamily="49" charset="-122"/>
              </a:rPr>
              <a:t> </a:t>
            </a:r>
            <a:r>
              <a:rPr kumimoji="1" lang="zh-CN" altLang="en-US" b="1">
                <a:latin typeface="Times New Roman" panose="02020603050405020304" pitchFamily="18" charset="0"/>
                <a:ea typeface="楷体_GB2312" pitchFamily="49" charset="-122"/>
              </a:rPr>
              <a:t>，速度为</a:t>
            </a:r>
            <a:r>
              <a:rPr kumimoji="1" lang="en-US" altLang="zh-CN" b="1">
                <a:latin typeface="Times New Roman" panose="02020603050405020304" pitchFamily="18" charset="0"/>
                <a:ea typeface="楷体_GB2312" pitchFamily="49" charset="-122"/>
              </a:rPr>
              <a:t>100 m/s </a:t>
            </a:r>
            <a:r>
              <a:rPr kumimoji="1" lang="zh-CN" altLang="en-US" b="1">
                <a:latin typeface="Times New Roman" panose="02020603050405020304" pitchFamily="18" charset="0"/>
                <a:ea typeface="楷体_GB2312" pitchFamily="49" charset="-122"/>
              </a:rPr>
              <a:t>，若喷管背压</a:t>
            </a:r>
            <a:r>
              <a:rPr kumimoji="1" lang="en-US" altLang="zh-CN" b="1" i="1">
                <a:latin typeface="Times New Roman" panose="02020603050405020304" pitchFamily="18" charset="0"/>
                <a:ea typeface="楷体_GB2312" pitchFamily="49" charset="-122"/>
              </a:rPr>
              <a:t>p</a:t>
            </a:r>
            <a:r>
              <a:rPr kumimoji="1" lang="en-US" altLang="zh-CN" b="1" baseline="-25000">
                <a:latin typeface="Times New Roman" panose="02020603050405020304" pitchFamily="18" charset="0"/>
                <a:ea typeface="楷体_GB2312" pitchFamily="49" charset="-122"/>
              </a:rPr>
              <a:t>b </a:t>
            </a:r>
            <a:r>
              <a:rPr kumimoji="1" lang="en-US" altLang="zh-CN" b="1">
                <a:latin typeface="Times New Roman" panose="02020603050405020304" pitchFamily="18" charset="0"/>
                <a:ea typeface="楷体_GB2312" pitchFamily="49" charset="-122"/>
              </a:rPr>
              <a:t>= 0.2 MPa</a:t>
            </a:r>
            <a:r>
              <a:rPr kumimoji="1" lang="zh-CN" altLang="en-US" b="1">
                <a:latin typeface="Times New Roman" panose="02020603050405020304" pitchFamily="18" charset="0"/>
                <a:ea typeface="楷体_GB2312" pitchFamily="49" charset="-122"/>
              </a:rPr>
              <a:t>，速度系数     </a:t>
            </a:r>
            <a:r>
              <a:rPr kumimoji="1" lang="en-US" altLang="zh-CN" b="1">
                <a:latin typeface="Times New Roman" panose="02020603050405020304" pitchFamily="18" charset="0"/>
                <a:ea typeface="楷体_GB2312" pitchFamily="49" charset="-122"/>
              </a:rPr>
              <a:t>= 0.92</a:t>
            </a:r>
            <a:r>
              <a:rPr kumimoji="1" lang="zh-CN" altLang="en-US" b="1">
                <a:latin typeface="Times New Roman" panose="02020603050405020304" pitchFamily="18" charset="0"/>
                <a:ea typeface="楷体_GB2312" pitchFamily="49" charset="-122"/>
              </a:rPr>
              <a:t>，喷管出口截面积为</a:t>
            </a:r>
            <a:r>
              <a:rPr kumimoji="1" lang="en-US" altLang="zh-CN" b="1">
                <a:latin typeface="Times New Roman" panose="02020603050405020304" pitchFamily="18" charset="0"/>
                <a:ea typeface="楷体_GB2312" pitchFamily="49" charset="-122"/>
              </a:rPr>
              <a:t>2 400 mm</a:t>
            </a:r>
            <a:r>
              <a:rPr kumimoji="1" lang="en-US" altLang="zh-CN" b="1" baseline="30000">
                <a:latin typeface="Times New Roman" panose="02020603050405020304" pitchFamily="18" charset="0"/>
                <a:ea typeface="楷体_GB2312" pitchFamily="49" charset="-122"/>
              </a:rPr>
              <a:t>2</a:t>
            </a:r>
            <a:r>
              <a:rPr kumimoji="1" lang="zh-CN" altLang="en-US" b="1">
                <a:latin typeface="Times New Roman" panose="02020603050405020304" pitchFamily="18" charset="0"/>
                <a:ea typeface="楷体_GB2312" pitchFamily="49" charset="-122"/>
              </a:rPr>
              <a:t>，求：喷管流量及摩擦引起的作功能力损失。气体的比热容可取常数， </a:t>
            </a:r>
            <a:r>
              <a:rPr kumimoji="1" lang="en-US" altLang="zh-CN" b="1" i="1">
                <a:latin typeface="Times New Roman" panose="02020603050405020304" pitchFamily="18" charset="0"/>
                <a:ea typeface="楷体_GB2312" pitchFamily="49" charset="-122"/>
              </a:rPr>
              <a:t>R</a:t>
            </a:r>
            <a:r>
              <a:rPr kumimoji="1" lang="en-US" altLang="zh-CN" b="1" baseline="-25000">
                <a:latin typeface="Times New Roman" panose="02020603050405020304" pitchFamily="18" charset="0"/>
                <a:ea typeface="楷体_GB2312" pitchFamily="49" charset="-122"/>
              </a:rPr>
              <a:t>g</a:t>
            </a:r>
            <a:r>
              <a:rPr kumimoji="1" lang="en-US" altLang="zh-CN" b="1">
                <a:latin typeface="Times New Roman" panose="02020603050405020304" pitchFamily="18" charset="0"/>
                <a:ea typeface="楷体_GB2312" pitchFamily="49" charset="-122"/>
              </a:rPr>
              <a:t>= 318.3 J/(kg</a:t>
            </a:r>
            <a:r>
              <a:rPr kumimoji="1" lang="en-US" altLang="zh-CN" b="1">
                <a:latin typeface="Times New Roman" panose="02020603050405020304" pitchFamily="18" charset="0"/>
                <a:ea typeface="楷体_GB2312" pitchFamily="49" charset="-122"/>
                <a:cs typeface="Times New Roman" panose="02020603050405020304" pitchFamily="18" charset="0"/>
              </a:rPr>
              <a:t>·K)</a:t>
            </a:r>
            <a:r>
              <a:rPr kumimoji="1" lang="zh-CN" altLang="en-US" b="1">
                <a:latin typeface="Times New Roman" panose="02020603050405020304" pitchFamily="18" charset="0"/>
                <a:ea typeface="楷体_GB2312" pitchFamily="49" charset="-122"/>
              </a:rPr>
              <a:t>，</a:t>
            </a:r>
            <a:r>
              <a:rPr kumimoji="1" lang="en-US" altLang="zh-CN" b="1" i="1">
                <a:latin typeface="Times New Roman" panose="02020603050405020304" pitchFamily="18" charset="0"/>
                <a:ea typeface="楷体_GB2312" pitchFamily="49" charset="-122"/>
              </a:rPr>
              <a:t>c</a:t>
            </a:r>
            <a:r>
              <a:rPr kumimoji="1" lang="en-US" altLang="zh-CN" b="1" i="1" baseline="-25000">
                <a:latin typeface="Times New Roman" panose="02020603050405020304" pitchFamily="18" charset="0"/>
                <a:ea typeface="楷体_GB2312" pitchFamily="49" charset="-122"/>
              </a:rPr>
              <a:t>p</a:t>
            </a:r>
            <a:r>
              <a:rPr kumimoji="1" lang="en-US" altLang="zh-CN" b="1">
                <a:latin typeface="Times New Roman" panose="02020603050405020304" pitchFamily="18" charset="0"/>
                <a:ea typeface="楷体_GB2312" pitchFamily="49" charset="-122"/>
              </a:rPr>
              <a:t>=1159 J/(kg·K)</a:t>
            </a:r>
            <a:r>
              <a:rPr kumimoji="1" lang="zh-CN" altLang="en-US" b="1">
                <a:latin typeface="Times New Roman" panose="02020603050405020304" pitchFamily="18" charset="0"/>
                <a:ea typeface="楷体_GB2312" pitchFamily="49" charset="-122"/>
              </a:rPr>
              <a:t>以，环境温度</a:t>
            </a:r>
            <a:r>
              <a:rPr kumimoji="1" lang="en-US" altLang="zh-CN" b="1" i="1">
                <a:latin typeface="Times New Roman" panose="02020603050405020304" pitchFamily="18" charset="0"/>
                <a:ea typeface="楷体_GB2312" pitchFamily="49" charset="-122"/>
              </a:rPr>
              <a:t>T</a:t>
            </a:r>
            <a:r>
              <a:rPr kumimoji="1" lang="en-US" altLang="zh-CN" b="1" baseline="-25000">
                <a:latin typeface="Times New Roman" panose="02020603050405020304" pitchFamily="18" charset="0"/>
                <a:ea typeface="楷体_GB2312" pitchFamily="49" charset="-122"/>
              </a:rPr>
              <a:t>0</a:t>
            </a:r>
            <a:r>
              <a:rPr kumimoji="1" lang="en-US" altLang="zh-CN" b="1">
                <a:latin typeface="Times New Roman" panose="02020603050405020304" pitchFamily="18" charset="0"/>
                <a:ea typeface="楷体_GB2312" pitchFamily="49" charset="-122"/>
              </a:rPr>
              <a:t>=300K</a:t>
            </a:r>
            <a:r>
              <a:rPr kumimoji="1" lang="zh-CN" altLang="en-US" b="1">
                <a:latin typeface="Times New Roman" panose="02020603050405020304" pitchFamily="18" charset="0"/>
                <a:ea typeface="楷体_GB2312" pitchFamily="49" charset="-122"/>
              </a:rPr>
              <a:t>。</a:t>
            </a:r>
          </a:p>
        </p:txBody>
      </p:sp>
      <p:graphicFrame>
        <p:nvGraphicFramePr>
          <p:cNvPr id="4" name="Object 83">
            <a:extLst>
              <a:ext uri="{FF2B5EF4-FFF2-40B4-BE49-F238E27FC236}">
                <a16:creationId xmlns:a16="http://schemas.microsoft.com/office/drawing/2014/main" id="{734657A8-AA53-21C5-0B8C-41917F912F08}"/>
              </a:ext>
            </a:extLst>
          </p:cNvPr>
          <p:cNvGraphicFramePr>
            <a:graphicFrameLocks noChangeAspect="1"/>
          </p:cNvGraphicFramePr>
          <p:nvPr/>
        </p:nvGraphicFramePr>
        <p:xfrm>
          <a:off x="3924300" y="1347788"/>
          <a:ext cx="295275" cy="350837"/>
        </p:xfrm>
        <a:graphic>
          <a:graphicData uri="http://schemas.openxmlformats.org/presentationml/2006/ole">
            <mc:AlternateContent xmlns:mc="http://schemas.openxmlformats.org/markup-compatibility/2006">
              <mc:Choice xmlns:v="urn:schemas-microsoft-com:vml" Requires="v">
                <p:oleObj name="Equation" r:id="rId2" imgW="139579" imgH="164957" progId="Equation.DSMT4">
                  <p:embed/>
                </p:oleObj>
              </mc:Choice>
              <mc:Fallback>
                <p:oleObj name="Equation" r:id="rId2" imgW="139579" imgH="164957" progId="Equation.DSMT4">
                  <p:embed/>
                  <p:pic>
                    <p:nvPicPr>
                      <p:cNvPr id="0" name="Object 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347788"/>
                        <a:ext cx="295275"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TextBox 4">
            <a:extLst>
              <a:ext uri="{FF2B5EF4-FFF2-40B4-BE49-F238E27FC236}">
                <a16:creationId xmlns:a16="http://schemas.microsoft.com/office/drawing/2014/main" id="{02AA1B3B-20E2-3153-6080-862957958939}"/>
              </a:ext>
            </a:extLst>
          </p:cNvPr>
          <p:cNvSpPr txBox="1">
            <a:spLocks noChangeArrowheads="1"/>
          </p:cNvSpPr>
          <p:nvPr/>
        </p:nvSpPr>
        <p:spPr bwMode="auto">
          <a:xfrm>
            <a:off x="468313" y="2571750"/>
            <a:ext cx="813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解： 据题意，气体的比定容热容和绝热指数为</a:t>
            </a:r>
          </a:p>
        </p:txBody>
      </p:sp>
      <p:graphicFrame>
        <p:nvGraphicFramePr>
          <p:cNvPr id="5123" name="Object 84">
            <a:extLst>
              <a:ext uri="{FF2B5EF4-FFF2-40B4-BE49-F238E27FC236}">
                <a16:creationId xmlns:a16="http://schemas.microsoft.com/office/drawing/2014/main" id="{20D6ADC8-F139-E51B-856C-58891211BFC2}"/>
              </a:ext>
            </a:extLst>
          </p:cNvPr>
          <p:cNvGraphicFramePr>
            <a:graphicFrameLocks noChangeAspect="1"/>
          </p:cNvGraphicFramePr>
          <p:nvPr/>
        </p:nvGraphicFramePr>
        <p:xfrm>
          <a:off x="595313" y="3022600"/>
          <a:ext cx="8094662" cy="736600"/>
        </p:xfrm>
        <a:graphic>
          <a:graphicData uri="http://schemas.openxmlformats.org/presentationml/2006/ole">
            <mc:AlternateContent xmlns:mc="http://schemas.openxmlformats.org/markup-compatibility/2006">
              <mc:Choice xmlns:v="urn:schemas-microsoft-com:vml" Requires="v">
                <p:oleObj name="Equation" r:id="rId4" imgW="3975100" imgH="482600" progId="Equation.DSMT4">
                  <p:embed/>
                </p:oleObj>
              </mc:Choice>
              <mc:Fallback>
                <p:oleObj name="Equation" r:id="rId4" imgW="3975100" imgH="482600" progId="Equation.DSMT4">
                  <p:embed/>
                  <p:pic>
                    <p:nvPicPr>
                      <p:cNvPr id="0" name="Object 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3022600"/>
                        <a:ext cx="8094662"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85">
            <a:extLst>
              <a:ext uri="{FF2B5EF4-FFF2-40B4-BE49-F238E27FC236}">
                <a16:creationId xmlns:a16="http://schemas.microsoft.com/office/drawing/2014/main" id="{C0825901-F6FD-A79D-503D-3E3708653FCB}"/>
              </a:ext>
            </a:extLst>
          </p:cNvPr>
          <p:cNvGraphicFramePr>
            <a:graphicFrameLocks noChangeAspect="1"/>
          </p:cNvGraphicFramePr>
          <p:nvPr/>
        </p:nvGraphicFramePr>
        <p:xfrm>
          <a:off x="811213" y="3817938"/>
          <a:ext cx="4608512" cy="698500"/>
        </p:xfrm>
        <a:graphic>
          <a:graphicData uri="http://schemas.openxmlformats.org/presentationml/2006/ole">
            <mc:AlternateContent xmlns:mc="http://schemas.openxmlformats.org/markup-compatibility/2006">
              <mc:Choice xmlns:v="urn:schemas-microsoft-com:vml" Requires="v">
                <p:oleObj name="Equation" r:id="rId6" imgW="2260600" imgH="457200" progId="Equation.DSMT4">
                  <p:embed/>
                </p:oleObj>
              </mc:Choice>
              <mc:Fallback>
                <p:oleObj name="Equation" r:id="rId6" imgW="2260600" imgH="457200" progId="Equation.DSMT4">
                  <p:embed/>
                  <p:pic>
                    <p:nvPicPr>
                      <p:cNvPr id="0" name="Object 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213" y="3817938"/>
                        <a:ext cx="4608512"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10">
            <a:extLst>
              <a:ext uri="{FF2B5EF4-FFF2-40B4-BE49-F238E27FC236}">
                <a16:creationId xmlns:a16="http://schemas.microsoft.com/office/drawing/2014/main" id="{EADFB60F-63FC-AD24-337C-EE7386A025BF}"/>
              </a:ext>
            </a:extLst>
          </p:cNvPr>
          <p:cNvGraphicFramePr>
            <a:graphicFrameLocks noChangeAspect="1"/>
          </p:cNvGraphicFramePr>
          <p:nvPr/>
        </p:nvGraphicFramePr>
        <p:xfrm>
          <a:off x="660400" y="950913"/>
          <a:ext cx="7889875" cy="714375"/>
        </p:xfrm>
        <a:graphic>
          <a:graphicData uri="http://schemas.openxmlformats.org/presentationml/2006/ole">
            <mc:AlternateContent xmlns:mc="http://schemas.openxmlformats.org/markup-compatibility/2006">
              <mc:Choice xmlns:v="urn:schemas-microsoft-com:vml" Requires="v">
                <p:oleObj name="Equation" r:id="rId2" imgW="3898900" imgH="469900" progId="Equation.DSMT4">
                  <p:embed/>
                </p:oleObj>
              </mc:Choice>
              <mc:Fallback>
                <p:oleObj name="Equation" r:id="rId2" imgW="3898900" imgH="469900" progId="Equation.DSMT4">
                  <p:embed/>
                  <p:pic>
                    <p:nvPicPr>
                      <p:cNvPr id="0" name="Object 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950913"/>
                        <a:ext cx="78898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AutoShape 2">
            <a:hlinkClick r:id="" action="ppaction://hlinkshowjump?jump=nextslide" highlightClick="1"/>
            <a:extLst>
              <a:ext uri="{FF2B5EF4-FFF2-40B4-BE49-F238E27FC236}">
                <a16:creationId xmlns:a16="http://schemas.microsoft.com/office/drawing/2014/main" id="{BE768ACD-0BCF-8606-320E-403C17E0D604}"/>
              </a:ext>
            </a:extLst>
          </p:cNvPr>
          <p:cNvSpPr>
            <a:spLocks noChangeArrowheads="1"/>
          </p:cNvSpPr>
          <p:nvPr/>
        </p:nvSpPr>
        <p:spPr bwMode="auto">
          <a:xfrm>
            <a:off x="8101013" y="4946650"/>
            <a:ext cx="466725" cy="161925"/>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151" name="AutoShape 3">
            <a:hlinkClick r:id="" action="ppaction://hlinkshowjump?jump=lastslide" highlightClick="1"/>
            <a:extLst>
              <a:ext uri="{FF2B5EF4-FFF2-40B4-BE49-F238E27FC236}">
                <a16:creationId xmlns:a16="http://schemas.microsoft.com/office/drawing/2014/main" id="{D2C7766C-4E2B-2750-CF9F-D1E65F70976D}"/>
              </a:ext>
            </a:extLst>
          </p:cNvPr>
          <p:cNvSpPr>
            <a:spLocks noChangeArrowheads="1"/>
          </p:cNvSpPr>
          <p:nvPr/>
        </p:nvSpPr>
        <p:spPr bwMode="auto">
          <a:xfrm>
            <a:off x="8604250" y="4946650"/>
            <a:ext cx="468313" cy="161925"/>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6152" name="TextBox 1">
            <a:extLst>
              <a:ext uri="{FF2B5EF4-FFF2-40B4-BE49-F238E27FC236}">
                <a16:creationId xmlns:a16="http://schemas.microsoft.com/office/drawing/2014/main" id="{5BC31F6A-E76A-FDB4-DA26-FF7D7954FB6E}"/>
              </a:ext>
            </a:extLst>
          </p:cNvPr>
          <p:cNvSpPr txBox="1">
            <a:spLocks noChangeArrowheads="1"/>
          </p:cNvSpPr>
          <p:nvPr/>
        </p:nvSpPr>
        <p:spPr bwMode="auto">
          <a:xfrm>
            <a:off x="539750" y="447675"/>
            <a:ext cx="6119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itchFamily="49" charset="-122"/>
              </a:rPr>
              <a:t>喷管出口截面的压力</a:t>
            </a:r>
            <a:r>
              <a:rPr lang="zh-CN" altLang="en-US"/>
              <a:t>：</a:t>
            </a:r>
          </a:p>
        </p:txBody>
      </p:sp>
      <p:graphicFrame>
        <p:nvGraphicFramePr>
          <p:cNvPr id="6147" name="Object 111">
            <a:extLst>
              <a:ext uri="{FF2B5EF4-FFF2-40B4-BE49-F238E27FC236}">
                <a16:creationId xmlns:a16="http://schemas.microsoft.com/office/drawing/2014/main" id="{88E6A00A-D61C-2068-979B-7EC4E9579839}"/>
              </a:ext>
            </a:extLst>
          </p:cNvPr>
          <p:cNvGraphicFramePr>
            <a:graphicFrameLocks noChangeAspect="1"/>
          </p:cNvGraphicFramePr>
          <p:nvPr/>
        </p:nvGraphicFramePr>
        <p:xfrm>
          <a:off x="611188" y="1589088"/>
          <a:ext cx="7569200" cy="909637"/>
        </p:xfrm>
        <a:graphic>
          <a:graphicData uri="http://schemas.openxmlformats.org/presentationml/2006/ole">
            <mc:AlternateContent xmlns:mc="http://schemas.openxmlformats.org/markup-compatibility/2006">
              <mc:Choice xmlns:v="urn:schemas-microsoft-com:vml" Requires="v">
                <p:oleObj name="Equation" r:id="rId4" imgW="3746500" imgH="571500" progId="Equation.DSMT4">
                  <p:embed/>
                </p:oleObj>
              </mc:Choice>
              <mc:Fallback>
                <p:oleObj name="Equation" r:id="rId4" imgW="3746500" imgH="571500" progId="Equation.DSMT4">
                  <p:embed/>
                  <p:pic>
                    <p:nvPicPr>
                      <p:cNvPr id="0" name="Object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589088"/>
                        <a:ext cx="7569200" cy="90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112">
            <a:extLst>
              <a:ext uri="{FF2B5EF4-FFF2-40B4-BE49-F238E27FC236}">
                <a16:creationId xmlns:a16="http://schemas.microsoft.com/office/drawing/2014/main" id="{5A419F4C-F536-1764-7270-FA2BA73FC481}"/>
              </a:ext>
            </a:extLst>
          </p:cNvPr>
          <p:cNvGraphicFramePr>
            <a:graphicFrameLocks noChangeAspect="1"/>
          </p:cNvGraphicFramePr>
          <p:nvPr/>
        </p:nvGraphicFramePr>
        <p:xfrm>
          <a:off x="539750" y="2571750"/>
          <a:ext cx="7239000" cy="1208088"/>
        </p:xfrm>
        <a:graphic>
          <a:graphicData uri="http://schemas.openxmlformats.org/presentationml/2006/ole">
            <mc:AlternateContent xmlns:mc="http://schemas.openxmlformats.org/markup-compatibility/2006">
              <mc:Choice xmlns:v="urn:schemas-microsoft-com:vml" Requires="v">
                <p:oleObj name="Equation" r:id="rId6" imgW="3594100" imgH="762000" progId="Equation.DSMT4">
                  <p:embed/>
                </p:oleObj>
              </mc:Choice>
              <mc:Fallback>
                <p:oleObj name="Equation" r:id="rId6" imgW="3594100" imgH="762000" progId="Equation.DSMT4">
                  <p:embed/>
                  <p:pic>
                    <p:nvPicPr>
                      <p:cNvPr id="0" name="Object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2571750"/>
                        <a:ext cx="7239000"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113">
            <a:extLst>
              <a:ext uri="{FF2B5EF4-FFF2-40B4-BE49-F238E27FC236}">
                <a16:creationId xmlns:a16="http://schemas.microsoft.com/office/drawing/2014/main" id="{607677CA-4AC2-4699-70D6-0755AC4D850C}"/>
              </a:ext>
            </a:extLst>
          </p:cNvPr>
          <p:cNvGraphicFramePr>
            <a:graphicFrameLocks noChangeAspect="1"/>
          </p:cNvGraphicFramePr>
          <p:nvPr/>
        </p:nvGraphicFramePr>
        <p:xfrm>
          <a:off x="549275" y="3976688"/>
          <a:ext cx="2708275" cy="369887"/>
        </p:xfrm>
        <a:graphic>
          <a:graphicData uri="http://schemas.openxmlformats.org/presentationml/2006/ole">
            <mc:AlternateContent xmlns:mc="http://schemas.openxmlformats.org/markup-compatibility/2006">
              <mc:Choice xmlns:v="urn:schemas-microsoft-com:vml" Requires="v">
                <p:oleObj name="Equation" r:id="rId8" imgW="1384300" imgH="241300" progId="Equation.DSMT4">
                  <p:embed/>
                </p:oleObj>
              </mc:Choice>
              <mc:Fallback>
                <p:oleObj name="Equation" r:id="rId8" imgW="1384300" imgH="241300" progId="Equation.DSMT4">
                  <p:embed/>
                  <p:pic>
                    <p:nvPicPr>
                      <p:cNvPr id="0" name="Object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75" y="3976688"/>
                        <a:ext cx="2708275"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8_Other1[1]">
  <a:themeElements>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8_Other1[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8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8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1044</Words>
  <Application>Microsoft Office PowerPoint</Application>
  <PresentationFormat>全屏显示(16:9)</PresentationFormat>
  <Paragraphs>98</Paragraphs>
  <Slides>32</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6" baseType="lpstr">
      <vt:lpstr>Calibri</vt:lpstr>
      <vt:lpstr>宋体</vt:lpstr>
      <vt:lpstr>Arial</vt:lpstr>
      <vt:lpstr>Times New Roman</vt:lpstr>
      <vt:lpstr>Wingdings</vt:lpstr>
      <vt:lpstr>华文细黑</vt:lpstr>
      <vt:lpstr>黑体</vt:lpstr>
      <vt:lpstr>楷体</vt:lpstr>
      <vt:lpstr>楷体_GB2312</vt:lpstr>
      <vt:lpstr>Tahoma</vt:lpstr>
      <vt:lpstr>隶书</vt:lpstr>
      <vt:lpstr>8_Other1[1]</vt:lpstr>
      <vt:lpstr>MathType 7.0 Equation</vt:lpstr>
      <vt:lpstr>VISIO</vt:lpstr>
      <vt:lpstr>第七章  气体与蒸汽的流动</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本章小结</vt:lpstr>
      <vt:lpstr>本章公式小结</vt:lpstr>
      <vt:lpstr>思考题</vt:lpstr>
      <vt:lpstr>PowerPoint 演示文稿</vt:lpstr>
      <vt:lpstr>PowerPoint 演示文稿</vt:lpstr>
      <vt:lpstr>PowerPoint 演示文稿</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气体与蒸汽的流动</dc:title>
  <dc:creator>方丹</dc:creator>
  <cp:lastModifiedBy>崇浩 唐</cp:lastModifiedBy>
  <cp:revision>43</cp:revision>
  <dcterms:created xsi:type="dcterms:W3CDTF">2012-02-28T12:44:38Z</dcterms:created>
  <dcterms:modified xsi:type="dcterms:W3CDTF">2025-08-21T09:15:36Z</dcterms:modified>
</cp:coreProperties>
</file>